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Lst>
  <p:sldSz cy="5143500" cx="9144000"/>
  <p:notesSz cx="6858000" cy="9144000"/>
  <p:embeddedFontLst>
    <p:embeddedFont>
      <p:font typeface="Raleway"/>
      <p:regular r:id="rId33"/>
      <p:bold r:id="rId34"/>
      <p:italic r:id="rId35"/>
      <p:boldItalic r:id="rId36"/>
    </p:embeddedFont>
    <p:embeddedFont>
      <p:font typeface="Lato"/>
      <p:regular r:id="rId37"/>
      <p:bold r:id="rId38"/>
      <p:italic r:id="rId39"/>
      <p:boldItalic r:id="rId40"/>
    </p:embeddedFont>
    <p:embeddedFont>
      <p:font typeface="Exo Black"/>
      <p:bold r:id="rId41"/>
      <p:boldItalic r:id="rId42"/>
    </p:embeddedFont>
    <p:embeddedFont>
      <p:font typeface="Helvetica Neue"/>
      <p:regular r:id="rId43"/>
      <p:bold r:id="rId44"/>
      <p:italic r:id="rId45"/>
      <p:boldItalic r:id="rId46"/>
    </p:embeddedFont>
    <p:embeddedFont>
      <p:font typeface="Exo"/>
      <p:bold r:id="rId47"/>
      <p:boldItalic r:id="rId48"/>
    </p:embeddedFont>
    <p:embeddedFont>
      <p:font typeface="Source Sans Pro"/>
      <p:regular r:id="rId49"/>
      <p:bold r:id="rId50"/>
      <p:italic r:id="rId51"/>
      <p:boldItalic r:id="rId5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646F6DAD-1CA5-4115-A100-0CD056C40BB6}">
  <a:tblStyle styleId="{646F6DAD-1CA5-4115-A100-0CD056C40BB6}"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fill>
          <a:solidFill>
            <a:srgbClr val="FFFFFF">
              <a:alpha val="0"/>
            </a:srgbClr>
          </a:solidFill>
        </a:fill>
      </a:tcStyle>
    </a:wholeTbl>
    <a:band1H>
      <a:tcTxStyle/>
    </a:band1H>
    <a:band2H>
      <a:tcTxStyle b="off" i="off"/>
      <a:tcStyle>
        <a:fill>
          <a:solidFill>
            <a:srgbClr val="FFFFFF"/>
          </a:solidFill>
        </a:fill>
      </a:tcStyle>
    </a:band2H>
    <a:band1V>
      <a:tcTxStyle/>
    </a:band1V>
    <a:band2V>
      <a:tcTxStyle/>
    </a:band2V>
    <a:lastCol>
      <a:tcTxStyle/>
    </a:lastCol>
    <a:firstCo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fill>
          <a:solidFill>
            <a:srgbClr val="FFFFFF">
              <a:alpha val="0"/>
            </a:srgbClr>
          </a:solidFill>
        </a:fill>
      </a:tcStyle>
    </a:firstCol>
    <a:lastRow>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fill>
          <a:solidFill>
            <a:srgbClr val="FFFFFF">
              <a:alpha val="0"/>
            </a:srgbClr>
          </a:solidFill>
        </a:fill>
      </a:tcStyle>
    </a:lastRow>
    <a:seCell>
      <a:tcTxStyle/>
    </a:seCell>
    <a:swCell>
      <a:tcTxStyle/>
    </a:swCell>
    <a:firstRow>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fill>
          <a:solidFill>
            <a:srgbClr val="FFFFFF">
              <a:alpha val="0"/>
            </a:srgbClr>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font" Target="fonts/Lato-boldItalic.fntdata"/><Relationship Id="rId42" Type="http://schemas.openxmlformats.org/officeDocument/2006/relationships/font" Target="fonts/ExoBlack-boldItalic.fntdata"/><Relationship Id="rId41" Type="http://schemas.openxmlformats.org/officeDocument/2006/relationships/font" Target="fonts/ExoBlack-bold.fntdata"/><Relationship Id="rId44" Type="http://schemas.openxmlformats.org/officeDocument/2006/relationships/font" Target="fonts/HelveticaNeue-bold.fntdata"/><Relationship Id="rId43" Type="http://schemas.openxmlformats.org/officeDocument/2006/relationships/font" Target="fonts/HelveticaNeue-regular.fntdata"/><Relationship Id="rId46" Type="http://schemas.openxmlformats.org/officeDocument/2006/relationships/font" Target="fonts/HelveticaNeue-boldItalic.fntdata"/><Relationship Id="rId45" Type="http://schemas.openxmlformats.org/officeDocument/2006/relationships/font" Target="fonts/HelveticaNeue-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font" Target="fonts/Exo-boldItalic.fntdata"/><Relationship Id="rId47" Type="http://schemas.openxmlformats.org/officeDocument/2006/relationships/font" Target="fonts/Exo-bold.fntdata"/><Relationship Id="rId49" Type="http://schemas.openxmlformats.org/officeDocument/2006/relationships/font" Target="fonts/SourceSansPro-regular.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font" Target="fonts/Raleway-regular.fntdata"/><Relationship Id="rId32" Type="http://schemas.openxmlformats.org/officeDocument/2006/relationships/slide" Target="slides/slide27.xml"/><Relationship Id="rId35" Type="http://schemas.openxmlformats.org/officeDocument/2006/relationships/font" Target="fonts/Raleway-italic.fntdata"/><Relationship Id="rId34" Type="http://schemas.openxmlformats.org/officeDocument/2006/relationships/font" Target="fonts/Raleway-bold.fntdata"/><Relationship Id="rId37" Type="http://schemas.openxmlformats.org/officeDocument/2006/relationships/font" Target="fonts/Lato-regular.fntdata"/><Relationship Id="rId36" Type="http://schemas.openxmlformats.org/officeDocument/2006/relationships/font" Target="fonts/Raleway-boldItalic.fntdata"/><Relationship Id="rId39" Type="http://schemas.openxmlformats.org/officeDocument/2006/relationships/font" Target="fonts/Lato-italic.fntdata"/><Relationship Id="rId38" Type="http://schemas.openxmlformats.org/officeDocument/2006/relationships/font" Target="fonts/Lato-bold.fntdata"/><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font" Target="fonts/SourceSansPro-italic.fntdata"/><Relationship Id="rId50" Type="http://schemas.openxmlformats.org/officeDocument/2006/relationships/font" Target="fonts/SourceSansPro-bold.fntdata"/><Relationship Id="rId52" Type="http://schemas.openxmlformats.org/officeDocument/2006/relationships/font" Target="fonts/SourceSansPro-boldItalic.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400" u="none" cap="none" strike="noStrike">
                <a:latin typeface="Arial"/>
                <a:ea typeface="Arial"/>
                <a:cs typeface="Arial"/>
                <a:sym typeface="Arial"/>
              </a:defRPr>
            </a:lvl1pPr>
            <a:lvl2pPr indent="-228600" lvl="1" marL="914400" marR="0" rtl="0" algn="l">
              <a:spcBef>
                <a:spcPts val="0"/>
              </a:spcBef>
              <a:spcAft>
                <a:spcPts val="0"/>
              </a:spcAft>
              <a:buSzPts val="1400"/>
              <a:buNone/>
              <a:defRPr b="0" i="0" sz="1400" u="none" cap="none" strike="noStrike">
                <a:latin typeface="Arial"/>
                <a:ea typeface="Arial"/>
                <a:cs typeface="Arial"/>
                <a:sym typeface="Arial"/>
              </a:defRPr>
            </a:lvl2pPr>
            <a:lvl3pPr indent="-228600" lvl="2" marL="1371600" marR="0" rtl="0" algn="l">
              <a:spcBef>
                <a:spcPts val="0"/>
              </a:spcBef>
              <a:spcAft>
                <a:spcPts val="0"/>
              </a:spcAft>
              <a:buSzPts val="1400"/>
              <a:buNone/>
              <a:defRPr b="0" i="0" sz="1400" u="none" cap="none" strike="noStrike">
                <a:latin typeface="Arial"/>
                <a:ea typeface="Arial"/>
                <a:cs typeface="Arial"/>
                <a:sym typeface="Arial"/>
              </a:defRPr>
            </a:lvl3pPr>
            <a:lvl4pPr indent="-228600" lvl="3" marL="1828800" marR="0" rtl="0" algn="l">
              <a:spcBef>
                <a:spcPts val="0"/>
              </a:spcBef>
              <a:spcAft>
                <a:spcPts val="0"/>
              </a:spcAft>
              <a:buSzPts val="1400"/>
              <a:buNone/>
              <a:defRPr b="0" i="0" sz="1400" u="none" cap="none" strike="noStrike">
                <a:latin typeface="Arial"/>
                <a:ea typeface="Arial"/>
                <a:cs typeface="Arial"/>
                <a:sym typeface="Arial"/>
              </a:defRPr>
            </a:lvl4pPr>
            <a:lvl5pPr indent="-228600" lvl="4" marL="2286000" marR="0" rtl="0" algn="l">
              <a:spcBef>
                <a:spcPts val="0"/>
              </a:spcBef>
              <a:spcAft>
                <a:spcPts val="0"/>
              </a:spcAft>
              <a:buSzPts val="1400"/>
              <a:buNone/>
              <a:defRPr b="0" i="0" sz="1400" u="none" cap="none" strike="noStrike">
                <a:latin typeface="Arial"/>
                <a:ea typeface="Arial"/>
                <a:cs typeface="Arial"/>
                <a:sym typeface="Arial"/>
              </a:defRPr>
            </a:lvl5pPr>
            <a:lvl6pPr indent="-228600" lvl="5" marL="2743200" marR="0" rtl="0" algn="l">
              <a:spcBef>
                <a:spcPts val="0"/>
              </a:spcBef>
              <a:spcAft>
                <a:spcPts val="0"/>
              </a:spcAft>
              <a:buSzPts val="1400"/>
              <a:buNone/>
              <a:defRPr b="0" i="0" sz="1400" u="none" cap="none" strike="noStrike">
                <a:latin typeface="Arial"/>
                <a:ea typeface="Arial"/>
                <a:cs typeface="Arial"/>
                <a:sym typeface="Arial"/>
              </a:defRPr>
            </a:lvl6pPr>
            <a:lvl7pPr indent="-228600" lvl="6" marL="3200400" marR="0" rtl="0" algn="l">
              <a:spcBef>
                <a:spcPts val="0"/>
              </a:spcBef>
              <a:spcAft>
                <a:spcPts val="0"/>
              </a:spcAft>
              <a:buSzPts val="1400"/>
              <a:buNone/>
              <a:defRPr b="0" i="0" sz="1400" u="none" cap="none" strike="noStrike">
                <a:latin typeface="Arial"/>
                <a:ea typeface="Arial"/>
                <a:cs typeface="Arial"/>
                <a:sym typeface="Arial"/>
              </a:defRPr>
            </a:lvl7pPr>
            <a:lvl8pPr indent="-228600" lvl="7" marL="3657600" marR="0" rtl="0" algn="l">
              <a:spcBef>
                <a:spcPts val="0"/>
              </a:spcBef>
              <a:spcAft>
                <a:spcPts val="0"/>
              </a:spcAft>
              <a:buSzPts val="1400"/>
              <a:buNone/>
              <a:defRPr b="0" i="0" sz="1400" u="none" cap="none" strike="noStrike">
                <a:latin typeface="Arial"/>
                <a:ea typeface="Arial"/>
                <a:cs typeface="Arial"/>
                <a:sym typeface="Arial"/>
              </a:defRPr>
            </a:lvl8pPr>
            <a:lvl9pPr indent="-228600" lvl="8" marL="4114800" marR="0" rtl="0" algn="l">
              <a:spcBef>
                <a:spcPts val="0"/>
              </a:spcBef>
              <a:spcAft>
                <a:spcPts val="0"/>
              </a:spcAft>
              <a:buSzPts val="1400"/>
              <a:buNone/>
              <a:defRPr b="0" i="0" sz="1400" u="none" cap="none" strike="noStrike">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p1: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6" name="Google Shape;76;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10bb6623b9f_0_117: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8" name="Google Shape;218;g10bb6623b9f_0_11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10bb6623b9f_0_131: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3" name="Google Shape;233;g10bb6623b9f_0_13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10bb6623b9f_0_145: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8" name="Google Shape;248;g10bb6623b9f_0_14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g10bb6623b9f_0_15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62" name="Google Shape;262;g10bb6623b9f_0_15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g10bb6623b9f_0_172: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7" name="Google Shape;277;g10bb6623b9f_0_17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g10bb6623b9f_0_185: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1" name="Google Shape;291;g10bb6623b9f_0_18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g10bb6623b9f_0_199: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6" name="Google Shape;306;g10bb6623b9f_0_19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g10bb6623b9f_0_30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7" name="Google Shape;327;g10bb6623b9f_0_30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 name="Shape 342"/>
        <p:cNvGrpSpPr/>
        <p:nvPr/>
      </p:nvGrpSpPr>
      <p:grpSpPr>
        <a:xfrm>
          <a:off x="0" y="0"/>
          <a:ext cx="0" cy="0"/>
          <a:chOff x="0" y="0"/>
          <a:chExt cx="0" cy="0"/>
        </a:xfrm>
      </p:grpSpPr>
      <p:sp>
        <p:nvSpPr>
          <p:cNvPr id="343" name="Google Shape;343;g10089c7e7c6_0_252: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4" name="Google Shape;344;g10089c7e7c6_0_25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g10089c7e7c6_0_26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358" name="Google Shape;358;g10089c7e7c6_0_266: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10bb6623b9f_0_0: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4" name="Google Shape;94;g10bb6623b9f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 name="Shape 371"/>
        <p:cNvGrpSpPr/>
        <p:nvPr/>
      </p:nvGrpSpPr>
      <p:grpSpPr>
        <a:xfrm>
          <a:off x="0" y="0"/>
          <a:ext cx="0" cy="0"/>
          <a:chOff x="0" y="0"/>
          <a:chExt cx="0" cy="0"/>
        </a:xfrm>
      </p:grpSpPr>
      <p:sp>
        <p:nvSpPr>
          <p:cNvPr id="372" name="Google Shape;372;g10089c7e7c6_0_27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3" name="Google Shape;373;g10089c7e7c6_0_27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6" name="Shape 386"/>
        <p:cNvGrpSpPr/>
        <p:nvPr/>
      </p:nvGrpSpPr>
      <p:grpSpPr>
        <a:xfrm>
          <a:off x="0" y="0"/>
          <a:ext cx="0" cy="0"/>
          <a:chOff x="0" y="0"/>
          <a:chExt cx="0" cy="0"/>
        </a:xfrm>
      </p:grpSpPr>
      <p:sp>
        <p:nvSpPr>
          <p:cNvPr id="387" name="Google Shape;387;g10089c7e7c6_0_290: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8" name="Google Shape;388;g10089c7e7c6_0_29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1" name="Shape 401"/>
        <p:cNvGrpSpPr/>
        <p:nvPr/>
      </p:nvGrpSpPr>
      <p:grpSpPr>
        <a:xfrm>
          <a:off x="0" y="0"/>
          <a:ext cx="0" cy="0"/>
          <a:chOff x="0" y="0"/>
          <a:chExt cx="0" cy="0"/>
        </a:xfrm>
      </p:grpSpPr>
      <p:sp>
        <p:nvSpPr>
          <p:cNvPr id="402" name="Google Shape;402;g10089c7e7c6_0_302: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3" name="Google Shape;403;g10089c7e7c6_0_30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 name="Shape 417"/>
        <p:cNvGrpSpPr/>
        <p:nvPr/>
      </p:nvGrpSpPr>
      <p:grpSpPr>
        <a:xfrm>
          <a:off x="0" y="0"/>
          <a:ext cx="0" cy="0"/>
          <a:chOff x="0" y="0"/>
          <a:chExt cx="0" cy="0"/>
        </a:xfrm>
      </p:grpSpPr>
      <p:sp>
        <p:nvSpPr>
          <p:cNvPr id="418" name="Google Shape;418;gd4699e53bb_0_15: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19" name="Google Shape;419;gd4699e53bb_0_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0" name="Shape 430"/>
        <p:cNvGrpSpPr/>
        <p:nvPr/>
      </p:nvGrpSpPr>
      <p:grpSpPr>
        <a:xfrm>
          <a:off x="0" y="0"/>
          <a:ext cx="0" cy="0"/>
          <a:chOff x="0" y="0"/>
          <a:chExt cx="0" cy="0"/>
        </a:xfrm>
      </p:grpSpPr>
      <p:sp>
        <p:nvSpPr>
          <p:cNvPr id="431" name="Google Shape;431;gd4699e53bb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432" name="Google Shape;432;gd4699e53bb_0_0: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gd4699e53bb_0_9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8" name="Google Shape;448;gd4699e53bb_0_9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1" name="Shape 461"/>
        <p:cNvGrpSpPr/>
        <p:nvPr/>
      </p:nvGrpSpPr>
      <p:grpSpPr>
        <a:xfrm>
          <a:off x="0" y="0"/>
          <a:ext cx="0" cy="0"/>
          <a:chOff x="0" y="0"/>
          <a:chExt cx="0" cy="0"/>
        </a:xfrm>
      </p:grpSpPr>
      <p:sp>
        <p:nvSpPr>
          <p:cNvPr id="462" name="Google Shape;462;gd4699e53bb_0_123: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3" name="Google Shape;463;gd4699e53bb_0_12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6" name="Shape 476"/>
        <p:cNvGrpSpPr/>
        <p:nvPr/>
      </p:nvGrpSpPr>
      <p:grpSpPr>
        <a:xfrm>
          <a:off x="0" y="0"/>
          <a:ext cx="0" cy="0"/>
          <a:chOff x="0" y="0"/>
          <a:chExt cx="0" cy="0"/>
        </a:xfrm>
      </p:grpSpPr>
      <p:sp>
        <p:nvSpPr>
          <p:cNvPr id="477" name="Google Shape;477;gd4699e53bb_0_14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78" name="Google Shape;478;gd4699e53bb_0_14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10bb6623b9f_0_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10bb6623b9f_0_14: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10bb6623b9f_0_2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4" name="Google Shape;124;g10bb6623b9f_0_2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10bb6623b9f_0_43: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0" name="Google Shape;140;g10bb6623b9f_0_4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10bb6623b9f_0_57: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5" name="Google Shape;155;g10bb6623b9f_0_5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10bb6623b9f_0_75: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4" name="Google Shape;174;g10bb6623b9f_0_7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g10bb6623b9f_0_8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88" name="Google Shape;188;g10bb6623b9f_0_8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10bb6623b9f_0_102: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3" name="Google Shape;203;g10bb6623b9f_0_10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howMasterSp="0" type="tx">
  <p:cSld name="TITLE_AND_BODY">
    <p:spTree>
      <p:nvGrpSpPr>
        <p:cNvPr id="13" name="Shape 13"/>
        <p:cNvGrpSpPr/>
        <p:nvPr/>
      </p:nvGrpSpPr>
      <p:grpSpPr>
        <a:xfrm>
          <a:off x="0" y="0"/>
          <a:ext cx="0" cy="0"/>
          <a:chOff x="0" y="0"/>
          <a:chExt cx="0" cy="0"/>
        </a:xfrm>
      </p:grpSpPr>
      <p:sp>
        <p:nvSpPr>
          <p:cNvPr id="14" name="Google Shape;14;p2"/>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_TITLE_AND_DESCRIPTION" showMasterSp="0">
  <p:cSld name="SECTION_TITLE_AND_DESCRIPTION">
    <p:spTree>
      <p:nvGrpSpPr>
        <p:cNvPr id="55" name="Shape 55"/>
        <p:cNvGrpSpPr/>
        <p:nvPr/>
      </p:nvGrpSpPr>
      <p:grpSpPr>
        <a:xfrm>
          <a:off x="0" y="0"/>
          <a:ext cx="0" cy="0"/>
          <a:chOff x="0" y="0"/>
          <a:chExt cx="0" cy="0"/>
        </a:xfrm>
      </p:grpSpPr>
      <p:sp>
        <p:nvSpPr>
          <p:cNvPr id="56" name="Google Shape;56;p11"/>
          <p:cNvSpPr/>
          <p:nvPr/>
        </p:nvSpPr>
        <p:spPr>
          <a:xfrm>
            <a:off x="0" y="0"/>
            <a:ext cx="4572000" cy="5143500"/>
          </a:xfrm>
          <a:prstGeom prst="rect">
            <a:avLst/>
          </a:prstGeom>
          <a:solidFill>
            <a:srgbClr val="E9EDEE"/>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57" name="Google Shape;57;p11"/>
          <p:cNvGrpSpPr/>
          <p:nvPr/>
        </p:nvGrpSpPr>
        <p:grpSpPr>
          <a:xfrm>
            <a:off x="830391" y="1191254"/>
            <a:ext cx="745765" cy="45828"/>
            <a:chOff x="0" y="0"/>
            <a:chExt cx="745764" cy="45827"/>
          </a:xfrm>
        </p:grpSpPr>
        <p:sp>
          <p:nvSpPr>
            <p:cNvPr id="58" name="Google Shape;58;p11"/>
            <p:cNvSpPr/>
            <p:nvPr/>
          </p:nvSpPr>
          <p:spPr>
            <a:xfrm rot="-5400000">
              <a:off x="536420" y="-163517"/>
              <a:ext cx="45827" cy="372860"/>
            </a:xfrm>
            <a:prstGeom prst="rect">
              <a:avLst/>
            </a:prstGeom>
            <a:solidFill>
              <a:schemeClr val="accent3"/>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 name="Google Shape;59;p11"/>
            <p:cNvSpPr/>
            <p:nvPr/>
          </p:nvSpPr>
          <p:spPr>
            <a:xfrm rot="-5400000">
              <a:off x="165092" y="-165093"/>
              <a:ext cx="45827" cy="376012"/>
            </a:xfrm>
            <a:prstGeom prst="rect">
              <a:avLst/>
            </a:prstGeom>
            <a:solidFill>
              <a:srgbClr val="1A9988"/>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60" name="Google Shape;60;p11"/>
          <p:cNvSpPr txBox="1"/>
          <p:nvPr>
            <p:ph type="title"/>
          </p:nvPr>
        </p:nvSpPr>
        <p:spPr>
          <a:xfrm>
            <a:off x="730000" y="1318650"/>
            <a:ext cx="3300901" cy="1687200"/>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1A1A1A"/>
              </a:buClr>
              <a:buSzPts val="1800"/>
              <a:buNone/>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61" name="Google Shape;61;p11"/>
          <p:cNvSpPr txBox="1"/>
          <p:nvPr>
            <p:ph idx="1" type="body"/>
          </p:nvPr>
        </p:nvSpPr>
        <p:spPr>
          <a:xfrm>
            <a:off x="724949" y="3161525"/>
            <a:ext cx="3300902" cy="759001"/>
          </a:xfrm>
          <a:prstGeom prst="rect">
            <a:avLst/>
          </a:prstGeom>
          <a:noFill/>
          <a:ln>
            <a:noFill/>
          </a:ln>
        </p:spPr>
        <p:txBody>
          <a:bodyPr anchorCtr="0" anchor="t" bIns="91400" lIns="91400" spcFirstLastPara="1" rIns="91400" wrap="square" tIns="91400">
            <a:noAutofit/>
          </a:bodyPr>
          <a:lstStyle>
            <a:lvl1pPr indent="-228600" lvl="0" marL="457200" algn="l">
              <a:lnSpc>
                <a:spcPct val="100000"/>
              </a:lnSpc>
              <a:spcBef>
                <a:spcPts val="0"/>
              </a:spcBef>
              <a:spcAft>
                <a:spcPts val="0"/>
              </a:spcAft>
              <a:buClr>
                <a:schemeClr val="accent1"/>
              </a:buClr>
              <a:buSzPts val="1600"/>
              <a:buFont typeface="Lato"/>
              <a:buNone/>
              <a:defRPr sz="1600"/>
            </a:lvl1pPr>
            <a:lvl2pPr indent="-228600" lvl="1" marL="914400" algn="l">
              <a:lnSpc>
                <a:spcPct val="100000"/>
              </a:lnSpc>
              <a:spcBef>
                <a:spcPts val="0"/>
              </a:spcBef>
              <a:spcAft>
                <a:spcPts val="0"/>
              </a:spcAft>
              <a:buClr>
                <a:schemeClr val="accent1"/>
              </a:buClr>
              <a:buSzPts val="1600"/>
              <a:buFont typeface="Lato"/>
              <a:buNone/>
              <a:defRPr sz="1600"/>
            </a:lvl2pPr>
            <a:lvl3pPr indent="-228600" lvl="2" marL="1371600" algn="l">
              <a:lnSpc>
                <a:spcPct val="100000"/>
              </a:lnSpc>
              <a:spcBef>
                <a:spcPts val="0"/>
              </a:spcBef>
              <a:spcAft>
                <a:spcPts val="0"/>
              </a:spcAft>
              <a:buClr>
                <a:schemeClr val="accent1"/>
              </a:buClr>
              <a:buSzPts val="1600"/>
              <a:buFont typeface="Lato"/>
              <a:buNone/>
              <a:defRPr sz="1600"/>
            </a:lvl3pPr>
            <a:lvl4pPr indent="-228600" lvl="3" marL="1828800" algn="l">
              <a:lnSpc>
                <a:spcPct val="100000"/>
              </a:lnSpc>
              <a:spcBef>
                <a:spcPts val="0"/>
              </a:spcBef>
              <a:spcAft>
                <a:spcPts val="0"/>
              </a:spcAft>
              <a:buClr>
                <a:schemeClr val="accent1"/>
              </a:buClr>
              <a:buSzPts val="1600"/>
              <a:buFont typeface="Lato"/>
              <a:buNone/>
              <a:defRPr sz="1600"/>
            </a:lvl4pPr>
            <a:lvl5pPr indent="-228600" lvl="4" marL="2286000" algn="l">
              <a:lnSpc>
                <a:spcPct val="100000"/>
              </a:lnSpc>
              <a:spcBef>
                <a:spcPts val="0"/>
              </a:spcBef>
              <a:spcAft>
                <a:spcPts val="0"/>
              </a:spcAft>
              <a:buClr>
                <a:schemeClr val="accent1"/>
              </a:buClr>
              <a:buSzPts val="1600"/>
              <a:buFont typeface="Lato"/>
              <a:buNone/>
              <a:defRPr sz="1600"/>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62" name="Google Shape;62;p11"/>
          <p:cNvSpPr txBox="1"/>
          <p:nvPr>
            <p:ph idx="2" type="body"/>
          </p:nvPr>
        </p:nvSpPr>
        <p:spPr>
          <a:xfrm>
            <a:off x="5174224" y="1352624"/>
            <a:ext cx="3374400" cy="3025502"/>
          </a:xfrm>
          <a:prstGeom prst="rect">
            <a:avLst/>
          </a:prstGeom>
          <a:noFill/>
          <a:ln>
            <a:noFill/>
          </a:ln>
        </p:spPr>
        <p:txBody>
          <a:bodyPr anchorCtr="0" anchor="t" bIns="91400" lIns="91400" spcFirstLastPara="1" rIns="91400" wrap="square" tIns="91400">
            <a:noAutofit/>
          </a:bodyPr>
          <a:lstStyle>
            <a:lvl1pPr indent="-311150" lvl="0" marL="457200" algn="l">
              <a:lnSpc>
                <a:spcPct val="115000"/>
              </a:lnSpc>
              <a:spcBef>
                <a:spcPts val="0"/>
              </a:spcBef>
              <a:spcAft>
                <a:spcPts val="0"/>
              </a:spcAft>
              <a:buSzPts val="1300"/>
              <a:buChar char="●"/>
              <a:defRPr/>
            </a:lvl1pPr>
            <a:lvl2pPr indent="-311150" lvl="1" marL="914400" algn="l">
              <a:lnSpc>
                <a:spcPct val="115000"/>
              </a:lnSpc>
              <a:spcBef>
                <a:spcPts val="0"/>
              </a:spcBef>
              <a:spcAft>
                <a:spcPts val="0"/>
              </a:spcAft>
              <a:buSzPts val="1300"/>
              <a:buChar char="○"/>
              <a:defRPr/>
            </a:lvl2pPr>
            <a:lvl3pPr indent="-311150" lvl="2" marL="1371600" algn="l">
              <a:lnSpc>
                <a:spcPct val="115000"/>
              </a:lnSpc>
              <a:spcBef>
                <a:spcPts val="0"/>
              </a:spcBef>
              <a:spcAft>
                <a:spcPts val="0"/>
              </a:spcAft>
              <a:buSzPts val="1300"/>
              <a:buChar char="■"/>
              <a:defRPr/>
            </a:lvl3pPr>
            <a:lvl4pPr indent="-311150" lvl="3" marL="1828800" algn="l">
              <a:lnSpc>
                <a:spcPct val="115000"/>
              </a:lnSpc>
              <a:spcBef>
                <a:spcPts val="0"/>
              </a:spcBef>
              <a:spcAft>
                <a:spcPts val="0"/>
              </a:spcAft>
              <a:buSzPts val="1300"/>
              <a:buChar char="●"/>
              <a:defRPr/>
            </a:lvl4pPr>
            <a:lvl5pPr indent="-311150" lvl="4" marL="2286000" algn="l">
              <a:lnSpc>
                <a:spcPct val="115000"/>
              </a:lnSpc>
              <a:spcBef>
                <a:spcPts val="0"/>
              </a:spcBef>
              <a:spcAft>
                <a:spcPts val="0"/>
              </a:spcAft>
              <a:buSzPts val="1300"/>
              <a:buChar char="○"/>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63" name="Google Shape;63;p11"/>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_ONLY" showMasterSp="0">
  <p:cSld name="CAPTION_ONLY">
    <p:spTree>
      <p:nvGrpSpPr>
        <p:cNvPr id="64" name="Shape 64"/>
        <p:cNvGrpSpPr/>
        <p:nvPr/>
      </p:nvGrpSpPr>
      <p:grpSpPr>
        <a:xfrm>
          <a:off x="0" y="0"/>
          <a:ext cx="0" cy="0"/>
          <a:chOff x="0" y="0"/>
          <a:chExt cx="0" cy="0"/>
        </a:xfrm>
      </p:grpSpPr>
      <p:sp>
        <p:nvSpPr>
          <p:cNvPr id="65" name="Google Shape;65;p12"/>
          <p:cNvSpPr txBox="1"/>
          <p:nvPr>
            <p:ph idx="1" type="body"/>
          </p:nvPr>
        </p:nvSpPr>
        <p:spPr>
          <a:xfrm>
            <a:off x="724949" y="4372550"/>
            <a:ext cx="7697401" cy="460501"/>
          </a:xfrm>
          <a:prstGeom prst="rect">
            <a:avLst/>
          </a:prstGeom>
          <a:noFill/>
          <a:ln>
            <a:noFill/>
          </a:ln>
        </p:spPr>
        <p:txBody>
          <a:bodyPr anchorCtr="0" anchor="ctr" bIns="91400" lIns="91400" spcFirstLastPara="1" rIns="91400" wrap="square" tIns="91400">
            <a:noAutofit/>
          </a:bodyPr>
          <a:lstStyle>
            <a:lvl1pPr indent="-228600" lvl="0" marL="457200" algn="l">
              <a:lnSpc>
                <a:spcPct val="100000"/>
              </a:lnSpc>
              <a:spcBef>
                <a:spcPts val="0"/>
              </a:spcBef>
              <a:spcAft>
                <a:spcPts val="0"/>
              </a:spcAft>
              <a:buClr>
                <a:schemeClr val="accent1"/>
              </a:buClr>
              <a:buSzPts val="1800"/>
              <a:buNone/>
              <a:defRPr/>
            </a:lvl1pPr>
          </a:lstStyle>
          <a:p/>
        </p:txBody>
      </p:sp>
      <p:sp>
        <p:nvSpPr>
          <p:cNvPr id="66" name="Google Shape;66;p12"/>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_NUMBER" showMasterSp="0">
  <p:cSld name="BIG_NUMBER">
    <p:bg>
      <p:bgPr>
        <a:solidFill>
          <a:srgbClr val="1A9988"/>
        </a:solidFill>
      </p:bgPr>
    </p:bg>
    <p:spTree>
      <p:nvGrpSpPr>
        <p:cNvPr id="67" name="Shape 67"/>
        <p:cNvGrpSpPr/>
        <p:nvPr/>
      </p:nvGrpSpPr>
      <p:grpSpPr>
        <a:xfrm>
          <a:off x="0" y="0"/>
          <a:ext cx="0" cy="0"/>
          <a:chOff x="0" y="0"/>
          <a:chExt cx="0" cy="0"/>
        </a:xfrm>
      </p:grpSpPr>
      <p:grpSp>
        <p:nvGrpSpPr>
          <p:cNvPr id="68" name="Google Shape;68;p13"/>
          <p:cNvGrpSpPr/>
          <p:nvPr/>
        </p:nvGrpSpPr>
        <p:grpSpPr>
          <a:xfrm>
            <a:off x="830391" y="4169130"/>
            <a:ext cx="745765" cy="45828"/>
            <a:chOff x="0" y="0"/>
            <a:chExt cx="745764" cy="45827"/>
          </a:xfrm>
        </p:grpSpPr>
        <p:sp>
          <p:nvSpPr>
            <p:cNvPr id="69" name="Google Shape;69;p13"/>
            <p:cNvSpPr/>
            <p:nvPr/>
          </p:nvSpPr>
          <p:spPr>
            <a:xfrm rot="-5400000">
              <a:off x="536420" y="-163517"/>
              <a:ext cx="45827" cy="372860"/>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 name="Google Shape;70;p13"/>
            <p:cNvSpPr/>
            <p:nvPr/>
          </p:nvSpPr>
          <p:spPr>
            <a:xfrm rot="-5400000">
              <a:off x="165092" y="-165093"/>
              <a:ext cx="45827" cy="376012"/>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71" name="Google Shape;71;p13"/>
          <p:cNvSpPr txBox="1"/>
          <p:nvPr>
            <p:ph type="title"/>
          </p:nvPr>
        </p:nvSpPr>
        <p:spPr>
          <a:xfrm>
            <a:off x="729450" y="733950"/>
            <a:ext cx="7688400" cy="1244701"/>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FFFFFF"/>
              </a:buClr>
              <a:buSzPts val="8000"/>
              <a:buFont typeface="Raleway"/>
              <a:buNone/>
              <a:defRPr sz="8000">
                <a:solidFill>
                  <a:srgbClr val="FFFFFF"/>
                </a:solidFill>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72" name="Google Shape;72;p13"/>
          <p:cNvSpPr txBox="1"/>
          <p:nvPr>
            <p:ph idx="1" type="body"/>
          </p:nvPr>
        </p:nvSpPr>
        <p:spPr>
          <a:xfrm>
            <a:off x="729450" y="2272888"/>
            <a:ext cx="7688400" cy="1580401"/>
          </a:xfrm>
          <a:prstGeom prst="rect">
            <a:avLst/>
          </a:prstGeom>
          <a:noFill/>
          <a:ln>
            <a:noFill/>
          </a:ln>
        </p:spPr>
        <p:txBody>
          <a:bodyPr anchorCtr="0" anchor="t" bIns="91400" lIns="91400" spcFirstLastPara="1" rIns="91400" wrap="square" tIns="91400">
            <a:noAutofit/>
          </a:bodyPr>
          <a:lstStyle>
            <a:lvl1pPr indent="-311150" lvl="0" marL="457200" algn="l">
              <a:lnSpc>
                <a:spcPct val="115000"/>
              </a:lnSpc>
              <a:spcBef>
                <a:spcPts val="0"/>
              </a:spcBef>
              <a:spcAft>
                <a:spcPts val="0"/>
              </a:spcAft>
              <a:buClr>
                <a:srgbClr val="FFFFFF"/>
              </a:buClr>
              <a:buSzPts val="1300"/>
              <a:buChar char="●"/>
              <a:defRPr>
                <a:solidFill>
                  <a:srgbClr val="FFFFFF"/>
                </a:solidFill>
              </a:defRPr>
            </a:lvl1pPr>
            <a:lvl2pPr indent="-311150" lvl="1" marL="914400" algn="l">
              <a:lnSpc>
                <a:spcPct val="115000"/>
              </a:lnSpc>
              <a:spcBef>
                <a:spcPts val="0"/>
              </a:spcBef>
              <a:spcAft>
                <a:spcPts val="0"/>
              </a:spcAft>
              <a:buClr>
                <a:srgbClr val="FFFFFF"/>
              </a:buClr>
              <a:buSzPts val="1300"/>
              <a:buChar char="○"/>
              <a:defRPr>
                <a:solidFill>
                  <a:srgbClr val="FFFFFF"/>
                </a:solidFill>
              </a:defRPr>
            </a:lvl2pPr>
            <a:lvl3pPr indent="-311150" lvl="2" marL="1371600" algn="l">
              <a:lnSpc>
                <a:spcPct val="115000"/>
              </a:lnSpc>
              <a:spcBef>
                <a:spcPts val="0"/>
              </a:spcBef>
              <a:spcAft>
                <a:spcPts val="0"/>
              </a:spcAft>
              <a:buClr>
                <a:srgbClr val="FFFFFF"/>
              </a:buClr>
              <a:buSzPts val="1300"/>
              <a:buChar char="■"/>
              <a:defRPr>
                <a:solidFill>
                  <a:srgbClr val="FFFFFF"/>
                </a:solidFill>
              </a:defRPr>
            </a:lvl3pPr>
            <a:lvl4pPr indent="-311150" lvl="3" marL="1828800" algn="l">
              <a:lnSpc>
                <a:spcPct val="115000"/>
              </a:lnSpc>
              <a:spcBef>
                <a:spcPts val="0"/>
              </a:spcBef>
              <a:spcAft>
                <a:spcPts val="0"/>
              </a:spcAft>
              <a:buClr>
                <a:srgbClr val="FFFFFF"/>
              </a:buClr>
              <a:buSzPts val="1300"/>
              <a:buChar char="●"/>
              <a:defRPr>
                <a:solidFill>
                  <a:srgbClr val="FFFFFF"/>
                </a:solidFill>
              </a:defRPr>
            </a:lvl4pPr>
            <a:lvl5pPr indent="-311150" lvl="4" marL="2286000" algn="l">
              <a:lnSpc>
                <a:spcPct val="115000"/>
              </a:lnSpc>
              <a:spcBef>
                <a:spcPts val="0"/>
              </a:spcBef>
              <a:spcAft>
                <a:spcPts val="0"/>
              </a:spcAft>
              <a:buClr>
                <a:srgbClr val="FFFFFF"/>
              </a:buClr>
              <a:buSzPts val="1300"/>
              <a:buChar char="○"/>
              <a:defRPr>
                <a:solidFill>
                  <a:srgbClr val="FFFFFF"/>
                </a:solidFill>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73" name="Google Shape;73;p13"/>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marR="0" algn="r">
              <a:lnSpc>
                <a:spcPct val="100000"/>
              </a:lnSpc>
              <a:spcBef>
                <a:spcPts val="0"/>
              </a:spcBef>
              <a:spcAft>
                <a:spcPts val="0"/>
              </a:spcAft>
              <a:buClr>
                <a:srgbClr val="FFFFFF"/>
              </a:buClr>
              <a:buSzPts val="1000"/>
              <a:buFont typeface="Lato"/>
              <a:buNone/>
              <a:defRPr>
                <a:solidFill>
                  <a:srgbClr val="FFFFFF"/>
                </a:solidFill>
              </a:defRPr>
            </a:lvl1pPr>
            <a:lvl2pPr indent="0" lvl="1" marL="0" marR="0" algn="r">
              <a:lnSpc>
                <a:spcPct val="100000"/>
              </a:lnSpc>
              <a:spcBef>
                <a:spcPts val="0"/>
              </a:spcBef>
              <a:spcAft>
                <a:spcPts val="0"/>
              </a:spcAft>
              <a:buClr>
                <a:srgbClr val="FFFFFF"/>
              </a:buClr>
              <a:buSzPts val="1000"/>
              <a:buFont typeface="Lato"/>
              <a:buNone/>
              <a:defRPr>
                <a:solidFill>
                  <a:srgbClr val="FFFFFF"/>
                </a:solidFill>
              </a:defRPr>
            </a:lvl2pPr>
            <a:lvl3pPr indent="0" lvl="2" marL="0" marR="0" algn="r">
              <a:lnSpc>
                <a:spcPct val="100000"/>
              </a:lnSpc>
              <a:spcBef>
                <a:spcPts val="0"/>
              </a:spcBef>
              <a:spcAft>
                <a:spcPts val="0"/>
              </a:spcAft>
              <a:buClr>
                <a:srgbClr val="FFFFFF"/>
              </a:buClr>
              <a:buSzPts val="1000"/>
              <a:buFont typeface="Lato"/>
              <a:buNone/>
              <a:defRPr>
                <a:solidFill>
                  <a:srgbClr val="FFFFFF"/>
                </a:solidFill>
              </a:defRPr>
            </a:lvl3pPr>
            <a:lvl4pPr indent="0" lvl="3" marL="0" marR="0" algn="r">
              <a:lnSpc>
                <a:spcPct val="100000"/>
              </a:lnSpc>
              <a:spcBef>
                <a:spcPts val="0"/>
              </a:spcBef>
              <a:spcAft>
                <a:spcPts val="0"/>
              </a:spcAft>
              <a:buClr>
                <a:srgbClr val="FFFFFF"/>
              </a:buClr>
              <a:buSzPts val="1000"/>
              <a:buFont typeface="Lato"/>
              <a:buNone/>
              <a:defRPr>
                <a:solidFill>
                  <a:srgbClr val="FFFFFF"/>
                </a:solidFill>
              </a:defRPr>
            </a:lvl4pPr>
            <a:lvl5pPr indent="0" lvl="4" marL="0" marR="0" algn="r">
              <a:lnSpc>
                <a:spcPct val="100000"/>
              </a:lnSpc>
              <a:spcBef>
                <a:spcPts val="0"/>
              </a:spcBef>
              <a:spcAft>
                <a:spcPts val="0"/>
              </a:spcAft>
              <a:buClr>
                <a:srgbClr val="FFFFFF"/>
              </a:buClr>
              <a:buSzPts val="1000"/>
              <a:buFont typeface="Lato"/>
              <a:buNone/>
              <a:defRPr>
                <a:solidFill>
                  <a:srgbClr val="FFFFFF"/>
                </a:solidFill>
              </a:defRPr>
            </a:lvl5pPr>
            <a:lvl6pPr indent="0" lvl="5" marL="0" marR="0" algn="r">
              <a:lnSpc>
                <a:spcPct val="100000"/>
              </a:lnSpc>
              <a:spcBef>
                <a:spcPts val="0"/>
              </a:spcBef>
              <a:spcAft>
                <a:spcPts val="0"/>
              </a:spcAft>
              <a:buClr>
                <a:srgbClr val="FFFFFF"/>
              </a:buClr>
              <a:buSzPts val="1000"/>
              <a:buFont typeface="Lato"/>
              <a:buNone/>
              <a:defRPr>
                <a:solidFill>
                  <a:srgbClr val="FFFFFF"/>
                </a:solidFill>
              </a:defRPr>
            </a:lvl6pPr>
            <a:lvl7pPr indent="0" lvl="6" marL="0" marR="0" algn="r">
              <a:lnSpc>
                <a:spcPct val="100000"/>
              </a:lnSpc>
              <a:spcBef>
                <a:spcPts val="0"/>
              </a:spcBef>
              <a:spcAft>
                <a:spcPts val="0"/>
              </a:spcAft>
              <a:buClr>
                <a:srgbClr val="FFFFFF"/>
              </a:buClr>
              <a:buSzPts val="1000"/>
              <a:buFont typeface="Lato"/>
              <a:buNone/>
              <a:defRPr>
                <a:solidFill>
                  <a:srgbClr val="FFFFFF"/>
                </a:solidFill>
              </a:defRPr>
            </a:lvl7pPr>
            <a:lvl8pPr indent="0" lvl="7" marL="0" marR="0" algn="r">
              <a:lnSpc>
                <a:spcPct val="100000"/>
              </a:lnSpc>
              <a:spcBef>
                <a:spcPts val="0"/>
              </a:spcBef>
              <a:spcAft>
                <a:spcPts val="0"/>
              </a:spcAft>
              <a:buClr>
                <a:srgbClr val="FFFFFF"/>
              </a:buClr>
              <a:buSzPts val="1000"/>
              <a:buFont typeface="Lato"/>
              <a:buNone/>
              <a:defRPr>
                <a:solidFill>
                  <a:srgbClr val="FFFFFF"/>
                </a:solidFill>
              </a:defRPr>
            </a:lvl8pPr>
            <a:lvl9pPr indent="0" lvl="8" marL="0" marR="0" algn="r">
              <a:lnSpc>
                <a:spcPct val="100000"/>
              </a:lnSpc>
              <a:spcBef>
                <a:spcPts val="0"/>
              </a:spcBef>
              <a:spcAft>
                <a:spcPts val="0"/>
              </a:spcAft>
              <a:buClr>
                <a:srgbClr val="FFFFFF"/>
              </a:buClr>
              <a:buSzPts val="1000"/>
              <a:buFont typeface="Lato"/>
              <a:buNone/>
              <a:defRPr>
                <a:solidFill>
                  <a:srgbClr val="FFFFFF"/>
                </a:solidFill>
              </a:defRPr>
            </a:lvl9pPr>
          </a:lstStyle>
          <a:p>
            <a:pPr indent="0" lvl="0" marL="0" rtl="0" algn="r">
              <a:spcBef>
                <a:spcPts val="0"/>
              </a:spcBef>
              <a:spcAft>
                <a:spcPts val="0"/>
              </a:spcAft>
              <a:buNone/>
            </a:pPr>
            <a:fld id="{00000000-1234-1234-1234-123412341234}" type="slidenum">
              <a:rPr lang="en-US"/>
              <a:t>‹#›</a:t>
            </a:fld>
            <a:endParaRPr>
              <a:solidFill>
                <a:schemeClr val="accent1"/>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JECT" showMasterSp="0" type="obj">
  <p:cSld name="OBJECT">
    <p:spTree>
      <p:nvGrpSpPr>
        <p:cNvPr id="15" name="Shape 15"/>
        <p:cNvGrpSpPr/>
        <p:nvPr/>
      </p:nvGrpSpPr>
      <p:grpSpPr>
        <a:xfrm>
          <a:off x="0" y="0"/>
          <a:ext cx="0" cy="0"/>
          <a:chOff x="0" y="0"/>
          <a:chExt cx="0" cy="0"/>
        </a:xfrm>
      </p:grpSpPr>
      <p:sp>
        <p:nvSpPr>
          <p:cNvPr id="16" name="Google Shape;16;p3"/>
          <p:cNvSpPr txBox="1"/>
          <p:nvPr>
            <p:ph type="title"/>
          </p:nvPr>
        </p:nvSpPr>
        <p:spPr>
          <a:xfrm>
            <a:off x="1028700" y="514350"/>
            <a:ext cx="7200900" cy="1114500"/>
          </a:xfrm>
          <a:prstGeom prst="rect">
            <a:avLst/>
          </a:prstGeom>
          <a:noFill/>
          <a:ln>
            <a:noFill/>
          </a:ln>
        </p:spPr>
        <p:txBody>
          <a:bodyPr anchorCtr="0" anchor="t" bIns="91400" lIns="91400" spcFirstLastPara="1" rIns="91400" wrap="square" tIns="91400">
            <a:noAutofit/>
          </a:bodyPr>
          <a:lstStyle>
            <a:lvl1pPr lvl="0" algn="l">
              <a:lnSpc>
                <a:spcPct val="89000"/>
              </a:lnSpc>
              <a:spcBef>
                <a:spcPts val="0"/>
              </a:spcBef>
              <a:spcAft>
                <a:spcPts val="0"/>
              </a:spcAft>
              <a:buClr>
                <a:srgbClr val="1A1A1A"/>
              </a:buClr>
              <a:buSzPts val="4400"/>
              <a:buFont typeface="Source Sans Pro"/>
              <a:buNone/>
              <a:defRPr b="0" sz="4400">
                <a:latin typeface="Source Sans Pro"/>
                <a:ea typeface="Source Sans Pro"/>
                <a:cs typeface="Source Sans Pro"/>
                <a:sym typeface="Source Sans Pro"/>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17" name="Google Shape;17;p3"/>
          <p:cNvSpPr txBox="1"/>
          <p:nvPr>
            <p:ph idx="1" type="body"/>
          </p:nvPr>
        </p:nvSpPr>
        <p:spPr>
          <a:xfrm>
            <a:off x="1028700" y="1714500"/>
            <a:ext cx="7200900" cy="2685901"/>
          </a:xfrm>
          <a:prstGeom prst="rect">
            <a:avLst/>
          </a:prstGeom>
          <a:noFill/>
          <a:ln>
            <a:noFill/>
          </a:ln>
        </p:spPr>
        <p:txBody>
          <a:bodyPr anchorCtr="0" anchor="t" bIns="91400" lIns="91400" spcFirstLastPara="1" rIns="91400" wrap="square" tIns="91400">
            <a:noAutofit/>
          </a:bodyPr>
          <a:lstStyle>
            <a:lvl1pPr indent="-355600" lvl="0" marL="457200" algn="l">
              <a:lnSpc>
                <a:spcPct val="94000"/>
              </a:lnSpc>
              <a:spcBef>
                <a:spcPts val="1000"/>
              </a:spcBef>
              <a:spcAft>
                <a:spcPts val="0"/>
              </a:spcAft>
              <a:buClr>
                <a:srgbClr val="1A1A1A"/>
              </a:buClr>
              <a:buSzPts val="2000"/>
              <a:buChar char="■"/>
              <a:defRPr sz="2000">
                <a:solidFill>
                  <a:srgbClr val="1A1A1A"/>
                </a:solidFill>
                <a:latin typeface="Source Sans Pro"/>
                <a:ea typeface="Source Sans Pro"/>
                <a:cs typeface="Source Sans Pro"/>
                <a:sym typeface="Source Sans Pro"/>
              </a:defRPr>
            </a:lvl1pPr>
            <a:lvl2pPr indent="-355600" lvl="1" marL="914400" algn="l">
              <a:lnSpc>
                <a:spcPct val="94000"/>
              </a:lnSpc>
              <a:spcBef>
                <a:spcPts val="1000"/>
              </a:spcBef>
              <a:spcAft>
                <a:spcPts val="0"/>
              </a:spcAft>
              <a:buClr>
                <a:srgbClr val="1A1A1A"/>
              </a:buClr>
              <a:buSzPts val="2000"/>
              <a:buChar char="–"/>
              <a:defRPr sz="2000">
                <a:solidFill>
                  <a:srgbClr val="1A1A1A"/>
                </a:solidFill>
                <a:latin typeface="Source Sans Pro"/>
                <a:ea typeface="Source Sans Pro"/>
                <a:cs typeface="Source Sans Pro"/>
                <a:sym typeface="Source Sans Pro"/>
              </a:defRPr>
            </a:lvl2pPr>
            <a:lvl3pPr indent="-355600" lvl="2" marL="1371600" algn="l">
              <a:lnSpc>
                <a:spcPct val="94000"/>
              </a:lnSpc>
              <a:spcBef>
                <a:spcPts val="1000"/>
              </a:spcBef>
              <a:spcAft>
                <a:spcPts val="0"/>
              </a:spcAft>
              <a:buClr>
                <a:srgbClr val="1A1A1A"/>
              </a:buClr>
              <a:buSzPts val="2000"/>
              <a:buChar char="■"/>
              <a:defRPr sz="2000">
                <a:solidFill>
                  <a:srgbClr val="1A1A1A"/>
                </a:solidFill>
                <a:latin typeface="Source Sans Pro"/>
                <a:ea typeface="Source Sans Pro"/>
                <a:cs typeface="Source Sans Pro"/>
                <a:sym typeface="Source Sans Pro"/>
              </a:defRPr>
            </a:lvl3pPr>
            <a:lvl4pPr indent="-355600" lvl="3" marL="1828800" algn="l">
              <a:lnSpc>
                <a:spcPct val="94000"/>
              </a:lnSpc>
              <a:spcBef>
                <a:spcPts val="1000"/>
              </a:spcBef>
              <a:spcAft>
                <a:spcPts val="0"/>
              </a:spcAft>
              <a:buClr>
                <a:srgbClr val="1A1A1A"/>
              </a:buClr>
              <a:buSzPts val="2000"/>
              <a:buChar char="–"/>
              <a:defRPr sz="2000">
                <a:solidFill>
                  <a:srgbClr val="1A1A1A"/>
                </a:solidFill>
                <a:latin typeface="Source Sans Pro"/>
                <a:ea typeface="Source Sans Pro"/>
                <a:cs typeface="Source Sans Pro"/>
                <a:sym typeface="Source Sans Pro"/>
              </a:defRPr>
            </a:lvl4pPr>
            <a:lvl5pPr indent="-355600" lvl="4" marL="2286000" algn="l">
              <a:lnSpc>
                <a:spcPct val="94000"/>
              </a:lnSpc>
              <a:spcBef>
                <a:spcPts val="1000"/>
              </a:spcBef>
              <a:spcAft>
                <a:spcPts val="0"/>
              </a:spcAft>
              <a:buClr>
                <a:srgbClr val="1A1A1A"/>
              </a:buClr>
              <a:buSzPts val="2000"/>
              <a:buChar char="■"/>
              <a:defRPr sz="2000">
                <a:solidFill>
                  <a:srgbClr val="1A1A1A"/>
                </a:solidFill>
                <a:latin typeface="Source Sans Pro"/>
                <a:ea typeface="Source Sans Pro"/>
                <a:cs typeface="Source Sans Pro"/>
                <a:sym typeface="Source Sans Pro"/>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18" name="Google Shape;18;p3"/>
          <p:cNvSpPr txBox="1"/>
          <p:nvPr>
            <p:ph idx="12" type="sldNum"/>
          </p:nvPr>
        </p:nvSpPr>
        <p:spPr>
          <a:xfrm>
            <a:off x="8028236" y="4857239"/>
            <a:ext cx="273616" cy="269201"/>
          </a:xfrm>
          <a:prstGeom prst="rect">
            <a:avLst/>
          </a:prstGeom>
          <a:noFill/>
          <a:ln>
            <a:noFill/>
          </a:ln>
        </p:spPr>
        <p:txBody>
          <a:bodyPr anchorCtr="0" anchor="ctr" bIns="45675" lIns="45675" spcFirstLastPara="1" rIns="45675" wrap="square" tIns="45675">
            <a:noAutofit/>
          </a:bodyPr>
          <a:lstStyle>
            <a:lvl1pPr indent="0" lvl="0"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1pPr>
            <a:lvl2pPr indent="0" lvl="1"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2pPr>
            <a:lvl3pPr indent="0" lvl="2"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3pPr>
            <a:lvl4pPr indent="0" lvl="3"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4pPr>
            <a:lvl5pPr indent="0" lvl="4"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5pPr>
            <a:lvl6pPr indent="0" lvl="5"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6pPr>
            <a:lvl7pPr indent="0" lvl="6"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7pPr>
            <a:lvl8pPr indent="0" lvl="7"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8pPr>
            <a:lvl9pPr indent="0" lvl="8"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9pPr>
          </a:lstStyle>
          <a:p>
            <a:pPr indent="0" lvl="0" marL="0" rtl="0" algn="r">
              <a:spcBef>
                <a:spcPts val="0"/>
              </a:spcBef>
              <a:spcAft>
                <a:spcPts val="0"/>
              </a:spcAft>
              <a:buNone/>
            </a:pPr>
            <a:fld id="{00000000-1234-1234-1234-123412341234}" type="slidenum">
              <a:rPr lang="en-US"/>
              <a:t>‹#›</a:t>
            </a:fld>
            <a:endParaRPr sz="1000">
              <a:solidFill>
                <a:schemeClr val="accent1"/>
              </a:solidFill>
              <a:latin typeface="Lato"/>
              <a:ea typeface="Lato"/>
              <a:cs typeface="Lato"/>
              <a:sym typeface="Lato"/>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wMasterSp="0" type="title">
  <p:cSld name="TITLE">
    <p:bg>
      <p:bgPr>
        <a:solidFill>
          <a:srgbClr val="E9EDEE"/>
        </a:solidFill>
      </p:bgPr>
    </p:bg>
    <p:spTree>
      <p:nvGrpSpPr>
        <p:cNvPr id="19" name="Shape 19"/>
        <p:cNvGrpSpPr/>
        <p:nvPr/>
      </p:nvGrpSpPr>
      <p:grpSpPr>
        <a:xfrm>
          <a:off x="0" y="0"/>
          <a:ext cx="0" cy="0"/>
          <a:chOff x="0" y="0"/>
          <a:chExt cx="0" cy="0"/>
        </a:xfrm>
      </p:grpSpPr>
      <p:sp>
        <p:nvSpPr>
          <p:cNvPr id="20" name="Google Shape;20;p4"/>
          <p:cNvSpPr/>
          <p:nvPr/>
        </p:nvSpPr>
        <p:spPr>
          <a:xfrm>
            <a:off x="0" y="-1"/>
            <a:ext cx="9144000" cy="487802"/>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1" name="Google Shape;21;p4"/>
          <p:cNvGrpSpPr/>
          <p:nvPr/>
        </p:nvGrpSpPr>
        <p:grpSpPr>
          <a:xfrm>
            <a:off x="830391" y="1191254"/>
            <a:ext cx="745765" cy="45828"/>
            <a:chOff x="0" y="0"/>
            <a:chExt cx="745764" cy="45827"/>
          </a:xfrm>
        </p:grpSpPr>
        <p:sp>
          <p:nvSpPr>
            <p:cNvPr id="22" name="Google Shape;22;p4"/>
            <p:cNvSpPr/>
            <p:nvPr/>
          </p:nvSpPr>
          <p:spPr>
            <a:xfrm rot="-5400000">
              <a:off x="536420" y="-163517"/>
              <a:ext cx="45827" cy="372860"/>
            </a:xfrm>
            <a:prstGeom prst="rect">
              <a:avLst/>
            </a:prstGeom>
            <a:solidFill>
              <a:schemeClr val="accent3"/>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 name="Google Shape;23;p4"/>
            <p:cNvSpPr/>
            <p:nvPr/>
          </p:nvSpPr>
          <p:spPr>
            <a:xfrm rot="-5400000">
              <a:off x="165092" y="-165093"/>
              <a:ext cx="45827" cy="376012"/>
            </a:xfrm>
            <a:prstGeom prst="rect">
              <a:avLst/>
            </a:prstGeom>
            <a:solidFill>
              <a:srgbClr val="1A9988"/>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4" name="Google Shape;24;p4"/>
          <p:cNvSpPr txBox="1"/>
          <p:nvPr>
            <p:ph type="title"/>
          </p:nvPr>
        </p:nvSpPr>
        <p:spPr>
          <a:xfrm>
            <a:off x="729450" y="1322449"/>
            <a:ext cx="7688100" cy="1664701"/>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1A1A1A"/>
              </a:buClr>
              <a:buSzPts val="4200"/>
              <a:buFont typeface="Raleway"/>
              <a:buNone/>
              <a:defRPr sz="4200"/>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25" name="Google Shape;25;p4"/>
          <p:cNvSpPr txBox="1"/>
          <p:nvPr>
            <p:ph idx="1" type="body"/>
          </p:nvPr>
        </p:nvSpPr>
        <p:spPr>
          <a:xfrm>
            <a:off x="729626" y="3172899"/>
            <a:ext cx="7688101" cy="541201"/>
          </a:xfrm>
          <a:prstGeom prst="rect">
            <a:avLst/>
          </a:prstGeom>
          <a:noFill/>
          <a:ln>
            <a:noFill/>
          </a:ln>
        </p:spPr>
        <p:txBody>
          <a:bodyPr anchorCtr="0" anchor="t" bIns="91400" lIns="91400" spcFirstLastPara="1" rIns="91400" wrap="square" tIns="91400">
            <a:noAutofit/>
          </a:bodyPr>
          <a:lstStyle>
            <a:lvl1pPr indent="-228600" lvl="0" marL="457200" algn="l">
              <a:lnSpc>
                <a:spcPct val="100000"/>
              </a:lnSpc>
              <a:spcBef>
                <a:spcPts val="0"/>
              </a:spcBef>
              <a:spcAft>
                <a:spcPts val="0"/>
              </a:spcAft>
              <a:buClr>
                <a:schemeClr val="accent1"/>
              </a:buClr>
              <a:buSzPts val="1600"/>
              <a:buFont typeface="Lato"/>
              <a:buNone/>
              <a:defRPr sz="1600"/>
            </a:lvl1pPr>
            <a:lvl2pPr indent="-228600" lvl="1" marL="914400" algn="l">
              <a:lnSpc>
                <a:spcPct val="100000"/>
              </a:lnSpc>
              <a:spcBef>
                <a:spcPts val="0"/>
              </a:spcBef>
              <a:spcAft>
                <a:spcPts val="0"/>
              </a:spcAft>
              <a:buClr>
                <a:schemeClr val="accent1"/>
              </a:buClr>
              <a:buSzPts val="1600"/>
              <a:buFont typeface="Lato"/>
              <a:buNone/>
              <a:defRPr sz="1600"/>
            </a:lvl2pPr>
            <a:lvl3pPr indent="-228600" lvl="2" marL="1371600" algn="l">
              <a:lnSpc>
                <a:spcPct val="100000"/>
              </a:lnSpc>
              <a:spcBef>
                <a:spcPts val="0"/>
              </a:spcBef>
              <a:spcAft>
                <a:spcPts val="0"/>
              </a:spcAft>
              <a:buClr>
                <a:schemeClr val="accent1"/>
              </a:buClr>
              <a:buSzPts val="1600"/>
              <a:buFont typeface="Lato"/>
              <a:buNone/>
              <a:defRPr sz="1600"/>
            </a:lvl3pPr>
            <a:lvl4pPr indent="-228600" lvl="3" marL="1828800" algn="l">
              <a:lnSpc>
                <a:spcPct val="100000"/>
              </a:lnSpc>
              <a:spcBef>
                <a:spcPts val="0"/>
              </a:spcBef>
              <a:spcAft>
                <a:spcPts val="0"/>
              </a:spcAft>
              <a:buClr>
                <a:schemeClr val="accent1"/>
              </a:buClr>
              <a:buSzPts val="1600"/>
              <a:buFont typeface="Lato"/>
              <a:buNone/>
              <a:defRPr sz="1600"/>
            </a:lvl4pPr>
            <a:lvl5pPr indent="-228600" lvl="4" marL="2286000" algn="l">
              <a:lnSpc>
                <a:spcPct val="100000"/>
              </a:lnSpc>
              <a:spcBef>
                <a:spcPts val="0"/>
              </a:spcBef>
              <a:spcAft>
                <a:spcPts val="0"/>
              </a:spcAft>
              <a:buClr>
                <a:schemeClr val="accent1"/>
              </a:buClr>
              <a:buSzPts val="1600"/>
              <a:buFont typeface="Lato"/>
              <a:buNone/>
              <a:defRPr sz="1600"/>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26" name="Google Shape;26;p4"/>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_HEADER" showMasterSp="0" type="secHead">
  <p:cSld name="SECTION_HEADER">
    <p:bg>
      <p:bgPr>
        <a:solidFill>
          <a:srgbClr val="1A9988"/>
        </a:solidFill>
      </p:bgPr>
    </p:bg>
    <p:spTree>
      <p:nvGrpSpPr>
        <p:cNvPr id="27" name="Shape 27"/>
        <p:cNvGrpSpPr/>
        <p:nvPr/>
      </p:nvGrpSpPr>
      <p:grpSpPr>
        <a:xfrm>
          <a:off x="0" y="0"/>
          <a:ext cx="0" cy="0"/>
          <a:chOff x="0" y="0"/>
          <a:chExt cx="0" cy="0"/>
        </a:xfrm>
      </p:grpSpPr>
      <p:grpSp>
        <p:nvGrpSpPr>
          <p:cNvPr id="28" name="Google Shape;28;p5"/>
          <p:cNvGrpSpPr/>
          <p:nvPr/>
        </p:nvGrpSpPr>
        <p:grpSpPr>
          <a:xfrm>
            <a:off x="830391" y="1191254"/>
            <a:ext cx="745765" cy="45828"/>
            <a:chOff x="0" y="0"/>
            <a:chExt cx="745764" cy="45827"/>
          </a:xfrm>
        </p:grpSpPr>
        <p:sp>
          <p:nvSpPr>
            <p:cNvPr id="29" name="Google Shape;29;p5"/>
            <p:cNvSpPr/>
            <p:nvPr/>
          </p:nvSpPr>
          <p:spPr>
            <a:xfrm rot="-5400000">
              <a:off x="536420" y="-163517"/>
              <a:ext cx="45827" cy="372860"/>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 name="Google Shape;30;p5"/>
            <p:cNvSpPr/>
            <p:nvPr/>
          </p:nvSpPr>
          <p:spPr>
            <a:xfrm rot="-5400000">
              <a:off x="165092" y="-165093"/>
              <a:ext cx="45827" cy="376012"/>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1" name="Google Shape;31;p5"/>
          <p:cNvSpPr txBox="1"/>
          <p:nvPr>
            <p:ph type="title"/>
          </p:nvPr>
        </p:nvSpPr>
        <p:spPr>
          <a:xfrm>
            <a:off x="729450" y="1322449"/>
            <a:ext cx="7688400" cy="1518602"/>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FFFFFF"/>
              </a:buClr>
              <a:buSzPts val="3600"/>
              <a:buFont typeface="Raleway"/>
              <a:buNone/>
              <a:defRPr sz="3600">
                <a:solidFill>
                  <a:srgbClr val="FFFFFF"/>
                </a:solidFill>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32" name="Google Shape;32;p5"/>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marR="0" algn="r">
              <a:lnSpc>
                <a:spcPct val="100000"/>
              </a:lnSpc>
              <a:spcBef>
                <a:spcPts val="0"/>
              </a:spcBef>
              <a:spcAft>
                <a:spcPts val="0"/>
              </a:spcAft>
              <a:buClr>
                <a:srgbClr val="FFFFFF"/>
              </a:buClr>
              <a:buSzPts val="1000"/>
              <a:buFont typeface="Lato"/>
              <a:buNone/>
              <a:defRPr>
                <a:solidFill>
                  <a:srgbClr val="FFFFFF"/>
                </a:solidFill>
              </a:defRPr>
            </a:lvl1pPr>
            <a:lvl2pPr indent="0" lvl="1" marL="0" marR="0" algn="r">
              <a:lnSpc>
                <a:spcPct val="100000"/>
              </a:lnSpc>
              <a:spcBef>
                <a:spcPts val="0"/>
              </a:spcBef>
              <a:spcAft>
                <a:spcPts val="0"/>
              </a:spcAft>
              <a:buClr>
                <a:srgbClr val="FFFFFF"/>
              </a:buClr>
              <a:buSzPts val="1000"/>
              <a:buFont typeface="Lato"/>
              <a:buNone/>
              <a:defRPr>
                <a:solidFill>
                  <a:srgbClr val="FFFFFF"/>
                </a:solidFill>
              </a:defRPr>
            </a:lvl2pPr>
            <a:lvl3pPr indent="0" lvl="2" marL="0" marR="0" algn="r">
              <a:lnSpc>
                <a:spcPct val="100000"/>
              </a:lnSpc>
              <a:spcBef>
                <a:spcPts val="0"/>
              </a:spcBef>
              <a:spcAft>
                <a:spcPts val="0"/>
              </a:spcAft>
              <a:buClr>
                <a:srgbClr val="FFFFFF"/>
              </a:buClr>
              <a:buSzPts val="1000"/>
              <a:buFont typeface="Lato"/>
              <a:buNone/>
              <a:defRPr>
                <a:solidFill>
                  <a:srgbClr val="FFFFFF"/>
                </a:solidFill>
              </a:defRPr>
            </a:lvl3pPr>
            <a:lvl4pPr indent="0" lvl="3" marL="0" marR="0" algn="r">
              <a:lnSpc>
                <a:spcPct val="100000"/>
              </a:lnSpc>
              <a:spcBef>
                <a:spcPts val="0"/>
              </a:spcBef>
              <a:spcAft>
                <a:spcPts val="0"/>
              </a:spcAft>
              <a:buClr>
                <a:srgbClr val="FFFFFF"/>
              </a:buClr>
              <a:buSzPts val="1000"/>
              <a:buFont typeface="Lato"/>
              <a:buNone/>
              <a:defRPr>
                <a:solidFill>
                  <a:srgbClr val="FFFFFF"/>
                </a:solidFill>
              </a:defRPr>
            </a:lvl4pPr>
            <a:lvl5pPr indent="0" lvl="4" marL="0" marR="0" algn="r">
              <a:lnSpc>
                <a:spcPct val="100000"/>
              </a:lnSpc>
              <a:spcBef>
                <a:spcPts val="0"/>
              </a:spcBef>
              <a:spcAft>
                <a:spcPts val="0"/>
              </a:spcAft>
              <a:buClr>
                <a:srgbClr val="FFFFFF"/>
              </a:buClr>
              <a:buSzPts val="1000"/>
              <a:buFont typeface="Lato"/>
              <a:buNone/>
              <a:defRPr>
                <a:solidFill>
                  <a:srgbClr val="FFFFFF"/>
                </a:solidFill>
              </a:defRPr>
            </a:lvl5pPr>
            <a:lvl6pPr indent="0" lvl="5" marL="0" marR="0" algn="r">
              <a:lnSpc>
                <a:spcPct val="100000"/>
              </a:lnSpc>
              <a:spcBef>
                <a:spcPts val="0"/>
              </a:spcBef>
              <a:spcAft>
                <a:spcPts val="0"/>
              </a:spcAft>
              <a:buClr>
                <a:srgbClr val="FFFFFF"/>
              </a:buClr>
              <a:buSzPts val="1000"/>
              <a:buFont typeface="Lato"/>
              <a:buNone/>
              <a:defRPr>
                <a:solidFill>
                  <a:srgbClr val="FFFFFF"/>
                </a:solidFill>
              </a:defRPr>
            </a:lvl6pPr>
            <a:lvl7pPr indent="0" lvl="6" marL="0" marR="0" algn="r">
              <a:lnSpc>
                <a:spcPct val="100000"/>
              </a:lnSpc>
              <a:spcBef>
                <a:spcPts val="0"/>
              </a:spcBef>
              <a:spcAft>
                <a:spcPts val="0"/>
              </a:spcAft>
              <a:buClr>
                <a:srgbClr val="FFFFFF"/>
              </a:buClr>
              <a:buSzPts val="1000"/>
              <a:buFont typeface="Lato"/>
              <a:buNone/>
              <a:defRPr>
                <a:solidFill>
                  <a:srgbClr val="FFFFFF"/>
                </a:solidFill>
              </a:defRPr>
            </a:lvl7pPr>
            <a:lvl8pPr indent="0" lvl="7" marL="0" marR="0" algn="r">
              <a:lnSpc>
                <a:spcPct val="100000"/>
              </a:lnSpc>
              <a:spcBef>
                <a:spcPts val="0"/>
              </a:spcBef>
              <a:spcAft>
                <a:spcPts val="0"/>
              </a:spcAft>
              <a:buClr>
                <a:srgbClr val="FFFFFF"/>
              </a:buClr>
              <a:buSzPts val="1000"/>
              <a:buFont typeface="Lato"/>
              <a:buNone/>
              <a:defRPr>
                <a:solidFill>
                  <a:srgbClr val="FFFFFF"/>
                </a:solidFill>
              </a:defRPr>
            </a:lvl8pPr>
            <a:lvl9pPr indent="0" lvl="8" marL="0" marR="0" algn="r">
              <a:lnSpc>
                <a:spcPct val="100000"/>
              </a:lnSpc>
              <a:spcBef>
                <a:spcPts val="0"/>
              </a:spcBef>
              <a:spcAft>
                <a:spcPts val="0"/>
              </a:spcAft>
              <a:buClr>
                <a:srgbClr val="FFFFFF"/>
              </a:buClr>
              <a:buSzPts val="1000"/>
              <a:buFont typeface="Lato"/>
              <a:buNone/>
              <a:defRPr>
                <a:solidFill>
                  <a:srgbClr val="FFFFFF"/>
                </a:solidFill>
              </a:defRPr>
            </a:lvl9pPr>
          </a:lstStyle>
          <a:p>
            <a:pPr indent="0" lvl="0" marL="0" rtl="0" algn="r">
              <a:spcBef>
                <a:spcPts val="0"/>
              </a:spcBef>
              <a:spcAft>
                <a:spcPts val="0"/>
              </a:spcAft>
              <a:buNone/>
            </a:pPr>
            <a:fld id="{00000000-1234-1234-1234-123412341234}" type="slidenum">
              <a:rPr lang="en-US"/>
              <a:t>‹#›</a:t>
            </a:fld>
            <a:endParaRPr>
              <a:solidFill>
                <a:schemeClr val="accent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
  <p:cSld name="TITLE_AND_BODY 2">
    <p:spTree>
      <p:nvGrpSpPr>
        <p:cNvPr id="33" name="Shape 33"/>
        <p:cNvGrpSpPr/>
        <p:nvPr/>
      </p:nvGrpSpPr>
      <p:grpSpPr>
        <a:xfrm>
          <a:off x="0" y="0"/>
          <a:ext cx="0" cy="0"/>
          <a:chOff x="0" y="0"/>
          <a:chExt cx="0" cy="0"/>
        </a:xfrm>
      </p:grpSpPr>
      <p:sp>
        <p:nvSpPr>
          <p:cNvPr id="34" name="Google Shape;34;p6"/>
          <p:cNvSpPr txBox="1"/>
          <p:nvPr>
            <p:ph type="title"/>
          </p:nvPr>
        </p:nvSpPr>
        <p:spPr>
          <a:xfrm>
            <a:off x="729450" y="1318650"/>
            <a:ext cx="7688700" cy="535201"/>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1A1A1A"/>
              </a:buClr>
              <a:buSzPts val="1800"/>
              <a:buNone/>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35" name="Google Shape;35;p6"/>
          <p:cNvSpPr txBox="1"/>
          <p:nvPr>
            <p:ph idx="1" type="body"/>
          </p:nvPr>
        </p:nvSpPr>
        <p:spPr>
          <a:xfrm>
            <a:off x="729450" y="2078875"/>
            <a:ext cx="7688700" cy="2261101"/>
          </a:xfrm>
          <a:prstGeom prst="rect">
            <a:avLst/>
          </a:prstGeom>
          <a:noFill/>
          <a:ln>
            <a:noFill/>
          </a:ln>
        </p:spPr>
        <p:txBody>
          <a:bodyPr anchorCtr="0" anchor="t" bIns="91400" lIns="91400" spcFirstLastPara="1" rIns="91400" wrap="square" tIns="91400">
            <a:noAutofit/>
          </a:bodyPr>
          <a:lstStyle>
            <a:lvl1pPr indent="-311150" lvl="0" marL="457200" algn="l">
              <a:lnSpc>
                <a:spcPct val="115000"/>
              </a:lnSpc>
              <a:spcBef>
                <a:spcPts val="0"/>
              </a:spcBef>
              <a:spcAft>
                <a:spcPts val="0"/>
              </a:spcAft>
              <a:buSzPts val="1300"/>
              <a:buChar char="●"/>
              <a:defRPr/>
            </a:lvl1pPr>
            <a:lvl2pPr indent="-311150" lvl="1" marL="914400" algn="l">
              <a:lnSpc>
                <a:spcPct val="115000"/>
              </a:lnSpc>
              <a:spcBef>
                <a:spcPts val="0"/>
              </a:spcBef>
              <a:spcAft>
                <a:spcPts val="0"/>
              </a:spcAft>
              <a:buSzPts val="1300"/>
              <a:buChar char="○"/>
              <a:defRPr/>
            </a:lvl2pPr>
            <a:lvl3pPr indent="-311150" lvl="2" marL="1371600" algn="l">
              <a:lnSpc>
                <a:spcPct val="115000"/>
              </a:lnSpc>
              <a:spcBef>
                <a:spcPts val="0"/>
              </a:spcBef>
              <a:spcAft>
                <a:spcPts val="0"/>
              </a:spcAft>
              <a:buSzPts val="1300"/>
              <a:buChar char="■"/>
              <a:defRPr/>
            </a:lvl3pPr>
            <a:lvl4pPr indent="-311150" lvl="3" marL="1828800" algn="l">
              <a:lnSpc>
                <a:spcPct val="115000"/>
              </a:lnSpc>
              <a:spcBef>
                <a:spcPts val="0"/>
              </a:spcBef>
              <a:spcAft>
                <a:spcPts val="0"/>
              </a:spcAft>
              <a:buSzPts val="1300"/>
              <a:buChar char="●"/>
              <a:defRPr/>
            </a:lvl4pPr>
            <a:lvl5pPr indent="-311150" lvl="4" marL="2286000" algn="l">
              <a:lnSpc>
                <a:spcPct val="115000"/>
              </a:lnSpc>
              <a:spcBef>
                <a:spcPts val="0"/>
              </a:spcBef>
              <a:spcAft>
                <a:spcPts val="0"/>
              </a:spcAft>
              <a:buSzPts val="1300"/>
              <a:buChar char="○"/>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36" name="Google Shape;36;p6"/>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TWO_COLUMNS" type="twoColTx">
  <p:cSld name="TITLE_AND_TWO_COLUMNS">
    <p:spTree>
      <p:nvGrpSpPr>
        <p:cNvPr id="37" name="Shape 37"/>
        <p:cNvGrpSpPr/>
        <p:nvPr/>
      </p:nvGrpSpPr>
      <p:grpSpPr>
        <a:xfrm>
          <a:off x="0" y="0"/>
          <a:ext cx="0" cy="0"/>
          <a:chOff x="0" y="0"/>
          <a:chExt cx="0" cy="0"/>
        </a:xfrm>
      </p:grpSpPr>
      <p:sp>
        <p:nvSpPr>
          <p:cNvPr id="38" name="Google Shape;38;p7"/>
          <p:cNvSpPr txBox="1"/>
          <p:nvPr>
            <p:ph type="title"/>
          </p:nvPr>
        </p:nvSpPr>
        <p:spPr>
          <a:xfrm>
            <a:off x="729450" y="1318650"/>
            <a:ext cx="7688400" cy="535201"/>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1A1A1A"/>
              </a:buClr>
              <a:buSzPts val="1800"/>
              <a:buNone/>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39" name="Google Shape;39;p7"/>
          <p:cNvSpPr txBox="1"/>
          <p:nvPr>
            <p:ph idx="1" type="body"/>
          </p:nvPr>
        </p:nvSpPr>
        <p:spPr>
          <a:xfrm>
            <a:off x="729325" y="2078875"/>
            <a:ext cx="3774300" cy="2261101"/>
          </a:xfrm>
          <a:prstGeom prst="rect">
            <a:avLst/>
          </a:prstGeom>
          <a:noFill/>
          <a:ln>
            <a:noFill/>
          </a:ln>
        </p:spPr>
        <p:txBody>
          <a:bodyPr anchorCtr="0" anchor="t" bIns="91400" lIns="91400" spcFirstLastPara="1" rIns="91400" wrap="square" tIns="91400">
            <a:noAutofit/>
          </a:bodyPr>
          <a:lstStyle>
            <a:lvl1pPr indent="-311150" lvl="0" marL="457200" algn="l">
              <a:lnSpc>
                <a:spcPct val="115000"/>
              </a:lnSpc>
              <a:spcBef>
                <a:spcPts val="0"/>
              </a:spcBef>
              <a:spcAft>
                <a:spcPts val="0"/>
              </a:spcAft>
              <a:buSzPts val="1300"/>
              <a:buChar char="●"/>
              <a:defRPr/>
            </a:lvl1pPr>
            <a:lvl2pPr indent="-311150" lvl="1" marL="914400" algn="l">
              <a:lnSpc>
                <a:spcPct val="115000"/>
              </a:lnSpc>
              <a:spcBef>
                <a:spcPts val="0"/>
              </a:spcBef>
              <a:spcAft>
                <a:spcPts val="0"/>
              </a:spcAft>
              <a:buSzPts val="1300"/>
              <a:buChar char="○"/>
              <a:defRPr/>
            </a:lvl2pPr>
            <a:lvl3pPr indent="-311150" lvl="2" marL="1371600" algn="l">
              <a:lnSpc>
                <a:spcPct val="115000"/>
              </a:lnSpc>
              <a:spcBef>
                <a:spcPts val="0"/>
              </a:spcBef>
              <a:spcAft>
                <a:spcPts val="0"/>
              </a:spcAft>
              <a:buSzPts val="1300"/>
              <a:buChar char="■"/>
              <a:defRPr/>
            </a:lvl3pPr>
            <a:lvl4pPr indent="-311150" lvl="3" marL="1828800" algn="l">
              <a:lnSpc>
                <a:spcPct val="115000"/>
              </a:lnSpc>
              <a:spcBef>
                <a:spcPts val="0"/>
              </a:spcBef>
              <a:spcAft>
                <a:spcPts val="0"/>
              </a:spcAft>
              <a:buSzPts val="1300"/>
              <a:buChar char="●"/>
              <a:defRPr/>
            </a:lvl4pPr>
            <a:lvl5pPr indent="-311150" lvl="4" marL="2286000" algn="l">
              <a:lnSpc>
                <a:spcPct val="115000"/>
              </a:lnSpc>
              <a:spcBef>
                <a:spcPts val="0"/>
              </a:spcBef>
              <a:spcAft>
                <a:spcPts val="0"/>
              </a:spcAft>
              <a:buSzPts val="1300"/>
              <a:buChar char="○"/>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40" name="Google Shape;40;p7"/>
          <p:cNvSpPr txBox="1"/>
          <p:nvPr>
            <p:ph idx="2" type="body"/>
          </p:nvPr>
        </p:nvSpPr>
        <p:spPr>
          <a:xfrm>
            <a:off x="4643604" y="2078875"/>
            <a:ext cx="3774300" cy="2261101"/>
          </a:xfrm>
          <a:prstGeom prst="rect">
            <a:avLst/>
          </a:prstGeom>
          <a:noFill/>
          <a:ln>
            <a:noFill/>
          </a:ln>
        </p:spPr>
        <p:txBody>
          <a:bodyPr anchorCtr="0" anchor="t" bIns="91400" lIns="91400" spcFirstLastPara="1" rIns="91400" wrap="square" tIns="91400">
            <a:noAutofit/>
          </a:bodyPr>
          <a:lstStyle>
            <a:lvl1pPr indent="-311150" lvl="0" marL="457200" algn="l">
              <a:lnSpc>
                <a:spcPct val="115000"/>
              </a:lnSpc>
              <a:spcBef>
                <a:spcPts val="0"/>
              </a:spcBef>
              <a:spcAft>
                <a:spcPts val="0"/>
              </a:spcAft>
              <a:buSzPts val="1300"/>
              <a:buChar char="●"/>
              <a:defRPr/>
            </a:lvl1pPr>
            <a:lvl2pPr indent="-311150" lvl="1" marL="914400" algn="l">
              <a:lnSpc>
                <a:spcPct val="115000"/>
              </a:lnSpc>
              <a:spcBef>
                <a:spcPts val="0"/>
              </a:spcBef>
              <a:spcAft>
                <a:spcPts val="0"/>
              </a:spcAft>
              <a:buSzPts val="1300"/>
              <a:buChar char="○"/>
              <a:defRPr/>
            </a:lvl2pPr>
            <a:lvl3pPr indent="-311150" lvl="2" marL="1371600" algn="l">
              <a:lnSpc>
                <a:spcPct val="115000"/>
              </a:lnSpc>
              <a:spcBef>
                <a:spcPts val="0"/>
              </a:spcBef>
              <a:spcAft>
                <a:spcPts val="0"/>
              </a:spcAft>
              <a:buSzPts val="1300"/>
              <a:buChar char="■"/>
              <a:defRPr/>
            </a:lvl3pPr>
            <a:lvl4pPr indent="-311150" lvl="3" marL="1828800" algn="l">
              <a:lnSpc>
                <a:spcPct val="115000"/>
              </a:lnSpc>
              <a:spcBef>
                <a:spcPts val="0"/>
              </a:spcBef>
              <a:spcAft>
                <a:spcPts val="0"/>
              </a:spcAft>
              <a:buSzPts val="1300"/>
              <a:buChar char="●"/>
              <a:defRPr/>
            </a:lvl4pPr>
            <a:lvl5pPr indent="-311150" lvl="4" marL="2286000" algn="l">
              <a:lnSpc>
                <a:spcPct val="115000"/>
              </a:lnSpc>
              <a:spcBef>
                <a:spcPts val="0"/>
              </a:spcBef>
              <a:spcAft>
                <a:spcPts val="0"/>
              </a:spcAft>
              <a:buSzPts val="1300"/>
              <a:buChar char="○"/>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41" name="Google Shape;41;p7"/>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ONLY" type="titleOnly">
  <p:cSld name="TITLE_ONLY">
    <p:spTree>
      <p:nvGrpSpPr>
        <p:cNvPr id="42" name="Shape 42"/>
        <p:cNvGrpSpPr/>
        <p:nvPr/>
      </p:nvGrpSpPr>
      <p:grpSpPr>
        <a:xfrm>
          <a:off x="0" y="0"/>
          <a:ext cx="0" cy="0"/>
          <a:chOff x="0" y="0"/>
          <a:chExt cx="0" cy="0"/>
        </a:xfrm>
      </p:grpSpPr>
      <p:sp>
        <p:nvSpPr>
          <p:cNvPr id="43" name="Google Shape;43;p8"/>
          <p:cNvSpPr txBox="1"/>
          <p:nvPr>
            <p:ph type="title"/>
          </p:nvPr>
        </p:nvSpPr>
        <p:spPr>
          <a:xfrm>
            <a:off x="729450" y="1318650"/>
            <a:ext cx="7688400" cy="535201"/>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1A1A1A"/>
              </a:buClr>
              <a:buSzPts val="1800"/>
              <a:buNone/>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44" name="Google Shape;44;p8"/>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_COLUMN_TEXT">
  <p:cSld name="ONE_COLUMN_TEXT">
    <p:spTree>
      <p:nvGrpSpPr>
        <p:cNvPr id="45" name="Shape 45"/>
        <p:cNvGrpSpPr/>
        <p:nvPr/>
      </p:nvGrpSpPr>
      <p:grpSpPr>
        <a:xfrm>
          <a:off x="0" y="0"/>
          <a:ext cx="0" cy="0"/>
          <a:chOff x="0" y="0"/>
          <a:chExt cx="0" cy="0"/>
        </a:xfrm>
      </p:grpSpPr>
      <p:sp>
        <p:nvSpPr>
          <p:cNvPr id="46" name="Google Shape;46;p9"/>
          <p:cNvSpPr txBox="1"/>
          <p:nvPr>
            <p:ph type="title"/>
          </p:nvPr>
        </p:nvSpPr>
        <p:spPr>
          <a:xfrm>
            <a:off x="730000" y="1318650"/>
            <a:ext cx="3300901" cy="1381501"/>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1A1A1A"/>
              </a:buClr>
              <a:buSzPts val="1800"/>
              <a:buNone/>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47" name="Google Shape;47;p9"/>
          <p:cNvSpPr txBox="1"/>
          <p:nvPr>
            <p:ph idx="1" type="body"/>
          </p:nvPr>
        </p:nvSpPr>
        <p:spPr>
          <a:xfrm>
            <a:off x="721225" y="2781724"/>
            <a:ext cx="3300901" cy="1597501"/>
          </a:xfrm>
          <a:prstGeom prst="rect">
            <a:avLst/>
          </a:prstGeom>
          <a:noFill/>
          <a:ln>
            <a:noFill/>
          </a:ln>
        </p:spPr>
        <p:txBody>
          <a:bodyPr anchorCtr="0" anchor="t" bIns="91400" lIns="91400" spcFirstLastPara="1" rIns="91400" wrap="square" tIns="91400">
            <a:noAutofit/>
          </a:bodyPr>
          <a:lstStyle>
            <a:lvl1pPr indent="-311150" lvl="0" marL="457200" algn="l">
              <a:lnSpc>
                <a:spcPct val="115000"/>
              </a:lnSpc>
              <a:spcBef>
                <a:spcPts val="0"/>
              </a:spcBef>
              <a:spcAft>
                <a:spcPts val="0"/>
              </a:spcAft>
              <a:buSzPts val="1300"/>
              <a:buChar char="●"/>
              <a:defRPr/>
            </a:lvl1pPr>
            <a:lvl2pPr indent="-311150" lvl="1" marL="914400" algn="l">
              <a:lnSpc>
                <a:spcPct val="115000"/>
              </a:lnSpc>
              <a:spcBef>
                <a:spcPts val="0"/>
              </a:spcBef>
              <a:spcAft>
                <a:spcPts val="0"/>
              </a:spcAft>
              <a:buSzPts val="1300"/>
              <a:buChar char="○"/>
              <a:defRPr/>
            </a:lvl2pPr>
            <a:lvl3pPr indent="-311150" lvl="2" marL="1371600" algn="l">
              <a:lnSpc>
                <a:spcPct val="115000"/>
              </a:lnSpc>
              <a:spcBef>
                <a:spcPts val="0"/>
              </a:spcBef>
              <a:spcAft>
                <a:spcPts val="0"/>
              </a:spcAft>
              <a:buSzPts val="1300"/>
              <a:buChar char="■"/>
              <a:defRPr/>
            </a:lvl3pPr>
            <a:lvl4pPr indent="-311150" lvl="3" marL="1828800" algn="l">
              <a:lnSpc>
                <a:spcPct val="115000"/>
              </a:lnSpc>
              <a:spcBef>
                <a:spcPts val="0"/>
              </a:spcBef>
              <a:spcAft>
                <a:spcPts val="0"/>
              </a:spcAft>
              <a:buSzPts val="1300"/>
              <a:buChar char="●"/>
              <a:defRPr/>
            </a:lvl4pPr>
            <a:lvl5pPr indent="-311150" lvl="4" marL="2286000" algn="l">
              <a:lnSpc>
                <a:spcPct val="115000"/>
              </a:lnSpc>
              <a:spcBef>
                <a:spcPts val="0"/>
              </a:spcBef>
              <a:spcAft>
                <a:spcPts val="0"/>
              </a:spcAft>
              <a:buSzPts val="1300"/>
              <a:buChar char="○"/>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48" name="Google Shape;48;p9"/>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_POINT" showMasterSp="0">
  <p:cSld name="MAIN_POINT">
    <p:bg>
      <p:bgPr>
        <a:solidFill>
          <a:schemeClr val="accent3"/>
        </a:solidFill>
      </p:bgPr>
    </p:bg>
    <p:spTree>
      <p:nvGrpSpPr>
        <p:cNvPr id="49" name="Shape 49"/>
        <p:cNvGrpSpPr/>
        <p:nvPr/>
      </p:nvGrpSpPr>
      <p:grpSpPr>
        <a:xfrm>
          <a:off x="0" y="0"/>
          <a:ext cx="0" cy="0"/>
          <a:chOff x="0" y="0"/>
          <a:chExt cx="0" cy="0"/>
        </a:xfrm>
      </p:grpSpPr>
      <p:grpSp>
        <p:nvGrpSpPr>
          <p:cNvPr id="50" name="Google Shape;50;p10"/>
          <p:cNvGrpSpPr/>
          <p:nvPr/>
        </p:nvGrpSpPr>
        <p:grpSpPr>
          <a:xfrm>
            <a:off x="830391" y="4169130"/>
            <a:ext cx="745765" cy="45828"/>
            <a:chOff x="0" y="0"/>
            <a:chExt cx="745764" cy="45827"/>
          </a:xfrm>
        </p:grpSpPr>
        <p:sp>
          <p:nvSpPr>
            <p:cNvPr id="51" name="Google Shape;51;p10"/>
            <p:cNvSpPr/>
            <p:nvPr/>
          </p:nvSpPr>
          <p:spPr>
            <a:xfrm rot="-5400000">
              <a:off x="536420" y="-163517"/>
              <a:ext cx="45827" cy="372860"/>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 name="Google Shape;52;p10"/>
            <p:cNvSpPr/>
            <p:nvPr/>
          </p:nvSpPr>
          <p:spPr>
            <a:xfrm rot="-5400000">
              <a:off x="165092" y="-165093"/>
              <a:ext cx="45827" cy="376012"/>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53" name="Google Shape;53;p10"/>
          <p:cNvSpPr txBox="1"/>
          <p:nvPr>
            <p:ph type="title"/>
          </p:nvPr>
        </p:nvSpPr>
        <p:spPr>
          <a:xfrm>
            <a:off x="729450" y="864299"/>
            <a:ext cx="7021201" cy="2985001"/>
          </a:xfrm>
          <a:prstGeom prst="rect">
            <a:avLst/>
          </a:prstGeom>
          <a:noFill/>
          <a:ln>
            <a:noFill/>
          </a:ln>
        </p:spPr>
        <p:txBody>
          <a:bodyPr anchorCtr="0" anchor="ctr" bIns="91400" lIns="91400" spcFirstLastPara="1" rIns="91400" wrap="square" tIns="91400">
            <a:noAutofit/>
          </a:bodyPr>
          <a:lstStyle>
            <a:lvl1pPr lvl="0" algn="l">
              <a:lnSpc>
                <a:spcPct val="100000"/>
              </a:lnSpc>
              <a:spcBef>
                <a:spcPts val="0"/>
              </a:spcBef>
              <a:spcAft>
                <a:spcPts val="0"/>
              </a:spcAft>
              <a:buClr>
                <a:srgbClr val="FFFFFF"/>
              </a:buClr>
              <a:buSzPts val="3600"/>
              <a:buFont typeface="Raleway"/>
              <a:buNone/>
              <a:defRPr sz="3600">
                <a:solidFill>
                  <a:srgbClr val="FFFFFF"/>
                </a:solidFill>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54" name="Google Shape;54;p10"/>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marR="0" algn="r">
              <a:lnSpc>
                <a:spcPct val="100000"/>
              </a:lnSpc>
              <a:spcBef>
                <a:spcPts val="0"/>
              </a:spcBef>
              <a:spcAft>
                <a:spcPts val="0"/>
              </a:spcAft>
              <a:buClr>
                <a:srgbClr val="FFFFFF"/>
              </a:buClr>
              <a:buSzPts val="1000"/>
              <a:buFont typeface="Lato"/>
              <a:buNone/>
              <a:defRPr>
                <a:solidFill>
                  <a:srgbClr val="FFFFFF"/>
                </a:solidFill>
              </a:defRPr>
            </a:lvl1pPr>
            <a:lvl2pPr indent="0" lvl="1" marL="0" marR="0" algn="r">
              <a:lnSpc>
                <a:spcPct val="100000"/>
              </a:lnSpc>
              <a:spcBef>
                <a:spcPts val="0"/>
              </a:spcBef>
              <a:spcAft>
                <a:spcPts val="0"/>
              </a:spcAft>
              <a:buClr>
                <a:srgbClr val="FFFFFF"/>
              </a:buClr>
              <a:buSzPts val="1000"/>
              <a:buFont typeface="Lato"/>
              <a:buNone/>
              <a:defRPr>
                <a:solidFill>
                  <a:srgbClr val="FFFFFF"/>
                </a:solidFill>
              </a:defRPr>
            </a:lvl2pPr>
            <a:lvl3pPr indent="0" lvl="2" marL="0" marR="0" algn="r">
              <a:lnSpc>
                <a:spcPct val="100000"/>
              </a:lnSpc>
              <a:spcBef>
                <a:spcPts val="0"/>
              </a:spcBef>
              <a:spcAft>
                <a:spcPts val="0"/>
              </a:spcAft>
              <a:buClr>
                <a:srgbClr val="FFFFFF"/>
              </a:buClr>
              <a:buSzPts val="1000"/>
              <a:buFont typeface="Lato"/>
              <a:buNone/>
              <a:defRPr>
                <a:solidFill>
                  <a:srgbClr val="FFFFFF"/>
                </a:solidFill>
              </a:defRPr>
            </a:lvl3pPr>
            <a:lvl4pPr indent="0" lvl="3" marL="0" marR="0" algn="r">
              <a:lnSpc>
                <a:spcPct val="100000"/>
              </a:lnSpc>
              <a:spcBef>
                <a:spcPts val="0"/>
              </a:spcBef>
              <a:spcAft>
                <a:spcPts val="0"/>
              </a:spcAft>
              <a:buClr>
                <a:srgbClr val="FFFFFF"/>
              </a:buClr>
              <a:buSzPts val="1000"/>
              <a:buFont typeface="Lato"/>
              <a:buNone/>
              <a:defRPr>
                <a:solidFill>
                  <a:srgbClr val="FFFFFF"/>
                </a:solidFill>
              </a:defRPr>
            </a:lvl4pPr>
            <a:lvl5pPr indent="0" lvl="4" marL="0" marR="0" algn="r">
              <a:lnSpc>
                <a:spcPct val="100000"/>
              </a:lnSpc>
              <a:spcBef>
                <a:spcPts val="0"/>
              </a:spcBef>
              <a:spcAft>
                <a:spcPts val="0"/>
              </a:spcAft>
              <a:buClr>
                <a:srgbClr val="FFFFFF"/>
              </a:buClr>
              <a:buSzPts val="1000"/>
              <a:buFont typeface="Lato"/>
              <a:buNone/>
              <a:defRPr>
                <a:solidFill>
                  <a:srgbClr val="FFFFFF"/>
                </a:solidFill>
              </a:defRPr>
            </a:lvl5pPr>
            <a:lvl6pPr indent="0" lvl="5" marL="0" marR="0" algn="r">
              <a:lnSpc>
                <a:spcPct val="100000"/>
              </a:lnSpc>
              <a:spcBef>
                <a:spcPts val="0"/>
              </a:spcBef>
              <a:spcAft>
                <a:spcPts val="0"/>
              </a:spcAft>
              <a:buClr>
                <a:srgbClr val="FFFFFF"/>
              </a:buClr>
              <a:buSzPts val="1000"/>
              <a:buFont typeface="Lato"/>
              <a:buNone/>
              <a:defRPr>
                <a:solidFill>
                  <a:srgbClr val="FFFFFF"/>
                </a:solidFill>
              </a:defRPr>
            </a:lvl6pPr>
            <a:lvl7pPr indent="0" lvl="6" marL="0" marR="0" algn="r">
              <a:lnSpc>
                <a:spcPct val="100000"/>
              </a:lnSpc>
              <a:spcBef>
                <a:spcPts val="0"/>
              </a:spcBef>
              <a:spcAft>
                <a:spcPts val="0"/>
              </a:spcAft>
              <a:buClr>
                <a:srgbClr val="FFFFFF"/>
              </a:buClr>
              <a:buSzPts val="1000"/>
              <a:buFont typeface="Lato"/>
              <a:buNone/>
              <a:defRPr>
                <a:solidFill>
                  <a:srgbClr val="FFFFFF"/>
                </a:solidFill>
              </a:defRPr>
            </a:lvl7pPr>
            <a:lvl8pPr indent="0" lvl="7" marL="0" marR="0" algn="r">
              <a:lnSpc>
                <a:spcPct val="100000"/>
              </a:lnSpc>
              <a:spcBef>
                <a:spcPts val="0"/>
              </a:spcBef>
              <a:spcAft>
                <a:spcPts val="0"/>
              </a:spcAft>
              <a:buClr>
                <a:srgbClr val="FFFFFF"/>
              </a:buClr>
              <a:buSzPts val="1000"/>
              <a:buFont typeface="Lato"/>
              <a:buNone/>
              <a:defRPr>
                <a:solidFill>
                  <a:srgbClr val="FFFFFF"/>
                </a:solidFill>
              </a:defRPr>
            </a:lvl8pPr>
            <a:lvl9pPr indent="0" lvl="8" marL="0" marR="0" algn="r">
              <a:lnSpc>
                <a:spcPct val="100000"/>
              </a:lnSpc>
              <a:spcBef>
                <a:spcPts val="0"/>
              </a:spcBef>
              <a:spcAft>
                <a:spcPts val="0"/>
              </a:spcAft>
              <a:buClr>
                <a:srgbClr val="FFFFFF"/>
              </a:buClr>
              <a:buSzPts val="1000"/>
              <a:buFont typeface="Lato"/>
              <a:buNone/>
              <a:defRPr>
                <a:solidFill>
                  <a:srgbClr val="FFFFFF"/>
                </a:solidFill>
              </a:defRPr>
            </a:lvl9pPr>
          </a:lstStyle>
          <a:p>
            <a:pPr indent="0" lvl="0" marL="0" rtl="0" algn="r">
              <a:spcBef>
                <a:spcPts val="0"/>
              </a:spcBef>
              <a:spcAft>
                <a:spcPts val="0"/>
              </a:spcAft>
              <a:buNone/>
            </a:pPr>
            <a:fld id="{00000000-1234-1234-1234-123412341234}" type="slidenum">
              <a:rPr lang="en-US"/>
              <a:t>‹#›</a:t>
            </a:fld>
            <a:endParaRPr>
              <a:solidFill>
                <a:schemeClr val="accent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 name="Shape 5"/>
        <p:cNvGrpSpPr/>
        <p:nvPr/>
      </p:nvGrpSpPr>
      <p:grpSpPr>
        <a:xfrm>
          <a:off x="0" y="0"/>
          <a:ext cx="0" cy="0"/>
          <a:chOff x="0" y="0"/>
          <a:chExt cx="0" cy="0"/>
        </a:xfrm>
      </p:grpSpPr>
      <p:sp>
        <p:nvSpPr>
          <p:cNvPr id="6" name="Google Shape;6;p1"/>
          <p:cNvSpPr/>
          <p:nvPr/>
        </p:nvSpPr>
        <p:spPr>
          <a:xfrm>
            <a:off x="0" y="-1"/>
            <a:ext cx="9144000" cy="487802"/>
          </a:xfrm>
          <a:prstGeom prst="rect">
            <a:avLst/>
          </a:prstGeom>
          <a:solidFill>
            <a:srgbClr val="E9EDEE"/>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7" name="Google Shape;7;p1"/>
          <p:cNvGrpSpPr/>
          <p:nvPr/>
        </p:nvGrpSpPr>
        <p:grpSpPr>
          <a:xfrm>
            <a:off x="830391" y="1191254"/>
            <a:ext cx="745765" cy="45828"/>
            <a:chOff x="0" y="0"/>
            <a:chExt cx="745764" cy="45827"/>
          </a:xfrm>
        </p:grpSpPr>
        <p:sp>
          <p:nvSpPr>
            <p:cNvPr id="8" name="Google Shape;8;p1"/>
            <p:cNvSpPr/>
            <p:nvPr/>
          </p:nvSpPr>
          <p:spPr>
            <a:xfrm rot="-5400000">
              <a:off x="536420" y="-163517"/>
              <a:ext cx="45827" cy="372860"/>
            </a:xfrm>
            <a:prstGeom prst="rect">
              <a:avLst/>
            </a:prstGeom>
            <a:solidFill>
              <a:schemeClr val="accent3"/>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 name="Google Shape;9;p1"/>
            <p:cNvSpPr/>
            <p:nvPr/>
          </p:nvSpPr>
          <p:spPr>
            <a:xfrm rot="-5400000">
              <a:off x="165092" y="-165093"/>
              <a:ext cx="45827" cy="376012"/>
            </a:xfrm>
            <a:prstGeom prst="rect">
              <a:avLst/>
            </a:prstGeom>
            <a:solidFill>
              <a:srgbClr val="1A9988"/>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0" name="Google Shape;10;p1"/>
          <p:cNvSpPr txBox="1"/>
          <p:nvPr>
            <p:ph type="title"/>
          </p:nvPr>
        </p:nvSpPr>
        <p:spPr>
          <a:xfrm>
            <a:off x="729450" y="1318650"/>
            <a:ext cx="7688400" cy="535201"/>
          </a:xfrm>
          <a:prstGeom prst="rect">
            <a:avLst/>
          </a:prstGeom>
          <a:noFill/>
          <a:ln>
            <a:noFill/>
          </a:ln>
        </p:spPr>
        <p:txBody>
          <a:bodyPr anchorCtr="0" anchor="t" bIns="91400" lIns="91400" spcFirstLastPara="1" rIns="91400" wrap="square" tIns="91400">
            <a:noAutofit/>
          </a:bodyPr>
          <a:lstStyle>
            <a:lvl1pPr lvl="0"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1pPr>
            <a:lvl2pPr lvl="1"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2pPr>
            <a:lvl3pPr lvl="2"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3pPr>
            <a:lvl4pPr lvl="3"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4pPr>
            <a:lvl5pPr lvl="4"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5pPr>
            <a:lvl6pPr lvl="5"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6pPr>
            <a:lvl7pPr lvl="6"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7pPr>
            <a:lvl8pPr lvl="7"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8pPr>
            <a:lvl9pPr lvl="8"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9pPr>
          </a:lstStyle>
          <a:p/>
        </p:txBody>
      </p:sp>
      <p:sp>
        <p:nvSpPr>
          <p:cNvPr id="11" name="Google Shape;11;p1"/>
          <p:cNvSpPr txBox="1"/>
          <p:nvPr>
            <p:ph idx="1" type="body"/>
          </p:nvPr>
        </p:nvSpPr>
        <p:spPr>
          <a:xfrm>
            <a:off x="457200" y="1200150"/>
            <a:ext cx="8229600" cy="3394472"/>
          </a:xfrm>
          <a:prstGeom prst="rect">
            <a:avLst/>
          </a:prstGeom>
          <a:noFill/>
          <a:ln>
            <a:noFill/>
          </a:ln>
        </p:spPr>
        <p:txBody>
          <a:bodyPr anchorCtr="0" anchor="t" bIns="91400" lIns="91400" spcFirstLastPara="1" rIns="91400" wrap="square" tIns="91400">
            <a:noAutofit/>
          </a:bodyPr>
          <a:lstStyle>
            <a:lvl1pPr indent="-311150" lvl="0" marL="4572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1pPr>
            <a:lvl2pPr indent="-311150" lvl="1" marL="9144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2pPr>
            <a:lvl3pPr indent="-311150" lvl="2" marL="13716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3pPr>
            <a:lvl4pPr indent="-311150" lvl="3" marL="18288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4pPr>
            <a:lvl5pPr indent="-311150" lvl="4" marL="22860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5pPr>
            <a:lvl6pPr indent="-311150" lvl="5" marL="27432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6pPr>
            <a:lvl7pPr indent="-311150" lvl="6" marL="32004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7pPr>
            <a:lvl8pPr indent="-311150" lvl="7" marL="36576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8pPr>
            <a:lvl9pPr indent="-311150" lvl="8" marL="41148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9pPr>
          </a:lstStyle>
          <a:p/>
        </p:txBody>
      </p:sp>
      <p:sp>
        <p:nvSpPr>
          <p:cNvPr id="12" name="Google Shape;12;p1"/>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1pPr>
            <a:lvl2pPr indent="0" lvl="1"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2pPr>
            <a:lvl3pPr indent="0" lvl="2"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3pPr>
            <a:lvl4pPr indent="0" lvl="3"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4pPr>
            <a:lvl5pPr indent="0" lvl="4"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5pPr>
            <a:lvl6pPr indent="0" lvl="5"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6pPr>
            <a:lvl7pPr indent="0" lvl="6"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7pPr>
            <a:lvl8pPr indent="0" lvl="7"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8pPr>
            <a:lvl9pPr indent="0" lvl="8"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3.png"/><Relationship Id="rId5" Type="http://schemas.openxmlformats.org/officeDocument/2006/relationships/image" Target="../media/image12.png"/><Relationship Id="rId6" Type="http://schemas.openxmlformats.org/officeDocument/2006/relationships/image" Target="../media/image4.png"/><Relationship Id="rId7" Type="http://schemas.openxmlformats.org/officeDocument/2006/relationships/image" Target="../media/image15.png"/></Relationships>
</file>

<file path=ppt/slides/_rels/slide10.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16.jpg"/><Relationship Id="rId14" Type="http://schemas.openxmlformats.org/officeDocument/2006/relationships/image" Target="../media/image2.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11.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21.jpg"/><Relationship Id="rId14" Type="http://schemas.openxmlformats.org/officeDocument/2006/relationships/image" Target="../media/image2.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png"/><Relationship Id="rId4" Type="http://schemas.openxmlformats.org/officeDocument/2006/relationships/image" Target="../media/image22.jpg"/><Relationship Id="rId5" Type="http://schemas.openxmlformats.org/officeDocument/2006/relationships/image" Target="../media/image18.jpg"/></Relationships>
</file>

<file path=ppt/slides/_rels/slide13.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20.jpg"/><Relationship Id="rId14" Type="http://schemas.openxmlformats.org/officeDocument/2006/relationships/image" Target="../media/image2.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14.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27.jpg"/><Relationship Id="rId14" Type="http://schemas.openxmlformats.org/officeDocument/2006/relationships/image" Target="../media/image2.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15.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hyperlink" Target="http://drive.google.com/file/d/16Xm-q5QCo6sbn7zp9W5Qqicy01GQSCO2/view" TargetMode="External"/><Relationship Id="rId14" Type="http://schemas.openxmlformats.org/officeDocument/2006/relationships/image" Target="../media/image2.png"/><Relationship Id="rId16" Type="http://schemas.openxmlformats.org/officeDocument/2006/relationships/image" Target="../media/image14.jp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16.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33.jpg"/><Relationship Id="rId14" Type="http://schemas.openxmlformats.org/officeDocument/2006/relationships/image" Target="../media/image2.png"/><Relationship Id="rId17" Type="http://schemas.openxmlformats.org/officeDocument/2006/relationships/image" Target="../media/image31.jpg"/><Relationship Id="rId16" Type="http://schemas.openxmlformats.org/officeDocument/2006/relationships/image" Target="../media/image28.jp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18" Type="http://schemas.openxmlformats.org/officeDocument/2006/relationships/image" Target="../media/image29.jpg"/><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png"/><Relationship Id="rId4" Type="http://schemas.openxmlformats.org/officeDocument/2006/relationships/image" Target="../media/image3.png"/><Relationship Id="rId5" Type="http://schemas.openxmlformats.org/officeDocument/2006/relationships/image" Target="../media/image12.png"/><Relationship Id="rId6" Type="http://schemas.openxmlformats.org/officeDocument/2006/relationships/image" Target="../media/image30.png"/><Relationship Id="rId7" Type="http://schemas.openxmlformats.org/officeDocument/2006/relationships/image" Target="../media/image26.png"/><Relationship Id="rId8" Type="http://schemas.openxmlformats.org/officeDocument/2006/relationships/image" Target="../media/image2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8.jpg"/><Relationship Id="rId4" Type="http://schemas.openxmlformats.org/officeDocument/2006/relationships/image" Target="../media/image37.jpg"/><Relationship Id="rId5" Type="http://schemas.openxmlformats.org/officeDocument/2006/relationships/image" Target="../media/image23.png"/></Relationships>
</file>

<file path=ppt/slides/_rels/slide19.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35.jpg"/><Relationship Id="rId14" Type="http://schemas.openxmlformats.org/officeDocument/2006/relationships/image" Target="../media/image23.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3.jpg"/><Relationship Id="rId4" Type="http://schemas.openxmlformats.org/officeDocument/2006/relationships/image" Target="../media/image2.png"/><Relationship Id="rId5" Type="http://schemas.openxmlformats.org/officeDocument/2006/relationships/image" Target="../media/image8.jpg"/></Relationships>
</file>

<file path=ppt/slides/_rels/slide20.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44.jpg"/><Relationship Id="rId14" Type="http://schemas.openxmlformats.org/officeDocument/2006/relationships/image" Target="../media/image23.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21.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43.jpg"/><Relationship Id="rId14" Type="http://schemas.openxmlformats.org/officeDocument/2006/relationships/image" Target="../media/image23.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22.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40.jpg"/><Relationship Id="rId14" Type="http://schemas.openxmlformats.org/officeDocument/2006/relationships/image" Target="../media/image23.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3.png"/><Relationship Id="rId4" Type="http://schemas.openxmlformats.org/officeDocument/2006/relationships/image" Target="../media/image36.jpg"/></Relationships>
</file>

<file path=ppt/slides/_rels/slide24.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39.jpg"/><Relationship Id="rId14" Type="http://schemas.openxmlformats.org/officeDocument/2006/relationships/image" Target="../media/image23.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25.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hyperlink" Target="http://drive.google.com/file/d/1bUvtCKwjWTwvTU663-m1gUGGCL8md8l1/view" TargetMode="External"/><Relationship Id="rId14" Type="http://schemas.openxmlformats.org/officeDocument/2006/relationships/image" Target="../media/image23.png"/><Relationship Id="rId16" Type="http://schemas.openxmlformats.org/officeDocument/2006/relationships/image" Target="../media/image34.jp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26.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41.jpg"/><Relationship Id="rId14" Type="http://schemas.openxmlformats.org/officeDocument/2006/relationships/image" Target="../media/image23.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27.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42.jpg"/><Relationship Id="rId14" Type="http://schemas.openxmlformats.org/officeDocument/2006/relationships/image" Target="../media/image23.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3.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9.jpg"/><Relationship Id="rId14" Type="http://schemas.openxmlformats.org/officeDocument/2006/relationships/image" Target="../media/image2.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4.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25.jpg"/><Relationship Id="rId14" Type="http://schemas.openxmlformats.org/officeDocument/2006/relationships/image" Target="../media/image2.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5.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10.jpg"/><Relationship Id="rId14" Type="http://schemas.openxmlformats.org/officeDocument/2006/relationships/image" Target="../media/image2.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6.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5.jpg"/><Relationship Id="rId14" Type="http://schemas.openxmlformats.org/officeDocument/2006/relationships/image" Target="../media/image2.png"/><Relationship Id="rId17" Type="http://schemas.openxmlformats.org/officeDocument/2006/relationships/image" Target="../media/image6.jpg"/><Relationship Id="rId16" Type="http://schemas.openxmlformats.org/officeDocument/2006/relationships/image" Target="../media/image7.jp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png"/><Relationship Id="rId4" Type="http://schemas.openxmlformats.org/officeDocument/2006/relationships/image" Target="../media/image11.jpg"/><Relationship Id="rId5" Type="http://schemas.openxmlformats.org/officeDocument/2006/relationships/image" Target="../media/image19.jpg"/></Relationships>
</file>

<file path=ppt/slides/_rels/slide8.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17.jpg"/><Relationship Id="rId14" Type="http://schemas.openxmlformats.org/officeDocument/2006/relationships/image" Target="../media/image2.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9.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32.jpg"/><Relationship Id="rId14" Type="http://schemas.openxmlformats.org/officeDocument/2006/relationships/image" Target="../media/image2.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pic>
        <p:nvPicPr>
          <p:cNvPr descr="Imagen" id="78" name="Google Shape;78;p14"/>
          <p:cNvPicPr preferRelativeResize="0"/>
          <p:nvPr/>
        </p:nvPicPr>
        <p:blipFill rotWithShape="1">
          <a:blip r:embed="rId3">
            <a:alphaModFix/>
          </a:blip>
          <a:srcRect b="0" l="0" r="0" t="0"/>
          <a:stretch/>
        </p:blipFill>
        <p:spPr>
          <a:xfrm>
            <a:off x="7950525" y="4674550"/>
            <a:ext cx="934934" cy="236515"/>
          </a:xfrm>
          <a:prstGeom prst="rect">
            <a:avLst/>
          </a:prstGeom>
          <a:noFill/>
          <a:ln>
            <a:noFill/>
          </a:ln>
        </p:spPr>
      </p:pic>
      <p:sp>
        <p:nvSpPr>
          <p:cNvPr id="79" name="Google Shape;79;p14"/>
          <p:cNvSpPr txBox="1"/>
          <p:nvPr/>
        </p:nvSpPr>
        <p:spPr>
          <a:xfrm>
            <a:off x="4151155" y="3584481"/>
            <a:ext cx="4351200" cy="542400"/>
          </a:xfrm>
          <a:prstGeom prst="rect">
            <a:avLst/>
          </a:prstGeom>
          <a:noFill/>
          <a:ln>
            <a:noFill/>
          </a:ln>
        </p:spPr>
        <p:txBody>
          <a:bodyPr anchorCtr="0" anchor="t" bIns="17125" lIns="17125" spcFirstLastPara="1" rIns="17125" wrap="square" tIns="17125">
            <a:noAutofit/>
          </a:bodyPr>
          <a:lstStyle/>
          <a:p>
            <a:pPr indent="0" lvl="0" marL="0" marR="0" rtl="0" algn="ctr">
              <a:lnSpc>
                <a:spcPct val="100000"/>
              </a:lnSpc>
              <a:spcBef>
                <a:spcPts val="0"/>
              </a:spcBef>
              <a:spcAft>
                <a:spcPts val="0"/>
              </a:spcAft>
              <a:buClr>
                <a:srgbClr val="445469"/>
              </a:buClr>
              <a:buSzPts val="3000"/>
              <a:buFont typeface="Exo"/>
              <a:buNone/>
            </a:pPr>
            <a:r>
              <a:rPr b="1" i="0" lang="en-US" sz="3000" u="none" cap="none" strike="noStrike">
                <a:solidFill>
                  <a:srgbClr val="1C4587"/>
                </a:solidFill>
                <a:latin typeface="Exo"/>
                <a:ea typeface="Exo"/>
                <a:cs typeface="Exo"/>
                <a:sym typeface="Exo"/>
              </a:rPr>
              <a:t>PLANEACIÓN EDITORIAL</a:t>
            </a:r>
            <a:endParaRPr>
              <a:solidFill>
                <a:srgbClr val="1C4587"/>
              </a:solidFill>
            </a:endParaRPr>
          </a:p>
        </p:txBody>
      </p:sp>
      <p:sp>
        <p:nvSpPr>
          <p:cNvPr id="80" name="Google Shape;80;p14"/>
          <p:cNvSpPr/>
          <p:nvPr/>
        </p:nvSpPr>
        <p:spPr>
          <a:xfrm>
            <a:off x="4151153" y="3230996"/>
            <a:ext cx="860100" cy="36300"/>
          </a:xfrm>
          <a:prstGeom prst="rect">
            <a:avLst/>
          </a:prstGeom>
          <a:solidFill>
            <a:srgbClr val="1C4587"/>
          </a:solidFill>
          <a:ln>
            <a:noFill/>
          </a:ln>
        </p:spPr>
        <p:txBody>
          <a:bodyPr anchorCtr="0" anchor="ctr" bIns="17125" lIns="17125" spcFirstLastPara="1" rIns="17125" wrap="square" tIns="17125">
            <a:noAutofit/>
          </a:bodyPr>
          <a:lstStyle/>
          <a:p>
            <a:pPr indent="0" lvl="0" marL="0" marR="0" rtl="0" algn="ctr">
              <a:lnSpc>
                <a:spcPct val="100000"/>
              </a:lnSpc>
              <a:spcBef>
                <a:spcPts val="0"/>
              </a:spcBef>
              <a:spcAft>
                <a:spcPts val="0"/>
              </a:spcAft>
              <a:buClr>
                <a:srgbClr val="737572"/>
              </a:buClr>
              <a:buSzPts val="1600"/>
              <a:buFont typeface="Helvetica Neue"/>
              <a:buNone/>
            </a:pPr>
            <a:r>
              <a:t/>
            </a:r>
            <a:endParaRPr b="0" i="0" sz="1600" u="none" cap="none" strike="noStrike">
              <a:solidFill>
                <a:srgbClr val="737572"/>
              </a:solidFill>
              <a:latin typeface="Helvetica Neue"/>
              <a:ea typeface="Helvetica Neue"/>
              <a:cs typeface="Helvetica Neue"/>
              <a:sym typeface="Helvetica Neue"/>
            </a:endParaRPr>
          </a:p>
        </p:txBody>
      </p:sp>
      <p:pic>
        <p:nvPicPr>
          <p:cNvPr descr="Imagen" id="81" name="Google Shape;81;p14"/>
          <p:cNvPicPr preferRelativeResize="0"/>
          <p:nvPr/>
        </p:nvPicPr>
        <p:blipFill rotWithShape="1">
          <a:blip r:embed="rId4">
            <a:alphaModFix/>
          </a:blip>
          <a:srcRect b="0" l="0" r="0" t="0"/>
          <a:stretch/>
        </p:blipFill>
        <p:spPr>
          <a:xfrm>
            <a:off x="8414983" y="166711"/>
            <a:ext cx="470466" cy="470467"/>
          </a:xfrm>
          <a:prstGeom prst="rect">
            <a:avLst/>
          </a:prstGeom>
          <a:noFill/>
          <a:ln>
            <a:noFill/>
          </a:ln>
        </p:spPr>
      </p:pic>
      <p:sp>
        <p:nvSpPr>
          <p:cNvPr id="82" name="Google Shape;82;p14"/>
          <p:cNvSpPr txBox="1"/>
          <p:nvPr/>
        </p:nvSpPr>
        <p:spPr>
          <a:xfrm>
            <a:off x="4151150" y="4082050"/>
            <a:ext cx="3507300" cy="592500"/>
          </a:xfrm>
          <a:prstGeom prst="rect">
            <a:avLst/>
          </a:prstGeom>
          <a:noFill/>
          <a:ln>
            <a:noFill/>
          </a:ln>
        </p:spPr>
        <p:txBody>
          <a:bodyPr anchorCtr="0" anchor="t" bIns="17125" lIns="17125" spcFirstLastPara="1" rIns="17125" wrap="square" tIns="17125">
            <a:noAutofit/>
          </a:bodyPr>
          <a:lstStyle/>
          <a:p>
            <a:pPr indent="0" lvl="0" marL="0" marR="0" rtl="0" algn="ctr">
              <a:lnSpc>
                <a:spcPct val="100000"/>
              </a:lnSpc>
              <a:spcBef>
                <a:spcPts val="0"/>
              </a:spcBef>
              <a:spcAft>
                <a:spcPts val="0"/>
              </a:spcAft>
              <a:buClr>
                <a:srgbClr val="737572"/>
              </a:buClr>
              <a:buSzPts val="1900"/>
              <a:buFont typeface="Exo"/>
              <a:buNone/>
            </a:pPr>
            <a:r>
              <a:rPr b="1" lang="en-US" sz="1900" u="sng">
                <a:solidFill>
                  <a:srgbClr val="737572"/>
                </a:solidFill>
                <a:latin typeface="Exo"/>
                <a:ea typeface="Exo"/>
                <a:cs typeface="Exo"/>
                <a:sym typeface="Exo"/>
              </a:rPr>
              <a:t>*PUBLICACIONES PENDIENTES</a:t>
            </a:r>
            <a:endParaRPr b="1" sz="1000" u="sng">
              <a:solidFill>
                <a:srgbClr val="737572"/>
              </a:solidFill>
              <a:latin typeface="Exo"/>
              <a:ea typeface="Exo"/>
              <a:cs typeface="Exo"/>
              <a:sym typeface="Exo"/>
            </a:endParaRPr>
          </a:p>
        </p:txBody>
      </p:sp>
      <p:pic>
        <p:nvPicPr>
          <p:cNvPr id="83" name="Google Shape;83;p14"/>
          <p:cNvPicPr preferRelativeResize="0"/>
          <p:nvPr/>
        </p:nvPicPr>
        <p:blipFill rotWithShape="1">
          <a:blip r:embed="rId5">
            <a:alphaModFix/>
          </a:blip>
          <a:srcRect b="29377" l="13673" r="23023" t="29123"/>
          <a:stretch/>
        </p:blipFill>
        <p:spPr>
          <a:xfrm>
            <a:off x="4151150" y="882848"/>
            <a:ext cx="4351200" cy="1604524"/>
          </a:xfrm>
          <a:prstGeom prst="rect">
            <a:avLst/>
          </a:prstGeom>
          <a:noFill/>
          <a:ln>
            <a:noFill/>
          </a:ln>
        </p:spPr>
      </p:pic>
      <p:pic>
        <p:nvPicPr>
          <p:cNvPr id="84" name="Google Shape;84;p14"/>
          <p:cNvPicPr preferRelativeResize="0"/>
          <p:nvPr/>
        </p:nvPicPr>
        <p:blipFill>
          <a:blip r:embed="rId6">
            <a:alphaModFix/>
          </a:blip>
          <a:stretch>
            <a:fillRect/>
          </a:stretch>
        </p:blipFill>
        <p:spPr>
          <a:xfrm>
            <a:off x="267400" y="291360"/>
            <a:ext cx="2655544" cy="876685"/>
          </a:xfrm>
          <a:prstGeom prst="rect">
            <a:avLst/>
          </a:prstGeom>
          <a:noFill/>
          <a:ln>
            <a:noFill/>
          </a:ln>
        </p:spPr>
      </p:pic>
      <p:pic>
        <p:nvPicPr>
          <p:cNvPr id="85" name="Google Shape;85;p14"/>
          <p:cNvPicPr preferRelativeResize="0"/>
          <p:nvPr/>
        </p:nvPicPr>
        <p:blipFill rotWithShape="1">
          <a:blip r:embed="rId7">
            <a:alphaModFix/>
          </a:blip>
          <a:srcRect b="33146" l="0" r="0" t="0"/>
          <a:stretch/>
        </p:blipFill>
        <p:spPr>
          <a:xfrm>
            <a:off x="267400" y="1168044"/>
            <a:ext cx="2655544" cy="3579456"/>
          </a:xfrm>
          <a:prstGeom prst="rect">
            <a:avLst/>
          </a:prstGeom>
          <a:noFill/>
          <a:ln>
            <a:noFill/>
          </a:ln>
        </p:spPr>
      </p:pic>
      <p:sp>
        <p:nvSpPr>
          <p:cNvPr id="86" name="Google Shape;86;p14"/>
          <p:cNvSpPr/>
          <p:nvPr/>
        </p:nvSpPr>
        <p:spPr>
          <a:xfrm>
            <a:off x="267400" y="1168044"/>
            <a:ext cx="876900" cy="876900"/>
          </a:xfrm>
          <a:prstGeom prst="rect">
            <a:avLst/>
          </a:prstGeom>
          <a:solidFill>
            <a:srgbClr val="EA9999"/>
          </a:solidFill>
          <a:ln cap="flat" cmpd="sng" w="9525">
            <a:solidFill>
              <a:srgbClr val="A7A7A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a:t>* </a:t>
            </a:r>
            <a:endParaRPr b="1"/>
          </a:p>
        </p:txBody>
      </p:sp>
      <p:sp>
        <p:nvSpPr>
          <p:cNvPr id="87" name="Google Shape;87;p14"/>
          <p:cNvSpPr/>
          <p:nvPr/>
        </p:nvSpPr>
        <p:spPr>
          <a:xfrm>
            <a:off x="267400" y="288750"/>
            <a:ext cx="876900" cy="876900"/>
          </a:xfrm>
          <a:prstGeom prst="rect">
            <a:avLst/>
          </a:prstGeom>
          <a:solidFill>
            <a:srgbClr val="E9EDEE"/>
          </a:solidFill>
          <a:ln cap="flat" cmpd="sng" w="9525">
            <a:solidFill>
              <a:srgbClr val="E9EDE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b="1"/>
          </a:p>
        </p:txBody>
      </p:sp>
      <p:sp>
        <p:nvSpPr>
          <p:cNvPr id="88" name="Google Shape;88;p14"/>
          <p:cNvSpPr/>
          <p:nvPr/>
        </p:nvSpPr>
        <p:spPr>
          <a:xfrm>
            <a:off x="2031971" y="3851053"/>
            <a:ext cx="876900" cy="876900"/>
          </a:xfrm>
          <a:prstGeom prst="rect">
            <a:avLst/>
          </a:prstGeom>
          <a:solidFill>
            <a:srgbClr val="E9EDEE"/>
          </a:solidFill>
          <a:ln cap="flat" cmpd="sng" w="9525">
            <a:solidFill>
              <a:srgbClr val="E9EDE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b="1"/>
          </a:p>
        </p:txBody>
      </p:sp>
      <p:sp>
        <p:nvSpPr>
          <p:cNvPr id="89" name="Google Shape;89;p14"/>
          <p:cNvSpPr/>
          <p:nvPr/>
        </p:nvSpPr>
        <p:spPr>
          <a:xfrm>
            <a:off x="1156731" y="3851052"/>
            <a:ext cx="876900" cy="876900"/>
          </a:xfrm>
          <a:prstGeom prst="rect">
            <a:avLst/>
          </a:prstGeom>
          <a:solidFill>
            <a:srgbClr val="E9EDEE"/>
          </a:solidFill>
          <a:ln cap="flat" cmpd="sng" w="9525">
            <a:solidFill>
              <a:srgbClr val="E9EDE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b="1"/>
          </a:p>
        </p:txBody>
      </p:sp>
      <p:sp>
        <p:nvSpPr>
          <p:cNvPr id="90" name="Google Shape;90;p14"/>
          <p:cNvSpPr/>
          <p:nvPr/>
        </p:nvSpPr>
        <p:spPr>
          <a:xfrm>
            <a:off x="2028800" y="2950294"/>
            <a:ext cx="876900" cy="876900"/>
          </a:xfrm>
          <a:prstGeom prst="rect">
            <a:avLst/>
          </a:prstGeom>
          <a:solidFill>
            <a:srgbClr val="EA9999"/>
          </a:solidFill>
          <a:ln cap="flat" cmpd="sng" w="9525">
            <a:solidFill>
              <a:srgbClr val="A7A7A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a:t>* </a:t>
            </a:r>
            <a:endParaRPr b="1"/>
          </a:p>
        </p:txBody>
      </p:sp>
      <p:sp>
        <p:nvSpPr>
          <p:cNvPr id="91" name="Google Shape;91;p14"/>
          <p:cNvSpPr/>
          <p:nvPr/>
        </p:nvSpPr>
        <p:spPr>
          <a:xfrm>
            <a:off x="1156725" y="2049544"/>
            <a:ext cx="876900" cy="876900"/>
          </a:xfrm>
          <a:prstGeom prst="rect">
            <a:avLst/>
          </a:prstGeom>
          <a:solidFill>
            <a:srgbClr val="EA9999"/>
          </a:solidFill>
          <a:ln cap="flat" cmpd="sng" w="9525">
            <a:solidFill>
              <a:srgbClr val="A7A7A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a:t>* </a:t>
            </a:r>
            <a:endParaRPr b="1"/>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graphicFrame>
        <p:nvGraphicFramePr>
          <p:cNvPr id="220" name="Google Shape;220;p23"/>
          <p:cNvGraphicFramePr/>
          <p:nvPr/>
        </p:nvGraphicFramePr>
        <p:xfrm>
          <a:off x="401450" y="439312"/>
          <a:ext cx="3000000" cy="3000000"/>
        </p:xfrm>
        <a:graphic>
          <a:graphicData uri="http://schemas.openxmlformats.org/drawingml/2006/table">
            <a:tbl>
              <a:tblPr>
                <a:noFill/>
                <a:tableStyleId>{646F6DAD-1CA5-4115-A100-0CD056C40BB6}</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Sábado 29 </a:t>
                      </a:r>
                      <a:r>
                        <a:rPr b="1" lang="en-US"/>
                        <a:t>de Enero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900">
                          <a:highlight>
                            <a:srgbClr val="FFFFFF"/>
                          </a:highlight>
                        </a:rPr>
                        <a:t>Si lo que buscas es mantenerte al tanto de las noticias financieras… No olvides visitar nuestra página web, ahí encontrarás valiosa información dentro de nuestro blog  🙌</a:t>
                      </a:r>
                      <a:endParaRPr sz="900">
                        <a:highlight>
                          <a:srgbClr val="FFFFFF"/>
                        </a:highlight>
                      </a:endParaRPr>
                    </a:p>
                    <a:p>
                      <a:pPr indent="0" lvl="0" marL="0" rtl="0" algn="l">
                        <a:lnSpc>
                          <a:spcPct val="115000"/>
                        </a:lnSpc>
                        <a:spcBef>
                          <a:spcPts val="0"/>
                        </a:spcBef>
                        <a:spcAft>
                          <a:spcPts val="0"/>
                        </a:spcAft>
                        <a:buNone/>
                      </a:pPr>
                      <a:r>
                        <a:t/>
                      </a:r>
                      <a:endParaRPr sz="900">
                        <a:highlight>
                          <a:srgbClr val="FFFFFF"/>
                        </a:highlight>
                      </a:endParaRPr>
                    </a:p>
                    <a:p>
                      <a:pPr indent="0" lvl="0" marL="0" rtl="0" algn="l">
                        <a:lnSpc>
                          <a:spcPct val="115000"/>
                        </a:lnSpc>
                        <a:spcBef>
                          <a:spcPts val="0"/>
                        </a:spcBef>
                        <a:spcAft>
                          <a:spcPts val="0"/>
                        </a:spcAft>
                        <a:buNone/>
                      </a:pPr>
                      <a:r>
                        <a:rPr lang="en-US" sz="900">
                          <a:highlight>
                            <a:srgbClr val="FFFFFF"/>
                          </a:highlight>
                        </a:rPr>
                        <a:t>👉 kngadvisors.co.uk</a:t>
                      </a:r>
                      <a:endParaRPr sz="9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rPr lang="en-US" sz="800">
                          <a:solidFill>
                            <a:srgbClr val="6FA8DC"/>
                          </a:solidFill>
                          <a:highlight>
                            <a:srgbClr val="FFFFFF"/>
                          </a:highlight>
                          <a:latin typeface="Avenir"/>
                          <a:ea typeface="Avenir"/>
                          <a:cs typeface="Avenir"/>
                          <a:sym typeface="Avenir"/>
                        </a:rPr>
                        <a:t>#finanzas #segurodevida #inversiones #lifeinsurance </a:t>
                      </a:r>
                      <a:r>
                        <a:rPr lang="en-US" sz="8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8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221" name="Google Shape;221;p23"/>
          <p:cNvGrpSpPr/>
          <p:nvPr/>
        </p:nvGrpSpPr>
        <p:grpSpPr>
          <a:xfrm>
            <a:off x="-2779" y="5059872"/>
            <a:ext cx="9149644" cy="83700"/>
            <a:chOff x="0" y="0"/>
            <a:chExt cx="9149644" cy="83700"/>
          </a:xfrm>
        </p:grpSpPr>
        <p:sp>
          <p:nvSpPr>
            <p:cNvPr id="222" name="Google Shape;222;p23"/>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23" name="Google Shape;223;p23"/>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24" name="Google Shape;224;p23"/>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25" name="Google Shape;225;p23"/>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26" name="Google Shape;226;p23"/>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227" name="Google Shape;227;p23"/>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228" name="Google Shape;228;p23"/>
          <p:cNvSpPr/>
          <p:nvPr/>
        </p:nvSpPr>
        <p:spPr>
          <a:xfrm>
            <a:off x="4864900" y="552400"/>
            <a:ext cx="3423600" cy="342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GRÁFICO AZUL</a:t>
            </a:r>
            <a:endParaRPr/>
          </a:p>
          <a:p>
            <a:pPr indent="0" lvl="0" marL="0" rtl="0" algn="l">
              <a:spcBef>
                <a:spcPts val="0"/>
              </a:spcBef>
              <a:spcAft>
                <a:spcPts val="0"/>
              </a:spcAft>
              <a:buNone/>
            </a:pPr>
            <a:r>
              <a:rPr lang="en-US"/>
              <a:t>TEXTO: Manténte al tanto de las noticias financieras del momento</a:t>
            </a:r>
            <a:endParaRPr/>
          </a:p>
          <a:p>
            <a:pPr indent="0" lvl="0" marL="0" rtl="0" algn="l">
              <a:spcBef>
                <a:spcPts val="0"/>
              </a:spcBef>
              <a:spcAft>
                <a:spcPts val="0"/>
              </a:spcAft>
              <a:buNone/>
            </a:pPr>
            <a:r>
              <a:rPr lang="en-US"/>
              <a:t>ILUSTRACIÓN: Laptop y celular con blog KNG y persona viéndolo</a:t>
            </a:r>
            <a:endParaRPr/>
          </a:p>
          <a:p>
            <a:pPr indent="0" lvl="0" marL="0" rtl="0" algn="l">
              <a:spcBef>
                <a:spcPts val="0"/>
              </a:spcBef>
              <a:spcAft>
                <a:spcPts val="0"/>
              </a:spcAft>
              <a:buNone/>
            </a:pPr>
            <a:r>
              <a:t/>
            </a:r>
            <a:endParaRPr/>
          </a:p>
        </p:txBody>
      </p:sp>
      <p:sp>
        <p:nvSpPr>
          <p:cNvPr id="229" name="Google Shape;229;p23"/>
          <p:cNvSpPr/>
          <p:nvPr/>
        </p:nvSpPr>
        <p:spPr>
          <a:xfrm>
            <a:off x="4859650" y="4130475"/>
            <a:ext cx="3434100" cy="391800"/>
          </a:xfrm>
          <a:prstGeom prst="rect">
            <a:avLst/>
          </a:prstGeom>
          <a:solidFill>
            <a:srgbClr val="76A5A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CALL TO ACTION A PÁGINA WEB</a:t>
            </a:r>
            <a:endParaRPr b="1" sz="1200">
              <a:solidFill>
                <a:srgbClr val="FFFFFF"/>
              </a:solidFill>
            </a:endParaRPr>
          </a:p>
        </p:txBody>
      </p:sp>
      <p:pic>
        <p:nvPicPr>
          <p:cNvPr id="230" name="Google Shape;230;p23"/>
          <p:cNvPicPr preferRelativeResize="0"/>
          <p:nvPr/>
        </p:nvPicPr>
        <p:blipFill>
          <a:blip r:embed="rId15">
            <a:alphaModFix/>
          </a:blip>
          <a:stretch>
            <a:fillRect/>
          </a:stretch>
        </p:blipFill>
        <p:spPr>
          <a:xfrm>
            <a:off x="4820325" y="507150"/>
            <a:ext cx="3504924" cy="350492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graphicFrame>
        <p:nvGraphicFramePr>
          <p:cNvPr id="235" name="Google Shape;235;p24"/>
          <p:cNvGraphicFramePr/>
          <p:nvPr/>
        </p:nvGraphicFramePr>
        <p:xfrm>
          <a:off x="401450" y="246212"/>
          <a:ext cx="3000000" cy="3000000"/>
        </p:xfrm>
        <a:graphic>
          <a:graphicData uri="http://schemas.openxmlformats.org/drawingml/2006/table">
            <a:tbl>
              <a:tblPr>
                <a:noFill/>
                <a:tableStyleId>{646F6DAD-1CA5-4115-A100-0CD056C40BB6}</a:tableStyleId>
              </a:tblPr>
              <a:tblGrid>
                <a:gridCol w="823550"/>
                <a:gridCol w="2681375"/>
              </a:tblGrid>
              <a:tr h="527025">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Domingo 30 </a:t>
                      </a:r>
                      <a:r>
                        <a:rPr b="1" lang="en-US"/>
                        <a:t>de Enero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27640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lang="en-US" sz="1000">
                          <a:solidFill>
                            <a:srgbClr val="222222"/>
                          </a:solidFill>
                          <a:highlight>
                            <a:srgbClr val="FFFFFF"/>
                          </a:highlight>
                        </a:rPr>
                        <a:t>¿Ya habías escuchado de este tema?</a:t>
                      </a:r>
                      <a:endParaRPr sz="1000">
                        <a:solidFill>
                          <a:srgbClr val="222222"/>
                        </a:solidFill>
                        <a:highlight>
                          <a:srgbClr val="FFFFFF"/>
                        </a:highlight>
                      </a:endParaRPr>
                    </a:p>
                    <a:p>
                      <a:pPr indent="0" lvl="0" marL="0" rtl="0" algn="l">
                        <a:lnSpc>
                          <a:spcPct val="100000"/>
                        </a:lnSpc>
                        <a:spcBef>
                          <a:spcPts val="1100"/>
                        </a:spcBef>
                        <a:spcAft>
                          <a:spcPts val="0"/>
                        </a:spcAft>
                        <a:buNone/>
                      </a:pPr>
                      <a:r>
                        <a:rPr lang="en-US" sz="1000">
                          <a:solidFill>
                            <a:srgbClr val="222222"/>
                          </a:solidFill>
                          <a:highlight>
                            <a:srgbClr val="FFFFFF"/>
                          </a:highlight>
                        </a:rPr>
                        <a:t>Jeff Bezos (Amazon), Elon Musk (Tesla) y el magnate de Virgin, Richard Branson, se encaminan a una carrera espacial sin precedentes. Es la primera vez en la historia que 3 de los hombres más adinerados del mundo empujan el turismo y la exploración espacial con fines comerciales.</a:t>
                      </a:r>
                      <a:endParaRPr sz="1000">
                        <a:solidFill>
                          <a:srgbClr val="222222"/>
                        </a:solidFill>
                        <a:highlight>
                          <a:srgbClr val="FFFFFF"/>
                        </a:highlight>
                      </a:endParaRPr>
                    </a:p>
                    <a:p>
                      <a:pPr indent="0" lvl="0" marL="0" rtl="0" algn="l">
                        <a:lnSpc>
                          <a:spcPct val="100000"/>
                        </a:lnSpc>
                        <a:spcBef>
                          <a:spcPts val="1100"/>
                        </a:spcBef>
                        <a:spcAft>
                          <a:spcPts val="0"/>
                        </a:spcAft>
                        <a:buNone/>
                      </a:pPr>
                      <a:r>
                        <a:rPr lang="en-US" sz="1000">
                          <a:solidFill>
                            <a:srgbClr val="222222"/>
                          </a:solidFill>
                          <a:highlight>
                            <a:srgbClr val="FFFFFF"/>
                          </a:highlight>
                        </a:rPr>
                        <a:t>Cada uno con sus objetivos y visiones, ninguno quiere quedarse afuera de aquello que parece un negocio millonario. ¿Las agencias espaciales serán las nuevas aerolíneas?</a:t>
                      </a:r>
                      <a:endParaRPr sz="1000">
                        <a:solidFill>
                          <a:srgbClr val="222222"/>
                        </a:solidFill>
                        <a:highlight>
                          <a:srgbClr val="FFFFFF"/>
                        </a:highlight>
                      </a:endParaRPr>
                    </a:p>
                    <a:p>
                      <a:pPr indent="0" lvl="0" marL="0" rtl="0" algn="l">
                        <a:lnSpc>
                          <a:spcPct val="100000"/>
                        </a:lnSpc>
                        <a:spcBef>
                          <a:spcPts val="1100"/>
                        </a:spcBef>
                        <a:spcAft>
                          <a:spcPts val="1100"/>
                        </a:spcAft>
                        <a:buNone/>
                      </a:pPr>
                      <a:r>
                        <a:rPr lang="en-US" sz="700">
                          <a:solidFill>
                            <a:srgbClr val="6FA8DC"/>
                          </a:solidFill>
                          <a:highlight>
                            <a:srgbClr val="FFFFFF"/>
                          </a:highlight>
                          <a:latin typeface="Avenir"/>
                          <a:ea typeface="Avenir"/>
                          <a:cs typeface="Avenir"/>
                          <a:sym typeface="Avenir"/>
                        </a:rPr>
                        <a:t>#finanzas #segurodevida #inversiones #lifeinsurance </a:t>
                      </a:r>
                      <a:r>
                        <a:rPr lang="en-US" sz="7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9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225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236" name="Google Shape;236;p24"/>
          <p:cNvGrpSpPr/>
          <p:nvPr/>
        </p:nvGrpSpPr>
        <p:grpSpPr>
          <a:xfrm>
            <a:off x="-238076" y="5143497"/>
            <a:ext cx="9149644" cy="83700"/>
            <a:chOff x="0" y="0"/>
            <a:chExt cx="9149644" cy="83700"/>
          </a:xfrm>
        </p:grpSpPr>
        <p:sp>
          <p:nvSpPr>
            <p:cNvPr id="237" name="Google Shape;237;p24"/>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38" name="Google Shape;238;p24"/>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39" name="Google Shape;239;p24"/>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40" name="Google Shape;240;p24"/>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41" name="Google Shape;241;p24"/>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242" name="Google Shape;242;p24"/>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243" name="Google Shape;243;p24"/>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DEGRADADO</a:t>
            </a:r>
            <a:endParaRPr/>
          </a:p>
          <a:p>
            <a:pPr indent="0" lvl="0" marL="0" rtl="0" algn="l">
              <a:spcBef>
                <a:spcPts val="0"/>
              </a:spcBef>
              <a:spcAft>
                <a:spcPts val="0"/>
              </a:spcAft>
              <a:buNone/>
            </a:pPr>
            <a:r>
              <a:rPr lang="en-US"/>
              <a:t>TÍTULO: La carrera espacial de Musk, Bezos y Branson</a:t>
            </a:r>
            <a:endParaRPr/>
          </a:p>
          <a:p>
            <a:pPr indent="0" lvl="0" marL="0" rtl="0" algn="l">
              <a:spcBef>
                <a:spcPts val="0"/>
              </a:spcBef>
              <a:spcAft>
                <a:spcPts val="0"/>
              </a:spcAft>
              <a:buNone/>
            </a:pPr>
            <a:r>
              <a:rPr lang="en-US"/>
              <a:t>FOTO: Nave espacial</a:t>
            </a:r>
            <a:endParaRPr/>
          </a:p>
          <a:p>
            <a:pPr indent="0" lvl="0" marL="0" rtl="0" algn="l">
              <a:spcBef>
                <a:spcPts val="0"/>
              </a:spcBef>
              <a:spcAft>
                <a:spcPts val="0"/>
              </a:spcAft>
              <a:buNone/>
            </a:pPr>
            <a:r>
              <a:t/>
            </a:r>
            <a:endParaRPr/>
          </a:p>
        </p:txBody>
      </p:sp>
      <p:sp>
        <p:nvSpPr>
          <p:cNvPr id="244" name="Google Shape;244;p24"/>
          <p:cNvSpPr/>
          <p:nvPr/>
        </p:nvSpPr>
        <p:spPr>
          <a:xfrm>
            <a:off x="4859650" y="4130475"/>
            <a:ext cx="3434100" cy="391800"/>
          </a:xfrm>
          <a:prstGeom prst="rect">
            <a:avLst/>
          </a:prstGeom>
          <a:solidFill>
            <a:srgbClr val="1A1A1A"/>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000">
                <a:solidFill>
                  <a:srgbClr val="FFFFFF"/>
                </a:solidFill>
              </a:rPr>
              <a:t>NOTICIAS FINANCIERAS (COMPAÑÍAS / EMPRESAS)</a:t>
            </a:r>
            <a:endParaRPr b="1" sz="1000">
              <a:solidFill>
                <a:srgbClr val="FFFFFF"/>
              </a:solidFill>
            </a:endParaRPr>
          </a:p>
        </p:txBody>
      </p:sp>
      <p:pic>
        <p:nvPicPr>
          <p:cNvPr id="245" name="Google Shape;245;p24"/>
          <p:cNvPicPr preferRelativeResize="0"/>
          <p:nvPr/>
        </p:nvPicPr>
        <p:blipFill>
          <a:blip r:embed="rId15">
            <a:alphaModFix/>
          </a:blip>
          <a:stretch>
            <a:fillRect/>
          </a:stretch>
        </p:blipFill>
        <p:spPr>
          <a:xfrm>
            <a:off x="4859650" y="511750"/>
            <a:ext cx="3434100" cy="34341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grpSp>
        <p:nvGrpSpPr>
          <p:cNvPr id="250" name="Google Shape;250;p25"/>
          <p:cNvGrpSpPr/>
          <p:nvPr/>
        </p:nvGrpSpPr>
        <p:grpSpPr>
          <a:xfrm>
            <a:off x="-2779" y="5059872"/>
            <a:ext cx="9149644" cy="83700"/>
            <a:chOff x="0" y="0"/>
            <a:chExt cx="9149644" cy="83700"/>
          </a:xfrm>
        </p:grpSpPr>
        <p:sp>
          <p:nvSpPr>
            <p:cNvPr id="251" name="Google Shape;251;p25"/>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52" name="Google Shape;252;p25"/>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53" name="Google Shape;253;p25"/>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54" name="Google Shape;254;p25"/>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55" name="Google Shape;255;p25"/>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graphicFrame>
        <p:nvGraphicFramePr>
          <p:cNvPr id="256" name="Google Shape;256;p25"/>
          <p:cNvGraphicFramePr/>
          <p:nvPr/>
        </p:nvGraphicFramePr>
        <p:xfrm>
          <a:off x="401450" y="776300"/>
          <a:ext cx="3000000" cy="3000000"/>
        </p:xfrm>
        <a:graphic>
          <a:graphicData uri="http://schemas.openxmlformats.org/drawingml/2006/table">
            <a:tbl>
              <a:tblPr>
                <a:noFill/>
                <a:tableStyleId>{646F6DAD-1CA5-4115-A100-0CD056C40BB6}</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Martes 01 </a:t>
                      </a:r>
                      <a:r>
                        <a:rPr b="1" lang="en-US"/>
                        <a:t>de Febrero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12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HISTORIA</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descr="Imagen" id="257" name="Google Shape;257;p25"/>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pic>
        <p:nvPicPr>
          <p:cNvPr id="258" name="Google Shape;258;p25"/>
          <p:cNvPicPr preferRelativeResize="0"/>
          <p:nvPr/>
        </p:nvPicPr>
        <p:blipFill>
          <a:blip r:embed="rId4">
            <a:alphaModFix/>
          </a:blip>
          <a:stretch>
            <a:fillRect/>
          </a:stretch>
        </p:blipFill>
        <p:spPr>
          <a:xfrm>
            <a:off x="6621898" y="441625"/>
            <a:ext cx="2152777" cy="3827160"/>
          </a:xfrm>
          <a:prstGeom prst="rect">
            <a:avLst/>
          </a:prstGeom>
          <a:noFill/>
          <a:ln>
            <a:noFill/>
          </a:ln>
        </p:spPr>
      </p:pic>
      <p:pic>
        <p:nvPicPr>
          <p:cNvPr id="259" name="Google Shape;259;p25"/>
          <p:cNvPicPr preferRelativeResize="0"/>
          <p:nvPr/>
        </p:nvPicPr>
        <p:blipFill>
          <a:blip r:embed="rId5">
            <a:alphaModFix/>
          </a:blip>
          <a:stretch>
            <a:fillRect/>
          </a:stretch>
        </p:blipFill>
        <p:spPr>
          <a:xfrm>
            <a:off x="4316725" y="441625"/>
            <a:ext cx="2152775" cy="382713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graphicFrame>
        <p:nvGraphicFramePr>
          <p:cNvPr id="264" name="Google Shape;264;p26"/>
          <p:cNvGraphicFramePr/>
          <p:nvPr/>
        </p:nvGraphicFramePr>
        <p:xfrm>
          <a:off x="401450" y="255087"/>
          <a:ext cx="3000000" cy="3000000"/>
        </p:xfrm>
        <a:graphic>
          <a:graphicData uri="http://schemas.openxmlformats.org/drawingml/2006/table">
            <a:tbl>
              <a:tblPr>
                <a:noFill/>
                <a:tableStyleId>{646F6DAD-1CA5-4115-A100-0CD056C40BB6}</a:tableStyleId>
              </a:tblPr>
              <a:tblGrid>
                <a:gridCol w="823550"/>
                <a:gridCol w="2681375"/>
              </a:tblGrid>
              <a:tr h="323350">
                <a:tc gridSpan="2">
                  <a:txBody>
                    <a:bodyPr/>
                    <a:lstStyle/>
                    <a:p>
                      <a:pPr indent="0" lvl="0" marL="0" marR="0" rtl="0" algn="ctr">
                        <a:lnSpc>
                          <a:spcPct val="100000"/>
                        </a:lnSpc>
                        <a:spcBef>
                          <a:spcPts val="0"/>
                        </a:spcBef>
                        <a:spcAft>
                          <a:spcPts val="0"/>
                        </a:spcAft>
                        <a:buClr>
                          <a:srgbClr val="1A9988"/>
                        </a:buClr>
                        <a:buSzPts val="1400"/>
                        <a:buFont typeface="Exo"/>
                        <a:buNone/>
                      </a:pPr>
                      <a:r>
                        <a:rPr b="1" lang="en-US"/>
                        <a:t>Miércoles 02 </a:t>
                      </a:r>
                      <a:r>
                        <a:rPr b="1" lang="en-US"/>
                        <a:t>de Febrero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t>Ofrecemos planes de ahorro regular en monedas fuertes muy accesibles y flexibles en instrumentos como fondos de inversión y portafolios diseñados para edad y objetivo y perfil de inversionista.</a:t>
                      </a:r>
                      <a:endParaRPr sz="1100"/>
                    </a:p>
                    <a:p>
                      <a:pPr indent="0" lvl="0" marL="0" rtl="0" algn="l">
                        <a:lnSpc>
                          <a:spcPct val="115000"/>
                        </a:lnSpc>
                        <a:spcBef>
                          <a:spcPts val="0"/>
                        </a:spcBef>
                        <a:spcAft>
                          <a:spcPts val="0"/>
                        </a:spcAft>
                        <a:buNone/>
                      </a:pPr>
                      <a:r>
                        <a:t/>
                      </a:r>
                      <a:endParaRPr sz="1100"/>
                    </a:p>
                    <a:p>
                      <a:pPr indent="0" lvl="0" marL="0" rtl="0" algn="l">
                        <a:lnSpc>
                          <a:spcPct val="115000"/>
                        </a:lnSpc>
                        <a:spcBef>
                          <a:spcPts val="0"/>
                        </a:spcBef>
                        <a:spcAft>
                          <a:spcPts val="0"/>
                        </a:spcAft>
                        <a:buNone/>
                      </a:pPr>
                      <a:r>
                        <a:rPr lang="en-US" sz="1100">
                          <a:solidFill>
                            <a:srgbClr val="222222"/>
                          </a:solidFill>
                          <a:highlight>
                            <a:srgbClr val="FFFFFF"/>
                          </a:highlight>
                        </a:rPr>
                        <a:t>¡Asesórate con nosotros!</a:t>
                      </a:r>
                      <a:endParaRPr sz="1100">
                        <a:solidFill>
                          <a:srgbClr val="222222"/>
                        </a:solidFill>
                        <a:highlight>
                          <a:srgbClr val="FFFFFF"/>
                        </a:highlight>
                      </a:endParaRPr>
                    </a:p>
                    <a:p>
                      <a:pPr indent="0" lvl="0" marL="0" rtl="0" algn="l">
                        <a:lnSpc>
                          <a:spcPct val="115000"/>
                        </a:lnSpc>
                        <a:spcBef>
                          <a:spcPts val="2200"/>
                        </a:spcBef>
                        <a:spcAft>
                          <a:spcPts val="0"/>
                        </a:spcAft>
                        <a:buNone/>
                      </a:pPr>
                      <a:r>
                        <a:rPr lang="en-US" sz="900">
                          <a:solidFill>
                            <a:srgbClr val="6FA8DC"/>
                          </a:solidFill>
                          <a:highlight>
                            <a:srgbClr val="FFFFFF"/>
                          </a:highlight>
                          <a:latin typeface="Avenir"/>
                          <a:ea typeface="Avenir"/>
                          <a:cs typeface="Avenir"/>
                          <a:sym typeface="Avenir"/>
                        </a:rPr>
                        <a:t>#finanzas #segurodevida #inversiones #lifeinsurance </a:t>
                      </a:r>
                      <a:r>
                        <a:rPr lang="en-US" sz="9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1000">
                        <a:solidFill>
                          <a:srgbClr val="6AA4C8"/>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rgbClr val="1A9988"/>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265" name="Google Shape;265;p26"/>
          <p:cNvGrpSpPr/>
          <p:nvPr/>
        </p:nvGrpSpPr>
        <p:grpSpPr>
          <a:xfrm>
            <a:off x="-2779" y="5059872"/>
            <a:ext cx="9149644" cy="83700"/>
            <a:chOff x="0" y="0"/>
            <a:chExt cx="9149644" cy="83700"/>
          </a:xfrm>
        </p:grpSpPr>
        <p:sp>
          <p:nvSpPr>
            <p:cNvPr id="266" name="Google Shape;266;p26"/>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67" name="Google Shape;267;p26"/>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68" name="Google Shape;268;p26"/>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69" name="Google Shape;269;p26"/>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70" name="Google Shape;270;p26"/>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271" name="Google Shape;271;p26"/>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272" name="Google Shape;272;p26"/>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CUADRO DE TEXTO CON COLOR</a:t>
            </a:r>
            <a:endParaRPr/>
          </a:p>
          <a:p>
            <a:pPr indent="0" lvl="0" marL="0" rtl="0" algn="l">
              <a:spcBef>
                <a:spcPts val="0"/>
              </a:spcBef>
              <a:spcAft>
                <a:spcPts val="0"/>
              </a:spcAft>
              <a:buNone/>
            </a:pPr>
            <a:r>
              <a:rPr lang="en-US"/>
              <a:t>TÍTULO: Aseguradoras Internacionales</a:t>
            </a:r>
            <a:endParaRPr/>
          </a:p>
          <a:p>
            <a:pPr indent="0" lvl="0" marL="0" rtl="0" algn="l">
              <a:spcBef>
                <a:spcPts val="0"/>
              </a:spcBef>
              <a:spcAft>
                <a:spcPts val="0"/>
              </a:spcAft>
              <a:buNone/>
            </a:pPr>
            <a:r>
              <a:rPr lang="en-US"/>
              <a:t>FOTO: Interacción con elemento de dinero en foto</a:t>
            </a:r>
            <a:endParaRPr/>
          </a:p>
          <a:p>
            <a:pPr indent="0" lvl="0" marL="0" rtl="0" algn="l">
              <a:spcBef>
                <a:spcPts val="0"/>
              </a:spcBef>
              <a:spcAft>
                <a:spcPts val="0"/>
              </a:spcAft>
              <a:buNone/>
            </a:pPr>
            <a:r>
              <a:t/>
            </a:r>
            <a:endParaRPr/>
          </a:p>
        </p:txBody>
      </p:sp>
      <p:sp>
        <p:nvSpPr>
          <p:cNvPr id="273" name="Google Shape;273;p26"/>
          <p:cNvSpPr/>
          <p:nvPr/>
        </p:nvSpPr>
        <p:spPr>
          <a:xfrm>
            <a:off x="4859650" y="4130475"/>
            <a:ext cx="3434100" cy="3918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BENEFICIOS DE INVERTIR CON KNG</a:t>
            </a:r>
            <a:endParaRPr b="1" sz="1200">
              <a:solidFill>
                <a:srgbClr val="FFFFFF"/>
              </a:solidFill>
            </a:endParaRPr>
          </a:p>
        </p:txBody>
      </p:sp>
      <p:pic>
        <p:nvPicPr>
          <p:cNvPr id="274" name="Google Shape;274;p26"/>
          <p:cNvPicPr preferRelativeResize="0"/>
          <p:nvPr/>
        </p:nvPicPr>
        <p:blipFill>
          <a:blip r:embed="rId15">
            <a:alphaModFix/>
          </a:blip>
          <a:stretch>
            <a:fillRect/>
          </a:stretch>
        </p:blipFill>
        <p:spPr>
          <a:xfrm>
            <a:off x="4859650" y="511750"/>
            <a:ext cx="3434100" cy="34341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graphicFrame>
        <p:nvGraphicFramePr>
          <p:cNvPr id="279" name="Google Shape;279;p27"/>
          <p:cNvGraphicFramePr/>
          <p:nvPr/>
        </p:nvGraphicFramePr>
        <p:xfrm>
          <a:off x="405475" y="178550"/>
          <a:ext cx="3000000" cy="3000000"/>
        </p:xfrm>
        <a:graphic>
          <a:graphicData uri="http://schemas.openxmlformats.org/drawingml/2006/table">
            <a:tbl>
              <a:tblPr>
                <a:noFill/>
                <a:tableStyleId>{646F6DAD-1CA5-4115-A100-0CD056C40BB6}</a:tableStyleId>
              </a:tblPr>
              <a:tblGrid>
                <a:gridCol w="819250"/>
                <a:gridCol w="2667375"/>
              </a:tblGrid>
              <a:tr h="4424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Jueves 03 </a:t>
                      </a:r>
                      <a:r>
                        <a:rPr b="1" lang="en-US"/>
                        <a:t>de Febrero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35086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marR="38100" rtl="0" algn="l">
                        <a:lnSpc>
                          <a:spcPct val="128571"/>
                        </a:lnSpc>
                        <a:spcBef>
                          <a:spcPts val="0"/>
                        </a:spcBef>
                        <a:spcAft>
                          <a:spcPts val="0"/>
                        </a:spcAft>
                        <a:buNone/>
                      </a:pPr>
                      <a:r>
                        <a:rPr lang="en-US" sz="700"/>
                        <a:t>¿Buscas una inversión que te genere un ingreso frecuente? (Mensual, trimestral o semestral) </a:t>
                      </a:r>
                      <a:endParaRPr sz="700"/>
                    </a:p>
                    <a:p>
                      <a:pPr indent="0" lvl="0" marL="0" marR="38100" rtl="0" algn="l">
                        <a:lnSpc>
                          <a:spcPct val="128571"/>
                        </a:lnSpc>
                        <a:spcBef>
                          <a:spcPts val="0"/>
                        </a:spcBef>
                        <a:spcAft>
                          <a:spcPts val="0"/>
                        </a:spcAft>
                        <a:buNone/>
                      </a:pPr>
                      <a:r>
                        <a:rPr lang="en-US" sz="700"/>
                        <a:t>En KNG te ofrecemos nuestro simulador de inversiones en Renta Fija de Alto Rendimiento. </a:t>
                      </a:r>
                      <a:endParaRPr sz="700"/>
                    </a:p>
                    <a:p>
                      <a:pPr indent="0" lvl="0" marL="0" marR="38100" rtl="0" algn="l">
                        <a:lnSpc>
                          <a:spcPct val="128571"/>
                        </a:lnSpc>
                        <a:spcBef>
                          <a:spcPts val="0"/>
                        </a:spcBef>
                        <a:spcAft>
                          <a:spcPts val="0"/>
                        </a:spcAft>
                        <a:buNone/>
                      </a:pPr>
                      <a:r>
                        <a:rPr lang="en-US" sz="700"/>
                        <a:t>¡El cual te creará un calendario de ingresos hecho a tu medida, solo tienes que escoger el monto de inversión, el plazo y listo!  (Ejemplo: $25,000 USD a 3 años) </a:t>
                      </a:r>
                      <a:endParaRPr sz="700"/>
                    </a:p>
                    <a:p>
                      <a:pPr indent="0" lvl="0" marL="0" marR="38100" rtl="0" algn="l">
                        <a:lnSpc>
                          <a:spcPct val="128571"/>
                        </a:lnSpc>
                        <a:spcBef>
                          <a:spcPts val="0"/>
                        </a:spcBef>
                        <a:spcAft>
                          <a:spcPts val="0"/>
                        </a:spcAft>
                        <a:buNone/>
                      </a:pPr>
                      <a:r>
                        <a:rPr lang="en-US" sz="700"/>
                        <a:t>El Simulador también te brinda acceso a bonos corporativos preferenciales que hemos investigado profundamente y pagan entre el 7% hasta el 12% anual en USD. </a:t>
                      </a:r>
                      <a:endParaRPr sz="700"/>
                    </a:p>
                    <a:p>
                      <a:pPr indent="0" lvl="0" marL="0" marR="38100" rtl="0" algn="l">
                        <a:lnSpc>
                          <a:spcPct val="128571"/>
                        </a:lnSpc>
                        <a:spcBef>
                          <a:spcPts val="0"/>
                        </a:spcBef>
                        <a:spcAft>
                          <a:spcPts val="0"/>
                        </a:spcAft>
                        <a:buNone/>
                      </a:pPr>
                      <a:r>
                        <a:rPr lang="en-US" sz="700"/>
                        <a:t>No dudes en contactarnos para ofrecerte una asesoría con uno de nuestros asesores financieros profesionales.</a:t>
                      </a:r>
                      <a:endParaRPr sz="700"/>
                    </a:p>
                    <a:p>
                      <a:pPr indent="0" lvl="0" marL="0" marR="38100" rtl="0" algn="l">
                        <a:lnSpc>
                          <a:spcPct val="128571"/>
                        </a:lnSpc>
                        <a:spcBef>
                          <a:spcPts val="0"/>
                        </a:spcBef>
                        <a:spcAft>
                          <a:spcPts val="0"/>
                        </a:spcAft>
                        <a:buNone/>
                      </a:pPr>
                      <a:r>
                        <a:rPr lang="en-US" sz="700"/>
                        <a:t>En la cita te explicaremos a detalle la mejor opción para ti, asegurándonos que sea una inversión que puedas hacer sin descapitalizarte y con un análisis personalizado sobre tus intereses a mediano y largo plazo.</a:t>
                      </a:r>
                      <a:endParaRPr sz="700"/>
                    </a:p>
                    <a:p>
                      <a:pPr indent="0" lvl="0" marL="0" rtl="0" algn="l">
                        <a:lnSpc>
                          <a:spcPct val="115000"/>
                        </a:lnSpc>
                        <a:spcBef>
                          <a:spcPts val="0"/>
                        </a:spcBef>
                        <a:spcAft>
                          <a:spcPts val="0"/>
                        </a:spcAft>
                        <a:buNone/>
                      </a:pPr>
                      <a:r>
                        <a:t/>
                      </a:r>
                      <a:endParaRPr sz="1100">
                        <a:highlight>
                          <a:srgbClr val="FFFFFF"/>
                        </a:highlight>
                      </a:endParaRPr>
                    </a:p>
                    <a:p>
                      <a:pPr indent="0" lvl="0" marL="0" rtl="0" algn="l">
                        <a:lnSpc>
                          <a:spcPct val="115000"/>
                        </a:lnSpc>
                        <a:spcBef>
                          <a:spcPts val="0"/>
                        </a:spcBef>
                        <a:spcAft>
                          <a:spcPts val="0"/>
                        </a:spcAft>
                        <a:buNone/>
                      </a:pPr>
                      <a:r>
                        <a:rPr lang="en-US" sz="700">
                          <a:solidFill>
                            <a:srgbClr val="6FA8DC"/>
                          </a:solidFill>
                          <a:highlight>
                            <a:srgbClr val="FFFFFF"/>
                          </a:highlight>
                          <a:latin typeface="Avenir"/>
                          <a:ea typeface="Avenir"/>
                          <a:cs typeface="Avenir"/>
                          <a:sym typeface="Avenir"/>
                        </a:rPr>
                        <a:t>#finanzas #segurodevida #inversiones #lifeinsurance </a:t>
                      </a:r>
                      <a:r>
                        <a:rPr lang="en-US" sz="7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900">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5979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280" name="Google Shape;280;p27"/>
          <p:cNvGrpSpPr/>
          <p:nvPr/>
        </p:nvGrpSpPr>
        <p:grpSpPr>
          <a:xfrm>
            <a:off x="-2779" y="5059872"/>
            <a:ext cx="9149644" cy="83700"/>
            <a:chOff x="0" y="0"/>
            <a:chExt cx="9149644" cy="83700"/>
          </a:xfrm>
        </p:grpSpPr>
        <p:sp>
          <p:nvSpPr>
            <p:cNvPr id="281" name="Google Shape;281;p27"/>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82" name="Google Shape;282;p27"/>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83" name="Google Shape;283;p27"/>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84" name="Google Shape;284;p27"/>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85" name="Google Shape;285;p27"/>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286" name="Google Shape;286;p27"/>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287" name="Google Shape;287;p27"/>
          <p:cNvSpPr/>
          <p:nvPr/>
        </p:nvSpPr>
        <p:spPr>
          <a:xfrm>
            <a:off x="4859650" y="4130475"/>
            <a:ext cx="3434100" cy="391800"/>
          </a:xfrm>
          <a:prstGeom prst="rect">
            <a:avLst/>
          </a:prstGeom>
          <a:solidFill>
            <a:srgbClr val="9E9E9E"/>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RELACIONADO AL SIMULADOR KNG</a:t>
            </a:r>
            <a:endParaRPr b="1" sz="1200">
              <a:solidFill>
                <a:srgbClr val="FFFFFF"/>
              </a:solidFill>
            </a:endParaRPr>
          </a:p>
        </p:txBody>
      </p:sp>
      <p:pic>
        <p:nvPicPr>
          <p:cNvPr id="288" name="Google Shape;288;p27"/>
          <p:cNvPicPr preferRelativeResize="0"/>
          <p:nvPr/>
        </p:nvPicPr>
        <p:blipFill>
          <a:blip r:embed="rId15">
            <a:alphaModFix/>
          </a:blip>
          <a:stretch>
            <a:fillRect/>
          </a:stretch>
        </p:blipFill>
        <p:spPr>
          <a:xfrm>
            <a:off x="4859650" y="543975"/>
            <a:ext cx="3434100" cy="34341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graphicFrame>
        <p:nvGraphicFramePr>
          <p:cNvPr id="293" name="Google Shape;293;p28"/>
          <p:cNvGraphicFramePr/>
          <p:nvPr/>
        </p:nvGraphicFramePr>
        <p:xfrm>
          <a:off x="401450" y="439312"/>
          <a:ext cx="3000000" cy="3000000"/>
        </p:xfrm>
        <a:graphic>
          <a:graphicData uri="http://schemas.openxmlformats.org/drawingml/2006/table">
            <a:tbl>
              <a:tblPr>
                <a:noFill/>
                <a:tableStyleId>{646F6DAD-1CA5-4115-A100-0CD056C40BB6}</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Sábado 05 </a:t>
                      </a:r>
                      <a:r>
                        <a:rPr b="1" lang="en-US"/>
                        <a:t>de Febrero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800">
                          <a:highlight>
                            <a:srgbClr val="FFFFFF"/>
                          </a:highlight>
                        </a:rPr>
                        <a:t>Recuerda que puedes encontrar más información sobre nosotros en nuestra página web. 🙌</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rPr lang="en-US" sz="800">
                          <a:solidFill>
                            <a:srgbClr val="6FA8DC"/>
                          </a:solidFill>
                          <a:highlight>
                            <a:srgbClr val="FFFFFF"/>
                          </a:highlight>
                          <a:latin typeface="Avenir"/>
                          <a:ea typeface="Avenir"/>
                          <a:cs typeface="Avenir"/>
                          <a:sym typeface="Avenir"/>
                        </a:rPr>
                        <a:t>#finanzas #segurodevida #inversiones #lifeinsurance </a:t>
                      </a:r>
                      <a:r>
                        <a:rPr lang="en-US" sz="8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8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294" name="Google Shape;294;p28"/>
          <p:cNvGrpSpPr/>
          <p:nvPr/>
        </p:nvGrpSpPr>
        <p:grpSpPr>
          <a:xfrm>
            <a:off x="-2779" y="5059872"/>
            <a:ext cx="9149644" cy="83700"/>
            <a:chOff x="0" y="0"/>
            <a:chExt cx="9149644" cy="83700"/>
          </a:xfrm>
        </p:grpSpPr>
        <p:sp>
          <p:nvSpPr>
            <p:cNvPr id="295" name="Google Shape;295;p28"/>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96" name="Google Shape;296;p28"/>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97" name="Google Shape;297;p28"/>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98" name="Google Shape;298;p28"/>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99" name="Google Shape;299;p28"/>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300" name="Google Shape;300;p28"/>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301" name="Google Shape;301;p28"/>
          <p:cNvSpPr/>
          <p:nvPr/>
        </p:nvSpPr>
        <p:spPr>
          <a:xfrm>
            <a:off x="4864900" y="591375"/>
            <a:ext cx="3423600" cy="342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DEGRADADO</a:t>
            </a:r>
            <a:endParaRPr/>
          </a:p>
          <a:p>
            <a:pPr indent="0" lvl="0" marL="0" rtl="0" algn="l">
              <a:spcBef>
                <a:spcPts val="0"/>
              </a:spcBef>
              <a:spcAft>
                <a:spcPts val="0"/>
              </a:spcAft>
              <a:buNone/>
            </a:pPr>
            <a:r>
              <a:rPr lang="en-US"/>
              <a:t>TÍTULO: Visita nuestra página web</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GIF: foto 1 persona usando laptop, foto 2 toma de pantalla en mockup inicio de página KNG</a:t>
            </a:r>
            <a:endParaRPr/>
          </a:p>
          <a:p>
            <a:pPr indent="0" lvl="0" marL="0" rtl="0" algn="l">
              <a:spcBef>
                <a:spcPts val="0"/>
              </a:spcBef>
              <a:spcAft>
                <a:spcPts val="0"/>
              </a:spcAft>
              <a:buNone/>
            </a:pPr>
            <a:r>
              <a:t/>
            </a:r>
            <a:endParaRPr/>
          </a:p>
        </p:txBody>
      </p:sp>
      <p:sp>
        <p:nvSpPr>
          <p:cNvPr id="302" name="Google Shape;302;p28"/>
          <p:cNvSpPr/>
          <p:nvPr/>
        </p:nvSpPr>
        <p:spPr>
          <a:xfrm>
            <a:off x="4859650" y="4130475"/>
            <a:ext cx="3434100" cy="391800"/>
          </a:xfrm>
          <a:prstGeom prst="rect">
            <a:avLst/>
          </a:prstGeom>
          <a:solidFill>
            <a:srgbClr val="76A5A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CALL TO ACTION A PÁGINA WEB</a:t>
            </a:r>
            <a:endParaRPr b="1" sz="1200">
              <a:solidFill>
                <a:srgbClr val="FFFFFF"/>
              </a:solidFill>
            </a:endParaRPr>
          </a:p>
        </p:txBody>
      </p:sp>
      <p:pic>
        <p:nvPicPr>
          <p:cNvPr id="303" name="Google Shape;303;p28" title="DIC_18.mp4">
            <a:hlinkClick r:id="rId15"/>
          </p:cNvPr>
          <p:cNvPicPr preferRelativeResize="0"/>
          <p:nvPr/>
        </p:nvPicPr>
        <p:blipFill>
          <a:blip r:embed="rId16">
            <a:alphaModFix/>
          </a:blip>
          <a:stretch>
            <a:fillRect/>
          </a:stretch>
        </p:blipFill>
        <p:spPr>
          <a:xfrm>
            <a:off x="4859650" y="591375"/>
            <a:ext cx="3434100" cy="34341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3"/>
                                        </p:tgtEl>
                                        <p:attrNameLst>
                                          <p:attrName>style.visibility</p:attrName>
                                        </p:attrNameLst>
                                      </p:cBhvr>
                                      <p:to>
                                        <p:strVal val="visible"/>
                                      </p:to>
                                    </p:set>
                                    <p:animEffect filter="fade" transition="in">
                                      <p:cBhvr>
                                        <p:cTn dur="1000"/>
                                        <p:tgtEl>
                                          <p:spTgt spid="30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graphicFrame>
        <p:nvGraphicFramePr>
          <p:cNvPr id="308" name="Google Shape;308;p29"/>
          <p:cNvGraphicFramePr/>
          <p:nvPr/>
        </p:nvGraphicFramePr>
        <p:xfrm>
          <a:off x="401450" y="292450"/>
          <a:ext cx="3000000" cy="3000000"/>
        </p:xfrm>
        <a:graphic>
          <a:graphicData uri="http://schemas.openxmlformats.org/drawingml/2006/table">
            <a:tbl>
              <a:tblPr>
                <a:noFill/>
                <a:tableStyleId>{646F6DAD-1CA5-4115-A100-0CD056C40BB6}</a:tableStyleId>
              </a:tblPr>
              <a:tblGrid>
                <a:gridCol w="823550"/>
                <a:gridCol w="2681375"/>
              </a:tblGrid>
              <a:tr h="527025">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Domingo 06 </a:t>
                      </a:r>
                      <a:r>
                        <a:rPr b="1" lang="en-US"/>
                        <a:t>de Febrero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27640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lang="en-US" sz="1100">
                          <a:solidFill>
                            <a:srgbClr val="222222"/>
                          </a:solidFill>
                          <a:highlight>
                            <a:srgbClr val="FFFFFF"/>
                          </a:highlight>
                        </a:rPr>
                        <a:t>Los deportes electrónicos son una realidad que está más vigente que nunca, un rubro que ganó popularidad gracias a la pandemia y promete generar un mercado millonario para equipos, jugadores y marcas.</a:t>
                      </a:r>
                      <a:endParaRPr sz="1100">
                        <a:solidFill>
                          <a:srgbClr val="222222"/>
                        </a:solidFill>
                        <a:highlight>
                          <a:srgbClr val="FFFFFF"/>
                        </a:highlight>
                      </a:endParaRPr>
                    </a:p>
                    <a:p>
                      <a:pPr indent="0" lvl="0" marL="0" rtl="0" algn="l">
                        <a:lnSpc>
                          <a:spcPct val="115000"/>
                        </a:lnSpc>
                        <a:spcBef>
                          <a:spcPts val="1100"/>
                        </a:spcBef>
                        <a:spcAft>
                          <a:spcPts val="0"/>
                        </a:spcAft>
                        <a:buNone/>
                      </a:pPr>
                      <a:r>
                        <a:rPr lang="en-US" sz="700">
                          <a:solidFill>
                            <a:srgbClr val="6FA8DC"/>
                          </a:solidFill>
                          <a:highlight>
                            <a:srgbClr val="FFFFFF"/>
                          </a:highlight>
                          <a:latin typeface="Avenir"/>
                          <a:ea typeface="Avenir"/>
                          <a:cs typeface="Avenir"/>
                          <a:sym typeface="Avenir"/>
                        </a:rPr>
                        <a:t>#finanzas #segurodevida #inversiones #lifeinsurance </a:t>
                      </a:r>
                      <a:r>
                        <a:rPr lang="en-US" sz="7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9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225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309" name="Google Shape;309;p29"/>
          <p:cNvGrpSpPr/>
          <p:nvPr/>
        </p:nvGrpSpPr>
        <p:grpSpPr>
          <a:xfrm>
            <a:off x="-238076" y="5143497"/>
            <a:ext cx="9149644" cy="83700"/>
            <a:chOff x="0" y="0"/>
            <a:chExt cx="9149644" cy="83700"/>
          </a:xfrm>
        </p:grpSpPr>
        <p:sp>
          <p:nvSpPr>
            <p:cNvPr id="310" name="Google Shape;310;p29"/>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11" name="Google Shape;311;p29"/>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12" name="Google Shape;312;p29"/>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13" name="Google Shape;313;p29"/>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14" name="Google Shape;314;p29"/>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315" name="Google Shape;315;p29"/>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316" name="Google Shape;316;p29"/>
          <p:cNvSpPr/>
          <p:nvPr/>
        </p:nvSpPr>
        <p:spPr>
          <a:xfrm>
            <a:off x="4717725" y="344175"/>
            <a:ext cx="1775100" cy="1775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sz="1100"/>
              <a:t>CUADRO DE TEXTO CON COLOR</a:t>
            </a:r>
            <a:endParaRPr sz="1100"/>
          </a:p>
          <a:p>
            <a:pPr indent="0" lvl="0" marL="0" rtl="0" algn="l">
              <a:spcBef>
                <a:spcPts val="0"/>
              </a:spcBef>
              <a:spcAft>
                <a:spcPts val="0"/>
              </a:spcAft>
              <a:buNone/>
            </a:pPr>
            <a:r>
              <a:rPr lang="en-US" sz="1100"/>
              <a:t>TÍTULO: El Boom de los deportes electrónicos</a:t>
            </a:r>
            <a:endParaRPr sz="1100"/>
          </a:p>
          <a:p>
            <a:pPr indent="0" lvl="0" marL="0" rtl="0" algn="l">
              <a:spcBef>
                <a:spcPts val="0"/>
              </a:spcBef>
              <a:spcAft>
                <a:spcPts val="0"/>
              </a:spcAft>
              <a:buNone/>
            </a:pPr>
            <a:r>
              <a:rPr lang="en-US" sz="1100"/>
              <a:t>Foto: personas jugando en la lap (gamer)</a:t>
            </a:r>
            <a:endParaRPr sz="1100"/>
          </a:p>
          <a:p>
            <a:pPr indent="0" lvl="0" marL="0" rtl="0" algn="l">
              <a:spcBef>
                <a:spcPts val="0"/>
              </a:spcBef>
              <a:spcAft>
                <a:spcPts val="0"/>
              </a:spcAft>
              <a:buNone/>
            </a:pPr>
            <a:r>
              <a:t/>
            </a:r>
            <a:endParaRPr sz="1100"/>
          </a:p>
        </p:txBody>
      </p:sp>
      <p:sp>
        <p:nvSpPr>
          <p:cNvPr id="317" name="Google Shape;317;p29"/>
          <p:cNvSpPr/>
          <p:nvPr/>
        </p:nvSpPr>
        <p:spPr>
          <a:xfrm>
            <a:off x="4859650" y="4130475"/>
            <a:ext cx="3434100" cy="391800"/>
          </a:xfrm>
          <a:prstGeom prst="rect">
            <a:avLst/>
          </a:prstGeom>
          <a:solidFill>
            <a:srgbClr val="1A1A1A"/>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000">
                <a:solidFill>
                  <a:srgbClr val="FFFFFF"/>
                </a:solidFill>
              </a:rPr>
              <a:t>NOTICIAS FINANCIERAS (COMPAÑÍAS / EMPRESAS)</a:t>
            </a:r>
            <a:endParaRPr b="1" sz="1000">
              <a:solidFill>
                <a:srgbClr val="FFFFFF"/>
              </a:solidFill>
            </a:endParaRPr>
          </a:p>
        </p:txBody>
      </p:sp>
      <p:sp>
        <p:nvSpPr>
          <p:cNvPr id="318" name="Google Shape;318;p29"/>
          <p:cNvSpPr/>
          <p:nvPr/>
        </p:nvSpPr>
        <p:spPr>
          <a:xfrm>
            <a:off x="6547172" y="344175"/>
            <a:ext cx="1775100" cy="1775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sz="1100"/>
              <a:t>¿Qué son los E-Sports?</a:t>
            </a:r>
            <a:endParaRPr sz="1100"/>
          </a:p>
          <a:p>
            <a:pPr indent="0" lvl="0" marL="0" rtl="0" algn="l">
              <a:spcBef>
                <a:spcPts val="0"/>
              </a:spcBef>
              <a:spcAft>
                <a:spcPts val="0"/>
              </a:spcAft>
              <a:buNone/>
            </a:pPr>
            <a:r>
              <a:rPr lang="en-US" sz="1100"/>
              <a:t>Son la cara competitiva de los videojuegos, una gigantesca industria que mueve millones de dólares en todo el mundo. </a:t>
            </a:r>
            <a:endParaRPr sz="1100"/>
          </a:p>
        </p:txBody>
      </p:sp>
      <p:sp>
        <p:nvSpPr>
          <p:cNvPr id="319" name="Google Shape;319;p29"/>
          <p:cNvSpPr/>
          <p:nvPr/>
        </p:nvSpPr>
        <p:spPr>
          <a:xfrm>
            <a:off x="4717725" y="2184370"/>
            <a:ext cx="1775100" cy="1775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sz="900"/>
              <a:t>El negocio en cifras</a:t>
            </a:r>
            <a:endParaRPr sz="900"/>
          </a:p>
          <a:p>
            <a:pPr indent="0" lvl="0" marL="0" rtl="0" algn="l">
              <a:spcBef>
                <a:spcPts val="0"/>
              </a:spcBef>
              <a:spcAft>
                <a:spcPts val="0"/>
              </a:spcAft>
              <a:buNone/>
            </a:pPr>
            <a:r>
              <a:rPr lang="en-US" sz="900"/>
              <a:t>-Mueve más de 1.000 millones de dólares a nivel mundial</a:t>
            </a:r>
            <a:endParaRPr sz="900"/>
          </a:p>
          <a:p>
            <a:pPr indent="0" lvl="0" marL="0" rtl="0" algn="l">
              <a:spcBef>
                <a:spcPts val="0"/>
              </a:spcBef>
              <a:spcAft>
                <a:spcPts val="0"/>
              </a:spcAft>
              <a:buNone/>
            </a:pPr>
            <a:r>
              <a:rPr lang="en-US" sz="900"/>
              <a:t>-Se estima un crecimiento interanual del 25%</a:t>
            </a:r>
            <a:endParaRPr sz="900"/>
          </a:p>
          <a:p>
            <a:pPr indent="0" lvl="0" marL="0" rtl="0" algn="l">
              <a:spcBef>
                <a:spcPts val="0"/>
              </a:spcBef>
              <a:spcAft>
                <a:spcPts val="0"/>
              </a:spcAft>
              <a:buNone/>
            </a:pPr>
            <a:r>
              <a:rPr lang="en-US" sz="900"/>
              <a:t>-Las marcas invierten 4.000 millones de dólares</a:t>
            </a:r>
            <a:endParaRPr sz="900"/>
          </a:p>
          <a:p>
            <a:pPr indent="0" lvl="0" marL="0" rtl="0" algn="l">
              <a:spcBef>
                <a:spcPts val="0"/>
              </a:spcBef>
              <a:spcAft>
                <a:spcPts val="0"/>
              </a:spcAft>
              <a:buNone/>
            </a:pPr>
            <a:r>
              <a:rPr lang="en-US" sz="900"/>
              <a:t>-1 millón de euros paga un sponsor en Europa</a:t>
            </a:r>
            <a:endParaRPr sz="900"/>
          </a:p>
        </p:txBody>
      </p:sp>
      <p:sp>
        <p:nvSpPr>
          <p:cNvPr id="320" name="Google Shape;320;p29"/>
          <p:cNvSpPr/>
          <p:nvPr/>
        </p:nvSpPr>
        <p:spPr>
          <a:xfrm>
            <a:off x="6547172" y="2184370"/>
            <a:ext cx="1775100" cy="1775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sz="1100"/>
              <a:t>¿Qué marcas ya apuestan?</a:t>
            </a:r>
            <a:endParaRPr sz="1100"/>
          </a:p>
          <a:p>
            <a:pPr indent="0" lvl="0" marL="0" rtl="0" algn="l">
              <a:spcBef>
                <a:spcPts val="0"/>
              </a:spcBef>
              <a:spcAft>
                <a:spcPts val="0"/>
              </a:spcAft>
              <a:buNone/>
            </a:pPr>
            <a:r>
              <a:t/>
            </a:r>
            <a:endParaRPr sz="1100"/>
          </a:p>
          <a:p>
            <a:pPr indent="0" lvl="0" marL="0" rtl="0" algn="l">
              <a:spcBef>
                <a:spcPts val="0"/>
              </a:spcBef>
              <a:spcAft>
                <a:spcPts val="0"/>
              </a:spcAft>
              <a:buNone/>
            </a:pPr>
            <a:r>
              <a:rPr lang="en-US" sz="1100"/>
              <a:t>Coca-Cola, Toyota, Gillette, Red Bull, T-Mobile, HP, entre otros.</a:t>
            </a:r>
            <a:endParaRPr sz="1100"/>
          </a:p>
        </p:txBody>
      </p:sp>
      <p:pic>
        <p:nvPicPr>
          <p:cNvPr id="321" name="Google Shape;321;p29"/>
          <p:cNvPicPr preferRelativeResize="0"/>
          <p:nvPr/>
        </p:nvPicPr>
        <p:blipFill>
          <a:blip r:embed="rId15">
            <a:alphaModFix/>
          </a:blip>
          <a:stretch>
            <a:fillRect/>
          </a:stretch>
        </p:blipFill>
        <p:spPr>
          <a:xfrm>
            <a:off x="4717725" y="344175"/>
            <a:ext cx="1775100" cy="1775100"/>
          </a:xfrm>
          <a:prstGeom prst="rect">
            <a:avLst/>
          </a:prstGeom>
          <a:noFill/>
          <a:ln>
            <a:noFill/>
          </a:ln>
        </p:spPr>
      </p:pic>
      <p:pic>
        <p:nvPicPr>
          <p:cNvPr id="322" name="Google Shape;322;p29"/>
          <p:cNvPicPr preferRelativeResize="0"/>
          <p:nvPr/>
        </p:nvPicPr>
        <p:blipFill>
          <a:blip r:embed="rId16">
            <a:alphaModFix/>
          </a:blip>
          <a:stretch>
            <a:fillRect/>
          </a:stretch>
        </p:blipFill>
        <p:spPr>
          <a:xfrm>
            <a:off x="6547175" y="344175"/>
            <a:ext cx="1775100" cy="1775100"/>
          </a:xfrm>
          <a:prstGeom prst="rect">
            <a:avLst/>
          </a:prstGeom>
          <a:noFill/>
          <a:ln>
            <a:noFill/>
          </a:ln>
        </p:spPr>
      </p:pic>
      <p:pic>
        <p:nvPicPr>
          <p:cNvPr id="323" name="Google Shape;323;p29"/>
          <p:cNvPicPr preferRelativeResize="0"/>
          <p:nvPr/>
        </p:nvPicPr>
        <p:blipFill>
          <a:blip r:embed="rId17">
            <a:alphaModFix/>
          </a:blip>
          <a:stretch>
            <a:fillRect/>
          </a:stretch>
        </p:blipFill>
        <p:spPr>
          <a:xfrm>
            <a:off x="4717725" y="2184375"/>
            <a:ext cx="1775100" cy="1775100"/>
          </a:xfrm>
          <a:prstGeom prst="rect">
            <a:avLst/>
          </a:prstGeom>
          <a:noFill/>
          <a:ln>
            <a:noFill/>
          </a:ln>
        </p:spPr>
      </p:pic>
      <p:pic>
        <p:nvPicPr>
          <p:cNvPr id="324" name="Google Shape;324;p29"/>
          <p:cNvPicPr preferRelativeResize="0"/>
          <p:nvPr/>
        </p:nvPicPr>
        <p:blipFill>
          <a:blip r:embed="rId18">
            <a:alphaModFix/>
          </a:blip>
          <a:stretch>
            <a:fillRect/>
          </a:stretch>
        </p:blipFill>
        <p:spPr>
          <a:xfrm>
            <a:off x="6547175" y="2186250"/>
            <a:ext cx="1775100" cy="17751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pic>
        <p:nvPicPr>
          <p:cNvPr descr="Imagen" id="329" name="Google Shape;329;p30"/>
          <p:cNvPicPr preferRelativeResize="0"/>
          <p:nvPr/>
        </p:nvPicPr>
        <p:blipFill rotWithShape="1">
          <a:blip r:embed="rId3">
            <a:alphaModFix/>
          </a:blip>
          <a:srcRect b="0" l="0" r="0" t="0"/>
          <a:stretch/>
        </p:blipFill>
        <p:spPr>
          <a:xfrm>
            <a:off x="7950525" y="4674550"/>
            <a:ext cx="934934" cy="236515"/>
          </a:xfrm>
          <a:prstGeom prst="rect">
            <a:avLst/>
          </a:prstGeom>
          <a:noFill/>
          <a:ln>
            <a:noFill/>
          </a:ln>
        </p:spPr>
      </p:pic>
      <p:sp>
        <p:nvSpPr>
          <p:cNvPr id="330" name="Google Shape;330;p30"/>
          <p:cNvSpPr txBox="1"/>
          <p:nvPr/>
        </p:nvSpPr>
        <p:spPr>
          <a:xfrm>
            <a:off x="4151155" y="3584481"/>
            <a:ext cx="4351200" cy="542400"/>
          </a:xfrm>
          <a:prstGeom prst="rect">
            <a:avLst/>
          </a:prstGeom>
          <a:noFill/>
          <a:ln>
            <a:noFill/>
          </a:ln>
        </p:spPr>
        <p:txBody>
          <a:bodyPr anchorCtr="0" anchor="t" bIns="17125" lIns="17125" spcFirstLastPara="1" rIns="17125" wrap="square" tIns="17125">
            <a:noAutofit/>
          </a:bodyPr>
          <a:lstStyle/>
          <a:p>
            <a:pPr indent="0" lvl="0" marL="0" marR="0" rtl="0" algn="ctr">
              <a:lnSpc>
                <a:spcPct val="100000"/>
              </a:lnSpc>
              <a:spcBef>
                <a:spcPts val="0"/>
              </a:spcBef>
              <a:spcAft>
                <a:spcPts val="0"/>
              </a:spcAft>
              <a:buClr>
                <a:srgbClr val="445469"/>
              </a:buClr>
              <a:buSzPts val="3000"/>
              <a:buFont typeface="Exo"/>
              <a:buNone/>
            </a:pPr>
            <a:r>
              <a:rPr b="1" i="0" lang="en-US" sz="3000" u="none" cap="none" strike="noStrike">
                <a:solidFill>
                  <a:srgbClr val="1C4587"/>
                </a:solidFill>
                <a:latin typeface="Exo"/>
                <a:ea typeface="Exo"/>
                <a:cs typeface="Exo"/>
                <a:sym typeface="Exo"/>
              </a:rPr>
              <a:t>PLANEACIÓN EDITORIAL</a:t>
            </a:r>
            <a:endParaRPr>
              <a:solidFill>
                <a:srgbClr val="1C4587"/>
              </a:solidFill>
            </a:endParaRPr>
          </a:p>
        </p:txBody>
      </p:sp>
      <p:sp>
        <p:nvSpPr>
          <p:cNvPr id="331" name="Google Shape;331;p30"/>
          <p:cNvSpPr/>
          <p:nvPr/>
        </p:nvSpPr>
        <p:spPr>
          <a:xfrm>
            <a:off x="4151153" y="3230996"/>
            <a:ext cx="860100" cy="36300"/>
          </a:xfrm>
          <a:prstGeom prst="rect">
            <a:avLst/>
          </a:prstGeom>
          <a:solidFill>
            <a:srgbClr val="1C4587"/>
          </a:solidFill>
          <a:ln>
            <a:noFill/>
          </a:ln>
        </p:spPr>
        <p:txBody>
          <a:bodyPr anchorCtr="0" anchor="ctr" bIns="17125" lIns="17125" spcFirstLastPara="1" rIns="17125" wrap="square" tIns="17125">
            <a:noAutofit/>
          </a:bodyPr>
          <a:lstStyle/>
          <a:p>
            <a:pPr indent="0" lvl="0" marL="0" marR="0" rtl="0" algn="ctr">
              <a:lnSpc>
                <a:spcPct val="100000"/>
              </a:lnSpc>
              <a:spcBef>
                <a:spcPts val="0"/>
              </a:spcBef>
              <a:spcAft>
                <a:spcPts val="0"/>
              </a:spcAft>
              <a:buClr>
                <a:srgbClr val="737572"/>
              </a:buClr>
              <a:buSzPts val="1600"/>
              <a:buFont typeface="Helvetica Neue"/>
              <a:buNone/>
            </a:pPr>
            <a:r>
              <a:t/>
            </a:r>
            <a:endParaRPr b="0" i="0" sz="1600" u="none" cap="none" strike="noStrike">
              <a:solidFill>
                <a:srgbClr val="737572"/>
              </a:solidFill>
              <a:latin typeface="Helvetica Neue"/>
              <a:ea typeface="Helvetica Neue"/>
              <a:cs typeface="Helvetica Neue"/>
              <a:sym typeface="Helvetica Neue"/>
            </a:endParaRPr>
          </a:p>
        </p:txBody>
      </p:sp>
      <p:pic>
        <p:nvPicPr>
          <p:cNvPr descr="Imagen" id="332" name="Google Shape;332;p30"/>
          <p:cNvPicPr preferRelativeResize="0"/>
          <p:nvPr/>
        </p:nvPicPr>
        <p:blipFill rotWithShape="1">
          <a:blip r:embed="rId4">
            <a:alphaModFix/>
          </a:blip>
          <a:srcRect b="0" l="0" r="0" t="0"/>
          <a:stretch/>
        </p:blipFill>
        <p:spPr>
          <a:xfrm>
            <a:off x="8414983" y="166711"/>
            <a:ext cx="470466" cy="470467"/>
          </a:xfrm>
          <a:prstGeom prst="rect">
            <a:avLst/>
          </a:prstGeom>
          <a:noFill/>
          <a:ln>
            <a:noFill/>
          </a:ln>
        </p:spPr>
      </p:pic>
      <p:sp>
        <p:nvSpPr>
          <p:cNvPr id="333" name="Google Shape;333;p30"/>
          <p:cNvSpPr txBox="1"/>
          <p:nvPr/>
        </p:nvSpPr>
        <p:spPr>
          <a:xfrm>
            <a:off x="4151150" y="4082050"/>
            <a:ext cx="3507300" cy="592500"/>
          </a:xfrm>
          <a:prstGeom prst="rect">
            <a:avLst/>
          </a:prstGeom>
          <a:noFill/>
          <a:ln>
            <a:noFill/>
          </a:ln>
        </p:spPr>
        <p:txBody>
          <a:bodyPr anchorCtr="0" anchor="t" bIns="17125" lIns="17125" spcFirstLastPara="1" rIns="17125" wrap="square" tIns="17125">
            <a:noAutofit/>
          </a:bodyPr>
          <a:lstStyle/>
          <a:p>
            <a:pPr indent="0" lvl="0" marL="0" marR="0" rtl="0" algn="l">
              <a:lnSpc>
                <a:spcPct val="100000"/>
              </a:lnSpc>
              <a:spcBef>
                <a:spcPts val="0"/>
              </a:spcBef>
              <a:spcAft>
                <a:spcPts val="0"/>
              </a:spcAft>
              <a:buClr>
                <a:srgbClr val="737572"/>
              </a:buClr>
              <a:buSzPts val="1900"/>
              <a:buFont typeface="Exo"/>
              <a:buNone/>
            </a:pPr>
            <a:r>
              <a:rPr lang="en-US" sz="2800">
                <a:solidFill>
                  <a:srgbClr val="737572"/>
                </a:solidFill>
                <a:latin typeface="Exo"/>
                <a:ea typeface="Exo"/>
                <a:cs typeface="Exo"/>
                <a:sym typeface="Exo"/>
              </a:rPr>
              <a:t>Febrero 2022</a:t>
            </a:r>
            <a:endParaRPr b="0" i="0" sz="2800" u="none" cap="none" strike="noStrike">
              <a:solidFill>
                <a:srgbClr val="737572"/>
              </a:solidFill>
              <a:latin typeface="Exo"/>
              <a:ea typeface="Exo"/>
              <a:cs typeface="Exo"/>
              <a:sym typeface="Exo"/>
            </a:endParaRPr>
          </a:p>
          <a:p>
            <a:pPr indent="0" lvl="0" marL="0" marR="0" rtl="0" algn="ctr">
              <a:lnSpc>
                <a:spcPct val="100000"/>
              </a:lnSpc>
              <a:spcBef>
                <a:spcPts val="0"/>
              </a:spcBef>
              <a:spcAft>
                <a:spcPts val="0"/>
              </a:spcAft>
              <a:buClr>
                <a:srgbClr val="737572"/>
              </a:buClr>
              <a:buSzPts val="1900"/>
              <a:buFont typeface="Exo"/>
              <a:buNone/>
            </a:pPr>
            <a:r>
              <a:t/>
            </a:r>
            <a:endParaRPr sz="1900">
              <a:solidFill>
                <a:srgbClr val="737572"/>
              </a:solidFill>
              <a:latin typeface="Exo"/>
              <a:ea typeface="Exo"/>
              <a:cs typeface="Exo"/>
              <a:sym typeface="Exo"/>
            </a:endParaRPr>
          </a:p>
        </p:txBody>
      </p:sp>
      <p:pic>
        <p:nvPicPr>
          <p:cNvPr id="334" name="Google Shape;334;p30"/>
          <p:cNvPicPr preferRelativeResize="0"/>
          <p:nvPr/>
        </p:nvPicPr>
        <p:blipFill rotWithShape="1">
          <a:blip r:embed="rId5">
            <a:alphaModFix/>
          </a:blip>
          <a:srcRect b="29377" l="13673" r="23023" t="29123"/>
          <a:stretch/>
        </p:blipFill>
        <p:spPr>
          <a:xfrm>
            <a:off x="4151150" y="882848"/>
            <a:ext cx="4351200" cy="1604524"/>
          </a:xfrm>
          <a:prstGeom prst="rect">
            <a:avLst/>
          </a:prstGeom>
          <a:noFill/>
          <a:ln>
            <a:noFill/>
          </a:ln>
        </p:spPr>
      </p:pic>
      <p:pic>
        <p:nvPicPr>
          <p:cNvPr id="335" name="Google Shape;335;p30"/>
          <p:cNvPicPr preferRelativeResize="0"/>
          <p:nvPr/>
        </p:nvPicPr>
        <p:blipFill>
          <a:blip r:embed="rId6">
            <a:alphaModFix/>
          </a:blip>
          <a:stretch>
            <a:fillRect/>
          </a:stretch>
        </p:blipFill>
        <p:spPr>
          <a:xfrm>
            <a:off x="230575" y="1396354"/>
            <a:ext cx="1758446" cy="3497511"/>
          </a:xfrm>
          <a:prstGeom prst="rect">
            <a:avLst/>
          </a:prstGeom>
          <a:noFill/>
          <a:ln>
            <a:noFill/>
          </a:ln>
        </p:spPr>
      </p:pic>
      <p:pic>
        <p:nvPicPr>
          <p:cNvPr id="336" name="Google Shape;336;p30"/>
          <p:cNvPicPr preferRelativeResize="0"/>
          <p:nvPr/>
        </p:nvPicPr>
        <p:blipFill>
          <a:blip r:embed="rId7">
            <a:alphaModFix/>
          </a:blip>
          <a:stretch>
            <a:fillRect/>
          </a:stretch>
        </p:blipFill>
        <p:spPr>
          <a:xfrm>
            <a:off x="230575" y="806445"/>
            <a:ext cx="1758447" cy="589910"/>
          </a:xfrm>
          <a:prstGeom prst="rect">
            <a:avLst/>
          </a:prstGeom>
          <a:noFill/>
          <a:ln>
            <a:noFill/>
          </a:ln>
        </p:spPr>
      </p:pic>
      <p:sp>
        <p:nvSpPr>
          <p:cNvPr id="337" name="Google Shape;337;p30"/>
          <p:cNvSpPr/>
          <p:nvPr/>
        </p:nvSpPr>
        <p:spPr>
          <a:xfrm>
            <a:off x="1412063" y="4311925"/>
            <a:ext cx="573300" cy="585900"/>
          </a:xfrm>
          <a:prstGeom prst="rect">
            <a:avLst/>
          </a:prstGeom>
          <a:solidFill>
            <a:srgbClr val="E9EDEE"/>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b="1"/>
          </a:p>
        </p:txBody>
      </p:sp>
      <p:sp>
        <p:nvSpPr>
          <p:cNvPr id="338" name="Google Shape;338;p30"/>
          <p:cNvSpPr/>
          <p:nvPr/>
        </p:nvSpPr>
        <p:spPr>
          <a:xfrm>
            <a:off x="822275" y="4311925"/>
            <a:ext cx="589800" cy="585900"/>
          </a:xfrm>
          <a:prstGeom prst="rect">
            <a:avLst/>
          </a:prstGeom>
          <a:solidFill>
            <a:srgbClr val="E9EDEE"/>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b="1"/>
          </a:p>
        </p:txBody>
      </p:sp>
      <p:pic>
        <p:nvPicPr>
          <p:cNvPr id="339" name="Google Shape;339;p30"/>
          <p:cNvPicPr preferRelativeResize="0"/>
          <p:nvPr/>
        </p:nvPicPr>
        <p:blipFill>
          <a:blip r:embed="rId8">
            <a:alphaModFix/>
          </a:blip>
          <a:stretch>
            <a:fillRect/>
          </a:stretch>
        </p:blipFill>
        <p:spPr>
          <a:xfrm>
            <a:off x="1403825" y="241770"/>
            <a:ext cx="589800" cy="586005"/>
          </a:xfrm>
          <a:prstGeom prst="rect">
            <a:avLst/>
          </a:prstGeom>
          <a:noFill/>
          <a:ln>
            <a:noFill/>
          </a:ln>
        </p:spPr>
      </p:pic>
      <p:sp>
        <p:nvSpPr>
          <p:cNvPr id="340" name="Google Shape;340;p30"/>
          <p:cNvSpPr/>
          <p:nvPr/>
        </p:nvSpPr>
        <p:spPr>
          <a:xfrm>
            <a:off x="825163" y="241825"/>
            <a:ext cx="573300" cy="585900"/>
          </a:xfrm>
          <a:prstGeom prst="rect">
            <a:avLst/>
          </a:prstGeom>
          <a:solidFill>
            <a:srgbClr val="E9EDEE"/>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b="1"/>
          </a:p>
        </p:txBody>
      </p:sp>
      <p:sp>
        <p:nvSpPr>
          <p:cNvPr id="341" name="Google Shape;341;p30"/>
          <p:cNvSpPr/>
          <p:nvPr/>
        </p:nvSpPr>
        <p:spPr>
          <a:xfrm>
            <a:off x="251875" y="241825"/>
            <a:ext cx="573300" cy="585900"/>
          </a:xfrm>
          <a:prstGeom prst="rect">
            <a:avLst/>
          </a:prstGeom>
          <a:solidFill>
            <a:srgbClr val="E9EDEE"/>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b="1"/>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5" name="Shape 345"/>
        <p:cNvGrpSpPr/>
        <p:nvPr/>
      </p:nvGrpSpPr>
      <p:grpSpPr>
        <a:xfrm>
          <a:off x="0" y="0"/>
          <a:ext cx="0" cy="0"/>
          <a:chOff x="0" y="0"/>
          <a:chExt cx="0" cy="0"/>
        </a:xfrm>
      </p:grpSpPr>
      <p:pic>
        <p:nvPicPr>
          <p:cNvPr id="346" name="Google Shape;346;p31"/>
          <p:cNvPicPr preferRelativeResize="0"/>
          <p:nvPr/>
        </p:nvPicPr>
        <p:blipFill>
          <a:blip r:embed="rId3">
            <a:alphaModFix/>
          </a:blip>
          <a:stretch>
            <a:fillRect/>
          </a:stretch>
        </p:blipFill>
        <p:spPr>
          <a:xfrm>
            <a:off x="4189725" y="423725"/>
            <a:ext cx="2152775" cy="3827155"/>
          </a:xfrm>
          <a:prstGeom prst="rect">
            <a:avLst/>
          </a:prstGeom>
          <a:noFill/>
          <a:ln>
            <a:noFill/>
          </a:ln>
        </p:spPr>
      </p:pic>
      <p:pic>
        <p:nvPicPr>
          <p:cNvPr id="347" name="Google Shape;347;p31"/>
          <p:cNvPicPr preferRelativeResize="0"/>
          <p:nvPr/>
        </p:nvPicPr>
        <p:blipFill>
          <a:blip r:embed="rId4">
            <a:alphaModFix/>
          </a:blip>
          <a:stretch>
            <a:fillRect/>
          </a:stretch>
        </p:blipFill>
        <p:spPr>
          <a:xfrm>
            <a:off x="6494898" y="423725"/>
            <a:ext cx="2152777" cy="3827160"/>
          </a:xfrm>
          <a:prstGeom prst="rect">
            <a:avLst/>
          </a:prstGeom>
          <a:noFill/>
          <a:ln>
            <a:noFill/>
          </a:ln>
        </p:spPr>
      </p:pic>
      <p:grpSp>
        <p:nvGrpSpPr>
          <p:cNvPr id="348" name="Google Shape;348;p31"/>
          <p:cNvGrpSpPr/>
          <p:nvPr/>
        </p:nvGrpSpPr>
        <p:grpSpPr>
          <a:xfrm>
            <a:off x="-2779" y="5059872"/>
            <a:ext cx="9149644" cy="83700"/>
            <a:chOff x="0" y="0"/>
            <a:chExt cx="9149644" cy="83700"/>
          </a:xfrm>
        </p:grpSpPr>
        <p:sp>
          <p:nvSpPr>
            <p:cNvPr id="349" name="Google Shape;349;p31"/>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50" name="Google Shape;350;p31"/>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51" name="Google Shape;351;p31"/>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52" name="Google Shape;352;p31"/>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53" name="Google Shape;353;p31"/>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graphicFrame>
        <p:nvGraphicFramePr>
          <p:cNvPr id="354" name="Google Shape;354;p31"/>
          <p:cNvGraphicFramePr/>
          <p:nvPr/>
        </p:nvGraphicFramePr>
        <p:xfrm>
          <a:off x="401450" y="776300"/>
          <a:ext cx="3000000" cy="3000000"/>
        </p:xfrm>
        <a:graphic>
          <a:graphicData uri="http://schemas.openxmlformats.org/drawingml/2006/table">
            <a:tbl>
              <a:tblPr>
                <a:noFill/>
                <a:tableStyleId>{646F6DAD-1CA5-4115-A100-0CD056C40BB6}</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Lunes</a:t>
                      </a:r>
                      <a:r>
                        <a:rPr b="1" lang="en-US"/>
                        <a:t> 14 </a:t>
                      </a:r>
                      <a:r>
                        <a:rPr b="1" lang="en-US"/>
                        <a:t>de Febrero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12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HISTORIA</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descr="Imagen" id="355" name="Google Shape;355;p31"/>
          <p:cNvPicPr preferRelativeResize="0"/>
          <p:nvPr/>
        </p:nvPicPr>
        <p:blipFill rotWithShape="1">
          <a:blip r:embed="rId5">
            <a:alphaModFix/>
          </a:blip>
          <a:srcRect b="0" l="0" r="0" t="0"/>
          <a:stretch/>
        </p:blipFill>
        <p:spPr>
          <a:xfrm>
            <a:off x="8073100" y="4727525"/>
            <a:ext cx="934934" cy="23651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graphicFrame>
        <p:nvGraphicFramePr>
          <p:cNvPr id="360" name="Google Shape;360;p32"/>
          <p:cNvGraphicFramePr/>
          <p:nvPr/>
        </p:nvGraphicFramePr>
        <p:xfrm>
          <a:off x="401450" y="255087"/>
          <a:ext cx="3000000" cy="3000000"/>
        </p:xfrm>
        <a:graphic>
          <a:graphicData uri="http://schemas.openxmlformats.org/drawingml/2006/table">
            <a:tbl>
              <a:tblPr>
                <a:noFill/>
                <a:tableStyleId>{646F6DAD-1CA5-4115-A100-0CD056C40BB6}</a:tableStyleId>
              </a:tblPr>
              <a:tblGrid>
                <a:gridCol w="823550"/>
                <a:gridCol w="2681375"/>
              </a:tblGrid>
              <a:tr h="323350">
                <a:tc gridSpan="2">
                  <a:txBody>
                    <a:bodyPr/>
                    <a:lstStyle/>
                    <a:p>
                      <a:pPr indent="0" lvl="0" marL="0" marR="0" rtl="0" algn="ctr">
                        <a:lnSpc>
                          <a:spcPct val="100000"/>
                        </a:lnSpc>
                        <a:spcBef>
                          <a:spcPts val="0"/>
                        </a:spcBef>
                        <a:spcAft>
                          <a:spcPts val="0"/>
                        </a:spcAft>
                        <a:buClr>
                          <a:srgbClr val="1A9988"/>
                        </a:buClr>
                        <a:buSzPts val="1400"/>
                        <a:buFont typeface="Exo"/>
                        <a:buNone/>
                      </a:pPr>
                      <a:r>
                        <a:rPr b="1" lang="en-US"/>
                        <a:t>Miércoles 16 </a:t>
                      </a:r>
                      <a:r>
                        <a:rPr b="1" lang="en-US"/>
                        <a:t>de Febrero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just">
                        <a:lnSpc>
                          <a:spcPct val="115000"/>
                        </a:lnSpc>
                        <a:spcBef>
                          <a:spcPts val="0"/>
                        </a:spcBef>
                        <a:spcAft>
                          <a:spcPts val="0"/>
                        </a:spcAft>
                        <a:buNone/>
                      </a:pPr>
                      <a:r>
                        <a:rPr lang="en-US" sz="900"/>
                        <a:t>Algunos de nuestros servicios:</a:t>
                      </a:r>
                      <a:endParaRPr sz="900"/>
                    </a:p>
                    <a:p>
                      <a:pPr indent="0" lvl="0" marL="0" rtl="0" algn="just">
                        <a:lnSpc>
                          <a:spcPct val="115000"/>
                        </a:lnSpc>
                        <a:spcBef>
                          <a:spcPts val="0"/>
                        </a:spcBef>
                        <a:spcAft>
                          <a:spcPts val="0"/>
                        </a:spcAft>
                        <a:buNone/>
                      </a:pPr>
                      <a:r>
                        <a:rPr lang="en-US" sz="900"/>
                        <a:t>· Creación y Gestión del Patrimonio para el Retiro</a:t>
                      </a:r>
                      <a:endParaRPr sz="900"/>
                    </a:p>
                    <a:p>
                      <a:pPr indent="0" lvl="0" marL="0" rtl="0" algn="just">
                        <a:lnSpc>
                          <a:spcPct val="115000"/>
                        </a:lnSpc>
                        <a:spcBef>
                          <a:spcPts val="0"/>
                        </a:spcBef>
                        <a:spcAft>
                          <a:spcPts val="0"/>
                        </a:spcAft>
                        <a:buNone/>
                      </a:pPr>
                      <a:r>
                        <a:rPr lang="en-US" sz="900"/>
                        <a:t>· Planes y Fideicomisos de Ahorro para la Educación</a:t>
                      </a:r>
                      <a:endParaRPr sz="900"/>
                    </a:p>
                    <a:p>
                      <a:pPr indent="0" lvl="0" marL="0" rtl="0" algn="just">
                        <a:lnSpc>
                          <a:spcPct val="115000"/>
                        </a:lnSpc>
                        <a:spcBef>
                          <a:spcPts val="0"/>
                        </a:spcBef>
                        <a:spcAft>
                          <a:spcPts val="0"/>
                        </a:spcAft>
                        <a:buNone/>
                      </a:pPr>
                      <a:r>
                        <a:rPr lang="en-US" sz="900"/>
                        <a:t>· Gestión de Cartera de Inversión de Pago Único.</a:t>
                      </a:r>
                      <a:endParaRPr sz="900"/>
                    </a:p>
                    <a:p>
                      <a:pPr indent="0" lvl="0" marL="0" rtl="0" algn="just">
                        <a:lnSpc>
                          <a:spcPct val="115000"/>
                        </a:lnSpc>
                        <a:spcBef>
                          <a:spcPts val="0"/>
                        </a:spcBef>
                        <a:spcAft>
                          <a:spcPts val="0"/>
                        </a:spcAft>
                        <a:buNone/>
                      </a:pPr>
                      <a:r>
                        <a:rPr lang="en-US" sz="900"/>
                        <a:t>· Cuentas Internacionales de Débito y Tarjetas de Crédito. </a:t>
                      </a:r>
                      <a:endParaRPr sz="900"/>
                    </a:p>
                    <a:p>
                      <a:pPr indent="0" lvl="0" marL="0" rtl="0" algn="just">
                        <a:lnSpc>
                          <a:spcPct val="115000"/>
                        </a:lnSpc>
                        <a:spcBef>
                          <a:spcPts val="0"/>
                        </a:spcBef>
                        <a:spcAft>
                          <a:spcPts val="0"/>
                        </a:spcAft>
                        <a:buNone/>
                      </a:pPr>
                      <a:r>
                        <a:t/>
                      </a:r>
                      <a:endParaRPr sz="900"/>
                    </a:p>
                    <a:p>
                      <a:pPr indent="0" lvl="0" marL="0" rtl="0" algn="l">
                        <a:lnSpc>
                          <a:spcPct val="115000"/>
                        </a:lnSpc>
                        <a:spcBef>
                          <a:spcPts val="0"/>
                        </a:spcBef>
                        <a:spcAft>
                          <a:spcPts val="0"/>
                        </a:spcAft>
                        <a:buNone/>
                      </a:pPr>
                      <a:r>
                        <a:rPr lang="en-US" sz="900">
                          <a:solidFill>
                            <a:srgbClr val="222222"/>
                          </a:solidFill>
                          <a:highlight>
                            <a:srgbClr val="FFFFFF"/>
                          </a:highlight>
                        </a:rPr>
                        <a:t>¿Te interesa alguno? Mándanos un mensaje.</a:t>
                      </a:r>
                      <a:endParaRPr sz="900">
                        <a:solidFill>
                          <a:srgbClr val="222222"/>
                        </a:solidFill>
                        <a:highlight>
                          <a:srgbClr val="FFFFFF"/>
                        </a:highlight>
                      </a:endParaRPr>
                    </a:p>
                    <a:p>
                      <a:pPr indent="0" lvl="0" marL="0" rtl="0" algn="l">
                        <a:lnSpc>
                          <a:spcPct val="115000"/>
                        </a:lnSpc>
                        <a:spcBef>
                          <a:spcPts val="2200"/>
                        </a:spcBef>
                        <a:spcAft>
                          <a:spcPts val="0"/>
                        </a:spcAft>
                        <a:buNone/>
                      </a:pPr>
                      <a:r>
                        <a:rPr lang="en-US" sz="700">
                          <a:solidFill>
                            <a:srgbClr val="6FA8DC"/>
                          </a:solidFill>
                          <a:highlight>
                            <a:srgbClr val="FFFFFF"/>
                          </a:highlight>
                          <a:latin typeface="Avenir"/>
                          <a:ea typeface="Avenir"/>
                          <a:cs typeface="Avenir"/>
                          <a:sym typeface="Avenir"/>
                        </a:rPr>
                        <a:t>#finanzas #segurodevida #inversiones #lifeinsurance </a:t>
                      </a:r>
                      <a:r>
                        <a:rPr lang="en-US" sz="7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800">
                        <a:solidFill>
                          <a:srgbClr val="6AA4C8"/>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rgbClr val="1A9988"/>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361" name="Google Shape;361;p32"/>
          <p:cNvGrpSpPr/>
          <p:nvPr/>
        </p:nvGrpSpPr>
        <p:grpSpPr>
          <a:xfrm>
            <a:off x="-2779" y="5059872"/>
            <a:ext cx="9149644" cy="83700"/>
            <a:chOff x="0" y="0"/>
            <a:chExt cx="9149644" cy="83700"/>
          </a:xfrm>
        </p:grpSpPr>
        <p:sp>
          <p:nvSpPr>
            <p:cNvPr id="362" name="Google Shape;362;p32"/>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63" name="Google Shape;363;p32"/>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64" name="Google Shape;364;p32"/>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65" name="Google Shape;365;p32"/>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66" name="Google Shape;366;p32"/>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367" name="Google Shape;367;p32"/>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368" name="Google Shape;368;p32"/>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GRÁFICO AZUL</a:t>
            </a:r>
            <a:endParaRPr/>
          </a:p>
          <a:p>
            <a:pPr indent="0" lvl="0" marL="0" rtl="0" algn="l">
              <a:spcBef>
                <a:spcPts val="0"/>
              </a:spcBef>
              <a:spcAft>
                <a:spcPts val="0"/>
              </a:spcAft>
              <a:buNone/>
            </a:pPr>
            <a:r>
              <a:rPr lang="en-US"/>
              <a:t>TEXTO: Creación Y Gestión De Patrimonio</a:t>
            </a:r>
            <a:endParaRPr/>
          </a:p>
          <a:p>
            <a:pPr indent="0" lvl="0" marL="0" rtl="0" algn="l">
              <a:spcBef>
                <a:spcPts val="0"/>
              </a:spcBef>
              <a:spcAft>
                <a:spcPts val="0"/>
              </a:spcAft>
              <a:buNone/>
            </a:pPr>
            <a:r>
              <a:rPr lang="en-US"/>
              <a:t>ILUSTRACIÓN: Casa y dinero</a:t>
            </a:r>
            <a:endParaRPr/>
          </a:p>
        </p:txBody>
      </p:sp>
      <p:sp>
        <p:nvSpPr>
          <p:cNvPr id="369" name="Google Shape;369;p32"/>
          <p:cNvSpPr/>
          <p:nvPr/>
        </p:nvSpPr>
        <p:spPr>
          <a:xfrm>
            <a:off x="4859650" y="4130475"/>
            <a:ext cx="3434100" cy="3918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BENEFICIOS DE INVERTIR CON KNG</a:t>
            </a:r>
            <a:endParaRPr b="1" sz="1200">
              <a:solidFill>
                <a:srgbClr val="FFFFFF"/>
              </a:solidFill>
            </a:endParaRPr>
          </a:p>
        </p:txBody>
      </p:sp>
      <p:pic>
        <p:nvPicPr>
          <p:cNvPr id="370" name="Google Shape;370;p32"/>
          <p:cNvPicPr preferRelativeResize="0"/>
          <p:nvPr/>
        </p:nvPicPr>
        <p:blipFill>
          <a:blip r:embed="rId15">
            <a:alphaModFix/>
          </a:blip>
          <a:stretch>
            <a:fillRect/>
          </a:stretch>
        </p:blipFill>
        <p:spPr>
          <a:xfrm>
            <a:off x="4832800" y="481975"/>
            <a:ext cx="3504924" cy="350492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pic>
        <p:nvPicPr>
          <p:cNvPr id="96" name="Google Shape;96;p15"/>
          <p:cNvPicPr preferRelativeResize="0"/>
          <p:nvPr/>
        </p:nvPicPr>
        <p:blipFill>
          <a:blip r:embed="rId3">
            <a:alphaModFix/>
          </a:blip>
          <a:stretch>
            <a:fillRect/>
          </a:stretch>
        </p:blipFill>
        <p:spPr>
          <a:xfrm>
            <a:off x="4123700" y="374500"/>
            <a:ext cx="2272285" cy="4039627"/>
          </a:xfrm>
          <a:prstGeom prst="rect">
            <a:avLst/>
          </a:prstGeom>
          <a:noFill/>
          <a:ln>
            <a:noFill/>
          </a:ln>
        </p:spPr>
      </p:pic>
      <p:sp>
        <p:nvSpPr>
          <p:cNvPr id="97" name="Google Shape;97;p15"/>
          <p:cNvSpPr/>
          <p:nvPr/>
        </p:nvSpPr>
        <p:spPr>
          <a:xfrm>
            <a:off x="4268625" y="1695250"/>
            <a:ext cx="1982400" cy="1204800"/>
          </a:xfrm>
          <a:prstGeom prst="rect">
            <a:avLst/>
          </a:prstGeom>
          <a:solidFill>
            <a:srgbClr val="99999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a:t>*Sticker pregunta</a:t>
            </a:r>
            <a:endParaRPr/>
          </a:p>
          <a:p>
            <a:pPr indent="0" lvl="0" marL="0" rtl="0" algn="ctr">
              <a:spcBef>
                <a:spcPts val="0"/>
              </a:spcBef>
              <a:spcAft>
                <a:spcPts val="0"/>
              </a:spcAft>
              <a:buNone/>
            </a:pPr>
            <a:r>
              <a:rPr lang="en-US"/>
              <a:t>¿Cuál te gustaría que fuera tu próximo destino?</a:t>
            </a:r>
            <a:endParaRPr/>
          </a:p>
        </p:txBody>
      </p:sp>
      <p:grpSp>
        <p:nvGrpSpPr>
          <p:cNvPr id="98" name="Google Shape;98;p15"/>
          <p:cNvGrpSpPr/>
          <p:nvPr/>
        </p:nvGrpSpPr>
        <p:grpSpPr>
          <a:xfrm>
            <a:off x="-2779" y="5059872"/>
            <a:ext cx="9149644" cy="83700"/>
            <a:chOff x="0" y="0"/>
            <a:chExt cx="9149644" cy="83700"/>
          </a:xfrm>
        </p:grpSpPr>
        <p:sp>
          <p:nvSpPr>
            <p:cNvPr id="99" name="Google Shape;99;p15"/>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00" name="Google Shape;100;p15"/>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01" name="Google Shape;101;p15"/>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02" name="Google Shape;102;p15"/>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03" name="Google Shape;103;p15"/>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graphicFrame>
        <p:nvGraphicFramePr>
          <p:cNvPr id="104" name="Google Shape;104;p15"/>
          <p:cNvGraphicFramePr/>
          <p:nvPr/>
        </p:nvGraphicFramePr>
        <p:xfrm>
          <a:off x="401450" y="776300"/>
          <a:ext cx="3000000" cy="3000000"/>
        </p:xfrm>
        <a:graphic>
          <a:graphicData uri="http://schemas.openxmlformats.org/drawingml/2006/table">
            <a:tbl>
              <a:tblPr>
                <a:noFill/>
                <a:tableStyleId>{646F6DAD-1CA5-4115-A100-0CD056C40BB6}</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Martes 18 de Enero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12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HISTORIA</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descr="Imagen" id="105" name="Google Shape;105;p15"/>
          <p:cNvPicPr preferRelativeResize="0"/>
          <p:nvPr/>
        </p:nvPicPr>
        <p:blipFill rotWithShape="1">
          <a:blip r:embed="rId4">
            <a:alphaModFix/>
          </a:blip>
          <a:srcRect b="0" l="0" r="0" t="0"/>
          <a:stretch/>
        </p:blipFill>
        <p:spPr>
          <a:xfrm>
            <a:off x="8073100" y="4727525"/>
            <a:ext cx="934934" cy="236515"/>
          </a:xfrm>
          <a:prstGeom prst="rect">
            <a:avLst/>
          </a:prstGeom>
          <a:noFill/>
          <a:ln>
            <a:noFill/>
          </a:ln>
        </p:spPr>
      </p:pic>
      <p:pic>
        <p:nvPicPr>
          <p:cNvPr id="106" name="Google Shape;106;p15"/>
          <p:cNvPicPr preferRelativeResize="0"/>
          <p:nvPr/>
        </p:nvPicPr>
        <p:blipFill>
          <a:blip r:embed="rId5">
            <a:alphaModFix/>
          </a:blip>
          <a:stretch>
            <a:fillRect/>
          </a:stretch>
        </p:blipFill>
        <p:spPr>
          <a:xfrm>
            <a:off x="6548375" y="374500"/>
            <a:ext cx="2272274" cy="403956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4" name="Shape 374"/>
        <p:cNvGrpSpPr/>
        <p:nvPr/>
      </p:nvGrpSpPr>
      <p:grpSpPr>
        <a:xfrm>
          <a:off x="0" y="0"/>
          <a:ext cx="0" cy="0"/>
          <a:chOff x="0" y="0"/>
          <a:chExt cx="0" cy="0"/>
        </a:xfrm>
      </p:grpSpPr>
      <p:graphicFrame>
        <p:nvGraphicFramePr>
          <p:cNvPr id="375" name="Google Shape;375;p33"/>
          <p:cNvGraphicFramePr/>
          <p:nvPr/>
        </p:nvGraphicFramePr>
        <p:xfrm>
          <a:off x="405475" y="256725"/>
          <a:ext cx="3000000" cy="3000000"/>
        </p:xfrm>
        <a:graphic>
          <a:graphicData uri="http://schemas.openxmlformats.org/drawingml/2006/table">
            <a:tbl>
              <a:tblPr>
                <a:noFill/>
                <a:tableStyleId>{646F6DAD-1CA5-4115-A100-0CD056C40BB6}</a:tableStyleId>
              </a:tblPr>
              <a:tblGrid>
                <a:gridCol w="819250"/>
                <a:gridCol w="2667375"/>
              </a:tblGrid>
              <a:tr h="4424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Jueves 17 </a:t>
                      </a:r>
                      <a:r>
                        <a:rPr b="1" lang="en-US"/>
                        <a:t>de Febrero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35086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marR="38100" rtl="0" algn="l">
                        <a:lnSpc>
                          <a:spcPct val="128571"/>
                        </a:lnSpc>
                        <a:spcBef>
                          <a:spcPts val="0"/>
                        </a:spcBef>
                        <a:spcAft>
                          <a:spcPts val="0"/>
                        </a:spcAft>
                        <a:buNone/>
                      </a:pPr>
                      <a:r>
                        <a:rPr lang="en-US" sz="800">
                          <a:highlight>
                            <a:srgbClr val="FFFFFF"/>
                          </a:highlight>
                        </a:rPr>
                        <a:t>Es aquella en la cual el inversor adquiere un título de renta fija. </a:t>
                      </a:r>
                      <a:endParaRPr sz="800">
                        <a:highlight>
                          <a:srgbClr val="FFFFFF"/>
                        </a:highlight>
                      </a:endParaRPr>
                    </a:p>
                    <a:p>
                      <a:pPr indent="0" lvl="0" marL="0" marR="38100" rtl="0" algn="l">
                        <a:lnSpc>
                          <a:spcPct val="128571"/>
                        </a:lnSpc>
                        <a:spcBef>
                          <a:spcPts val="0"/>
                        </a:spcBef>
                        <a:spcAft>
                          <a:spcPts val="0"/>
                        </a:spcAft>
                        <a:buNone/>
                      </a:pPr>
                      <a:r>
                        <a:rPr lang="en-US" sz="1100">
                          <a:solidFill>
                            <a:srgbClr val="222222"/>
                          </a:solidFill>
                          <a:highlight>
                            <a:srgbClr val="FFFFFF"/>
                          </a:highlight>
                        </a:rPr>
                        <a:t>👉</a:t>
                      </a:r>
                      <a:r>
                        <a:rPr lang="en-US" sz="800">
                          <a:highlight>
                            <a:srgbClr val="FFFFFF"/>
                          </a:highlight>
                        </a:rPr>
                        <a:t>Es decir, es un título de deuda emitido por una agencia gubernamental, corporación u otra entidad con el fin de financiar y desarrollar su negocio. </a:t>
                      </a:r>
                      <a:endParaRPr sz="800">
                        <a:highlight>
                          <a:srgbClr val="FFFFFF"/>
                        </a:highlight>
                      </a:endParaRPr>
                    </a:p>
                    <a:p>
                      <a:pPr indent="0" lvl="0" marL="0" rtl="0" algn="l">
                        <a:lnSpc>
                          <a:spcPct val="115000"/>
                        </a:lnSpc>
                        <a:spcBef>
                          <a:spcPts val="0"/>
                        </a:spcBef>
                        <a:spcAft>
                          <a:spcPts val="0"/>
                        </a:spcAft>
                        <a:buNone/>
                      </a:pPr>
                      <a:r>
                        <a:t/>
                      </a:r>
                      <a:endParaRPr sz="1200">
                        <a:highlight>
                          <a:srgbClr val="FFFFFF"/>
                        </a:highlight>
                      </a:endParaRPr>
                    </a:p>
                    <a:p>
                      <a:pPr indent="0" lvl="0" marL="0" rtl="0" algn="l">
                        <a:lnSpc>
                          <a:spcPct val="115000"/>
                        </a:lnSpc>
                        <a:spcBef>
                          <a:spcPts val="0"/>
                        </a:spcBef>
                        <a:spcAft>
                          <a:spcPts val="0"/>
                        </a:spcAft>
                        <a:buNone/>
                      </a:pPr>
                      <a:r>
                        <a:rPr lang="en-US" sz="900">
                          <a:solidFill>
                            <a:srgbClr val="6FA8DC"/>
                          </a:solidFill>
                          <a:highlight>
                            <a:srgbClr val="FFFFFF"/>
                          </a:highlight>
                          <a:latin typeface="Avenir"/>
                          <a:ea typeface="Avenir"/>
                          <a:cs typeface="Avenir"/>
                          <a:sym typeface="Avenir"/>
                        </a:rPr>
                        <a:t>#finanzas #segurodevida #inversiones #lifeinsurance </a:t>
                      </a:r>
                      <a:r>
                        <a:rPr lang="en-US" sz="9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1100">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5979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376" name="Google Shape;376;p33"/>
          <p:cNvGrpSpPr/>
          <p:nvPr/>
        </p:nvGrpSpPr>
        <p:grpSpPr>
          <a:xfrm>
            <a:off x="-2779" y="5059872"/>
            <a:ext cx="9149644" cy="83700"/>
            <a:chOff x="0" y="0"/>
            <a:chExt cx="9149644" cy="83700"/>
          </a:xfrm>
        </p:grpSpPr>
        <p:sp>
          <p:nvSpPr>
            <p:cNvPr id="377" name="Google Shape;377;p33"/>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78" name="Google Shape;378;p33"/>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79" name="Google Shape;379;p33"/>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80" name="Google Shape;380;p33"/>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81" name="Google Shape;381;p33"/>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382" name="Google Shape;382;p33"/>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383" name="Google Shape;383;p33"/>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DEGRADADO</a:t>
            </a:r>
            <a:endParaRPr/>
          </a:p>
          <a:p>
            <a:pPr indent="0" lvl="0" marL="0" rtl="0" algn="l">
              <a:spcBef>
                <a:spcPts val="0"/>
              </a:spcBef>
              <a:spcAft>
                <a:spcPts val="0"/>
              </a:spcAft>
              <a:buNone/>
            </a:pPr>
            <a:r>
              <a:rPr lang="en-US"/>
              <a:t>TÍTULO: ¿Qué es una inversión en renta fija?</a:t>
            </a:r>
            <a:endParaRPr sz="1300">
              <a:solidFill>
                <a:srgbClr val="3D3D3D"/>
              </a:solidFill>
            </a:endParaRPr>
          </a:p>
          <a:p>
            <a:pPr indent="0" lvl="0" marL="0" rtl="0" algn="l">
              <a:spcBef>
                <a:spcPts val="0"/>
              </a:spcBef>
              <a:spcAft>
                <a:spcPts val="0"/>
              </a:spcAft>
              <a:buNone/>
            </a:pPr>
            <a:r>
              <a:rPr lang="en-US"/>
              <a:t>FOTO: USANDO LAPTOP</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384" name="Google Shape;384;p33"/>
          <p:cNvSpPr/>
          <p:nvPr/>
        </p:nvSpPr>
        <p:spPr>
          <a:xfrm>
            <a:off x="4859650" y="4130475"/>
            <a:ext cx="3434100" cy="391800"/>
          </a:xfrm>
          <a:prstGeom prst="rect">
            <a:avLst/>
          </a:prstGeom>
          <a:solidFill>
            <a:srgbClr val="9E9E9E"/>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RELACIONADO AL SIMULADOR KNG</a:t>
            </a:r>
            <a:endParaRPr b="1" sz="1200">
              <a:solidFill>
                <a:srgbClr val="FFFFFF"/>
              </a:solidFill>
            </a:endParaRPr>
          </a:p>
        </p:txBody>
      </p:sp>
      <p:pic>
        <p:nvPicPr>
          <p:cNvPr id="385" name="Google Shape;385;p33"/>
          <p:cNvPicPr preferRelativeResize="0"/>
          <p:nvPr/>
        </p:nvPicPr>
        <p:blipFill>
          <a:blip r:embed="rId15">
            <a:alphaModFix/>
          </a:blip>
          <a:stretch>
            <a:fillRect/>
          </a:stretch>
        </p:blipFill>
        <p:spPr>
          <a:xfrm>
            <a:off x="4827600" y="477075"/>
            <a:ext cx="3486624" cy="348662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9" name="Shape 389"/>
        <p:cNvGrpSpPr/>
        <p:nvPr/>
      </p:nvGrpSpPr>
      <p:grpSpPr>
        <a:xfrm>
          <a:off x="0" y="0"/>
          <a:ext cx="0" cy="0"/>
          <a:chOff x="0" y="0"/>
          <a:chExt cx="0" cy="0"/>
        </a:xfrm>
      </p:grpSpPr>
      <p:graphicFrame>
        <p:nvGraphicFramePr>
          <p:cNvPr id="390" name="Google Shape;390;p34"/>
          <p:cNvGraphicFramePr/>
          <p:nvPr/>
        </p:nvGraphicFramePr>
        <p:xfrm>
          <a:off x="401450" y="439312"/>
          <a:ext cx="3000000" cy="3000000"/>
        </p:xfrm>
        <a:graphic>
          <a:graphicData uri="http://schemas.openxmlformats.org/drawingml/2006/table">
            <a:tbl>
              <a:tblPr>
                <a:noFill/>
                <a:tableStyleId>{646F6DAD-1CA5-4115-A100-0CD056C40BB6}</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Sábado 19 </a:t>
                      </a:r>
                      <a:r>
                        <a:rPr b="1" lang="en-US"/>
                        <a:t>de Febrero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900">
                          <a:highlight>
                            <a:srgbClr val="FFFFFF"/>
                          </a:highlight>
                        </a:rPr>
                        <a:t>Visita nuestra página web: </a:t>
                      </a:r>
                      <a:r>
                        <a:rPr lang="en-US" sz="1000">
                          <a:highlight>
                            <a:srgbClr val="FFFFFF"/>
                          </a:highlight>
                        </a:rPr>
                        <a:t>kngadvisors.co.uk y usa nuestro simulador de inversión de renta fija de alto rendimiento </a:t>
                      </a:r>
                      <a:r>
                        <a:rPr lang="en-US" sz="900">
                          <a:highlight>
                            <a:srgbClr val="FFFFFF"/>
                          </a:highlight>
                        </a:rPr>
                        <a:t>🙌</a:t>
                      </a:r>
                      <a:endParaRPr sz="900">
                        <a:highlight>
                          <a:srgbClr val="FFFFFF"/>
                        </a:highlight>
                      </a:endParaRPr>
                    </a:p>
                    <a:p>
                      <a:pPr indent="0" lvl="0" marL="0" rtl="0" algn="l">
                        <a:lnSpc>
                          <a:spcPct val="115000"/>
                        </a:lnSpc>
                        <a:spcBef>
                          <a:spcPts val="0"/>
                        </a:spcBef>
                        <a:spcAft>
                          <a:spcPts val="0"/>
                        </a:spcAft>
                        <a:buNone/>
                      </a:pPr>
                      <a:r>
                        <a:t/>
                      </a:r>
                      <a:endParaRPr sz="900">
                        <a:highlight>
                          <a:srgbClr val="FFFFFF"/>
                        </a:highlight>
                      </a:endParaRPr>
                    </a:p>
                    <a:p>
                      <a:pPr indent="0" lvl="0" marL="0" rtl="0" algn="l">
                        <a:lnSpc>
                          <a:spcPct val="115000"/>
                        </a:lnSpc>
                        <a:spcBef>
                          <a:spcPts val="0"/>
                        </a:spcBef>
                        <a:spcAft>
                          <a:spcPts val="0"/>
                        </a:spcAft>
                        <a:buNone/>
                      </a:pPr>
                      <a:r>
                        <a:t/>
                      </a:r>
                      <a:endParaRPr sz="900">
                        <a:highlight>
                          <a:srgbClr val="FFFFFF"/>
                        </a:highlight>
                      </a:endParaRPr>
                    </a:p>
                    <a:p>
                      <a:pPr indent="0" lvl="0" marL="0" rtl="0" algn="l">
                        <a:lnSpc>
                          <a:spcPct val="115000"/>
                        </a:lnSpc>
                        <a:spcBef>
                          <a:spcPts val="0"/>
                        </a:spcBef>
                        <a:spcAft>
                          <a:spcPts val="0"/>
                        </a:spcAft>
                        <a:buNone/>
                      </a:pPr>
                      <a:r>
                        <a:rPr lang="en-US" sz="900">
                          <a:solidFill>
                            <a:srgbClr val="6FA8DC"/>
                          </a:solidFill>
                          <a:highlight>
                            <a:srgbClr val="FFFFFF"/>
                          </a:highlight>
                          <a:latin typeface="Avenir"/>
                          <a:ea typeface="Avenir"/>
                          <a:cs typeface="Avenir"/>
                          <a:sym typeface="Avenir"/>
                        </a:rPr>
                        <a:t>#finanzas #segurodevida #inversiones #lifeinsurance </a:t>
                      </a:r>
                      <a:r>
                        <a:rPr lang="en-US" sz="9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9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391" name="Google Shape;391;p34"/>
          <p:cNvGrpSpPr/>
          <p:nvPr/>
        </p:nvGrpSpPr>
        <p:grpSpPr>
          <a:xfrm>
            <a:off x="-2779" y="5059872"/>
            <a:ext cx="9149644" cy="83700"/>
            <a:chOff x="0" y="0"/>
            <a:chExt cx="9149644" cy="83700"/>
          </a:xfrm>
        </p:grpSpPr>
        <p:sp>
          <p:nvSpPr>
            <p:cNvPr id="392" name="Google Shape;392;p34"/>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93" name="Google Shape;393;p34"/>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94" name="Google Shape;394;p34"/>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95" name="Google Shape;395;p34"/>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96" name="Google Shape;396;p34"/>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397" name="Google Shape;397;p34"/>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398" name="Google Shape;398;p34"/>
          <p:cNvSpPr/>
          <p:nvPr/>
        </p:nvSpPr>
        <p:spPr>
          <a:xfrm>
            <a:off x="4864900" y="614200"/>
            <a:ext cx="3423600" cy="342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CUADRO DE TEXTO CON COLOR</a:t>
            </a:r>
            <a:endParaRPr/>
          </a:p>
          <a:p>
            <a:pPr indent="0" lvl="0" marL="0" rtl="0" algn="l">
              <a:spcBef>
                <a:spcPts val="0"/>
              </a:spcBef>
              <a:spcAft>
                <a:spcPts val="0"/>
              </a:spcAft>
              <a:buNone/>
            </a:pPr>
            <a:r>
              <a:rPr lang="en-US"/>
              <a:t>TÍTULO: Simulador de inversión de renta fija de alto rendimiento</a:t>
            </a:r>
            <a:endParaRPr/>
          </a:p>
          <a:p>
            <a:pPr indent="0" lvl="0" marL="0" rtl="0" algn="l">
              <a:spcBef>
                <a:spcPts val="0"/>
              </a:spcBef>
              <a:spcAft>
                <a:spcPts val="0"/>
              </a:spcAft>
              <a:buNone/>
            </a:pPr>
            <a:r>
              <a:rPr lang="en-US"/>
              <a:t>FOTO: Mockup laptop</a:t>
            </a:r>
            <a:endParaRPr/>
          </a:p>
        </p:txBody>
      </p:sp>
      <p:sp>
        <p:nvSpPr>
          <p:cNvPr id="399" name="Google Shape;399;p34"/>
          <p:cNvSpPr/>
          <p:nvPr/>
        </p:nvSpPr>
        <p:spPr>
          <a:xfrm>
            <a:off x="4859650" y="4130475"/>
            <a:ext cx="3434100" cy="391800"/>
          </a:xfrm>
          <a:prstGeom prst="rect">
            <a:avLst/>
          </a:prstGeom>
          <a:solidFill>
            <a:srgbClr val="76A5A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CALL TO ACTION A PÁGINA WEB</a:t>
            </a:r>
            <a:endParaRPr b="1" sz="1200">
              <a:solidFill>
                <a:srgbClr val="FFFFFF"/>
              </a:solidFill>
            </a:endParaRPr>
          </a:p>
        </p:txBody>
      </p:sp>
      <p:pic>
        <p:nvPicPr>
          <p:cNvPr id="400" name="Google Shape;400;p34"/>
          <p:cNvPicPr preferRelativeResize="0"/>
          <p:nvPr/>
        </p:nvPicPr>
        <p:blipFill>
          <a:blip r:embed="rId15">
            <a:alphaModFix/>
          </a:blip>
          <a:stretch>
            <a:fillRect/>
          </a:stretch>
        </p:blipFill>
        <p:spPr>
          <a:xfrm>
            <a:off x="4827600" y="576075"/>
            <a:ext cx="3504924" cy="3504924"/>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4" name="Shape 404"/>
        <p:cNvGrpSpPr/>
        <p:nvPr/>
      </p:nvGrpSpPr>
      <p:grpSpPr>
        <a:xfrm>
          <a:off x="0" y="0"/>
          <a:ext cx="0" cy="0"/>
          <a:chOff x="0" y="0"/>
          <a:chExt cx="0" cy="0"/>
        </a:xfrm>
      </p:grpSpPr>
      <p:graphicFrame>
        <p:nvGraphicFramePr>
          <p:cNvPr id="405" name="Google Shape;405;p35"/>
          <p:cNvGraphicFramePr/>
          <p:nvPr/>
        </p:nvGraphicFramePr>
        <p:xfrm>
          <a:off x="401450" y="203850"/>
          <a:ext cx="3000000" cy="3000000"/>
        </p:xfrm>
        <a:graphic>
          <a:graphicData uri="http://schemas.openxmlformats.org/drawingml/2006/table">
            <a:tbl>
              <a:tblPr>
                <a:noFill/>
                <a:tableStyleId>{646F6DAD-1CA5-4115-A100-0CD056C40BB6}</a:tableStyleId>
              </a:tblPr>
              <a:tblGrid>
                <a:gridCol w="823550"/>
                <a:gridCol w="2681375"/>
              </a:tblGrid>
              <a:tr h="527025">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Domingo 20 </a:t>
                      </a:r>
                      <a:r>
                        <a:rPr b="1" lang="en-US"/>
                        <a:t>de Febrero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27640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lang="en-US" sz="700">
                          <a:solidFill>
                            <a:srgbClr val="222222"/>
                          </a:solidFill>
                          <a:highlight>
                            <a:srgbClr val="FFFFFF"/>
                          </a:highlight>
                        </a:rPr>
                        <a:t>JP Morgan de 3 razones por las que Euthereum está superando a Bitcoin…</a:t>
                      </a:r>
                      <a:endParaRPr sz="700">
                        <a:solidFill>
                          <a:srgbClr val="222222"/>
                        </a:solidFill>
                        <a:highlight>
                          <a:srgbClr val="FFFFFF"/>
                        </a:highlight>
                      </a:endParaRPr>
                    </a:p>
                    <a:p>
                      <a:pPr indent="0" lvl="0" marL="0" rtl="0" algn="l">
                        <a:lnSpc>
                          <a:spcPct val="100000"/>
                        </a:lnSpc>
                        <a:spcBef>
                          <a:spcPts val="1100"/>
                        </a:spcBef>
                        <a:spcAft>
                          <a:spcPts val="0"/>
                        </a:spcAft>
                        <a:buNone/>
                      </a:pPr>
                      <a:r>
                        <a:rPr lang="en-US" sz="700">
                          <a:solidFill>
                            <a:srgbClr val="222222"/>
                          </a:solidFill>
                          <a:highlight>
                            <a:srgbClr val="FFFFFF"/>
                          </a:highlight>
                        </a:rPr>
                        <a:t>1. Liquidez más resistente:</a:t>
                      </a:r>
                      <a:endParaRPr sz="700">
                        <a:solidFill>
                          <a:srgbClr val="222222"/>
                        </a:solidFill>
                        <a:highlight>
                          <a:srgbClr val="FFFFFF"/>
                        </a:highlight>
                      </a:endParaRPr>
                    </a:p>
                    <a:p>
                      <a:pPr indent="0" lvl="0" marL="0" rtl="0" algn="l">
                        <a:lnSpc>
                          <a:spcPct val="100000"/>
                        </a:lnSpc>
                        <a:spcBef>
                          <a:spcPts val="1100"/>
                        </a:spcBef>
                        <a:spcAft>
                          <a:spcPts val="0"/>
                        </a:spcAft>
                        <a:buNone/>
                      </a:pPr>
                      <a:r>
                        <a:rPr lang="en-US" sz="700">
                          <a:solidFill>
                            <a:srgbClr val="222222"/>
                          </a:solidFill>
                          <a:highlight>
                            <a:srgbClr val="FFFFFF"/>
                          </a:highlight>
                        </a:rPr>
                        <a:t>Se han registrado fuertes caídas que afectaron al Bitcoin más que a Euthereum.</a:t>
                      </a:r>
                      <a:endParaRPr sz="700">
                        <a:solidFill>
                          <a:srgbClr val="222222"/>
                        </a:solidFill>
                        <a:highlight>
                          <a:srgbClr val="FFFFFF"/>
                        </a:highlight>
                      </a:endParaRPr>
                    </a:p>
                    <a:p>
                      <a:pPr indent="0" lvl="0" marL="0" rtl="0" algn="l">
                        <a:lnSpc>
                          <a:spcPct val="100000"/>
                        </a:lnSpc>
                        <a:spcBef>
                          <a:spcPts val="1100"/>
                        </a:spcBef>
                        <a:spcAft>
                          <a:spcPts val="0"/>
                        </a:spcAft>
                        <a:buNone/>
                      </a:pPr>
                      <a:r>
                        <a:rPr lang="en-US" sz="700">
                          <a:solidFill>
                            <a:srgbClr val="222222"/>
                          </a:solidFill>
                          <a:highlight>
                            <a:srgbClr val="FFFFFF"/>
                          </a:highlight>
                        </a:rPr>
                        <a:t>2. Menor dependencia de los mercados de derivados.</a:t>
                      </a:r>
                      <a:endParaRPr sz="700">
                        <a:solidFill>
                          <a:srgbClr val="222222"/>
                        </a:solidFill>
                        <a:highlight>
                          <a:srgbClr val="FFFFFF"/>
                        </a:highlight>
                      </a:endParaRPr>
                    </a:p>
                    <a:p>
                      <a:pPr indent="0" lvl="0" marL="0" rtl="0" algn="l">
                        <a:lnSpc>
                          <a:spcPct val="100000"/>
                        </a:lnSpc>
                        <a:spcBef>
                          <a:spcPts val="1100"/>
                        </a:spcBef>
                        <a:spcAft>
                          <a:spcPts val="0"/>
                        </a:spcAft>
                        <a:buNone/>
                      </a:pPr>
                      <a:r>
                        <a:rPr lang="en-US" sz="700">
                          <a:solidFill>
                            <a:srgbClr val="222222"/>
                          </a:solidFill>
                          <a:highlight>
                            <a:srgbClr val="FFFFFF"/>
                          </a:highlight>
                        </a:rPr>
                        <a:t>“En un mercado con una rotación al contado significativamente más alta, es plausible que la base subyacente de la exposición larga (en Euthereum) dependa menos del apalancamiento en forma de futuros y swaps (que el Bitcoin)”, dijo JP Morgan”.</a:t>
                      </a:r>
                      <a:endParaRPr sz="700">
                        <a:solidFill>
                          <a:srgbClr val="222222"/>
                        </a:solidFill>
                        <a:highlight>
                          <a:srgbClr val="FFFFFF"/>
                        </a:highlight>
                      </a:endParaRPr>
                    </a:p>
                    <a:p>
                      <a:pPr indent="0" lvl="0" marL="0" rtl="0" algn="l">
                        <a:lnSpc>
                          <a:spcPct val="100000"/>
                        </a:lnSpc>
                        <a:spcBef>
                          <a:spcPts val="1100"/>
                        </a:spcBef>
                        <a:spcAft>
                          <a:spcPts val="0"/>
                        </a:spcAft>
                        <a:buNone/>
                      </a:pPr>
                      <a:r>
                        <a:rPr lang="en-US" sz="700">
                          <a:solidFill>
                            <a:srgbClr val="222222"/>
                          </a:solidFill>
                          <a:highlight>
                            <a:srgbClr val="FFFFFF"/>
                          </a:highlight>
                        </a:rPr>
                        <a:t>3. Demanda más duradera</a:t>
                      </a:r>
                      <a:endParaRPr sz="700">
                        <a:solidFill>
                          <a:srgbClr val="222222"/>
                        </a:solidFill>
                        <a:highlight>
                          <a:srgbClr val="FFFFFF"/>
                        </a:highlight>
                      </a:endParaRPr>
                    </a:p>
                    <a:p>
                      <a:pPr indent="0" lvl="0" marL="0" rtl="0" algn="l">
                        <a:lnSpc>
                          <a:spcPct val="100000"/>
                        </a:lnSpc>
                        <a:spcBef>
                          <a:spcPts val="1100"/>
                        </a:spcBef>
                        <a:spcAft>
                          <a:spcPts val="0"/>
                        </a:spcAft>
                        <a:buNone/>
                      </a:pPr>
                      <a:r>
                        <a:rPr lang="en-US" sz="700">
                          <a:solidFill>
                            <a:srgbClr val="222222"/>
                          </a:solidFill>
                          <a:highlight>
                            <a:srgbClr val="FFFFFF"/>
                          </a:highlight>
                        </a:rPr>
                        <a:t>“La red Euthereum se ha caracterizado durante mucho tiempo por un mayor ritmo de transacciones en la cadena de bloques pública que Bitcoin, probablemente debido en gran parte al aumento de la actividad en DeFi y otras plataformas”, destaca JP Morgan.</a:t>
                      </a:r>
                      <a:endParaRPr sz="700">
                        <a:solidFill>
                          <a:srgbClr val="222222"/>
                        </a:solidFill>
                        <a:highlight>
                          <a:srgbClr val="FFFFFF"/>
                        </a:highlight>
                      </a:endParaRPr>
                    </a:p>
                    <a:p>
                      <a:pPr indent="0" lvl="0" marL="0" rtl="0" algn="l">
                        <a:lnSpc>
                          <a:spcPct val="115000"/>
                        </a:lnSpc>
                        <a:spcBef>
                          <a:spcPts val="1100"/>
                        </a:spcBef>
                        <a:spcAft>
                          <a:spcPts val="0"/>
                        </a:spcAft>
                        <a:buNone/>
                      </a:pPr>
                      <a:r>
                        <a:rPr lang="en-US" sz="700">
                          <a:solidFill>
                            <a:srgbClr val="6FA8DC"/>
                          </a:solidFill>
                          <a:highlight>
                            <a:srgbClr val="FFFFFF"/>
                          </a:highlight>
                          <a:latin typeface="Avenir"/>
                          <a:ea typeface="Avenir"/>
                          <a:cs typeface="Avenir"/>
                          <a:sym typeface="Avenir"/>
                        </a:rPr>
                        <a:t>#finanzas #segurodevida #inversiones #lifeinsurance </a:t>
                      </a:r>
                      <a:r>
                        <a:rPr lang="en-US" sz="7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9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225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406" name="Google Shape;406;p35"/>
          <p:cNvGrpSpPr/>
          <p:nvPr/>
        </p:nvGrpSpPr>
        <p:grpSpPr>
          <a:xfrm>
            <a:off x="-238076" y="5143497"/>
            <a:ext cx="9149644" cy="83700"/>
            <a:chOff x="0" y="0"/>
            <a:chExt cx="9149644" cy="83700"/>
          </a:xfrm>
        </p:grpSpPr>
        <p:sp>
          <p:nvSpPr>
            <p:cNvPr id="407" name="Google Shape;407;p35"/>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08" name="Google Shape;408;p35"/>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09" name="Google Shape;409;p35"/>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10" name="Google Shape;410;p35"/>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11" name="Google Shape;411;p35"/>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412" name="Google Shape;412;p35"/>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413" name="Google Shape;413;p35"/>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GRÁFICO AZUL</a:t>
            </a:r>
            <a:endParaRPr/>
          </a:p>
          <a:p>
            <a:pPr indent="0" lvl="0" marL="0" rtl="0" algn="l">
              <a:spcBef>
                <a:spcPts val="0"/>
              </a:spcBef>
              <a:spcAft>
                <a:spcPts val="0"/>
              </a:spcAft>
              <a:buNone/>
            </a:pPr>
            <a:r>
              <a:rPr lang="en-US"/>
              <a:t>TEXTO: 3 Razones por las que Ethereum superará al Bitcoin</a:t>
            </a:r>
            <a:endParaRPr/>
          </a:p>
          <a:p>
            <a:pPr indent="0" lvl="0" marL="0" rtl="0" algn="l">
              <a:spcBef>
                <a:spcPts val="0"/>
              </a:spcBef>
              <a:spcAft>
                <a:spcPts val="0"/>
              </a:spcAft>
              <a:buNone/>
            </a:pPr>
            <a:r>
              <a:rPr lang="en-US"/>
              <a:t>ILUSTRACIÓN: Moneda ethereum y moneda Bitcoin en báscula.</a:t>
            </a:r>
            <a:endParaRPr/>
          </a:p>
        </p:txBody>
      </p:sp>
      <p:sp>
        <p:nvSpPr>
          <p:cNvPr id="414" name="Google Shape;414;p35"/>
          <p:cNvSpPr/>
          <p:nvPr/>
        </p:nvSpPr>
        <p:spPr>
          <a:xfrm>
            <a:off x="4859650" y="4130475"/>
            <a:ext cx="3434100" cy="391800"/>
          </a:xfrm>
          <a:prstGeom prst="rect">
            <a:avLst/>
          </a:prstGeom>
          <a:solidFill>
            <a:srgbClr val="1A1A1A"/>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000">
                <a:solidFill>
                  <a:srgbClr val="FFFFFF"/>
                </a:solidFill>
              </a:rPr>
              <a:t>NOTICIAS FINANCIERAS (COMPAÑÍAS / EMPRESAS)</a:t>
            </a:r>
            <a:endParaRPr b="1" sz="1000">
              <a:solidFill>
                <a:srgbClr val="FFFFFF"/>
              </a:solidFill>
            </a:endParaRPr>
          </a:p>
        </p:txBody>
      </p:sp>
      <p:pic>
        <p:nvPicPr>
          <p:cNvPr id="415" name="Google Shape;415;p35"/>
          <p:cNvPicPr preferRelativeResize="0"/>
          <p:nvPr/>
        </p:nvPicPr>
        <p:blipFill>
          <a:blip r:embed="rId15">
            <a:alphaModFix/>
          </a:blip>
          <a:stretch>
            <a:fillRect/>
          </a:stretch>
        </p:blipFill>
        <p:spPr>
          <a:xfrm>
            <a:off x="4832800" y="482275"/>
            <a:ext cx="3504924" cy="3504924"/>
          </a:xfrm>
          <a:prstGeom prst="rect">
            <a:avLst/>
          </a:prstGeom>
          <a:noFill/>
          <a:ln>
            <a:noFill/>
          </a:ln>
        </p:spPr>
      </p:pic>
      <p:sp>
        <p:nvSpPr>
          <p:cNvPr id="416" name="Google Shape;416;p35"/>
          <p:cNvSpPr/>
          <p:nvPr/>
        </p:nvSpPr>
        <p:spPr>
          <a:xfrm>
            <a:off x="162800" y="107650"/>
            <a:ext cx="404100" cy="404100"/>
          </a:xfrm>
          <a:prstGeom prst="ellipse">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0" name="Shape 420"/>
        <p:cNvGrpSpPr/>
        <p:nvPr/>
      </p:nvGrpSpPr>
      <p:grpSpPr>
        <a:xfrm>
          <a:off x="0" y="0"/>
          <a:ext cx="0" cy="0"/>
          <a:chOff x="0" y="0"/>
          <a:chExt cx="0" cy="0"/>
        </a:xfrm>
      </p:grpSpPr>
      <p:grpSp>
        <p:nvGrpSpPr>
          <p:cNvPr id="421" name="Google Shape;421;p36"/>
          <p:cNvGrpSpPr/>
          <p:nvPr/>
        </p:nvGrpSpPr>
        <p:grpSpPr>
          <a:xfrm>
            <a:off x="-2779" y="5059872"/>
            <a:ext cx="9149644" cy="83700"/>
            <a:chOff x="0" y="0"/>
            <a:chExt cx="9149644" cy="83700"/>
          </a:xfrm>
        </p:grpSpPr>
        <p:sp>
          <p:nvSpPr>
            <p:cNvPr id="422" name="Google Shape;422;p36"/>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23" name="Google Shape;423;p36"/>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24" name="Google Shape;424;p36"/>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25" name="Google Shape;425;p36"/>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26" name="Google Shape;426;p36"/>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graphicFrame>
        <p:nvGraphicFramePr>
          <p:cNvPr id="427" name="Google Shape;427;p36"/>
          <p:cNvGraphicFramePr/>
          <p:nvPr/>
        </p:nvGraphicFramePr>
        <p:xfrm>
          <a:off x="401450" y="776300"/>
          <a:ext cx="3000000" cy="3000000"/>
        </p:xfrm>
        <a:graphic>
          <a:graphicData uri="http://schemas.openxmlformats.org/drawingml/2006/table">
            <a:tbl>
              <a:tblPr>
                <a:noFill/>
                <a:tableStyleId>{646F6DAD-1CA5-4115-A100-0CD056C40BB6}</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Martes</a:t>
                      </a:r>
                      <a:r>
                        <a:rPr b="1" lang="en-US"/>
                        <a:t> 22 </a:t>
                      </a:r>
                      <a:r>
                        <a:rPr b="1" lang="en-US"/>
                        <a:t>de Febrero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12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HISTORIA</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descr="Imagen" id="428" name="Google Shape;428;p36"/>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pic>
        <p:nvPicPr>
          <p:cNvPr id="429" name="Google Shape;429;p36"/>
          <p:cNvPicPr preferRelativeResize="0"/>
          <p:nvPr/>
        </p:nvPicPr>
        <p:blipFill>
          <a:blip r:embed="rId4">
            <a:alphaModFix/>
          </a:blip>
          <a:stretch>
            <a:fillRect/>
          </a:stretch>
        </p:blipFill>
        <p:spPr>
          <a:xfrm>
            <a:off x="5034950" y="133350"/>
            <a:ext cx="2627648" cy="4671374"/>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3" name="Shape 433"/>
        <p:cNvGrpSpPr/>
        <p:nvPr/>
      </p:nvGrpSpPr>
      <p:grpSpPr>
        <a:xfrm>
          <a:off x="0" y="0"/>
          <a:ext cx="0" cy="0"/>
          <a:chOff x="0" y="0"/>
          <a:chExt cx="0" cy="0"/>
        </a:xfrm>
      </p:grpSpPr>
      <p:graphicFrame>
        <p:nvGraphicFramePr>
          <p:cNvPr id="434" name="Google Shape;434;p37"/>
          <p:cNvGraphicFramePr/>
          <p:nvPr/>
        </p:nvGraphicFramePr>
        <p:xfrm>
          <a:off x="401450" y="255087"/>
          <a:ext cx="3000000" cy="3000000"/>
        </p:xfrm>
        <a:graphic>
          <a:graphicData uri="http://schemas.openxmlformats.org/drawingml/2006/table">
            <a:tbl>
              <a:tblPr>
                <a:noFill/>
                <a:tableStyleId>{646F6DAD-1CA5-4115-A100-0CD056C40BB6}</a:tableStyleId>
              </a:tblPr>
              <a:tblGrid>
                <a:gridCol w="823550"/>
                <a:gridCol w="2681375"/>
              </a:tblGrid>
              <a:tr h="323350">
                <a:tc gridSpan="2">
                  <a:txBody>
                    <a:bodyPr/>
                    <a:lstStyle/>
                    <a:p>
                      <a:pPr indent="0" lvl="0" marL="0" marR="0" rtl="0" algn="ctr">
                        <a:lnSpc>
                          <a:spcPct val="100000"/>
                        </a:lnSpc>
                        <a:spcBef>
                          <a:spcPts val="0"/>
                        </a:spcBef>
                        <a:spcAft>
                          <a:spcPts val="0"/>
                        </a:spcAft>
                        <a:buClr>
                          <a:srgbClr val="1A9988"/>
                        </a:buClr>
                        <a:buSzPts val="1400"/>
                        <a:buFont typeface="Exo"/>
                        <a:buNone/>
                      </a:pPr>
                      <a:r>
                        <a:rPr b="1" lang="en-US"/>
                        <a:t>Miércoles</a:t>
                      </a:r>
                      <a:r>
                        <a:rPr b="1" lang="en-US"/>
                        <a:t> 23 </a:t>
                      </a:r>
                      <a:r>
                        <a:rPr b="1" lang="en-US"/>
                        <a:t>de Febrero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just">
                        <a:lnSpc>
                          <a:spcPct val="115000"/>
                        </a:lnSpc>
                        <a:spcBef>
                          <a:spcPts val="0"/>
                        </a:spcBef>
                        <a:spcAft>
                          <a:spcPts val="0"/>
                        </a:spcAft>
                        <a:buNone/>
                      </a:pPr>
                      <a:r>
                        <a:rPr lang="en-US" sz="800"/>
                        <a:t>Para entender y calcular correctamente el ahorro para el retiro recomendamos que te pongas en contacto con un asesor financiero calificado, en KNG esta asesoría es totalmente gratuita y de alta calidad.</a:t>
                      </a:r>
                      <a:endParaRPr sz="800"/>
                    </a:p>
                    <a:p>
                      <a:pPr indent="0" lvl="0" marL="0" rtl="0" algn="just">
                        <a:lnSpc>
                          <a:spcPct val="115000"/>
                        </a:lnSpc>
                        <a:spcBef>
                          <a:spcPts val="0"/>
                        </a:spcBef>
                        <a:spcAft>
                          <a:spcPts val="0"/>
                        </a:spcAft>
                        <a:buNone/>
                      </a:pPr>
                      <a:r>
                        <a:t/>
                      </a:r>
                      <a:endParaRPr sz="800"/>
                    </a:p>
                    <a:p>
                      <a:pPr indent="0" lvl="0" marL="0" rtl="0" algn="just">
                        <a:lnSpc>
                          <a:spcPct val="115000"/>
                        </a:lnSpc>
                        <a:spcBef>
                          <a:spcPts val="0"/>
                        </a:spcBef>
                        <a:spcAft>
                          <a:spcPts val="0"/>
                        </a:spcAft>
                        <a:buNone/>
                      </a:pPr>
                      <a:r>
                        <a:rPr lang="en-US" sz="800"/>
                        <a:t>Sin embargo, debes tener en cuenta </a:t>
                      </a:r>
                      <a:r>
                        <a:rPr lang="en-US" sz="800"/>
                        <a:t>lo siguiente:</a:t>
                      </a:r>
                      <a:endParaRPr sz="800"/>
                    </a:p>
                    <a:p>
                      <a:pPr indent="0" lvl="0" marL="0" rtl="0" algn="just">
                        <a:lnSpc>
                          <a:spcPct val="115000"/>
                        </a:lnSpc>
                        <a:spcBef>
                          <a:spcPts val="0"/>
                        </a:spcBef>
                        <a:spcAft>
                          <a:spcPts val="0"/>
                        </a:spcAft>
                        <a:buNone/>
                      </a:pPr>
                      <a:r>
                        <a:rPr lang="en-US" sz="800"/>
                        <a:t>1. Especificar la edad a la que deseas retirarte</a:t>
                      </a:r>
                      <a:endParaRPr sz="800"/>
                    </a:p>
                    <a:p>
                      <a:pPr indent="0" lvl="0" marL="0" rtl="0" algn="just">
                        <a:lnSpc>
                          <a:spcPct val="115000"/>
                        </a:lnSpc>
                        <a:spcBef>
                          <a:spcPts val="0"/>
                        </a:spcBef>
                        <a:spcAft>
                          <a:spcPts val="0"/>
                        </a:spcAft>
                        <a:buNone/>
                      </a:pPr>
                      <a:r>
                        <a:rPr lang="en-US" sz="800"/>
                        <a:t>2. Establecer la cantidad de dinero con la que esperas vivir cada mes durante el retiro y cuál es tu esperanza de vida.</a:t>
                      </a:r>
                      <a:endParaRPr sz="800"/>
                    </a:p>
                    <a:p>
                      <a:pPr indent="0" lvl="0" marL="0" rtl="0" algn="just">
                        <a:lnSpc>
                          <a:spcPct val="115000"/>
                        </a:lnSpc>
                        <a:spcBef>
                          <a:spcPts val="0"/>
                        </a:spcBef>
                        <a:spcAft>
                          <a:spcPts val="0"/>
                        </a:spcAft>
                        <a:buNone/>
                      </a:pPr>
                      <a:r>
                        <a:rPr lang="en-US" sz="800"/>
                        <a:t>3. Considerar la inflación y cómo afectará el valor adquisitivo de tu dinero en el futuro.</a:t>
                      </a:r>
                      <a:endParaRPr sz="800"/>
                    </a:p>
                    <a:p>
                      <a:pPr indent="0" lvl="0" marL="0" rtl="0" algn="just">
                        <a:lnSpc>
                          <a:spcPct val="115000"/>
                        </a:lnSpc>
                        <a:spcBef>
                          <a:spcPts val="0"/>
                        </a:spcBef>
                        <a:spcAft>
                          <a:spcPts val="0"/>
                        </a:spcAft>
                        <a:buNone/>
                      </a:pPr>
                      <a:r>
                        <a:rPr lang="en-US" sz="800"/>
                        <a:t>4. Considerar </a:t>
                      </a:r>
                      <a:r>
                        <a:rPr lang="en-US" sz="800"/>
                        <a:t>dónde</a:t>
                      </a:r>
                      <a:r>
                        <a:rPr lang="en-US" sz="800"/>
                        <a:t> vas a gastar ese dinero y otros factores que harían variar el mismo monto en el futuro.</a:t>
                      </a:r>
                      <a:endParaRPr sz="800"/>
                    </a:p>
                    <a:p>
                      <a:pPr indent="0" lvl="0" marL="0" rtl="0" algn="just">
                        <a:lnSpc>
                          <a:spcPct val="115000"/>
                        </a:lnSpc>
                        <a:spcBef>
                          <a:spcPts val="0"/>
                        </a:spcBef>
                        <a:spcAft>
                          <a:spcPts val="0"/>
                        </a:spcAft>
                        <a:buNone/>
                      </a:pPr>
                      <a:r>
                        <a:t/>
                      </a:r>
                      <a:endParaRPr sz="800"/>
                    </a:p>
                    <a:p>
                      <a:pPr indent="0" lvl="0" marL="0" rtl="0" algn="just">
                        <a:lnSpc>
                          <a:spcPct val="115000"/>
                        </a:lnSpc>
                        <a:spcBef>
                          <a:spcPts val="0"/>
                        </a:spcBef>
                        <a:spcAft>
                          <a:spcPts val="0"/>
                        </a:spcAft>
                        <a:buNone/>
                      </a:pPr>
                      <a:r>
                        <a:rPr lang="en-US" sz="800"/>
                        <a:t>No dudes en ponerte en contacto con nosotros...</a:t>
                      </a:r>
                      <a:endParaRPr sz="800"/>
                    </a:p>
                    <a:p>
                      <a:pPr indent="0" lvl="0" marL="0" rtl="0" algn="just">
                        <a:lnSpc>
                          <a:spcPct val="115000"/>
                        </a:lnSpc>
                        <a:spcBef>
                          <a:spcPts val="0"/>
                        </a:spcBef>
                        <a:spcAft>
                          <a:spcPts val="0"/>
                        </a:spcAft>
                        <a:buNone/>
                      </a:pPr>
                      <a:r>
                        <a:t/>
                      </a:r>
                      <a:endParaRPr sz="800"/>
                    </a:p>
                    <a:p>
                      <a:pPr indent="0" lvl="0" marL="0" rtl="0" algn="l">
                        <a:lnSpc>
                          <a:spcPct val="115000"/>
                        </a:lnSpc>
                        <a:spcBef>
                          <a:spcPts val="0"/>
                        </a:spcBef>
                        <a:spcAft>
                          <a:spcPts val="0"/>
                        </a:spcAft>
                        <a:buNone/>
                      </a:pPr>
                      <a:r>
                        <a:rPr lang="en-US" sz="700">
                          <a:solidFill>
                            <a:srgbClr val="6FA8DC"/>
                          </a:solidFill>
                          <a:highlight>
                            <a:srgbClr val="FFFFFF"/>
                          </a:highlight>
                          <a:latin typeface="Avenir"/>
                          <a:ea typeface="Avenir"/>
                          <a:cs typeface="Avenir"/>
                          <a:sym typeface="Avenir"/>
                        </a:rPr>
                        <a:t>#finanzas #segurodevida #inversiones #lifeinsurance </a:t>
                      </a:r>
                      <a:r>
                        <a:rPr lang="en-US" sz="7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800">
                        <a:solidFill>
                          <a:srgbClr val="6AA4C8"/>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rgbClr val="1A9988"/>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435" name="Google Shape;435;p37"/>
          <p:cNvGrpSpPr/>
          <p:nvPr/>
        </p:nvGrpSpPr>
        <p:grpSpPr>
          <a:xfrm>
            <a:off x="-2779" y="5059872"/>
            <a:ext cx="9149644" cy="83700"/>
            <a:chOff x="0" y="0"/>
            <a:chExt cx="9149644" cy="83700"/>
          </a:xfrm>
        </p:grpSpPr>
        <p:sp>
          <p:nvSpPr>
            <p:cNvPr id="436" name="Google Shape;436;p37"/>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37" name="Google Shape;437;p37"/>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38" name="Google Shape;438;p37"/>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39" name="Google Shape;439;p37"/>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40" name="Google Shape;440;p37"/>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441" name="Google Shape;441;p37"/>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442" name="Google Shape;442;p37"/>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DEGRADADO</a:t>
            </a:r>
            <a:endParaRPr/>
          </a:p>
          <a:p>
            <a:pPr indent="0" lvl="0" marL="0" rtl="0" algn="l">
              <a:spcBef>
                <a:spcPts val="0"/>
              </a:spcBef>
              <a:spcAft>
                <a:spcPts val="0"/>
              </a:spcAft>
              <a:buNone/>
            </a:pPr>
            <a:r>
              <a:rPr lang="en-US"/>
              <a:t>TÍTULO: ¿Cuánto necesitas ahorrar para tu retiro?</a:t>
            </a:r>
            <a:endParaRPr/>
          </a:p>
          <a:p>
            <a:pPr indent="0" lvl="0" marL="0" rtl="0" algn="l">
              <a:spcBef>
                <a:spcPts val="0"/>
              </a:spcBef>
              <a:spcAft>
                <a:spcPts val="0"/>
              </a:spcAft>
              <a:buNone/>
            </a:pPr>
            <a:r>
              <a:rPr lang="en-US"/>
              <a:t>FOTO: PERSONAS EDAD AVANZADA DESCANSANDO</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443" name="Google Shape;443;p37"/>
          <p:cNvSpPr/>
          <p:nvPr/>
        </p:nvSpPr>
        <p:spPr>
          <a:xfrm>
            <a:off x="4859650" y="4130475"/>
            <a:ext cx="3434100" cy="3918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BENEFICIOS DE INVERTIR CON KNG</a:t>
            </a:r>
            <a:endParaRPr b="1" sz="1200">
              <a:solidFill>
                <a:srgbClr val="FFFFFF"/>
              </a:solidFill>
            </a:endParaRPr>
          </a:p>
        </p:txBody>
      </p:sp>
      <p:pic>
        <p:nvPicPr>
          <p:cNvPr id="444" name="Google Shape;444;p37"/>
          <p:cNvPicPr preferRelativeResize="0"/>
          <p:nvPr/>
        </p:nvPicPr>
        <p:blipFill>
          <a:blip r:embed="rId15">
            <a:alphaModFix/>
          </a:blip>
          <a:stretch>
            <a:fillRect/>
          </a:stretch>
        </p:blipFill>
        <p:spPr>
          <a:xfrm>
            <a:off x="4827600" y="471875"/>
            <a:ext cx="3504924" cy="3504924"/>
          </a:xfrm>
          <a:prstGeom prst="rect">
            <a:avLst/>
          </a:prstGeom>
          <a:noFill/>
          <a:ln>
            <a:noFill/>
          </a:ln>
        </p:spPr>
      </p:pic>
      <p:sp>
        <p:nvSpPr>
          <p:cNvPr id="445" name="Google Shape;445;p37"/>
          <p:cNvSpPr/>
          <p:nvPr/>
        </p:nvSpPr>
        <p:spPr>
          <a:xfrm>
            <a:off x="162800" y="107650"/>
            <a:ext cx="404100" cy="404100"/>
          </a:xfrm>
          <a:prstGeom prst="ellipse">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9" name="Shape 449"/>
        <p:cNvGrpSpPr/>
        <p:nvPr/>
      </p:nvGrpSpPr>
      <p:grpSpPr>
        <a:xfrm>
          <a:off x="0" y="0"/>
          <a:ext cx="0" cy="0"/>
          <a:chOff x="0" y="0"/>
          <a:chExt cx="0" cy="0"/>
        </a:xfrm>
      </p:grpSpPr>
      <p:graphicFrame>
        <p:nvGraphicFramePr>
          <p:cNvPr id="450" name="Google Shape;450;p38"/>
          <p:cNvGraphicFramePr/>
          <p:nvPr/>
        </p:nvGraphicFramePr>
        <p:xfrm>
          <a:off x="405475" y="178550"/>
          <a:ext cx="3000000" cy="3000000"/>
        </p:xfrm>
        <a:graphic>
          <a:graphicData uri="http://schemas.openxmlformats.org/drawingml/2006/table">
            <a:tbl>
              <a:tblPr>
                <a:noFill/>
                <a:tableStyleId>{646F6DAD-1CA5-4115-A100-0CD056C40BB6}</a:tableStyleId>
              </a:tblPr>
              <a:tblGrid>
                <a:gridCol w="819250"/>
                <a:gridCol w="2667375"/>
              </a:tblGrid>
              <a:tr h="4424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Jueves</a:t>
                      </a:r>
                      <a:r>
                        <a:rPr b="1" lang="en-US"/>
                        <a:t> 24 </a:t>
                      </a:r>
                      <a:r>
                        <a:rPr b="1" lang="en-US"/>
                        <a:t>de Febrero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35086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marR="38100" rtl="0" algn="l">
                        <a:lnSpc>
                          <a:spcPct val="128571"/>
                        </a:lnSpc>
                        <a:spcBef>
                          <a:spcPts val="0"/>
                        </a:spcBef>
                        <a:spcAft>
                          <a:spcPts val="0"/>
                        </a:spcAft>
                        <a:buNone/>
                      </a:pPr>
                      <a:r>
                        <a:rPr lang="en-US" sz="900">
                          <a:highlight>
                            <a:srgbClr val="FFFFFF"/>
                          </a:highlight>
                        </a:rPr>
                        <a:t>No olvides que contamos con un </a:t>
                      </a:r>
                      <a:r>
                        <a:rPr lang="en-US" sz="900">
                          <a:highlight>
                            <a:srgbClr val="FFFFFF"/>
                          </a:highlight>
                        </a:rPr>
                        <a:t>simulador de inversión de renta fija de alto rendimiento</a:t>
                      </a:r>
                      <a:r>
                        <a:rPr lang="en-US" sz="900">
                          <a:highlight>
                            <a:srgbClr val="FFFFFF"/>
                          </a:highlight>
                        </a:rPr>
                        <a:t> en nuestra página web.</a:t>
                      </a:r>
                      <a:endParaRPr sz="900">
                        <a:highlight>
                          <a:srgbClr val="FFFFFF"/>
                        </a:highlight>
                      </a:endParaRPr>
                    </a:p>
                    <a:p>
                      <a:pPr indent="0" lvl="0" marL="0" marR="38100" rtl="0" algn="l">
                        <a:lnSpc>
                          <a:spcPct val="128571"/>
                        </a:lnSpc>
                        <a:spcBef>
                          <a:spcPts val="0"/>
                        </a:spcBef>
                        <a:spcAft>
                          <a:spcPts val="0"/>
                        </a:spcAft>
                        <a:buNone/>
                      </a:pPr>
                      <a:r>
                        <a:t/>
                      </a:r>
                      <a:endParaRPr sz="900">
                        <a:highlight>
                          <a:srgbClr val="FFFFFF"/>
                        </a:highlight>
                      </a:endParaRPr>
                    </a:p>
                    <a:p>
                      <a:pPr indent="0" lvl="0" marL="0" marR="38100" rtl="0" algn="l">
                        <a:lnSpc>
                          <a:spcPct val="128571"/>
                        </a:lnSpc>
                        <a:spcBef>
                          <a:spcPts val="0"/>
                        </a:spcBef>
                        <a:spcAft>
                          <a:spcPts val="0"/>
                        </a:spcAft>
                        <a:buNone/>
                      </a:pPr>
                      <a:r>
                        <a:rPr lang="en-US" sz="900">
                          <a:highlight>
                            <a:srgbClr val="FFFFFF"/>
                          </a:highlight>
                        </a:rPr>
                        <a:t>Si quieres utilizarlo, ve a nuestro perfil para encontrar el link.</a:t>
                      </a:r>
                      <a:endParaRPr sz="900">
                        <a:highlight>
                          <a:srgbClr val="FFFFFF"/>
                        </a:highlight>
                      </a:endParaRPr>
                    </a:p>
                    <a:p>
                      <a:pPr indent="0" lvl="0" marL="0" rtl="0" algn="l">
                        <a:lnSpc>
                          <a:spcPct val="115000"/>
                        </a:lnSpc>
                        <a:spcBef>
                          <a:spcPts val="0"/>
                        </a:spcBef>
                        <a:spcAft>
                          <a:spcPts val="0"/>
                        </a:spcAft>
                        <a:buNone/>
                      </a:pPr>
                      <a:r>
                        <a:t/>
                      </a:r>
                      <a:endParaRPr sz="1200">
                        <a:highlight>
                          <a:srgbClr val="FFFFFF"/>
                        </a:highlight>
                      </a:endParaRPr>
                    </a:p>
                    <a:p>
                      <a:pPr indent="0" lvl="0" marL="0" rtl="0" algn="l">
                        <a:lnSpc>
                          <a:spcPct val="115000"/>
                        </a:lnSpc>
                        <a:spcBef>
                          <a:spcPts val="0"/>
                        </a:spcBef>
                        <a:spcAft>
                          <a:spcPts val="0"/>
                        </a:spcAft>
                        <a:buNone/>
                      </a:pPr>
                      <a:r>
                        <a:rPr lang="en-US" sz="1000">
                          <a:solidFill>
                            <a:srgbClr val="6FA8DC"/>
                          </a:solidFill>
                          <a:highlight>
                            <a:srgbClr val="FFFFFF"/>
                          </a:highlight>
                          <a:latin typeface="Avenir"/>
                          <a:ea typeface="Avenir"/>
                          <a:cs typeface="Avenir"/>
                          <a:sym typeface="Avenir"/>
                        </a:rPr>
                        <a:t>#finanzas #segurodevida #inversiones #lifeinsurance </a:t>
                      </a:r>
                      <a:r>
                        <a:rPr lang="en-US" sz="10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1200">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5979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451" name="Google Shape;451;p38"/>
          <p:cNvGrpSpPr/>
          <p:nvPr/>
        </p:nvGrpSpPr>
        <p:grpSpPr>
          <a:xfrm>
            <a:off x="-2779" y="5059872"/>
            <a:ext cx="9149644" cy="83700"/>
            <a:chOff x="0" y="0"/>
            <a:chExt cx="9149644" cy="83700"/>
          </a:xfrm>
        </p:grpSpPr>
        <p:sp>
          <p:nvSpPr>
            <p:cNvPr id="452" name="Google Shape;452;p38"/>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53" name="Google Shape;453;p38"/>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54" name="Google Shape;454;p38"/>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55" name="Google Shape;455;p38"/>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56" name="Google Shape;456;p38"/>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457" name="Google Shape;457;p38"/>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458" name="Google Shape;458;p38"/>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CUADRO DE TEXTO CON COLOR</a:t>
            </a:r>
            <a:endParaRPr/>
          </a:p>
          <a:p>
            <a:pPr indent="0" lvl="0" marL="0" rtl="0" algn="l">
              <a:spcBef>
                <a:spcPts val="0"/>
              </a:spcBef>
              <a:spcAft>
                <a:spcPts val="0"/>
              </a:spcAft>
              <a:buNone/>
            </a:pPr>
            <a:r>
              <a:rPr lang="en-US"/>
              <a:t>TÍTULO: Simulador de pago de cupones de interés fijo</a:t>
            </a:r>
            <a:endParaRPr/>
          </a:p>
          <a:p>
            <a:pPr indent="0" lvl="0" marL="0" rtl="0" algn="l">
              <a:spcBef>
                <a:spcPts val="0"/>
              </a:spcBef>
              <a:spcAft>
                <a:spcPts val="0"/>
              </a:spcAft>
              <a:buNone/>
            </a:pPr>
            <a:r>
              <a:rPr lang="en-US"/>
              <a:t>FOTO: GIF DE AMBAS OPCIONES (INVERSOR Y ASESOR)</a:t>
            </a:r>
            <a:endParaRPr/>
          </a:p>
          <a:p>
            <a:pPr indent="0" lvl="0" marL="0" rtl="0" algn="l">
              <a:spcBef>
                <a:spcPts val="0"/>
              </a:spcBef>
              <a:spcAft>
                <a:spcPts val="0"/>
              </a:spcAft>
              <a:buNone/>
            </a:pPr>
            <a:r>
              <a:t/>
            </a:r>
            <a:endParaRPr/>
          </a:p>
        </p:txBody>
      </p:sp>
      <p:sp>
        <p:nvSpPr>
          <p:cNvPr id="459" name="Google Shape;459;p38"/>
          <p:cNvSpPr/>
          <p:nvPr/>
        </p:nvSpPr>
        <p:spPr>
          <a:xfrm>
            <a:off x="4859650" y="4130475"/>
            <a:ext cx="3434100" cy="391800"/>
          </a:xfrm>
          <a:prstGeom prst="rect">
            <a:avLst/>
          </a:prstGeom>
          <a:solidFill>
            <a:srgbClr val="9E9E9E"/>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RELACIONADO AL SIMULADOR KNG</a:t>
            </a:r>
            <a:endParaRPr b="1" sz="1200">
              <a:solidFill>
                <a:srgbClr val="FFFFFF"/>
              </a:solidFill>
            </a:endParaRPr>
          </a:p>
        </p:txBody>
      </p:sp>
      <p:pic>
        <p:nvPicPr>
          <p:cNvPr id="460" name="Google Shape;460;p38" title="ENE_20.mp4">
            <a:hlinkClick r:id="rId15"/>
          </p:cNvPr>
          <p:cNvPicPr preferRelativeResize="0"/>
          <p:nvPr/>
        </p:nvPicPr>
        <p:blipFill>
          <a:blip r:embed="rId16">
            <a:alphaModFix/>
          </a:blip>
          <a:stretch>
            <a:fillRect/>
          </a:stretch>
        </p:blipFill>
        <p:spPr>
          <a:xfrm>
            <a:off x="4833375" y="511738"/>
            <a:ext cx="3486626" cy="348662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60"/>
                                        </p:tgtEl>
                                        <p:attrNameLst>
                                          <p:attrName>style.visibility</p:attrName>
                                        </p:attrNameLst>
                                      </p:cBhvr>
                                      <p:to>
                                        <p:strVal val="visible"/>
                                      </p:to>
                                    </p:set>
                                    <p:animEffect filter="fade" transition="in">
                                      <p:cBhvr>
                                        <p:cTn dur="1000"/>
                                        <p:tgtEl>
                                          <p:spTgt spid="46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4" name="Shape 464"/>
        <p:cNvGrpSpPr/>
        <p:nvPr/>
      </p:nvGrpSpPr>
      <p:grpSpPr>
        <a:xfrm>
          <a:off x="0" y="0"/>
          <a:ext cx="0" cy="0"/>
          <a:chOff x="0" y="0"/>
          <a:chExt cx="0" cy="0"/>
        </a:xfrm>
      </p:grpSpPr>
      <p:graphicFrame>
        <p:nvGraphicFramePr>
          <p:cNvPr id="465" name="Google Shape;465;p39"/>
          <p:cNvGraphicFramePr/>
          <p:nvPr/>
        </p:nvGraphicFramePr>
        <p:xfrm>
          <a:off x="401450" y="439312"/>
          <a:ext cx="3000000" cy="3000000"/>
        </p:xfrm>
        <a:graphic>
          <a:graphicData uri="http://schemas.openxmlformats.org/drawingml/2006/table">
            <a:tbl>
              <a:tblPr>
                <a:noFill/>
                <a:tableStyleId>{646F6DAD-1CA5-4115-A100-0CD056C40BB6}</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Sábado 26</a:t>
                      </a:r>
                      <a:r>
                        <a:rPr b="1" lang="en-US"/>
                        <a:t> </a:t>
                      </a:r>
                      <a:r>
                        <a:rPr b="1" lang="en-US"/>
                        <a:t>de Febrero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800">
                          <a:highlight>
                            <a:srgbClr val="FFFFFF"/>
                          </a:highlight>
                        </a:rPr>
                        <a:t>Visita nuestra página web y </a:t>
                      </a:r>
                      <a:r>
                        <a:rPr lang="en-US" sz="800"/>
                        <a:t>obtén las últimas noticias del mercado de valores, información y cotizaciones bursátiles, informes de análisis de datos, así como una descripción general del panorama del mercado.</a:t>
                      </a:r>
                      <a:r>
                        <a:rPr lang="en-US" sz="800">
                          <a:highlight>
                            <a:srgbClr val="FFFFFF"/>
                          </a:highlight>
                        </a:rPr>
                        <a:t> 🙌</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rPr lang="en-US" sz="800">
                          <a:solidFill>
                            <a:srgbClr val="6FA8DC"/>
                          </a:solidFill>
                          <a:highlight>
                            <a:srgbClr val="FFFFFF"/>
                          </a:highlight>
                          <a:latin typeface="Avenir"/>
                          <a:ea typeface="Avenir"/>
                          <a:cs typeface="Avenir"/>
                          <a:sym typeface="Avenir"/>
                        </a:rPr>
                        <a:t>#finanzas #segurodevida #inversiones #lifeinsurance </a:t>
                      </a:r>
                      <a:r>
                        <a:rPr lang="en-US" sz="8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8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466" name="Google Shape;466;p39"/>
          <p:cNvGrpSpPr/>
          <p:nvPr/>
        </p:nvGrpSpPr>
        <p:grpSpPr>
          <a:xfrm>
            <a:off x="-2779" y="5059872"/>
            <a:ext cx="9149644" cy="83700"/>
            <a:chOff x="0" y="0"/>
            <a:chExt cx="9149644" cy="83700"/>
          </a:xfrm>
        </p:grpSpPr>
        <p:sp>
          <p:nvSpPr>
            <p:cNvPr id="467" name="Google Shape;467;p39"/>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68" name="Google Shape;468;p39"/>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69" name="Google Shape;469;p39"/>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70" name="Google Shape;470;p39"/>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71" name="Google Shape;471;p39"/>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472" name="Google Shape;472;p39"/>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473" name="Google Shape;473;p39"/>
          <p:cNvSpPr/>
          <p:nvPr/>
        </p:nvSpPr>
        <p:spPr>
          <a:xfrm>
            <a:off x="4864900" y="615200"/>
            <a:ext cx="3423600" cy="342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GRÁFICO AZUL</a:t>
            </a:r>
            <a:endParaRPr/>
          </a:p>
          <a:p>
            <a:pPr indent="0" lvl="0" marL="0" rtl="0" algn="l">
              <a:spcBef>
                <a:spcPts val="0"/>
              </a:spcBef>
              <a:spcAft>
                <a:spcPts val="0"/>
              </a:spcAft>
              <a:buNone/>
            </a:pPr>
            <a:r>
              <a:rPr lang="en-US"/>
              <a:t>TEXTO: Market Overview</a:t>
            </a:r>
            <a:endParaRPr/>
          </a:p>
          <a:p>
            <a:pPr indent="0" lvl="0" marL="0" rtl="0" algn="l">
              <a:spcBef>
                <a:spcPts val="0"/>
              </a:spcBef>
              <a:spcAft>
                <a:spcPts val="0"/>
              </a:spcAft>
              <a:buNone/>
            </a:pPr>
            <a:r>
              <a:rPr lang="en-US"/>
              <a:t>ILUSTRACIÓN: DIBUJO DE IPAD</a:t>
            </a:r>
            <a:endParaRPr/>
          </a:p>
          <a:p>
            <a:pPr indent="0" lvl="0" marL="0" rtl="0" algn="l">
              <a:spcBef>
                <a:spcPts val="0"/>
              </a:spcBef>
              <a:spcAft>
                <a:spcPts val="0"/>
              </a:spcAft>
              <a:buNone/>
            </a:pPr>
            <a:r>
              <a:rPr lang="en-US"/>
              <a:t>CON SCREEN DE MARKET OVERVIEW</a:t>
            </a:r>
            <a:endParaRPr/>
          </a:p>
          <a:p>
            <a:pPr indent="0" lvl="0" marL="0" rtl="0" algn="l">
              <a:spcBef>
                <a:spcPts val="0"/>
              </a:spcBef>
              <a:spcAft>
                <a:spcPts val="0"/>
              </a:spcAft>
              <a:buNone/>
            </a:pPr>
            <a:r>
              <a:t/>
            </a:r>
            <a:endParaRPr/>
          </a:p>
        </p:txBody>
      </p:sp>
      <p:sp>
        <p:nvSpPr>
          <p:cNvPr id="474" name="Google Shape;474;p39"/>
          <p:cNvSpPr/>
          <p:nvPr/>
        </p:nvSpPr>
        <p:spPr>
          <a:xfrm>
            <a:off x="4859650" y="4130475"/>
            <a:ext cx="3434100" cy="391800"/>
          </a:xfrm>
          <a:prstGeom prst="rect">
            <a:avLst/>
          </a:prstGeom>
          <a:solidFill>
            <a:srgbClr val="76A5A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CALL TO ACTION A PÁGINA WEB</a:t>
            </a:r>
            <a:endParaRPr b="1" sz="1200">
              <a:solidFill>
                <a:srgbClr val="FFFFFF"/>
              </a:solidFill>
            </a:endParaRPr>
          </a:p>
        </p:txBody>
      </p:sp>
      <p:pic>
        <p:nvPicPr>
          <p:cNvPr id="475" name="Google Shape;475;p39"/>
          <p:cNvPicPr preferRelativeResize="0"/>
          <p:nvPr/>
        </p:nvPicPr>
        <p:blipFill>
          <a:blip r:embed="rId15">
            <a:alphaModFix/>
          </a:blip>
          <a:stretch>
            <a:fillRect/>
          </a:stretch>
        </p:blipFill>
        <p:spPr>
          <a:xfrm>
            <a:off x="4834963" y="585263"/>
            <a:ext cx="3483474" cy="3483474"/>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9" name="Shape 479"/>
        <p:cNvGrpSpPr/>
        <p:nvPr/>
      </p:nvGrpSpPr>
      <p:grpSpPr>
        <a:xfrm>
          <a:off x="0" y="0"/>
          <a:ext cx="0" cy="0"/>
          <a:chOff x="0" y="0"/>
          <a:chExt cx="0" cy="0"/>
        </a:xfrm>
      </p:grpSpPr>
      <p:graphicFrame>
        <p:nvGraphicFramePr>
          <p:cNvPr id="480" name="Google Shape;480;p40"/>
          <p:cNvGraphicFramePr/>
          <p:nvPr/>
        </p:nvGraphicFramePr>
        <p:xfrm>
          <a:off x="401450" y="241075"/>
          <a:ext cx="3000000" cy="3000000"/>
        </p:xfrm>
        <a:graphic>
          <a:graphicData uri="http://schemas.openxmlformats.org/drawingml/2006/table">
            <a:tbl>
              <a:tblPr>
                <a:noFill/>
                <a:tableStyleId>{646F6DAD-1CA5-4115-A100-0CD056C40BB6}</a:tableStyleId>
              </a:tblPr>
              <a:tblGrid>
                <a:gridCol w="823550"/>
                <a:gridCol w="2681375"/>
              </a:tblGrid>
              <a:tr h="527025">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Domingo 27</a:t>
                      </a:r>
                      <a:r>
                        <a:rPr b="1" lang="en-US"/>
                        <a:t> </a:t>
                      </a:r>
                      <a:r>
                        <a:rPr b="1" lang="en-US"/>
                        <a:t>de Febrero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27640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lang="en-US" sz="1000">
                          <a:solidFill>
                            <a:srgbClr val="222222"/>
                          </a:solidFill>
                          <a:highlight>
                            <a:srgbClr val="FFFFFF"/>
                          </a:highlight>
                        </a:rPr>
                        <a:t>Sabías que… Elon Musk anunció que su empresa de vehículos, Tesla, no acepta Bitcoin (BTC) como medio de pago.</a:t>
                      </a:r>
                      <a:endParaRPr sz="1000">
                        <a:solidFill>
                          <a:srgbClr val="222222"/>
                        </a:solidFill>
                        <a:highlight>
                          <a:srgbClr val="FFFFFF"/>
                        </a:highlight>
                      </a:endParaRPr>
                    </a:p>
                    <a:p>
                      <a:pPr indent="0" lvl="0" marL="0" rtl="0" algn="l">
                        <a:lnSpc>
                          <a:spcPct val="100000"/>
                        </a:lnSpc>
                        <a:spcBef>
                          <a:spcPts val="1100"/>
                        </a:spcBef>
                        <a:spcAft>
                          <a:spcPts val="0"/>
                        </a:spcAft>
                        <a:buNone/>
                      </a:pPr>
                      <a:r>
                        <a:rPr lang="en-US" sz="1000">
                          <a:solidFill>
                            <a:srgbClr val="222222"/>
                          </a:solidFill>
                          <a:highlight>
                            <a:srgbClr val="FFFFFF"/>
                          </a:highlight>
                        </a:rPr>
                        <a:t>Argumentando que cree en el futuro de las criptomonedas pero, a su juicio, no puede tener un gran costo para el medio ambiente:</a:t>
                      </a:r>
                      <a:endParaRPr sz="1000">
                        <a:solidFill>
                          <a:srgbClr val="222222"/>
                        </a:solidFill>
                        <a:highlight>
                          <a:srgbClr val="FFFFFF"/>
                        </a:highlight>
                      </a:endParaRPr>
                    </a:p>
                    <a:p>
                      <a:pPr indent="0" lvl="0" marL="0" rtl="0" algn="l">
                        <a:lnSpc>
                          <a:spcPct val="100000"/>
                        </a:lnSpc>
                        <a:spcBef>
                          <a:spcPts val="1100"/>
                        </a:spcBef>
                        <a:spcAft>
                          <a:spcPts val="0"/>
                        </a:spcAft>
                        <a:buNone/>
                      </a:pPr>
                      <a:r>
                        <a:rPr lang="en-US" sz="1000">
                          <a:solidFill>
                            <a:srgbClr val="222222"/>
                          </a:solidFill>
                          <a:highlight>
                            <a:srgbClr val="FFFFFF"/>
                          </a:highlight>
                        </a:rPr>
                        <a:t>“La criptomoneda es una buena idea en muchos niveles y creemos que tiene un futuro prometedor, pero esto puede tener un gran costo para el medio ambiente. Tesla no venderá Bitcoin y tenemos la intención de usarlo para transacciones a medida que haga la transición hacia una energía más sostenible.”</a:t>
                      </a:r>
                      <a:endParaRPr sz="1000">
                        <a:solidFill>
                          <a:srgbClr val="222222"/>
                        </a:solidFill>
                        <a:highlight>
                          <a:srgbClr val="FFFFFF"/>
                        </a:highlight>
                      </a:endParaRPr>
                    </a:p>
                    <a:p>
                      <a:pPr indent="0" lvl="0" marL="0" rtl="0" algn="l">
                        <a:lnSpc>
                          <a:spcPct val="115000"/>
                        </a:lnSpc>
                        <a:spcBef>
                          <a:spcPts val="1100"/>
                        </a:spcBef>
                        <a:spcAft>
                          <a:spcPts val="0"/>
                        </a:spcAft>
                        <a:buNone/>
                      </a:pPr>
                      <a:r>
                        <a:rPr lang="en-US" sz="700">
                          <a:solidFill>
                            <a:srgbClr val="6FA8DC"/>
                          </a:solidFill>
                          <a:highlight>
                            <a:srgbClr val="FFFFFF"/>
                          </a:highlight>
                          <a:latin typeface="Avenir"/>
                          <a:ea typeface="Avenir"/>
                          <a:cs typeface="Avenir"/>
                          <a:sym typeface="Avenir"/>
                        </a:rPr>
                        <a:t>#finanzas #segurodevida #inversiones #lifeinsurance </a:t>
                      </a:r>
                      <a:r>
                        <a:rPr lang="en-US" sz="7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9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225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481" name="Google Shape;481;p40"/>
          <p:cNvGrpSpPr/>
          <p:nvPr/>
        </p:nvGrpSpPr>
        <p:grpSpPr>
          <a:xfrm>
            <a:off x="-238076" y="5143497"/>
            <a:ext cx="9149644" cy="83700"/>
            <a:chOff x="0" y="0"/>
            <a:chExt cx="9149644" cy="83700"/>
          </a:xfrm>
        </p:grpSpPr>
        <p:sp>
          <p:nvSpPr>
            <p:cNvPr id="482" name="Google Shape;482;p40"/>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83" name="Google Shape;483;p40"/>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84" name="Google Shape;484;p40"/>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85" name="Google Shape;485;p40"/>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86" name="Google Shape;486;p40"/>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487" name="Google Shape;487;p40"/>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488" name="Google Shape;488;p40"/>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DEGRADADO</a:t>
            </a:r>
            <a:endParaRPr/>
          </a:p>
          <a:p>
            <a:pPr indent="0" lvl="0" marL="0" rtl="0" algn="l">
              <a:spcBef>
                <a:spcPts val="0"/>
              </a:spcBef>
              <a:spcAft>
                <a:spcPts val="0"/>
              </a:spcAft>
              <a:buNone/>
            </a:pPr>
            <a:r>
              <a:rPr lang="en-US"/>
              <a:t>TÍTULO: Tesla no acepta Bitcoin como medio de pago</a:t>
            </a:r>
            <a:endParaRPr/>
          </a:p>
          <a:p>
            <a:pPr indent="0" lvl="0" marL="0" rtl="0" algn="l">
              <a:spcBef>
                <a:spcPts val="0"/>
              </a:spcBef>
              <a:spcAft>
                <a:spcPts val="0"/>
              </a:spcAft>
              <a:buNone/>
            </a:pPr>
            <a:r>
              <a:rPr lang="en-US"/>
              <a:t>FOTO: elon musk</a:t>
            </a:r>
            <a:endParaRPr/>
          </a:p>
        </p:txBody>
      </p:sp>
      <p:sp>
        <p:nvSpPr>
          <p:cNvPr id="489" name="Google Shape;489;p40"/>
          <p:cNvSpPr/>
          <p:nvPr/>
        </p:nvSpPr>
        <p:spPr>
          <a:xfrm>
            <a:off x="4859650" y="4130475"/>
            <a:ext cx="3434100" cy="391800"/>
          </a:xfrm>
          <a:prstGeom prst="rect">
            <a:avLst/>
          </a:prstGeom>
          <a:solidFill>
            <a:srgbClr val="1A1A1A"/>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000">
                <a:solidFill>
                  <a:srgbClr val="FFFFFF"/>
                </a:solidFill>
              </a:rPr>
              <a:t>NOTICIAS FINANCIERAS (COMPAÑÍAS / EMPRESAS)</a:t>
            </a:r>
            <a:endParaRPr b="1" sz="1000">
              <a:solidFill>
                <a:srgbClr val="FFFFFF"/>
              </a:solidFill>
            </a:endParaRPr>
          </a:p>
        </p:txBody>
      </p:sp>
      <p:pic>
        <p:nvPicPr>
          <p:cNvPr id="490" name="Google Shape;490;p40"/>
          <p:cNvPicPr preferRelativeResize="0"/>
          <p:nvPr/>
        </p:nvPicPr>
        <p:blipFill>
          <a:blip r:embed="rId15">
            <a:alphaModFix/>
          </a:blip>
          <a:stretch>
            <a:fillRect/>
          </a:stretch>
        </p:blipFill>
        <p:spPr>
          <a:xfrm>
            <a:off x="4822375" y="477075"/>
            <a:ext cx="3504924" cy="350492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graphicFrame>
        <p:nvGraphicFramePr>
          <p:cNvPr id="111" name="Google Shape;111;p16"/>
          <p:cNvGraphicFramePr/>
          <p:nvPr/>
        </p:nvGraphicFramePr>
        <p:xfrm>
          <a:off x="401450" y="296487"/>
          <a:ext cx="3000000" cy="3000000"/>
        </p:xfrm>
        <a:graphic>
          <a:graphicData uri="http://schemas.openxmlformats.org/drawingml/2006/table">
            <a:tbl>
              <a:tblPr>
                <a:noFill/>
                <a:tableStyleId>{646F6DAD-1CA5-4115-A100-0CD056C40BB6}</a:tableStyleId>
              </a:tblPr>
              <a:tblGrid>
                <a:gridCol w="823550"/>
                <a:gridCol w="2681375"/>
              </a:tblGrid>
              <a:tr h="323350">
                <a:tc gridSpan="2">
                  <a:txBody>
                    <a:bodyPr/>
                    <a:lstStyle/>
                    <a:p>
                      <a:pPr indent="0" lvl="0" marL="0" marR="0" rtl="0" algn="ctr">
                        <a:lnSpc>
                          <a:spcPct val="100000"/>
                        </a:lnSpc>
                        <a:spcBef>
                          <a:spcPts val="0"/>
                        </a:spcBef>
                        <a:spcAft>
                          <a:spcPts val="0"/>
                        </a:spcAft>
                        <a:buClr>
                          <a:srgbClr val="1A9988"/>
                        </a:buClr>
                        <a:buSzPts val="1400"/>
                        <a:buFont typeface="Exo"/>
                        <a:buNone/>
                      </a:pPr>
                      <a:r>
                        <a:rPr b="1" lang="en-US"/>
                        <a:t>Miércoles 19 </a:t>
                      </a:r>
                      <a:r>
                        <a:rPr b="1" lang="en-US"/>
                        <a:t>de Enero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800">
                          <a:solidFill>
                            <a:srgbClr val="222222"/>
                          </a:solidFill>
                          <a:highlight>
                            <a:srgbClr val="FFFFFF"/>
                          </a:highlight>
                        </a:rPr>
                        <a:t>Recomendamos bancos, plataformas internacionales de inversión y aseguradoras ubicadas en el Reino Unido ya que, es un país con 800 años de democracia, es políticamente estable, tiene un nivel crediticio AAA, cuenta con opciones en múltiples monedas fuertes y todos los contratos  se firman directamente con la institución financiera. </a:t>
                      </a:r>
                      <a:endParaRPr sz="800">
                        <a:solidFill>
                          <a:srgbClr val="222222"/>
                        </a:solidFill>
                        <a:highlight>
                          <a:srgbClr val="FFFFFF"/>
                        </a:highlight>
                      </a:endParaRPr>
                    </a:p>
                    <a:p>
                      <a:pPr indent="0" lvl="0" marL="0" rtl="0" algn="l">
                        <a:lnSpc>
                          <a:spcPct val="115000"/>
                        </a:lnSpc>
                        <a:spcBef>
                          <a:spcPts val="0"/>
                        </a:spcBef>
                        <a:spcAft>
                          <a:spcPts val="0"/>
                        </a:spcAft>
                        <a:buNone/>
                      </a:pPr>
                      <a:r>
                        <a:t/>
                      </a:r>
                      <a:endParaRPr sz="800">
                        <a:solidFill>
                          <a:srgbClr val="222222"/>
                        </a:solidFill>
                        <a:highlight>
                          <a:srgbClr val="FFFFFF"/>
                        </a:highlight>
                      </a:endParaRPr>
                    </a:p>
                    <a:p>
                      <a:pPr indent="0" lvl="0" marL="0" rtl="0" algn="l">
                        <a:lnSpc>
                          <a:spcPct val="115000"/>
                        </a:lnSpc>
                        <a:spcBef>
                          <a:spcPts val="0"/>
                        </a:spcBef>
                        <a:spcAft>
                          <a:spcPts val="0"/>
                        </a:spcAft>
                        <a:buNone/>
                      </a:pPr>
                      <a:r>
                        <a:rPr lang="en-US" sz="800">
                          <a:solidFill>
                            <a:srgbClr val="222222"/>
                          </a:solidFill>
                          <a:highlight>
                            <a:srgbClr val="FFFFFF"/>
                          </a:highlight>
                        </a:rPr>
                        <a:t>A parte de esto, realizamos un profundo due-diligence y un análisis competitivo de los instrumentos de inversión globales disponibles en las plataformas para poder ofrecer inversiones internacionales best of breed en sus respectivas categorías.</a:t>
                      </a:r>
                      <a:endParaRPr sz="800">
                        <a:solidFill>
                          <a:srgbClr val="222222"/>
                        </a:solidFill>
                        <a:highlight>
                          <a:srgbClr val="FFFFFF"/>
                        </a:highlight>
                      </a:endParaRPr>
                    </a:p>
                    <a:p>
                      <a:pPr indent="0" lvl="0" marL="0" rtl="0" algn="l">
                        <a:lnSpc>
                          <a:spcPct val="115000"/>
                        </a:lnSpc>
                        <a:spcBef>
                          <a:spcPts val="0"/>
                        </a:spcBef>
                        <a:spcAft>
                          <a:spcPts val="0"/>
                        </a:spcAft>
                        <a:buNone/>
                      </a:pPr>
                      <a:r>
                        <a:t/>
                      </a:r>
                      <a:endParaRPr sz="800">
                        <a:solidFill>
                          <a:srgbClr val="222222"/>
                        </a:solidFill>
                        <a:highlight>
                          <a:srgbClr val="FFFFFF"/>
                        </a:highlight>
                      </a:endParaRPr>
                    </a:p>
                    <a:p>
                      <a:pPr indent="0" lvl="0" marL="0" rtl="0" algn="l">
                        <a:lnSpc>
                          <a:spcPct val="115000"/>
                        </a:lnSpc>
                        <a:spcBef>
                          <a:spcPts val="0"/>
                        </a:spcBef>
                        <a:spcAft>
                          <a:spcPts val="0"/>
                        </a:spcAft>
                        <a:buNone/>
                      </a:pPr>
                      <a:r>
                        <a:rPr lang="en-US" sz="800">
                          <a:solidFill>
                            <a:srgbClr val="222222"/>
                          </a:solidFill>
                          <a:highlight>
                            <a:srgbClr val="FFFFFF"/>
                          </a:highlight>
                        </a:rPr>
                        <a:t>¡Asesórate con nosotros! SOMOS TU MEJOR OPCIÓN</a:t>
                      </a:r>
                      <a:endParaRPr sz="800">
                        <a:solidFill>
                          <a:srgbClr val="222222"/>
                        </a:solidFill>
                        <a:highlight>
                          <a:srgbClr val="FFFFFF"/>
                        </a:highlight>
                      </a:endParaRPr>
                    </a:p>
                    <a:p>
                      <a:pPr indent="0" lvl="0" marL="0" rtl="0" algn="l">
                        <a:lnSpc>
                          <a:spcPct val="115000"/>
                        </a:lnSpc>
                        <a:spcBef>
                          <a:spcPts val="0"/>
                        </a:spcBef>
                        <a:spcAft>
                          <a:spcPts val="0"/>
                        </a:spcAft>
                        <a:buNone/>
                      </a:pPr>
                      <a:r>
                        <a:t/>
                      </a:r>
                      <a:endParaRPr sz="900">
                        <a:solidFill>
                          <a:srgbClr val="222222"/>
                        </a:solidFill>
                        <a:highlight>
                          <a:srgbClr val="FFFFFF"/>
                        </a:highlight>
                      </a:endParaRPr>
                    </a:p>
                    <a:p>
                      <a:pPr indent="0" lvl="0" marL="0" rtl="0" algn="l">
                        <a:lnSpc>
                          <a:spcPct val="115000"/>
                        </a:lnSpc>
                        <a:spcBef>
                          <a:spcPts val="0"/>
                        </a:spcBef>
                        <a:spcAft>
                          <a:spcPts val="0"/>
                        </a:spcAft>
                        <a:buNone/>
                      </a:pPr>
                      <a:r>
                        <a:rPr lang="en-US" sz="700">
                          <a:solidFill>
                            <a:srgbClr val="6FA8DC"/>
                          </a:solidFill>
                          <a:highlight>
                            <a:srgbClr val="FFFFFF"/>
                          </a:highlight>
                          <a:latin typeface="Avenir"/>
                          <a:ea typeface="Avenir"/>
                          <a:cs typeface="Avenir"/>
                          <a:sym typeface="Avenir"/>
                        </a:rPr>
                        <a:t>#finanzas #segurodevida #inversiones #lifeinsurance </a:t>
                      </a:r>
                      <a:r>
                        <a:rPr lang="en-US" sz="7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800">
                        <a:solidFill>
                          <a:srgbClr val="6AA4C8"/>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rgbClr val="1A9988"/>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112" name="Google Shape;112;p16"/>
          <p:cNvGrpSpPr/>
          <p:nvPr/>
        </p:nvGrpSpPr>
        <p:grpSpPr>
          <a:xfrm>
            <a:off x="-2779" y="5059872"/>
            <a:ext cx="9149644" cy="83700"/>
            <a:chOff x="0" y="0"/>
            <a:chExt cx="9149644" cy="83700"/>
          </a:xfrm>
        </p:grpSpPr>
        <p:sp>
          <p:nvSpPr>
            <p:cNvPr id="113" name="Google Shape;113;p16"/>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14" name="Google Shape;114;p16"/>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15" name="Google Shape;115;p16"/>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16" name="Google Shape;116;p16"/>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17" name="Google Shape;117;p16"/>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118" name="Google Shape;118;p16"/>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119" name="Google Shape;119;p16"/>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GRÁFICO AZUL</a:t>
            </a:r>
            <a:endParaRPr/>
          </a:p>
          <a:p>
            <a:pPr indent="0" lvl="0" marL="0" rtl="0" algn="l">
              <a:spcBef>
                <a:spcPts val="0"/>
              </a:spcBef>
              <a:spcAft>
                <a:spcPts val="0"/>
              </a:spcAft>
              <a:buNone/>
            </a:pPr>
            <a:r>
              <a:rPr lang="en-US"/>
              <a:t>TEXTO: Nuestras opciones de inversión</a:t>
            </a:r>
            <a:endParaRPr/>
          </a:p>
          <a:p>
            <a:pPr indent="0" lvl="0" marL="0" rtl="0" algn="l">
              <a:spcBef>
                <a:spcPts val="0"/>
              </a:spcBef>
              <a:spcAft>
                <a:spcPts val="0"/>
              </a:spcAft>
              <a:buNone/>
            </a:pPr>
            <a:r>
              <a:rPr lang="en-US"/>
              <a:t>ILUSTRACIÓN: Asesor financiero con bandera de Reino Unido</a:t>
            </a:r>
            <a:endParaRPr/>
          </a:p>
          <a:p>
            <a:pPr indent="0" lvl="0" marL="0" rtl="0" algn="l">
              <a:spcBef>
                <a:spcPts val="0"/>
              </a:spcBef>
              <a:spcAft>
                <a:spcPts val="0"/>
              </a:spcAft>
              <a:buNone/>
            </a:pPr>
            <a:r>
              <a:t/>
            </a:r>
            <a:endParaRPr/>
          </a:p>
        </p:txBody>
      </p:sp>
      <p:sp>
        <p:nvSpPr>
          <p:cNvPr id="120" name="Google Shape;120;p16"/>
          <p:cNvSpPr/>
          <p:nvPr/>
        </p:nvSpPr>
        <p:spPr>
          <a:xfrm>
            <a:off x="4859650" y="4130475"/>
            <a:ext cx="3434100" cy="3918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BENEFICIOS DE INVERTIR CON KNG</a:t>
            </a:r>
            <a:endParaRPr b="1" sz="1200">
              <a:solidFill>
                <a:srgbClr val="FFFFFF"/>
              </a:solidFill>
            </a:endParaRPr>
          </a:p>
        </p:txBody>
      </p:sp>
      <p:pic>
        <p:nvPicPr>
          <p:cNvPr id="121" name="Google Shape;121;p16"/>
          <p:cNvPicPr preferRelativeResize="0"/>
          <p:nvPr/>
        </p:nvPicPr>
        <p:blipFill>
          <a:blip r:embed="rId15">
            <a:alphaModFix/>
          </a:blip>
          <a:stretch>
            <a:fillRect/>
          </a:stretch>
        </p:blipFill>
        <p:spPr>
          <a:xfrm>
            <a:off x="4859650" y="500725"/>
            <a:ext cx="3445125" cy="34451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graphicFrame>
        <p:nvGraphicFramePr>
          <p:cNvPr id="126" name="Google Shape;126;p17"/>
          <p:cNvGraphicFramePr/>
          <p:nvPr/>
        </p:nvGraphicFramePr>
        <p:xfrm>
          <a:off x="405475" y="178550"/>
          <a:ext cx="3000000" cy="3000000"/>
        </p:xfrm>
        <a:graphic>
          <a:graphicData uri="http://schemas.openxmlformats.org/drawingml/2006/table">
            <a:tbl>
              <a:tblPr>
                <a:noFill/>
                <a:tableStyleId>{646F6DAD-1CA5-4115-A100-0CD056C40BB6}</a:tableStyleId>
              </a:tblPr>
              <a:tblGrid>
                <a:gridCol w="819250"/>
                <a:gridCol w="2667375"/>
              </a:tblGrid>
              <a:tr h="4424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Jueves 20 </a:t>
                      </a:r>
                      <a:r>
                        <a:rPr b="1" lang="en-US"/>
                        <a:t>de Enero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35086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marR="38100" rtl="0" algn="l">
                        <a:lnSpc>
                          <a:spcPct val="128571"/>
                        </a:lnSpc>
                        <a:spcBef>
                          <a:spcPts val="0"/>
                        </a:spcBef>
                        <a:spcAft>
                          <a:spcPts val="0"/>
                        </a:spcAft>
                        <a:buNone/>
                      </a:pPr>
                      <a:r>
                        <a:rPr lang="en-US" sz="900">
                          <a:highlight>
                            <a:srgbClr val="FFFFFF"/>
                          </a:highlight>
                        </a:rPr>
                        <a:t>No dejes pasar la oportunidad de usar nuestro simulador de inversión de renta fija de alto rendimiento, una herramienta muy útil que hoy te enseñamos a utilizar.</a:t>
                      </a:r>
                      <a:endParaRPr sz="900">
                        <a:highlight>
                          <a:srgbClr val="FFFFFF"/>
                        </a:highlight>
                      </a:endParaRPr>
                    </a:p>
                    <a:p>
                      <a:pPr indent="0" lvl="0" marL="0" rtl="0" algn="l">
                        <a:lnSpc>
                          <a:spcPct val="115000"/>
                        </a:lnSpc>
                        <a:spcBef>
                          <a:spcPts val="0"/>
                        </a:spcBef>
                        <a:spcAft>
                          <a:spcPts val="0"/>
                        </a:spcAft>
                        <a:buNone/>
                      </a:pPr>
                      <a:r>
                        <a:t/>
                      </a:r>
                      <a:endParaRPr sz="900">
                        <a:highlight>
                          <a:srgbClr val="FFFFFF"/>
                        </a:highlight>
                      </a:endParaRPr>
                    </a:p>
                    <a:p>
                      <a:pPr indent="0" lvl="0" marL="0" rtl="0" algn="l">
                        <a:lnSpc>
                          <a:spcPct val="115000"/>
                        </a:lnSpc>
                        <a:spcBef>
                          <a:spcPts val="0"/>
                        </a:spcBef>
                        <a:spcAft>
                          <a:spcPts val="0"/>
                        </a:spcAft>
                        <a:buNone/>
                      </a:pPr>
                      <a:r>
                        <a:rPr lang="en-US" sz="900">
                          <a:highlight>
                            <a:srgbClr val="FFFFFF"/>
                          </a:highlight>
                        </a:rPr>
                        <a:t>Comparte este reel a las personas que crees les pueda ser de utilidad.</a:t>
                      </a:r>
                      <a:endParaRPr sz="900">
                        <a:highlight>
                          <a:srgbClr val="FFFFFF"/>
                        </a:highlight>
                      </a:endParaRPr>
                    </a:p>
                    <a:p>
                      <a:pPr indent="0" lvl="0" marL="0" rtl="0" algn="l">
                        <a:lnSpc>
                          <a:spcPct val="115000"/>
                        </a:lnSpc>
                        <a:spcBef>
                          <a:spcPts val="0"/>
                        </a:spcBef>
                        <a:spcAft>
                          <a:spcPts val="0"/>
                        </a:spcAft>
                        <a:buNone/>
                      </a:pPr>
                      <a:r>
                        <a:t/>
                      </a:r>
                      <a:endParaRPr sz="1200">
                        <a:highlight>
                          <a:srgbClr val="FFFFFF"/>
                        </a:highlight>
                      </a:endParaRPr>
                    </a:p>
                    <a:p>
                      <a:pPr indent="0" lvl="0" marL="0" rtl="0" algn="l">
                        <a:lnSpc>
                          <a:spcPct val="115000"/>
                        </a:lnSpc>
                        <a:spcBef>
                          <a:spcPts val="0"/>
                        </a:spcBef>
                        <a:spcAft>
                          <a:spcPts val="0"/>
                        </a:spcAft>
                        <a:buNone/>
                      </a:pPr>
                      <a:r>
                        <a:rPr lang="en-US" sz="1000">
                          <a:solidFill>
                            <a:srgbClr val="6FA8DC"/>
                          </a:solidFill>
                          <a:highlight>
                            <a:srgbClr val="FFFFFF"/>
                          </a:highlight>
                          <a:latin typeface="Avenir"/>
                          <a:ea typeface="Avenir"/>
                          <a:cs typeface="Avenir"/>
                          <a:sym typeface="Avenir"/>
                        </a:rPr>
                        <a:t>#finanzas #segurodevida #inversiones #lifeinsurance </a:t>
                      </a:r>
                      <a:r>
                        <a:rPr lang="en-US" sz="10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1200">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5979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127" name="Google Shape;127;p17"/>
          <p:cNvGrpSpPr/>
          <p:nvPr/>
        </p:nvGrpSpPr>
        <p:grpSpPr>
          <a:xfrm>
            <a:off x="-2779" y="5059872"/>
            <a:ext cx="9149644" cy="83700"/>
            <a:chOff x="0" y="0"/>
            <a:chExt cx="9149644" cy="83700"/>
          </a:xfrm>
        </p:grpSpPr>
        <p:sp>
          <p:nvSpPr>
            <p:cNvPr id="128" name="Google Shape;128;p17"/>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29" name="Google Shape;129;p17"/>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30" name="Google Shape;130;p17"/>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31" name="Google Shape;131;p17"/>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32" name="Google Shape;132;p17"/>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133" name="Google Shape;133;p17"/>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134" name="Google Shape;134;p17"/>
          <p:cNvSpPr/>
          <p:nvPr/>
        </p:nvSpPr>
        <p:spPr>
          <a:xfrm>
            <a:off x="6610925" y="2041100"/>
            <a:ext cx="1922100" cy="1922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US"/>
              <a:t>*REEL*</a:t>
            </a:r>
            <a:endParaRPr b="1"/>
          </a:p>
          <a:p>
            <a:pPr indent="0" lvl="0" marL="0" rtl="0" algn="l">
              <a:spcBef>
                <a:spcPts val="0"/>
              </a:spcBef>
              <a:spcAft>
                <a:spcPts val="0"/>
              </a:spcAft>
              <a:buNone/>
            </a:pPr>
            <a:r>
              <a:rPr b="1" lang="en-US"/>
              <a:t>Toma de pantalla llevando los pasos a seguir para usar el simulador KNG</a:t>
            </a:r>
            <a:endParaRPr b="1"/>
          </a:p>
          <a:p>
            <a:pPr indent="0" lvl="0" marL="0" rtl="0" algn="l">
              <a:spcBef>
                <a:spcPts val="0"/>
              </a:spcBef>
              <a:spcAft>
                <a:spcPts val="0"/>
              </a:spcAft>
              <a:buNone/>
            </a:pPr>
            <a:r>
              <a:t/>
            </a:r>
            <a:endParaRPr/>
          </a:p>
        </p:txBody>
      </p:sp>
      <p:sp>
        <p:nvSpPr>
          <p:cNvPr id="135" name="Google Shape;135;p17"/>
          <p:cNvSpPr/>
          <p:nvPr/>
        </p:nvSpPr>
        <p:spPr>
          <a:xfrm>
            <a:off x="4859650" y="4130475"/>
            <a:ext cx="3434100" cy="391800"/>
          </a:xfrm>
          <a:prstGeom prst="rect">
            <a:avLst/>
          </a:prstGeom>
          <a:solidFill>
            <a:srgbClr val="9E9E9E"/>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RELACIONADO AL SIMULADOR KNG</a:t>
            </a:r>
            <a:endParaRPr b="1" sz="1200">
              <a:solidFill>
                <a:srgbClr val="FFFFFF"/>
              </a:solidFill>
            </a:endParaRPr>
          </a:p>
        </p:txBody>
      </p:sp>
      <p:pic>
        <p:nvPicPr>
          <p:cNvPr id="136" name="Google Shape;136;p17"/>
          <p:cNvPicPr preferRelativeResize="0"/>
          <p:nvPr/>
        </p:nvPicPr>
        <p:blipFill>
          <a:blip r:embed="rId15">
            <a:alphaModFix/>
          </a:blip>
          <a:stretch>
            <a:fillRect/>
          </a:stretch>
        </p:blipFill>
        <p:spPr>
          <a:xfrm>
            <a:off x="4620375" y="546050"/>
            <a:ext cx="1922127" cy="3417149"/>
          </a:xfrm>
          <a:prstGeom prst="rect">
            <a:avLst/>
          </a:prstGeom>
          <a:noFill/>
          <a:ln>
            <a:noFill/>
          </a:ln>
        </p:spPr>
      </p:pic>
      <p:sp>
        <p:nvSpPr>
          <p:cNvPr id="137" name="Google Shape;137;p17"/>
          <p:cNvSpPr/>
          <p:nvPr/>
        </p:nvSpPr>
        <p:spPr>
          <a:xfrm>
            <a:off x="6849875" y="509650"/>
            <a:ext cx="1444200" cy="1444200"/>
          </a:xfrm>
          <a:prstGeom prst="ellipse">
            <a:avLst/>
          </a:prstGeom>
          <a:solidFill>
            <a:srgbClr val="CC412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t>REEL</a:t>
            </a:r>
            <a:endParaRPr b="1"/>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graphicFrame>
        <p:nvGraphicFramePr>
          <p:cNvPr id="142" name="Google Shape;142;p18"/>
          <p:cNvGraphicFramePr/>
          <p:nvPr/>
        </p:nvGraphicFramePr>
        <p:xfrm>
          <a:off x="401450" y="439312"/>
          <a:ext cx="3000000" cy="3000000"/>
        </p:xfrm>
        <a:graphic>
          <a:graphicData uri="http://schemas.openxmlformats.org/drawingml/2006/table">
            <a:tbl>
              <a:tblPr>
                <a:noFill/>
                <a:tableStyleId>{646F6DAD-1CA5-4115-A100-0CD056C40BB6}</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Sábado 22 </a:t>
                      </a:r>
                      <a:r>
                        <a:rPr b="1" lang="en-US"/>
                        <a:t>de Enero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800">
                          <a:highlight>
                            <a:srgbClr val="FFFFFF"/>
                          </a:highlight>
                        </a:rPr>
                        <a:t>¿Te gustaría saber la amplia gama de servicios que ofrecemos? Visita nuestra página web y conoce a detalle cada uno de ellos.</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rPr lang="en-US" sz="800">
                          <a:highlight>
                            <a:srgbClr val="FFFFFF"/>
                          </a:highlight>
                        </a:rPr>
                        <a:t>Encuéntranos cómo </a:t>
                      </a:r>
                      <a:r>
                        <a:rPr lang="en-US" sz="900">
                          <a:highlight>
                            <a:srgbClr val="FFFFFF"/>
                          </a:highlight>
                        </a:rPr>
                        <a:t>👉  kngadvisors.co.uk</a:t>
                      </a:r>
                      <a:endParaRPr sz="9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rPr lang="en-US" sz="800">
                          <a:solidFill>
                            <a:srgbClr val="6FA8DC"/>
                          </a:solidFill>
                          <a:highlight>
                            <a:srgbClr val="FFFFFF"/>
                          </a:highlight>
                          <a:latin typeface="Avenir"/>
                          <a:ea typeface="Avenir"/>
                          <a:cs typeface="Avenir"/>
                          <a:sym typeface="Avenir"/>
                        </a:rPr>
                        <a:t>#finanzas #segurodevida #inversiones #lifeinsurance </a:t>
                      </a:r>
                      <a:r>
                        <a:rPr lang="en-US" sz="8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8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143" name="Google Shape;143;p18"/>
          <p:cNvGrpSpPr/>
          <p:nvPr/>
        </p:nvGrpSpPr>
        <p:grpSpPr>
          <a:xfrm>
            <a:off x="-2779" y="5059872"/>
            <a:ext cx="9149644" cy="83700"/>
            <a:chOff x="0" y="0"/>
            <a:chExt cx="9149644" cy="83700"/>
          </a:xfrm>
        </p:grpSpPr>
        <p:sp>
          <p:nvSpPr>
            <p:cNvPr id="144" name="Google Shape;144;p18"/>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45" name="Google Shape;145;p18"/>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46" name="Google Shape;146;p18"/>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47" name="Google Shape;147;p18"/>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48" name="Google Shape;148;p18"/>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149" name="Google Shape;149;p18"/>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150" name="Google Shape;150;p18"/>
          <p:cNvSpPr/>
          <p:nvPr/>
        </p:nvSpPr>
        <p:spPr>
          <a:xfrm>
            <a:off x="4864900" y="615200"/>
            <a:ext cx="3423600" cy="342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CUADRO DE TEXTO CON COLOR</a:t>
            </a:r>
            <a:endParaRPr/>
          </a:p>
          <a:p>
            <a:pPr indent="0" lvl="0" marL="0" rtl="0" algn="l">
              <a:spcBef>
                <a:spcPts val="0"/>
              </a:spcBef>
              <a:spcAft>
                <a:spcPts val="0"/>
              </a:spcAft>
              <a:buNone/>
            </a:pPr>
            <a:r>
              <a:rPr lang="en-US"/>
              <a:t>TÍTULO: Conoce nuestros servicios</a:t>
            </a:r>
            <a:endParaRPr/>
          </a:p>
          <a:p>
            <a:pPr indent="0" lvl="0" marL="0" rtl="0" algn="l">
              <a:spcBef>
                <a:spcPts val="0"/>
              </a:spcBef>
              <a:spcAft>
                <a:spcPts val="0"/>
              </a:spcAft>
              <a:buNone/>
            </a:pPr>
            <a:r>
              <a:rPr lang="en-US"/>
              <a:t>FOTO: Personas usando una laptop</a:t>
            </a:r>
            <a:endParaRPr/>
          </a:p>
          <a:p>
            <a:pPr indent="0" lvl="0" marL="0" rtl="0" algn="l">
              <a:spcBef>
                <a:spcPts val="0"/>
              </a:spcBef>
              <a:spcAft>
                <a:spcPts val="0"/>
              </a:spcAft>
              <a:buNone/>
            </a:pPr>
            <a:r>
              <a:t/>
            </a:r>
            <a:endParaRPr/>
          </a:p>
        </p:txBody>
      </p:sp>
      <p:sp>
        <p:nvSpPr>
          <p:cNvPr id="151" name="Google Shape;151;p18"/>
          <p:cNvSpPr/>
          <p:nvPr/>
        </p:nvSpPr>
        <p:spPr>
          <a:xfrm>
            <a:off x="4859650" y="4130475"/>
            <a:ext cx="3434100" cy="391800"/>
          </a:xfrm>
          <a:prstGeom prst="rect">
            <a:avLst/>
          </a:prstGeom>
          <a:solidFill>
            <a:srgbClr val="76A5A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CALL TO ACTION A PÁGINA WEB</a:t>
            </a:r>
            <a:endParaRPr b="1" sz="1200">
              <a:solidFill>
                <a:srgbClr val="FFFFFF"/>
              </a:solidFill>
            </a:endParaRPr>
          </a:p>
        </p:txBody>
      </p:sp>
      <p:pic>
        <p:nvPicPr>
          <p:cNvPr id="152" name="Google Shape;152;p18"/>
          <p:cNvPicPr preferRelativeResize="0"/>
          <p:nvPr/>
        </p:nvPicPr>
        <p:blipFill>
          <a:blip r:embed="rId15">
            <a:alphaModFix/>
          </a:blip>
          <a:stretch>
            <a:fillRect/>
          </a:stretch>
        </p:blipFill>
        <p:spPr>
          <a:xfrm>
            <a:off x="4859650" y="609962"/>
            <a:ext cx="3434100" cy="343407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graphicFrame>
        <p:nvGraphicFramePr>
          <p:cNvPr id="157" name="Google Shape;157;p19"/>
          <p:cNvGraphicFramePr/>
          <p:nvPr/>
        </p:nvGraphicFramePr>
        <p:xfrm>
          <a:off x="401450" y="292450"/>
          <a:ext cx="3000000" cy="3000000"/>
        </p:xfrm>
        <a:graphic>
          <a:graphicData uri="http://schemas.openxmlformats.org/drawingml/2006/table">
            <a:tbl>
              <a:tblPr>
                <a:noFill/>
                <a:tableStyleId>{646F6DAD-1CA5-4115-A100-0CD056C40BB6}</a:tableStyleId>
              </a:tblPr>
              <a:tblGrid>
                <a:gridCol w="823550"/>
                <a:gridCol w="2681375"/>
              </a:tblGrid>
              <a:tr h="527025">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Domingo 23 </a:t>
                      </a:r>
                      <a:r>
                        <a:rPr b="1" lang="en-US"/>
                        <a:t>de Enero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27640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lang="en-US" sz="1100">
                          <a:solidFill>
                            <a:srgbClr val="222222"/>
                          </a:solidFill>
                          <a:highlight>
                            <a:srgbClr val="FFFFFF"/>
                          </a:highlight>
                        </a:rPr>
                        <a:t>El día de hoy les presentamos una comparación entre los dos gigantes del retail. </a:t>
                      </a:r>
                      <a:endParaRPr sz="1100">
                        <a:solidFill>
                          <a:srgbClr val="222222"/>
                        </a:solidFill>
                        <a:highlight>
                          <a:srgbClr val="FFFFFF"/>
                        </a:highlight>
                      </a:endParaRPr>
                    </a:p>
                    <a:p>
                      <a:pPr indent="0" lvl="0" marL="0" rtl="0" algn="l">
                        <a:lnSpc>
                          <a:spcPct val="100000"/>
                        </a:lnSpc>
                        <a:spcBef>
                          <a:spcPts val="1100"/>
                        </a:spcBef>
                        <a:spcAft>
                          <a:spcPts val="0"/>
                        </a:spcAft>
                        <a:buNone/>
                      </a:pPr>
                      <a:r>
                        <a:rPr lang="en-US" sz="1100">
                          <a:solidFill>
                            <a:srgbClr val="222222"/>
                          </a:solidFill>
                          <a:highlight>
                            <a:srgbClr val="FFFFFF"/>
                          </a:highlight>
                        </a:rPr>
                        <a:t>Por un lado tenemos a Amazon que poco a poco se está apoderando de más mercados pero sigue manteniendo su dominio principalmente en el e-commerce y por otro lado tenemos a Walmart que tiene muchos proyectos ambiciosos, uno de ellos es aventurarse en el mundo del healthcare.</a:t>
                      </a:r>
                      <a:endParaRPr sz="1100">
                        <a:solidFill>
                          <a:srgbClr val="222222"/>
                        </a:solidFill>
                        <a:highlight>
                          <a:srgbClr val="FFFFFF"/>
                        </a:highlight>
                      </a:endParaRPr>
                    </a:p>
                    <a:p>
                      <a:pPr indent="0" lvl="0" marL="0" rtl="0" algn="l">
                        <a:lnSpc>
                          <a:spcPct val="100000"/>
                        </a:lnSpc>
                        <a:spcBef>
                          <a:spcPts val="1100"/>
                        </a:spcBef>
                        <a:spcAft>
                          <a:spcPts val="0"/>
                        </a:spcAft>
                        <a:buNone/>
                      </a:pPr>
                      <a:r>
                        <a:rPr lang="en-US" sz="1100">
                          <a:solidFill>
                            <a:srgbClr val="222222"/>
                          </a:solidFill>
                          <a:highlight>
                            <a:srgbClr val="FFFFFF"/>
                          </a:highlight>
                        </a:rPr>
                        <a:t>👉 ¿Cuál crees que tiene mayor futuro? Comparte tu opinión en los comentarios</a:t>
                      </a:r>
                      <a:endParaRPr sz="1100">
                        <a:solidFill>
                          <a:srgbClr val="222222"/>
                        </a:solidFill>
                        <a:highlight>
                          <a:srgbClr val="FFFFFF"/>
                        </a:highlight>
                      </a:endParaRPr>
                    </a:p>
                    <a:p>
                      <a:pPr indent="0" lvl="0" marL="0" rtl="0" algn="l">
                        <a:lnSpc>
                          <a:spcPct val="115000"/>
                        </a:lnSpc>
                        <a:spcBef>
                          <a:spcPts val="1100"/>
                        </a:spcBef>
                        <a:spcAft>
                          <a:spcPts val="0"/>
                        </a:spcAft>
                        <a:buNone/>
                      </a:pPr>
                      <a:r>
                        <a:rPr lang="en-US" sz="700">
                          <a:solidFill>
                            <a:srgbClr val="6FA8DC"/>
                          </a:solidFill>
                          <a:highlight>
                            <a:srgbClr val="FFFFFF"/>
                          </a:highlight>
                          <a:latin typeface="Avenir"/>
                          <a:ea typeface="Avenir"/>
                          <a:cs typeface="Avenir"/>
                          <a:sym typeface="Avenir"/>
                        </a:rPr>
                        <a:t>#finanzas #segurodevida #inversiones #lifeinsurance </a:t>
                      </a:r>
                      <a:r>
                        <a:rPr lang="en-US" sz="7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9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225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158" name="Google Shape;158;p19"/>
          <p:cNvGrpSpPr/>
          <p:nvPr/>
        </p:nvGrpSpPr>
        <p:grpSpPr>
          <a:xfrm>
            <a:off x="-238076" y="5143497"/>
            <a:ext cx="9149644" cy="83700"/>
            <a:chOff x="0" y="0"/>
            <a:chExt cx="9149644" cy="83700"/>
          </a:xfrm>
        </p:grpSpPr>
        <p:sp>
          <p:nvSpPr>
            <p:cNvPr id="159" name="Google Shape;159;p19"/>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60" name="Google Shape;160;p19"/>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61" name="Google Shape;161;p19"/>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62" name="Google Shape;162;p19"/>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63" name="Google Shape;163;p19"/>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164" name="Google Shape;164;p19"/>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165" name="Google Shape;165;p19"/>
          <p:cNvSpPr/>
          <p:nvPr/>
        </p:nvSpPr>
        <p:spPr>
          <a:xfrm>
            <a:off x="4813975" y="362775"/>
            <a:ext cx="1802700" cy="18027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sz="1000"/>
              <a:t>GRÁFICO AZUL</a:t>
            </a:r>
            <a:endParaRPr sz="1000"/>
          </a:p>
          <a:p>
            <a:pPr indent="0" lvl="0" marL="0" rtl="0" algn="l">
              <a:spcBef>
                <a:spcPts val="0"/>
              </a:spcBef>
              <a:spcAft>
                <a:spcPts val="0"/>
              </a:spcAft>
              <a:buNone/>
            </a:pPr>
            <a:r>
              <a:rPr lang="en-US" sz="1000"/>
              <a:t>TEXTO: AMAZON VS. WALMART</a:t>
            </a:r>
            <a:endParaRPr sz="1000"/>
          </a:p>
          <a:p>
            <a:pPr indent="0" lvl="0" marL="0" rtl="0" algn="l">
              <a:spcBef>
                <a:spcPts val="0"/>
              </a:spcBef>
              <a:spcAft>
                <a:spcPts val="0"/>
              </a:spcAft>
              <a:buNone/>
            </a:pPr>
            <a:r>
              <a:rPr lang="en-US" sz="1000"/>
              <a:t>ILUSTRACIÓN: Personas agarrando logos de amazon y walmart y dinero volando.</a:t>
            </a:r>
            <a:endParaRPr sz="1000"/>
          </a:p>
          <a:p>
            <a:pPr indent="0" lvl="0" marL="0" rtl="0" algn="l">
              <a:spcBef>
                <a:spcPts val="0"/>
              </a:spcBef>
              <a:spcAft>
                <a:spcPts val="0"/>
              </a:spcAft>
              <a:buNone/>
            </a:pPr>
            <a:r>
              <a:t/>
            </a:r>
            <a:endParaRPr sz="1000"/>
          </a:p>
        </p:txBody>
      </p:sp>
      <p:sp>
        <p:nvSpPr>
          <p:cNvPr id="166" name="Google Shape;166;p19"/>
          <p:cNvSpPr/>
          <p:nvPr/>
        </p:nvSpPr>
        <p:spPr>
          <a:xfrm>
            <a:off x="4859650" y="4130475"/>
            <a:ext cx="3434100" cy="391800"/>
          </a:xfrm>
          <a:prstGeom prst="rect">
            <a:avLst/>
          </a:prstGeom>
          <a:solidFill>
            <a:srgbClr val="1A1A1A"/>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000">
                <a:solidFill>
                  <a:srgbClr val="FFFFFF"/>
                </a:solidFill>
              </a:rPr>
              <a:t>NOTICIAS FINANCIERAS (COMPAÑÍAS / EMPRESAS)</a:t>
            </a:r>
            <a:endParaRPr b="1" sz="1000">
              <a:solidFill>
                <a:srgbClr val="FFFFFF"/>
              </a:solidFill>
            </a:endParaRPr>
          </a:p>
        </p:txBody>
      </p:sp>
      <p:sp>
        <p:nvSpPr>
          <p:cNvPr id="167" name="Google Shape;167;p19"/>
          <p:cNvSpPr/>
          <p:nvPr/>
        </p:nvSpPr>
        <p:spPr>
          <a:xfrm>
            <a:off x="6666834" y="362775"/>
            <a:ext cx="1802700" cy="18027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sz="800"/>
              <a:t>Amazon</a:t>
            </a:r>
            <a:endParaRPr sz="800"/>
          </a:p>
          <a:p>
            <a:pPr indent="0" lvl="0" marL="0" rtl="0" algn="l">
              <a:spcBef>
                <a:spcPts val="0"/>
              </a:spcBef>
              <a:spcAft>
                <a:spcPts val="0"/>
              </a:spcAft>
              <a:buNone/>
            </a:pPr>
            <a:r>
              <a:t/>
            </a:r>
            <a:endParaRPr sz="800"/>
          </a:p>
          <a:p>
            <a:pPr indent="0" lvl="0" marL="0" rtl="0" algn="l">
              <a:spcBef>
                <a:spcPts val="0"/>
              </a:spcBef>
              <a:spcAft>
                <a:spcPts val="0"/>
              </a:spcAft>
              <a:buNone/>
            </a:pPr>
            <a:r>
              <a:rPr lang="en-US" sz="800"/>
              <a:t>Market Cap: 1.771 UDS Billones</a:t>
            </a:r>
            <a:endParaRPr sz="800"/>
          </a:p>
          <a:p>
            <a:pPr indent="0" lvl="0" marL="0" rtl="0" algn="l">
              <a:spcBef>
                <a:spcPts val="0"/>
              </a:spcBef>
              <a:spcAft>
                <a:spcPts val="0"/>
              </a:spcAft>
              <a:buNone/>
            </a:pPr>
            <a:r>
              <a:rPr lang="en-US" sz="800"/>
              <a:t>Ingreso: 419.13 USD miles de millones</a:t>
            </a:r>
            <a:endParaRPr sz="800"/>
          </a:p>
          <a:p>
            <a:pPr indent="0" lvl="0" marL="0" rtl="0" algn="l">
              <a:spcBef>
                <a:spcPts val="0"/>
              </a:spcBef>
              <a:spcAft>
                <a:spcPts val="0"/>
              </a:spcAft>
              <a:buNone/>
            </a:pPr>
            <a:r>
              <a:rPr lang="en-US" sz="800"/>
              <a:t>Utilidad neta: 26.9 USD miles de millones</a:t>
            </a:r>
            <a:endParaRPr sz="800"/>
          </a:p>
          <a:p>
            <a:pPr indent="0" lvl="0" marL="0" rtl="0" algn="l">
              <a:spcBef>
                <a:spcPts val="0"/>
              </a:spcBef>
              <a:spcAft>
                <a:spcPts val="0"/>
              </a:spcAft>
              <a:buNone/>
            </a:pPr>
            <a:r>
              <a:rPr lang="en-US" sz="800"/>
              <a:t>Ratio P/E: 66.80</a:t>
            </a:r>
            <a:endParaRPr sz="800"/>
          </a:p>
          <a:p>
            <a:pPr indent="0" lvl="0" marL="0" rtl="0" algn="l">
              <a:spcBef>
                <a:spcPts val="0"/>
              </a:spcBef>
              <a:spcAft>
                <a:spcPts val="0"/>
              </a:spcAft>
              <a:buNone/>
            </a:pPr>
            <a:r>
              <a:rPr lang="en-US" sz="800"/>
              <a:t>Dividendo: -</a:t>
            </a:r>
            <a:endParaRPr sz="800"/>
          </a:p>
          <a:p>
            <a:pPr indent="0" lvl="0" marL="0" rtl="0" algn="l">
              <a:spcBef>
                <a:spcPts val="0"/>
              </a:spcBef>
              <a:spcAft>
                <a:spcPts val="0"/>
              </a:spcAft>
              <a:buNone/>
            </a:pPr>
            <a:r>
              <a:rPr lang="en-US" sz="800"/>
              <a:t>Flujo de caja neto: 21.8 miles de millones</a:t>
            </a:r>
            <a:endParaRPr sz="800"/>
          </a:p>
          <a:p>
            <a:pPr indent="0" lvl="0" marL="0" rtl="0" algn="l">
              <a:spcBef>
                <a:spcPts val="0"/>
              </a:spcBef>
              <a:spcAft>
                <a:spcPts val="0"/>
              </a:spcAft>
              <a:buNone/>
            </a:pPr>
            <a:r>
              <a:rPr lang="en-US" sz="800"/>
              <a:t>Margen de ganancias: 6.4%</a:t>
            </a:r>
            <a:endParaRPr sz="800"/>
          </a:p>
        </p:txBody>
      </p:sp>
      <p:sp>
        <p:nvSpPr>
          <p:cNvPr id="168" name="Google Shape;168;p19"/>
          <p:cNvSpPr/>
          <p:nvPr/>
        </p:nvSpPr>
        <p:spPr>
          <a:xfrm>
            <a:off x="4813975" y="2217551"/>
            <a:ext cx="1802700" cy="18027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sz="800"/>
              <a:t>Walmart</a:t>
            </a:r>
            <a:endParaRPr sz="800"/>
          </a:p>
          <a:p>
            <a:pPr indent="0" lvl="0" marL="0" rtl="0" algn="l">
              <a:spcBef>
                <a:spcPts val="0"/>
              </a:spcBef>
              <a:spcAft>
                <a:spcPts val="0"/>
              </a:spcAft>
              <a:buNone/>
            </a:pPr>
            <a:r>
              <a:t/>
            </a:r>
            <a:endParaRPr sz="800"/>
          </a:p>
          <a:p>
            <a:pPr indent="0" lvl="0" marL="0" rtl="0" algn="l">
              <a:spcBef>
                <a:spcPts val="0"/>
              </a:spcBef>
              <a:spcAft>
                <a:spcPts val="0"/>
              </a:spcAft>
              <a:buNone/>
            </a:pPr>
            <a:r>
              <a:rPr lang="en-US" sz="800"/>
              <a:t>Market Cap: 392.609 UDS miles de millones</a:t>
            </a:r>
            <a:endParaRPr sz="800"/>
          </a:p>
          <a:p>
            <a:pPr indent="0" lvl="0" marL="0" rtl="0" algn="l">
              <a:spcBef>
                <a:spcPts val="0"/>
              </a:spcBef>
              <a:spcAft>
                <a:spcPts val="0"/>
              </a:spcAft>
              <a:buNone/>
            </a:pPr>
            <a:r>
              <a:rPr lang="en-US" sz="800"/>
              <a:t>Ingreso: 562.8 .13 USD miles de millones</a:t>
            </a:r>
            <a:endParaRPr sz="800"/>
          </a:p>
          <a:p>
            <a:pPr indent="0" lvl="0" marL="0" rtl="0" algn="l">
              <a:spcBef>
                <a:spcPts val="0"/>
              </a:spcBef>
              <a:spcAft>
                <a:spcPts val="0"/>
              </a:spcAft>
              <a:buNone/>
            </a:pPr>
            <a:r>
              <a:rPr lang="en-US" sz="800"/>
              <a:t>Utilidad neta: 12.5 USD miles de millones</a:t>
            </a:r>
            <a:endParaRPr sz="800"/>
          </a:p>
          <a:p>
            <a:pPr indent="0" lvl="0" marL="0" rtl="0" algn="l">
              <a:spcBef>
                <a:spcPts val="0"/>
              </a:spcBef>
              <a:spcAft>
                <a:spcPts val="0"/>
              </a:spcAft>
              <a:buNone/>
            </a:pPr>
            <a:r>
              <a:rPr lang="en-US" sz="800"/>
              <a:t>Ratio P/E: 32.43</a:t>
            </a:r>
            <a:endParaRPr sz="800"/>
          </a:p>
          <a:p>
            <a:pPr indent="0" lvl="0" marL="0" rtl="0" algn="l">
              <a:spcBef>
                <a:spcPts val="0"/>
              </a:spcBef>
              <a:spcAft>
                <a:spcPts val="0"/>
              </a:spcAft>
              <a:buNone/>
            </a:pPr>
            <a:r>
              <a:rPr lang="en-US" sz="800"/>
              <a:t>Dividendo: 2.20 USD anual</a:t>
            </a:r>
            <a:endParaRPr sz="800"/>
          </a:p>
          <a:p>
            <a:pPr indent="0" lvl="0" marL="0" rtl="0" algn="l">
              <a:spcBef>
                <a:spcPts val="0"/>
              </a:spcBef>
              <a:spcAft>
                <a:spcPts val="0"/>
              </a:spcAft>
              <a:buNone/>
            </a:pPr>
            <a:r>
              <a:rPr lang="en-US" sz="800"/>
              <a:t>Flujo de caja neto: 21.2 miles de millones</a:t>
            </a:r>
            <a:endParaRPr sz="800"/>
          </a:p>
          <a:p>
            <a:pPr indent="0" lvl="0" marL="0" rtl="0" algn="l">
              <a:spcBef>
                <a:spcPts val="0"/>
              </a:spcBef>
              <a:spcAft>
                <a:spcPts val="0"/>
              </a:spcAft>
              <a:buNone/>
            </a:pPr>
            <a:r>
              <a:rPr lang="en-US" sz="800"/>
              <a:t>Margen de ganancias: 2.2%</a:t>
            </a:r>
            <a:endParaRPr sz="800"/>
          </a:p>
          <a:p>
            <a:pPr indent="0" lvl="0" marL="0" rtl="0" algn="l">
              <a:spcBef>
                <a:spcPts val="0"/>
              </a:spcBef>
              <a:spcAft>
                <a:spcPts val="0"/>
              </a:spcAft>
              <a:buNone/>
            </a:pPr>
            <a:r>
              <a:t/>
            </a:r>
            <a:endParaRPr sz="800"/>
          </a:p>
        </p:txBody>
      </p:sp>
      <p:pic>
        <p:nvPicPr>
          <p:cNvPr id="169" name="Google Shape;169;p19"/>
          <p:cNvPicPr preferRelativeResize="0"/>
          <p:nvPr/>
        </p:nvPicPr>
        <p:blipFill>
          <a:blip r:embed="rId15">
            <a:alphaModFix/>
          </a:blip>
          <a:stretch>
            <a:fillRect/>
          </a:stretch>
        </p:blipFill>
        <p:spPr>
          <a:xfrm>
            <a:off x="4813975" y="362775"/>
            <a:ext cx="1802700" cy="1802700"/>
          </a:xfrm>
          <a:prstGeom prst="rect">
            <a:avLst/>
          </a:prstGeom>
          <a:noFill/>
          <a:ln>
            <a:noFill/>
          </a:ln>
        </p:spPr>
      </p:pic>
      <p:pic>
        <p:nvPicPr>
          <p:cNvPr id="170" name="Google Shape;170;p19"/>
          <p:cNvPicPr preferRelativeResize="0"/>
          <p:nvPr/>
        </p:nvPicPr>
        <p:blipFill>
          <a:blip r:embed="rId16">
            <a:alphaModFix/>
          </a:blip>
          <a:stretch>
            <a:fillRect/>
          </a:stretch>
        </p:blipFill>
        <p:spPr>
          <a:xfrm>
            <a:off x="6666825" y="362775"/>
            <a:ext cx="1802700" cy="1802700"/>
          </a:xfrm>
          <a:prstGeom prst="rect">
            <a:avLst/>
          </a:prstGeom>
          <a:noFill/>
          <a:ln>
            <a:noFill/>
          </a:ln>
        </p:spPr>
      </p:pic>
      <p:pic>
        <p:nvPicPr>
          <p:cNvPr id="171" name="Google Shape;171;p19"/>
          <p:cNvPicPr preferRelativeResize="0"/>
          <p:nvPr/>
        </p:nvPicPr>
        <p:blipFill>
          <a:blip r:embed="rId17">
            <a:alphaModFix/>
          </a:blip>
          <a:stretch>
            <a:fillRect/>
          </a:stretch>
        </p:blipFill>
        <p:spPr>
          <a:xfrm>
            <a:off x="4813975" y="2217550"/>
            <a:ext cx="1802700" cy="18027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grpSp>
        <p:nvGrpSpPr>
          <p:cNvPr id="176" name="Google Shape;176;p20"/>
          <p:cNvGrpSpPr/>
          <p:nvPr/>
        </p:nvGrpSpPr>
        <p:grpSpPr>
          <a:xfrm>
            <a:off x="-2779" y="5059872"/>
            <a:ext cx="9149644" cy="83700"/>
            <a:chOff x="0" y="0"/>
            <a:chExt cx="9149644" cy="83700"/>
          </a:xfrm>
        </p:grpSpPr>
        <p:sp>
          <p:nvSpPr>
            <p:cNvPr id="177" name="Google Shape;177;p20"/>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78" name="Google Shape;178;p20"/>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79" name="Google Shape;179;p20"/>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80" name="Google Shape;180;p20"/>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81" name="Google Shape;181;p20"/>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graphicFrame>
        <p:nvGraphicFramePr>
          <p:cNvPr id="182" name="Google Shape;182;p20"/>
          <p:cNvGraphicFramePr/>
          <p:nvPr/>
        </p:nvGraphicFramePr>
        <p:xfrm>
          <a:off x="401450" y="776300"/>
          <a:ext cx="3000000" cy="3000000"/>
        </p:xfrm>
        <a:graphic>
          <a:graphicData uri="http://schemas.openxmlformats.org/drawingml/2006/table">
            <a:tbl>
              <a:tblPr>
                <a:noFill/>
                <a:tableStyleId>{646F6DAD-1CA5-4115-A100-0CD056C40BB6}</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Martes 25 </a:t>
                      </a:r>
                      <a:r>
                        <a:rPr b="1" lang="en-US"/>
                        <a:t>de Enero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12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HISTORIA</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descr="Imagen" id="183" name="Google Shape;183;p20"/>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pic>
        <p:nvPicPr>
          <p:cNvPr id="184" name="Google Shape;184;p20"/>
          <p:cNvPicPr preferRelativeResize="0"/>
          <p:nvPr/>
        </p:nvPicPr>
        <p:blipFill>
          <a:blip r:embed="rId4">
            <a:alphaModFix/>
          </a:blip>
          <a:stretch>
            <a:fillRect/>
          </a:stretch>
        </p:blipFill>
        <p:spPr>
          <a:xfrm>
            <a:off x="4248225" y="378800"/>
            <a:ext cx="2152775" cy="3827155"/>
          </a:xfrm>
          <a:prstGeom prst="rect">
            <a:avLst/>
          </a:prstGeom>
          <a:noFill/>
          <a:ln>
            <a:noFill/>
          </a:ln>
        </p:spPr>
      </p:pic>
      <p:pic>
        <p:nvPicPr>
          <p:cNvPr id="185" name="Google Shape;185;p20"/>
          <p:cNvPicPr preferRelativeResize="0"/>
          <p:nvPr/>
        </p:nvPicPr>
        <p:blipFill>
          <a:blip r:embed="rId5">
            <a:alphaModFix/>
          </a:blip>
          <a:stretch>
            <a:fillRect/>
          </a:stretch>
        </p:blipFill>
        <p:spPr>
          <a:xfrm>
            <a:off x="6530575" y="378800"/>
            <a:ext cx="2152775" cy="382716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graphicFrame>
        <p:nvGraphicFramePr>
          <p:cNvPr id="190" name="Google Shape;190;p21"/>
          <p:cNvGraphicFramePr/>
          <p:nvPr/>
        </p:nvGraphicFramePr>
        <p:xfrm>
          <a:off x="401450" y="351462"/>
          <a:ext cx="3000000" cy="3000000"/>
        </p:xfrm>
        <a:graphic>
          <a:graphicData uri="http://schemas.openxmlformats.org/drawingml/2006/table">
            <a:tbl>
              <a:tblPr>
                <a:noFill/>
                <a:tableStyleId>{646F6DAD-1CA5-4115-A100-0CD056C40BB6}</a:tableStyleId>
              </a:tblPr>
              <a:tblGrid>
                <a:gridCol w="823550"/>
                <a:gridCol w="2681375"/>
              </a:tblGrid>
              <a:tr h="323350">
                <a:tc gridSpan="2">
                  <a:txBody>
                    <a:bodyPr/>
                    <a:lstStyle/>
                    <a:p>
                      <a:pPr indent="0" lvl="0" marL="0" marR="0" rtl="0" algn="ctr">
                        <a:lnSpc>
                          <a:spcPct val="100000"/>
                        </a:lnSpc>
                        <a:spcBef>
                          <a:spcPts val="0"/>
                        </a:spcBef>
                        <a:spcAft>
                          <a:spcPts val="0"/>
                        </a:spcAft>
                        <a:buClr>
                          <a:srgbClr val="1A9988"/>
                        </a:buClr>
                        <a:buSzPts val="1400"/>
                        <a:buFont typeface="Exo"/>
                        <a:buNone/>
                      </a:pPr>
                      <a:r>
                        <a:rPr b="1" lang="en-US"/>
                        <a:t>Miércoles 26 </a:t>
                      </a:r>
                      <a:r>
                        <a:rPr b="1" lang="en-US"/>
                        <a:t>de Enero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800"/>
                        <a:t>Sabías que... manejamos  plataformas internacionales de inversión con arquitectura abierta.</a:t>
                      </a:r>
                      <a:endParaRPr sz="800"/>
                    </a:p>
                    <a:p>
                      <a:pPr indent="0" lvl="0" marL="0" rtl="0" algn="l">
                        <a:lnSpc>
                          <a:spcPct val="115000"/>
                        </a:lnSpc>
                        <a:spcBef>
                          <a:spcPts val="0"/>
                        </a:spcBef>
                        <a:spcAft>
                          <a:spcPts val="0"/>
                        </a:spcAft>
                        <a:buNone/>
                      </a:pPr>
                      <a:r>
                        <a:t/>
                      </a:r>
                      <a:endParaRPr sz="800"/>
                    </a:p>
                    <a:p>
                      <a:pPr indent="0" lvl="0" marL="0" rtl="0" algn="l">
                        <a:lnSpc>
                          <a:spcPct val="115000"/>
                        </a:lnSpc>
                        <a:spcBef>
                          <a:spcPts val="0"/>
                        </a:spcBef>
                        <a:spcAft>
                          <a:spcPts val="0"/>
                        </a:spcAft>
                        <a:buNone/>
                      </a:pPr>
                      <a:r>
                        <a:rPr lang="en-US" sz="800"/>
                        <a:t>Son aquellas que le permiten a los inversionistas custodiar, visualizar y gestionar sus inversiones internacionales en un solo lugar y esto es ideal para inversionistas con capital existente.</a:t>
                      </a:r>
                      <a:endParaRPr sz="800"/>
                    </a:p>
                    <a:p>
                      <a:pPr indent="0" lvl="0" marL="0" rtl="0" algn="l">
                        <a:lnSpc>
                          <a:spcPct val="115000"/>
                        </a:lnSpc>
                        <a:spcBef>
                          <a:spcPts val="0"/>
                        </a:spcBef>
                        <a:spcAft>
                          <a:spcPts val="0"/>
                        </a:spcAft>
                        <a:buNone/>
                      </a:pPr>
                      <a:r>
                        <a:t/>
                      </a:r>
                      <a:endParaRPr sz="800"/>
                    </a:p>
                    <a:p>
                      <a:pPr indent="0" lvl="0" marL="0" rtl="0" algn="l">
                        <a:lnSpc>
                          <a:spcPct val="115000"/>
                        </a:lnSpc>
                        <a:spcBef>
                          <a:spcPts val="0"/>
                        </a:spcBef>
                        <a:spcAft>
                          <a:spcPts val="0"/>
                        </a:spcAft>
                        <a:buNone/>
                      </a:pPr>
                      <a:r>
                        <a:rPr lang="en-US" sz="800"/>
                        <a:t>Los activos que puedes comprar, son los siguientes: acciones, bonos, ETFs, fondos de acciones, notas estructuradas, FIBRAS, inversiones en Criptos y blockchain.</a:t>
                      </a:r>
                      <a:endParaRPr sz="800"/>
                    </a:p>
                    <a:p>
                      <a:pPr indent="0" lvl="0" marL="0" rtl="0" algn="l">
                        <a:lnSpc>
                          <a:spcPct val="115000"/>
                        </a:lnSpc>
                        <a:spcBef>
                          <a:spcPts val="0"/>
                        </a:spcBef>
                        <a:spcAft>
                          <a:spcPts val="0"/>
                        </a:spcAft>
                        <a:buNone/>
                      </a:pPr>
                      <a:r>
                        <a:t/>
                      </a:r>
                      <a:endParaRPr sz="800"/>
                    </a:p>
                    <a:p>
                      <a:pPr indent="0" lvl="0" marL="0" rtl="0" algn="l">
                        <a:lnSpc>
                          <a:spcPct val="115000"/>
                        </a:lnSpc>
                        <a:spcBef>
                          <a:spcPts val="0"/>
                        </a:spcBef>
                        <a:spcAft>
                          <a:spcPts val="0"/>
                        </a:spcAft>
                        <a:buNone/>
                      </a:pPr>
                      <a:r>
                        <a:rPr lang="en-US" sz="800"/>
                        <a:t>Por eso y más, KNG es tu mejor opción.</a:t>
                      </a:r>
                      <a:endParaRPr sz="800"/>
                    </a:p>
                    <a:p>
                      <a:pPr indent="0" lvl="0" marL="0" rtl="0" algn="l">
                        <a:lnSpc>
                          <a:spcPct val="115000"/>
                        </a:lnSpc>
                        <a:spcBef>
                          <a:spcPts val="0"/>
                        </a:spcBef>
                        <a:spcAft>
                          <a:spcPts val="0"/>
                        </a:spcAft>
                        <a:buNone/>
                      </a:pPr>
                      <a:r>
                        <a:t/>
                      </a:r>
                      <a:endParaRPr sz="1000"/>
                    </a:p>
                    <a:p>
                      <a:pPr indent="0" lvl="0" marL="0" rtl="0" algn="l">
                        <a:lnSpc>
                          <a:spcPct val="115000"/>
                        </a:lnSpc>
                        <a:spcBef>
                          <a:spcPts val="0"/>
                        </a:spcBef>
                        <a:spcAft>
                          <a:spcPts val="0"/>
                        </a:spcAft>
                        <a:buNone/>
                      </a:pPr>
                      <a:r>
                        <a:rPr lang="en-US" sz="800">
                          <a:solidFill>
                            <a:srgbClr val="6FA8DC"/>
                          </a:solidFill>
                          <a:highlight>
                            <a:srgbClr val="FFFFFF"/>
                          </a:highlight>
                          <a:latin typeface="Avenir"/>
                          <a:ea typeface="Avenir"/>
                          <a:cs typeface="Avenir"/>
                          <a:sym typeface="Avenir"/>
                        </a:rPr>
                        <a:t>#finanzas #segurodevida #inversiones #lifeinsurance </a:t>
                      </a:r>
                      <a:r>
                        <a:rPr lang="en-US" sz="8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900">
                        <a:solidFill>
                          <a:srgbClr val="6AA4C8"/>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rgbClr val="1A9988"/>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191" name="Google Shape;191;p21"/>
          <p:cNvGrpSpPr/>
          <p:nvPr/>
        </p:nvGrpSpPr>
        <p:grpSpPr>
          <a:xfrm>
            <a:off x="-2779" y="5059872"/>
            <a:ext cx="9149644" cy="83700"/>
            <a:chOff x="0" y="0"/>
            <a:chExt cx="9149644" cy="83700"/>
          </a:xfrm>
        </p:grpSpPr>
        <p:sp>
          <p:nvSpPr>
            <p:cNvPr id="192" name="Google Shape;192;p21"/>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93" name="Google Shape;193;p21"/>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94" name="Google Shape;194;p21"/>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95" name="Google Shape;195;p21"/>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96" name="Google Shape;196;p21"/>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197" name="Google Shape;197;p21"/>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198" name="Google Shape;198;p21"/>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DEGRADADO</a:t>
            </a:r>
            <a:endParaRPr/>
          </a:p>
          <a:p>
            <a:pPr indent="0" lvl="0" marL="0" rtl="0" algn="l">
              <a:spcBef>
                <a:spcPts val="0"/>
              </a:spcBef>
              <a:spcAft>
                <a:spcPts val="0"/>
              </a:spcAft>
              <a:buNone/>
            </a:pPr>
            <a:r>
              <a:rPr lang="en-US"/>
              <a:t>TÍTULO: Plataformas internacionales de inversión con arquitectura abierta.</a:t>
            </a:r>
            <a:endParaRPr/>
          </a:p>
          <a:p>
            <a:pPr indent="0" lvl="0" marL="0" rtl="0" algn="l">
              <a:spcBef>
                <a:spcPts val="0"/>
              </a:spcBef>
              <a:spcAft>
                <a:spcPts val="0"/>
              </a:spcAft>
              <a:buNone/>
            </a:pPr>
            <a:r>
              <a:rPr lang="en-US"/>
              <a:t>FOTO: Inversion plataforma</a:t>
            </a:r>
            <a:endParaRPr/>
          </a:p>
          <a:p>
            <a:pPr indent="0" lvl="0" marL="0" rtl="0" algn="l">
              <a:spcBef>
                <a:spcPts val="0"/>
              </a:spcBef>
              <a:spcAft>
                <a:spcPts val="0"/>
              </a:spcAft>
              <a:buNone/>
            </a:pPr>
            <a:r>
              <a:t/>
            </a:r>
            <a:endParaRPr/>
          </a:p>
        </p:txBody>
      </p:sp>
      <p:sp>
        <p:nvSpPr>
          <p:cNvPr id="199" name="Google Shape;199;p21"/>
          <p:cNvSpPr/>
          <p:nvPr/>
        </p:nvSpPr>
        <p:spPr>
          <a:xfrm>
            <a:off x="4859650" y="4130475"/>
            <a:ext cx="3434100" cy="3918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BENEFICIOS DE INVERTIR CON KNG</a:t>
            </a:r>
            <a:endParaRPr b="1" sz="1200">
              <a:solidFill>
                <a:srgbClr val="FFFFFF"/>
              </a:solidFill>
            </a:endParaRPr>
          </a:p>
        </p:txBody>
      </p:sp>
      <p:pic>
        <p:nvPicPr>
          <p:cNvPr id="200" name="Google Shape;200;p21"/>
          <p:cNvPicPr preferRelativeResize="0"/>
          <p:nvPr/>
        </p:nvPicPr>
        <p:blipFill>
          <a:blip r:embed="rId15">
            <a:alphaModFix/>
          </a:blip>
          <a:stretch>
            <a:fillRect/>
          </a:stretch>
        </p:blipFill>
        <p:spPr>
          <a:xfrm>
            <a:off x="4859650" y="511750"/>
            <a:ext cx="3434100" cy="34341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graphicFrame>
        <p:nvGraphicFramePr>
          <p:cNvPr id="205" name="Google Shape;205;p22"/>
          <p:cNvGraphicFramePr/>
          <p:nvPr/>
        </p:nvGraphicFramePr>
        <p:xfrm>
          <a:off x="405475" y="178550"/>
          <a:ext cx="3000000" cy="3000000"/>
        </p:xfrm>
        <a:graphic>
          <a:graphicData uri="http://schemas.openxmlformats.org/drawingml/2006/table">
            <a:tbl>
              <a:tblPr>
                <a:noFill/>
                <a:tableStyleId>{646F6DAD-1CA5-4115-A100-0CD056C40BB6}</a:tableStyleId>
              </a:tblPr>
              <a:tblGrid>
                <a:gridCol w="819250"/>
                <a:gridCol w="2667375"/>
              </a:tblGrid>
              <a:tr h="4424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Jueves 27 </a:t>
                      </a:r>
                      <a:r>
                        <a:rPr b="1" lang="en-US"/>
                        <a:t>de Enero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35086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900">
                          <a:highlight>
                            <a:srgbClr val="FFFFFF"/>
                          </a:highlight>
                        </a:rPr>
                        <a:t>Crea una proyección de tu inversión en Renta Fija de Alto </a:t>
                      </a:r>
                      <a:r>
                        <a:rPr lang="en-US" sz="900">
                          <a:highlight>
                            <a:srgbClr val="FFFFFF"/>
                          </a:highlight>
                        </a:rPr>
                        <a:t>Rendimiento</a:t>
                      </a:r>
                      <a:r>
                        <a:rPr lang="en-US" sz="900">
                          <a:highlight>
                            <a:srgbClr val="FFFFFF"/>
                          </a:highlight>
                        </a:rPr>
                        <a:t> con nuestro simulador único de KNG.</a:t>
                      </a:r>
                      <a:endParaRPr sz="900">
                        <a:highlight>
                          <a:srgbClr val="FFFFFF"/>
                        </a:highlight>
                      </a:endParaRPr>
                    </a:p>
                    <a:p>
                      <a:pPr indent="0" lvl="0" marL="0" rtl="0" algn="l">
                        <a:lnSpc>
                          <a:spcPct val="115000"/>
                        </a:lnSpc>
                        <a:spcBef>
                          <a:spcPts val="0"/>
                        </a:spcBef>
                        <a:spcAft>
                          <a:spcPts val="0"/>
                        </a:spcAft>
                        <a:buNone/>
                      </a:pPr>
                      <a:r>
                        <a:t/>
                      </a:r>
                      <a:endParaRPr sz="900">
                        <a:highlight>
                          <a:srgbClr val="FFFFFF"/>
                        </a:highlight>
                      </a:endParaRPr>
                    </a:p>
                    <a:p>
                      <a:pPr indent="0" lvl="0" marL="0" rtl="0" algn="l">
                        <a:lnSpc>
                          <a:spcPct val="115000"/>
                        </a:lnSpc>
                        <a:spcBef>
                          <a:spcPts val="0"/>
                        </a:spcBef>
                        <a:spcAft>
                          <a:spcPts val="0"/>
                        </a:spcAft>
                        <a:buNone/>
                      </a:pPr>
                      <a:r>
                        <a:rPr lang="en-US" sz="900">
                          <a:highlight>
                            <a:srgbClr val="FFFFFF"/>
                          </a:highlight>
                        </a:rPr>
                        <a:t>Pro tip: Ve nuestro tutorial en el apartado de reels para saber cómo usarlo</a:t>
                      </a:r>
                      <a:endParaRPr sz="900">
                        <a:highlight>
                          <a:srgbClr val="FFFFFF"/>
                        </a:highlight>
                      </a:endParaRPr>
                    </a:p>
                    <a:p>
                      <a:pPr indent="0" lvl="0" marL="0" rtl="0" algn="l">
                        <a:lnSpc>
                          <a:spcPct val="115000"/>
                        </a:lnSpc>
                        <a:spcBef>
                          <a:spcPts val="0"/>
                        </a:spcBef>
                        <a:spcAft>
                          <a:spcPts val="0"/>
                        </a:spcAft>
                        <a:buNone/>
                      </a:pPr>
                      <a:r>
                        <a:t/>
                      </a:r>
                      <a:endParaRPr sz="1200">
                        <a:highlight>
                          <a:srgbClr val="FFFFFF"/>
                        </a:highlight>
                      </a:endParaRPr>
                    </a:p>
                    <a:p>
                      <a:pPr indent="0" lvl="0" marL="0" rtl="0" algn="l">
                        <a:lnSpc>
                          <a:spcPct val="115000"/>
                        </a:lnSpc>
                        <a:spcBef>
                          <a:spcPts val="0"/>
                        </a:spcBef>
                        <a:spcAft>
                          <a:spcPts val="0"/>
                        </a:spcAft>
                        <a:buNone/>
                      </a:pPr>
                      <a:r>
                        <a:rPr lang="en-US" sz="1000">
                          <a:solidFill>
                            <a:srgbClr val="6FA8DC"/>
                          </a:solidFill>
                          <a:highlight>
                            <a:srgbClr val="FFFFFF"/>
                          </a:highlight>
                          <a:latin typeface="Avenir"/>
                          <a:ea typeface="Avenir"/>
                          <a:cs typeface="Avenir"/>
                          <a:sym typeface="Avenir"/>
                        </a:rPr>
                        <a:t>#finanzas #segurodevida #inversiones #lifeinsurance </a:t>
                      </a:r>
                      <a:r>
                        <a:rPr lang="en-US" sz="10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1200">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5979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206" name="Google Shape;206;p22"/>
          <p:cNvGrpSpPr/>
          <p:nvPr/>
        </p:nvGrpSpPr>
        <p:grpSpPr>
          <a:xfrm>
            <a:off x="-2779" y="5059872"/>
            <a:ext cx="9149644" cy="83700"/>
            <a:chOff x="0" y="0"/>
            <a:chExt cx="9149644" cy="83700"/>
          </a:xfrm>
        </p:grpSpPr>
        <p:sp>
          <p:nvSpPr>
            <p:cNvPr id="207" name="Google Shape;207;p22"/>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08" name="Google Shape;208;p22"/>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09" name="Google Shape;209;p22"/>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10" name="Google Shape;210;p22"/>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11" name="Google Shape;211;p22"/>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212" name="Google Shape;212;p22"/>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213" name="Google Shape;213;p22"/>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CUADRO DE TEXTO CON COLOR</a:t>
            </a:r>
            <a:endParaRPr/>
          </a:p>
          <a:p>
            <a:pPr indent="0" lvl="0" marL="0" rtl="0" algn="l">
              <a:spcBef>
                <a:spcPts val="0"/>
              </a:spcBef>
              <a:spcAft>
                <a:spcPts val="0"/>
              </a:spcAft>
              <a:buNone/>
            </a:pPr>
            <a:r>
              <a:rPr lang="en-US"/>
              <a:t>TÍTULO: ¿Incertidumbre de tu estado financiero?</a:t>
            </a:r>
            <a:endParaRPr/>
          </a:p>
          <a:p>
            <a:pPr indent="0" lvl="0" marL="0" rtl="0" algn="l">
              <a:spcBef>
                <a:spcPts val="0"/>
              </a:spcBef>
              <a:spcAft>
                <a:spcPts val="0"/>
              </a:spcAft>
              <a:buNone/>
            </a:pPr>
            <a:r>
              <a:t/>
            </a:r>
            <a:endParaRPr/>
          </a:p>
        </p:txBody>
      </p:sp>
      <p:sp>
        <p:nvSpPr>
          <p:cNvPr id="214" name="Google Shape;214;p22"/>
          <p:cNvSpPr/>
          <p:nvPr/>
        </p:nvSpPr>
        <p:spPr>
          <a:xfrm>
            <a:off x="4859650" y="4130475"/>
            <a:ext cx="3434100" cy="391800"/>
          </a:xfrm>
          <a:prstGeom prst="rect">
            <a:avLst/>
          </a:prstGeom>
          <a:solidFill>
            <a:srgbClr val="9E9E9E"/>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RELACIONADO AL SIMULADOR KNG</a:t>
            </a:r>
            <a:endParaRPr b="1" sz="1200">
              <a:solidFill>
                <a:srgbClr val="FFFFFF"/>
              </a:solidFill>
            </a:endParaRPr>
          </a:p>
        </p:txBody>
      </p:sp>
      <p:pic>
        <p:nvPicPr>
          <p:cNvPr id="215" name="Google Shape;215;p22"/>
          <p:cNvPicPr preferRelativeResize="0"/>
          <p:nvPr/>
        </p:nvPicPr>
        <p:blipFill>
          <a:blip r:embed="rId15">
            <a:alphaModFix/>
          </a:blip>
          <a:stretch>
            <a:fillRect/>
          </a:stretch>
        </p:blipFill>
        <p:spPr>
          <a:xfrm>
            <a:off x="4834875" y="485275"/>
            <a:ext cx="3486624" cy="348662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treamline">
  <a:themeElements>
    <a:clrScheme name="Streamline">
      <a:dk1>
        <a:srgbClr val="1A9988"/>
      </a:dk1>
      <a:lt1>
        <a:srgbClr val="1A9988"/>
      </a:lt1>
      <a:dk2>
        <a:srgbClr val="A7A7A7"/>
      </a:dk2>
      <a:lt2>
        <a:srgbClr val="535353"/>
      </a:lt2>
      <a:accent1>
        <a:srgbClr val="595959"/>
      </a:accent1>
      <a:accent2>
        <a:srgbClr val="6AA4C8"/>
      </a:accent2>
      <a:accent3>
        <a:srgbClr val="EB5600"/>
      </a:accent3>
      <a:accent4>
        <a:srgbClr val="A2FFE8"/>
      </a:accent4>
      <a:accent5>
        <a:srgbClr val="1C3678"/>
      </a:accent5>
      <a:accent6>
        <a:srgbClr val="FFB8A2"/>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treamline">
  <a:themeElements>
    <a:clrScheme name="Streamline">
      <a:dk1>
        <a:srgbClr val="000000"/>
      </a:dk1>
      <a:lt1>
        <a:srgbClr val="FFFFFF"/>
      </a:lt1>
      <a:dk2>
        <a:srgbClr val="A7A7A7"/>
      </a:dk2>
      <a:lt2>
        <a:srgbClr val="535353"/>
      </a:lt2>
      <a:accent1>
        <a:srgbClr val="595959"/>
      </a:accent1>
      <a:accent2>
        <a:srgbClr val="6AA4C8"/>
      </a:accent2>
      <a:accent3>
        <a:srgbClr val="EB5600"/>
      </a:accent3>
      <a:accent4>
        <a:srgbClr val="A2FFE8"/>
      </a:accent4>
      <a:accent5>
        <a:srgbClr val="1C3678"/>
      </a:accent5>
      <a:accent6>
        <a:srgbClr val="FFB8A2"/>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