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88D"/>
    <a:srgbClr val="011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387F8-3B87-4A7B-9B7A-22F7F53DE271}" v="26" dt="2025-03-28T21:40:13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ASIGNACIÓN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12004418055427E-2"/>
          <c:y val="0.1427414543322395"/>
          <c:w val="0.83326905591525147"/>
          <c:h val="0.410066554884634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71-46A6-B560-EA8BCEC3F2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71-46A6-B560-EA8BCEC3F2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71-46A6-B560-EA8BCEC3F2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571-46A6-B560-EA8BCEC3F2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571-46A6-B560-EA8BCEC3F2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B98-480F-9201-4EDC56E200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F0A-4E47-A91C-A8F6A7F05B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F0A-4E47-A91C-A8F6A7F05B4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F0A-4E47-A91C-A8F6A7F05B4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F0A-4E47-A91C-A8F6A7F05B4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F0A-4E47-A91C-A8F6A7F05B4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719-4365-BC1D-A51415704B1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719-4365-BC1D-A51415704B17}"/>
              </c:ext>
            </c:extLst>
          </c:dPt>
          <c:cat>
            <c:strRef>
              <c:f>Sheet1!$A$2:$A$14</c:f>
              <c:strCache>
                <c:ptCount val="13"/>
                <c:pt idx="0">
                  <c:v>Woodville ATE Loan Note 11%pa</c:v>
                </c:pt>
                <c:pt idx="1">
                  <c:v>London Richmond 11%pa</c:v>
                </c:pt>
                <c:pt idx="2">
                  <c:v>London DE Group 12%pa</c:v>
                </c:pt>
                <c:pt idx="3">
                  <c:v>Castlesone FAANG+ Fund</c:v>
                </c:pt>
                <c:pt idx="4">
                  <c:v>Castlestone Low Volatility Fund</c:v>
                </c:pt>
                <c:pt idx="5">
                  <c:v>Guinness Global Innovators</c:v>
                </c:pt>
                <c:pt idx="6">
                  <c:v>Guinness Global Equity Income</c:v>
                </c:pt>
                <c:pt idx="7">
                  <c:v>Momentum Global Equity </c:v>
                </c:pt>
                <c:pt idx="8">
                  <c:v>Bowmoor Capital</c:v>
                </c:pt>
                <c:pt idx="9">
                  <c:v>XHE Capital Managed Equity Fund</c:v>
                </c:pt>
                <c:pt idx="10">
                  <c:v>Argonaut Capital Partners</c:v>
                </c:pt>
                <c:pt idx="11">
                  <c:v>BBVA-Semi-Annual-Classic-Autocall-USD-IDAD</c:v>
                </c:pt>
                <c:pt idx="12">
                  <c:v>CASH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 formatCode="0.00%">
                  <c:v>0.08</c:v>
                </c:pt>
                <c:pt idx="8">
                  <c:v>0.06</c:v>
                </c:pt>
                <c:pt idx="9" formatCode="0.00%">
                  <c:v>0.06</c:v>
                </c:pt>
                <c:pt idx="10">
                  <c:v>0.06</c:v>
                </c:pt>
                <c:pt idx="11">
                  <c:v>0.1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571-46A6-B560-EA8BCEC3F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79424946005354"/>
          <c:y val="0.55849500581197986"/>
          <c:w val="0.82547433287086258"/>
          <c:h val="0.42350997294600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ACTIVOS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06507049511595"/>
          <c:y val="0.14274123611226969"/>
          <c:w val="0.87210746676132977"/>
          <c:h val="0.4327979963160167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C4-43CD-A89F-52FAC5549E9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C4-43CD-A89F-52FAC5549E9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C4-43CD-A89F-52FAC5549E9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FE-438D-95C6-A407F3E09FBB}"/>
              </c:ext>
            </c:extLst>
          </c:dPt>
          <c:cat>
            <c:strRef>
              <c:f>Sheet1!$A$2:$A$5</c:f>
              <c:strCache>
                <c:ptCount val="4"/>
                <c:pt idx="0">
                  <c:v>Renta Fija</c:v>
                </c:pt>
                <c:pt idx="1">
                  <c:v>Renta Variable: Equity Long</c:v>
                </c:pt>
                <c:pt idx="2">
                  <c:v>Renta Variable: Absolute Return</c:v>
                </c:pt>
                <c:pt idx="3">
                  <c:v>Efectivo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0.18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C4-43CD-A89F-52FAC5549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79424946005354"/>
          <c:y val="0.60748536597820502"/>
          <c:w val="0.82547433287086258"/>
          <c:h val="0.29185028017495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0165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2416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7021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3848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5327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473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0916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528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5221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16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6869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BD34-9337-4801-8B72-16A32ADE49B7}" type="datetimeFigureOut">
              <a:rPr lang="es-419" smtClean="0"/>
              <a:t>28/3/2025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3DCA7-916F-4EA0-8CD5-4A8DE802973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5001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imulador-bonos.kngadvisors.co.uk/storage/biblioteca/OrIpnsb49ivSJjm.pdf" TargetMode="External"/><Relationship Id="rId13" Type="http://schemas.openxmlformats.org/officeDocument/2006/relationships/hyperlink" Target="https://simulador-bonos.kngadvisors.co.uk/storage/factsheets/rHI9qjW1npJqqhX.pdf" TargetMode="External"/><Relationship Id="rId18" Type="http://schemas.openxmlformats.org/officeDocument/2006/relationships/chart" Target="../charts/chart2.xml"/><Relationship Id="rId3" Type="http://schemas.openxmlformats.org/officeDocument/2006/relationships/hyperlink" Target="https://simulador-bonos.kngadvisors.co.uk/storage/factsheets/tOf6jmsAPWMjE9U.pdf" TargetMode="External"/><Relationship Id="rId7" Type="http://schemas.openxmlformats.org/officeDocument/2006/relationships/hyperlink" Target="https://simulador-bonos.kngadvisors.co.uk/storage/factsheets/MXjgB5vDsk0WTPA.pdf" TargetMode="External"/><Relationship Id="rId12" Type="http://schemas.openxmlformats.org/officeDocument/2006/relationships/hyperlink" Target="https://simulador-bonos.kngadvisors.co.uk/storage/factsheets/z0LpXueNtV4wtuA.pdf" TargetMode="External"/><Relationship Id="rId17" Type="http://schemas.openxmlformats.org/officeDocument/2006/relationships/image" Target="../media/image3.png"/><Relationship Id="rId2" Type="http://schemas.openxmlformats.org/officeDocument/2006/relationships/image" Target="../media/image1.jp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mulador-bonos.kngadvisors.co.uk/storage/factsheets/rAabFsKPJqGMGCs.pdf" TargetMode="External"/><Relationship Id="rId11" Type="http://schemas.openxmlformats.org/officeDocument/2006/relationships/hyperlink" Target="https://simulador-bonos.kngadvisors.co.uk/storage/factsheets/uPZeVRTAH8NnVoQ.pdf" TargetMode="External"/><Relationship Id="rId5" Type="http://schemas.openxmlformats.org/officeDocument/2006/relationships/hyperlink" Target="https://simulador-bonos.kngadvisors.co.uk/storage/factsheets/QQ3LOF0gldE2PPK.pdf" TargetMode="External"/><Relationship Id="rId15" Type="http://schemas.openxmlformats.org/officeDocument/2006/relationships/hyperlink" Target="https://kngadvisors.co.uk/" TargetMode="External"/><Relationship Id="rId10" Type="http://schemas.openxmlformats.org/officeDocument/2006/relationships/hyperlink" Target="https://simulador-bonos.kngadvisors.co.uk/storage/biblioteca/7Inth1psF81drZY.pdf" TargetMode="External"/><Relationship Id="rId4" Type="http://schemas.openxmlformats.org/officeDocument/2006/relationships/hyperlink" Target="https://simulador-bonos.kngadvisors.co.uk/storage/factsheets/6l5IpIGEqUqISer.pdf" TargetMode="External"/><Relationship Id="rId9" Type="http://schemas.openxmlformats.org/officeDocument/2006/relationships/hyperlink" Target="https://simulador-bonos.kngadvisors.co.uk/storage/biblioteca/X1gf2FF0TRsROut.pdf" TargetMode="External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05DB2A-989C-5FBD-762F-A288FB068ED4}"/>
              </a:ext>
            </a:extLst>
          </p:cNvPr>
          <p:cNvSpPr/>
          <p:nvPr/>
        </p:nvSpPr>
        <p:spPr>
          <a:xfrm>
            <a:off x="0" y="-212315"/>
            <a:ext cx="12201569" cy="70703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89A2E2-6C49-7427-6ACC-A98090E5F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456"/>
              </p:ext>
            </p:extLst>
          </p:nvPr>
        </p:nvGraphicFramePr>
        <p:xfrm>
          <a:off x="154016" y="1939935"/>
          <a:ext cx="5731378" cy="388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049">
                  <a:extLst>
                    <a:ext uri="{9D8B030D-6E8A-4147-A177-3AD203B41FA5}">
                      <a16:colId xmlns:a16="http://schemas.microsoft.com/office/drawing/2014/main" val="743793180"/>
                    </a:ext>
                  </a:extLst>
                </a:gridCol>
                <a:gridCol w="3006639">
                  <a:extLst>
                    <a:ext uri="{9D8B030D-6E8A-4147-A177-3AD203B41FA5}">
                      <a16:colId xmlns:a16="http://schemas.microsoft.com/office/drawing/2014/main" val="3830783553"/>
                    </a:ext>
                  </a:extLst>
                </a:gridCol>
                <a:gridCol w="1470212">
                  <a:extLst>
                    <a:ext uri="{9D8B030D-6E8A-4147-A177-3AD203B41FA5}">
                      <a16:colId xmlns:a16="http://schemas.microsoft.com/office/drawing/2014/main" val="3531869765"/>
                    </a:ext>
                  </a:extLst>
                </a:gridCol>
                <a:gridCol w="916478">
                  <a:extLst>
                    <a:ext uri="{9D8B030D-6E8A-4147-A177-3AD203B41FA5}">
                      <a16:colId xmlns:a16="http://schemas.microsoft.com/office/drawing/2014/main" val="1387298182"/>
                    </a:ext>
                  </a:extLst>
                </a:gridCol>
              </a:tblGrid>
              <a:tr h="192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N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NOMBRE DEL FONDO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988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CLASE ACTIVO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988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ASIGNACIÓN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98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426797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Renta Fija – Inversión Directa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Renta Fija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4227087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1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u="sng" dirty="0">
                          <a:effectLst/>
                          <a:latin typeface="+mn-lt"/>
                          <a:hlinkClick r:id="rId3"/>
                        </a:rPr>
                        <a:t>Woodville ATE Loan Note 11%pa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  <a:latin typeface="+mn-lt"/>
                        </a:rPr>
                        <a:t>Renta Fija: Alto Rendimiento Senior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10%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16548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u="sng" dirty="0">
                          <a:effectLst/>
                          <a:latin typeface="+mn-lt"/>
                          <a:hlinkClick r:id="rId4"/>
                        </a:rPr>
                        <a:t>London Richmond 11%pa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  <a:latin typeface="+mn-lt"/>
                        </a:rPr>
                        <a:t>Renta Fija: Alto Rendimiento Senior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10%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453908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London DE Group 18%pa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  <a:latin typeface="+mn-lt"/>
                        </a:rPr>
                        <a:t>Renta Fija: Alto Rendimiento Senior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6098447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Renta Variable – Vía CIG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Renta Variable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4389226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Castlestone FAANG+ Fund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Variable: Equity Long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8%</a:t>
                      </a:r>
                      <a:endParaRPr kumimoji="0" lang="es-419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7029935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Castlestone Low </a:t>
                      </a:r>
                      <a:r>
                        <a:rPr lang="es-419" sz="105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Volatility</a:t>
                      </a: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 Fund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Variable: Equity Long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8%</a:t>
                      </a:r>
                      <a:endParaRPr kumimoji="0" lang="es-419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238489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Guinness global Innovators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Variable: Equity Long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8%</a:t>
                      </a:r>
                      <a:endParaRPr kumimoji="0" lang="es-419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984875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Guinness Global Equity Income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Variable: Equity Long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8%</a:t>
                      </a:r>
                      <a:endParaRPr kumimoji="0" lang="es-419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536377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Momentum Global Equity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</a:rPr>
                        <a:t>Variable: Equity Long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8%</a:t>
                      </a:r>
                      <a:endParaRPr kumimoji="0" lang="es-419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491267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Argonaut Capital Partners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Variable: Absolute </a:t>
                      </a:r>
                      <a:r>
                        <a:rPr lang="es-419" sz="9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624026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Bowmoor Capital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Variable: Absolute </a:t>
                      </a:r>
                      <a:r>
                        <a:rPr lang="es-419" sz="9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8754109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XHE Capital Managed Equity Fund</a:t>
                      </a:r>
                      <a:endParaRPr lang="es-419" sz="10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Variable: Absolute </a:t>
                      </a:r>
                      <a:r>
                        <a:rPr lang="es-419" sz="9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96432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NE: BBVA-Semi-Annual-</a:t>
                      </a:r>
                      <a:r>
                        <a:rPr lang="es-419" sz="105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</a:t>
                      </a: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419" sz="105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Autocall</a:t>
                      </a:r>
                      <a:r>
                        <a:rPr lang="es-419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-USD-IDAD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effectLst/>
                          <a:latin typeface="+mn-lt"/>
                        </a:rPr>
                        <a:t>Renta Fija</a:t>
                      </a:r>
                      <a:endParaRPr lang="es-419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208786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419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rgbClr val="011F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</a:rPr>
                        <a:t>CASH</a:t>
                      </a:r>
                      <a:endParaRPr lang="es-419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2%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3406735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9C70915-E6AF-10FB-CAFF-2CAED5E9C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580541"/>
              </p:ext>
            </p:extLst>
          </p:nvPr>
        </p:nvGraphicFramePr>
        <p:xfrm>
          <a:off x="5811481" y="1958788"/>
          <a:ext cx="3277460" cy="38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9DA3D159-B747-C574-72C5-C5B9CA27E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805" y="289749"/>
            <a:ext cx="343681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419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PORTAFOLIO ASIGNACIÓN</a:t>
            </a:r>
            <a:br>
              <a:rPr lang="es-MX" altLang="es-419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altLang="es-419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PERFIL: Renta Fija con Crecimiento</a:t>
            </a:r>
            <a:br>
              <a:rPr lang="es-MX" altLang="es-419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altLang="es-419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CLIENTE: NOMBRE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419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Monto a invertir: $ 1,000,000.00 USD</a:t>
            </a:r>
            <a:br>
              <a:rPr lang="es-MX" altLang="es-419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altLang="es-419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Plazo: 5 años</a:t>
            </a:r>
            <a:endParaRPr lang="es-MX" altLang="es-419" dirty="0"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7ACB10D-02AE-6E32-412D-4D5A52752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34569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419" sz="1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altLang="es-419">
              <a:latin typeface="Arial" panose="020B0604020202020204" pitchFamily="34" charset="0"/>
            </a:endParaRPr>
          </a:p>
        </p:txBody>
      </p:sp>
      <p:pic>
        <p:nvPicPr>
          <p:cNvPr id="13" name="Picture 12" descr="A blue and silver logo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A7A8C3AC-35EB-568B-F159-20FA54A1C5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5" y="410387"/>
            <a:ext cx="839945" cy="805779"/>
          </a:xfrm>
          <a:prstGeom prst="rect">
            <a:avLst/>
          </a:prstGeom>
        </p:spPr>
      </p:pic>
      <p:pic>
        <p:nvPicPr>
          <p:cNvPr id="16" name="Picture 15" descr="A computer screen with blue text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9A3D1B04-4A9D-73CF-98B2-586DD886AC8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7" r="6031" b="15758"/>
          <a:stretch/>
        </p:blipFill>
        <p:spPr>
          <a:xfrm>
            <a:off x="3044519" y="5983624"/>
            <a:ext cx="5681751" cy="58462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3CE815-85EF-6091-6078-7FDAF5B03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116576"/>
              </p:ext>
            </p:extLst>
          </p:nvPr>
        </p:nvGraphicFramePr>
        <p:xfrm>
          <a:off x="8726270" y="1962347"/>
          <a:ext cx="3205754" cy="381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176140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704</TotalTime>
  <Words>195</Words>
  <Application>Microsoft Office PowerPoint</Application>
  <PresentationFormat>Panorámica</PresentationFormat>
  <Paragraphs>67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Romero</dc:creator>
  <cp:lastModifiedBy>Emiliano Pantoja</cp:lastModifiedBy>
  <cp:revision>4</cp:revision>
  <dcterms:created xsi:type="dcterms:W3CDTF">2023-10-10T16:09:18Z</dcterms:created>
  <dcterms:modified xsi:type="dcterms:W3CDTF">2025-03-28T23:06:54Z</dcterms:modified>
</cp:coreProperties>
</file>