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Exo" panose="020B0604020202020204" charset="0"/>
      <p:bold r:id="rId16"/>
      <p:boldItalic r:id="rId17"/>
    </p:embeddedFont>
    <p:embeddedFont>
      <p:font typeface="Exo Black" panose="020B0604020202020204" charset="0"/>
      <p:bold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Lato" panose="020F0502020204030203" pitchFamily="34" charset="0"/>
      <p:regular r:id="rId24"/>
      <p:bold r:id="rId25"/>
      <p:italic r:id="rId26"/>
      <p:boldItalic r:id="rId27"/>
    </p:embeddedFont>
    <p:embeddedFont>
      <p:font typeface="Raleway" pitchFamily="2" charset="0"/>
      <p:regular r:id="rId28"/>
      <p:bold r:id="rId29"/>
      <p:italic r:id="rId30"/>
      <p:boldItalic r:id="rId31"/>
    </p:embeddedFont>
    <p:embeddedFont>
      <p:font typeface="Source Sans Pro" panose="020B050303040302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A370453-4F39-446B-BAD1-F05FF0161070}">
  <a:tblStyle styleId="{9A370453-4F39-446B-BAD1-F05FF016107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 b="off" i="off"/>
      <a:tcStyle>
        <a:tcBdr/>
        <a:fill>
          <a:solidFill>
            <a:srgbClr val="FFFFFF"/>
          </a:solidFill>
        </a:fill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ableStyles" Target="tableStyle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0bb6623b9f_0_30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0bb6623b9f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5093925991_0_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25093925991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566fbfa192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2566fbfa1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53f4b10a8b_0_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253f4b10a8b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56fbda8314_0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256fbda831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53f4b10a8b_0_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g253f4b10a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56fbda8314_0_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256fbda831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5093925991_0_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509392599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5093925991_0_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2509392599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5093925991_0_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2509392599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1e5cbabd51_0_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21e5cbabd5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5093925991_0_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2509392599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5093925991_0_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25093925991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TITLE_AND_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" name="Google Shape;57;p11"/>
          <p:cNvGrpSpPr/>
          <p:nvPr/>
        </p:nvGrpSpPr>
        <p:grpSpPr>
          <a:xfrm>
            <a:off x="830391" y="1191254"/>
            <a:ext cx="745765" cy="45828"/>
            <a:chOff x="0" y="0"/>
            <a:chExt cx="745764" cy="45827"/>
          </a:xfrm>
        </p:grpSpPr>
        <p:sp>
          <p:nvSpPr>
            <p:cNvPr id="58" name="Google Shape;58;p11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1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60;p11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1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1"/>
          </p:nvPr>
        </p:nvSpPr>
        <p:spPr>
          <a:xfrm>
            <a:off x="724949" y="3161525"/>
            <a:ext cx="3300902" cy="75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body" idx="2"/>
          </p:nvPr>
        </p:nvSpPr>
        <p:spPr>
          <a:xfrm>
            <a:off x="5174224" y="1352624"/>
            <a:ext cx="3374400" cy="302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_ONLY">
  <p:cSld name="CAPTION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>
            <a:spLocks noGrp="1"/>
          </p:cNvSpPr>
          <p:nvPr>
            <p:ph type="body" idx="1"/>
          </p:nvPr>
        </p:nvSpPr>
        <p:spPr>
          <a:xfrm>
            <a:off x="724949" y="4372550"/>
            <a:ext cx="7697401" cy="460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_NUMBER">
  <p:cSld name="BIG_NUMBER">
    <p:bg>
      <p:bgPr>
        <a:solidFill>
          <a:srgbClr val="1A9988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13"/>
          <p:cNvGrpSpPr/>
          <p:nvPr/>
        </p:nvGrpSpPr>
        <p:grpSpPr>
          <a:xfrm>
            <a:off x="830391" y="4169130"/>
            <a:ext cx="745765" cy="45828"/>
            <a:chOff x="0" y="0"/>
            <a:chExt cx="745764" cy="45827"/>
          </a:xfrm>
        </p:grpSpPr>
        <p:sp>
          <p:nvSpPr>
            <p:cNvPr id="69" name="Google Shape;69;p13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3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729450" y="733950"/>
            <a:ext cx="7688400" cy="124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Raleway"/>
              <a:buNone/>
              <a:defRPr sz="8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JEC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4400"/>
              <a:buFont typeface="Source Sans Pro"/>
              <a:buNone/>
              <a:defRPr sz="44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1028700" y="1714500"/>
            <a:ext cx="7200900" cy="268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■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–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■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–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■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028236" y="4857239"/>
            <a:ext cx="273616" cy="26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type="title">
  <p:cSld name="TITLE">
    <p:bg>
      <p:bgPr>
        <a:solidFill>
          <a:srgbClr val="E9EDEE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-1"/>
            <a:ext cx="9144000" cy="4878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" name="Google Shape;21;p4"/>
          <p:cNvGrpSpPr/>
          <p:nvPr/>
        </p:nvGrpSpPr>
        <p:grpSpPr>
          <a:xfrm>
            <a:off x="830391" y="1191254"/>
            <a:ext cx="745765" cy="45828"/>
            <a:chOff x="0" y="0"/>
            <a:chExt cx="745764" cy="45827"/>
          </a:xfrm>
        </p:grpSpPr>
        <p:sp>
          <p:nvSpPr>
            <p:cNvPr id="22" name="Google Shape;22;p4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4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9450" y="1322449"/>
            <a:ext cx="7688100" cy="166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4200"/>
              <a:buFont typeface="Raleway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9626" y="3172899"/>
            <a:ext cx="7688101" cy="5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HEADER" type="secHead">
  <p:cSld name="SECTION_HEADER">
    <p:bg>
      <p:bgPr>
        <a:solidFill>
          <a:srgbClr val="1A9988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5"/>
          <p:cNvGrpSpPr/>
          <p:nvPr/>
        </p:nvGrpSpPr>
        <p:grpSpPr>
          <a:xfrm>
            <a:off x="830391" y="1191254"/>
            <a:ext cx="745765" cy="45828"/>
            <a:chOff x="0" y="0"/>
            <a:chExt cx="745764" cy="45827"/>
          </a:xfrm>
        </p:grpSpPr>
        <p:sp>
          <p:nvSpPr>
            <p:cNvPr id="29" name="Google Shape;29;p5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5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729450" y="1322449"/>
            <a:ext cx="7688400" cy="151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 2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TWO_COLUMNS" type="twoColTx">
  <p:cSld name="TITLE_AND_TWO_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_COLUMN_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1" cy="138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1"/>
          </p:nvPr>
        </p:nvSpPr>
        <p:spPr>
          <a:xfrm>
            <a:off x="721225" y="2781724"/>
            <a:ext cx="3300901" cy="1597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_POINT">
  <p:cSld name="MAIN_POINT">
    <p:bg>
      <p:bgPr>
        <a:solidFill>
          <a:schemeClr val="accent3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10"/>
          <p:cNvGrpSpPr/>
          <p:nvPr/>
        </p:nvGrpSpPr>
        <p:grpSpPr>
          <a:xfrm>
            <a:off x="830391" y="4169130"/>
            <a:ext cx="745765" cy="45828"/>
            <a:chOff x="0" y="0"/>
            <a:chExt cx="745764" cy="45827"/>
          </a:xfrm>
        </p:grpSpPr>
        <p:sp>
          <p:nvSpPr>
            <p:cNvPr id="51" name="Google Shape;51;p10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10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729450" y="864299"/>
            <a:ext cx="7021201" cy="298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-1"/>
            <a:ext cx="9144000" cy="487802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oogle Shape;7;p1"/>
          <p:cNvGrpSpPr/>
          <p:nvPr/>
        </p:nvGrpSpPr>
        <p:grpSpPr>
          <a:xfrm>
            <a:off x="830391" y="1191254"/>
            <a:ext cx="745765" cy="45828"/>
            <a:chOff x="0" y="0"/>
            <a:chExt cx="745764" cy="45827"/>
          </a:xfrm>
        </p:grpSpPr>
        <p:sp>
          <p:nvSpPr>
            <p:cNvPr id="8" name="Google Shape;8;p1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;p1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sz="2600" b="1" i="0" u="none" strike="noStrike" cap="non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sz="2600" b="1" i="0" u="none" strike="noStrike" cap="non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sz="2600" b="1" i="0" u="none" strike="noStrike" cap="non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sz="2600" b="1" i="0" u="none" strike="noStrike" cap="non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sz="2600" b="1" i="0" u="none" strike="noStrike" cap="non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sz="2600" b="1" i="0" u="none" strike="noStrike" cap="non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sz="2600" b="1" i="0" u="none" strike="noStrike" cap="non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sz="2600" b="1" i="0" u="none" strike="noStrike" cap="non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sz="2600" b="1" i="0" u="none" strike="noStrike" cap="non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○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■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○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■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○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■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rive.google.com/file/d/1_NXJ81Ol_mvffENPOxKXNMLQ2IYfBkmR/view?usp=drive_link" TargetMode="Externa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4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0525" y="4674550"/>
            <a:ext cx="934934" cy="23651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 txBox="1"/>
          <p:nvPr/>
        </p:nvSpPr>
        <p:spPr>
          <a:xfrm>
            <a:off x="477200" y="2704450"/>
            <a:ext cx="47343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25" tIns="17125" rIns="17125" bIns="171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C4587"/>
                </a:solidFill>
                <a:latin typeface="Exo"/>
                <a:ea typeface="Exo"/>
                <a:cs typeface="Exo"/>
                <a:sym typeface="Exo"/>
              </a:rPr>
              <a:t>Marketing Digital para Asesores KNG</a:t>
            </a:r>
            <a:endParaRPr sz="2400" b="1">
              <a:solidFill>
                <a:srgbClr val="1C4587"/>
              </a:solidFill>
              <a:latin typeface="Exo"/>
              <a:ea typeface="Exo"/>
              <a:cs typeface="Exo"/>
              <a:sym typeface="Ex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C4587"/>
                </a:solidFill>
                <a:latin typeface="Exo"/>
                <a:ea typeface="Exo"/>
                <a:cs typeface="Exo"/>
                <a:sym typeface="Exo"/>
              </a:rPr>
              <a:t>Programa de material </a:t>
            </a:r>
            <a:endParaRPr sz="2400" b="1">
              <a:solidFill>
                <a:srgbClr val="1C4587"/>
              </a:solidFill>
              <a:latin typeface="Exo"/>
              <a:ea typeface="Exo"/>
              <a:cs typeface="Exo"/>
              <a:sym typeface="Ex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C4587"/>
                </a:solidFill>
                <a:latin typeface="Exo"/>
                <a:ea typeface="Exo"/>
                <a:cs typeface="Exo"/>
                <a:sym typeface="Exo"/>
              </a:rPr>
              <a:t>Agosto 2023 </a:t>
            </a:r>
            <a:endParaRPr sz="2400" b="1">
              <a:solidFill>
                <a:srgbClr val="1C4587"/>
              </a:solidFill>
              <a:latin typeface="Exo"/>
              <a:ea typeface="Exo"/>
              <a:cs typeface="Exo"/>
              <a:sym typeface="Ex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9"/>
              </a:buClr>
              <a:buSzPts val="3000"/>
              <a:buFont typeface="Exo"/>
              <a:buNone/>
            </a:pPr>
            <a:endParaRPr sz="3000" b="1">
              <a:solidFill>
                <a:srgbClr val="1C4587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477203" y="2585071"/>
            <a:ext cx="860100" cy="363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17125" tIns="17125" rIns="17125" bIns="17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1600"/>
              <a:buFont typeface="Helvetica Neue"/>
              <a:buNone/>
            </a:pPr>
            <a:endParaRPr sz="1600" b="0" i="0" u="none" strike="noStrike" cap="none">
              <a:solidFill>
                <a:srgbClr val="7375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1" name="Google Shape;81;p14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4983" y="166711"/>
            <a:ext cx="470466" cy="47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5">
            <a:alphaModFix/>
          </a:blip>
          <a:srcRect l="13673" t="29123" r="23023" b="29377"/>
          <a:stretch/>
        </p:blipFill>
        <p:spPr>
          <a:xfrm>
            <a:off x="477200" y="734298"/>
            <a:ext cx="4351200" cy="1604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0" name="Google Shape;210;p23"/>
          <p:cNvGraphicFramePr/>
          <p:nvPr/>
        </p:nvGraphicFramePr>
        <p:xfrm>
          <a:off x="601750" y="461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{9A370453-4F39-446B-BAD1-F05FF0161070}</a:tableStyleId>
              </a:tblPr>
              <a:tblGrid>
                <a:gridCol w="82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0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lang="en-US" b="1"/>
                        <a:t>24 de agosto del 2023</a:t>
                      </a:r>
                      <a:endParaRPr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 sz="1400" u="none" strike="noStrike" cap="non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 sz="1400" u="none" strike="noStrike" cap="non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¿Necesitas un fideicomiso y no sabes cómo empezar? </a:t>
                      </a:r>
                      <a:br>
                        <a:rPr lang="en-US" sz="800"/>
                      </a:br>
                      <a:r>
                        <a:rPr lang="en-US" sz="800"/>
                        <a:t>Nosotros te ayudaremos, envíanos un DM y asesorate con los mejores </a:t>
                      </a:r>
                      <a:endParaRPr sz="800"/>
                    </a:p>
                    <a:p>
                      <a:pPr marL="0" lvl="0" indent="0" algn="l" rtl="0">
                        <a:spcBef>
                          <a:spcPts val="110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  <a:p>
                      <a:pPr marL="0" lvl="0" indent="0" algn="l" rtl="0">
                        <a:spcBef>
                          <a:spcPts val="1100"/>
                        </a:spcBef>
                        <a:spcAft>
                          <a:spcPts val="1100"/>
                        </a:spcAft>
                        <a:buNone/>
                      </a:pPr>
                      <a:r>
                        <a:rPr lang="en-US" sz="800"/>
                        <a:t>#finanzas #mejorestasasdeinterés #jubilacion #asesoria #seguroseducativos #finanzaspersonales #inversiones #inversioninteligente</a:t>
                      </a:r>
                      <a:endParaRPr sz="90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/>
                        <a:t>REEL</a:t>
                      </a:r>
                      <a:endParaRPr/>
                    </a:p>
                  </a:txBody>
                  <a:tcPr marL="91425" marR="91425" marT="91425" marB="91425">
                    <a:lnL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11" name="Google Shape;211;p23"/>
          <p:cNvGrpSpPr/>
          <p:nvPr/>
        </p:nvGrpSpPr>
        <p:grpSpPr>
          <a:xfrm>
            <a:off x="-238076" y="5143497"/>
            <a:ext cx="9149644" cy="83700"/>
            <a:chOff x="0" y="0"/>
            <a:chExt cx="9149644" cy="83700"/>
          </a:xfrm>
        </p:grpSpPr>
        <p:sp>
          <p:nvSpPr>
            <p:cNvPr id="212" name="Google Shape;212;p23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lang="en-US" sz="43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id="217" name="Google Shape;217;p23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9701" y="144250"/>
            <a:ext cx="2606426" cy="463366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3"/>
          <p:cNvSpPr txBox="1"/>
          <p:nvPr/>
        </p:nvSpPr>
        <p:spPr>
          <a:xfrm>
            <a:off x="7436125" y="3773075"/>
            <a:ext cx="1742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https://drive.google.com/file/d/1_NXJ81Ol_mvffENPOxKXNMLQ2IYfBkmR/view?usp=drive_link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4" name="Google Shape;224;p24"/>
          <p:cNvGraphicFramePr/>
          <p:nvPr/>
        </p:nvGraphicFramePr>
        <p:xfrm>
          <a:off x="601750" y="461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{9A370453-4F39-446B-BAD1-F05FF0161070}</a:tableStyleId>
              </a:tblPr>
              <a:tblGrid>
                <a:gridCol w="82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0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lang="en-US" b="1"/>
                        <a:t>27 de agosto del 2023</a:t>
                      </a:r>
                      <a:endParaRPr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 sz="1400" u="none" strike="noStrike" cap="non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 sz="1400" u="none" strike="noStrike" cap="non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  <a:p>
                      <a:pPr marL="0" lvl="0" indent="0" algn="l" rtl="0">
                        <a:spcBef>
                          <a:spcPts val="110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  <a:p>
                      <a:pPr marL="0" lvl="0" indent="0" algn="l" rtl="0">
                        <a:spcBef>
                          <a:spcPts val="1100"/>
                        </a:spcBef>
                        <a:spcAft>
                          <a:spcPts val="1100"/>
                        </a:spcAft>
                        <a:buNone/>
                      </a:pPr>
                      <a:r>
                        <a:rPr lang="en-US" sz="800"/>
                        <a:t>#finanzas #mejorestasasdeinterés #jubilacion #asesoria #seguroseducativos #finanzaspersonales #inversiones #inversioninteligente</a:t>
                      </a:r>
                      <a:endParaRPr sz="90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/>
                        <a:t>HISTORIA</a:t>
                      </a:r>
                      <a:endParaRPr/>
                    </a:p>
                  </a:txBody>
                  <a:tcPr marL="91425" marR="91425" marT="91425" marB="91425">
                    <a:lnL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25" name="Google Shape;225;p24"/>
          <p:cNvGrpSpPr/>
          <p:nvPr/>
        </p:nvGrpSpPr>
        <p:grpSpPr>
          <a:xfrm>
            <a:off x="-238076" y="5143497"/>
            <a:ext cx="9149644" cy="83700"/>
            <a:chOff x="0" y="0"/>
            <a:chExt cx="9149644" cy="83700"/>
          </a:xfrm>
        </p:grpSpPr>
        <p:sp>
          <p:nvSpPr>
            <p:cNvPr id="226" name="Google Shape;226;p24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7" name="Google Shape;227;p24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8" name="Google Shape;228;p24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9" name="Google Shape;229;p24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0" name="Google Shape;230;p24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lang="en-US" sz="43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id="231" name="Google Shape;231;p24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9676" y="207625"/>
            <a:ext cx="2606426" cy="4633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7" name="Google Shape;237;p25"/>
          <p:cNvGraphicFramePr/>
          <p:nvPr/>
        </p:nvGraphicFramePr>
        <p:xfrm>
          <a:off x="609625" y="122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{9A370453-4F39-446B-BAD1-F05FF0161070}</a:tableStyleId>
              </a:tblPr>
              <a:tblGrid>
                <a:gridCol w="82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4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025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lang="en-US" b="1"/>
                        <a:t>                 29 de agosto del 2023</a:t>
                      </a:r>
                      <a:br>
                        <a:rPr lang="en-US" b="1"/>
                      </a:br>
                      <a:r>
                        <a:rPr lang="en-US" b="1"/>
                        <a:t>           </a:t>
                      </a:r>
                      <a:endParaRPr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3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 sz="1400" u="none" strike="noStrike" cap="non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 sz="1400" u="none" strike="noStrike" cap="non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Si viajas mucho es importante que cuentes con un seguro de vida internacional, KNG representa a una aseguradora que ofrece cobertura global siendo ideal para tu estilo de vida. </a:t>
                      </a:r>
                      <a:endParaRPr sz="800"/>
                    </a:p>
                    <a:p>
                      <a:pPr marL="0" lvl="0" indent="0" algn="l" rtl="0">
                        <a:spcBef>
                          <a:spcPts val="110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  <a:p>
                      <a:pPr marL="0" lvl="0" indent="0" algn="l" rtl="0">
                        <a:spcBef>
                          <a:spcPts val="1100"/>
                        </a:spcBef>
                        <a:spcAft>
                          <a:spcPts val="1100"/>
                        </a:spcAft>
                        <a:buNone/>
                      </a:pPr>
                      <a:r>
                        <a:rPr lang="en-US" sz="800"/>
                        <a:t>#finanzas #mejorestasasdeinterés #jubilacion #asesoria #seguroseducativos #finanzaspersonales #inversiones #inversioninteligente</a:t>
                      </a:r>
                      <a:endParaRPr sz="90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/>
                        <a:t>CARRUSEL</a:t>
                      </a:r>
                      <a:endParaRPr/>
                    </a:p>
                  </a:txBody>
                  <a:tcPr marL="91425" marR="91425" marT="91425" marB="91425">
                    <a:lnL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38" name="Google Shape;238;p25"/>
          <p:cNvGrpSpPr/>
          <p:nvPr/>
        </p:nvGrpSpPr>
        <p:grpSpPr>
          <a:xfrm>
            <a:off x="-238076" y="5143497"/>
            <a:ext cx="9149644" cy="83700"/>
            <a:chOff x="0" y="0"/>
            <a:chExt cx="9149644" cy="83700"/>
          </a:xfrm>
        </p:grpSpPr>
        <p:sp>
          <p:nvSpPr>
            <p:cNvPr id="239" name="Google Shape;239;p25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0" name="Google Shape;240;p25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1" name="Google Shape;241;p25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2" name="Google Shape;242;p25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3" name="Google Shape;243;p25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lang="en-US" sz="43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id="244" name="Google Shape;244;p2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23725" y="2990100"/>
            <a:ext cx="2103438" cy="210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33175" y="2990087"/>
            <a:ext cx="2103438" cy="210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20287" y="2990087"/>
            <a:ext cx="2103438" cy="2103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Google Shape;252;p26"/>
          <p:cNvGraphicFramePr/>
          <p:nvPr/>
        </p:nvGraphicFramePr>
        <p:xfrm>
          <a:off x="601750" y="461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{9A370453-4F39-446B-BAD1-F05FF0161070}</a:tableStyleId>
              </a:tblPr>
              <a:tblGrid>
                <a:gridCol w="82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0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lang="en-US" b="1"/>
                        <a:t>31 de agosto del 2023</a:t>
                      </a:r>
                      <a:br>
                        <a:rPr lang="en-US" b="1"/>
                      </a:br>
                      <a:r>
                        <a:rPr lang="en-US" b="1"/>
                        <a:t>Servicios </a:t>
                      </a:r>
                      <a:endParaRPr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 sz="1400" u="none" strike="noStrike" cap="non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 sz="1400" u="none" strike="noStrike" cap="non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Conoce los cuatro pasos para ser parte de KNG y comenzar a cuidar tus finanzas </a:t>
                      </a:r>
                      <a:endParaRPr sz="90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#finanzas #mejorestasasdeinterés #jubilacion #asesoria #seguroseducativos #finanzaspersonales #inversiones #inversioninteligente</a:t>
                      </a:r>
                      <a:endParaRPr sz="90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0" lvl="0" indent="0" algn="l" rtl="0">
                        <a:spcBef>
                          <a:spcPts val="1100"/>
                        </a:spcBef>
                        <a:spcAft>
                          <a:spcPts val="1100"/>
                        </a:spcAft>
                        <a:buNone/>
                      </a:pPr>
                      <a:endParaRPr sz="90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/>
                        <a:t>CARRUSEL</a:t>
                      </a:r>
                      <a:endParaRPr/>
                    </a:p>
                  </a:txBody>
                  <a:tcPr marL="91425" marR="91425" marT="91425" marB="91425">
                    <a:lnL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53" name="Google Shape;253;p26"/>
          <p:cNvGrpSpPr/>
          <p:nvPr/>
        </p:nvGrpSpPr>
        <p:grpSpPr>
          <a:xfrm>
            <a:off x="-238076" y="5143497"/>
            <a:ext cx="9149644" cy="83700"/>
            <a:chOff x="0" y="0"/>
            <a:chExt cx="9149644" cy="83700"/>
          </a:xfrm>
        </p:grpSpPr>
        <p:sp>
          <p:nvSpPr>
            <p:cNvPr id="254" name="Google Shape;254;p26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5" name="Google Shape;255;p26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6" name="Google Shape;256;p26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7" name="Google Shape;257;p26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8" name="Google Shape;258;p26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lang="en-US" sz="43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id="259" name="Google Shape;259;p2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6"/>
          <p:cNvSpPr/>
          <p:nvPr/>
        </p:nvSpPr>
        <p:spPr>
          <a:xfrm>
            <a:off x="4894225" y="894775"/>
            <a:ext cx="3795000" cy="2111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1.- Reunión inicial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2.- Reunión de recomendaciones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3.- Proceso de solicitud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4.- Revisiones periódicas </a:t>
            </a:r>
            <a:endParaRPr/>
          </a:p>
        </p:txBody>
      </p:sp>
      <p:pic>
        <p:nvPicPr>
          <p:cNvPr id="261" name="Google Shape;26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7125" y="2298662"/>
            <a:ext cx="2103438" cy="210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10562" y="2298662"/>
            <a:ext cx="2103438" cy="210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07125" y="195225"/>
            <a:ext cx="2103438" cy="210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10562" y="195225"/>
            <a:ext cx="2103438" cy="2103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" name="Google Shape;87;p15"/>
          <p:cNvGraphicFramePr/>
          <p:nvPr/>
        </p:nvGraphicFramePr>
        <p:xfrm>
          <a:off x="601750" y="461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{9A370453-4F39-446B-BAD1-F05FF0161070}</a:tableStyleId>
              </a:tblPr>
              <a:tblGrid>
                <a:gridCol w="82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0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lang="en-US" b="1"/>
                        <a:t>01 de agosto del 2023</a:t>
                      </a:r>
                      <a:br>
                        <a:rPr lang="en-US" b="1"/>
                      </a:br>
                      <a:r>
                        <a:rPr lang="en-US" b="1"/>
                        <a:t>Noticia Finanzas</a:t>
                      </a:r>
                      <a:endParaRPr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 sz="1400" u="none" strike="noStrike" cap="non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 sz="1400" u="none" strike="noStrike" cap="non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Tres razones para tener ingresos en diferente divisa como el dólar, euro, GBP y hasta criptos son una excelente opción. </a:t>
                      </a:r>
                      <a:endParaRPr sz="800"/>
                    </a:p>
                    <a:p>
                      <a:pPr marL="0" lvl="0" indent="0" algn="l" rtl="0">
                        <a:spcBef>
                          <a:spcPts val="1100"/>
                        </a:spcBef>
                        <a:spcAft>
                          <a:spcPts val="1100"/>
                        </a:spcAft>
                        <a:buNone/>
                      </a:pPr>
                      <a:r>
                        <a:rPr lang="en-US" sz="800"/>
                        <a:t>#finanzas #mejorestasasdeinterés #jubilacion #asesoria #seguroseducativos #finanzaspersonales #inversiones #inversioninteligente</a:t>
                      </a:r>
                      <a:endParaRPr sz="90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/>
                        <a:t>carrusel</a:t>
                      </a:r>
                      <a:endParaRPr/>
                    </a:p>
                  </a:txBody>
                  <a:tcPr marL="91425" marR="91425" marT="91425" marB="91425">
                    <a:lnL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8" name="Google Shape;88;p15"/>
          <p:cNvGrpSpPr/>
          <p:nvPr/>
        </p:nvGrpSpPr>
        <p:grpSpPr>
          <a:xfrm>
            <a:off x="-238076" y="5143497"/>
            <a:ext cx="9149644" cy="83700"/>
            <a:chOff x="0" y="0"/>
            <a:chExt cx="9149644" cy="83700"/>
          </a:xfrm>
        </p:grpSpPr>
        <p:sp>
          <p:nvSpPr>
            <p:cNvPr id="89" name="Google Shape;89;p15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lang="en-US" sz="43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id="94" name="Google Shape;94;p1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5"/>
          <p:cNvSpPr txBox="1"/>
          <p:nvPr/>
        </p:nvSpPr>
        <p:spPr>
          <a:xfrm>
            <a:off x="3053625" y="4426800"/>
            <a:ext cx="1917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" name="Google Shape;96;p15"/>
          <p:cNvSpPr/>
          <p:nvPr/>
        </p:nvSpPr>
        <p:spPr>
          <a:xfrm>
            <a:off x="5222975" y="881325"/>
            <a:ext cx="3366300" cy="333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“Tres razones para tener ingresos en diferente divisa” </a:t>
            </a:r>
            <a:br>
              <a:rPr lang="en-US"/>
            </a:br>
            <a:br>
              <a:rPr lang="en-US"/>
            </a:br>
            <a:r>
              <a:rPr lang="en-US"/>
              <a:t>1.-Diversificación de divisas, no dependes de una sola moneda y te mantienes más seguro ante la inflación</a:t>
            </a:r>
            <a:br>
              <a:rPr lang="en-US"/>
            </a:br>
            <a:br>
              <a:rPr lang="en-US"/>
            </a:br>
            <a:r>
              <a:rPr lang="en-US"/>
              <a:t>2.- Acceso a inversiones internacionales </a:t>
            </a:r>
            <a:br>
              <a:rPr lang="en-US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3.- Oportunidades de comercio y viajes </a:t>
            </a:r>
            <a:endParaRPr/>
          </a:p>
        </p:txBody>
      </p:sp>
      <p:pic>
        <p:nvPicPr>
          <p:cNvPr id="97" name="Google Shape;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7125" y="2298662"/>
            <a:ext cx="2103438" cy="210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0562" y="2298662"/>
            <a:ext cx="2103438" cy="210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7125" y="195225"/>
            <a:ext cx="2103438" cy="210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10562" y="195225"/>
            <a:ext cx="2103438" cy="2103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" name="Google Shape;105;p16"/>
          <p:cNvGraphicFramePr/>
          <p:nvPr/>
        </p:nvGraphicFramePr>
        <p:xfrm>
          <a:off x="601750" y="461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{9A370453-4F39-446B-BAD1-F05FF0161070}</a:tableStyleId>
              </a:tblPr>
              <a:tblGrid>
                <a:gridCol w="82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0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lang="en-US" b="1"/>
                        <a:t>04 de agosto del 2023</a:t>
                      </a:r>
                      <a:br>
                        <a:rPr lang="en-US" b="1"/>
                      </a:br>
                      <a:r>
                        <a:rPr lang="en-US" b="1"/>
                        <a:t>Servicios </a:t>
                      </a:r>
                      <a:endParaRPr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 sz="1400" u="none" strike="noStrike" cap="non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 sz="1400" u="none" strike="noStrike" cap="non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¿Sabes lo que es un portafolio de renta fija?</a:t>
                      </a:r>
                      <a:endParaRPr sz="800"/>
                    </a:p>
                    <a:p>
                      <a:pPr marL="0" lvl="0" indent="0" algn="l" rtl="0">
                        <a:spcBef>
                          <a:spcPts val="1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¿Te gustaría invertir en uno? ¡Nosotros te ayudamos!  </a:t>
                      </a:r>
                      <a:endParaRPr sz="800"/>
                    </a:p>
                    <a:p>
                      <a:pPr marL="0" lvl="0" indent="0" algn="l" rtl="0">
                        <a:spcBef>
                          <a:spcPts val="1100"/>
                        </a:spcBef>
                        <a:spcAft>
                          <a:spcPts val="1100"/>
                        </a:spcAft>
                        <a:buNone/>
                      </a:pPr>
                      <a:r>
                        <a:rPr lang="en-US" sz="800"/>
                        <a:t>#finanzas #mejorestasasdeinterés #jubilacion #asesoria #seguroseducativos #finanzaspersonales #inversiones #inversioninteligente</a:t>
                      </a:r>
                      <a:endParaRPr sz="90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/>
                        <a:t>CARRUSEL</a:t>
                      </a:r>
                      <a:endParaRPr/>
                    </a:p>
                  </a:txBody>
                  <a:tcPr marL="91425" marR="91425" marT="91425" marB="91425">
                    <a:lnL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06" name="Google Shape;106;p16"/>
          <p:cNvGrpSpPr/>
          <p:nvPr/>
        </p:nvGrpSpPr>
        <p:grpSpPr>
          <a:xfrm>
            <a:off x="-238076" y="5143497"/>
            <a:ext cx="9149644" cy="83700"/>
            <a:chOff x="0" y="0"/>
            <a:chExt cx="9149644" cy="83700"/>
          </a:xfrm>
        </p:grpSpPr>
        <p:sp>
          <p:nvSpPr>
            <p:cNvPr id="107" name="Google Shape;107;p16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lang="en-US" sz="43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id="112" name="Google Shape;112;p1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7125" y="2298662"/>
            <a:ext cx="2103438" cy="210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10562" y="2298662"/>
            <a:ext cx="2103438" cy="210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07125" y="195225"/>
            <a:ext cx="2103438" cy="210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10562" y="195225"/>
            <a:ext cx="2103438" cy="2103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" name="Google Shape;121;p17"/>
          <p:cNvGraphicFramePr/>
          <p:nvPr/>
        </p:nvGraphicFramePr>
        <p:xfrm>
          <a:off x="247300" y="532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{9A370453-4F39-446B-BAD1-F05FF0161070}</a:tableStyleId>
              </a:tblPr>
              <a:tblGrid>
                <a:gridCol w="82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0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lang="en-US" b="1"/>
                        <a:t>07 de agosto del 2023</a:t>
                      </a:r>
                      <a:br>
                        <a:rPr lang="en-US" b="1"/>
                      </a:br>
                      <a:r>
                        <a:rPr lang="en-US" b="1"/>
                        <a:t>Tip de ahorro</a:t>
                      </a:r>
                      <a:endParaRPr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 sz="1400" u="none" strike="noStrike" cap="non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 sz="1400" u="none" strike="noStrike" cap="non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Con nuestros portafolios de renta fija podrás elegir entre recibir pagos de intereses mensuales, trimestrales, semestrales y anuales. </a:t>
                      </a:r>
                      <a:br>
                        <a:rPr lang="en-US" sz="800"/>
                      </a:br>
                      <a:endParaRPr sz="80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(agregar enlace de whatsApp)</a:t>
                      </a:r>
                      <a:endParaRPr sz="800"/>
                    </a:p>
                    <a:p>
                      <a:pPr marL="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  <a:p>
                      <a:pPr marL="0" lvl="0" indent="0" algn="l" rtl="0">
                        <a:spcBef>
                          <a:spcPts val="1100"/>
                        </a:spcBef>
                        <a:spcAft>
                          <a:spcPts val="1100"/>
                        </a:spcAft>
                        <a:buNone/>
                      </a:pPr>
                      <a:r>
                        <a:rPr lang="en-US" sz="800"/>
                        <a:t>#finanzas #mejorestasasdeinterés #jubilacion #asesoria #seguroseducativos #finanzaspersonales #inversiones #inversioninteligente</a:t>
                      </a:r>
                      <a:endParaRPr sz="90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/>
                        <a:t>HISTORIA</a:t>
                      </a:r>
                      <a:endParaRPr sz="1800"/>
                    </a:p>
                  </a:txBody>
                  <a:tcPr marL="91425" marR="91425" marT="91425" marB="91425">
                    <a:lnL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22" name="Google Shape;122;p17"/>
          <p:cNvGrpSpPr/>
          <p:nvPr/>
        </p:nvGrpSpPr>
        <p:grpSpPr>
          <a:xfrm>
            <a:off x="-238076" y="5143497"/>
            <a:ext cx="9149644" cy="83700"/>
            <a:chOff x="0" y="0"/>
            <a:chExt cx="9149644" cy="83700"/>
          </a:xfrm>
        </p:grpSpPr>
        <p:sp>
          <p:nvSpPr>
            <p:cNvPr id="123" name="Google Shape;123;p17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5" name="Google Shape;125;p17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6" name="Google Shape;126;p17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lang="en-US" sz="43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id="128" name="Google Shape;128;p17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1434" y="1212500"/>
            <a:ext cx="1682367" cy="299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9067" y="1212500"/>
            <a:ext cx="1682367" cy="299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76700" y="1212500"/>
            <a:ext cx="1682367" cy="299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" name="Google Shape;136;p18"/>
          <p:cNvGraphicFramePr/>
          <p:nvPr/>
        </p:nvGraphicFramePr>
        <p:xfrm>
          <a:off x="601750" y="461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{9A370453-4F39-446B-BAD1-F05FF0161070}</a:tableStyleId>
              </a:tblPr>
              <a:tblGrid>
                <a:gridCol w="82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0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lang="en-US" b="1"/>
                        <a:t>10 de agosto del 2023</a:t>
                      </a:r>
                      <a:br>
                        <a:rPr lang="en-US" b="1"/>
                      </a:br>
                      <a:r>
                        <a:rPr lang="en-US" b="1"/>
                        <a:t>Servicios </a:t>
                      </a:r>
                      <a:endParaRPr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 sz="1400" u="none" strike="noStrike" cap="non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 sz="1400" u="none" strike="noStrike" cap="non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¡La seguridad de tu patrimonio en nuestra prioridad! </a:t>
                      </a:r>
                      <a:endParaRPr sz="800"/>
                    </a:p>
                    <a:p>
                      <a:pPr marL="0" lvl="0" indent="0" algn="l" rtl="0">
                        <a:spcBef>
                          <a:spcPts val="1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Obtén rentabilidad del 8% a 15% en un plazo de 1 a 3 años. </a:t>
                      </a:r>
                      <a:endParaRPr sz="800"/>
                    </a:p>
                    <a:p>
                      <a:pPr marL="0" lvl="0" indent="0" algn="l" rtl="0">
                        <a:spcBef>
                          <a:spcPts val="110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  <a:p>
                      <a:pPr marL="0" lvl="0" indent="0" algn="l" rtl="0">
                        <a:spcBef>
                          <a:spcPts val="1100"/>
                        </a:spcBef>
                        <a:spcAft>
                          <a:spcPts val="1100"/>
                        </a:spcAft>
                        <a:buNone/>
                      </a:pPr>
                      <a:r>
                        <a:rPr lang="en-US" sz="800"/>
                        <a:t>#finanzas #mejorestasasdeinterés #jubilacion #asesoria #seguroseducativos #finanzaspersonales #inversiones #inversioninteligente</a:t>
                      </a:r>
                      <a:endParaRPr sz="90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/>
                        <a:t>HISTORIA</a:t>
                      </a:r>
                      <a:endParaRPr/>
                    </a:p>
                  </a:txBody>
                  <a:tcPr marL="91425" marR="91425" marT="91425" marB="91425">
                    <a:lnL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37" name="Google Shape;137;p18"/>
          <p:cNvGrpSpPr/>
          <p:nvPr/>
        </p:nvGrpSpPr>
        <p:grpSpPr>
          <a:xfrm>
            <a:off x="-238076" y="5143497"/>
            <a:ext cx="9149644" cy="83700"/>
            <a:chOff x="0" y="0"/>
            <a:chExt cx="9149644" cy="83700"/>
          </a:xfrm>
        </p:grpSpPr>
        <p:sp>
          <p:nvSpPr>
            <p:cNvPr id="138" name="Google Shape;138;p18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9" name="Google Shape;139;p18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0" name="Google Shape;140;p18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1" name="Google Shape;141;p18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2" name="Google Shape;142;p18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lang="en-US" sz="43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id="143" name="Google Shape;143;p18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8"/>
          <p:cNvSpPr/>
          <p:nvPr/>
        </p:nvSpPr>
        <p:spPr>
          <a:xfrm>
            <a:off x="4894225" y="894775"/>
            <a:ext cx="3795000" cy="2111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Toma 1: 10 años seleccionando los mejores productos de renta fija</a:t>
            </a:r>
            <a:br>
              <a:rPr lang="en-US"/>
            </a:br>
            <a:r>
              <a:rPr lang="en-US"/>
              <a:t>toma 2: Con un historial del 100% de cumplimiento de pagos.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5" name="Google Shape;14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4222" y="461100"/>
            <a:ext cx="2067349" cy="367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76872" y="461100"/>
            <a:ext cx="2067350" cy="3675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" name="Google Shape;151;p19"/>
          <p:cNvGraphicFramePr/>
          <p:nvPr/>
        </p:nvGraphicFramePr>
        <p:xfrm>
          <a:off x="1121188" y="122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{9A370453-4F39-446B-BAD1-F05FF0161070}</a:tableStyleId>
              </a:tblPr>
              <a:tblGrid>
                <a:gridCol w="1511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0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lang="en-US" b="1"/>
                        <a:t>13 de agosto del 2023</a:t>
                      </a:r>
                      <a:br>
                        <a:rPr lang="en-US" b="1"/>
                      </a:br>
                      <a:r>
                        <a:rPr lang="en-US" b="1"/>
                        <a:t>Servicios </a:t>
                      </a:r>
                      <a:endParaRPr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6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 sz="1400" u="none" strike="noStrike" cap="non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 sz="1400" u="none" strike="noStrike" cap="non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Aquí te dejamos tres razones por las cuales KNG debe de ser tu primer opción para asegurar tu patrimonio. </a:t>
                      </a:r>
                      <a:endParaRPr sz="800"/>
                    </a:p>
                    <a:p>
                      <a:pPr marL="0" lvl="0" indent="0" algn="l" rtl="0">
                        <a:spcBef>
                          <a:spcPts val="1100"/>
                        </a:spcBef>
                        <a:spcAft>
                          <a:spcPts val="1100"/>
                        </a:spcAft>
                        <a:buNone/>
                      </a:pPr>
                      <a:r>
                        <a:rPr lang="en-US" sz="800"/>
                        <a:t>#finanzas #mejorestasasdeinterés #jubilacion #asesoria #seguroseducativos #finanzaspersonales #inversiones #inversioninteligente</a:t>
                      </a:r>
                      <a:endParaRPr sz="90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/>
                        <a:t>CARRUSEL</a:t>
                      </a:r>
                      <a:endParaRPr/>
                    </a:p>
                  </a:txBody>
                  <a:tcPr marL="91425" marR="91425" marT="91425" marB="91425">
                    <a:lnL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52" name="Google Shape;152;p19"/>
          <p:cNvGrpSpPr/>
          <p:nvPr/>
        </p:nvGrpSpPr>
        <p:grpSpPr>
          <a:xfrm>
            <a:off x="-238076" y="5143497"/>
            <a:ext cx="9149644" cy="83700"/>
            <a:chOff x="0" y="0"/>
            <a:chExt cx="9149644" cy="83700"/>
          </a:xfrm>
        </p:grpSpPr>
        <p:sp>
          <p:nvSpPr>
            <p:cNvPr id="153" name="Google Shape;153;p19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4" name="Google Shape;154;p19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5" name="Google Shape;155;p19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6" name="Google Shape;156;p19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7" name="Google Shape;157;p19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lang="en-US" sz="43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id="158" name="Google Shape;158;p19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0650" y="2860612"/>
            <a:ext cx="2103438" cy="210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3750" y="2860600"/>
            <a:ext cx="2103438" cy="210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67212" y="2860600"/>
            <a:ext cx="2103438" cy="2103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6" name="Google Shape;166;p20"/>
          <p:cNvGraphicFramePr/>
          <p:nvPr/>
        </p:nvGraphicFramePr>
        <p:xfrm>
          <a:off x="611050" y="224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{9A370453-4F39-446B-BAD1-F05FF0161070}</a:tableStyleId>
              </a:tblPr>
              <a:tblGrid>
                <a:gridCol w="82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8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67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lang="en-US" b="1"/>
                        <a:t> 16 de agosto del 2023</a:t>
                      </a:r>
                      <a:br>
                        <a:rPr lang="en-US" b="1"/>
                      </a:br>
                      <a:r>
                        <a:rPr lang="en-US" b="1"/>
                        <a:t>datos para servicios </a:t>
                      </a:r>
                      <a:endParaRPr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0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 sz="1400" u="none" strike="noStrike" cap="non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 sz="1400" u="none" strike="noStrike" cap="non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Todas las oportunidades de inversión que ofrecemos están regulados por la FCA.</a:t>
                      </a:r>
                      <a:endParaRPr sz="80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  <a:p>
                      <a:pPr marL="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  <a:p>
                      <a:pPr marL="0" lvl="0" indent="0" algn="l" rtl="0">
                        <a:spcBef>
                          <a:spcPts val="1100"/>
                        </a:spcBef>
                        <a:spcAft>
                          <a:spcPts val="1100"/>
                        </a:spcAft>
                        <a:buNone/>
                      </a:pPr>
                      <a:r>
                        <a:rPr lang="en-US" sz="800"/>
                        <a:t>#finanzas #mejorestasasdeinterés #jubilacion #asesoria #seguroseducativos #finanzaspersonales #inversiones #inversioninteligente</a:t>
                      </a:r>
                      <a:endParaRPr sz="90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/>
                        <a:t>CARRUSEL</a:t>
                      </a:r>
                      <a:endParaRPr/>
                    </a:p>
                  </a:txBody>
                  <a:tcPr marL="91425" marR="91425" marT="91425" marB="91425">
                    <a:lnL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67" name="Google Shape;167;p20"/>
          <p:cNvGrpSpPr/>
          <p:nvPr/>
        </p:nvGrpSpPr>
        <p:grpSpPr>
          <a:xfrm>
            <a:off x="-238076" y="5143497"/>
            <a:ext cx="9149644" cy="83700"/>
            <a:chOff x="0" y="0"/>
            <a:chExt cx="9149644" cy="83700"/>
          </a:xfrm>
        </p:grpSpPr>
        <p:sp>
          <p:nvSpPr>
            <p:cNvPr id="168" name="Google Shape;168;p20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9" name="Google Shape;169;p20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0" name="Google Shape;170;p20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1" name="Google Shape;171;p20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2" name="Google Shape;172;p20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lang="en-US" sz="43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id="173" name="Google Shape;173;p20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3151" y="3186061"/>
            <a:ext cx="1853296" cy="1853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76549" y="3186050"/>
            <a:ext cx="1853296" cy="1853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29842" y="3186050"/>
            <a:ext cx="1853296" cy="1853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" name="Google Shape;181;p21"/>
          <p:cNvGraphicFramePr/>
          <p:nvPr/>
        </p:nvGraphicFramePr>
        <p:xfrm>
          <a:off x="601750" y="461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{9A370453-4F39-446B-BAD1-F05FF0161070}</a:tableStyleId>
              </a:tblPr>
              <a:tblGrid>
                <a:gridCol w="82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0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lang="en-US" b="1"/>
                        <a:t>20 de agosto del 2023</a:t>
                      </a:r>
                      <a:br>
                        <a:rPr lang="en-US" b="1"/>
                      </a:br>
                      <a:r>
                        <a:rPr lang="en-US" b="1"/>
                        <a:t>Noticia de finanzas </a:t>
                      </a:r>
                      <a:endParaRPr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 sz="1400" u="none" strike="noStrike" cap="non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 sz="1400" u="none" strike="noStrike" cap="non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222222"/>
                          </a:solidFill>
                          <a:highlight>
                            <a:srgbClr val="FFFFFF"/>
                          </a:highlight>
                        </a:rPr>
                        <a:t>(agregar link para whatsApp) </a:t>
                      </a:r>
                      <a:endParaRPr sz="90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0" lvl="0" indent="0" algn="l" rtl="0">
                        <a:spcBef>
                          <a:spcPts val="110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0" lvl="0" indent="0" algn="l" rtl="0">
                        <a:spcBef>
                          <a:spcPts val="1100"/>
                        </a:spcBef>
                        <a:spcAft>
                          <a:spcPts val="1100"/>
                        </a:spcAft>
                        <a:buNone/>
                      </a:pPr>
                      <a:r>
                        <a:rPr lang="en-US" sz="800"/>
                        <a:t>#finanzas #mejorestasasdeinterés #jubilacion #asesoria #seguroseducativos #finanzaspersonales #inversiones #inversioninteligente</a:t>
                      </a:r>
                      <a:endParaRPr sz="90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/>
                        <a:t>HISTORIA</a:t>
                      </a:r>
                      <a:endParaRPr/>
                    </a:p>
                  </a:txBody>
                  <a:tcPr marL="91425" marR="91425" marT="91425" marB="91425">
                    <a:lnL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82" name="Google Shape;182;p21"/>
          <p:cNvGrpSpPr/>
          <p:nvPr/>
        </p:nvGrpSpPr>
        <p:grpSpPr>
          <a:xfrm>
            <a:off x="-238076" y="5143497"/>
            <a:ext cx="9149644" cy="83700"/>
            <a:chOff x="0" y="0"/>
            <a:chExt cx="9149644" cy="83700"/>
          </a:xfrm>
        </p:grpSpPr>
        <p:sp>
          <p:nvSpPr>
            <p:cNvPr id="183" name="Google Shape;183;p21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4" name="Google Shape;184;p21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5" name="Google Shape;185;p21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6" name="Google Shape;186;p21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7" name="Google Shape;187;p21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lang="en-US" sz="43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id="188" name="Google Shape;188;p21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3701" y="254925"/>
            <a:ext cx="2606426" cy="4633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" name="Google Shape;194;p22"/>
          <p:cNvGraphicFramePr/>
          <p:nvPr/>
        </p:nvGraphicFramePr>
        <p:xfrm>
          <a:off x="601750" y="461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{9A370453-4F39-446B-BAD1-F05FF0161070}</a:tableStyleId>
              </a:tblPr>
              <a:tblGrid>
                <a:gridCol w="82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0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lang="en-US" b="1"/>
                        <a:t>22 de agosto del 2023</a:t>
                      </a:r>
                      <a:br>
                        <a:rPr lang="en-US" b="1"/>
                      </a:br>
                      <a:r>
                        <a:rPr lang="en-US" b="1"/>
                        <a:t>Servicios </a:t>
                      </a:r>
                      <a:endParaRPr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 sz="1400" u="none" strike="noStrike" cap="non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 sz="1400" u="none" strike="noStrike" cap="non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Conoce nuestros planes internacionales de retiro </a:t>
                      </a:r>
                      <a:endParaRPr sz="800"/>
                    </a:p>
                    <a:p>
                      <a:pPr marL="0" lvl="0" indent="0" algn="l" rtl="0">
                        <a:spcBef>
                          <a:spcPts val="1100"/>
                        </a:spcBef>
                        <a:spcAft>
                          <a:spcPts val="1100"/>
                        </a:spcAft>
                        <a:buNone/>
                      </a:pPr>
                      <a:r>
                        <a:rPr lang="en-US" sz="800"/>
                        <a:t>#finanzas #mejorestasasdeinterés #jubilacion #asesoria #seguroseducativos #finanzaspersonales #inversiones #inversioninteligente</a:t>
                      </a:r>
                      <a:endParaRPr sz="90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 anchor="ctr">
                    <a:lnL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strike="noStrike" cap="non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/>
                        <a:t>CARRUSEL</a:t>
                      </a:r>
                      <a:endParaRPr/>
                    </a:p>
                  </a:txBody>
                  <a:tcPr marL="91425" marR="91425" marT="91425" marB="91425">
                    <a:lnL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2C5EB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95" name="Google Shape;195;p22"/>
          <p:cNvGrpSpPr/>
          <p:nvPr/>
        </p:nvGrpSpPr>
        <p:grpSpPr>
          <a:xfrm>
            <a:off x="-238076" y="5143497"/>
            <a:ext cx="9149644" cy="83700"/>
            <a:chOff x="0" y="0"/>
            <a:chExt cx="9149644" cy="83700"/>
          </a:xfrm>
        </p:grpSpPr>
        <p:sp>
          <p:nvSpPr>
            <p:cNvPr id="196" name="Google Shape;196;p22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7" name="Google Shape;197;p22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8" name="Google Shape;198;p22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9" name="Google Shape;199;p22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0" name="Google Shape;200;p22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lang="en-US" sz="43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id="201" name="Google Shape;201;p2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7125" y="2298662"/>
            <a:ext cx="2103438" cy="210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10562" y="2298662"/>
            <a:ext cx="2103438" cy="210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07125" y="195225"/>
            <a:ext cx="2103438" cy="210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10562" y="195225"/>
            <a:ext cx="2103438" cy="2103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1A9988"/>
      </a:lt1>
      <a:dk2>
        <a:srgbClr val="A7A7A7"/>
      </a:dk2>
      <a:lt2>
        <a:srgbClr val="535353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eamline">
  <a:themeElements>
    <a:clrScheme name="Streamlin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696</Words>
  <Application>Microsoft Office PowerPoint</Application>
  <PresentationFormat>On-screen Show (16:9)</PresentationFormat>
  <Paragraphs>166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Exo</vt:lpstr>
      <vt:lpstr>Arial</vt:lpstr>
      <vt:lpstr>Lato</vt:lpstr>
      <vt:lpstr>Raleway</vt:lpstr>
      <vt:lpstr>Exo Black</vt:lpstr>
      <vt:lpstr>Source Sans Pro</vt:lpstr>
      <vt:lpstr>Helvetica Neue</vt:lpstr>
      <vt:lpstr>Streamline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KNG - Admin Ernesto</dc:creator>
  <cp:lastModifiedBy>Ernesto Gutierrez</cp:lastModifiedBy>
  <cp:revision>1</cp:revision>
  <dcterms:modified xsi:type="dcterms:W3CDTF">2023-08-04T18:17:01Z</dcterms:modified>
</cp:coreProperties>
</file>