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2" r:id="rId3"/>
    <p:sldId id="263" r:id="rId4"/>
    <p:sldId id="264" r:id="rId5"/>
    <p:sldId id="265" r:id="rId6"/>
    <p:sldId id="300" r:id="rId7"/>
    <p:sldId id="299" r:id="rId8"/>
    <p:sldId id="273" r:id="rId9"/>
    <p:sldId id="274" r:id="rId10"/>
    <p:sldId id="275" r:id="rId11"/>
    <p:sldId id="291" r:id="rId12"/>
    <p:sldId id="276" r:id="rId13"/>
    <p:sldId id="301" r:id="rId14"/>
    <p:sldId id="303" r:id="rId15"/>
    <p:sldId id="298" r:id="rId16"/>
    <p:sldId id="293" r:id="rId17"/>
    <p:sldId id="294" r:id="rId18"/>
    <p:sldId id="295" r:id="rId19"/>
    <p:sldId id="281"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420"/>
    <a:srgbClr val="DEE8F4"/>
    <a:srgbClr val="05473B"/>
    <a:srgbClr val="373330"/>
    <a:srgbClr val="3D6D62"/>
    <a:srgbClr val="739288"/>
    <a:srgbClr val="EFE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86"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no Pantoja" userId="e4b94d3237f9e625" providerId="LiveId" clId="{E2F33B92-8DB5-4E3E-8B34-A33567FEA34E}"/>
    <pc:docChg chg="custSel modSld">
      <pc:chgData name="Emiliano Pantoja" userId="e4b94d3237f9e625" providerId="LiveId" clId="{E2F33B92-8DB5-4E3E-8B34-A33567FEA34E}" dt="2025-04-24T20:18:56.158" v="0" actId="478"/>
      <pc:docMkLst>
        <pc:docMk/>
      </pc:docMkLst>
      <pc:sldChg chg="delSp mod">
        <pc:chgData name="Emiliano Pantoja" userId="e4b94d3237f9e625" providerId="LiveId" clId="{E2F33B92-8DB5-4E3E-8B34-A33567FEA34E}" dt="2025-04-24T20:18:56.158" v="0" actId="478"/>
        <pc:sldMkLst>
          <pc:docMk/>
          <pc:sldMk cId="1588712127" sldId="256"/>
        </pc:sldMkLst>
        <pc:spChg chg="del">
          <ac:chgData name="Emiliano Pantoja" userId="e4b94d3237f9e625" providerId="LiveId" clId="{E2F33B92-8DB5-4E3E-8B34-A33567FEA34E}" dt="2025-04-24T20:18:56.158" v="0" actId="478"/>
          <ac:spMkLst>
            <pc:docMk/>
            <pc:sldMk cId="1588712127" sldId="256"/>
            <ac:spMk id="17" creationId="{80447BC2-F4BA-43B5-BD0E-8203A21C968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18881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20351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723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84834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AC2792-BBF7-4723-A14F-A23C7B88D43A}"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162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AC2792-BBF7-4723-A14F-A23C7B88D43A}"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989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AC2792-BBF7-4723-A14F-A23C7B88D43A}" type="datetimeFigureOut">
              <a:rPr lang="es-MX" smtClean="0"/>
              <a:t>24/04/2025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04203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AC2792-BBF7-4723-A14F-A23C7B88D43A}" type="datetimeFigureOut">
              <a:rPr lang="es-MX" smtClean="0"/>
              <a:t>24/04/2025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02086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C2792-BBF7-4723-A14F-A23C7B88D43A}" type="datetimeFigureOut">
              <a:rPr lang="es-MX" smtClean="0"/>
              <a:t>24/04/2025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35200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7790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954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C2792-BBF7-4723-A14F-A23C7B88D43A}" type="datetimeFigureOut">
              <a:rPr lang="es-MX" smtClean="0"/>
              <a:t>24/04/2025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9E54-FAAF-4938-B83C-8FE0331FF159}" type="slidenum">
              <a:rPr lang="es-MX" smtClean="0"/>
              <a:t>‹Nº›</a:t>
            </a:fld>
            <a:endParaRPr lang="es-MX"/>
          </a:p>
        </p:txBody>
      </p:sp>
    </p:spTree>
    <p:extLst>
      <p:ext uri="{BB962C8B-B14F-4D97-AF65-F5344CB8AC3E}">
        <p14:creationId xmlns:p14="http://schemas.microsoft.com/office/powerpoint/2010/main" val="4070725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3DE7BB4-52D3-6C00-E2C6-13D6E05E91AC}"/>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9662300" h="6831361">
                <a:moveTo>
                  <a:pt x="0" y="0"/>
                </a:moveTo>
                <a:lnTo>
                  <a:pt x="9662300" y="0"/>
                </a:lnTo>
                <a:lnTo>
                  <a:pt x="9662300" y="6831361"/>
                </a:lnTo>
                <a:lnTo>
                  <a:pt x="0" y="68313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Freeform 7">
            <a:extLst>
              <a:ext uri="{FF2B5EF4-FFF2-40B4-BE49-F238E27FC236}">
                <a16:creationId xmlns:a16="http://schemas.microsoft.com/office/drawing/2014/main" id="{8297A473-5BB3-4BA6-7543-9DA7EEAB36B7}"/>
              </a:ext>
            </a:extLst>
          </p:cNvPr>
          <p:cNvSpPr/>
          <p:nvPr/>
        </p:nvSpPr>
        <p:spPr>
          <a:xfrm>
            <a:off x="8620125" y="71437"/>
            <a:ext cx="3505200" cy="6715125"/>
          </a:xfrm>
          <a:custGeom>
            <a:avLst/>
            <a:gdLst/>
            <a:ahLst/>
            <a:cxnLst/>
            <a:rect l="l" t="t" r="r" b="b"/>
            <a:pathLst>
              <a:path w="3573733" h="7145106">
                <a:moveTo>
                  <a:pt x="0" y="0"/>
                </a:moveTo>
                <a:lnTo>
                  <a:pt x="3573733" y="0"/>
                </a:lnTo>
                <a:lnTo>
                  <a:pt x="3573733" y="7145106"/>
                </a:lnTo>
                <a:lnTo>
                  <a:pt x="0" y="7145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7" name="Freeform 4">
            <a:extLst>
              <a:ext uri="{FF2B5EF4-FFF2-40B4-BE49-F238E27FC236}">
                <a16:creationId xmlns:a16="http://schemas.microsoft.com/office/drawing/2014/main" id="{1E5B823D-A973-91FC-0524-CEA42E348FFA}"/>
              </a:ext>
            </a:extLst>
          </p:cNvPr>
          <p:cNvSpPr/>
          <p:nvPr/>
        </p:nvSpPr>
        <p:spPr>
          <a:xfrm>
            <a:off x="204071" y="362717"/>
            <a:ext cx="1266191" cy="680412"/>
          </a:xfrm>
          <a:custGeom>
            <a:avLst/>
            <a:gdLst/>
            <a:ahLst/>
            <a:cxnLst/>
            <a:rect l="l" t="t" r="r" b="b"/>
            <a:pathLst>
              <a:path w="1266191" h="680412">
                <a:moveTo>
                  <a:pt x="0" y="0"/>
                </a:moveTo>
                <a:lnTo>
                  <a:pt x="1266191" y="0"/>
                </a:lnTo>
                <a:lnTo>
                  <a:pt x="1266191" y="680412"/>
                </a:lnTo>
                <a:lnTo>
                  <a:pt x="0" y="680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8" name="Freeform 5">
            <a:extLst>
              <a:ext uri="{FF2B5EF4-FFF2-40B4-BE49-F238E27FC236}">
                <a16:creationId xmlns:a16="http://schemas.microsoft.com/office/drawing/2014/main" id="{BFA81036-6B2E-EC83-E6D0-F13CCC72763F}"/>
              </a:ext>
            </a:extLst>
          </p:cNvPr>
          <p:cNvSpPr/>
          <p:nvPr/>
        </p:nvSpPr>
        <p:spPr>
          <a:xfrm>
            <a:off x="1651287" y="360195"/>
            <a:ext cx="483640" cy="274525"/>
          </a:xfrm>
          <a:custGeom>
            <a:avLst/>
            <a:gdLst/>
            <a:ahLst/>
            <a:cxnLst/>
            <a:rect l="l" t="t" r="r" b="b"/>
            <a:pathLst>
              <a:path w="483640" h="274525">
                <a:moveTo>
                  <a:pt x="0" y="0"/>
                </a:moveTo>
                <a:lnTo>
                  <a:pt x="483640" y="0"/>
                </a:lnTo>
                <a:lnTo>
                  <a:pt x="483640" y="274525"/>
                </a:lnTo>
                <a:lnTo>
                  <a:pt x="0" y="274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29" name="Freeform 6">
            <a:extLst>
              <a:ext uri="{FF2B5EF4-FFF2-40B4-BE49-F238E27FC236}">
                <a16:creationId xmlns:a16="http://schemas.microsoft.com/office/drawing/2014/main" id="{0E2ABAB0-3C22-9AFD-E56E-9638DA8D40F0}"/>
              </a:ext>
            </a:extLst>
          </p:cNvPr>
          <p:cNvSpPr/>
          <p:nvPr/>
        </p:nvSpPr>
        <p:spPr>
          <a:xfrm>
            <a:off x="2154117" y="359902"/>
            <a:ext cx="140021" cy="266950"/>
          </a:xfrm>
          <a:custGeom>
            <a:avLst/>
            <a:gdLst/>
            <a:ahLst/>
            <a:cxnLst/>
            <a:rect l="l" t="t" r="r" b="b"/>
            <a:pathLst>
              <a:path w="140021" h="266950">
                <a:moveTo>
                  <a:pt x="0" y="0"/>
                </a:moveTo>
                <a:lnTo>
                  <a:pt x="140021" y="0"/>
                </a:lnTo>
                <a:lnTo>
                  <a:pt x="140021" y="266950"/>
                </a:lnTo>
                <a:lnTo>
                  <a:pt x="0" y="266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30" name="Freeform 8">
            <a:extLst>
              <a:ext uri="{FF2B5EF4-FFF2-40B4-BE49-F238E27FC236}">
                <a16:creationId xmlns:a16="http://schemas.microsoft.com/office/drawing/2014/main" id="{5F50B6B4-162E-3545-702C-698207F736AA}"/>
              </a:ext>
            </a:extLst>
          </p:cNvPr>
          <p:cNvSpPr/>
          <p:nvPr/>
        </p:nvSpPr>
        <p:spPr>
          <a:xfrm>
            <a:off x="2336255" y="458254"/>
            <a:ext cx="112752" cy="115352"/>
          </a:xfrm>
          <a:custGeom>
            <a:avLst/>
            <a:gdLst/>
            <a:ahLst/>
            <a:cxnLst/>
            <a:rect l="l" t="t" r="r" b="b"/>
            <a:pathLst>
              <a:path w="112752" h="115352">
                <a:moveTo>
                  <a:pt x="0" y="0"/>
                </a:moveTo>
                <a:lnTo>
                  <a:pt x="112753" y="0"/>
                </a:lnTo>
                <a:lnTo>
                  <a:pt x="112753" y="115351"/>
                </a:lnTo>
                <a:lnTo>
                  <a:pt x="0" y="115351"/>
                </a:lnTo>
                <a:lnTo>
                  <a:pt x="0" y="0"/>
                </a:lnTo>
                <a:close/>
              </a:path>
            </a:pathLst>
          </a:custGeom>
          <a:blipFill>
            <a:blip r:embed="rId12"/>
            <a:stretch>
              <a:fillRect/>
            </a:stretch>
          </a:blipFill>
        </p:spPr>
        <p:txBody>
          <a:bodyPr/>
          <a:lstStyle/>
          <a:p>
            <a:endParaRPr lang="es-MX"/>
          </a:p>
        </p:txBody>
      </p:sp>
      <p:sp>
        <p:nvSpPr>
          <p:cNvPr id="31" name="Freeform 9">
            <a:extLst>
              <a:ext uri="{FF2B5EF4-FFF2-40B4-BE49-F238E27FC236}">
                <a16:creationId xmlns:a16="http://schemas.microsoft.com/office/drawing/2014/main" id="{90548F25-5DE4-A553-E333-266966A4DD78}"/>
              </a:ext>
            </a:extLst>
          </p:cNvPr>
          <p:cNvSpPr/>
          <p:nvPr/>
        </p:nvSpPr>
        <p:spPr>
          <a:xfrm>
            <a:off x="1519326" y="420259"/>
            <a:ext cx="209830" cy="149214"/>
          </a:xfrm>
          <a:custGeom>
            <a:avLst/>
            <a:gdLst/>
            <a:ahLst/>
            <a:cxnLst/>
            <a:rect l="l" t="t" r="r" b="b"/>
            <a:pathLst>
              <a:path w="209830" h="149214">
                <a:moveTo>
                  <a:pt x="0" y="0"/>
                </a:moveTo>
                <a:lnTo>
                  <a:pt x="209829" y="0"/>
                </a:lnTo>
                <a:lnTo>
                  <a:pt x="209829" y="149215"/>
                </a:lnTo>
                <a:lnTo>
                  <a:pt x="0" y="149215"/>
                </a:lnTo>
                <a:lnTo>
                  <a:pt x="0" y="0"/>
                </a:lnTo>
                <a:close/>
              </a:path>
            </a:pathLst>
          </a:custGeom>
          <a:blipFill>
            <a:blip r:embed="rId13"/>
            <a:stretch>
              <a:fillRect/>
            </a:stretch>
          </a:blipFill>
        </p:spPr>
        <p:txBody>
          <a:bodyPr/>
          <a:lstStyle/>
          <a:p>
            <a:endParaRPr lang="es-MX"/>
          </a:p>
        </p:txBody>
      </p:sp>
      <p:sp>
        <p:nvSpPr>
          <p:cNvPr id="32" name="Freeform 10">
            <a:extLst>
              <a:ext uri="{FF2B5EF4-FFF2-40B4-BE49-F238E27FC236}">
                <a16:creationId xmlns:a16="http://schemas.microsoft.com/office/drawing/2014/main" id="{7FE12388-5B0A-3F82-7286-F8E429B4A89A}"/>
              </a:ext>
            </a:extLst>
          </p:cNvPr>
          <p:cNvSpPr/>
          <p:nvPr/>
        </p:nvSpPr>
        <p:spPr>
          <a:xfrm>
            <a:off x="2097194" y="462575"/>
            <a:ext cx="106176" cy="106899"/>
          </a:xfrm>
          <a:custGeom>
            <a:avLst/>
            <a:gdLst/>
            <a:ahLst/>
            <a:cxnLst/>
            <a:rect l="l" t="t" r="r" b="b"/>
            <a:pathLst>
              <a:path w="106176" h="106899">
                <a:moveTo>
                  <a:pt x="0" y="0"/>
                </a:moveTo>
                <a:lnTo>
                  <a:pt x="106176" y="0"/>
                </a:lnTo>
                <a:lnTo>
                  <a:pt x="106176" y="106899"/>
                </a:lnTo>
                <a:lnTo>
                  <a:pt x="0" y="106899"/>
                </a:lnTo>
                <a:lnTo>
                  <a:pt x="0" y="0"/>
                </a:lnTo>
                <a:close/>
              </a:path>
            </a:pathLst>
          </a:custGeom>
          <a:blipFill>
            <a:blip r:embed="rId14"/>
            <a:stretch>
              <a:fillRect/>
            </a:stretch>
          </a:blipFill>
        </p:spPr>
        <p:txBody>
          <a:bodyPr/>
          <a:lstStyle/>
          <a:p>
            <a:endParaRPr lang="es-MX"/>
          </a:p>
        </p:txBody>
      </p:sp>
      <p:sp>
        <p:nvSpPr>
          <p:cNvPr id="33" name="Freeform 11">
            <a:extLst>
              <a:ext uri="{FF2B5EF4-FFF2-40B4-BE49-F238E27FC236}">
                <a16:creationId xmlns:a16="http://schemas.microsoft.com/office/drawing/2014/main" id="{8EBD45F1-D554-EF13-1263-2F4C39509D76}"/>
              </a:ext>
            </a:extLst>
          </p:cNvPr>
          <p:cNvSpPr/>
          <p:nvPr/>
        </p:nvSpPr>
        <p:spPr>
          <a:xfrm>
            <a:off x="1471699" y="356408"/>
            <a:ext cx="971524" cy="739400"/>
          </a:xfrm>
          <a:custGeom>
            <a:avLst/>
            <a:gdLst/>
            <a:ahLst/>
            <a:cxnLst/>
            <a:rect l="l" t="t" r="r" b="b"/>
            <a:pathLst>
              <a:path w="971524" h="739400">
                <a:moveTo>
                  <a:pt x="0" y="0"/>
                </a:moveTo>
                <a:lnTo>
                  <a:pt x="971524" y="0"/>
                </a:lnTo>
                <a:lnTo>
                  <a:pt x="971524" y="739400"/>
                </a:lnTo>
                <a:lnTo>
                  <a:pt x="0" y="739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MX"/>
          </a:p>
        </p:txBody>
      </p:sp>
      <p:sp>
        <p:nvSpPr>
          <p:cNvPr id="34" name="TextBox 12">
            <a:extLst>
              <a:ext uri="{FF2B5EF4-FFF2-40B4-BE49-F238E27FC236}">
                <a16:creationId xmlns:a16="http://schemas.microsoft.com/office/drawing/2014/main" id="{A8FF5EC4-1CA0-EAD1-83F9-0AE4286C1A0D}"/>
              </a:ext>
            </a:extLst>
          </p:cNvPr>
          <p:cNvSpPr txBox="1"/>
          <p:nvPr/>
        </p:nvSpPr>
        <p:spPr>
          <a:xfrm>
            <a:off x="224841" y="3134040"/>
            <a:ext cx="3998572" cy="784241"/>
          </a:xfrm>
          <a:prstGeom prst="rect">
            <a:avLst/>
          </a:prstGeom>
        </p:spPr>
        <p:txBody>
          <a:bodyPr lIns="0" tIns="0" rIns="0" bIns="0" rtlCol="0" anchor="t">
            <a:spAutoFit/>
          </a:bodyPr>
          <a:lstStyle/>
          <a:p>
            <a:pPr algn="l">
              <a:lnSpc>
                <a:spcPts val="3795"/>
              </a:lnSpc>
            </a:pPr>
            <a:r>
              <a:rPr lang="en-US" sz="2711" dirty="0">
                <a:solidFill>
                  <a:srgbClr val="FFFFFF"/>
                </a:solidFill>
                <a:latin typeface="Cambria"/>
                <a:ea typeface="Cambria"/>
                <a:cs typeface="Cambria"/>
                <a:sym typeface="Cambria"/>
              </a:rPr>
              <a:t>Woodville Consultants Ltd</a:t>
            </a:r>
            <a:r>
              <a:rPr lang="en-US" sz="2711" dirty="0">
                <a:solidFill>
                  <a:srgbClr val="000000"/>
                </a:solidFill>
                <a:latin typeface="Cambria"/>
                <a:ea typeface="Cambria"/>
                <a:cs typeface="Cambria"/>
                <a:sym typeface="Cambria"/>
              </a:rPr>
              <a:t> </a:t>
            </a:r>
          </a:p>
          <a:p>
            <a:pPr algn="l">
              <a:lnSpc>
                <a:spcPts val="2656"/>
              </a:lnSpc>
            </a:pPr>
            <a:r>
              <a:rPr lang="en-US" sz="1897" b="1" dirty="0">
                <a:solidFill>
                  <a:srgbClr val="FFFFFF"/>
                </a:solidFill>
                <a:latin typeface="Open Sans Medium"/>
                <a:ea typeface="Open Sans Medium"/>
                <a:cs typeface="Open Sans Medium"/>
                <a:sym typeface="Open Sans Medium"/>
              </a:rPr>
              <a:t>Corporate Overview</a:t>
            </a:r>
            <a:r>
              <a:rPr lang="en-US" sz="1897" b="1" dirty="0">
                <a:solidFill>
                  <a:srgbClr val="000000"/>
                </a:solidFill>
                <a:latin typeface="Open Sans Medium"/>
                <a:ea typeface="Open Sans Medium"/>
                <a:cs typeface="Open Sans Medium"/>
                <a:sym typeface="Open Sans Medium"/>
              </a:rPr>
              <a:t> </a:t>
            </a:r>
          </a:p>
        </p:txBody>
      </p:sp>
      <p:grpSp>
        <p:nvGrpSpPr>
          <p:cNvPr id="2" name="Group 2">
            <a:extLst>
              <a:ext uri="{FF2B5EF4-FFF2-40B4-BE49-F238E27FC236}">
                <a16:creationId xmlns:a16="http://schemas.microsoft.com/office/drawing/2014/main" id="{3B5B0549-3365-B7A9-BFE6-B10A97EE4A00}"/>
              </a:ext>
            </a:extLst>
          </p:cNvPr>
          <p:cNvGrpSpPr>
            <a:grpSpLocks noChangeAspect="1"/>
          </p:cNvGrpSpPr>
          <p:nvPr/>
        </p:nvGrpSpPr>
        <p:grpSpPr>
          <a:xfrm>
            <a:off x="224841" y="4980728"/>
            <a:ext cx="3600819" cy="581769"/>
            <a:chOff x="0" y="0"/>
            <a:chExt cx="4598200" cy="742912"/>
          </a:xfrm>
        </p:grpSpPr>
        <p:sp>
          <p:nvSpPr>
            <p:cNvPr id="3" name="Freeform 3">
              <a:extLst>
                <a:ext uri="{FF2B5EF4-FFF2-40B4-BE49-F238E27FC236}">
                  <a16:creationId xmlns:a16="http://schemas.microsoft.com/office/drawing/2014/main" id="{E97B040C-DB6F-90A5-AB2D-70040F9E9099}"/>
                </a:ext>
              </a:extLst>
            </p:cNvPr>
            <p:cNvSpPr/>
            <p:nvPr/>
          </p:nvSpPr>
          <p:spPr>
            <a:xfrm>
              <a:off x="66675" y="66675"/>
              <a:ext cx="4464812" cy="609600"/>
            </a:xfrm>
            <a:custGeom>
              <a:avLst/>
              <a:gdLst/>
              <a:ahLst/>
              <a:cxnLst/>
              <a:rect l="l" t="t" r="r" b="b"/>
              <a:pathLst>
                <a:path w="4464812" h="609600">
                  <a:moveTo>
                    <a:pt x="0" y="609600"/>
                  </a:moveTo>
                  <a:lnTo>
                    <a:pt x="4464812" y="609600"/>
                  </a:lnTo>
                  <a:lnTo>
                    <a:pt x="4464812" y="0"/>
                  </a:lnTo>
                  <a:lnTo>
                    <a:pt x="0" y="0"/>
                  </a:lnTo>
                  <a:close/>
                </a:path>
              </a:pathLst>
            </a:custGeom>
            <a:solidFill>
              <a:srgbClr val="FFFFFF"/>
            </a:solidFill>
          </p:spPr>
          <p:txBody>
            <a:bodyPr/>
            <a:lstStyle/>
            <a:p>
              <a:endParaRPr lang="es-MX"/>
            </a:p>
          </p:txBody>
        </p:sp>
        <p:sp>
          <p:nvSpPr>
            <p:cNvPr id="4" name="Freeform 4">
              <a:extLst>
                <a:ext uri="{FF2B5EF4-FFF2-40B4-BE49-F238E27FC236}">
                  <a16:creationId xmlns:a16="http://schemas.microsoft.com/office/drawing/2014/main" id="{8FA981ED-7606-6C67-C296-398397137FE2}"/>
                </a:ext>
              </a:extLst>
            </p:cNvPr>
            <p:cNvSpPr/>
            <p:nvPr/>
          </p:nvSpPr>
          <p:spPr>
            <a:xfrm>
              <a:off x="63500" y="63500"/>
              <a:ext cx="4471162" cy="615950"/>
            </a:xfrm>
            <a:custGeom>
              <a:avLst/>
              <a:gdLst/>
              <a:ahLst/>
              <a:cxnLst/>
              <a:rect l="l" t="t" r="r" b="b"/>
              <a:pathLst>
                <a:path w="4471162" h="615950">
                  <a:moveTo>
                    <a:pt x="3175" y="609600"/>
                  </a:moveTo>
                  <a:lnTo>
                    <a:pt x="4467987" y="609600"/>
                  </a:lnTo>
                  <a:lnTo>
                    <a:pt x="4467987" y="612775"/>
                  </a:lnTo>
                  <a:lnTo>
                    <a:pt x="4464812" y="612775"/>
                  </a:lnTo>
                  <a:lnTo>
                    <a:pt x="4464812" y="3175"/>
                  </a:lnTo>
                  <a:lnTo>
                    <a:pt x="4467987" y="3175"/>
                  </a:lnTo>
                  <a:lnTo>
                    <a:pt x="4467987" y="6350"/>
                  </a:lnTo>
                  <a:lnTo>
                    <a:pt x="3175" y="6350"/>
                  </a:lnTo>
                  <a:lnTo>
                    <a:pt x="3175" y="3175"/>
                  </a:lnTo>
                  <a:lnTo>
                    <a:pt x="6350" y="3175"/>
                  </a:lnTo>
                  <a:lnTo>
                    <a:pt x="6350" y="612775"/>
                  </a:lnTo>
                  <a:lnTo>
                    <a:pt x="3175" y="612775"/>
                  </a:lnTo>
                  <a:lnTo>
                    <a:pt x="3175" y="609600"/>
                  </a:lnTo>
                  <a:moveTo>
                    <a:pt x="3175" y="615950"/>
                  </a:moveTo>
                  <a:lnTo>
                    <a:pt x="0" y="615950"/>
                  </a:lnTo>
                  <a:lnTo>
                    <a:pt x="0" y="612775"/>
                  </a:lnTo>
                  <a:lnTo>
                    <a:pt x="0" y="3175"/>
                  </a:lnTo>
                  <a:lnTo>
                    <a:pt x="0" y="0"/>
                  </a:lnTo>
                  <a:lnTo>
                    <a:pt x="3175" y="0"/>
                  </a:lnTo>
                  <a:lnTo>
                    <a:pt x="4467987" y="0"/>
                  </a:lnTo>
                  <a:lnTo>
                    <a:pt x="4471162" y="0"/>
                  </a:lnTo>
                  <a:lnTo>
                    <a:pt x="4471162" y="3175"/>
                  </a:lnTo>
                  <a:lnTo>
                    <a:pt x="4471162" y="612775"/>
                  </a:lnTo>
                  <a:lnTo>
                    <a:pt x="4471162" y="615950"/>
                  </a:lnTo>
                  <a:lnTo>
                    <a:pt x="4467987" y="615950"/>
                  </a:lnTo>
                  <a:lnTo>
                    <a:pt x="3175" y="615950"/>
                  </a:lnTo>
                  <a:close/>
                </a:path>
              </a:pathLst>
            </a:custGeom>
            <a:solidFill>
              <a:srgbClr val="000000"/>
            </a:solidFill>
          </p:spPr>
          <p:txBody>
            <a:bodyPr/>
            <a:lstStyle/>
            <a:p>
              <a:endParaRPr lang="es-MX"/>
            </a:p>
          </p:txBody>
        </p:sp>
      </p:grpSp>
      <p:sp>
        <p:nvSpPr>
          <p:cNvPr id="7" name="TextBox 10">
            <a:extLst>
              <a:ext uri="{FF2B5EF4-FFF2-40B4-BE49-F238E27FC236}">
                <a16:creationId xmlns:a16="http://schemas.microsoft.com/office/drawing/2014/main" id="{647DB46D-BD36-4806-731D-97C09817AED3}"/>
              </a:ext>
            </a:extLst>
          </p:cNvPr>
          <p:cNvSpPr txBox="1"/>
          <p:nvPr/>
        </p:nvSpPr>
        <p:spPr>
          <a:xfrm>
            <a:off x="348124" y="5103416"/>
            <a:ext cx="3384233" cy="336421"/>
          </a:xfrm>
          <a:prstGeom prst="rect">
            <a:avLst/>
          </a:prstGeom>
        </p:spPr>
        <p:txBody>
          <a:bodyPr lIns="0" tIns="0" rIns="0" bIns="0" rtlCol="0" anchor="t">
            <a:spAutoFit/>
          </a:bodyPr>
          <a:lstStyle/>
          <a:p>
            <a:pPr algn="l">
              <a:lnSpc>
                <a:spcPts val="657"/>
              </a:lnSpc>
            </a:pPr>
            <a:r>
              <a:rPr lang="en-US" sz="548" b="1" spc="-6" dirty="0">
                <a:solidFill>
                  <a:srgbClr val="000000"/>
                </a:solidFill>
                <a:latin typeface="Montserrat Bold"/>
                <a:ea typeface="Montserrat Bold"/>
                <a:cs typeface="Montserrat Bold"/>
                <a:sym typeface="Montserrat Bold"/>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158871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F9A708C9-6FE6-B77B-7E07-0EC53AFE90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207F89-90BA-5698-A7D4-C4D5A8E7C400}"/>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E9E0DB11-8252-E5D0-732C-DAB4EE40BD40}"/>
              </a:ext>
            </a:extLst>
          </p:cNvPr>
          <p:cNvSpPr txBox="1"/>
          <p:nvPr/>
        </p:nvSpPr>
        <p:spPr>
          <a:xfrm>
            <a:off x="368439" y="1082599"/>
            <a:ext cx="6303965" cy="369332"/>
          </a:xfrm>
          <a:prstGeom prst="rect">
            <a:avLst/>
          </a:prstGeom>
          <a:noFill/>
        </p:spPr>
        <p:txBody>
          <a:bodyPr wrap="square" rtlCol="0">
            <a:spAutoFit/>
          </a:bodyPr>
          <a:lstStyle/>
          <a:p>
            <a:pPr algn="just"/>
            <a:r>
              <a:rPr lang="en-US" dirty="0">
                <a:solidFill>
                  <a:srgbClr val="3D6D62"/>
                </a:solidFill>
              </a:rPr>
              <a:t>Loan book value over time</a:t>
            </a:r>
            <a:endParaRPr lang="es-MX" dirty="0">
              <a:solidFill>
                <a:srgbClr val="3D6D62"/>
              </a:solidFill>
            </a:endParaRPr>
          </a:p>
        </p:txBody>
      </p:sp>
      <p:pic>
        <p:nvPicPr>
          <p:cNvPr id="10" name="Image 107">
            <a:extLst>
              <a:ext uri="{FF2B5EF4-FFF2-40B4-BE49-F238E27FC236}">
                <a16:creationId xmlns:a16="http://schemas.microsoft.com/office/drawing/2014/main" id="{B23DFAF4-BE48-BE4C-E4F8-8127B8A61142}"/>
              </a:ext>
            </a:extLst>
          </p:cNvPr>
          <p:cNvPicPr>
            <a:picLocks/>
          </p:cNvPicPr>
          <p:nvPr/>
        </p:nvPicPr>
        <p:blipFill>
          <a:blip r:embed="rId2" cstate="print"/>
          <a:stretch>
            <a:fillRect/>
          </a:stretch>
        </p:blipFill>
        <p:spPr>
          <a:xfrm>
            <a:off x="368439" y="1529695"/>
            <a:ext cx="9042261" cy="4558348"/>
          </a:xfrm>
          <a:prstGeom prst="rect">
            <a:avLst/>
          </a:prstGeom>
        </p:spPr>
      </p:pic>
      <p:sp>
        <p:nvSpPr>
          <p:cNvPr id="3" name="TextBox 13">
            <a:extLst>
              <a:ext uri="{FF2B5EF4-FFF2-40B4-BE49-F238E27FC236}">
                <a16:creationId xmlns:a16="http://schemas.microsoft.com/office/drawing/2014/main" id="{2006E0CB-5001-B953-1C9C-45F0930A079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4" name="Freeform 6">
            <a:extLst>
              <a:ext uri="{FF2B5EF4-FFF2-40B4-BE49-F238E27FC236}">
                <a16:creationId xmlns:a16="http://schemas.microsoft.com/office/drawing/2014/main" id="{FF04F913-C7E9-3ED4-8DBD-1E719EC42DE9}"/>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Tree>
    <p:extLst>
      <p:ext uri="{BB962C8B-B14F-4D97-AF65-F5344CB8AC3E}">
        <p14:creationId xmlns:p14="http://schemas.microsoft.com/office/powerpoint/2010/main" val="300722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20F014F7-7210-35CF-F29D-33BC13A34CE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171AFE9-16CA-AC0A-BACD-A1889BF5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114" y="0"/>
            <a:ext cx="4845772" cy="6858000"/>
          </a:xfrm>
          <a:prstGeom prst="rect">
            <a:avLst/>
          </a:prstGeom>
        </p:spPr>
      </p:pic>
    </p:spTree>
    <p:extLst>
      <p:ext uri="{BB962C8B-B14F-4D97-AF65-F5344CB8AC3E}">
        <p14:creationId xmlns:p14="http://schemas.microsoft.com/office/powerpoint/2010/main" val="342168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44BA05E-8D9E-7736-9FC9-1267751433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F08A26-62D0-49E1-4EC6-DF027497EC74}"/>
              </a:ext>
            </a:extLst>
          </p:cNvPr>
          <p:cNvSpPr>
            <a:spLocks noGrp="1"/>
          </p:cNvSpPr>
          <p:nvPr>
            <p:ph type="ctrTitle"/>
          </p:nvPr>
        </p:nvSpPr>
        <p:spPr>
          <a:xfrm>
            <a:off x="282430" y="367834"/>
            <a:ext cx="6475981" cy="406187"/>
          </a:xfrm>
        </p:spPr>
        <p:txBody>
          <a:bodyPr>
            <a:noAutofit/>
          </a:bodyPr>
          <a:lstStyle/>
          <a:p>
            <a:pPr algn="l">
              <a:lnSpc>
                <a:spcPts val="2892"/>
              </a:lnSpc>
            </a:pPr>
            <a:r>
              <a:rPr lang="en-US" sz="2400" dirty="0">
                <a:solidFill>
                  <a:srgbClr val="F58721"/>
                </a:solidFill>
                <a:latin typeface="Montserrat"/>
                <a:ea typeface="Montserrat"/>
                <a:cs typeface="Montserrat"/>
                <a:sym typeface="Montserrat"/>
              </a:rPr>
              <a:t>Loan Book Summary</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9B476A19-0B4B-2799-42E8-FB570CD160CC}"/>
              </a:ext>
            </a:extLst>
          </p:cNvPr>
          <p:cNvSpPr txBox="1"/>
          <p:nvPr/>
        </p:nvSpPr>
        <p:spPr>
          <a:xfrm>
            <a:off x="282430" y="818525"/>
            <a:ext cx="6303965" cy="369332"/>
          </a:xfrm>
          <a:prstGeom prst="rect">
            <a:avLst/>
          </a:prstGeom>
          <a:noFill/>
        </p:spPr>
        <p:txBody>
          <a:bodyPr wrap="square" rtlCol="0">
            <a:spAutoFit/>
          </a:bodyPr>
          <a:lstStyle/>
          <a:p>
            <a:pPr algn="just"/>
            <a:r>
              <a:rPr lang="en-US" dirty="0">
                <a:solidFill>
                  <a:srgbClr val="3D6D62"/>
                </a:solidFill>
              </a:rPr>
              <a:t>Neville Registrars Limited</a:t>
            </a:r>
            <a:endParaRPr lang="es-MX" dirty="0">
              <a:solidFill>
                <a:srgbClr val="3D6D62"/>
              </a:solidFill>
            </a:endParaRPr>
          </a:p>
        </p:txBody>
      </p:sp>
      <p:grpSp>
        <p:nvGrpSpPr>
          <p:cNvPr id="3" name="Group 232">
            <a:extLst>
              <a:ext uri="{FF2B5EF4-FFF2-40B4-BE49-F238E27FC236}">
                <a16:creationId xmlns:a16="http://schemas.microsoft.com/office/drawing/2014/main" id="{B62D5856-F142-0C9E-A0F4-5BF5D5B1F4DA}"/>
              </a:ext>
            </a:extLst>
          </p:cNvPr>
          <p:cNvGrpSpPr>
            <a:grpSpLocks/>
          </p:cNvGrpSpPr>
          <p:nvPr/>
        </p:nvGrpSpPr>
        <p:grpSpPr>
          <a:xfrm>
            <a:off x="2295390" y="1302180"/>
            <a:ext cx="3635630" cy="4781799"/>
            <a:chOff x="0" y="0"/>
            <a:chExt cx="3956050" cy="5549900"/>
          </a:xfrm>
        </p:grpSpPr>
        <p:sp>
          <p:nvSpPr>
            <p:cNvPr id="4" name="Graphic 233">
              <a:extLst>
                <a:ext uri="{FF2B5EF4-FFF2-40B4-BE49-F238E27FC236}">
                  <a16:creationId xmlns:a16="http://schemas.microsoft.com/office/drawing/2014/main" id="{BE34312A-58C3-1BB1-6691-7E8CB09597CD}"/>
                </a:ext>
              </a:extLst>
            </p:cNvPr>
            <p:cNvSpPr/>
            <p:nvPr/>
          </p:nvSpPr>
          <p:spPr>
            <a:xfrm>
              <a:off x="0" y="0"/>
              <a:ext cx="3956050" cy="5549900"/>
            </a:xfrm>
            <a:custGeom>
              <a:avLst/>
              <a:gdLst/>
              <a:ahLst/>
              <a:cxnLst/>
              <a:rect l="l" t="t" r="r" b="b"/>
              <a:pathLst>
                <a:path w="3956050" h="5549900">
                  <a:moveTo>
                    <a:pt x="3956050" y="0"/>
                  </a:moveTo>
                  <a:lnTo>
                    <a:pt x="0" y="0"/>
                  </a:lnTo>
                  <a:lnTo>
                    <a:pt x="0" y="5549900"/>
                  </a:lnTo>
                  <a:lnTo>
                    <a:pt x="3956050" y="5549900"/>
                  </a:lnTo>
                  <a:lnTo>
                    <a:pt x="3956050" y="0"/>
                  </a:lnTo>
                  <a:close/>
                </a:path>
              </a:pathLst>
            </a:custGeom>
            <a:solidFill>
              <a:srgbClr val="000000">
                <a:alpha val="19999"/>
              </a:srgbClr>
            </a:solidFill>
          </p:spPr>
          <p:txBody>
            <a:bodyPr wrap="square" lIns="0" tIns="0" rIns="0" bIns="0" rtlCol="0">
              <a:prstTxWarp prst="textNoShape">
                <a:avLst/>
              </a:prstTxWarp>
              <a:noAutofit/>
            </a:bodyPr>
            <a:lstStyle/>
            <a:p>
              <a:endParaRPr lang="es-MX"/>
            </a:p>
          </p:txBody>
        </p:sp>
        <p:pic>
          <p:nvPicPr>
            <p:cNvPr id="5" name="Image 234">
              <a:extLst>
                <a:ext uri="{FF2B5EF4-FFF2-40B4-BE49-F238E27FC236}">
                  <a16:creationId xmlns:a16="http://schemas.microsoft.com/office/drawing/2014/main" id="{5BB7E948-D3A3-7386-02CA-B20CFE9A1C9E}"/>
                </a:ext>
              </a:extLst>
            </p:cNvPr>
            <p:cNvPicPr/>
            <p:nvPr/>
          </p:nvPicPr>
          <p:blipFill>
            <a:blip r:embed="rId2" cstate="print"/>
            <a:stretch>
              <a:fillRect/>
            </a:stretch>
          </p:blipFill>
          <p:spPr>
            <a:xfrm>
              <a:off x="93281" y="60549"/>
              <a:ext cx="3767880" cy="5403201"/>
            </a:xfrm>
            <a:prstGeom prst="rect">
              <a:avLst/>
            </a:prstGeom>
          </p:spPr>
        </p:pic>
      </p:grpSp>
      <p:pic>
        <p:nvPicPr>
          <p:cNvPr id="7" name="Image 221">
            <a:extLst>
              <a:ext uri="{FF2B5EF4-FFF2-40B4-BE49-F238E27FC236}">
                <a16:creationId xmlns:a16="http://schemas.microsoft.com/office/drawing/2014/main" id="{E525DC47-107E-2E92-D89E-669406A4994F}"/>
              </a:ext>
            </a:extLst>
          </p:cNvPr>
          <p:cNvPicPr>
            <a:picLocks/>
          </p:cNvPicPr>
          <p:nvPr/>
        </p:nvPicPr>
        <p:blipFill>
          <a:blip r:embed="rId3" cstate="print"/>
          <a:stretch>
            <a:fillRect/>
          </a:stretch>
        </p:blipFill>
        <p:spPr>
          <a:xfrm>
            <a:off x="10229215" y="233955"/>
            <a:ext cx="1487170" cy="600710"/>
          </a:xfrm>
          <a:prstGeom prst="rect">
            <a:avLst/>
          </a:prstGeom>
        </p:spPr>
      </p:pic>
      <p:grpSp>
        <p:nvGrpSpPr>
          <p:cNvPr id="8" name="Group 222">
            <a:extLst>
              <a:ext uri="{FF2B5EF4-FFF2-40B4-BE49-F238E27FC236}">
                <a16:creationId xmlns:a16="http://schemas.microsoft.com/office/drawing/2014/main" id="{CA4F469C-1941-4FB8-E327-59726424F692}"/>
              </a:ext>
            </a:extLst>
          </p:cNvPr>
          <p:cNvGrpSpPr>
            <a:grpSpLocks/>
          </p:cNvGrpSpPr>
          <p:nvPr/>
        </p:nvGrpSpPr>
        <p:grpSpPr>
          <a:xfrm>
            <a:off x="6260982" y="1302180"/>
            <a:ext cx="3778369" cy="5155127"/>
            <a:chOff x="0" y="0"/>
            <a:chExt cx="4010101" cy="5962535"/>
          </a:xfrm>
        </p:grpSpPr>
        <p:sp>
          <p:nvSpPr>
            <p:cNvPr id="9" name="Graphic 223">
              <a:extLst>
                <a:ext uri="{FF2B5EF4-FFF2-40B4-BE49-F238E27FC236}">
                  <a16:creationId xmlns:a16="http://schemas.microsoft.com/office/drawing/2014/main" id="{1A3BCED2-4579-2009-67C4-4782A96C2563}"/>
                </a:ext>
              </a:extLst>
            </p:cNvPr>
            <p:cNvSpPr/>
            <p:nvPr/>
          </p:nvSpPr>
          <p:spPr>
            <a:xfrm>
              <a:off x="3131261" y="5530735"/>
              <a:ext cx="878840" cy="431800"/>
            </a:xfrm>
            <a:custGeom>
              <a:avLst/>
              <a:gdLst/>
              <a:ahLst/>
              <a:cxnLst/>
              <a:rect l="l" t="t" r="r" b="b"/>
              <a:pathLst>
                <a:path w="878840" h="431800">
                  <a:moveTo>
                    <a:pt x="133477" y="298145"/>
                  </a:moveTo>
                  <a:lnTo>
                    <a:pt x="152" y="298145"/>
                  </a:lnTo>
                  <a:lnTo>
                    <a:pt x="12547" y="348703"/>
                  </a:lnTo>
                  <a:lnTo>
                    <a:pt x="41376" y="390245"/>
                  </a:lnTo>
                  <a:lnTo>
                    <a:pt x="82931" y="419087"/>
                  </a:lnTo>
                  <a:lnTo>
                    <a:pt x="133477" y="431469"/>
                  </a:lnTo>
                  <a:lnTo>
                    <a:pt x="133477" y="298145"/>
                  </a:lnTo>
                  <a:close/>
                </a:path>
                <a:path w="878840" h="431800">
                  <a:moveTo>
                    <a:pt x="133540" y="149059"/>
                  </a:moveTo>
                  <a:lnTo>
                    <a:pt x="0" y="149059"/>
                  </a:lnTo>
                  <a:lnTo>
                    <a:pt x="0" y="282600"/>
                  </a:lnTo>
                  <a:lnTo>
                    <a:pt x="133540" y="282600"/>
                  </a:lnTo>
                  <a:lnTo>
                    <a:pt x="133540" y="149059"/>
                  </a:lnTo>
                  <a:close/>
                </a:path>
                <a:path w="878840" h="431800">
                  <a:moveTo>
                    <a:pt x="282600" y="298119"/>
                  </a:moveTo>
                  <a:lnTo>
                    <a:pt x="149059" y="298119"/>
                  </a:lnTo>
                  <a:lnTo>
                    <a:pt x="149059" y="431660"/>
                  </a:lnTo>
                  <a:lnTo>
                    <a:pt x="282600" y="431660"/>
                  </a:lnTo>
                  <a:lnTo>
                    <a:pt x="282600" y="298119"/>
                  </a:lnTo>
                  <a:close/>
                </a:path>
                <a:path w="878840" h="431800">
                  <a:moveTo>
                    <a:pt x="282600" y="149059"/>
                  </a:moveTo>
                  <a:lnTo>
                    <a:pt x="149059" y="149059"/>
                  </a:lnTo>
                  <a:lnTo>
                    <a:pt x="149059" y="282600"/>
                  </a:lnTo>
                  <a:lnTo>
                    <a:pt x="282600" y="282600"/>
                  </a:lnTo>
                  <a:lnTo>
                    <a:pt x="282600" y="149059"/>
                  </a:lnTo>
                  <a:close/>
                </a:path>
                <a:path w="878840" h="431800">
                  <a:moveTo>
                    <a:pt x="431444" y="298145"/>
                  </a:moveTo>
                  <a:lnTo>
                    <a:pt x="298119" y="298145"/>
                  </a:lnTo>
                  <a:lnTo>
                    <a:pt x="298119" y="431469"/>
                  </a:lnTo>
                  <a:lnTo>
                    <a:pt x="348678" y="419087"/>
                  </a:lnTo>
                  <a:lnTo>
                    <a:pt x="390232" y="390245"/>
                  </a:lnTo>
                  <a:lnTo>
                    <a:pt x="419061" y="348703"/>
                  </a:lnTo>
                  <a:lnTo>
                    <a:pt x="431444" y="298145"/>
                  </a:lnTo>
                  <a:close/>
                </a:path>
                <a:path w="878840" h="431800">
                  <a:moveTo>
                    <a:pt x="431647" y="149059"/>
                  </a:moveTo>
                  <a:lnTo>
                    <a:pt x="298119" y="149059"/>
                  </a:lnTo>
                  <a:lnTo>
                    <a:pt x="298119" y="282600"/>
                  </a:lnTo>
                  <a:lnTo>
                    <a:pt x="431647" y="282600"/>
                  </a:lnTo>
                  <a:lnTo>
                    <a:pt x="431647" y="149059"/>
                  </a:lnTo>
                  <a:close/>
                </a:path>
                <a:path w="878840" h="431800">
                  <a:moveTo>
                    <a:pt x="580707" y="298145"/>
                  </a:moveTo>
                  <a:lnTo>
                    <a:pt x="447382" y="298145"/>
                  </a:lnTo>
                  <a:lnTo>
                    <a:pt x="459778" y="348703"/>
                  </a:lnTo>
                  <a:lnTo>
                    <a:pt x="488607" y="390245"/>
                  </a:lnTo>
                  <a:lnTo>
                    <a:pt x="530161" y="419087"/>
                  </a:lnTo>
                  <a:lnTo>
                    <a:pt x="580707" y="431469"/>
                  </a:lnTo>
                  <a:lnTo>
                    <a:pt x="580707" y="298145"/>
                  </a:lnTo>
                  <a:close/>
                </a:path>
                <a:path w="878840" h="431800">
                  <a:moveTo>
                    <a:pt x="580745" y="149059"/>
                  </a:moveTo>
                  <a:lnTo>
                    <a:pt x="447205" y="149059"/>
                  </a:lnTo>
                  <a:lnTo>
                    <a:pt x="447205" y="282600"/>
                  </a:lnTo>
                  <a:lnTo>
                    <a:pt x="580745" y="282600"/>
                  </a:lnTo>
                  <a:lnTo>
                    <a:pt x="580745" y="149059"/>
                  </a:lnTo>
                  <a:close/>
                </a:path>
                <a:path w="878840" h="431800">
                  <a:moveTo>
                    <a:pt x="580745" y="0"/>
                  </a:moveTo>
                  <a:lnTo>
                    <a:pt x="447205" y="0"/>
                  </a:lnTo>
                  <a:lnTo>
                    <a:pt x="447205" y="133540"/>
                  </a:lnTo>
                  <a:lnTo>
                    <a:pt x="580745" y="133540"/>
                  </a:lnTo>
                  <a:lnTo>
                    <a:pt x="580745" y="0"/>
                  </a:lnTo>
                  <a:close/>
                </a:path>
                <a:path w="878840" h="431800">
                  <a:moveTo>
                    <a:pt x="729665" y="149072"/>
                  </a:moveTo>
                  <a:lnTo>
                    <a:pt x="596252" y="149072"/>
                  </a:lnTo>
                  <a:lnTo>
                    <a:pt x="596252" y="169392"/>
                  </a:lnTo>
                  <a:lnTo>
                    <a:pt x="596252" y="282422"/>
                  </a:lnTo>
                  <a:lnTo>
                    <a:pt x="729665" y="282422"/>
                  </a:lnTo>
                  <a:lnTo>
                    <a:pt x="729665" y="169392"/>
                  </a:lnTo>
                  <a:lnTo>
                    <a:pt x="729665" y="149072"/>
                  </a:lnTo>
                  <a:close/>
                </a:path>
                <a:path w="878840" h="431800">
                  <a:moveTo>
                    <a:pt x="729742" y="215"/>
                  </a:moveTo>
                  <a:lnTo>
                    <a:pt x="679208" y="12611"/>
                  </a:lnTo>
                  <a:lnTo>
                    <a:pt x="637654" y="41440"/>
                  </a:lnTo>
                  <a:lnTo>
                    <a:pt x="608812" y="82994"/>
                  </a:lnTo>
                  <a:lnTo>
                    <a:pt x="596417" y="133553"/>
                  </a:lnTo>
                  <a:lnTo>
                    <a:pt x="729742" y="133553"/>
                  </a:lnTo>
                  <a:lnTo>
                    <a:pt x="729742" y="215"/>
                  </a:lnTo>
                  <a:close/>
                </a:path>
                <a:path w="878840" h="431800">
                  <a:moveTo>
                    <a:pt x="729792" y="298119"/>
                  </a:moveTo>
                  <a:lnTo>
                    <a:pt x="596252" y="298119"/>
                  </a:lnTo>
                  <a:lnTo>
                    <a:pt x="596252" y="431660"/>
                  </a:lnTo>
                  <a:lnTo>
                    <a:pt x="729792" y="431660"/>
                  </a:lnTo>
                  <a:lnTo>
                    <a:pt x="729792" y="298119"/>
                  </a:lnTo>
                  <a:close/>
                </a:path>
                <a:path w="878840" h="431800">
                  <a:moveTo>
                    <a:pt x="878840" y="149059"/>
                  </a:moveTo>
                  <a:lnTo>
                    <a:pt x="745299" y="149059"/>
                  </a:lnTo>
                  <a:lnTo>
                    <a:pt x="745299" y="282600"/>
                  </a:lnTo>
                  <a:lnTo>
                    <a:pt x="878840" y="282600"/>
                  </a:lnTo>
                  <a:lnTo>
                    <a:pt x="878840" y="149059"/>
                  </a:lnTo>
                  <a:close/>
                </a:path>
                <a:path w="878840" h="431800">
                  <a:moveTo>
                    <a:pt x="878840" y="0"/>
                  </a:moveTo>
                  <a:lnTo>
                    <a:pt x="745299" y="0"/>
                  </a:lnTo>
                  <a:lnTo>
                    <a:pt x="745299" y="133540"/>
                  </a:lnTo>
                  <a:lnTo>
                    <a:pt x="878840" y="133540"/>
                  </a:lnTo>
                  <a:lnTo>
                    <a:pt x="878840" y="0"/>
                  </a:lnTo>
                  <a:close/>
                </a:path>
              </a:pathLst>
            </a:custGeom>
            <a:solidFill>
              <a:srgbClr val="F58721"/>
            </a:solidFill>
          </p:spPr>
          <p:txBody>
            <a:bodyPr wrap="square" lIns="0" tIns="0" rIns="0" bIns="0" rtlCol="0">
              <a:prstTxWarp prst="textNoShape">
                <a:avLst/>
              </a:prstTxWarp>
              <a:noAutofit/>
            </a:bodyPr>
            <a:lstStyle/>
            <a:p>
              <a:endParaRPr lang="es-MX"/>
            </a:p>
          </p:txBody>
        </p:sp>
        <p:sp>
          <p:nvSpPr>
            <p:cNvPr id="11" name="Graphic 224">
              <a:extLst>
                <a:ext uri="{FF2B5EF4-FFF2-40B4-BE49-F238E27FC236}">
                  <a16:creationId xmlns:a16="http://schemas.microsoft.com/office/drawing/2014/main" id="{0C7C758A-125C-833F-7A87-D4A39162C8F7}"/>
                </a:ext>
              </a:extLst>
            </p:cNvPr>
            <p:cNvSpPr/>
            <p:nvPr/>
          </p:nvSpPr>
          <p:spPr>
            <a:xfrm>
              <a:off x="0" y="0"/>
              <a:ext cx="3975100" cy="5568950"/>
            </a:xfrm>
            <a:custGeom>
              <a:avLst/>
              <a:gdLst/>
              <a:ahLst/>
              <a:cxnLst/>
              <a:rect l="l" t="t" r="r" b="b"/>
              <a:pathLst>
                <a:path w="3975100" h="5568950">
                  <a:moveTo>
                    <a:pt x="3975100" y="0"/>
                  </a:moveTo>
                  <a:lnTo>
                    <a:pt x="0" y="0"/>
                  </a:lnTo>
                  <a:lnTo>
                    <a:pt x="0" y="5568950"/>
                  </a:lnTo>
                  <a:lnTo>
                    <a:pt x="3975100" y="5568950"/>
                  </a:lnTo>
                  <a:lnTo>
                    <a:pt x="3975100" y="0"/>
                  </a:lnTo>
                  <a:close/>
                </a:path>
              </a:pathLst>
            </a:custGeom>
            <a:solidFill>
              <a:srgbClr val="000000">
                <a:alpha val="14999"/>
              </a:srgbClr>
            </a:solidFill>
          </p:spPr>
          <p:txBody>
            <a:bodyPr wrap="square" lIns="0" tIns="0" rIns="0" bIns="0" rtlCol="0">
              <a:prstTxWarp prst="textNoShape">
                <a:avLst/>
              </a:prstTxWarp>
              <a:noAutofit/>
            </a:bodyPr>
            <a:lstStyle/>
            <a:p>
              <a:endParaRPr lang="es-MX"/>
            </a:p>
          </p:txBody>
        </p:sp>
        <p:pic>
          <p:nvPicPr>
            <p:cNvPr id="12" name="Image 225">
              <a:extLst>
                <a:ext uri="{FF2B5EF4-FFF2-40B4-BE49-F238E27FC236}">
                  <a16:creationId xmlns:a16="http://schemas.microsoft.com/office/drawing/2014/main" id="{A6DA1BFA-3A16-2FE1-9269-B4A38D11933C}"/>
                </a:ext>
              </a:extLst>
            </p:cNvPr>
            <p:cNvPicPr/>
            <p:nvPr/>
          </p:nvPicPr>
          <p:blipFill>
            <a:blip r:embed="rId4" cstate="print"/>
            <a:stretch>
              <a:fillRect/>
            </a:stretch>
          </p:blipFill>
          <p:spPr>
            <a:xfrm>
              <a:off x="52880" y="43529"/>
              <a:ext cx="3805727" cy="5393192"/>
            </a:xfrm>
            <a:prstGeom prst="rect">
              <a:avLst/>
            </a:prstGeom>
          </p:spPr>
        </p:pic>
      </p:grpSp>
      <p:grpSp>
        <p:nvGrpSpPr>
          <p:cNvPr id="13" name="Group 226">
            <a:extLst>
              <a:ext uri="{FF2B5EF4-FFF2-40B4-BE49-F238E27FC236}">
                <a16:creationId xmlns:a16="http://schemas.microsoft.com/office/drawing/2014/main" id="{46AE8044-F1E8-42F4-B821-92ACE340B91F}"/>
              </a:ext>
            </a:extLst>
          </p:cNvPr>
          <p:cNvGrpSpPr>
            <a:grpSpLocks/>
          </p:cNvGrpSpPr>
          <p:nvPr/>
        </p:nvGrpSpPr>
        <p:grpSpPr>
          <a:xfrm>
            <a:off x="10069505" y="6083979"/>
            <a:ext cx="722320" cy="459696"/>
            <a:chOff x="0" y="0"/>
            <a:chExt cx="709968" cy="476944"/>
          </a:xfrm>
        </p:grpSpPr>
        <p:pic>
          <p:nvPicPr>
            <p:cNvPr id="14" name="Image 227">
              <a:extLst>
                <a:ext uri="{FF2B5EF4-FFF2-40B4-BE49-F238E27FC236}">
                  <a16:creationId xmlns:a16="http://schemas.microsoft.com/office/drawing/2014/main" id="{EA0554F5-F942-7289-DD85-78A0F4EA693B}"/>
                </a:ext>
              </a:extLst>
            </p:cNvPr>
            <p:cNvPicPr/>
            <p:nvPr/>
          </p:nvPicPr>
          <p:blipFill>
            <a:blip r:embed="rId5" cstate="print"/>
            <a:stretch>
              <a:fillRect/>
            </a:stretch>
          </p:blipFill>
          <p:spPr>
            <a:xfrm>
              <a:off x="623891" y="33925"/>
              <a:ext cx="86077" cy="88036"/>
            </a:xfrm>
            <a:prstGeom prst="rect">
              <a:avLst/>
            </a:prstGeom>
          </p:spPr>
        </p:pic>
        <p:pic>
          <p:nvPicPr>
            <p:cNvPr id="15" name="Image 228">
              <a:extLst>
                <a:ext uri="{FF2B5EF4-FFF2-40B4-BE49-F238E27FC236}">
                  <a16:creationId xmlns:a16="http://schemas.microsoft.com/office/drawing/2014/main" id="{E8F9EC1D-627A-325D-70C5-3C254E294788}"/>
                </a:ext>
              </a:extLst>
            </p:cNvPr>
            <p:cNvPicPr/>
            <p:nvPr/>
          </p:nvPicPr>
          <p:blipFill>
            <a:blip r:embed="rId6" cstate="print"/>
            <a:stretch>
              <a:fillRect/>
            </a:stretch>
          </p:blipFill>
          <p:spPr>
            <a:xfrm>
              <a:off x="0" y="0"/>
              <a:ext cx="661529" cy="476944"/>
            </a:xfrm>
            <a:prstGeom prst="rect">
              <a:avLst/>
            </a:prstGeom>
          </p:spPr>
        </p:pic>
      </p:grpSp>
      <p:sp>
        <p:nvSpPr>
          <p:cNvPr id="10" name="TextBox 13">
            <a:extLst>
              <a:ext uri="{FF2B5EF4-FFF2-40B4-BE49-F238E27FC236}">
                <a16:creationId xmlns:a16="http://schemas.microsoft.com/office/drawing/2014/main" id="{29D41554-CB9A-09DE-CD8C-1A66ED273565}"/>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24474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5B1BB1AD-2A6A-709F-58D0-5FC70F376133}"/>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3D324DF5-569D-CA25-5B93-565856B91F08}"/>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7" name="CuadroTexto 6">
            <a:extLst>
              <a:ext uri="{FF2B5EF4-FFF2-40B4-BE49-F238E27FC236}">
                <a16:creationId xmlns:a16="http://schemas.microsoft.com/office/drawing/2014/main" id="{3B5D7AE6-C3F4-5D79-726D-E6E61B17CF87}"/>
              </a:ext>
            </a:extLst>
          </p:cNvPr>
          <p:cNvSpPr txBox="1"/>
          <p:nvPr/>
        </p:nvSpPr>
        <p:spPr>
          <a:xfrm>
            <a:off x="316623" y="951981"/>
            <a:ext cx="2055044" cy="646331"/>
          </a:xfrm>
          <a:prstGeom prst="rect">
            <a:avLst/>
          </a:prstGeom>
          <a:noFill/>
        </p:spPr>
        <p:txBody>
          <a:bodyPr wrap="square" rtlCol="0">
            <a:spAutoFit/>
          </a:bodyPr>
          <a:lstStyle/>
          <a:p>
            <a:pPr algn="just"/>
            <a:r>
              <a:rPr lang="en-US" dirty="0">
                <a:solidFill>
                  <a:srgbClr val="3D6D62"/>
                </a:solidFill>
              </a:rPr>
              <a:t>Ann Marie Bell</a:t>
            </a:r>
          </a:p>
          <a:p>
            <a:pPr algn="just"/>
            <a:r>
              <a:rPr lang="en-US" dirty="0"/>
              <a:t>Company Director</a:t>
            </a:r>
            <a:endParaRPr lang="es-MX" dirty="0"/>
          </a:p>
        </p:txBody>
      </p:sp>
      <p:grpSp>
        <p:nvGrpSpPr>
          <p:cNvPr id="18" name="Group 235">
            <a:extLst>
              <a:ext uri="{FF2B5EF4-FFF2-40B4-BE49-F238E27FC236}">
                <a16:creationId xmlns:a16="http://schemas.microsoft.com/office/drawing/2014/main" id="{EDEAE0D3-38FB-5FAC-2CEC-6CA1B4F56CE5}"/>
              </a:ext>
            </a:extLst>
          </p:cNvPr>
          <p:cNvGrpSpPr>
            <a:grpSpLocks/>
          </p:cNvGrpSpPr>
          <p:nvPr/>
        </p:nvGrpSpPr>
        <p:grpSpPr>
          <a:xfrm>
            <a:off x="333588" y="1857369"/>
            <a:ext cx="2401697" cy="2402541"/>
            <a:chOff x="0" y="0"/>
            <a:chExt cx="2401697" cy="2402541"/>
          </a:xfrm>
        </p:grpSpPr>
        <p:sp>
          <p:nvSpPr>
            <p:cNvPr id="19" name="Graphic 236">
              <a:extLst>
                <a:ext uri="{FF2B5EF4-FFF2-40B4-BE49-F238E27FC236}">
                  <a16:creationId xmlns:a16="http://schemas.microsoft.com/office/drawing/2014/main" id="{9A0A6FAD-1102-8720-B2E3-76DCE61321A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91B3DB"/>
            </a:solidFill>
          </p:spPr>
          <p:txBody>
            <a:bodyPr wrap="square" lIns="0" tIns="0" rIns="0" bIns="0" rtlCol="0">
              <a:prstTxWarp prst="textNoShape">
                <a:avLst/>
              </a:prstTxWarp>
              <a:noAutofit/>
            </a:bodyPr>
            <a:lstStyle/>
            <a:p>
              <a:endParaRPr lang="es-MX"/>
            </a:p>
          </p:txBody>
        </p:sp>
        <p:pic>
          <p:nvPicPr>
            <p:cNvPr id="20" name="Image 237">
              <a:extLst>
                <a:ext uri="{FF2B5EF4-FFF2-40B4-BE49-F238E27FC236}">
                  <a16:creationId xmlns:a16="http://schemas.microsoft.com/office/drawing/2014/main" id="{548FD0E5-CA75-6799-579A-516FB8ED97B8}"/>
                </a:ext>
              </a:extLst>
            </p:cNvPr>
            <p:cNvPicPr/>
            <p:nvPr/>
          </p:nvPicPr>
          <p:blipFill>
            <a:blip r:embed="rId2" cstate="print"/>
            <a:stretch>
              <a:fillRect/>
            </a:stretch>
          </p:blipFill>
          <p:spPr>
            <a:xfrm>
              <a:off x="0" y="271081"/>
              <a:ext cx="2131466" cy="2131460"/>
            </a:xfrm>
            <a:prstGeom prst="rect">
              <a:avLst/>
            </a:prstGeom>
          </p:spPr>
        </p:pic>
      </p:grpSp>
      <p:sp>
        <p:nvSpPr>
          <p:cNvPr id="21" name="CuadroTexto 20">
            <a:extLst>
              <a:ext uri="{FF2B5EF4-FFF2-40B4-BE49-F238E27FC236}">
                <a16:creationId xmlns:a16="http://schemas.microsoft.com/office/drawing/2014/main" id="{12AAF6DC-EF25-1924-3320-7DA1D9C0C6B1}"/>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B1E8F102-A179-B707-7643-76131D4590EE}"/>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223D5599-0ABE-7CC0-BC57-AF62E9E0F1B2}"/>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3E13EBD3-EECC-6CC0-09FA-F08C0C809950}"/>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F2834FD8-F71C-9218-023F-AE317890F515}"/>
              </a:ext>
            </a:extLst>
          </p:cNvPr>
          <p:cNvSpPr txBox="1"/>
          <p:nvPr/>
        </p:nvSpPr>
        <p:spPr>
          <a:xfrm>
            <a:off x="3076099" y="984813"/>
            <a:ext cx="4998796" cy="751681"/>
          </a:xfrm>
          <a:prstGeom prst="rect">
            <a:avLst/>
          </a:prstGeom>
        </p:spPr>
        <p:txBody>
          <a:bodyPr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In 2012 Ann Marie began her financial career in the car finance space before moving into payroll lending in 2018 and in 2019 oversaw the expansion into ATE lending </a:t>
            </a:r>
          </a:p>
        </p:txBody>
      </p:sp>
      <p:sp>
        <p:nvSpPr>
          <p:cNvPr id="9" name="CuadroTexto 8">
            <a:extLst>
              <a:ext uri="{FF2B5EF4-FFF2-40B4-BE49-F238E27FC236}">
                <a16:creationId xmlns:a16="http://schemas.microsoft.com/office/drawing/2014/main" id="{740CF9F9-1C44-176D-096D-2796962E419B}"/>
              </a:ext>
            </a:extLst>
          </p:cNvPr>
          <p:cNvSpPr txBox="1"/>
          <p:nvPr/>
        </p:nvSpPr>
        <p:spPr>
          <a:xfrm>
            <a:off x="6803717" y="2528243"/>
            <a:ext cx="3439215" cy="1754326"/>
          </a:xfrm>
          <a:prstGeom prst="rect">
            <a:avLst/>
          </a:prstGeom>
          <a:noFill/>
        </p:spPr>
        <p:txBody>
          <a:bodyPr wrap="square" rtlCol="0">
            <a:spAutoFit/>
          </a:bodyPr>
          <a:lstStyle/>
          <a:p>
            <a:r>
              <a:rPr lang="en-US" sz="1200" dirty="0">
                <a:latin typeface="+mj-lt"/>
              </a:rPr>
              <a:t>Ann Marie has previous credit lending and </a:t>
            </a:r>
          </a:p>
          <a:p>
            <a:r>
              <a:rPr lang="en-US" sz="1200" dirty="0">
                <a:latin typeface="+mj-lt"/>
              </a:rPr>
              <a:t>legal experience in the Consumer credit </a:t>
            </a:r>
          </a:p>
          <a:p>
            <a:r>
              <a:rPr lang="en-US" sz="1200" dirty="0">
                <a:latin typeface="+mj-lt"/>
              </a:rPr>
              <a:t>sector. She has a broad insight into executive </a:t>
            </a:r>
          </a:p>
          <a:p>
            <a:r>
              <a:rPr lang="en-US" sz="1200" dirty="0">
                <a:latin typeface="+mj-lt"/>
              </a:rPr>
              <a:t>activity and has driven and overseen the </a:t>
            </a:r>
          </a:p>
          <a:p>
            <a:r>
              <a:rPr lang="en-US" sz="1200" dirty="0">
                <a:latin typeface="+mj-lt"/>
              </a:rPr>
              <a:t>expansion of sales, administration and </a:t>
            </a:r>
          </a:p>
          <a:p>
            <a:r>
              <a:rPr lang="en-US" sz="1200" dirty="0">
                <a:latin typeface="+mj-lt"/>
              </a:rPr>
              <a:t>specialist function teams.</a:t>
            </a:r>
          </a:p>
          <a:p>
            <a:endParaRPr lang="en-US" sz="1200" dirty="0">
              <a:latin typeface="+mj-lt"/>
            </a:endParaRPr>
          </a:p>
          <a:p>
            <a:r>
              <a:rPr lang="en-US" sz="1200" dirty="0">
                <a:latin typeface="+mj-lt"/>
              </a:rPr>
              <a:t>Positive, creative, versatile, decision maker </a:t>
            </a:r>
          </a:p>
          <a:p>
            <a:r>
              <a:rPr lang="en-US" sz="1200" dirty="0">
                <a:latin typeface="+mj-lt"/>
              </a:rPr>
              <a:t>and leader-mentor in financial services activity.</a:t>
            </a:r>
            <a:endParaRPr lang="es-MX" sz="1200" dirty="0">
              <a:latin typeface="+mj-lt"/>
            </a:endParaRPr>
          </a:p>
        </p:txBody>
      </p:sp>
      <p:sp>
        <p:nvSpPr>
          <p:cNvPr id="11" name="CuadroTexto 10">
            <a:extLst>
              <a:ext uri="{FF2B5EF4-FFF2-40B4-BE49-F238E27FC236}">
                <a16:creationId xmlns:a16="http://schemas.microsoft.com/office/drawing/2014/main" id="{EF6FBAAD-AD29-64D9-E32A-4B06E04FE52C}"/>
              </a:ext>
            </a:extLst>
          </p:cNvPr>
          <p:cNvSpPr txBox="1"/>
          <p:nvPr/>
        </p:nvSpPr>
        <p:spPr>
          <a:xfrm>
            <a:off x="2984758" y="2568371"/>
            <a:ext cx="3111242" cy="3600986"/>
          </a:xfrm>
          <a:prstGeom prst="rect">
            <a:avLst/>
          </a:prstGeom>
          <a:noFill/>
        </p:spPr>
        <p:txBody>
          <a:bodyPr wrap="square" rtlCol="0">
            <a:spAutoFit/>
          </a:bodyPr>
          <a:lstStyle/>
          <a:p>
            <a:r>
              <a:rPr lang="en-US" sz="1200" dirty="0">
                <a:latin typeface="+mj-lt"/>
              </a:rPr>
              <a:t>Set up and successfully ran her own law firm for over 5 years.</a:t>
            </a:r>
          </a:p>
          <a:p>
            <a:endParaRPr lang="en-US" sz="1200" dirty="0">
              <a:latin typeface="+mj-lt"/>
            </a:endParaRPr>
          </a:p>
          <a:p>
            <a:r>
              <a:rPr lang="en-US" sz="1200" dirty="0">
                <a:latin typeface="+mj-lt"/>
              </a:rPr>
              <a:t>Taking a car finance model into Pension fund lending support.</a:t>
            </a:r>
          </a:p>
          <a:p>
            <a:endParaRPr lang="en-US" sz="1200" dirty="0">
              <a:latin typeface="+mj-lt"/>
            </a:endParaRPr>
          </a:p>
          <a:p>
            <a:r>
              <a:rPr lang="en-US" sz="1200" dirty="0">
                <a:latin typeface="+mj-lt"/>
              </a:rPr>
              <a:t>Securing a stopping up order granted on the basis of public safety which overrode the rights of ramblers under the CROW Act. This is almost never granted as the right to roam the countryside under the CROW is considered sacrosanct.</a:t>
            </a:r>
          </a:p>
          <a:p>
            <a:endParaRPr lang="en-US" sz="1200" dirty="0">
              <a:latin typeface="+mj-lt"/>
            </a:endParaRPr>
          </a:p>
          <a:p>
            <a:r>
              <a:rPr lang="en-US" sz="1200" dirty="0">
                <a:latin typeface="+mj-lt"/>
              </a:rPr>
              <a:t>Being one of less than 5 lawyers in the country to successfully challenge the banks and lending institutions resulting in credit card or loans being declared unenforceable during the unenforceability claims period. and capable of resisting any form of legal challenge.</a:t>
            </a:r>
            <a:endParaRPr lang="es-MX" sz="1200" dirty="0">
              <a:latin typeface="+mj-lt"/>
            </a:endParaRPr>
          </a:p>
        </p:txBody>
      </p:sp>
    </p:spTree>
    <p:extLst>
      <p:ext uri="{BB962C8B-B14F-4D97-AF65-F5344CB8AC3E}">
        <p14:creationId xmlns:p14="http://schemas.microsoft.com/office/powerpoint/2010/main" val="218065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B6F8356A-6574-187C-950D-20D7CB46F216}"/>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69317125-1AB6-B90D-104B-72366BCB7A44}"/>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21" name="CuadroTexto 20">
            <a:extLst>
              <a:ext uri="{FF2B5EF4-FFF2-40B4-BE49-F238E27FC236}">
                <a16:creationId xmlns:a16="http://schemas.microsoft.com/office/drawing/2014/main" id="{331C36F8-D982-BB89-9CD7-F78A940A7463}"/>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1F38AD03-849E-B05D-C9FF-E1D7B9CA823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798FAC32-A54D-3FEE-AA13-1CA3EB1DF7AC}"/>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4C638437-EF56-5DA0-3911-3862AD632C0A}"/>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5A0D1EB8-13CE-08FA-565F-1C992C75F2A9}"/>
              </a:ext>
            </a:extLst>
          </p:cNvPr>
          <p:cNvSpPr txBox="1"/>
          <p:nvPr/>
        </p:nvSpPr>
        <p:spPr>
          <a:xfrm>
            <a:off x="3076099" y="984813"/>
            <a:ext cx="5298356" cy="751681"/>
          </a:xfrm>
          <a:prstGeom prst="rect">
            <a:avLst/>
          </a:prstGeom>
        </p:spPr>
        <p:txBody>
          <a:bodyPr wrap="square"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Peter has 15 years’ experience in the Financial  Services sector, 12 of which have been as an  IFA arranging private client portfolios through regulated investment.</a:t>
            </a:r>
          </a:p>
        </p:txBody>
      </p:sp>
      <p:sp>
        <p:nvSpPr>
          <p:cNvPr id="9" name="CuadroTexto 8">
            <a:extLst>
              <a:ext uri="{FF2B5EF4-FFF2-40B4-BE49-F238E27FC236}">
                <a16:creationId xmlns:a16="http://schemas.microsoft.com/office/drawing/2014/main" id="{DCDC2BCE-CA36-5332-C064-971C15B4AE77}"/>
              </a:ext>
            </a:extLst>
          </p:cNvPr>
          <p:cNvSpPr txBox="1"/>
          <p:nvPr/>
        </p:nvSpPr>
        <p:spPr>
          <a:xfrm>
            <a:off x="6803718" y="2528243"/>
            <a:ext cx="3263736" cy="2492990"/>
          </a:xfrm>
          <a:prstGeom prst="rect">
            <a:avLst/>
          </a:prstGeom>
          <a:noFill/>
        </p:spPr>
        <p:txBody>
          <a:bodyPr wrap="square" rtlCol="0">
            <a:spAutoFit/>
          </a:bodyPr>
          <a:lstStyle/>
          <a:p>
            <a:r>
              <a:rPr lang="en-US" sz="1200" dirty="0">
                <a:latin typeface="+mj-lt"/>
              </a:rPr>
              <a:t>Peter has worked for 20+ years  across the sectors or financial services, and more recently as a  partner on a Litigation Finance fund raise.</a:t>
            </a:r>
          </a:p>
          <a:p>
            <a:endParaRPr lang="en-US" sz="1200" dirty="0">
              <a:latin typeface="+mj-lt"/>
            </a:endParaRPr>
          </a:p>
          <a:p>
            <a:r>
              <a:rPr lang="en-US" sz="1200" dirty="0">
                <a:latin typeface="+mj-lt"/>
              </a:rPr>
              <a:t>Historically working on a consultancy basis  to meet the funding obligations of the client,  often including bespoke  product designing.</a:t>
            </a:r>
          </a:p>
          <a:p>
            <a:endParaRPr lang="en-US" sz="1200" dirty="0">
              <a:latin typeface="+mj-lt"/>
            </a:endParaRPr>
          </a:p>
          <a:p>
            <a:r>
              <a:rPr lang="en-US" sz="1200" dirty="0">
                <a:latin typeface="+mj-lt"/>
              </a:rPr>
              <a:t>Positive, creative and versatile to executives  and high net worth individuals whose circumstances often require none  standard solutions.</a:t>
            </a:r>
          </a:p>
          <a:p>
            <a:endParaRPr lang="en-US" sz="1200" dirty="0">
              <a:latin typeface="+mj-lt"/>
            </a:endParaRPr>
          </a:p>
          <a:p>
            <a:r>
              <a:rPr lang="en-US" sz="1200" dirty="0">
                <a:latin typeface="+mj-lt"/>
              </a:rPr>
              <a:t>A strong ethical belief of the services provided.</a:t>
            </a:r>
            <a:endParaRPr lang="es-MX" sz="1200" dirty="0">
              <a:latin typeface="+mj-lt"/>
            </a:endParaRPr>
          </a:p>
        </p:txBody>
      </p:sp>
      <p:sp>
        <p:nvSpPr>
          <p:cNvPr id="11" name="CuadroTexto 10">
            <a:extLst>
              <a:ext uri="{FF2B5EF4-FFF2-40B4-BE49-F238E27FC236}">
                <a16:creationId xmlns:a16="http://schemas.microsoft.com/office/drawing/2014/main" id="{BCCBCED7-E41B-1C91-9F96-1772666C68FA}"/>
              </a:ext>
            </a:extLst>
          </p:cNvPr>
          <p:cNvSpPr txBox="1"/>
          <p:nvPr/>
        </p:nvSpPr>
        <p:spPr>
          <a:xfrm>
            <a:off x="2984757" y="2568371"/>
            <a:ext cx="3180653" cy="2677656"/>
          </a:xfrm>
          <a:prstGeom prst="rect">
            <a:avLst/>
          </a:prstGeom>
          <a:noFill/>
        </p:spPr>
        <p:txBody>
          <a:bodyPr wrap="square" rtlCol="0">
            <a:spAutoFit/>
          </a:bodyPr>
          <a:lstStyle/>
          <a:p>
            <a:r>
              <a:rPr lang="en-US" sz="1200" dirty="0">
                <a:latin typeface="+mj-lt"/>
              </a:rPr>
              <a:t>Instigated the platform structure for a large IFA practice as a solution to their 1000+ client bank, over a 2 year period. £10m placed on the platform in the first 12 months.</a:t>
            </a:r>
          </a:p>
          <a:p>
            <a:endParaRPr lang="en-US" sz="1200" dirty="0">
              <a:latin typeface="+mj-lt"/>
            </a:endParaRPr>
          </a:p>
          <a:p>
            <a:r>
              <a:rPr lang="en-US" sz="1200" dirty="0">
                <a:latin typeface="+mj-lt"/>
              </a:rPr>
              <a:t>Key member of a large team of real estate agents in Western Australia, no previous experience but through rapid key relationship building, quickly became one of the top 3 Real Estate Agents in the  Company.</a:t>
            </a:r>
          </a:p>
          <a:p>
            <a:endParaRPr lang="en-US" sz="1200" dirty="0">
              <a:latin typeface="+mj-lt"/>
            </a:endParaRPr>
          </a:p>
          <a:p>
            <a:r>
              <a:rPr lang="en-US" sz="1200" dirty="0">
                <a:latin typeface="+mj-lt"/>
              </a:rPr>
              <a:t>Dealing with SME’s across the UK in arranging bespoke Trust solutions and providing niche asset protection and management services to all.</a:t>
            </a:r>
            <a:endParaRPr lang="es-MX" sz="1200" dirty="0">
              <a:latin typeface="+mj-lt"/>
            </a:endParaRPr>
          </a:p>
        </p:txBody>
      </p:sp>
      <p:sp>
        <p:nvSpPr>
          <p:cNvPr id="5" name="CuadroTexto 4">
            <a:extLst>
              <a:ext uri="{FF2B5EF4-FFF2-40B4-BE49-F238E27FC236}">
                <a16:creationId xmlns:a16="http://schemas.microsoft.com/office/drawing/2014/main" id="{726CE95D-6015-4CA3-E2F8-7D03DECAD000}"/>
              </a:ext>
            </a:extLst>
          </p:cNvPr>
          <p:cNvSpPr txBox="1"/>
          <p:nvPr/>
        </p:nvSpPr>
        <p:spPr>
          <a:xfrm>
            <a:off x="476748" y="984813"/>
            <a:ext cx="2055044" cy="646331"/>
          </a:xfrm>
          <a:prstGeom prst="rect">
            <a:avLst/>
          </a:prstGeom>
          <a:noFill/>
        </p:spPr>
        <p:txBody>
          <a:bodyPr wrap="square" rtlCol="0">
            <a:spAutoFit/>
          </a:bodyPr>
          <a:lstStyle/>
          <a:p>
            <a:pPr algn="just"/>
            <a:r>
              <a:rPr lang="en-US" dirty="0">
                <a:solidFill>
                  <a:srgbClr val="3D6D62"/>
                </a:solidFill>
              </a:rPr>
              <a:t>Peter Legge</a:t>
            </a:r>
          </a:p>
          <a:p>
            <a:pPr algn="just"/>
            <a:r>
              <a:rPr lang="en-US" dirty="0"/>
              <a:t>Company Director</a:t>
            </a:r>
            <a:endParaRPr lang="es-MX" dirty="0"/>
          </a:p>
        </p:txBody>
      </p:sp>
      <p:grpSp>
        <p:nvGrpSpPr>
          <p:cNvPr id="10" name="Group 246">
            <a:extLst>
              <a:ext uri="{FF2B5EF4-FFF2-40B4-BE49-F238E27FC236}">
                <a16:creationId xmlns:a16="http://schemas.microsoft.com/office/drawing/2014/main" id="{4F520744-4015-D312-EBCA-62E314F2783C}"/>
              </a:ext>
            </a:extLst>
          </p:cNvPr>
          <p:cNvGrpSpPr>
            <a:grpSpLocks/>
          </p:cNvGrpSpPr>
          <p:nvPr/>
        </p:nvGrpSpPr>
        <p:grpSpPr>
          <a:xfrm>
            <a:off x="368439" y="1829517"/>
            <a:ext cx="2401697" cy="2401460"/>
            <a:chOff x="0" y="0"/>
            <a:chExt cx="2401697" cy="2401460"/>
          </a:xfrm>
        </p:grpSpPr>
        <p:sp>
          <p:nvSpPr>
            <p:cNvPr id="12" name="Graphic 247">
              <a:extLst>
                <a:ext uri="{FF2B5EF4-FFF2-40B4-BE49-F238E27FC236}">
                  <a16:creationId xmlns:a16="http://schemas.microsoft.com/office/drawing/2014/main" id="{E16AA53A-B6DF-E358-C403-9E6B2C5C583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3" name="Image 248">
              <a:extLst>
                <a:ext uri="{FF2B5EF4-FFF2-40B4-BE49-F238E27FC236}">
                  <a16:creationId xmlns:a16="http://schemas.microsoft.com/office/drawing/2014/main" id="{E3003097-110D-B473-DBF9-B049A18430F0}"/>
                </a:ext>
              </a:extLst>
            </p:cNvPr>
            <p:cNvPicPr/>
            <p:nvPr/>
          </p:nvPicPr>
          <p:blipFill>
            <a:blip r:embed="rId4" cstate="print"/>
            <a:stretch>
              <a:fillRect/>
            </a:stretch>
          </p:blipFill>
          <p:spPr>
            <a:xfrm>
              <a:off x="0" y="269994"/>
              <a:ext cx="2131466" cy="2131466"/>
            </a:xfrm>
            <a:prstGeom prst="rect">
              <a:avLst/>
            </a:prstGeom>
          </p:spPr>
        </p:pic>
      </p:grpSp>
    </p:spTree>
    <p:extLst>
      <p:ext uri="{BB962C8B-B14F-4D97-AF65-F5344CB8AC3E}">
        <p14:creationId xmlns:p14="http://schemas.microsoft.com/office/powerpoint/2010/main" val="322091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10497EB1-F06F-2437-FB9F-F53592D0FFEA}"/>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49B77AB-A9C5-0AC1-FB5C-8E7DD653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082" y="0"/>
            <a:ext cx="4789836" cy="6858000"/>
          </a:xfrm>
          <a:prstGeom prst="rect">
            <a:avLst/>
          </a:prstGeom>
        </p:spPr>
      </p:pic>
    </p:spTree>
    <p:extLst>
      <p:ext uri="{BB962C8B-B14F-4D97-AF65-F5344CB8AC3E}">
        <p14:creationId xmlns:p14="http://schemas.microsoft.com/office/powerpoint/2010/main" val="140305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411D5D0E-07BA-94C4-9109-29495C21DE81}"/>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C20CA548-6384-08E0-04FD-9EC628CBC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017" y="0"/>
            <a:ext cx="4795966" cy="6858000"/>
          </a:xfrm>
          <a:prstGeom prst="rect">
            <a:avLst/>
          </a:prstGeom>
        </p:spPr>
      </p:pic>
    </p:spTree>
    <p:extLst>
      <p:ext uri="{BB962C8B-B14F-4D97-AF65-F5344CB8AC3E}">
        <p14:creationId xmlns:p14="http://schemas.microsoft.com/office/powerpoint/2010/main" val="188373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CBDC5614-BC79-B5D8-FC09-607BDF665247}"/>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6C28B71-4692-C64D-4D56-7846DEEB7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91" y="0"/>
            <a:ext cx="4874217" cy="6858000"/>
          </a:xfrm>
          <a:prstGeom prst="rect">
            <a:avLst/>
          </a:prstGeom>
        </p:spPr>
      </p:pic>
    </p:spTree>
    <p:extLst>
      <p:ext uri="{BB962C8B-B14F-4D97-AF65-F5344CB8AC3E}">
        <p14:creationId xmlns:p14="http://schemas.microsoft.com/office/powerpoint/2010/main" val="254577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81AF7375-FAB9-780C-AB92-FF731FB8A5D4}"/>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F180682-80AE-CABF-50F2-05252E007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440" y="0"/>
            <a:ext cx="4779120" cy="6858000"/>
          </a:xfrm>
          <a:prstGeom prst="rect">
            <a:avLst/>
          </a:prstGeom>
        </p:spPr>
      </p:pic>
    </p:spTree>
    <p:extLst>
      <p:ext uri="{BB962C8B-B14F-4D97-AF65-F5344CB8AC3E}">
        <p14:creationId xmlns:p14="http://schemas.microsoft.com/office/powerpoint/2010/main" val="231780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CC01A552-7B8C-AA99-E912-FD18EC9D36D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A3FAB7-0E18-08B4-6C77-16F004887C81}"/>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 Consultants Summary</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44924FE6-8861-CE8F-47B3-AD8155EEA07C}"/>
              </a:ext>
            </a:extLst>
          </p:cNvPr>
          <p:cNvSpPr>
            <a:spLocks noGrp="1"/>
          </p:cNvSpPr>
          <p:nvPr>
            <p:ph type="subTitle" idx="1"/>
          </p:nvPr>
        </p:nvSpPr>
        <p:spPr>
          <a:xfrm>
            <a:off x="368438" y="1147803"/>
            <a:ext cx="8359925" cy="2281197"/>
          </a:xfrm>
        </p:spPr>
        <p:txBody>
          <a:bodyPr>
            <a:noAutofit/>
          </a:bodyPr>
          <a:lstStyle/>
          <a:p>
            <a:pPr marL="285750" indent="-285750" algn="just">
              <a:buFont typeface="Arial" panose="020B0604020202020204" pitchFamily="34" charset="0"/>
              <a:buChar char="•"/>
            </a:pPr>
            <a:r>
              <a:rPr lang="en-US" sz="1400" dirty="0">
                <a:latin typeface="+mj-lt"/>
              </a:rPr>
              <a:t>Company formed in 2019, issuing loans to a carefully vetted panel of SRA regulated law firms.</a:t>
            </a:r>
          </a:p>
          <a:p>
            <a:pPr marL="285750" indent="-285750" algn="just">
              <a:buFont typeface="Arial" panose="020B0604020202020204" pitchFamily="34" charset="0"/>
              <a:buChar char="•"/>
            </a:pPr>
            <a:r>
              <a:rPr lang="en-US" sz="1400" dirty="0">
                <a:latin typeface="+mj-lt"/>
              </a:rPr>
              <a:t>Over 245,427 legal claims have been funded.</a:t>
            </a:r>
          </a:p>
          <a:p>
            <a:pPr marL="285750" indent="-285750" algn="just">
              <a:buFont typeface="Arial" panose="020B0604020202020204" pitchFamily="34" charset="0"/>
              <a:buChar char="•"/>
            </a:pPr>
            <a:r>
              <a:rPr lang="en-US" sz="1400" b="1" dirty="0">
                <a:latin typeface="+mj-lt"/>
              </a:rPr>
              <a:t>There have been zero defaults.</a:t>
            </a:r>
          </a:p>
          <a:p>
            <a:pPr marL="285750" indent="-285750" algn="just">
              <a:buFont typeface="Arial" panose="020B0604020202020204" pitchFamily="34" charset="0"/>
              <a:buChar char="•"/>
            </a:pPr>
            <a:r>
              <a:rPr lang="en-US" sz="1400" dirty="0">
                <a:latin typeface="+mj-lt"/>
              </a:rPr>
              <a:t>19 series of bonds issued to date, each ranging from 1-3 years.</a:t>
            </a:r>
          </a:p>
          <a:p>
            <a:pPr marL="285750" indent="-285750" algn="just">
              <a:buFont typeface="Arial" panose="020B0604020202020204" pitchFamily="34" charset="0"/>
              <a:buChar char="•"/>
            </a:pPr>
            <a:r>
              <a:rPr lang="en-US" sz="1400" dirty="0">
                <a:latin typeface="+mj-lt"/>
              </a:rPr>
              <a:t>4420+ private investors receiving income between 10-12% annually.</a:t>
            </a:r>
          </a:p>
          <a:p>
            <a:pPr marL="285750" indent="-285750" algn="just">
              <a:buFont typeface="Arial" panose="020B0604020202020204" pitchFamily="34" charset="0"/>
              <a:buChar char="•"/>
            </a:pPr>
            <a:r>
              <a:rPr lang="en-US" sz="1400" dirty="0">
                <a:latin typeface="+mj-lt"/>
              </a:rPr>
              <a:t>A total of 11 series have been repaid in full and on time.</a:t>
            </a:r>
          </a:p>
          <a:p>
            <a:pPr marL="285750" indent="-285750" algn="just">
              <a:buFont typeface="Arial" panose="020B0604020202020204" pitchFamily="34" charset="0"/>
              <a:buChar char="•"/>
            </a:pPr>
            <a:r>
              <a:rPr lang="en-US" sz="1400" dirty="0">
                <a:latin typeface="+mj-lt"/>
              </a:rPr>
              <a:t>Current Loan Book is valued in excess of £188,009,752. Over £114 Million has been returned to investors.</a:t>
            </a:r>
          </a:p>
          <a:p>
            <a:pPr marL="285750" indent="-285750" algn="just">
              <a:buFont typeface="Arial" panose="020B0604020202020204" pitchFamily="34" charset="0"/>
              <a:buChar char="•"/>
            </a:pPr>
            <a:r>
              <a:rPr lang="en-US" sz="1400" dirty="0">
                <a:latin typeface="+mj-lt"/>
              </a:rPr>
              <a:t>The company has announced record profits in its’ fourth year of trading, operating profit is £3,631,319.</a:t>
            </a:r>
          </a:p>
        </p:txBody>
      </p:sp>
      <p:sp>
        <p:nvSpPr>
          <p:cNvPr id="9" name="Freeform 13">
            <a:extLst>
              <a:ext uri="{FF2B5EF4-FFF2-40B4-BE49-F238E27FC236}">
                <a16:creationId xmlns:a16="http://schemas.microsoft.com/office/drawing/2014/main" id="{A7101E21-B7C2-C406-140B-FA9441EAED0A}"/>
              </a:ext>
            </a:extLst>
          </p:cNvPr>
          <p:cNvSpPr/>
          <p:nvPr/>
        </p:nvSpPr>
        <p:spPr>
          <a:xfrm>
            <a:off x="9631366" y="5714438"/>
            <a:ext cx="2018613" cy="572552"/>
          </a:xfrm>
          <a:custGeom>
            <a:avLst/>
            <a:gdLst/>
            <a:ahLst/>
            <a:cxnLst/>
            <a:rect l="l" t="t" r="r" b="b"/>
            <a:pathLst>
              <a:path w="2018613" h="572552">
                <a:moveTo>
                  <a:pt x="0" y="0"/>
                </a:moveTo>
                <a:lnTo>
                  <a:pt x="2018613" y="0"/>
                </a:lnTo>
                <a:lnTo>
                  <a:pt x="2018613" y="572552"/>
                </a:lnTo>
                <a:lnTo>
                  <a:pt x="0" y="5725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13">
            <a:extLst>
              <a:ext uri="{FF2B5EF4-FFF2-40B4-BE49-F238E27FC236}">
                <a16:creationId xmlns:a16="http://schemas.microsoft.com/office/drawing/2014/main" id="{BBE66DBA-CCC1-59C9-50ED-9BFF64C2BA9D}"/>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27911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B9FAFA9-C85A-9779-4F45-DE59B07A29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53172A-8BB7-917C-4775-2E3957195B8D}"/>
              </a:ext>
            </a:extLst>
          </p:cNvPr>
          <p:cNvSpPr>
            <a:spLocks noGrp="1"/>
          </p:cNvSpPr>
          <p:nvPr>
            <p:ph type="ctrTitle"/>
          </p:nvPr>
        </p:nvSpPr>
        <p:spPr>
          <a:xfrm>
            <a:off x="368439" y="133736"/>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What is Litigation Funding?</a:t>
            </a:r>
            <a:r>
              <a:rPr lang="en-US" sz="2400" dirty="0">
                <a:solidFill>
                  <a:srgbClr val="000000"/>
                </a:solidFill>
                <a:latin typeface="Montserrat"/>
                <a:ea typeface="Montserrat"/>
                <a:cs typeface="Montserrat"/>
                <a:sym typeface="Montserrat"/>
              </a:rPr>
              <a:t> </a:t>
            </a:r>
          </a:p>
        </p:txBody>
      </p:sp>
      <p:sp>
        <p:nvSpPr>
          <p:cNvPr id="3" name="Subtítulo 2">
            <a:extLst>
              <a:ext uri="{FF2B5EF4-FFF2-40B4-BE49-F238E27FC236}">
                <a16:creationId xmlns:a16="http://schemas.microsoft.com/office/drawing/2014/main" id="{1995190D-3776-2BFF-1C6E-FC3F796EF78C}"/>
              </a:ext>
            </a:extLst>
          </p:cNvPr>
          <p:cNvSpPr>
            <a:spLocks noGrp="1"/>
          </p:cNvSpPr>
          <p:nvPr>
            <p:ph type="subTitle" idx="1"/>
          </p:nvPr>
        </p:nvSpPr>
        <p:spPr>
          <a:xfrm>
            <a:off x="368439" y="2566886"/>
            <a:ext cx="4826560" cy="2281197"/>
          </a:xfrm>
        </p:spPr>
        <p:txBody>
          <a:bodyPr>
            <a:noAutofit/>
          </a:bodyPr>
          <a:lstStyle/>
          <a:p>
            <a:pPr algn="just"/>
            <a:r>
              <a:rPr lang="en-US" sz="1400" dirty="0">
                <a:latin typeface="+mj-lt"/>
              </a:rPr>
              <a:t>UK law firms require immediate capital in order to stay ahead of the competition and to quickly pursue the high volume of cases that arise each week.</a:t>
            </a:r>
          </a:p>
          <a:p>
            <a:pPr algn="just"/>
            <a:r>
              <a:rPr lang="en-US" sz="1400" dirty="0">
                <a:latin typeface="+mj-lt"/>
              </a:rPr>
              <a:t>The litigation funding company typically covers all of the costs of the case, in return for a share of the proceeds. When the law firm wins the case, the litigation funding company also receives back the funding they provided.</a:t>
            </a:r>
          </a:p>
          <a:p>
            <a:pPr algn="just"/>
            <a:r>
              <a:rPr lang="en-US" sz="1400" dirty="0">
                <a:latin typeface="+mj-lt"/>
              </a:rPr>
              <a:t>For the last decade, investors have also participated in funding cases. Investors money is used to cover the costs of litigation cases, and in return they receive a fixed rate of return or a share of the case proceeds. In most cases, third- party funding will only be available for claims that have a very high probability that the claim will be successful. The funding is also usually provided with the protection of an insurance policy. This is to mitigate the risk of the litigation funder.</a:t>
            </a:r>
            <a:endParaRPr lang="es-MX" sz="1400" dirty="0">
              <a:latin typeface="+mj-lt"/>
            </a:endParaRPr>
          </a:p>
        </p:txBody>
      </p:sp>
      <p:sp>
        <p:nvSpPr>
          <p:cNvPr id="6" name="CuadroTexto 5">
            <a:extLst>
              <a:ext uri="{FF2B5EF4-FFF2-40B4-BE49-F238E27FC236}">
                <a16:creationId xmlns:a16="http://schemas.microsoft.com/office/drawing/2014/main" id="{B5CD8269-EA26-9F1C-C881-9C2DF8E2D2D6}"/>
              </a:ext>
            </a:extLst>
          </p:cNvPr>
          <p:cNvSpPr txBox="1"/>
          <p:nvPr/>
        </p:nvSpPr>
        <p:spPr>
          <a:xfrm>
            <a:off x="368439" y="988349"/>
            <a:ext cx="4967235" cy="1477328"/>
          </a:xfrm>
          <a:prstGeom prst="rect">
            <a:avLst/>
          </a:prstGeom>
          <a:noFill/>
        </p:spPr>
        <p:txBody>
          <a:bodyPr wrap="square" rtlCol="0">
            <a:spAutoFit/>
          </a:bodyPr>
          <a:lstStyle/>
          <a:p>
            <a:pPr algn="just"/>
            <a:r>
              <a:rPr lang="en-US" dirty="0">
                <a:solidFill>
                  <a:srgbClr val="3D6D62"/>
                </a:solidFill>
              </a:rPr>
              <a:t>Litigation funding is a mechanism whereby a qualifying investor funds all the costs of a piece of litigation, in return for a share of the proceeds. </a:t>
            </a:r>
          </a:p>
          <a:p>
            <a:r>
              <a:rPr lang="en-US" dirty="0">
                <a:solidFill>
                  <a:srgbClr val="3D6D62"/>
                </a:solidFill>
              </a:rPr>
              <a:t>If the claim fails, the funder loses the money, and the litigant doesn’t need to pay them back. </a:t>
            </a:r>
            <a:endParaRPr lang="es-MX" dirty="0">
              <a:solidFill>
                <a:srgbClr val="3D6D62"/>
              </a:solidFill>
            </a:endParaRPr>
          </a:p>
        </p:txBody>
      </p:sp>
      <p:pic>
        <p:nvPicPr>
          <p:cNvPr id="8" name="Image 13">
            <a:extLst>
              <a:ext uri="{FF2B5EF4-FFF2-40B4-BE49-F238E27FC236}">
                <a16:creationId xmlns:a16="http://schemas.microsoft.com/office/drawing/2014/main" id="{72DA39DB-69B8-6BA4-F96A-2AB337E7A151}"/>
              </a:ext>
            </a:extLst>
          </p:cNvPr>
          <p:cNvPicPr>
            <a:picLocks/>
          </p:cNvPicPr>
          <p:nvPr/>
        </p:nvPicPr>
        <p:blipFill>
          <a:blip r:embed="rId2" cstate="print"/>
          <a:stretch>
            <a:fillRect/>
          </a:stretch>
        </p:blipFill>
        <p:spPr>
          <a:xfrm>
            <a:off x="7069581" y="1160364"/>
            <a:ext cx="4202430" cy="4161155"/>
          </a:xfrm>
          <a:prstGeom prst="rect">
            <a:avLst/>
          </a:prstGeom>
        </p:spPr>
      </p:pic>
      <p:sp>
        <p:nvSpPr>
          <p:cNvPr id="4" name="Freeform 6">
            <a:extLst>
              <a:ext uri="{FF2B5EF4-FFF2-40B4-BE49-F238E27FC236}">
                <a16:creationId xmlns:a16="http://schemas.microsoft.com/office/drawing/2014/main" id="{9A2212D5-662D-CD21-618F-F4717C260259}"/>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8B3DB4E5-7963-9346-3EA7-2BCACACCE0E3}"/>
              </a:ext>
            </a:extLst>
          </p:cNvPr>
          <p:cNvSpPr txBox="1"/>
          <p:nvPr/>
        </p:nvSpPr>
        <p:spPr>
          <a:xfrm rot="10800000" flipV="1">
            <a:off x="368439" y="6652834"/>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39638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3E6550-893B-C390-1DEC-023769E3CA81}"/>
              </a:ext>
            </a:extLst>
          </p:cNvPr>
          <p:cNvSpPr>
            <a:spLocks noGrp="1"/>
          </p:cNvSpPr>
          <p:nvPr>
            <p:ph type="title"/>
          </p:nvPr>
        </p:nvSpPr>
        <p:spPr>
          <a:xfrm>
            <a:off x="838199" y="314037"/>
            <a:ext cx="10515600" cy="711633"/>
          </a:xfrm>
        </p:spPr>
        <p:txBody>
          <a:bodyPr>
            <a:normAutofit/>
          </a:bodyPr>
          <a:lstStyle/>
          <a:p>
            <a:pPr algn="l">
              <a:lnSpc>
                <a:spcPts val="2892"/>
              </a:lnSpc>
            </a:pPr>
            <a:r>
              <a:rPr lang="en-US" sz="2400" dirty="0">
                <a:solidFill>
                  <a:schemeClr val="bg1"/>
                </a:solidFill>
                <a:latin typeface="Montserrat"/>
                <a:ea typeface="Montserrat"/>
                <a:cs typeface="Montserrat"/>
                <a:sym typeface="Montserrat"/>
              </a:rPr>
              <a:t>Disclaimer</a:t>
            </a:r>
          </a:p>
        </p:txBody>
      </p:sp>
      <p:sp>
        <p:nvSpPr>
          <p:cNvPr id="8" name="Subtítulo 2">
            <a:extLst>
              <a:ext uri="{FF2B5EF4-FFF2-40B4-BE49-F238E27FC236}">
                <a16:creationId xmlns:a16="http://schemas.microsoft.com/office/drawing/2014/main" id="{F5CEEE67-CFA6-C8A5-6A6F-F1D62BB2528B}"/>
              </a:ext>
            </a:extLst>
          </p:cNvPr>
          <p:cNvSpPr txBox="1">
            <a:spLocks/>
          </p:cNvSpPr>
          <p:nvPr/>
        </p:nvSpPr>
        <p:spPr>
          <a:xfrm>
            <a:off x="838199" y="1170254"/>
            <a:ext cx="1069801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solidFill>
                  <a:schemeClr val="bg1"/>
                </a:solidFill>
                <a:latin typeface="+mj-lt"/>
              </a:rPr>
              <a:t>This promotion is exempt from the general restriction in section 21 of the Financial Services and Markets Act 2000 on the communication of invitations or inducements to engage in investment activity on the grounds that it is made solely to persons reasonably believed by Woodville Consultants Limited to be (</a:t>
            </a:r>
            <a:r>
              <a:rPr lang="en-US" sz="1400" dirty="0" err="1">
                <a:solidFill>
                  <a:schemeClr val="bg1"/>
                </a:solidFill>
                <a:latin typeface="+mj-lt"/>
              </a:rPr>
              <a:t>i</a:t>
            </a:r>
            <a:r>
              <a:rPr lang="en-US" sz="1400" dirty="0">
                <a:solidFill>
                  <a:schemeClr val="bg1"/>
                </a:solidFill>
                <a:latin typeface="+mj-lt"/>
              </a:rPr>
              <a:t>) certified high net worth individuals (or associations thereof) (ii) certified or self-certified sophisticated investors (or associations thereof) (iii) investment professionals or (iv) high net worth companies or unincorporated associations, in each case within the meaning of the Financial Services and Markets Act 2000 (Financial Promotion) Order 2005 (“Eligible Recipients"). The requirements that must be met for an individual to fall into the above categories are set out in that Order and in the Information Memorandum which accompanies this promotion. This document contains information intended solely for Eligible Recipients and is confidential in nature and is not for distribution to the general public. Persons receiving this promotion who do are not Eligible Recipients should not rely on it. The investment opportunity described in this promotion is only available to Eligible Recipients and no other person and applications from persons who are not Eligible Recipients will be rejected. The information presented here does not constitute investment advice and is not an invitation to invest nor does it constitute an offer of securities. This promotion contains only brief summary information and Eligible Recipients should read the corresponding Information Memorandum in full before making any investment decision. All invested capital is at risk. The investment opportunity described herein is not regulated by the Financial Conduct Authority (FCA) or any FCA </a:t>
            </a:r>
            <a:r>
              <a:rPr lang="en-US" sz="1400" dirty="0" err="1">
                <a:solidFill>
                  <a:schemeClr val="bg1"/>
                </a:solidFill>
                <a:latin typeface="+mj-lt"/>
              </a:rPr>
              <a:t>authorised</a:t>
            </a:r>
            <a:r>
              <a:rPr lang="en-US" sz="1400" dirty="0">
                <a:solidFill>
                  <a:schemeClr val="bg1"/>
                </a:solidFill>
                <a:latin typeface="+mj-lt"/>
              </a:rPr>
              <a:t> person and is not covered by the Financial Services Compensation Scheme. Woodville Consultants Limited are not regulated or </a:t>
            </a:r>
            <a:r>
              <a:rPr lang="en-US" sz="1400" dirty="0" err="1">
                <a:solidFill>
                  <a:schemeClr val="bg1"/>
                </a:solidFill>
                <a:latin typeface="+mj-lt"/>
              </a:rPr>
              <a:t>authorised</a:t>
            </a:r>
            <a:r>
              <a:rPr lang="en-US" sz="1400" dirty="0">
                <a:solidFill>
                  <a:schemeClr val="bg1"/>
                </a:solidFill>
                <a:latin typeface="+mj-lt"/>
              </a:rPr>
              <a:t> by the FCA. Any individual who is in any doubt about the investment to which the promotion relates should consult an </a:t>
            </a:r>
            <a:r>
              <a:rPr lang="en-US" sz="1400" dirty="0" err="1">
                <a:solidFill>
                  <a:schemeClr val="bg1"/>
                </a:solidFill>
                <a:latin typeface="+mj-lt"/>
              </a:rPr>
              <a:t>authorised</a:t>
            </a:r>
            <a:r>
              <a:rPr lang="en-US" sz="1400" dirty="0">
                <a:solidFill>
                  <a:schemeClr val="bg1"/>
                </a:solidFill>
                <a:latin typeface="+mj-lt"/>
              </a:rPr>
              <a:t> person </a:t>
            </a:r>
            <a:r>
              <a:rPr lang="en-US" sz="1400" dirty="0" err="1">
                <a:solidFill>
                  <a:schemeClr val="bg1"/>
                </a:solidFill>
                <a:latin typeface="+mj-lt"/>
              </a:rPr>
              <a:t>specialising</a:t>
            </a:r>
            <a:r>
              <a:rPr lang="en-US" sz="1400" dirty="0">
                <a:solidFill>
                  <a:schemeClr val="bg1"/>
                </a:solidFill>
                <a:latin typeface="+mj-lt"/>
              </a:rPr>
              <a:t> in advising on unquoted debt investments.</a:t>
            </a:r>
          </a:p>
        </p:txBody>
      </p:sp>
      <p:pic>
        <p:nvPicPr>
          <p:cNvPr id="14" name="Imagen 13" descr="Un conjunto de letras negras en un fondo negro&#10;&#10;El contenido generado por IA puede ser incorrecto.">
            <a:extLst>
              <a:ext uri="{FF2B5EF4-FFF2-40B4-BE49-F238E27FC236}">
                <a16:creationId xmlns:a16="http://schemas.microsoft.com/office/drawing/2014/main" id="{E23C644C-2DA1-C4BA-E6A5-F05FBB536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78" y="4664364"/>
            <a:ext cx="2789661" cy="2789661"/>
          </a:xfrm>
          <a:prstGeom prst="rect">
            <a:avLst/>
          </a:prstGeom>
        </p:spPr>
      </p:pic>
    </p:spTree>
    <p:extLst>
      <p:ext uri="{BB962C8B-B14F-4D97-AF65-F5344CB8AC3E}">
        <p14:creationId xmlns:p14="http://schemas.microsoft.com/office/powerpoint/2010/main" val="117289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a:extLst>
            <a:ext uri="{FF2B5EF4-FFF2-40B4-BE49-F238E27FC236}">
              <a16:creationId xmlns:a16="http://schemas.microsoft.com/office/drawing/2014/main" id="{C30D8852-DFFD-9AB5-7C1F-699879664C11}"/>
            </a:ext>
          </a:extLst>
        </p:cNvPr>
        <p:cNvGrpSpPr/>
        <p:nvPr/>
      </p:nvGrpSpPr>
      <p:grpSpPr>
        <a:xfrm>
          <a:off x="0" y="0"/>
          <a:ext cx="0" cy="0"/>
          <a:chOff x="0" y="0"/>
          <a:chExt cx="0" cy="0"/>
        </a:xfrm>
      </p:grpSpPr>
      <p:sp>
        <p:nvSpPr>
          <p:cNvPr id="6" name="Graphic 375">
            <a:extLst>
              <a:ext uri="{FF2B5EF4-FFF2-40B4-BE49-F238E27FC236}">
                <a16:creationId xmlns:a16="http://schemas.microsoft.com/office/drawing/2014/main" id="{F90A0B61-1086-7E61-C00D-1B8BF57B9741}"/>
              </a:ext>
            </a:extLst>
          </p:cNvPr>
          <p:cNvSpPr>
            <a:spLocks/>
          </p:cNvSpPr>
          <p:nvPr/>
        </p:nvSpPr>
        <p:spPr>
          <a:xfrm>
            <a:off x="5311928" y="35069"/>
            <a:ext cx="3261995" cy="3261995"/>
          </a:xfrm>
          <a:custGeom>
            <a:avLst/>
            <a:gdLst/>
            <a:ahLst/>
            <a:cxnLst/>
            <a:rect l="l" t="t" r="r" b="b"/>
            <a:pathLst>
              <a:path w="3262629" h="3262629">
                <a:moveTo>
                  <a:pt x="0" y="0"/>
                </a:moveTo>
                <a:lnTo>
                  <a:pt x="0" y="3262439"/>
                </a:lnTo>
                <a:lnTo>
                  <a:pt x="3262414" y="3262439"/>
                </a:lnTo>
                <a:lnTo>
                  <a:pt x="3259451" y="3214209"/>
                </a:lnTo>
                <a:lnTo>
                  <a:pt x="3255829" y="3166158"/>
                </a:lnTo>
                <a:lnTo>
                  <a:pt x="3251551" y="3118289"/>
                </a:lnTo>
                <a:lnTo>
                  <a:pt x="3246622" y="3070608"/>
                </a:lnTo>
                <a:lnTo>
                  <a:pt x="3241047" y="3023118"/>
                </a:lnTo>
                <a:lnTo>
                  <a:pt x="3234830" y="2975825"/>
                </a:lnTo>
                <a:lnTo>
                  <a:pt x="3227975" y="2928733"/>
                </a:lnTo>
                <a:lnTo>
                  <a:pt x="3220488" y="2881846"/>
                </a:lnTo>
                <a:lnTo>
                  <a:pt x="3212372" y="2835169"/>
                </a:lnTo>
                <a:lnTo>
                  <a:pt x="3203632" y="2788706"/>
                </a:lnTo>
                <a:lnTo>
                  <a:pt x="3194273" y="2742463"/>
                </a:lnTo>
                <a:lnTo>
                  <a:pt x="3184298" y="2696442"/>
                </a:lnTo>
                <a:lnTo>
                  <a:pt x="3173714" y="2650649"/>
                </a:lnTo>
                <a:lnTo>
                  <a:pt x="3162523" y="2605089"/>
                </a:lnTo>
                <a:lnTo>
                  <a:pt x="3150731" y="2559766"/>
                </a:lnTo>
                <a:lnTo>
                  <a:pt x="3138342" y="2514683"/>
                </a:lnTo>
                <a:lnTo>
                  <a:pt x="3125361" y="2469847"/>
                </a:lnTo>
                <a:lnTo>
                  <a:pt x="3111792" y="2425261"/>
                </a:lnTo>
                <a:lnTo>
                  <a:pt x="3097639" y="2380930"/>
                </a:lnTo>
                <a:lnTo>
                  <a:pt x="3082907" y="2336858"/>
                </a:lnTo>
                <a:lnTo>
                  <a:pt x="3067601" y="2293051"/>
                </a:lnTo>
                <a:lnTo>
                  <a:pt x="3051726" y="2249511"/>
                </a:lnTo>
                <a:lnTo>
                  <a:pt x="3035284" y="2206244"/>
                </a:lnTo>
                <a:lnTo>
                  <a:pt x="3018282" y="2163255"/>
                </a:lnTo>
                <a:lnTo>
                  <a:pt x="3000723" y="2120548"/>
                </a:lnTo>
                <a:lnTo>
                  <a:pt x="2982613" y="2078127"/>
                </a:lnTo>
                <a:lnTo>
                  <a:pt x="2963955" y="2035996"/>
                </a:lnTo>
                <a:lnTo>
                  <a:pt x="2944754" y="1994162"/>
                </a:lnTo>
                <a:lnTo>
                  <a:pt x="2925014" y="1952627"/>
                </a:lnTo>
                <a:lnTo>
                  <a:pt x="2904741" y="1911396"/>
                </a:lnTo>
                <a:lnTo>
                  <a:pt x="2883938" y="1870474"/>
                </a:lnTo>
                <a:lnTo>
                  <a:pt x="2862611" y="1829866"/>
                </a:lnTo>
                <a:lnTo>
                  <a:pt x="2840763" y="1789575"/>
                </a:lnTo>
                <a:lnTo>
                  <a:pt x="2818399" y="1749607"/>
                </a:lnTo>
                <a:lnTo>
                  <a:pt x="2795524" y="1709966"/>
                </a:lnTo>
                <a:lnTo>
                  <a:pt x="2772141" y="1670656"/>
                </a:lnTo>
                <a:lnTo>
                  <a:pt x="2748257" y="1631682"/>
                </a:lnTo>
                <a:lnTo>
                  <a:pt x="2723874" y="1593048"/>
                </a:lnTo>
                <a:lnTo>
                  <a:pt x="2698998" y="1554759"/>
                </a:lnTo>
                <a:lnTo>
                  <a:pt x="2673633" y="1516820"/>
                </a:lnTo>
                <a:lnTo>
                  <a:pt x="2647784" y="1479234"/>
                </a:lnTo>
                <a:lnTo>
                  <a:pt x="2621455" y="1442007"/>
                </a:lnTo>
                <a:lnTo>
                  <a:pt x="2594650" y="1405143"/>
                </a:lnTo>
                <a:lnTo>
                  <a:pt x="2567375" y="1368646"/>
                </a:lnTo>
                <a:lnTo>
                  <a:pt x="2539633" y="1332521"/>
                </a:lnTo>
                <a:lnTo>
                  <a:pt x="2511429" y="1296772"/>
                </a:lnTo>
                <a:lnTo>
                  <a:pt x="2482768" y="1261405"/>
                </a:lnTo>
                <a:lnTo>
                  <a:pt x="2453654" y="1226422"/>
                </a:lnTo>
                <a:lnTo>
                  <a:pt x="2424092" y="1191830"/>
                </a:lnTo>
                <a:lnTo>
                  <a:pt x="2394085" y="1157632"/>
                </a:lnTo>
                <a:lnTo>
                  <a:pt x="2363640" y="1123832"/>
                </a:lnTo>
                <a:lnTo>
                  <a:pt x="2332759" y="1090437"/>
                </a:lnTo>
                <a:lnTo>
                  <a:pt x="2301448" y="1057449"/>
                </a:lnTo>
                <a:lnTo>
                  <a:pt x="2269711" y="1024873"/>
                </a:lnTo>
                <a:lnTo>
                  <a:pt x="2237553" y="992715"/>
                </a:lnTo>
                <a:lnTo>
                  <a:pt x="2204978" y="960977"/>
                </a:lnTo>
                <a:lnTo>
                  <a:pt x="2171990" y="929666"/>
                </a:lnTo>
                <a:lnTo>
                  <a:pt x="2138595" y="898785"/>
                </a:lnTo>
                <a:lnTo>
                  <a:pt x="2104796" y="868339"/>
                </a:lnTo>
                <a:lnTo>
                  <a:pt x="2070598" y="838332"/>
                </a:lnTo>
                <a:lnTo>
                  <a:pt x="2036006" y="808769"/>
                </a:lnTo>
                <a:lnTo>
                  <a:pt x="2001024" y="779655"/>
                </a:lnTo>
                <a:lnTo>
                  <a:pt x="1965656" y="750993"/>
                </a:lnTo>
                <a:lnTo>
                  <a:pt x="1929908" y="722789"/>
                </a:lnTo>
                <a:lnTo>
                  <a:pt x="1893783" y="695047"/>
                </a:lnTo>
                <a:lnTo>
                  <a:pt x="1857287" y="667771"/>
                </a:lnTo>
                <a:lnTo>
                  <a:pt x="1820423" y="640966"/>
                </a:lnTo>
                <a:lnTo>
                  <a:pt x="1783196" y="614637"/>
                </a:lnTo>
                <a:lnTo>
                  <a:pt x="1745611" y="588787"/>
                </a:lnTo>
                <a:lnTo>
                  <a:pt x="1707672" y="563422"/>
                </a:lnTo>
                <a:lnTo>
                  <a:pt x="1669383" y="538546"/>
                </a:lnTo>
                <a:lnTo>
                  <a:pt x="1630750" y="514163"/>
                </a:lnTo>
                <a:lnTo>
                  <a:pt x="1591776" y="490278"/>
                </a:lnTo>
                <a:lnTo>
                  <a:pt x="1552467" y="466896"/>
                </a:lnTo>
                <a:lnTo>
                  <a:pt x="1512826" y="444020"/>
                </a:lnTo>
                <a:lnTo>
                  <a:pt x="1472858" y="421656"/>
                </a:lnTo>
                <a:lnTo>
                  <a:pt x="1432567" y="399808"/>
                </a:lnTo>
                <a:lnTo>
                  <a:pt x="1391959" y="378480"/>
                </a:lnTo>
                <a:lnTo>
                  <a:pt x="1351038" y="357677"/>
                </a:lnTo>
                <a:lnTo>
                  <a:pt x="1309808" y="337403"/>
                </a:lnTo>
                <a:lnTo>
                  <a:pt x="1268273" y="317664"/>
                </a:lnTo>
                <a:lnTo>
                  <a:pt x="1226438" y="298462"/>
                </a:lnTo>
                <a:lnTo>
                  <a:pt x="1184308" y="279804"/>
                </a:lnTo>
                <a:lnTo>
                  <a:pt x="1141887" y="261693"/>
                </a:lnTo>
                <a:lnTo>
                  <a:pt x="1099180" y="244134"/>
                </a:lnTo>
                <a:lnTo>
                  <a:pt x="1056191" y="227132"/>
                </a:lnTo>
                <a:lnTo>
                  <a:pt x="1012925" y="210690"/>
                </a:lnTo>
                <a:lnTo>
                  <a:pt x="969385" y="194814"/>
                </a:lnTo>
                <a:lnTo>
                  <a:pt x="925578" y="179508"/>
                </a:lnTo>
                <a:lnTo>
                  <a:pt x="881506" y="164776"/>
                </a:lnTo>
                <a:lnTo>
                  <a:pt x="837175" y="150623"/>
                </a:lnTo>
                <a:lnTo>
                  <a:pt x="792590" y="137054"/>
                </a:lnTo>
                <a:lnTo>
                  <a:pt x="747754" y="124072"/>
                </a:lnTo>
                <a:lnTo>
                  <a:pt x="702672" y="111683"/>
                </a:lnTo>
                <a:lnTo>
                  <a:pt x="657348" y="99891"/>
                </a:lnTo>
                <a:lnTo>
                  <a:pt x="611788" y="88700"/>
                </a:lnTo>
                <a:lnTo>
                  <a:pt x="565996" y="78116"/>
                </a:lnTo>
                <a:lnTo>
                  <a:pt x="519975" y="68141"/>
                </a:lnTo>
                <a:lnTo>
                  <a:pt x="473731" y="58782"/>
                </a:lnTo>
                <a:lnTo>
                  <a:pt x="427269" y="50042"/>
                </a:lnTo>
                <a:lnTo>
                  <a:pt x="380592" y="41926"/>
                </a:lnTo>
                <a:lnTo>
                  <a:pt x="333705" y="34438"/>
                </a:lnTo>
                <a:lnTo>
                  <a:pt x="286613" y="27584"/>
                </a:lnTo>
                <a:lnTo>
                  <a:pt x="239320" y="21366"/>
                </a:lnTo>
                <a:lnTo>
                  <a:pt x="191830" y="15791"/>
                </a:lnTo>
                <a:lnTo>
                  <a:pt x="144149" y="10862"/>
                </a:lnTo>
                <a:lnTo>
                  <a:pt x="96281" y="6584"/>
                </a:lnTo>
                <a:lnTo>
                  <a:pt x="48229" y="2962"/>
                </a:lnTo>
                <a:lnTo>
                  <a:pt x="0" y="0"/>
                </a:lnTo>
                <a:close/>
              </a:path>
            </a:pathLst>
          </a:custGeom>
          <a:solidFill>
            <a:srgbClr val="EFE7E2"/>
          </a:solidFill>
        </p:spPr>
        <p:txBody>
          <a:bodyPr wrap="square" lIns="0" tIns="0" rIns="0" bIns="0" rtlCol="0">
            <a:prstTxWarp prst="textNoShape">
              <a:avLst/>
            </a:prstTxWarp>
            <a:noAutofit/>
          </a:bodyPr>
          <a:lstStyle/>
          <a:p>
            <a:endParaRPr lang="es-MX"/>
          </a:p>
        </p:txBody>
      </p:sp>
      <p:sp>
        <p:nvSpPr>
          <p:cNvPr id="7" name="Graphic 365">
            <a:extLst>
              <a:ext uri="{FF2B5EF4-FFF2-40B4-BE49-F238E27FC236}">
                <a16:creationId xmlns:a16="http://schemas.microsoft.com/office/drawing/2014/main" id="{42C554BC-6B7A-4DB4-9FE4-CC55939A58F2}"/>
              </a:ext>
            </a:extLst>
          </p:cNvPr>
          <p:cNvSpPr>
            <a:spLocks/>
          </p:cNvSpPr>
          <p:nvPr/>
        </p:nvSpPr>
        <p:spPr>
          <a:xfrm>
            <a:off x="8602893" y="46933"/>
            <a:ext cx="3261995" cy="3261995"/>
          </a:xfrm>
          <a:custGeom>
            <a:avLst/>
            <a:gdLst/>
            <a:ahLst/>
            <a:cxnLst/>
            <a:rect l="l" t="t" r="r" b="b"/>
            <a:pathLst>
              <a:path w="3262629" h="3262629">
                <a:moveTo>
                  <a:pt x="3262414" y="0"/>
                </a:moveTo>
                <a:lnTo>
                  <a:pt x="0" y="0"/>
                </a:lnTo>
                <a:lnTo>
                  <a:pt x="0" y="3262414"/>
                </a:lnTo>
                <a:lnTo>
                  <a:pt x="3262414" y="3262414"/>
                </a:lnTo>
                <a:lnTo>
                  <a:pt x="3262414" y="0"/>
                </a:lnTo>
                <a:close/>
              </a:path>
            </a:pathLst>
          </a:custGeom>
          <a:solidFill>
            <a:srgbClr val="F58721"/>
          </a:solidFill>
        </p:spPr>
        <p:txBody>
          <a:bodyPr wrap="square" lIns="0" tIns="0" rIns="0" bIns="0" rtlCol="0">
            <a:prstTxWarp prst="textNoShape">
              <a:avLst/>
            </a:prstTxWarp>
            <a:noAutofit/>
          </a:bodyPr>
          <a:lstStyle/>
          <a:p>
            <a:endParaRPr lang="es-MX"/>
          </a:p>
        </p:txBody>
      </p:sp>
      <p:grpSp>
        <p:nvGrpSpPr>
          <p:cNvPr id="8" name="Group 366">
            <a:extLst>
              <a:ext uri="{FF2B5EF4-FFF2-40B4-BE49-F238E27FC236}">
                <a16:creationId xmlns:a16="http://schemas.microsoft.com/office/drawing/2014/main" id="{E2F127BC-CE7B-52B0-76E8-FF79D6FC9FD2}"/>
              </a:ext>
            </a:extLst>
          </p:cNvPr>
          <p:cNvGrpSpPr>
            <a:grpSpLocks/>
          </p:cNvGrpSpPr>
          <p:nvPr/>
        </p:nvGrpSpPr>
        <p:grpSpPr>
          <a:xfrm>
            <a:off x="8592395" y="3355111"/>
            <a:ext cx="3264517" cy="3302542"/>
            <a:chOff x="0" y="0"/>
            <a:chExt cx="3264517" cy="3302542"/>
          </a:xfrm>
        </p:grpSpPr>
        <p:sp>
          <p:nvSpPr>
            <p:cNvPr id="9" name="Graphic 367">
              <a:extLst>
                <a:ext uri="{FF2B5EF4-FFF2-40B4-BE49-F238E27FC236}">
                  <a16:creationId xmlns:a16="http://schemas.microsoft.com/office/drawing/2014/main" id="{2473C885-B411-9A63-220D-63CD4864F841}"/>
                </a:ext>
              </a:extLst>
            </p:cNvPr>
            <p:cNvSpPr/>
            <p:nvPr/>
          </p:nvSpPr>
          <p:spPr>
            <a:xfrm>
              <a:off x="0" y="0"/>
              <a:ext cx="3262629" cy="3262629"/>
            </a:xfrm>
            <a:custGeom>
              <a:avLst/>
              <a:gdLst/>
              <a:ahLst/>
              <a:cxnLst/>
              <a:rect l="l" t="t" r="r" b="b"/>
              <a:pathLst>
                <a:path w="3262629" h="3262629">
                  <a:moveTo>
                    <a:pt x="3262439" y="0"/>
                  </a:moveTo>
                  <a:lnTo>
                    <a:pt x="0" y="0"/>
                  </a:lnTo>
                  <a:lnTo>
                    <a:pt x="0" y="3262414"/>
                  </a:lnTo>
                  <a:lnTo>
                    <a:pt x="48229" y="3259451"/>
                  </a:lnTo>
                  <a:lnTo>
                    <a:pt x="96281" y="3255829"/>
                  </a:lnTo>
                  <a:lnTo>
                    <a:pt x="144149" y="3251551"/>
                  </a:lnTo>
                  <a:lnTo>
                    <a:pt x="191831" y="3246622"/>
                  </a:lnTo>
                  <a:lnTo>
                    <a:pt x="239320" y="3241047"/>
                  </a:lnTo>
                  <a:lnTo>
                    <a:pt x="286613" y="3234830"/>
                  </a:lnTo>
                  <a:lnTo>
                    <a:pt x="333705" y="3227975"/>
                  </a:lnTo>
                  <a:lnTo>
                    <a:pt x="380592" y="3220488"/>
                  </a:lnTo>
                  <a:lnTo>
                    <a:pt x="427269" y="3212372"/>
                  </a:lnTo>
                  <a:lnTo>
                    <a:pt x="473732" y="3203632"/>
                  </a:lnTo>
                  <a:lnTo>
                    <a:pt x="519976" y="3194273"/>
                  </a:lnTo>
                  <a:lnTo>
                    <a:pt x="565996" y="3184298"/>
                  </a:lnTo>
                  <a:lnTo>
                    <a:pt x="611789" y="3173714"/>
                  </a:lnTo>
                  <a:lnTo>
                    <a:pt x="657349" y="3162523"/>
                  </a:lnTo>
                  <a:lnTo>
                    <a:pt x="702673" y="3150731"/>
                  </a:lnTo>
                  <a:lnTo>
                    <a:pt x="747755" y="3138342"/>
                  </a:lnTo>
                  <a:lnTo>
                    <a:pt x="792591" y="3125361"/>
                  </a:lnTo>
                  <a:lnTo>
                    <a:pt x="837177" y="3111792"/>
                  </a:lnTo>
                  <a:lnTo>
                    <a:pt x="881508" y="3097639"/>
                  </a:lnTo>
                  <a:lnTo>
                    <a:pt x="925580" y="3082907"/>
                  </a:lnTo>
                  <a:lnTo>
                    <a:pt x="969388" y="3067601"/>
                  </a:lnTo>
                  <a:lnTo>
                    <a:pt x="1012927" y="3051726"/>
                  </a:lnTo>
                  <a:lnTo>
                    <a:pt x="1056194" y="3035284"/>
                  </a:lnTo>
                  <a:lnTo>
                    <a:pt x="1099183" y="3018282"/>
                  </a:lnTo>
                  <a:lnTo>
                    <a:pt x="1141891" y="3000723"/>
                  </a:lnTo>
                  <a:lnTo>
                    <a:pt x="1184312" y="2982613"/>
                  </a:lnTo>
                  <a:lnTo>
                    <a:pt x="1226442" y="2963955"/>
                  </a:lnTo>
                  <a:lnTo>
                    <a:pt x="1268277" y="2944754"/>
                  </a:lnTo>
                  <a:lnTo>
                    <a:pt x="1309812" y="2925014"/>
                  </a:lnTo>
                  <a:lnTo>
                    <a:pt x="1351043" y="2904741"/>
                  </a:lnTo>
                  <a:lnTo>
                    <a:pt x="1391964" y="2883938"/>
                  </a:lnTo>
                  <a:lnTo>
                    <a:pt x="1432573" y="2862611"/>
                  </a:lnTo>
                  <a:lnTo>
                    <a:pt x="1472863" y="2840763"/>
                  </a:lnTo>
                  <a:lnTo>
                    <a:pt x="1512831" y="2818399"/>
                  </a:lnTo>
                  <a:lnTo>
                    <a:pt x="1552473" y="2795524"/>
                  </a:lnTo>
                  <a:lnTo>
                    <a:pt x="1591783" y="2772141"/>
                  </a:lnTo>
                  <a:lnTo>
                    <a:pt x="1630757" y="2748257"/>
                  </a:lnTo>
                  <a:lnTo>
                    <a:pt x="1669390" y="2723874"/>
                  </a:lnTo>
                  <a:lnTo>
                    <a:pt x="1707679" y="2698998"/>
                  </a:lnTo>
                  <a:lnTo>
                    <a:pt x="1745619" y="2673633"/>
                  </a:lnTo>
                  <a:lnTo>
                    <a:pt x="1783204" y="2647784"/>
                  </a:lnTo>
                  <a:lnTo>
                    <a:pt x="1820431" y="2621455"/>
                  </a:lnTo>
                  <a:lnTo>
                    <a:pt x="1857295" y="2594650"/>
                  </a:lnTo>
                  <a:lnTo>
                    <a:pt x="1893792" y="2567375"/>
                  </a:lnTo>
                  <a:lnTo>
                    <a:pt x="1929917" y="2539633"/>
                  </a:lnTo>
                  <a:lnTo>
                    <a:pt x="1965666" y="2511429"/>
                  </a:lnTo>
                  <a:lnTo>
                    <a:pt x="2001034" y="2482768"/>
                  </a:lnTo>
                  <a:lnTo>
                    <a:pt x="2036016" y="2453654"/>
                  </a:lnTo>
                  <a:lnTo>
                    <a:pt x="2070609" y="2424092"/>
                  </a:lnTo>
                  <a:lnTo>
                    <a:pt x="2104807" y="2394085"/>
                  </a:lnTo>
                  <a:lnTo>
                    <a:pt x="2138606" y="2363640"/>
                  </a:lnTo>
                  <a:lnTo>
                    <a:pt x="2172002" y="2332759"/>
                  </a:lnTo>
                  <a:lnTo>
                    <a:pt x="2204990" y="2301448"/>
                  </a:lnTo>
                  <a:lnTo>
                    <a:pt x="2237565" y="2269711"/>
                  </a:lnTo>
                  <a:lnTo>
                    <a:pt x="2269724" y="2237553"/>
                  </a:lnTo>
                  <a:lnTo>
                    <a:pt x="2301461" y="2204978"/>
                  </a:lnTo>
                  <a:lnTo>
                    <a:pt x="2332773" y="2171990"/>
                  </a:lnTo>
                  <a:lnTo>
                    <a:pt x="2363654" y="2138595"/>
                  </a:lnTo>
                  <a:lnTo>
                    <a:pt x="2394100" y="2104796"/>
                  </a:lnTo>
                  <a:lnTo>
                    <a:pt x="2424106" y="2070598"/>
                  </a:lnTo>
                  <a:lnTo>
                    <a:pt x="2453669" y="2036006"/>
                  </a:lnTo>
                  <a:lnTo>
                    <a:pt x="2482784" y="2001024"/>
                  </a:lnTo>
                  <a:lnTo>
                    <a:pt x="2511445" y="1965656"/>
                  </a:lnTo>
                  <a:lnTo>
                    <a:pt x="2539649" y="1929908"/>
                  </a:lnTo>
                  <a:lnTo>
                    <a:pt x="2567391" y="1893783"/>
                  </a:lnTo>
                  <a:lnTo>
                    <a:pt x="2594667" y="1857287"/>
                  </a:lnTo>
                  <a:lnTo>
                    <a:pt x="2621472" y="1820423"/>
                  </a:lnTo>
                  <a:lnTo>
                    <a:pt x="2647801" y="1783196"/>
                  </a:lnTo>
                  <a:lnTo>
                    <a:pt x="2673651" y="1745611"/>
                  </a:lnTo>
                  <a:lnTo>
                    <a:pt x="2699016" y="1707672"/>
                  </a:lnTo>
                  <a:lnTo>
                    <a:pt x="2723892" y="1669383"/>
                  </a:lnTo>
                  <a:lnTo>
                    <a:pt x="2748275" y="1630750"/>
                  </a:lnTo>
                  <a:lnTo>
                    <a:pt x="2772160" y="1591776"/>
                  </a:lnTo>
                  <a:lnTo>
                    <a:pt x="2795543" y="1552467"/>
                  </a:lnTo>
                  <a:lnTo>
                    <a:pt x="2818418" y="1512826"/>
                  </a:lnTo>
                  <a:lnTo>
                    <a:pt x="2840783" y="1472858"/>
                  </a:lnTo>
                  <a:lnTo>
                    <a:pt x="2862631" y="1432567"/>
                  </a:lnTo>
                  <a:lnTo>
                    <a:pt x="2883959" y="1391959"/>
                  </a:lnTo>
                  <a:lnTo>
                    <a:pt x="2904762" y="1351038"/>
                  </a:lnTo>
                  <a:lnTo>
                    <a:pt x="2925035" y="1309808"/>
                  </a:lnTo>
                  <a:lnTo>
                    <a:pt x="2944775" y="1268273"/>
                  </a:lnTo>
                  <a:lnTo>
                    <a:pt x="2963976" y="1226438"/>
                  </a:lnTo>
                  <a:lnTo>
                    <a:pt x="2982634" y="1184308"/>
                  </a:lnTo>
                  <a:lnTo>
                    <a:pt x="3000745" y="1141887"/>
                  </a:lnTo>
                  <a:lnTo>
                    <a:pt x="3018304" y="1099180"/>
                  </a:lnTo>
                  <a:lnTo>
                    <a:pt x="3035307" y="1056191"/>
                  </a:lnTo>
                  <a:lnTo>
                    <a:pt x="3051748" y="1012925"/>
                  </a:lnTo>
                  <a:lnTo>
                    <a:pt x="3067624" y="969385"/>
                  </a:lnTo>
                  <a:lnTo>
                    <a:pt x="3082931" y="925578"/>
                  </a:lnTo>
                  <a:lnTo>
                    <a:pt x="3097662" y="881506"/>
                  </a:lnTo>
                  <a:lnTo>
                    <a:pt x="3111815" y="837175"/>
                  </a:lnTo>
                  <a:lnTo>
                    <a:pt x="3125385" y="792590"/>
                  </a:lnTo>
                  <a:lnTo>
                    <a:pt x="3138366" y="747754"/>
                  </a:lnTo>
                  <a:lnTo>
                    <a:pt x="3150755" y="702672"/>
                  </a:lnTo>
                  <a:lnTo>
                    <a:pt x="3162548" y="657348"/>
                  </a:lnTo>
                  <a:lnTo>
                    <a:pt x="3173738" y="611788"/>
                  </a:lnTo>
                  <a:lnTo>
                    <a:pt x="3184323" y="565996"/>
                  </a:lnTo>
                  <a:lnTo>
                    <a:pt x="3194297" y="519975"/>
                  </a:lnTo>
                  <a:lnTo>
                    <a:pt x="3203657" y="473731"/>
                  </a:lnTo>
                  <a:lnTo>
                    <a:pt x="3212397" y="427269"/>
                  </a:lnTo>
                  <a:lnTo>
                    <a:pt x="3220513" y="380592"/>
                  </a:lnTo>
                  <a:lnTo>
                    <a:pt x="3228000" y="333705"/>
                  </a:lnTo>
                  <a:lnTo>
                    <a:pt x="3234855" y="286613"/>
                  </a:lnTo>
                  <a:lnTo>
                    <a:pt x="3241072" y="239320"/>
                  </a:lnTo>
                  <a:lnTo>
                    <a:pt x="3246647" y="191830"/>
                  </a:lnTo>
                  <a:lnTo>
                    <a:pt x="3251576" y="144149"/>
                  </a:lnTo>
                  <a:lnTo>
                    <a:pt x="3255854" y="96281"/>
                  </a:lnTo>
                  <a:lnTo>
                    <a:pt x="3259477" y="48229"/>
                  </a:lnTo>
                  <a:lnTo>
                    <a:pt x="3262439" y="0"/>
                  </a:lnTo>
                  <a:close/>
                </a:path>
              </a:pathLst>
            </a:custGeom>
            <a:solidFill>
              <a:srgbClr val="376C62"/>
            </a:solidFill>
          </p:spPr>
          <p:txBody>
            <a:bodyPr wrap="square" lIns="0" tIns="0" rIns="0" bIns="0" rtlCol="0">
              <a:prstTxWarp prst="textNoShape">
                <a:avLst/>
              </a:prstTxWarp>
              <a:noAutofit/>
            </a:bodyPr>
            <a:lstStyle/>
            <a:p>
              <a:endParaRPr lang="es-MX"/>
            </a:p>
          </p:txBody>
        </p:sp>
        <p:sp>
          <p:nvSpPr>
            <p:cNvPr id="10" name="Graphic 368">
              <a:extLst>
                <a:ext uri="{FF2B5EF4-FFF2-40B4-BE49-F238E27FC236}">
                  <a16:creationId xmlns:a16="http://schemas.microsoft.com/office/drawing/2014/main" id="{5310C62F-E8EE-2942-3ED2-9D612FBB33F1}"/>
                </a:ext>
              </a:extLst>
            </p:cNvPr>
            <p:cNvSpPr/>
            <p:nvPr/>
          </p:nvSpPr>
          <p:spPr>
            <a:xfrm>
              <a:off x="1599237" y="2831762"/>
              <a:ext cx="876300" cy="430530"/>
            </a:xfrm>
            <a:custGeom>
              <a:avLst/>
              <a:gdLst/>
              <a:ahLst/>
              <a:cxnLst/>
              <a:rect l="l" t="t" r="r" b="b"/>
              <a:pathLst>
                <a:path w="876300" h="430530">
                  <a:moveTo>
                    <a:pt x="133083" y="297268"/>
                  </a:moveTo>
                  <a:lnTo>
                    <a:pt x="152" y="297268"/>
                  </a:lnTo>
                  <a:lnTo>
                    <a:pt x="12509" y="347675"/>
                  </a:lnTo>
                  <a:lnTo>
                    <a:pt x="41262" y="389102"/>
                  </a:lnTo>
                  <a:lnTo>
                    <a:pt x="82689" y="417855"/>
                  </a:lnTo>
                  <a:lnTo>
                    <a:pt x="133083" y="430199"/>
                  </a:lnTo>
                  <a:lnTo>
                    <a:pt x="133083" y="297268"/>
                  </a:lnTo>
                  <a:close/>
                </a:path>
                <a:path w="876300" h="430530">
                  <a:moveTo>
                    <a:pt x="133146" y="148628"/>
                  </a:moveTo>
                  <a:lnTo>
                    <a:pt x="0" y="148628"/>
                  </a:lnTo>
                  <a:lnTo>
                    <a:pt x="0" y="281774"/>
                  </a:lnTo>
                  <a:lnTo>
                    <a:pt x="133146" y="281774"/>
                  </a:lnTo>
                  <a:lnTo>
                    <a:pt x="133146" y="148628"/>
                  </a:lnTo>
                  <a:close/>
                </a:path>
                <a:path w="876300" h="430530">
                  <a:moveTo>
                    <a:pt x="281774" y="297243"/>
                  </a:moveTo>
                  <a:lnTo>
                    <a:pt x="148628" y="297243"/>
                  </a:lnTo>
                  <a:lnTo>
                    <a:pt x="148628" y="430390"/>
                  </a:lnTo>
                  <a:lnTo>
                    <a:pt x="281774" y="430390"/>
                  </a:lnTo>
                  <a:lnTo>
                    <a:pt x="281774" y="297243"/>
                  </a:lnTo>
                  <a:close/>
                </a:path>
                <a:path w="876300" h="430530">
                  <a:moveTo>
                    <a:pt x="281774" y="148628"/>
                  </a:moveTo>
                  <a:lnTo>
                    <a:pt x="148628" y="148628"/>
                  </a:lnTo>
                  <a:lnTo>
                    <a:pt x="148628" y="281774"/>
                  </a:lnTo>
                  <a:lnTo>
                    <a:pt x="281774" y="281774"/>
                  </a:lnTo>
                  <a:lnTo>
                    <a:pt x="281774" y="148628"/>
                  </a:lnTo>
                  <a:close/>
                </a:path>
                <a:path w="876300" h="430530">
                  <a:moveTo>
                    <a:pt x="430174" y="297268"/>
                  </a:moveTo>
                  <a:lnTo>
                    <a:pt x="297243" y="297268"/>
                  </a:lnTo>
                  <a:lnTo>
                    <a:pt x="297243" y="430199"/>
                  </a:lnTo>
                  <a:lnTo>
                    <a:pt x="347649" y="417855"/>
                  </a:lnTo>
                  <a:lnTo>
                    <a:pt x="389077" y="389102"/>
                  </a:lnTo>
                  <a:lnTo>
                    <a:pt x="417830" y="347675"/>
                  </a:lnTo>
                  <a:lnTo>
                    <a:pt x="430174" y="297268"/>
                  </a:lnTo>
                  <a:close/>
                </a:path>
                <a:path w="876300" h="430530">
                  <a:moveTo>
                    <a:pt x="430390" y="148628"/>
                  </a:moveTo>
                  <a:lnTo>
                    <a:pt x="297243" y="148628"/>
                  </a:lnTo>
                  <a:lnTo>
                    <a:pt x="297243" y="281774"/>
                  </a:lnTo>
                  <a:lnTo>
                    <a:pt x="430390" y="281774"/>
                  </a:lnTo>
                  <a:lnTo>
                    <a:pt x="430390" y="148628"/>
                  </a:lnTo>
                  <a:close/>
                </a:path>
                <a:path w="876300" h="430530">
                  <a:moveTo>
                    <a:pt x="578993" y="297268"/>
                  </a:moveTo>
                  <a:lnTo>
                    <a:pt x="446062" y="297268"/>
                  </a:lnTo>
                  <a:lnTo>
                    <a:pt x="458419" y="347675"/>
                  </a:lnTo>
                  <a:lnTo>
                    <a:pt x="487159" y="389102"/>
                  </a:lnTo>
                  <a:lnTo>
                    <a:pt x="528586" y="417855"/>
                  </a:lnTo>
                  <a:lnTo>
                    <a:pt x="578993" y="430199"/>
                  </a:lnTo>
                  <a:lnTo>
                    <a:pt x="578993" y="297268"/>
                  </a:lnTo>
                  <a:close/>
                </a:path>
                <a:path w="876300" h="430530">
                  <a:moveTo>
                    <a:pt x="579018" y="148628"/>
                  </a:moveTo>
                  <a:lnTo>
                    <a:pt x="445871" y="148628"/>
                  </a:lnTo>
                  <a:lnTo>
                    <a:pt x="445871" y="281774"/>
                  </a:lnTo>
                  <a:lnTo>
                    <a:pt x="579018" y="281774"/>
                  </a:lnTo>
                  <a:lnTo>
                    <a:pt x="579018" y="148628"/>
                  </a:lnTo>
                  <a:close/>
                </a:path>
                <a:path w="876300" h="430530">
                  <a:moveTo>
                    <a:pt x="579018" y="0"/>
                  </a:moveTo>
                  <a:lnTo>
                    <a:pt x="445871" y="0"/>
                  </a:lnTo>
                  <a:lnTo>
                    <a:pt x="445871" y="133146"/>
                  </a:lnTo>
                  <a:lnTo>
                    <a:pt x="579018" y="133146"/>
                  </a:lnTo>
                  <a:lnTo>
                    <a:pt x="579018" y="0"/>
                  </a:lnTo>
                  <a:close/>
                </a:path>
                <a:path w="876300" h="430530">
                  <a:moveTo>
                    <a:pt x="727519" y="148640"/>
                  </a:moveTo>
                  <a:lnTo>
                    <a:pt x="594487" y="148640"/>
                  </a:lnTo>
                  <a:lnTo>
                    <a:pt x="594487" y="168960"/>
                  </a:lnTo>
                  <a:lnTo>
                    <a:pt x="594487" y="281990"/>
                  </a:lnTo>
                  <a:lnTo>
                    <a:pt x="727519" y="281990"/>
                  </a:lnTo>
                  <a:lnTo>
                    <a:pt x="727519" y="168960"/>
                  </a:lnTo>
                  <a:lnTo>
                    <a:pt x="727519" y="148640"/>
                  </a:lnTo>
                  <a:close/>
                </a:path>
                <a:path w="876300" h="430530">
                  <a:moveTo>
                    <a:pt x="727595" y="215"/>
                  </a:moveTo>
                  <a:lnTo>
                    <a:pt x="677202" y="12573"/>
                  </a:lnTo>
                  <a:lnTo>
                    <a:pt x="635774" y="41325"/>
                  </a:lnTo>
                  <a:lnTo>
                    <a:pt x="607021" y="82753"/>
                  </a:lnTo>
                  <a:lnTo>
                    <a:pt x="594664" y="133159"/>
                  </a:lnTo>
                  <a:lnTo>
                    <a:pt x="727595" y="133159"/>
                  </a:lnTo>
                  <a:lnTo>
                    <a:pt x="727595" y="215"/>
                  </a:lnTo>
                  <a:close/>
                </a:path>
                <a:path w="876300" h="430530">
                  <a:moveTo>
                    <a:pt x="727646" y="297243"/>
                  </a:moveTo>
                  <a:lnTo>
                    <a:pt x="594499" y="297243"/>
                  </a:lnTo>
                  <a:lnTo>
                    <a:pt x="594499" y="430390"/>
                  </a:lnTo>
                  <a:lnTo>
                    <a:pt x="727646" y="430390"/>
                  </a:lnTo>
                  <a:lnTo>
                    <a:pt x="727646" y="297243"/>
                  </a:lnTo>
                  <a:close/>
                </a:path>
                <a:path w="876300" h="430530">
                  <a:moveTo>
                    <a:pt x="876249" y="148628"/>
                  </a:moveTo>
                  <a:lnTo>
                    <a:pt x="743102" y="148628"/>
                  </a:lnTo>
                  <a:lnTo>
                    <a:pt x="743102" y="281774"/>
                  </a:lnTo>
                  <a:lnTo>
                    <a:pt x="876249" y="281774"/>
                  </a:lnTo>
                  <a:lnTo>
                    <a:pt x="876249" y="148628"/>
                  </a:lnTo>
                  <a:close/>
                </a:path>
                <a:path w="876300" h="430530">
                  <a:moveTo>
                    <a:pt x="876249" y="0"/>
                  </a:moveTo>
                  <a:lnTo>
                    <a:pt x="743102" y="0"/>
                  </a:lnTo>
                  <a:lnTo>
                    <a:pt x="743102" y="133146"/>
                  </a:lnTo>
                  <a:lnTo>
                    <a:pt x="876249" y="133146"/>
                  </a:lnTo>
                  <a:lnTo>
                    <a:pt x="876249"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1" name="Image 369">
              <a:extLst>
                <a:ext uri="{FF2B5EF4-FFF2-40B4-BE49-F238E27FC236}">
                  <a16:creationId xmlns:a16="http://schemas.microsoft.com/office/drawing/2014/main" id="{7FBD756A-BD6F-4AF6-D20A-2CEA715493BA}"/>
                </a:ext>
              </a:extLst>
            </p:cNvPr>
            <p:cNvPicPr/>
            <p:nvPr/>
          </p:nvPicPr>
          <p:blipFill>
            <a:blip r:embed="rId2" cstate="print"/>
            <a:stretch>
              <a:fillRect/>
            </a:stretch>
          </p:blipFill>
          <p:spPr>
            <a:xfrm>
              <a:off x="2556644" y="2831755"/>
              <a:ext cx="159778" cy="113550"/>
            </a:xfrm>
            <a:prstGeom prst="rect">
              <a:avLst/>
            </a:prstGeom>
          </p:spPr>
        </p:pic>
        <p:sp>
          <p:nvSpPr>
            <p:cNvPr id="12" name="Graphic 370">
              <a:extLst>
                <a:ext uri="{FF2B5EF4-FFF2-40B4-BE49-F238E27FC236}">
                  <a16:creationId xmlns:a16="http://schemas.microsoft.com/office/drawing/2014/main" id="{48554E3B-7457-663D-46FA-AF545BCCB7FD}"/>
                </a:ext>
              </a:extLst>
            </p:cNvPr>
            <p:cNvSpPr/>
            <p:nvPr/>
          </p:nvSpPr>
          <p:spPr>
            <a:xfrm>
              <a:off x="2708076" y="2826915"/>
              <a:ext cx="281305" cy="121920"/>
            </a:xfrm>
            <a:custGeom>
              <a:avLst/>
              <a:gdLst/>
              <a:ahLst/>
              <a:cxnLst/>
              <a:rect l="l" t="t" r="r" b="b"/>
              <a:pathLst>
                <a:path w="281305" h="121920">
                  <a:moveTo>
                    <a:pt x="43649" y="33820"/>
                  </a:moveTo>
                  <a:lnTo>
                    <a:pt x="26022" y="37065"/>
                  </a:lnTo>
                  <a:lnTo>
                    <a:pt x="12218" y="46126"/>
                  </a:lnTo>
                  <a:lnTo>
                    <a:pt x="3218" y="59987"/>
                  </a:lnTo>
                  <a:lnTo>
                    <a:pt x="0" y="77635"/>
                  </a:lnTo>
                  <a:lnTo>
                    <a:pt x="3218" y="95376"/>
                  </a:lnTo>
                  <a:lnTo>
                    <a:pt x="12218" y="109281"/>
                  </a:lnTo>
                  <a:lnTo>
                    <a:pt x="26022" y="118356"/>
                  </a:lnTo>
                  <a:lnTo>
                    <a:pt x="43649" y="121602"/>
                  </a:lnTo>
                  <a:lnTo>
                    <a:pt x="61207" y="118356"/>
                  </a:lnTo>
                  <a:lnTo>
                    <a:pt x="74649" y="109524"/>
                  </a:lnTo>
                  <a:lnTo>
                    <a:pt x="43649" y="109524"/>
                  </a:lnTo>
                  <a:lnTo>
                    <a:pt x="31445" y="107145"/>
                  </a:lnTo>
                  <a:lnTo>
                    <a:pt x="21867" y="100523"/>
                  </a:lnTo>
                  <a:lnTo>
                    <a:pt x="15612" y="90429"/>
                  </a:lnTo>
                  <a:lnTo>
                    <a:pt x="13373" y="77635"/>
                  </a:lnTo>
                  <a:lnTo>
                    <a:pt x="15612" y="64928"/>
                  </a:lnTo>
                  <a:lnTo>
                    <a:pt x="21867" y="54879"/>
                  </a:lnTo>
                  <a:lnTo>
                    <a:pt x="31445" y="48274"/>
                  </a:lnTo>
                  <a:lnTo>
                    <a:pt x="43649" y="45897"/>
                  </a:lnTo>
                  <a:lnTo>
                    <a:pt x="74670" y="45897"/>
                  </a:lnTo>
                  <a:lnTo>
                    <a:pt x="61207" y="37065"/>
                  </a:lnTo>
                  <a:lnTo>
                    <a:pt x="43649" y="33820"/>
                  </a:lnTo>
                  <a:close/>
                </a:path>
                <a:path w="281305" h="121920">
                  <a:moveTo>
                    <a:pt x="74670" y="45897"/>
                  </a:moveTo>
                  <a:lnTo>
                    <a:pt x="43649" y="45897"/>
                  </a:lnTo>
                  <a:lnTo>
                    <a:pt x="55785" y="48274"/>
                  </a:lnTo>
                  <a:lnTo>
                    <a:pt x="65370" y="54879"/>
                  </a:lnTo>
                  <a:lnTo>
                    <a:pt x="71664" y="64928"/>
                  </a:lnTo>
                  <a:lnTo>
                    <a:pt x="73926" y="77635"/>
                  </a:lnTo>
                  <a:lnTo>
                    <a:pt x="71664" y="90429"/>
                  </a:lnTo>
                  <a:lnTo>
                    <a:pt x="65370" y="100523"/>
                  </a:lnTo>
                  <a:lnTo>
                    <a:pt x="55785" y="107145"/>
                  </a:lnTo>
                  <a:lnTo>
                    <a:pt x="43649" y="109524"/>
                  </a:lnTo>
                  <a:lnTo>
                    <a:pt x="74649" y="109524"/>
                  </a:lnTo>
                  <a:lnTo>
                    <a:pt x="75018" y="109281"/>
                  </a:lnTo>
                  <a:lnTo>
                    <a:pt x="84058" y="95376"/>
                  </a:lnTo>
                  <a:lnTo>
                    <a:pt x="87299" y="77635"/>
                  </a:lnTo>
                  <a:lnTo>
                    <a:pt x="84058" y="59987"/>
                  </a:lnTo>
                  <a:lnTo>
                    <a:pt x="75018" y="46126"/>
                  </a:lnTo>
                  <a:lnTo>
                    <a:pt x="74670" y="45897"/>
                  </a:lnTo>
                  <a:close/>
                </a:path>
                <a:path w="281305" h="121920">
                  <a:moveTo>
                    <a:pt x="140550" y="33820"/>
                  </a:moveTo>
                  <a:lnTo>
                    <a:pt x="122929" y="37065"/>
                  </a:lnTo>
                  <a:lnTo>
                    <a:pt x="109124" y="46126"/>
                  </a:lnTo>
                  <a:lnTo>
                    <a:pt x="100120" y="59987"/>
                  </a:lnTo>
                  <a:lnTo>
                    <a:pt x="96901" y="77635"/>
                  </a:lnTo>
                  <a:lnTo>
                    <a:pt x="100120" y="95376"/>
                  </a:lnTo>
                  <a:lnTo>
                    <a:pt x="109124" y="109281"/>
                  </a:lnTo>
                  <a:lnTo>
                    <a:pt x="122929" y="118356"/>
                  </a:lnTo>
                  <a:lnTo>
                    <a:pt x="140550" y="121602"/>
                  </a:lnTo>
                  <a:lnTo>
                    <a:pt x="158108" y="118356"/>
                  </a:lnTo>
                  <a:lnTo>
                    <a:pt x="171550" y="109524"/>
                  </a:lnTo>
                  <a:lnTo>
                    <a:pt x="140550" y="109524"/>
                  </a:lnTo>
                  <a:lnTo>
                    <a:pt x="128346" y="107145"/>
                  </a:lnTo>
                  <a:lnTo>
                    <a:pt x="118768" y="100523"/>
                  </a:lnTo>
                  <a:lnTo>
                    <a:pt x="112513" y="90429"/>
                  </a:lnTo>
                  <a:lnTo>
                    <a:pt x="110274" y="77635"/>
                  </a:lnTo>
                  <a:lnTo>
                    <a:pt x="112513" y="64928"/>
                  </a:lnTo>
                  <a:lnTo>
                    <a:pt x="118768" y="54879"/>
                  </a:lnTo>
                  <a:lnTo>
                    <a:pt x="128346" y="48274"/>
                  </a:lnTo>
                  <a:lnTo>
                    <a:pt x="140550" y="45897"/>
                  </a:lnTo>
                  <a:lnTo>
                    <a:pt x="171571" y="45897"/>
                  </a:lnTo>
                  <a:lnTo>
                    <a:pt x="158108" y="37065"/>
                  </a:lnTo>
                  <a:lnTo>
                    <a:pt x="140550" y="33820"/>
                  </a:lnTo>
                  <a:close/>
                </a:path>
                <a:path w="281305" h="121920">
                  <a:moveTo>
                    <a:pt x="171571" y="45897"/>
                  </a:moveTo>
                  <a:lnTo>
                    <a:pt x="140550" y="45897"/>
                  </a:lnTo>
                  <a:lnTo>
                    <a:pt x="152688" y="48274"/>
                  </a:lnTo>
                  <a:lnTo>
                    <a:pt x="162277" y="54879"/>
                  </a:lnTo>
                  <a:lnTo>
                    <a:pt x="168575" y="64928"/>
                  </a:lnTo>
                  <a:lnTo>
                    <a:pt x="170840" y="77635"/>
                  </a:lnTo>
                  <a:lnTo>
                    <a:pt x="168575" y="90429"/>
                  </a:lnTo>
                  <a:lnTo>
                    <a:pt x="162277" y="100523"/>
                  </a:lnTo>
                  <a:lnTo>
                    <a:pt x="152688" y="107145"/>
                  </a:lnTo>
                  <a:lnTo>
                    <a:pt x="140550" y="109524"/>
                  </a:lnTo>
                  <a:lnTo>
                    <a:pt x="171550" y="109524"/>
                  </a:lnTo>
                  <a:lnTo>
                    <a:pt x="171919" y="109281"/>
                  </a:lnTo>
                  <a:lnTo>
                    <a:pt x="180959" y="95376"/>
                  </a:lnTo>
                  <a:lnTo>
                    <a:pt x="184200" y="77635"/>
                  </a:lnTo>
                  <a:lnTo>
                    <a:pt x="180959" y="59987"/>
                  </a:lnTo>
                  <a:lnTo>
                    <a:pt x="171919" y="46126"/>
                  </a:lnTo>
                  <a:lnTo>
                    <a:pt x="171571" y="45897"/>
                  </a:lnTo>
                  <a:close/>
                </a:path>
                <a:path w="281305" h="121920">
                  <a:moveTo>
                    <a:pt x="236105" y="33820"/>
                  </a:moveTo>
                  <a:lnTo>
                    <a:pt x="219488" y="37087"/>
                  </a:lnTo>
                  <a:lnTo>
                    <a:pt x="206159" y="46183"/>
                  </a:lnTo>
                  <a:lnTo>
                    <a:pt x="197297" y="60051"/>
                  </a:lnTo>
                  <a:lnTo>
                    <a:pt x="194081" y="77635"/>
                  </a:lnTo>
                  <a:lnTo>
                    <a:pt x="197323" y="95242"/>
                  </a:lnTo>
                  <a:lnTo>
                    <a:pt x="206241" y="109162"/>
                  </a:lnTo>
                  <a:lnTo>
                    <a:pt x="219741" y="118389"/>
                  </a:lnTo>
                  <a:lnTo>
                    <a:pt x="220020" y="118389"/>
                  </a:lnTo>
                  <a:lnTo>
                    <a:pt x="236270" y="121602"/>
                  </a:lnTo>
                  <a:lnTo>
                    <a:pt x="245635" y="120541"/>
                  </a:lnTo>
                  <a:lnTo>
                    <a:pt x="253806" y="117457"/>
                  </a:lnTo>
                  <a:lnTo>
                    <a:pt x="260620" y="112499"/>
                  </a:lnTo>
                  <a:lnTo>
                    <a:pt x="262975" y="109524"/>
                  </a:lnTo>
                  <a:lnTo>
                    <a:pt x="237731" y="109524"/>
                  </a:lnTo>
                  <a:lnTo>
                    <a:pt x="225658" y="107101"/>
                  </a:lnTo>
                  <a:lnTo>
                    <a:pt x="216061" y="100404"/>
                  </a:lnTo>
                  <a:lnTo>
                    <a:pt x="209727" y="90295"/>
                  </a:lnTo>
                  <a:lnTo>
                    <a:pt x="207441" y="77635"/>
                  </a:lnTo>
                  <a:lnTo>
                    <a:pt x="209704" y="65132"/>
                  </a:lnTo>
                  <a:lnTo>
                    <a:pt x="216000" y="55060"/>
                  </a:lnTo>
                  <a:lnTo>
                    <a:pt x="225588" y="48342"/>
                  </a:lnTo>
                  <a:lnTo>
                    <a:pt x="237731" y="45897"/>
                  </a:lnTo>
                  <a:lnTo>
                    <a:pt x="263275" y="45897"/>
                  </a:lnTo>
                  <a:lnTo>
                    <a:pt x="260573" y="42590"/>
                  </a:lnTo>
                  <a:lnTo>
                    <a:pt x="253666" y="37790"/>
                  </a:lnTo>
                  <a:lnTo>
                    <a:pt x="245431" y="34830"/>
                  </a:lnTo>
                  <a:lnTo>
                    <a:pt x="236105" y="33820"/>
                  </a:lnTo>
                  <a:close/>
                </a:path>
                <a:path w="281305" h="121920">
                  <a:moveTo>
                    <a:pt x="280898" y="105816"/>
                  </a:moveTo>
                  <a:lnTo>
                    <a:pt x="267525" y="105816"/>
                  </a:lnTo>
                  <a:lnTo>
                    <a:pt x="267525" y="118389"/>
                  </a:lnTo>
                  <a:lnTo>
                    <a:pt x="280898" y="118389"/>
                  </a:lnTo>
                  <a:lnTo>
                    <a:pt x="280898" y="105816"/>
                  </a:lnTo>
                  <a:close/>
                </a:path>
                <a:path w="281305" h="121920">
                  <a:moveTo>
                    <a:pt x="263275" y="45897"/>
                  </a:moveTo>
                  <a:lnTo>
                    <a:pt x="237731" y="45897"/>
                  </a:lnTo>
                  <a:lnTo>
                    <a:pt x="249771" y="48342"/>
                  </a:lnTo>
                  <a:lnTo>
                    <a:pt x="259307" y="55060"/>
                  </a:lnTo>
                  <a:lnTo>
                    <a:pt x="265582" y="65132"/>
                  </a:lnTo>
                  <a:lnTo>
                    <a:pt x="267843" y="77635"/>
                  </a:lnTo>
                  <a:lnTo>
                    <a:pt x="265582" y="90161"/>
                  </a:lnTo>
                  <a:lnTo>
                    <a:pt x="262433" y="95242"/>
                  </a:lnTo>
                  <a:lnTo>
                    <a:pt x="259139" y="100404"/>
                  </a:lnTo>
                  <a:lnTo>
                    <a:pt x="249708" y="107101"/>
                  </a:lnTo>
                  <a:lnTo>
                    <a:pt x="249553" y="107101"/>
                  </a:lnTo>
                  <a:lnTo>
                    <a:pt x="237731" y="109524"/>
                  </a:lnTo>
                  <a:lnTo>
                    <a:pt x="262975" y="109524"/>
                  </a:lnTo>
                  <a:lnTo>
                    <a:pt x="265912" y="105816"/>
                  </a:lnTo>
                  <a:lnTo>
                    <a:pt x="280898" y="105816"/>
                  </a:lnTo>
                  <a:lnTo>
                    <a:pt x="280898" y="49123"/>
                  </a:lnTo>
                  <a:lnTo>
                    <a:pt x="265912" y="49123"/>
                  </a:lnTo>
                  <a:lnTo>
                    <a:pt x="263275" y="45897"/>
                  </a:lnTo>
                  <a:close/>
                </a:path>
                <a:path w="281305" h="121920">
                  <a:moveTo>
                    <a:pt x="280898" y="0"/>
                  </a:moveTo>
                  <a:lnTo>
                    <a:pt x="267525" y="0"/>
                  </a:lnTo>
                  <a:lnTo>
                    <a:pt x="267525" y="49123"/>
                  </a:lnTo>
                  <a:lnTo>
                    <a:pt x="280898" y="49123"/>
                  </a:lnTo>
                  <a:lnTo>
                    <a:pt x="280898" y="0"/>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3" name="Image 371">
              <a:extLst>
                <a:ext uri="{FF2B5EF4-FFF2-40B4-BE49-F238E27FC236}">
                  <a16:creationId xmlns:a16="http://schemas.microsoft.com/office/drawing/2014/main" id="{73947EFE-FBA0-1431-60F9-B7F006FD9DA0}"/>
                </a:ext>
              </a:extLst>
            </p:cNvPr>
            <p:cNvPicPr/>
            <p:nvPr/>
          </p:nvPicPr>
          <p:blipFill>
            <a:blip r:embed="rId3" cstate="print"/>
            <a:stretch>
              <a:fillRect/>
            </a:stretch>
          </p:blipFill>
          <p:spPr>
            <a:xfrm>
              <a:off x="2996704" y="2826923"/>
              <a:ext cx="267813" cy="121597"/>
            </a:xfrm>
            <a:prstGeom prst="rect">
              <a:avLst/>
            </a:prstGeom>
          </p:spPr>
        </p:pic>
        <p:sp>
          <p:nvSpPr>
            <p:cNvPr id="14" name="Graphic 372">
              <a:extLst>
                <a:ext uri="{FF2B5EF4-FFF2-40B4-BE49-F238E27FC236}">
                  <a16:creationId xmlns:a16="http://schemas.microsoft.com/office/drawing/2014/main" id="{29BDF3CB-A718-4E71-9FFE-30B3E2F7B112}"/>
                </a:ext>
              </a:extLst>
            </p:cNvPr>
            <p:cNvSpPr/>
            <p:nvPr/>
          </p:nvSpPr>
          <p:spPr>
            <a:xfrm>
              <a:off x="2564209" y="2990905"/>
              <a:ext cx="652145" cy="156210"/>
            </a:xfrm>
            <a:custGeom>
              <a:avLst/>
              <a:gdLst/>
              <a:ahLst/>
              <a:cxnLst/>
              <a:rect l="l" t="t" r="r" b="b"/>
              <a:pathLst>
                <a:path w="652145" h="156210">
                  <a:moveTo>
                    <a:pt x="71831" y="102590"/>
                  </a:moveTo>
                  <a:lnTo>
                    <a:pt x="14655" y="102590"/>
                  </a:lnTo>
                  <a:lnTo>
                    <a:pt x="14655" y="2260"/>
                  </a:lnTo>
                  <a:lnTo>
                    <a:pt x="0" y="2260"/>
                  </a:lnTo>
                  <a:lnTo>
                    <a:pt x="0" y="102590"/>
                  </a:lnTo>
                  <a:lnTo>
                    <a:pt x="0" y="115290"/>
                  </a:lnTo>
                  <a:lnTo>
                    <a:pt x="71831" y="115290"/>
                  </a:lnTo>
                  <a:lnTo>
                    <a:pt x="71831" y="102590"/>
                  </a:lnTo>
                  <a:close/>
                </a:path>
                <a:path w="652145" h="156210">
                  <a:moveTo>
                    <a:pt x="97409" y="34467"/>
                  </a:moveTo>
                  <a:lnTo>
                    <a:pt x="84035" y="34467"/>
                  </a:lnTo>
                  <a:lnTo>
                    <a:pt x="84035" y="115811"/>
                  </a:lnTo>
                  <a:lnTo>
                    <a:pt x="97409" y="115811"/>
                  </a:lnTo>
                  <a:lnTo>
                    <a:pt x="97409" y="34467"/>
                  </a:lnTo>
                  <a:close/>
                </a:path>
                <a:path w="652145" h="156210">
                  <a:moveTo>
                    <a:pt x="100304" y="3860"/>
                  </a:moveTo>
                  <a:lnTo>
                    <a:pt x="96443" y="0"/>
                  </a:lnTo>
                  <a:lnTo>
                    <a:pt x="85166" y="0"/>
                  </a:lnTo>
                  <a:lnTo>
                    <a:pt x="81140" y="3860"/>
                  </a:lnTo>
                  <a:lnTo>
                    <a:pt x="81140" y="14973"/>
                  </a:lnTo>
                  <a:lnTo>
                    <a:pt x="85166" y="18999"/>
                  </a:lnTo>
                  <a:lnTo>
                    <a:pt x="96443" y="18999"/>
                  </a:lnTo>
                  <a:lnTo>
                    <a:pt x="100304" y="14973"/>
                  </a:lnTo>
                  <a:lnTo>
                    <a:pt x="100304" y="3860"/>
                  </a:lnTo>
                  <a:close/>
                </a:path>
                <a:path w="652145" h="156210">
                  <a:moveTo>
                    <a:pt x="159715" y="105981"/>
                  </a:moveTo>
                  <a:lnTo>
                    <a:pt x="156641" y="106946"/>
                  </a:lnTo>
                  <a:lnTo>
                    <a:pt x="152463" y="107594"/>
                  </a:lnTo>
                  <a:lnTo>
                    <a:pt x="142316" y="107594"/>
                  </a:lnTo>
                  <a:lnTo>
                    <a:pt x="137477" y="102120"/>
                  </a:lnTo>
                  <a:lnTo>
                    <a:pt x="137477" y="45097"/>
                  </a:lnTo>
                  <a:lnTo>
                    <a:pt x="158419" y="45097"/>
                  </a:lnTo>
                  <a:lnTo>
                    <a:pt x="158419" y="34467"/>
                  </a:lnTo>
                  <a:lnTo>
                    <a:pt x="137477" y="34467"/>
                  </a:lnTo>
                  <a:lnTo>
                    <a:pt x="137642" y="8216"/>
                  </a:lnTo>
                  <a:lnTo>
                    <a:pt x="127165" y="8216"/>
                  </a:lnTo>
                  <a:lnTo>
                    <a:pt x="124104" y="34467"/>
                  </a:lnTo>
                  <a:lnTo>
                    <a:pt x="110896" y="34467"/>
                  </a:lnTo>
                  <a:lnTo>
                    <a:pt x="110896" y="45097"/>
                  </a:lnTo>
                  <a:lnTo>
                    <a:pt x="124104" y="45097"/>
                  </a:lnTo>
                  <a:lnTo>
                    <a:pt x="124104" y="94869"/>
                  </a:lnTo>
                  <a:lnTo>
                    <a:pt x="125679" y="104673"/>
                  </a:lnTo>
                  <a:lnTo>
                    <a:pt x="130162" y="112242"/>
                  </a:lnTo>
                  <a:lnTo>
                    <a:pt x="137223" y="117132"/>
                  </a:lnTo>
                  <a:lnTo>
                    <a:pt x="146507" y="118859"/>
                  </a:lnTo>
                  <a:lnTo>
                    <a:pt x="150520" y="118859"/>
                  </a:lnTo>
                  <a:lnTo>
                    <a:pt x="155841" y="118059"/>
                  </a:lnTo>
                  <a:lnTo>
                    <a:pt x="159715" y="116776"/>
                  </a:lnTo>
                  <a:lnTo>
                    <a:pt x="159715" y="107594"/>
                  </a:lnTo>
                  <a:lnTo>
                    <a:pt x="159715" y="105981"/>
                  </a:lnTo>
                  <a:close/>
                </a:path>
                <a:path w="652145" h="156210">
                  <a:moveTo>
                    <a:pt x="188290" y="34467"/>
                  </a:moveTo>
                  <a:lnTo>
                    <a:pt x="174917" y="34467"/>
                  </a:lnTo>
                  <a:lnTo>
                    <a:pt x="174917" y="115811"/>
                  </a:lnTo>
                  <a:lnTo>
                    <a:pt x="188290" y="115811"/>
                  </a:lnTo>
                  <a:lnTo>
                    <a:pt x="188290" y="34467"/>
                  </a:lnTo>
                  <a:close/>
                </a:path>
                <a:path w="652145" h="156210">
                  <a:moveTo>
                    <a:pt x="191185" y="3860"/>
                  </a:moveTo>
                  <a:lnTo>
                    <a:pt x="187312" y="0"/>
                  </a:lnTo>
                  <a:lnTo>
                    <a:pt x="176047" y="0"/>
                  </a:lnTo>
                  <a:lnTo>
                    <a:pt x="172021" y="3860"/>
                  </a:lnTo>
                  <a:lnTo>
                    <a:pt x="172021" y="14973"/>
                  </a:lnTo>
                  <a:lnTo>
                    <a:pt x="176047" y="18999"/>
                  </a:lnTo>
                  <a:lnTo>
                    <a:pt x="187312" y="18999"/>
                  </a:lnTo>
                  <a:lnTo>
                    <a:pt x="191185" y="14973"/>
                  </a:lnTo>
                  <a:lnTo>
                    <a:pt x="191185" y="3860"/>
                  </a:lnTo>
                  <a:close/>
                </a:path>
                <a:path w="652145" h="156210">
                  <a:moveTo>
                    <a:pt x="290537" y="34467"/>
                  </a:moveTo>
                  <a:lnTo>
                    <a:pt x="277660" y="34467"/>
                  </a:lnTo>
                  <a:lnTo>
                    <a:pt x="277660" y="75057"/>
                  </a:lnTo>
                  <a:lnTo>
                    <a:pt x="275386" y="87464"/>
                  </a:lnTo>
                  <a:lnTo>
                    <a:pt x="269100" y="97307"/>
                  </a:lnTo>
                  <a:lnTo>
                    <a:pt x="259511" y="103809"/>
                  </a:lnTo>
                  <a:lnTo>
                    <a:pt x="247370" y="106146"/>
                  </a:lnTo>
                  <a:lnTo>
                    <a:pt x="235229" y="103809"/>
                  </a:lnTo>
                  <a:lnTo>
                    <a:pt x="225640" y="97307"/>
                  </a:lnTo>
                  <a:lnTo>
                    <a:pt x="219354" y="87464"/>
                  </a:lnTo>
                  <a:lnTo>
                    <a:pt x="217093" y="75057"/>
                  </a:lnTo>
                  <a:lnTo>
                    <a:pt x="219354" y="62357"/>
                  </a:lnTo>
                  <a:lnTo>
                    <a:pt x="225640" y="52311"/>
                  </a:lnTo>
                  <a:lnTo>
                    <a:pt x="235229" y="45707"/>
                  </a:lnTo>
                  <a:lnTo>
                    <a:pt x="247370" y="43319"/>
                  </a:lnTo>
                  <a:lnTo>
                    <a:pt x="259435" y="45707"/>
                  </a:lnTo>
                  <a:lnTo>
                    <a:pt x="269036" y="52311"/>
                  </a:lnTo>
                  <a:lnTo>
                    <a:pt x="275374" y="62357"/>
                  </a:lnTo>
                  <a:lnTo>
                    <a:pt x="277660" y="75057"/>
                  </a:lnTo>
                  <a:lnTo>
                    <a:pt x="277660" y="34467"/>
                  </a:lnTo>
                  <a:lnTo>
                    <a:pt x="277329" y="34467"/>
                  </a:lnTo>
                  <a:lnTo>
                    <a:pt x="277329" y="46062"/>
                  </a:lnTo>
                  <a:lnTo>
                    <a:pt x="275729" y="46062"/>
                  </a:lnTo>
                  <a:lnTo>
                    <a:pt x="245922" y="31407"/>
                  </a:lnTo>
                  <a:lnTo>
                    <a:pt x="228993" y="34696"/>
                  </a:lnTo>
                  <a:lnTo>
                    <a:pt x="215633" y="43815"/>
                  </a:lnTo>
                  <a:lnTo>
                    <a:pt x="206870" y="57645"/>
                  </a:lnTo>
                  <a:lnTo>
                    <a:pt x="203720" y="75057"/>
                  </a:lnTo>
                  <a:lnTo>
                    <a:pt x="206870" y="92290"/>
                  </a:lnTo>
                  <a:lnTo>
                    <a:pt x="215633" y="105854"/>
                  </a:lnTo>
                  <a:lnTo>
                    <a:pt x="228993" y="114731"/>
                  </a:lnTo>
                  <a:lnTo>
                    <a:pt x="245922" y="117906"/>
                  </a:lnTo>
                  <a:lnTo>
                    <a:pt x="254914" y="116916"/>
                  </a:lnTo>
                  <a:lnTo>
                    <a:pt x="262851" y="114046"/>
                  </a:lnTo>
                  <a:lnTo>
                    <a:pt x="269722" y="109474"/>
                  </a:lnTo>
                  <a:lnTo>
                    <a:pt x="272923" y="106146"/>
                  </a:lnTo>
                  <a:lnTo>
                    <a:pt x="275564" y="103403"/>
                  </a:lnTo>
                  <a:lnTo>
                    <a:pt x="277177" y="103403"/>
                  </a:lnTo>
                  <a:lnTo>
                    <a:pt x="277114" y="114731"/>
                  </a:lnTo>
                  <a:lnTo>
                    <a:pt x="275082" y="126669"/>
                  </a:lnTo>
                  <a:lnTo>
                    <a:pt x="269151" y="136004"/>
                  </a:lnTo>
                  <a:lnTo>
                    <a:pt x="259905" y="141922"/>
                  </a:lnTo>
                  <a:lnTo>
                    <a:pt x="247865" y="143992"/>
                  </a:lnTo>
                  <a:lnTo>
                    <a:pt x="237794" y="142646"/>
                  </a:lnTo>
                  <a:lnTo>
                    <a:pt x="229476" y="138722"/>
                  </a:lnTo>
                  <a:lnTo>
                    <a:pt x="223050" y="132448"/>
                  </a:lnTo>
                  <a:lnTo>
                    <a:pt x="218706" y="124015"/>
                  </a:lnTo>
                  <a:lnTo>
                    <a:pt x="205346" y="129019"/>
                  </a:lnTo>
                  <a:lnTo>
                    <a:pt x="211239" y="140385"/>
                  </a:lnTo>
                  <a:lnTo>
                    <a:pt x="220472" y="148894"/>
                  </a:lnTo>
                  <a:lnTo>
                    <a:pt x="232600" y="154228"/>
                  </a:lnTo>
                  <a:lnTo>
                    <a:pt x="247218" y="156070"/>
                  </a:lnTo>
                  <a:lnTo>
                    <a:pt x="265049" y="153136"/>
                  </a:lnTo>
                  <a:lnTo>
                    <a:pt x="290461" y="114731"/>
                  </a:lnTo>
                  <a:lnTo>
                    <a:pt x="290537" y="103403"/>
                  </a:lnTo>
                  <a:lnTo>
                    <a:pt x="290537" y="46062"/>
                  </a:lnTo>
                  <a:lnTo>
                    <a:pt x="290537" y="34467"/>
                  </a:lnTo>
                  <a:close/>
                </a:path>
                <a:path w="652145" h="156210">
                  <a:moveTo>
                    <a:pt x="374599" y="76187"/>
                  </a:moveTo>
                  <a:lnTo>
                    <a:pt x="354406" y="33566"/>
                  </a:lnTo>
                  <a:lnTo>
                    <a:pt x="340131" y="31407"/>
                  </a:lnTo>
                  <a:lnTo>
                    <a:pt x="326212" y="33388"/>
                  </a:lnTo>
                  <a:lnTo>
                    <a:pt x="315531" y="39039"/>
                  </a:lnTo>
                  <a:lnTo>
                    <a:pt x="308698" y="47917"/>
                  </a:lnTo>
                  <a:lnTo>
                    <a:pt x="306298" y="59588"/>
                  </a:lnTo>
                  <a:lnTo>
                    <a:pt x="319836" y="59588"/>
                  </a:lnTo>
                  <a:lnTo>
                    <a:pt x="321183" y="52793"/>
                  </a:lnTo>
                  <a:lnTo>
                    <a:pt x="325247" y="47739"/>
                  </a:lnTo>
                  <a:lnTo>
                    <a:pt x="331622" y="44577"/>
                  </a:lnTo>
                  <a:lnTo>
                    <a:pt x="339966" y="43484"/>
                  </a:lnTo>
                  <a:lnTo>
                    <a:pt x="348919" y="44767"/>
                  </a:lnTo>
                  <a:lnTo>
                    <a:pt x="355600" y="48399"/>
                  </a:lnTo>
                  <a:lnTo>
                    <a:pt x="359778" y="54089"/>
                  </a:lnTo>
                  <a:lnTo>
                    <a:pt x="361226" y="61531"/>
                  </a:lnTo>
                  <a:lnTo>
                    <a:pt x="361226" y="64744"/>
                  </a:lnTo>
                  <a:lnTo>
                    <a:pt x="361226" y="76187"/>
                  </a:lnTo>
                  <a:lnTo>
                    <a:pt x="361226" y="83426"/>
                  </a:lnTo>
                  <a:lnTo>
                    <a:pt x="359194" y="92938"/>
                  </a:lnTo>
                  <a:lnTo>
                    <a:pt x="353504" y="100482"/>
                  </a:lnTo>
                  <a:lnTo>
                    <a:pt x="344703" y="105473"/>
                  </a:lnTo>
                  <a:lnTo>
                    <a:pt x="333362" y="107264"/>
                  </a:lnTo>
                  <a:lnTo>
                    <a:pt x="322414" y="107264"/>
                  </a:lnTo>
                  <a:lnTo>
                    <a:pt x="315658" y="102603"/>
                  </a:lnTo>
                  <a:lnTo>
                    <a:pt x="315658" y="94869"/>
                  </a:lnTo>
                  <a:lnTo>
                    <a:pt x="361226" y="76187"/>
                  </a:lnTo>
                  <a:lnTo>
                    <a:pt x="361226" y="64744"/>
                  </a:lnTo>
                  <a:lnTo>
                    <a:pt x="322795" y="70954"/>
                  </a:lnTo>
                  <a:lnTo>
                    <a:pt x="302285" y="95186"/>
                  </a:lnTo>
                  <a:lnTo>
                    <a:pt x="304368" y="104736"/>
                  </a:lnTo>
                  <a:lnTo>
                    <a:pt x="310261" y="112039"/>
                  </a:lnTo>
                  <a:lnTo>
                    <a:pt x="319455" y="116725"/>
                  </a:lnTo>
                  <a:lnTo>
                    <a:pt x="331431" y="118376"/>
                  </a:lnTo>
                  <a:lnTo>
                    <a:pt x="340550" y="117436"/>
                  </a:lnTo>
                  <a:lnTo>
                    <a:pt x="348322" y="114642"/>
                  </a:lnTo>
                  <a:lnTo>
                    <a:pt x="354736" y="110096"/>
                  </a:lnTo>
                  <a:lnTo>
                    <a:pt x="357035" y="107264"/>
                  </a:lnTo>
                  <a:lnTo>
                    <a:pt x="359778" y="103886"/>
                  </a:lnTo>
                  <a:lnTo>
                    <a:pt x="361226" y="103886"/>
                  </a:lnTo>
                  <a:lnTo>
                    <a:pt x="361226" y="115811"/>
                  </a:lnTo>
                  <a:lnTo>
                    <a:pt x="374599" y="115811"/>
                  </a:lnTo>
                  <a:lnTo>
                    <a:pt x="374599" y="103886"/>
                  </a:lnTo>
                  <a:lnTo>
                    <a:pt x="374599" y="76187"/>
                  </a:lnTo>
                  <a:close/>
                </a:path>
                <a:path w="652145" h="156210">
                  <a:moveTo>
                    <a:pt x="434124" y="105981"/>
                  </a:moveTo>
                  <a:lnTo>
                    <a:pt x="431063" y="106946"/>
                  </a:lnTo>
                  <a:lnTo>
                    <a:pt x="426872" y="107594"/>
                  </a:lnTo>
                  <a:lnTo>
                    <a:pt x="416725" y="107594"/>
                  </a:lnTo>
                  <a:lnTo>
                    <a:pt x="411899" y="102120"/>
                  </a:lnTo>
                  <a:lnTo>
                    <a:pt x="411899" y="45097"/>
                  </a:lnTo>
                  <a:lnTo>
                    <a:pt x="432841" y="45097"/>
                  </a:lnTo>
                  <a:lnTo>
                    <a:pt x="432841" y="34467"/>
                  </a:lnTo>
                  <a:lnTo>
                    <a:pt x="411899" y="34467"/>
                  </a:lnTo>
                  <a:lnTo>
                    <a:pt x="412064" y="8216"/>
                  </a:lnTo>
                  <a:lnTo>
                    <a:pt x="401586" y="8216"/>
                  </a:lnTo>
                  <a:lnTo>
                    <a:pt x="398538" y="34467"/>
                  </a:lnTo>
                  <a:lnTo>
                    <a:pt x="385330" y="34467"/>
                  </a:lnTo>
                  <a:lnTo>
                    <a:pt x="385330" y="45097"/>
                  </a:lnTo>
                  <a:lnTo>
                    <a:pt x="398538" y="45097"/>
                  </a:lnTo>
                  <a:lnTo>
                    <a:pt x="398538" y="94869"/>
                  </a:lnTo>
                  <a:lnTo>
                    <a:pt x="400100" y="104673"/>
                  </a:lnTo>
                  <a:lnTo>
                    <a:pt x="404583" y="112242"/>
                  </a:lnTo>
                  <a:lnTo>
                    <a:pt x="411632" y="117132"/>
                  </a:lnTo>
                  <a:lnTo>
                    <a:pt x="420916" y="118859"/>
                  </a:lnTo>
                  <a:lnTo>
                    <a:pt x="424954" y="118859"/>
                  </a:lnTo>
                  <a:lnTo>
                    <a:pt x="430263" y="118059"/>
                  </a:lnTo>
                  <a:lnTo>
                    <a:pt x="434124" y="116776"/>
                  </a:lnTo>
                  <a:lnTo>
                    <a:pt x="434124" y="107594"/>
                  </a:lnTo>
                  <a:lnTo>
                    <a:pt x="434124" y="105981"/>
                  </a:lnTo>
                  <a:close/>
                </a:path>
                <a:path w="652145" h="156210">
                  <a:moveTo>
                    <a:pt x="462597" y="34467"/>
                  </a:moveTo>
                  <a:lnTo>
                    <a:pt x="449237" y="34467"/>
                  </a:lnTo>
                  <a:lnTo>
                    <a:pt x="449237" y="115811"/>
                  </a:lnTo>
                  <a:lnTo>
                    <a:pt x="462597" y="115811"/>
                  </a:lnTo>
                  <a:lnTo>
                    <a:pt x="462597" y="34467"/>
                  </a:lnTo>
                  <a:close/>
                </a:path>
                <a:path w="652145" h="156210">
                  <a:moveTo>
                    <a:pt x="465493" y="3860"/>
                  </a:moveTo>
                  <a:lnTo>
                    <a:pt x="461645" y="0"/>
                  </a:lnTo>
                  <a:lnTo>
                    <a:pt x="450367" y="0"/>
                  </a:lnTo>
                  <a:lnTo>
                    <a:pt x="446341" y="3860"/>
                  </a:lnTo>
                  <a:lnTo>
                    <a:pt x="446341" y="14973"/>
                  </a:lnTo>
                  <a:lnTo>
                    <a:pt x="450367" y="18999"/>
                  </a:lnTo>
                  <a:lnTo>
                    <a:pt x="461645" y="18999"/>
                  </a:lnTo>
                  <a:lnTo>
                    <a:pt x="465493" y="14973"/>
                  </a:lnTo>
                  <a:lnTo>
                    <a:pt x="465493" y="3860"/>
                  </a:lnTo>
                  <a:close/>
                </a:path>
                <a:path w="652145" h="156210">
                  <a:moveTo>
                    <a:pt x="563626" y="75057"/>
                  </a:moveTo>
                  <a:lnTo>
                    <a:pt x="560374" y="57416"/>
                  </a:lnTo>
                  <a:lnTo>
                    <a:pt x="551345" y="43561"/>
                  </a:lnTo>
                  <a:lnTo>
                    <a:pt x="551002" y="43332"/>
                  </a:lnTo>
                  <a:lnTo>
                    <a:pt x="550265" y="42862"/>
                  </a:lnTo>
                  <a:lnTo>
                    <a:pt x="550265" y="75057"/>
                  </a:lnTo>
                  <a:lnTo>
                    <a:pt x="547992" y="87858"/>
                  </a:lnTo>
                  <a:lnTo>
                    <a:pt x="541705" y="97955"/>
                  </a:lnTo>
                  <a:lnTo>
                    <a:pt x="532117" y="104571"/>
                  </a:lnTo>
                  <a:lnTo>
                    <a:pt x="519976" y="106946"/>
                  </a:lnTo>
                  <a:lnTo>
                    <a:pt x="507758" y="104571"/>
                  </a:lnTo>
                  <a:lnTo>
                    <a:pt x="498182" y="97955"/>
                  </a:lnTo>
                  <a:lnTo>
                    <a:pt x="491934" y="87858"/>
                  </a:lnTo>
                  <a:lnTo>
                    <a:pt x="489699" y="75057"/>
                  </a:lnTo>
                  <a:lnTo>
                    <a:pt x="491934" y="62357"/>
                  </a:lnTo>
                  <a:lnTo>
                    <a:pt x="498182" y="52311"/>
                  </a:lnTo>
                  <a:lnTo>
                    <a:pt x="507758" y="45707"/>
                  </a:lnTo>
                  <a:lnTo>
                    <a:pt x="519976" y="43332"/>
                  </a:lnTo>
                  <a:lnTo>
                    <a:pt x="532117" y="45707"/>
                  </a:lnTo>
                  <a:lnTo>
                    <a:pt x="541705" y="52311"/>
                  </a:lnTo>
                  <a:lnTo>
                    <a:pt x="547992" y="62357"/>
                  </a:lnTo>
                  <a:lnTo>
                    <a:pt x="550265" y="75057"/>
                  </a:lnTo>
                  <a:lnTo>
                    <a:pt x="550265" y="42862"/>
                  </a:lnTo>
                  <a:lnTo>
                    <a:pt x="537527" y="34505"/>
                  </a:lnTo>
                  <a:lnTo>
                    <a:pt x="519976" y="31254"/>
                  </a:lnTo>
                  <a:lnTo>
                    <a:pt x="502348" y="34505"/>
                  </a:lnTo>
                  <a:lnTo>
                    <a:pt x="488543" y="43561"/>
                  </a:lnTo>
                  <a:lnTo>
                    <a:pt x="479539" y="57416"/>
                  </a:lnTo>
                  <a:lnTo>
                    <a:pt x="476326" y="75057"/>
                  </a:lnTo>
                  <a:lnTo>
                    <a:pt x="479539" y="92811"/>
                  </a:lnTo>
                  <a:lnTo>
                    <a:pt x="488543" y="106718"/>
                  </a:lnTo>
                  <a:lnTo>
                    <a:pt x="502348" y="115798"/>
                  </a:lnTo>
                  <a:lnTo>
                    <a:pt x="519976" y="119037"/>
                  </a:lnTo>
                  <a:lnTo>
                    <a:pt x="537527" y="115798"/>
                  </a:lnTo>
                  <a:lnTo>
                    <a:pt x="550989" y="106946"/>
                  </a:lnTo>
                  <a:lnTo>
                    <a:pt x="551345" y="106718"/>
                  </a:lnTo>
                  <a:lnTo>
                    <a:pt x="560374" y="92811"/>
                  </a:lnTo>
                  <a:lnTo>
                    <a:pt x="563626" y="75057"/>
                  </a:lnTo>
                  <a:close/>
                </a:path>
                <a:path w="652145" h="156210">
                  <a:moveTo>
                    <a:pt x="652018" y="67157"/>
                  </a:moveTo>
                  <a:lnTo>
                    <a:pt x="649630" y="52882"/>
                  </a:lnTo>
                  <a:lnTo>
                    <a:pt x="643991" y="43484"/>
                  </a:lnTo>
                  <a:lnTo>
                    <a:pt x="642835" y="41554"/>
                  </a:lnTo>
                  <a:lnTo>
                    <a:pt x="632167" y="34099"/>
                  </a:lnTo>
                  <a:lnTo>
                    <a:pt x="618197" y="31407"/>
                  </a:lnTo>
                  <a:lnTo>
                    <a:pt x="610450" y="32359"/>
                  </a:lnTo>
                  <a:lnTo>
                    <a:pt x="603516" y="35115"/>
                  </a:lnTo>
                  <a:lnTo>
                    <a:pt x="597509" y="39573"/>
                  </a:lnTo>
                  <a:lnTo>
                    <a:pt x="592582" y="45580"/>
                  </a:lnTo>
                  <a:lnTo>
                    <a:pt x="590969" y="45580"/>
                  </a:lnTo>
                  <a:lnTo>
                    <a:pt x="590969" y="34467"/>
                  </a:lnTo>
                  <a:lnTo>
                    <a:pt x="577608" y="34467"/>
                  </a:lnTo>
                  <a:lnTo>
                    <a:pt x="577608" y="115811"/>
                  </a:lnTo>
                  <a:lnTo>
                    <a:pt x="590969" y="115811"/>
                  </a:lnTo>
                  <a:lnTo>
                    <a:pt x="590969" y="68287"/>
                  </a:lnTo>
                  <a:lnTo>
                    <a:pt x="593013" y="58445"/>
                  </a:lnTo>
                  <a:lnTo>
                    <a:pt x="598551" y="50571"/>
                  </a:lnTo>
                  <a:lnTo>
                    <a:pt x="606336" y="45580"/>
                  </a:lnTo>
                  <a:lnTo>
                    <a:pt x="606666" y="45377"/>
                  </a:lnTo>
                  <a:lnTo>
                    <a:pt x="616432" y="43484"/>
                  </a:lnTo>
                  <a:lnTo>
                    <a:pt x="626376" y="45377"/>
                  </a:lnTo>
                  <a:lnTo>
                    <a:pt x="625957" y="45377"/>
                  </a:lnTo>
                  <a:lnTo>
                    <a:pt x="632790" y="50190"/>
                  </a:lnTo>
                  <a:lnTo>
                    <a:pt x="637133" y="57683"/>
                  </a:lnTo>
                  <a:lnTo>
                    <a:pt x="638644" y="67157"/>
                  </a:lnTo>
                  <a:lnTo>
                    <a:pt x="638644" y="115811"/>
                  </a:lnTo>
                  <a:lnTo>
                    <a:pt x="652018" y="115811"/>
                  </a:lnTo>
                  <a:lnTo>
                    <a:pt x="652018" y="67157"/>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5" name="Image 373">
              <a:extLst>
                <a:ext uri="{FF2B5EF4-FFF2-40B4-BE49-F238E27FC236}">
                  <a16:creationId xmlns:a16="http://schemas.microsoft.com/office/drawing/2014/main" id="{95463D58-3FE8-75D2-1D58-AD395C5AE107}"/>
                </a:ext>
              </a:extLst>
            </p:cNvPr>
            <p:cNvPicPr/>
            <p:nvPr/>
          </p:nvPicPr>
          <p:blipFill>
            <a:blip r:embed="rId4" cstate="print"/>
            <a:stretch>
              <a:fillRect/>
            </a:stretch>
          </p:blipFill>
          <p:spPr>
            <a:xfrm>
              <a:off x="2564208" y="3148641"/>
              <a:ext cx="72313" cy="113550"/>
            </a:xfrm>
            <a:prstGeom prst="rect">
              <a:avLst/>
            </a:prstGeom>
          </p:spPr>
        </p:pic>
        <p:sp>
          <p:nvSpPr>
            <p:cNvPr id="16" name="Graphic 374">
              <a:extLst>
                <a:ext uri="{FF2B5EF4-FFF2-40B4-BE49-F238E27FC236}">
                  <a16:creationId xmlns:a16="http://schemas.microsoft.com/office/drawing/2014/main" id="{012223BD-740D-76CE-D732-5084D3F72564}"/>
                </a:ext>
              </a:extLst>
            </p:cNvPr>
            <p:cNvSpPr/>
            <p:nvPr/>
          </p:nvSpPr>
          <p:spPr>
            <a:xfrm>
              <a:off x="2645760" y="3143792"/>
              <a:ext cx="485140" cy="158750"/>
            </a:xfrm>
            <a:custGeom>
              <a:avLst/>
              <a:gdLst/>
              <a:ahLst/>
              <a:cxnLst/>
              <a:rect l="l" t="t" r="r" b="b"/>
              <a:pathLst>
                <a:path w="485140" h="158750">
                  <a:moveTo>
                    <a:pt x="13373" y="37045"/>
                  </a:moveTo>
                  <a:lnTo>
                    <a:pt x="0" y="37045"/>
                  </a:lnTo>
                  <a:lnTo>
                    <a:pt x="0" y="85534"/>
                  </a:lnTo>
                  <a:lnTo>
                    <a:pt x="2364" y="99885"/>
                  </a:lnTo>
                  <a:lnTo>
                    <a:pt x="9124" y="111201"/>
                  </a:lnTo>
                  <a:lnTo>
                    <a:pt x="19781" y="118620"/>
                  </a:lnTo>
                  <a:lnTo>
                    <a:pt x="33832" y="121284"/>
                  </a:lnTo>
                  <a:lnTo>
                    <a:pt x="41500" y="120342"/>
                  </a:lnTo>
                  <a:lnTo>
                    <a:pt x="48428" y="117605"/>
                  </a:lnTo>
                  <a:lnTo>
                    <a:pt x="54417" y="113205"/>
                  </a:lnTo>
                  <a:lnTo>
                    <a:pt x="57690" y="109207"/>
                  </a:lnTo>
                  <a:lnTo>
                    <a:pt x="35432" y="109207"/>
                  </a:lnTo>
                  <a:lnTo>
                    <a:pt x="26076" y="107455"/>
                  </a:lnTo>
                  <a:lnTo>
                    <a:pt x="19150" y="102562"/>
                  </a:lnTo>
                  <a:lnTo>
                    <a:pt x="14850" y="95073"/>
                  </a:lnTo>
                  <a:lnTo>
                    <a:pt x="13373" y="85534"/>
                  </a:lnTo>
                  <a:lnTo>
                    <a:pt x="13373" y="37045"/>
                  </a:lnTo>
                  <a:close/>
                </a:path>
                <a:path w="485140" h="158750">
                  <a:moveTo>
                    <a:pt x="74256" y="37045"/>
                  </a:moveTo>
                  <a:lnTo>
                    <a:pt x="60883" y="37045"/>
                  </a:lnTo>
                  <a:lnTo>
                    <a:pt x="60883" y="84404"/>
                  </a:lnTo>
                  <a:lnTo>
                    <a:pt x="58832" y="94328"/>
                  </a:lnTo>
                  <a:lnTo>
                    <a:pt x="53292" y="102182"/>
                  </a:lnTo>
                  <a:lnTo>
                    <a:pt x="45017" y="107455"/>
                  </a:lnTo>
                  <a:lnTo>
                    <a:pt x="60883" y="107455"/>
                  </a:lnTo>
                  <a:lnTo>
                    <a:pt x="60883" y="118389"/>
                  </a:lnTo>
                  <a:lnTo>
                    <a:pt x="74256" y="118389"/>
                  </a:lnTo>
                  <a:lnTo>
                    <a:pt x="74256" y="37045"/>
                  </a:lnTo>
                  <a:close/>
                </a:path>
                <a:path w="485140" h="158750">
                  <a:moveTo>
                    <a:pt x="59125" y="107455"/>
                  </a:moveTo>
                  <a:lnTo>
                    <a:pt x="44624" y="107455"/>
                  </a:lnTo>
                  <a:lnTo>
                    <a:pt x="35432" y="109207"/>
                  </a:lnTo>
                  <a:lnTo>
                    <a:pt x="57690" y="109207"/>
                  </a:lnTo>
                  <a:lnTo>
                    <a:pt x="59125" y="107455"/>
                  </a:lnTo>
                  <a:close/>
                </a:path>
                <a:path w="485140" h="158750">
                  <a:moveTo>
                    <a:pt x="103860" y="37058"/>
                  </a:moveTo>
                  <a:lnTo>
                    <a:pt x="90500" y="37058"/>
                  </a:lnTo>
                  <a:lnTo>
                    <a:pt x="90500" y="118402"/>
                  </a:lnTo>
                  <a:lnTo>
                    <a:pt x="103860" y="118402"/>
                  </a:lnTo>
                  <a:lnTo>
                    <a:pt x="103860" y="70891"/>
                  </a:lnTo>
                  <a:lnTo>
                    <a:pt x="105913" y="61036"/>
                  </a:lnTo>
                  <a:lnTo>
                    <a:pt x="111456" y="53174"/>
                  </a:lnTo>
                  <a:lnTo>
                    <a:pt x="119252" y="48171"/>
                  </a:lnTo>
                  <a:lnTo>
                    <a:pt x="103860" y="48171"/>
                  </a:lnTo>
                  <a:lnTo>
                    <a:pt x="103860" y="37058"/>
                  </a:lnTo>
                  <a:close/>
                </a:path>
                <a:path w="485140" h="158750">
                  <a:moveTo>
                    <a:pt x="156893" y="46088"/>
                  </a:moveTo>
                  <a:lnTo>
                    <a:pt x="129311" y="46088"/>
                  </a:lnTo>
                  <a:lnTo>
                    <a:pt x="139271" y="47970"/>
                  </a:lnTo>
                  <a:lnTo>
                    <a:pt x="138849" y="47970"/>
                  </a:lnTo>
                  <a:lnTo>
                    <a:pt x="145683" y="52790"/>
                  </a:lnTo>
                  <a:lnTo>
                    <a:pt x="150044" y="60286"/>
                  </a:lnTo>
                  <a:lnTo>
                    <a:pt x="151549" y="69761"/>
                  </a:lnTo>
                  <a:lnTo>
                    <a:pt x="151549" y="118402"/>
                  </a:lnTo>
                  <a:lnTo>
                    <a:pt x="164909" y="118402"/>
                  </a:lnTo>
                  <a:lnTo>
                    <a:pt x="164909" y="69761"/>
                  </a:lnTo>
                  <a:lnTo>
                    <a:pt x="162523" y="55472"/>
                  </a:lnTo>
                  <a:lnTo>
                    <a:pt x="156893" y="46088"/>
                  </a:lnTo>
                  <a:close/>
                </a:path>
                <a:path w="485140" h="158750">
                  <a:moveTo>
                    <a:pt x="131076" y="33997"/>
                  </a:moveTo>
                  <a:lnTo>
                    <a:pt x="123343" y="34944"/>
                  </a:lnTo>
                  <a:lnTo>
                    <a:pt x="116408" y="37703"/>
                  </a:lnTo>
                  <a:lnTo>
                    <a:pt x="110406" y="42152"/>
                  </a:lnTo>
                  <a:lnTo>
                    <a:pt x="105473" y="48171"/>
                  </a:lnTo>
                  <a:lnTo>
                    <a:pt x="119252" y="48171"/>
                  </a:lnTo>
                  <a:lnTo>
                    <a:pt x="119564" y="47970"/>
                  </a:lnTo>
                  <a:lnTo>
                    <a:pt x="129311" y="46088"/>
                  </a:lnTo>
                  <a:lnTo>
                    <a:pt x="156893" y="46088"/>
                  </a:lnTo>
                  <a:lnTo>
                    <a:pt x="155727" y="44145"/>
                  </a:lnTo>
                  <a:lnTo>
                    <a:pt x="145064" y="36685"/>
                  </a:lnTo>
                  <a:lnTo>
                    <a:pt x="131076" y="33997"/>
                  </a:lnTo>
                  <a:close/>
                </a:path>
                <a:path w="485140" h="158750">
                  <a:moveTo>
                    <a:pt x="218668" y="33820"/>
                  </a:moveTo>
                  <a:lnTo>
                    <a:pt x="202043" y="37087"/>
                  </a:lnTo>
                  <a:lnTo>
                    <a:pt x="188710" y="46183"/>
                  </a:lnTo>
                  <a:lnTo>
                    <a:pt x="179847" y="60051"/>
                  </a:lnTo>
                  <a:lnTo>
                    <a:pt x="176631" y="77635"/>
                  </a:lnTo>
                  <a:lnTo>
                    <a:pt x="179873" y="95242"/>
                  </a:lnTo>
                  <a:lnTo>
                    <a:pt x="188793" y="109162"/>
                  </a:lnTo>
                  <a:lnTo>
                    <a:pt x="202278" y="118376"/>
                  </a:lnTo>
                  <a:lnTo>
                    <a:pt x="202512" y="118376"/>
                  </a:lnTo>
                  <a:lnTo>
                    <a:pt x="218833" y="121602"/>
                  </a:lnTo>
                  <a:lnTo>
                    <a:pt x="228197" y="120541"/>
                  </a:lnTo>
                  <a:lnTo>
                    <a:pt x="236367" y="117457"/>
                  </a:lnTo>
                  <a:lnTo>
                    <a:pt x="243177" y="112499"/>
                  </a:lnTo>
                  <a:lnTo>
                    <a:pt x="245530" y="109524"/>
                  </a:lnTo>
                  <a:lnTo>
                    <a:pt x="220281" y="109524"/>
                  </a:lnTo>
                  <a:lnTo>
                    <a:pt x="208210" y="107101"/>
                  </a:lnTo>
                  <a:lnTo>
                    <a:pt x="198618" y="100404"/>
                  </a:lnTo>
                  <a:lnTo>
                    <a:pt x="192288" y="90295"/>
                  </a:lnTo>
                  <a:lnTo>
                    <a:pt x="190004" y="77635"/>
                  </a:lnTo>
                  <a:lnTo>
                    <a:pt x="192267" y="65132"/>
                  </a:lnTo>
                  <a:lnTo>
                    <a:pt x="198561" y="55060"/>
                  </a:lnTo>
                  <a:lnTo>
                    <a:pt x="208146" y="48342"/>
                  </a:lnTo>
                  <a:lnTo>
                    <a:pt x="220281" y="45897"/>
                  </a:lnTo>
                  <a:lnTo>
                    <a:pt x="245831" y="45897"/>
                  </a:lnTo>
                  <a:lnTo>
                    <a:pt x="243128" y="42585"/>
                  </a:lnTo>
                  <a:lnTo>
                    <a:pt x="236223" y="37785"/>
                  </a:lnTo>
                  <a:lnTo>
                    <a:pt x="227988" y="34828"/>
                  </a:lnTo>
                  <a:lnTo>
                    <a:pt x="218668" y="33820"/>
                  </a:lnTo>
                  <a:close/>
                </a:path>
                <a:path w="485140" h="158750">
                  <a:moveTo>
                    <a:pt x="263448" y="105816"/>
                  </a:moveTo>
                  <a:lnTo>
                    <a:pt x="250088" y="105816"/>
                  </a:lnTo>
                  <a:lnTo>
                    <a:pt x="250088" y="118376"/>
                  </a:lnTo>
                  <a:lnTo>
                    <a:pt x="263448" y="118376"/>
                  </a:lnTo>
                  <a:lnTo>
                    <a:pt x="263448" y="105816"/>
                  </a:lnTo>
                  <a:close/>
                </a:path>
                <a:path w="485140" h="158750">
                  <a:moveTo>
                    <a:pt x="245831" y="45897"/>
                  </a:moveTo>
                  <a:lnTo>
                    <a:pt x="220281" y="45897"/>
                  </a:lnTo>
                  <a:lnTo>
                    <a:pt x="232328" y="48342"/>
                  </a:lnTo>
                  <a:lnTo>
                    <a:pt x="241868" y="55060"/>
                  </a:lnTo>
                  <a:lnTo>
                    <a:pt x="248145" y="65132"/>
                  </a:lnTo>
                  <a:lnTo>
                    <a:pt x="250405" y="77635"/>
                  </a:lnTo>
                  <a:lnTo>
                    <a:pt x="248145" y="90161"/>
                  </a:lnTo>
                  <a:lnTo>
                    <a:pt x="244995" y="95242"/>
                  </a:lnTo>
                  <a:lnTo>
                    <a:pt x="241700" y="100404"/>
                  </a:lnTo>
                  <a:lnTo>
                    <a:pt x="232265" y="107101"/>
                  </a:lnTo>
                  <a:lnTo>
                    <a:pt x="232110" y="107101"/>
                  </a:lnTo>
                  <a:lnTo>
                    <a:pt x="220281" y="109524"/>
                  </a:lnTo>
                  <a:lnTo>
                    <a:pt x="245530" y="109524"/>
                  </a:lnTo>
                  <a:lnTo>
                    <a:pt x="248462" y="105816"/>
                  </a:lnTo>
                  <a:lnTo>
                    <a:pt x="263448" y="105816"/>
                  </a:lnTo>
                  <a:lnTo>
                    <a:pt x="263448" y="49123"/>
                  </a:lnTo>
                  <a:lnTo>
                    <a:pt x="248462" y="49123"/>
                  </a:lnTo>
                  <a:lnTo>
                    <a:pt x="245831" y="45897"/>
                  </a:lnTo>
                  <a:close/>
                </a:path>
                <a:path w="485140" h="158750">
                  <a:moveTo>
                    <a:pt x="263448" y="0"/>
                  </a:moveTo>
                  <a:lnTo>
                    <a:pt x="250088" y="0"/>
                  </a:lnTo>
                  <a:lnTo>
                    <a:pt x="250088" y="49123"/>
                  </a:lnTo>
                  <a:lnTo>
                    <a:pt x="263448" y="49123"/>
                  </a:lnTo>
                  <a:lnTo>
                    <a:pt x="263448" y="0"/>
                  </a:lnTo>
                  <a:close/>
                </a:path>
                <a:path w="485140" h="158750">
                  <a:moveTo>
                    <a:pt x="293522" y="37058"/>
                  </a:moveTo>
                  <a:lnTo>
                    <a:pt x="280161" y="37058"/>
                  </a:lnTo>
                  <a:lnTo>
                    <a:pt x="280161" y="118402"/>
                  </a:lnTo>
                  <a:lnTo>
                    <a:pt x="293522" y="118402"/>
                  </a:lnTo>
                  <a:lnTo>
                    <a:pt x="293522" y="37058"/>
                  </a:lnTo>
                  <a:close/>
                </a:path>
                <a:path w="485140" h="158750">
                  <a:moveTo>
                    <a:pt x="292557" y="2590"/>
                  </a:moveTo>
                  <a:lnTo>
                    <a:pt x="281279" y="2590"/>
                  </a:lnTo>
                  <a:lnTo>
                    <a:pt x="277253" y="6464"/>
                  </a:lnTo>
                  <a:lnTo>
                    <a:pt x="277253" y="17576"/>
                  </a:lnTo>
                  <a:lnTo>
                    <a:pt x="281279" y="21602"/>
                  </a:lnTo>
                  <a:lnTo>
                    <a:pt x="292557" y="21602"/>
                  </a:lnTo>
                  <a:lnTo>
                    <a:pt x="296417" y="17576"/>
                  </a:lnTo>
                  <a:lnTo>
                    <a:pt x="296417" y="6464"/>
                  </a:lnTo>
                  <a:lnTo>
                    <a:pt x="292557" y="2590"/>
                  </a:lnTo>
                  <a:close/>
                </a:path>
                <a:path w="485140" h="158750">
                  <a:moveTo>
                    <a:pt x="323087" y="37058"/>
                  </a:moveTo>
                  <a:lnTo>
                    <a:pt x="309714" y="37058"/>
                  </a:lnTo>
                  <a:lnTo>
                    <a:pt x="309714" y="118402"/>
                  </a:lnTo>
                  <a:lnTo>
                    <a:pt x="323087" y="118402"/>
                  </a:lnTo>
                  <a:lnTo>
                    <a:pt x="323087" y="70891"/>
                  </a:lnTo>
                  <a:lnTo>
                    <a:pt x="325137" y="61036"/>
                  </a:lnTo>
                  <a:lnTo>
                    <a:pt x="330674" y="53174"/>
                  </a:lnTo>
                  <a:lnTo>
                    <a:pt x="338468" y="48171"/>
                  </a:lnTo>
                  <a:lnTo>
                    <a:pt x="323087" y="48171"/>
                  </a:lnTo>
                  <a:lnTo>
                    <a:pt x="323087" y="37058"/>
                  </a:lnTo>
                  <a:close/>
                </a:path>
                <a:path w="485140" h="158750">
                  <a:moveTo>
                    <a:pt x="376109" y="46088"/>
                  </a:moveTo>
                  <a:lnTo>
                    <a:pt x="348538" y="46088"/>
                  </a:lnTo>
                  <a:lnTo>
                    <a:pt x="358494" y="47970"/>
                  </a:lnTo>
                  <a:lnTo>
                    <a:pt x="358073" y="47970"/>
                  </a:lnTo>
                  <a:lnTo>
                    <a:pt x="364897" y="52790"/>
                  </a:lnTo>
                  <a:lnTo>
                    <a:pt x="369250" y="60286"/>
                  </a:lnTo>
                  <a:lnTo>
                    <a:pt x="370751" y="69761"/>
                  </a:lnTo>
                  <a:lnTo>
                    <a:pt x="370751" y="118402"/>
                  </a:lnTo>
                  <a:lnTo>
                    <a:pt x="384124" y="118402"/>
                  </a:lnTo>
                  <a:lnTo>
                    <a:pt x="384124" y="69761"/>
                  </a:lnTo>
                  <a:lnTo>
                    <a:pt x="381738" y="55472"/>
                  </a:lnTo>
                  <a:lnTo>
                    <a:pt x="376109" y="46088"/>
                  </a:lnTo>
                  <a:close/>
                </a:path>
                <a:path w="485140" h="158750">
                  <a:moveTo>
                    <a:pt x="350304" y="33997"/>
                  </a:moveTo>
                  <a:lnTo>
                    <a:pt x="342563" y="34944"/>
                  </a:lnTo>
                  <a:lnTo>
                    <a:pt x="335624" y="37703"/>
                  </a:lnTo>
                  <a:lnTo>
                    <a:pt x="329621" y="42152"/>
                  </a:lnTo>
                  <a:lnTo>
                    <a:pt x="324688" y="48171"/>
                  </a:lnTo>
                  <a:lnTo>
                    <a:pt x="338468" y="48171"/>
                  </a:lnTo>
                  <a:lnTo>
                    <a:pt x="338781" y="47970"/>
                  </a:lnTo>
                  <a:lnTo>
                    <a:pt x="348538" y="46088"/>
                  </a:lnTo>
                  <a:lnTo>
                    <a:pt x="376109" y="46088"/>
                  </a:lnTo>
                  <a:lnTo>
                    <a:pt x="374943" y="44145"/>
                  </a:lnTo>
                  <a:lnTo>
                    <a:pt x="364284" y="36685"/>
                  </a:lnTo>
                  <a:lnTo>
                    <a:pt x="350304" y="33997"/>
                  </a:lnTo>
                  <a:close/>
                </a:path>
                <a:path w="485140" h="158750">
                  <a:moveTo>
                    <a:pt x="412876" y="126606"/>
                  </a:moveTo>
                  <a:lnTo>
                    <a:pt x="399516" y="131597"/>
                  </a:lnTo>
                  <a:lnTo>
                    <a:pt x="405430" y="142962"/>
                  </a:lnTo>
                  <a:lnTo>
                    <a:pt x="414661" y="151472"/>
                  </a:lnTo>
                  <a:lnTo>
                    <a:pt x="426787" y="156811"/>
                  </a:lnTo>
                  <a:lnTo>
                    <a:pt x="441388" y="158661"/>
                  </a:lnTo>
                  <a:lnTo>
                    <a:pt x="459239" y="155721"/>
                  </a:lnTo>
                  <a:lnTo>
                    <a:pt x="472903" y="147345"/>
                  </a:lnTo>
                  <a:lnTo>
                    <a:pt x="473410" y="146583"/>
                  </a:lnTo>
                  <a:lnTo>
                    <a:pt x="442036" y="146583"/>
                  </a:lnTo>
                  <a:lnTo>
                    <a:pt x="431979" y="145230"/>
                  </a:lnTo>
                  <a:lnTo>
                    <a:pt x="423656" y="141309"/>
                  </a:lnTo>
                  <a:lnTo>
                    <a:pt x="417233" y="135031"/>
                  </a:lnTo>
                  <a:lnTo>
                    <a:pt x="412876" y="126606"/>
                  </a:lnTo>
                  <a:close/>
                </a:path>
                <a:path w="485140" h="158750">
                  <a:moveTo>
                    <a:pt x="484720" y="105994"/>
                  </a:moveTo>
                  <a:lnTo>
                    <a:pt x="471360" y="105994"/>
                  </a:lnTo>
                  <a:lnTo>
                    <a:pt x="471299" y="117302"/>
                  </a:lnTo>
                  <a:lnTo>
                    <a:pt x="469269" y="129256"/>
                  </a:lnTo>
                  <a:lnTo>
                    <a:pt x="463342" y="138591"/>
                  </a:lnTo>
                  <a:lnTo>
                    <a:pt x="454092" y="144512"/>
                  </a:lnTo>
                  <a:lnTo>
                    <a:pt x="442036" y="146583"/>
                  </a:lnTo>
                  <a:lnTo>
                    <a:pt x="473410" y="146583"/>
                  </a:lnTo>
                  <a:lnTo>
                    <a:pt x="481643" y="134197"/>
                  </a:lnTo>
                  <a:lnTo>
                    <a:pt x="484656" y="117302"/>
                  </a:lnTo>
                  <a:lnTo>
                    <a:pt x="484720" y="105994"/>
                  </a:lnTo>
                  <a:close/>
                </a:path>
                <a:path w="485140" h="158750">
                  <a:moveTo>
                    <a:pt x="440105" y="33997"/>
                  </a:moveTo>
                  <a:lnTo>
                    <a:pt x="423181" y="37283"/>
                  </a:lnTo>
                  <a:lnTo>
                    <a:pt x="409822" y="46397"/>
                  </a:lnTo>
                  <a:lnTo>
                    <a:pt x="401054" y="60224"/>
                  </a:lnTo>
                  <a:lnTo>
                    <a:pt x="397903" y="77647"/>
                  </a:lnTo>
                  <a:lnTo>
                    <a:pt x="401054" y="94874"/>
                  </a:lnTo>
                  <a:lnTo>
                    <a:pt x="409822" y="108429"/>
                  </a:lnTo>
                  <a:lnTo>
                    <a:pt x="423181" y="117302"/>
                  </a:lnTo>
                  <a:lnTo>
                    <a:pt x="440105" y="120484"/>
                  </a:lnTo>
                  <a:lnTo>
                    <a:pt x="449101" y="119488"/>
                  </a:lnTo>
                  <a:lnTo>
                    <a:pt x="457030" y="116620"/>
                  </a:lnTo>
                  <a:lnTo>
                    <a:pt x="463903" y="112062"/>
                  </a:lnTo>
                  <a:lnTo>
                    <a:pt x="467098" y="108737"/>
                  </a:lnTo>
                  <a:lnTo>
                    <a:pt x="441553" y="108737"/>
                  </a:lnTo>
                  <a:lnTo>
                    <a:pt x="429418" y="106394"/>
                  </a:lnTo>
                  <a:lnTo>
                    <a:pt x="419833" y="99898"/>
                  </a:lnTo>
                  <a:lnTo>
                    <a:pt x="413539" y="90049"/>
                  </a:lnTo>
                  <a:lnTo>
                    <a:pt x="411276" y="77647"/>
                  </a:lnTo>
                  <a:lnTo>
                    <a:pt x="413539" y="64941"/>
                  </a:lnTo>
                  <a:lnTo>
                    <a:pt x="419833" y="54892"/>
                  </a:lnTo>
                  <a:lnTo>
                    <a:pt x="429418" y="48286"/>
                  </a:lnTo>
                  <a:lnTo>
                    <a:pt x="441553" y="45910"/>
                  </a:lnTo>
                  <a:lnTo>
                    <a:pt x="467315" y="45910"/>
                  </a:lnTo>
                  <a:lnTo>
                    <a:pt x="464158" y="42559"/>
                  </a:lnTo>
                  <a:lnTo>
                    <a:pt x="457298" y="37944"/>
                  </a:lnTo>
                  <a:lnTo>
                    <a:pt x="449290" y="35019"/>
                  </a:lnTo>
                  <a:lnTo>
                    <a:pt x="440105" y="33997"/>
                  </a:lnTo>
                  <a:close/>
                </a:path>
                <a:path w="485140" h="158750">
                  <a:moveTo>
                    <a:pt x="467315" y="45910"/>
                  </a:moveTo>
                  <a:lnTo>
                    <a:pt x="441553" y="45910"/>
                  </a:lnTo>
                  <a:lnTo>
                    <a:pt x="453624" y="48286"/>
                  </a:lnTo>
                  <a:lnTo>
                    <a:pt x="463216" y="54892"/>
                  </a:lnTo>
                  <a:lnTo>
                    <a:pt x="469546" y="64941"/>
                  </a:lnTo>
                  <a:lnTo>
                    <a:pt x="471830" y="77647"/>
                  </a:lnTo>
                  <a:lnTo>
                    <a:pt x="469567" y="90049"/>
                  </a:lnTo>
                  <a:lnTo>
                    <a:pt x="463273" y="99898"/>
                  </a:lnTo>
                  <a:lnTo>
                    <a:pt x="453688" y="106394"/>
                  </a:lnTo>
                  <a:lnTo>
                    <a:pt x="441553" y="108737"/>
                  </a:lnTo>
                  <a:lnTo>
                    <a:pt x="467098" y="108737"/>
                  </a:lnTo>
                  <a:lnTo>
                    <a:pt x="469734" y="105994"/>
                  </a:lnTo>
                  <a:lnTo>
                    <a:pt x="484720" y="105994"/>
                  </a:lnTo>
                  <a:lnTo>
                    <a:pt x="484720" y="48653"/>
                  </a:lnTo>
                  <a:lnTo>
                    <a:pt x="469899" y="48653"/>
                  </a:lnTo>
                  <a:lnTo>
                    <a:pt x="467315" y="45910"/>
                  </a:lnTo>
                  <a:close/>
                </a:path>
                <a:path w="485140" h="158750">
                  <a:moveTo>
                    <a:pt x="484720" y="37058"/>
                  </a:moveTo>
                  <a:lnTo>
                    <a:pt x="471512" y="37058"/>
                  </a:lnTo>
                  <a:lnTo>
                    <a:pt x="471512" y="48653"/>
                  </a:lnTo>
                  <a:lnTo>
                    <a:pt x="484720" y="48653"/>
                  </a:lnTo>
                  <a:lnTo>
                    <a:pt x="484720" y="37058"/>
                  </a:lnTo>
                  <a:close/>
                </a:path>
              </a:pathLst>
            </a:custGeom>
            <a:solidFill>
              <a:srgbClr val="FFFFFF"/>
            </a:solidFill>
          </p:spPr>
          <p:txBody>
            <a:bodyPr wrap="square" lIns="0" tIns="0" rIns="0" bIns="0" rtlCol="0">
              <a:prstTxWarp prst="textNoShape">
                <a:avLst/>
              </a:prstTxWarp>
              <a:noAutofit/>
            </a:bodyPr>
            <a:lstStyle/>
            <a:p>
              <a:endParaRPr lang="es-MX"/>
            </a:p>
          </p:txBody>
        </p:sp>
      </p:grpSp>
      <p:sp>
        <p:nvSpPr>
          <p:cNvPr id="17" name="Título 1">
            <a:extLst>
              <a:ext uri="{FF2B5EF4-FFF2-40B4-BE49-F238E27FC236}">
                <a16:creationId xmlns:a16="http://schemas.microsoft.com/office/drawing/2014/main" id="{C768B812-775B-4C77-EFF1-8D75A806A3FB}"/>
              </a:ext>
            </a:extLst>
          </p:cNvPr>
          <p:cNvSpPr>
            <a:spLocks noGrp="1"/>
          </p:cNvSpPr>
          <p:nvPr>
            <p:ph type="title"/>
          </p:nvPr>
        </p:nvSpPr>
        <p:spPr>
          <a:xfrm>
            <a:off x="429259" y="3039636"/>
            <a:ext cx="2514141" cy="778725"/>
          </a:xfrm>
        </p:spPr>
        <p:txBody>
          <a:bodyPr>
            <a:noAutofit/>
          </a:bodyPr>
          <a:lstStyle/>
          <a:p>
            <a:pPr algn="l">
              <a:lnSpc>
                <a:spcPts val="2892"/>
              </a:lnSpc>
            </a:pPr>
            <a:r>
              <a:rPr lang="en-US" sz="2800" dirty="0">
                <a:solidFill>
                  <a:schemeClr val="bg1"/>
                </a:solidFill>
                <a:latin typeface="Montserrat"/>
                <a:ea typeface="Montserrat"/>
                <a:cs typeface="Montserrat"/>
                <a:sym typeface="Montserrat"/>
              </a:rPr>
              <a:t>Thank you</a:t>
            </a:r>
          </a:p>
        </p:txBody>
      </p:sp>
      <p:sp>
        <p:nvSpPr>
          <p:cNvPr id="20" name="Subtítulo 2">
            <a:extLst>
              <a:ext uri="{FF2B5EF4-FFF2-40B4-BE49-F238E27FC236}">
                <a16:creationId xmlns:a16="http://schemas.microsoft.com/office/drawing/2014/main" id="{BB8C1B52-5F9E-9A72-AAEE-59E85AD3E9D8}"/>
              </a:ext>
            </a:extLst>
          </p:cNvPr>
          <p:cNvSpPr txBox="1">
            <a:spLocks/>
          </p:cNvSpPr>
          <p:nvPr/>
        </p:nvSpPr>
        <p:spPr>
          <a:xfrm>
            <a:off x="231112" y="6067023"/>
            <a:ext cx="5680161" cy="624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dirty="0">
                <a:solidFill>
                  <a:schemeClr val="bg1"/>
                </a:solidFill>
                <a:latin typeface="+mj-lt"/>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419766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283603FD-76C1-B6CD-3555-A26C779A1A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632735-AF96-D14B-1AB5-D538BD95D492}"/>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Litigation Funding Market Size</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9953E2B5-2FCC-6726-1133-81911B5FC9DF}"/>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Litigation finance is now a multibillion-dollar global industry, drawing in private equity funds and big institutional investors on the promise of double-digit returns.</a:t>
            </a:r>
          </a:p>
          <a:p>
            <a:pPr algn="just"/>
            <a:r>
              <a:rPr lang="en-US" sz="1400" dirty="0">
                <a:latin typeface="+mj-lt"/>
              </a:rPr>
              <a:t>The UK litigation funding market has quadrupled in size since 2013.</a:t>
            </a:r>
          </a:p>
          <a:p>
            <a:pPr algn="just"/>
            <a:r>
              <a:rPr lang="en-US" sz="1400" dirty="0">
                <a:latin typeface="+mj-lt"/>
              </a:rPr>
              <a:t>Swiss Re research found there was around $17 billion invested in litigation finance globally in 2020, with more than half of that deployed in the US.</a:t>
            </a:r>
          </a:p>
          <a:p>
            <a:pPr algn="just"/>
            <a:r>
              <a:rPr lang="en-US" sz="1400" dirty="0">
                <a:latin typeface="+mj-lt"/>
              </a:rPr>
              <a:t>In the UK, $2.7 billion was on the balance sheet of the country's top 15 funding firms last year, almost double the figure three years earlier, according to data from law firm RPC.</a:t>
            </a:r>
            <a:endParaRPr lang="es-MX" sz="1400" dirty="0">
              <a:latin typeface="+mj-lt"/>
            </a:endParaRPr>
          </a:p>
        </p:txBody>
      </p:sp>
      <p:sp>
        <p:nvSpPr>
          <p:cNvPr id="6" name="CuadroTexto 5">
            <a:extLst>
              <a:ext uri="{FF2B5EF4-FFF2-40B4-BE49-F238E27FC236}">
                <a16:creationId xmlns:a16="http://schemas.microsoft.com/office/drawing/2014/main" id="{43BEFB47-D1EE-55BE-0946-B2A73BB14122}"/>
              </a:ext>
            </a:extLst>
          </p:cNvPr>
          <p:cNvSpPr txBox="1"/>
          <p:nvPr/>
        </p:nvSpPr>
        <p:spPr>
          <a:xfrm>
            <a:off x="368439" y="1160364"/>
            <a:ext cx="4967235" cy="646331"/>
          </a:xfrm>
          <a:prstGeom prst="rect">
            <a:avLst/>
          </a:prstGeom>
          <a:noFill/>
        </p:spPr>
        <p:txBody>
          <a:bodyPr wrap="square" rtlCol="0">
            <a:spAutoFit/>
          </a:bodyPr>
          <a:lstStyle/>
          <a:p>
            <a:pPr algn="just"/>
            <a:r>
              <a:rPr lang="en-US" b="1" dirty="0">
                <a:solidFill>
                  <a:srgbClr val="3D6D62"/>
                </a:solidFill>
              </a:rPr>
              <a:t>The UK litigation funding market has quadrupled in size since 2013</a:t>
            </a:r>
            <a:endParaRPr lang="es-MX" b="1" dirty="0">
              <a:solidFill>
                <a:srgbClr val="3D6D62"/>
              </a:solidFill>
            </a:endParaRPr>
          </a:p>
        </p:txBody>
      </p:sp>
      <p:sp>
        <p:nvSpPr>
          <p:cNvPr id="9" name="CuadroTexto 8">
            <a:extLst>
              <a:ext uri="{FF2B5EF4-FFF2-40B4-BE49-F238E27FC236}">
                <a16:creationId xmlns:a16="http://schemas.microsoft.com/office/drawing/2014/main" id="{6235C52D-FA1D-F87D-E4B5-35EF5EC57E8E}"/>
              </a:ext>
            </a:extLst>
          </p:cNvPr>
          <p:cNvSpPr txBox="1"/>
          <p:nvPr/>
        </p:nvSpPr>
        <p:spPr>
          <a:xfrm>
            <a:off x="6756578" y="1787400"/>
            <a:ext cx="1371600" cy="584775"/>
          </a:xfrm>
          <a:prstGeom prst="rect">
            <a:avLst/>
          </a:prstGeom>
          <a:noFill/>
        </p:spPr>
        <p:txBody>
          <a:bodyPr wrap="squar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2.7B</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0879BE51-DD5A-E2BD-7D73-A5E2B3BDC88E}"/>
              </a:ext>
            </a:extLst>
          </p:cNvPr>
          <p:cNvSpPr txBox="1"/>
          <p:nvPr/>
        </p:nvSpPr>
        <p:spPr>
          <a:xfrm>
            <a:off x="9527647" y="1806690"/>
            <a:ext cx="1193943" cy="584775"/>
          </a:xfrm>
          <a:prstGeom prst="rect">
            <a:avLst/>
          </a:prstGeom>
          <a:noFill/>
        </p:spPr>
        <p:txBody>
          <a:bodyPr wrap="square" rtlCol="0">
            <a:spAutoFit/>
          </a:bodyPr>
          <a:lstStyle/>
          <a:p>
            <a:r>
              <a:rPr lang="en-US" sz="1800" spc="-35" dirty="0">
                <a:effectLst/>
                <a:latin typeface="Georgia" panose="02040502050405020303" pitchFamily="18" charset="0"/>
                <a:ea typeface="Calibri" panose="020F0502020204030204" pitchFamily="34" charset="0"/>
                <a:cs typeface="Calibri" panose="020F0502020204030204" pitchFamily="34" charset="0"/>
              </a:rPr>
              <a:t>$</a:t>
            </a:r>
            <a:r>
              <a:rPr lang="en-US" sz="3200" spc="-390" dirty="0">
                <a:effectLst/>
                <a:latin typeface="Georgia" panose="02040502050405020303" pitchFamily="18" charset="0"/>
                <a:ea typeface="Calibri" panose="020F0502020204030204" pitchFamily="34" charset="0"/>
                <a:cs typeface="Calibri" panose="020F0502020204030204" pitchFamily="34" charset="0"/>
              </a:rPr>
              <a:t>1</a:t>
            </a:r>
            <a:r>
              <a:rPr lang="en-US" sz="3200" spc="245" dirty="0">
                <a:effectLst/>
                <a:latin typeface="Georgia" panose="02040502050405020303" pitchFamily="18" charset="0"/>
                <a:ea typeface="Calibri" panose="020F0502020204030204" pitchFamily="34" charset="0"/>
                <a:cs typeface="Calibri" panose="020F0502020204030204" pitchFamily="34" charset="0"/>
              </a:rPr>
              <a:t>7</a:t>
            </a:r>
            <a:r>
              <a:rPr lang="en-US" sz="3200" spc="90" dirty="0">
                <a:effectLst/>
                <a:latin typeface="Georgia" panose="02040502050405020303" pitchFamily="18" charset="0"/>
                <a:ea typeface="Calibri" panose="020F0502020204030204" pitchFamily="34" charset="0"/>
                <a:cs typeface="Calibri" panose="020F0502020204030204" pitchFamily="34" charset="0"/>
              </a:rPr>
              <a:t>B</a:t>
            </a:r>
            <a:endParaRPr lang="es-MX" sz="3200" dirty="0"/>
          </a:p>
        </p:txBody>
      </p:sp>
      <p:sp>
        <p:nvSpPr>
          <p:cNvPr id="11" name="CuadroTexto 10">
            <a:extLst>
              <a:ext uri="{FF2B5EF4-FFF2-40B4-BE49-F238E27FC236}">
                <a16:creationId xmlns:a16="http://schemas.microsoft.com/office/drawing/2014/main" id="{6A6BD215-BF86-53EF-C521-01059C5A9BA9}"/>
              </a:ext>
            </a:extLst>
          </p:cNvPr>
          <p:cNvSpPr txBox="1"/>
          <p:nvPr/>
        </p:nvSpPr>
        <p:spPr>
          <a:xfrm>
            <a:off x="7010105" y="3678772"/>
            <a:ext cx="702436" cy="584775"/>
          </a:xfrm>
          <a:prstGeom prst="rect">
            <a:avLst/>
          </a:prstGeom>
          <a:noFill/>
        </p:spPr>
        <p:txBody>
          <a:bodyPr wrap="none" rtlCol="0">
            <a:spAutoFit/>
          </a:bodyPr>
          <a:lstStyle/>
          <a:p>
            <a:r>
              <a:rPr lang="en-US" sz="3200" spc="-25" dirty="0">
                <a:effectLst/>
                <a:latin typeface="Georgia" panose="02040502050405020303" pitchFamily="18" charset="0"/>
                <a:ea typeface="Calibri" panose="020F0502020204030204" pitchFamily="34" charset="0"/>
              </a:rPr>
              <a:t>4X</a:t>
            </a:r>
            <a:endParaRPr lang="es-MX" sz="3200" dirty="0">
              <a:effectLst/>
              <a:latin typeface="Calibri" panose="020F050202020403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E7A2B3F1-D14B-917E-226E-45FEA61C7BDE}"/>
              </a:ext>
            </a:extLst>
          </p:cNvPr>
          <p:cNvSpPr txBox="1"/>
          <p:nvPr/>
        </p:nvSpPr>
        <p:spPr>
          <a:xfrm>
            <a:off x="9611990" y="3678772"/>
            <a:ext cx="1109599" cy="584775"/>
          </a:xfrm>
          <a:prstGeom prst="rect">
            <a:avLst/>
          </a:prstGeom>
          <a:noFill/>
        </p:spPr>
        <p:txBody>
          <a:bodyPr wrap="non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1.9B</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E50530B0-C00E-CAE5-795E-0EF3824C690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Estimated</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size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of</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the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UK litigation market</a:t>
            </a:r>
            <a:endParaRPr lang="es-MX" sz="1200" dirty="0"/>
          </a:p>
        </p:txBody>
      </p:sp>
      <p:cxnSp>
        <p:nvCxnSpPr>
          <p:cNvPr id="16" name="Conector recto 15">
            <a:extLst>
              <a:ext uri="{FF2B5EF4-FFF2-40B4-BE49-F238E27FC236}">
                <a16:creationId xmlns:a16="http://schemas.microsoft.com/office/drawing/2014/main" id="{BA33E77C-39E6-435A-6328-1653B2BE579F}"/>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8A015B89-8674-331E-3687-ECC8264511FA}"/>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27DEA79-6D43-89D0-49CB-6C71C89F3C7A}"/>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Global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total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invested</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litigation funding in </a:t>
            </a:r>
            <a:r>
              <a:rPr lang="en-US" sz="1200" dirty="0">
                <a:effectLst/>
                <a:latin typeface="Object Sans"/>
                <a:ea typeface="Calibri" panose="020F0502020204030204" pitchFamily="34" charset="0"/>
              </a:rPr>
              <a:t>2023</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99F26594-1DC7-52CC-9EC5-840993272EF0}"/>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539C36AF-A884-14F5-7863-58685325945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7E605EB6-C821-DA91-3079-AB7F3647DEB6}"/>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Growth of the litigation funding market since 2013</a:t>
            </a:r>
            <a:endParaRPr lang="es-MX" sz="1200" dirty="0"/>
          </a:p>
        </p:txBody>
      </p:sp>
      <p:sp>
        <p:nvSpPr>
          <p:cNvPr id="24" name="CuadroTexto 23">
            <a:extLst>
              <a:ext uri="{FF2B5EF4-FFF2-40B4-BE49-F238E27FC236}">
                <a16:creationId xmlns:a16="http://schemas.microsoft.com/office/drawing/2014/main" id="{EF48A63D-E079-45BE-67B7-B4EB459D4697}"/>
              </a:ext>
            </a:extLst>
          </p:cNvPr>
          <p:cNvSpPr txBox="1"/>
          <p:nvPr/>
        </p:nvSpPr>
        <p:spPr>
          <a:xfrm>
            <a:off x="9527647" y="3042735"/>
            <a:ext cx="2345924"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Capital available to UK litigation finance</a:t>
            </a:r>
            <a:endParaRPr lang="es-MX" sz="1200" dirty="0"/>
          </a:p>
        </p:txBody>
      </p:sp>
      <p:sp>
        <p:nvSpPr>
          <p:cNvPr id="4" name="TextBox 13">
            <a:extLst>
              <a:ext uri="{FF2B5EF4-FFF2-40B4-BE49-F238E27FC236}">
                <a16:creationId xmlns:a16="http://schemas.microsoft.com/office/drawing/2014/main" id="{E9C485C0-7B43-7EEE-A6A6-D535AB525AC7}"/>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5" name="Freeform 6">
            <a:extLst>
              <a:ext uri="{FF2B5EF4-FFF2-40B4-BE49-F238E27FC236}">
                <a16:creationId xmlns:a16="http://schemas.microsoft.com/office/drawing/2014/main" id="{8F2F9C69-89C8-844F-94A5-9D4F18412FE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294535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35188D5-87EC-7BB6-5202-31E8D92D41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6D157F-E52E-0BB5-5E76-80458BB6C3EF}"/>
              </a:ext>
            </a:extLst>
          </p:cNvPr>
          <p:cNvSpPr>
            <a:spLocks noGrp="1"/>
          </p:cNvSpPr>
          <p:nvPr>
            <p:ph type="ctrTitle"/>
          </p:nvPr>
        </p:nvSpPr>
        <p:spPr>
          <a:xfrm>
            <a:off x="368439" y="103267"/>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Woodville’s Model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202CE610-A9BD-8D6A-8BBB-0B3BFC406440}"/>
              </a:ext>
            </a:extLst>
          </p:cNvPr>
          <p:cNvSpPr>
            <a:spLocks noGrp="1"/>
          </p:cNvSpPr>
          <p:nvPr>
            <p:ph type="subTitle" idx="1"/>
          </p:nvPr>
        </p:nvSpPr>
        <p:spPr>
          <a:xfrm>
            <a:off x="368438" y="1950627"/>
            <a:ext cx="4826560" cy="375849"/>
          </a:xfrm>
        </p:spPr>
        <p:txBody>
          <a:bodyPr>
            <a:noAutofit/>
          </a:bodyPr>
          <a:lstStyle/>
          <a:p>
            <a:pPr algn="just"/>
            <a:r>
              <a:rPr lang="en-US" sz="1200" dirty="0">
                <a:latin typeface="+mj-lt"/>
              </a:rPr>
              <a:t>Video explainer: https://vimeo.com/</a:t>
            </a:r>
            <a:r>
              <a:rPr lang="en-US" sz="1200" dirty="0"/>
              <a:t>1002645181/9eb311d39c</a:t>
            </a:r>
            <a:endParaRPr lang="es-MX" sz="1200" dirty="0"/>
          </a:p>
        </p:txBody>
      </p:sp>
      <p:sp>
        <p:nvSpPr>
          <p:cNvPr id="6" name="CuadroTexto 5">
            <a:extLst>
              <a:ext uri="{FF2B5EF4-FFF2-40B4-BE49-F238E27FC236}">
                <a16:creationId xmlns:a16="http://schemas.microsoft.com/office/drawing/2014/main" id="{0F1A1ED7-0883-14FE-8429-CBE66F34EFF2}"/>
              </a:ext>
            </a:extLst>
          </p:cNvPr>
          <p:cNvSpPr txBox="1"/>
          <p:nvPr/>
        </p:nvSpPr>
        <p:spPr>
          <a:xfrm>
            <a:off x="368439" y="955582"/>
            <a:ext cx="6102699" cy="923330"/>
          </a:xfrm>
          <a:prstGeom prst="rect">
            <a:avLst/>
          </a:prstGeom>
          <a:noFill/>
        </p:spPr>
        <p:txBody>
          <a:bodyPr wrap="square" rtlCol="0">
            <a:spAutoFit/>
          </a:bodyPr>
          <a:lstStyle/>
          <a:p>
            <a:pPr algn="just"/>
            <a:r>
              <a:rPr lang="en-US" dirty="0">
                <a:solidFill>
                  <a:srgbClr val="3D6D62"/>
                </a:solidFill>
              </a:rPr>
              <a:t>Woodville primarily operate in cases of personal injury, housing disrepair and mis-selling claims. No win-no-repayment means only cases with a good prospect of success tend to get funding.</a:t>
            </a:r>
            <a:endParaRPr lang="es-MX" dirty="0">
              <a:solidFill>
                <a:srgbClr val="3D6D62"/>
              </a:solidFill>
            </a:endParaRPr>
          </a:p>
        </p:txBody>
      </p:sp>
      <p:sp>
        <p:nvSpPr>
          <p:cNvPr id="4" name="Subtítulo 2">
            <a:extLst>
              <a:ext uri="{FF2B5EF4-FFF2-40B4-BE49-F238E27FC236}">
                <a16:creationId xmlns:a16="http://schemas.microsoft.com/office/drawing/2014/main" id="{2423B40D-78BF-0B3B-7973-62535D40B157}"/>
              </a:ext>
            </a:extLst>
          </p:cNvPr>
          <p:cNvSpPr txBox="1">
            <a:spLocks/>
          </p:cNvSpPr>
          <p:nvPr/>
        </p:nvSpPr>
        <p:spPr>
          <a:xfrm>
            <a:off x="368438" y="2426827"/>
            <a:ext cx="166132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Diversification</a:t>
            </a:r>
            <a:endParaRPr lang="es-MX" sz="1600" dirty="0">
              <a:solidFill>
                <a:srgbClr val="F48420"/>
              </a:solidFill>
              <a:latin typeface="Montserrat" panose="00000500000000000000" pitchFamily="2" charset="0"/>
            </a:endParaRPr>
          </a:p>
        </p:txBody>
      </p:sp>
      <p:sp>
        <p:nvSpPr>
          <p:cNvPr id="5" name="Subtítulo 2">
            <a:extLst>
              <a:ext uri="{FF2B5EF4-FFF2-40B4-BE49-F238E27FC236}">
                <a16:creationId xmlns:a16="http://schemas.microsoft.com/office/drawing/2014/main" id="{EA7D9D12-6DD6-BDBC-8C49-032156416AB2}"/>
              </a:ext>
            </a:extLst>
          </p:cNvPr>
          <p:cNvSpPr txBox="1">
            <a:spLocks/>
          </p:cNvSpPr>
          <p:nvPr/>
        </p:nvSpPr>
        <p:spPr>
          <a:xfrm>
            <a:off x="368438" y="285505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If a client invests with Woodville, the loan is much more diversified as it is spread across numerous loans. Rather than aiming to win 60% of cases </a:t>
            </a:r>
            <a:r>
              <a:rPr lang="en-US" sz="1400" dirty="0"/>
              <a:t>funded</a:t>
            </a:r>
            <a:r>
              <a:rPr lang="en-US" sz="1400" dirty="0">
                <a:latin typeface="+mj-lt"/>
              </a:rPr>
              <a:t> like a typical litigation fund, their model is to win many more cases.</a:t>
            </a:r>
            <a:endParaRPr lang="es-MX" sz="1400" dirty="0">
              <a:latin typeface="+mj-lt"/>
            </a:endParaRPr>
          </a:p>
        </p:txBody>
      </p:sp>
      <p:sp>
        <p:nvSpPr>
          <p:cNvPr id="7" name="Subtítulo 2">
            <a:extLst>
              <a:ext uri="{FF2B5EF4-FFF2-40B4-BE49-F238E27FC236}">
                <a16:creationId xmlns:a16="http://schemas.microsoft.com/office/drawing/2014/main" id="{4068A65A-B56D-E041-5AB9-26881FC00DC0}"/>
              </a:ext>
            </a:extLst>
          </p:cNvPr>
          <p:cNvSpPr txBox="1">
            <a:spLocks/>
          </p:cNvSpPr>
          <p:nvPr/>
        </p:nvSpPr>
        <p:spPr>
          <a:xfrm>
            <a:off x="368439" y="3995376"/>
            <a:ext cx="1661327"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Track Record</a:t>
            </a:r>
            <a:endParaRPr lang="es-MX" sz="1600" dirty="0">
              <a:solidFill>
                <a:srgbClr val="F48420"/>
              </a:solidFill>
              <a:latin typeface="Montserrat" panose="00000500000000000000" pitchFamily="2" charset="0"/>
            </a:endParaRPr>
          </a:p>
        </p:txBody>
      </p:sp>
      <p:sp>
        <p:nvSpPr>
          <p:cNvPr id="8" name="Subtítulo 2">
            <a:extLst>
              <a:ext uri="{FF2B5EF4-FFF2-40B4-BE49-F238E27FC236}">
                <a16:creationId xmlns:a16="http://schemas.microsoft.com/office/drawing/2014/main" id="{181A0A07-7FC6-9BBE-F745-0FB5A3BC0EA2}"/>
              </a:ext>
            </a:extLst>
          </p:cNvPr>
          <p:cNvSpPr txBox="1">
            <a:spLocks/>
          </p:cNvSpPr>
          <p:nvPr/>
        </p:nvSpPr>
        <p:spPr>
          <a:xfrm>
            <a:off x="368438" y="4976655"/>
            <a:ext cx="311833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Lower risk, fixed term loans</a:t>
            </a:r>
            <a:endParaRPr lang="es-MX" sz="1600" dirty="0">
              <a:solidFill>
                <a:srgbClr val="F48420"/>
              </a:solidFill>
              <a:latin typeface="Montserrat" panose="00000500000000000000" pitchFamily="2" charset="0"/>
            </a:endParaRPr>
          </a:p>
        </p:txBody>
      </p:sp>
      <p:sp>
        <p:nvSpPr>
          <p:cNvPr id="14" name="Subtítulo 2">
            <a:extLst>
              <a:ext uri="{FF2B5EF4-FFF2-40B4-BE49-F238E27FC236}">
                <a16:creationId xmlns:a16="http://schemas.microsoft.com/office/drawing/2014/main" id="{BA2CBF22-1D1F-0BE7-62A3-048CA32E0FF3}"/>
              </a:ext>
            </a:extLst>
          </p:cNvPr>
          <p:cNvSpPr txBox="1">
            <a:spLocks/>
          </p:cNvSpPr>
          <p:nvPr/>
        </p:nvSpPr>
        <p:spPr>
          <a:xfrm>
            <a:off x="6913264" y="2440110"/>
            <a:ext cx="1729992"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Fully Insured</a:t>
            </a:r>
            <a:endParaRPr lang="es-MX" sz="1600" dirty="0">
              <a:solidFill>
                <a:srgbClr val="F48420"/>
              </a:solidFill>
              <a:latin typeface="Montserrat" panose="00000500000000000000" pitchFamily="2" charset="0"/>
            </a:endParaRPr>
          </a:p>
        </p:txBody>
      </p:sp>
      <p:sp>
        <p:nvSpPr>
          <p:cNvPr id="15" name="Subtítulo 2">
            <a:extLst>
              <a:ext uri="{FF2B5EF4-FFF2-40B4-BE49-F238E27FC236}">
                <a16:creationId xmlns:a16="http://schemas.microsoft.com/office/drawing/2014/main" id="{8DA5997C-731A-ED46-C8AB-997E1C54B693}"/>
              </a:ext>
            </a:extLst>
          </p:cNvPr>
          <p:cNvSpPr txBox="1">
            <a:spLocks/>
          </p:cNvSpPr>
          <p:nvPr/>
        </p:nvSpPr>
        <p:spPr>
          <a:xfrm>
            <a:off x="6913264" y="4146777"/>
            <a:ext cx="196947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Robust cash low</a:t>
            </a:r>
            <a:endParaRPr lang="es-MX" sz="1600" dirty="0">
              <a:solidFill>
                <a:srgbClr val="F48420"/>
              </a:solidFill>
              <a:latin typeface="Montserrat" panose="00000500000000000000" pitchFamily="2" charset="0"/>
            </a:endParaRPr>
          </a:p>
        </p:txBody>
      </p:sp>
      <p:sp>
        <p:nvSpPr>
          <p:cNvPr id="17" name="Subtítulo 2">
            <a:extLst>
              <a:ext uri="{FF2B5EF4-FFF2-40B4-BE49-F238E27FC236}">
                <a16:creationId xmlns:a16="http://schemas.microsoft.com/office/drawing/2014/main" id="{E085EF56-A0BA-CBC6-4871-A4E94D8F6EFB}"/>
              </a:ext>
            </a:extLst>
          </p:cNvPr>
          <p:cNvSpPr txBox="1">
            <a:spLocks/>
          </p:cNvSpPr>
          <p:nvPr/>
        </p:nvSpPr>
        <p:spPr>
          <a:xfrm>
            <a:off x="368438" y="4371225"/>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Over </a:t>
            </a:r>
            <a:r>
              <a:rPr lang="en-US" sz="1400" b="1" dirty="0">
                <a:latin typeface="+mj-lt"/>
              </a:rPr>
              <a:t>245,427</a:t>
            </a:r>
            <a:r>
              <a:rPr lang="en-US" sz="1400" dirty="0">
                <a:latin typeface="+mj-lt"/>
              </a:rPr>
              <a:t> cases have been funded since inception, with zero defaults.</a:t>
            </a:r>
            <a:endParaRPr lang="es-MX" sz="1400" dirty="0">
              <a:latin typeface="+mj-lt"/>
            </a:endParaRPr>
          </a:p>
        </p:txBody>
      </p:sp>
      <p:sp>
        <p:nvSpPr>
          <p:cNvPr id="22" name="Subtítulo 2">
            <a:extLst>
              <a:ext uri="{FF2B5EF4-FFF2-40B4-BE49-F238E27FC236}">
                <a16:creationId xmlns:a16="http://schemas.microsoft.com/office/drawing/2014/main" id="{CE39BB36-F9E3-44F0-290F-D617AEE9980A}"/>
              </a:ext>
            </a:extLst>
          </p:cNvPr>
          <p:cNvSpPr txBox="1">
            <a:spLocks/>
          </p:cNvSpPr>
          <p:nvPr/>
        </p:nvSpPr>
        <p:spPr>
          <a:xfrm>
            <a:off x="368438" y="539416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Loans made by Woodville to law firms are low value</a:t>
            </a:r>
          </a:p>
          <a:p>
            <a:pPr algn="just"/>
            <a:r>
              <a:rPr lang="en-US" sz="1400" dirty="0">
                <a:latin typeface="+mj-lt"/>
              </a:rPr>
              <a:t>(£1,000 - £5,000 depending on the claim type) and short term (6-12 months).</a:t>
            </a:r>
            <a:endParaRPr lang="es-MX" sz="1400" dirty="0">
              <a:latin typeface="+mj-lt"/>
            </a:endParaRPr>
          </a:p>
        </p:txBody>
      </p:sp>
      <p:sp>
        <p:nvSpPr>
          <p:cNvPr id="25" name="Subtítulo 2">
            <a:extLst>
              <a:ext uri="{FF2B5EF4-FFF2-40B4-BE49-F238E27FC236}">
                <a16:creationId xmlns:a16="http://schemas.microsoft.com/office/drawing/2014/main" id="{1B0E14A7-F2F0-0643-1C59-C2A1E83FB72C}"/>
              </a:ext>
            </a:extLst>
          </p:cNvPr>
          <p:cNvSpPr txBox="1">
            <a:spLocks/>
          </p:cNvSpPr>
          <p:nvPr/>
        </p:nvSpPr>
        <p:spPr>
          <a:xfrm>
            <a:off x="6881445" y="28550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To further protect Woodville, the loan is secured on an ATE (After The Event) insurance policy. If a claim is lost or discontinued, the loan is repaid to Woodville from the insurance policy proceeds.</a:t>
            </a:r>
            <a:endParaRPr lang="es-MX" sz="1400" dirty="0">
              <a:latin typeface="+mj-lt"/>
            </a:endParaRPr>
          </a:p>
        </p:txBody>
      </p:sp>
      <p:sp>
        <p:nvSpPr>
          <p:cNvPr id="26" name="Subtítulo 2">
            <a:extLst>
              <a:ext uri="{FF2B5EF4-FFF2-40B4-BE49-F238E27FC236}">
                <a16:creationId xmlns:a16="http://schemas.microsoft.com/office/drawing/2014/main" id="{B55E35D8-B637-D916-23C4-8F2C59EC87C7}"/>
              </a:ext>
            </a:extLst>
          </p:cNvPr>
          <p:cNvSpPr txBox="1">
            <a:spLocks/>
          </p:cNvSpPr>
          <p:nvPr/>
        </p:nvSpPr>
        <p:spPr>
          <a:xfrm>
            <a:off x="6881445" y="45591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Woodville charge the borrowing law firms interest on a simple,</a:t>
            </a:r>
          </a:p>
          <a:p>
            <a:pPr algn="just"/>
            <a:r>
              <a:rPr lang="en-US" sz="1400" dirty="0">
                <a:latin typeface="+mj-lt"/>
              </a:rPr>
              <a:t>not compound, basis at a cost of 5% per month.</a:t>
            </a:r>
            <a:endParaRPr lang="es-MX" sz="1400" dirty="0">
              <a:latin typeface="+mj-lt"/>
            </a:endParaRPr>
          </a:p>
        </p:txBody>
      </p:sp>
      <p:sp>
        <p:nvSpPr>
          <p:cNvPr id="9" name="Freeform 6">
            <a:extLst>
              <a:ext uri="{FF2B5EF4-FFF2-40B4-BE49-F238E27FC236}">
                <a16:creationId xmlns:a16="http://schemas.microsoft.com/office/drawing/2014/main" id="{EE6FD66C-1D72-A5A5-CFE6-4C966B12E17E}"/>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TextBox 13">
            <a:extLst>
              <a:ext uri="{FF2B5EF4-FFF2-40B4-BE49-F238E27FC236}">
                <a16:creationId xmlns:a16="http://schemas.microsoft.com/office/drawing/2014/main" id="{7DEC422A-1694-D7D6-F0F6-DA0496F2BAF6}"/>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4801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0A9C22EC-876C-5539-0D46-D63785C591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D12069-9574-2A26-C697-3C1354EA559C}"/>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66C8B824-DC7A-D204-5E62-F5BA02037DBE}"/>
              </a:ext>
            </a:extLst>
          </p:cNvPr>
          <p:cNvSpPr txBox="1"/>
          <p:nvPr/>
        </p:nvSpPr>
        <p:spPr>
          <a:xfrm>
            <a:off x="368439" y="1160364"/>
            <a:ext cx="5330612" cy="1477328"/>
          </a:xfrm>
          <a:prstGeom prst="rect">
            <a:avLst/>
          </a:prstGeom>
          <a:noFill/>
        </p:spPr>
        <p:txBody>
          <a:bodyPr wrap="square" rtlCol="0">
            <a:spAutoFit/>
          </a:bodyPr>
          <a:lstStyle/>
          <a:p>
            <a:pPr algn="just"/>
            <a:r>
              <a:rPr lang="en-US" dirty="0">
                <a:solidFill>
                  <a:srgbClr val="3D6D62"/>
                </a:solidFill>
              </a:rPr>
              <a:t>The company began raising capital in 2019. Since then, over 245,427 claims have been funded, with zero defaults. </a:t>
            </a:r>
          </a:p>
          <a:p>
            <a:pPr algn="just"/>
            <a:endParaRPr lang="en-US" dirty="0">
              <a:solidFill>
                <a:srgbClr val="3D6D62"/>
              </a:solidFill>
            </a:endParaRPr>
          </a:p>
          <a:p>
            <a:pPr algn="just"/>
            <a:r>
              <a:rPr lang="en-US" dirty="0">
                <a:solidFill>
                  <a:srgbClr val="3D6D62"/>
                </a:solidFill>
              </a:rPr>
              <a:t>As of March 28th 2025:</a:t>
            </a:r>
            <a:endParaRPr lang="es-MX" dirty="0">
              <a:solidFill>
                <a:srgbClr val="3D6D62"/>
              </a:solidFill>
            </a:endParaRPr>
          </a:p>
        </p:txBody>
      </p:sp>
      <p:sp>
        <p:nvSpPr>
          <p:cNvPr id="9" name="CuadroTexto 8">
            <a:extLst>
              <a:ext uri="{FF2B5EF4-FFF2-40B4-BE49-F238E27FC236}">
                <a16:creationId xmlns:a16="http://schemas.microsoft.com/office/drawing/2014/main" id="{52A555FD-E54C-F5D2-68FE-CAFED19259DE}"/>
              </a:ext>
            </a:extLst>
          </p:cNvPr>
          <p:cNvSpPr txBox="1"/>
          <p:nvPr/>
        </p:nvSpPr>
        <p:spPr>
          <a:xfrm>
            <a:off x="479936" y="3074885"/>
            <a:ext cx="3490146"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£290,000,000+ </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D022376C-6116-54E8-CED8-37DF50A4200E}"/>
              </a:ext>
            </a:extLst>
          </p:cNvPr>
          <p:cNvSpPr txBox="1"/>
          <p:nvPr/>
        </p:nvSpPr>
        <p:spPr>
          <a:xfrm>
            <a:off x="8675933" y="2968226"/>
            <a:ext cx="1472900"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4420+</a:t>
            </a:r>
            <a:endParaRPr lang="es-MX" sz="3200" dirty="0"/>
          </a:p>
        </p:txBody>
      </p:sp>
      <p:sp>
        <p:nvSpPr>
          <p:cNvPr id="12" name="CuadroTexto 11">
            <a:extLst>
              <a:ext uri="{FF2B5EF4-FFF2-40B4-BE49-F238E27FC236}">
                <a16:creationId xmlns:a16="http://schemas.microsoft.com/office/drawing/2014/main" id="{7BC10813-AD48-3D7D-D6FF-B36CFC20EA21}"/>
              </a:ext>
            </a:extLst>
          </p:cNvPr>
          <p:cNvSpPr txBox="1"/>
          <p:nvPr/>
        </p:nvSpPr>
        <p:spPr>
          <a:xfrm>
            <a:off x="4421273" y="3073040"/>
            <a:ext cx="3416320" cy="584775"/>
          </a:xfrm>
          <a:prstGeom prst="rect">
            <a:avLst/>
          </a:prstGeom>
          <a:noFill/>
        </p:spPr>
        <p:txBody>
          <a:bodyPr wrap="none" rtlCol="0">
            <a:spAutoFit/>
          </a:bodyPr>
          <a:lstStyle/>
          <a:p>
            <a:r>
              <a:rPr lang="en-US" sz="3200" spc="-10" dirty="0">
                <a:effectLst/>
                <a:latin typeface="Georgia" panose="02040502050405020303" pitchFamily="18" charset="0"/>
                <a:ea typeface="Calibri" panose="020F0502020204030204" pitchFamily="34" charset="0"/>
              </a:rPr>
              <a:t>£114,000,000+</a:t>
            </a:r>
            <a:r>
              <a:rPr lang="en-US" sz="1800" spc="-10" dirty="0">
                <a:effectLst/>
                <a:latin typeface="Georgia" panose="02040502050405020303" pitchFamily="18" charset="0"/>
                <a:ea typeface="Calibri" panose="020F0502020204030204" pitchFamily="34" charset="0"/>
              </a:rPr>
              <a:t>	</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1CCE8061-BD7A-E167-2BB5-D0B0BE695F2A}"/>
              </a:ext>
            </a:extLst>
          </p:cNvPr>
          <p:cNvSpPr txBox="1"/>
          <p:nvPr/>
        </p:nvSpPr>
        <p:spPr>
          <a:xfrm>
            <a:off x="9412383" y="5086401"/>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Defaults on payments to Investors on Loan Notes or Bonds.</a:t>
            </a:r>
            <a:endParaRPr lang="es-MX" sz="1200" dirty="0"/>
          </a:p>
        </p:txBody>
      </p:sp>
      <p:cxnSp>
        <p:nvCxnSpPr>
          <p:cNvPr id="16" name="Conector recto 15">
            <a:extLst>
              <a:ext uri="{FF2B5EF4-FFF2-40B4-BE49-F238E27FC236}">
                <a16:creationId xmlns:a16="http://schemas.microsoft.com/office/drawing/2014/main" id="{638F5E26-AA49-F342-1648-19293FC506E4}"/>
              </a:ext>
            </a:extLst>
          </p:cNvPr>
          <p:cNvCxnSpPr>
            <a:cxnSpLocks/>
          </p:cNvCxnSpPr>
          <p:nvPr/>
        </p:nvCxnSpPr>
        <p:spPr>
          <a:xfrm>
            <a:off x="368439" y="3657815"/>
            <a:ext cx="3369548"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B865FB5-0F06-7F09-F415-7083D284D37C}"/>
              </a:ext>
            </a:extLst>
          </p:cNvPr>
          <p:cNvSpPr txBox="1"/>
          <p:nvPr/>
        </p:nvSpPr>
        <p:spPr>
          <a:xfrm>
            <a:off x="8535863" y="3763699"/>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Investors in the company</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7504F5BE-9D6F-8AA8-B392-FA284F415549}"/>
              </a:ext>
            </a:extLst>
          </p:cNvPr>
          <p:cNvCxnSpPr>
            <a:cxnSpLocks/>
          </p:cNvCxnSpPr>
          <p:nvPr/>
        </p:nvCxnSpPr>
        <p:spPr>
          <a:xfrm>
            <a:off x="4421273" y="3648960"/>
            <a:ext cx="34126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0DEBB5B-5116-60D7-CEA8-5AF7876B2BEB}"/>
              </a:ext>
            </a:extLst>
          </p:cNvPr>
          <p:cNvCxnSpPr>
            <a:cxnSpLocks/>
          </p:cNvCxnSpPr>
          <p:nvPr/>
        </p:nvCxnSpPr>
        <p:spPr>
          <a:xfrm>
            <a:off x="8388036" y="3648960"/>
            <a:ext cx="3155182"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41D4C726-F807-91EE-8EB1-9CA0C3866761}"/>
              </a:ext>
            </a:extLst>
          </p:cNvPr>
          <p:cNvSpPr txBox="1"/>
          <p:nvPr/>
        </p:nvSpPr>
        <p:spPr>
          <a:xfrm>
            <a:off x="4439199" y="3765488"/>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returned to investors</a:t>
            </a:r>
            <a:endParaRPr lang="es-MX" sz="1200" dirty="0"/>
          </a:p>
        </p:txBody>
      </p:sp>
      <p:cxnSp>
        <p:nvCxnSpPr>
          <p:cNvPr id="17" name="Conector recto 16">
            <a:extLst>
              <a:ext uri="{FF2B5EF4-FFF2-40B4-BE49-F238E27FC236}">
                <a16:creationId xmlns:a16="http://schemas.microsoft.com/office/drawing/2014/main" id="{DDDFCF36-191D-EBED-A26E-225990D30FF2}"/>
              </a:ext>
            </a:extLst>
          </p:cNvPr>
          <p:cNvCxnSpPr>
            <a:cxnSpLocks/>
          </p:cNvCxnSpPr>
          <p:nvPr/>
        </p:nvCxnSpPr>
        <p:spPr>
          <a:xfrm>
            <a:off x="368437" y="4987445"/>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CuadroTexto 25">
            <a:extLst>
              <a:ext uri="{FF2B5EF4-FFF2-40B4-BE49-F238E27FC236}">
                <a16:creationId xmlns:a16="http://schemas.microsoft.com/office/drawing/2014/main" id="{9E07C863-056E-260B-2BD8-346092CEA173}"/>
              </a:ext>
            </a:extLst>
          </p:cNvPr>
          <p:cNvSpPr txBox="1"/>
          <p:nvPr/>
        </p:nvSpPr>
        <p:spPr>
          <a:xfrm>
            <a:off x="435369" y="430899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11</a:t>
            </a:r>
            <a:endParaRPr lang="es-MX" sz="3200" dirty="0">
              <a:effectLst/>
              <a:latin typeface="Calibri" panose="020F0502020204030204" pitchFamily="34" charset="0"/>
              <a:ea typeface="Calibri" panose="020F0502020204030204" pitchFamily="34" charset="0"/>
            </a:endParaRPr>
          </a:p>
        </p:txBody>
      </p:sp>
      <p:sp>
        <p:nvSpPr>
          <p:cNvPr id="27" name="CuadroTexto 26">
            <a:extLst>
              <a:ext uri="{FF2B5EF4-FFF2-40B4-BE49-F238E27FC236}">
                <a16:creationId xmlns:a16="http://schemas.microsoft.com/office/drawing/2014/main" id="{AB16FF88-5439-B6A3-D6D6-57C1793BA005}"/>
              </a:ext>
            </a:extLst>
          </p:cNvPr>
          <p:cNvSpPr txBox="1"/>
          <p:nvPr/>
        </p:nvSpPr>
        <p:spPr>
          <a:xfrm>
            <a:off x="3312108" y="4392395"/>
            <a:ext cx="427054"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8</a:t>
            </a:r>
            <a:endParaRPr lang="es-MX" sz="3200" dirty="0">
              <a:effectLst/>
              <a:latin typeface="Calibri" panose="020F0502020204030204" pitchFamily="34" charset="0"/>
              <a:ea typeface="Calibri" panose="020F0502020204030204" pitchFamily="34" charset="0"/>
            </a:endParaRPr>
          </a:p>
        </p:txBody>
      </p:sp>
      <p:cxnSp>
        <p:nvCxnSpPr>
          <p:cNvPr id="29" name="Conector recto 28">
            <a:extLst>
              <a:ext uri="{FF2B5EF4-FFF2-40B4-BE49-F238E27FC236}">
                <a16:creationId xmlns:a16="http://schemas.microsoft.com/office/drawing/2014/main" id="{41C23306-CDAB-630D-493D-B744BC8AD983}"/>
              </a:ext>
            </a:extLst>
          </p:cNvPr>
          <p:cNvCxnSpPr>
            <a:cxnSpLocks/>
          </p:cNvCxnSpPr>
          <p:nvPr/>
        </p:nvCxnSpPr>
        <p:spPr>
          <a:xfrm>
            <a:off x="3294182" y="5013970"/>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ector recto 29">
            <a:extLst>
              <a:ext uri="{FF2B5EF4-FFF2-40B4-BE49-F238E27FC236}">
                <a16:creationId xmlns:a16="http://schemas.microsoft.com/office/drawing/2014/main" id="{4DBDC999-1476-5D37-3C55-ED30090E44AF}"/>
              </a:ext>
            </a:extLst>
          </p:cNvPr>
          <p:cNvCxnSpPr>
            <a:cxnSpLocks/>
          </p:cNvCxnSpPr>
          <p:nvPr/>
        </p:nvCxnSpPr>
        <p:spPr>
          <a:xfrm>
            <a:off x="6565290" y="5020449"/>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Conector recto 30">
            <a:extLst>
              <a:ext uri="{FF2B5EF4-FFF2-40B4-BE49-F238E27FC236}">
                <a16:creationId xmlns:a16="http://schemas.microsoft.com/office/drawing/2014/main" id="{1986E479-A8CD-E120-40DD-D800552C9116}"/>
              </a:ext>
            </a:extLst>
          </p:cNvPr>
          <p:cNvCxnSpPr>
            <a:cxnSpLocks/>
          </p:cNvCxnSpPr>
          <p:nvPr/>
        </p:nvCxnSpPr>
        <p:spPr>
          <a:xfrm>
            <a:off x="9412433" y="5029532"/>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33" name="CuadroTexto 32">
            <a:extLst>
              <a:ext uri="{FF2B5EF4-FFF2-40B4-BE49-F238E27FC236}">
                <a16:creationId xmlns:a16="http://schemas.microsoft.com/office/drawing/2014/main" id="{5FABA151-3FBE-1D40-C58C-C231AB3DE53E}"/>
              </a:ext>
            </a:extLst>
          </p:cNvPr>
          <p:cNvSpPr txBox="1"/>
          <p:nvPr/>
        </p:nvSpPr>
        <p:spPr>
          <a:xfrm>
            <a:off x="6565290" y="440267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3</a:t>
            </a:r>
            <a:endParaRPr lang="es-MX" sz="3200" dirty="0">
              <a:effectLst/>
              <a:latin typeface="Calibri" panose="020F0502020204030204" pitchFamily="34" charset="0"/>
              <a:ea typeface="Calibri" panose="020F0502020204030204" pitchFamily="34" charset="0"/>
            </a:endParaRPr>
          </a:p>
        </p:txBody>
      </p:sp>
      <p:sp>
        <p:nvSpPr>
          <p:cNvPr id="34" name="CuadroTexto 33">
            <a:extLst>
              <a:ext uri="{FF2B5EF4-FFF2-40B4-BE49-F238E27FC236}">
                <a16:creationId xmlns:a16="http://schemas.microsoft.com/office/drawing/2014/main" id="{0C79A444-DE72-6955-08EA-EA1DD26DDF93}"/>
              </a:ext>
            </a:extLst>
          </p:cNvPr>
          <p:cNvSpPr txBox="1"/>
          <p:nvPr/>
        </p:nvSpPr>
        <p:spPr>
          <a:xfrm>
            <a:off x="9575569" y="4384674"/>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35" name="CuadroTexto 34">
            <a:extLst>
              <a:ext uri="{FF2B5EF4-FFF2-40B4-BE49-F238E27FC236}">
                <a16:creationId xmlns:a16="http://schemas.microsoft.com/office/drawing/2014/main" id="{367317FD-67DE-727F-7B4F-BADFBB652DB6}"/>
              </a:ext>
            </a:extLst>
          </p:cNvPr>
          <p:cNvSpPr txBox="1"/>
          <p:nvPr/>
        </p:nvSpPr>
        <p:spPr>
          <a:xfrm>
            <a:off x="328461" y="5094048"/>
            <a:ext cx="2394371"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have been repaid in full and on time (value of £23m+).</a:t>
            </a:r>
            <a:endParaRPr lang="es-MX" sz="1200" dirty="0"/>
          </a:p>
        </p:txBody>
      </p:sp>
      <p:sp>
        <p:nvSpPr>
          <p:cNvPr id="36" name="CuadroTexto 35">
            <a:extLst>
              <a:ext uri="{FF2B5EF4-FFF2-40B4-BE49-F238E27FC236}">
                <a16:creationId xmlns:a16="http://schemas.microsoft.com/office/drawing/2014/main" id="{557976F2-3124-83F6-1FF3-71030FC73E8F}"/>
              </a:ext>
            </a:extLst>
          </p:cNvPr>
          <p:cNvSpPr txBox="1"/>
          <p:nvPr/>
        </p:nvSpPr>
        <p:spPr>
          <a:xfrm>
            <a:off x="3312108" y="5094049"/>
            <a:ext cx="2527352"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remain live, with all due coupon payments up to date</a:t>
            </a:r>
            <a:endParaRPr lang="es-MX" sz="1200" dirty="0"/>
          </a:p>
        </p:txBody>
      </p:sp>
      <p:sp>
        <p:nvSpPr>
          <p:cNvPr id="37" name="CuadroTexto 36">
            <a:extLst>
              <a:ext uri="{FF2B5EF4-FFF2-40B4-BE49-F238E27FC236}">
                <a16:creationId xmlns:a16="http://schemas.microsoft.com/office/drawing/2014/main" id="{C294945A-A8D0-9D07-AA58-6E68AD54DE11}"/>
              </a:ext>
            </a:extLst>
          </p:cNvPr>
          <p:cNvSpPr txBox="1"/>
          <p:nvPr/>
        </p:nvSpPr>
        <p:spPr>
          <a:xfrm>
            <a:off x="6565290" y="5094048"/>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years' of accounts filed demonstrating healthy trading profits</a:t>
            </a:r>
            <a:endParaRPr lang="es-MX" sz="1200" dirty="0"/>
          </a:p>
        </p:txBody>
      </p:sp>
      <p:sp>
        <p:nvSpPr>
          <p:cNvPr id="38" name="CuadroTexto 37">
            <a:extLst>
              <a:ext uri="{FF2B5EF4-FFF2-40B4-BE49-F238E27FC236}">
                <a16:creationId xmlns:a16="http://schemas.microsoft.com/office/drawing/2014/main" id="{9DFB0710-D100-90F0-149E-8E571436E650}"/>
              </a:ext>
            </a:extLst>
          </p:cNvPr>
          <p:cNvSpPr txBox="1"/>
          <p:nvPr/>
        </p:nvSpPr>
        <p:spPr>
          <a:xfrm>
            <a:off x="506504" y="3698461"/>
            <a:ext cx="204986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raised</a:t>
            </a:r>
            <a:endParaRPr lang="es-MX" sz="1200" dirty="0"/>
          </a:p>
        </p:txBody>
      </p:sp>
      <p:sp>
        <p:nvSpPr>
          <p:cNvPr id="3" name="Freeform 6">
            <a:extLst>
              <a:ext uri="{FF2B5EF4-FFF2-40B4-BE49-F238E27FC236}">
                <a16:creationId xmlns:a16="http://schemas.microsoft.com/office/drawing/2014/main" id="{95477C9C-D3BC-767E-5BF7-35A6873740BB}"/>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CFCBBEDC-116E-4497-B572-8668259FB6B0}"/>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61776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DE02E2B2-3F0B-1108-EE1F-DF07799EE567}"/>
            </a:ext>
          </a:extLst>
        </p:cNvPr>
        <p:cNvGrpSpPr/>
        <p:nvPr/>
      </p:nvGrpSpPr>
      <p:grpSpPr>
        <a:xfrm>
          <a:off x="0" y="0"/>
          <a:ext cx="0" cy="0"/>
          <a:chOff x="0" y="0"/>
          <a:chExt cx="0" cy="0"/>
        </a:xfrm>
      </p:grpSpPr>
      <p:pic>
        <p:nvPicPr>
          <p:cNvPr id="6" name="Imagen 5" descr="Imagen que contiene Tabla&#10;&#10;El contenido generado por IA puede ser incorrecto.">
            <a:extLst>
              <a:ext uri="{FF2B5EF4-FFF2-40B4-BE49-F238E27FC236}">
                <a16:creationId xmlns:a16="http://schemas.microsoft.com/office/drawing/2014/main" id="{96BD9C84-BA8E-1E1B-B085-F69D4CF96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390" y="0"/>
            <a:ext cx="4843220" cy="6858000"/>
          </a:xfrm>
          <a:prstGeom prst="rect">
            <a:avLst/>
          </a:prstGeom>
        </p:spPr>
      </p:pic>
    </p:spTree>
    <p:extLst>
      <p:ext uri="{BB962C8B-B14F-4D97-AF65-F5344CB8AC3E}">
        <p14:creationId xmlns:p14="http://schemas.microsoft.com/office/powerpoint/2010/main" val="3701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0E0B-815E-4AF8-0CF5-3E7AA8688194}"/>
            </a:ext>
          </a:extLst>
        </p:cNvPr>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EA41617A-DDB6-C21A-19B0-CA509861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516" y="0"/>
            <a:ext cx="4772967" cy="6858000"/>
          </a:xfrm>
          <a:prstGeom prst="rect">
            <a:avLst/>
          </a:prstGeom>
        </p:spPr>
      </p:pic>
    </p:spTree>
    <p:extLst>
      <p:ext uri="{BB962C8B-B14F-4D97-AF65-F5344CB8AC3E}">
        <p14:creationId xmlns:p14="http://schemas.microsoft.com/office/powerpoint/2010/main" val="12443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7D8A5C0-E65A-9B01-4C6D-D452399822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2ECE55-C12E-5E09-4FA9-600BD00691F7}"/>
              </a:ext>
            </a:extLst>
          </p:cNvPr>
          <p:cNvSpPr>
            <a:spLocks noGrp="1"/>
          </p:cNvSpPr>
          <p:nvPr>
            <p:ph type="ctrTitle"/>
          </p:nvPr>
        </p:nvSpPr>
        <p:spPr>
          <a:xfrm>
            <a:off x="368439" y="251431"/>
            <a:ext cx="6475981" cy="753404"/>
          </a:xfrm>
        </p:spPr>
        <p:txBody>
          <a:bodyPr>
            <a:normAutofit fontScale="90000"/>
          </a:bodyPr>
          <a:lstStyle/>
          <a:p>
            <a:pPr algn="l">
              <a:lnSpc>
                <a:spcPts val="2892"/>
              </a:lnSpc>
            </a:pPr>
            <a:r>
              <a:rPr lang="en-US" sz="2400" dirty="0">
                <a:solidFill>
                  <a:srgbClr val="F58721"/>
                </a:solidFill>
                <a:latin typeface="Montserrat"/>
                <a:ea typeface="Montserrat"/>
                <a:cs typeface="Montserrat"/>
                <a:sym typeface="Montserrat"/>
              </a:rPr>
              <a:t>How do Woodville protect investor capital?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C681128B-875B-5257-14E9-C8B58A6501EE}"/>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 Woodville’s Interest is front-loaded, so risk of default on the interest is zero</a:t>
            </a:r>
          </a:p>
          <a:p>
            <a:pPr algn="just"/>
            <a:r>
              <a:rPr lang="en-US" sz="1400" dirty="0">
                <a:latin typeface="+mj-lt"/>
              </a:rPr>
              <a:t>• Targeting smaller value cases of £1,000 - £5,000 carries much less risk, and provides extra diversification across the Investor Capital</a:t>
            </a:r>
          </a:p>
          <a:p>
            <a:pPr algn="just"/>
            <a:r>
              <a:rPr lang="en-US" sz="1400" dirty="0">
                <a:latin typeface="+mj-lt"/>
              </a:rPr>
              <a:t>• Woodville’s loan is secured on an ATE (After The Event) insurance policy. If a claim is lost or discontinued, the loan is repaid to Woodville from the insurance policy proceeds.</a:t>
            </a:r>
          </a:p>
          <a:p>
            <a:pPr algn="just"/>
            <a:r>
              <a:rPr lang="en-US" sz="1400" dirty="0">
                <a:latin typeface="+mj-lt"/>
              </a:rPr>
              <a:t>• Assignment rights over each case is held by Woodville to</a:t>
            </a:r>
          </a:p>
          <a:p>
            <a:pPr algn="just"/>
            <a:r>
              <a:rPr lang="en-US" sz="1400" dirty="0">
                <a:latin typeface="+mj-lt"/>
              </a:rPr>
              <a:t>protect in the event of solicitor going into liquidation</a:t>
            </a:r>
          </a:p>
          <a:p>
            <a:pPr algn="just"/>
            <a:r>
              <a:rPr lang="en-US" sz="1400" dirty="0">
                <a:latin typeface="+mj-lt"/>
              </a:rPr>
              <a:t>• The defendant is insured, so the judgment is settled by a well- </a:t>
            </a:r>
            <a:r>
              <a:rPr lang="en-US" sz="1400" dirty="0" err="1">
                <a:latin typeface="+mj-lt"/>
              </a:rPr>
              <a:t>capitalised</a:t>
            </a:r>
            <a:r>
              <a:rPr lang="en-US" sz="1400" dirty="0">
                <a:latin typeface="+mj-lt"/>
              </a:rPr>
              <a:t> insurance company, giving a very high chance of successful enforcement of any judgment</a:t>
            </a:r>
          </a:p>
          <a:p>
            <a:pPr algn="just"/>
            <a:r>
              <a:rPr lang="en-US" sz="1400" dirty="0">
                <a:latin typeface="+mj-lt"/>
              </a:rPr>
              <a:t>• Woodville take a charge over the borrowing law firm, with</a:t>
            </a:r>
          </a:p>
          <a:p>
            <a:pPr algn="just"/>
            <a:r>
              <a:rPr lang="en-US" sz="1400" dirty="0">
                <a:latin typeface="+mj-lt"/>
              </a:rPr>
              <a:t>personal guarantees sought where possible</a:t>
            </a:r>
            <a:endParaRPr lang="es-MX" sz="1400" dirty="0">
              <a:latin typeface="+mj-lt"/>
            </a:endParaRPr>
          </a:p>
        </p:txBody>
      </p:sp>
      <p:sp>
        <p:nvSpPr>
          <p:cNvPr id="6" name="CuadroTexto 5">
            <a:extLst>
              <a:ext uri="{FF2B5EF4-FFF2-40B4-BE49-F238E27FC236}">
                <a16:creationId xmlns:a16="http://schemas.microsoft.com/office/drawing/2014/main" id="{9C2B9736-CE78-5E39-3F1E-5C00ADDE83F4}"/>
              </a:ext>
            </a:extLst>
          </p:cNvPr>
          <p:cNvSpPr txBox="1"/>
          <p:nvPr/>
        </p:nvSpPr>
        <p:spPr>
          <a:xfrm>
            <a:off x="368439" y="1160364"/>
            <a:ext cx="6303965" cy="646331"/>
          </a:xfrm>
          <a:prstGeom prst="rect">
            <a:avLst/>
          </a:prstGeom>
          <a:noFill/>
        </p:spPr>
        <p:txBody>
          <a:bodyPr wrap="square" rtlCol="0">
            <a:spAutoFit/>
          </a:bodyPr>
          <a:lstStyle/>
          <a:p>
            <a:pPr algn="just"/>
            <a:r>
              <a:rPr lang="en-US" dirty="0">
                <a:solidFill>
                  <a:srgbClr val="3D6D62"/>
                </a:solidFill>
              </a:rPr>
              <a:t>The anticipated default rate is less than 1% on all cases funded The Investor security points are </a:t>
            </a:r>
            <a:r>
              <a:rPr lang="en-US" dirty="0" err="1">
                <a:solidFill>
                  <a:srgbClr val="3D6D62"/>
                </a:solidFill>
              </a:rPr>
              <a:t>summarised</a:t>
            </a:r>
            <a:r>
              <a:rPr lang="en-US" dirty="0">
                <a:solidFill>
                  <a:srgbClr val="3D6D62"/>
                </a:solidFill>
              </a:rPr>
              <a:t> below:</a:t>
            </a:r>
            <a:endParaRPr lang="es-MX" dirty="0">
              <a:solidFill>
                <a:srgbClr val="3D6D62"/>
              </a:solidFill>
            </a:endParaRPr>
          </a:p>
        </p:txBody>
      </p:sp>
      <p:sp>
        <p:nvSpPr>
          <p:cNvPr id="4" name="Graphic 85">
            <a:extLst>
              <a:ext uri="{FF2B5EF4-FFF2-40B4-BE49-F238E27FC236}">
                <a16:creationId xmlns:a16="http://schemas.microsoft.com/office/drawing/2014/main" id="{64A5B7ED-C8C7-FFE8-8C63-31F440E4CB70}"/>
              </a:ext>
            </a:extLst>
          </p:cNvPr>
          <p:cNvSpPr>
            <a:spLocks/>
          </p:cNvSpPr>
          <p:nvPr/>
        </p:nvSpPr>
        <p:spPr>
          <a:xfrm>
            <a:off x="7256423" y="2804600"/>
            <a:ext cx="1556385" cy="1556385"/>
          </a:xfrm>
          <a:custGeom>
            <a:avLst/>
            <a:gdLst/>
            <a:ahLst/>
            <a:cxnLst/>
            <a:rect l="l" t="t" r="r" b="b"/>
            <a:pathLst>
              <a:path w="1556385" h="1556385">
                <a:moveTo>
                  <a:pt x="1555991" y="0"/>
                </a:moveTo>
                <a:lnTo>
                  <a:pt x="0" y="0"/>
                </a:lnTo>
                <a:lnTo>
                  <a:pt x="0" y="1555991"/>
                </a:lnTo>
                <a:lnTo>
                  <a:pt x="1555991" y="1555991"/>
                </a:lnTo>
                <a:lnTo>
                  <a:pt x="1555991" y="0"/>
                </a:lnTo>
                <a:close/>
              </a:path>
            </a:pathLst>
          </a:custGeom>
          <a:solidFill>
            <a:srgbClr val="FAC390"/>
          </a:solidFill>
        </p:spPr>
        <p:txBody>
          <a:bodyPr wrap="square" lIns="0" tIns="0" rIns="0" bIns="0" rtlCol="0">
            <a:prstTxWarp prst="textNoShape">
              <a:avLst/>
            </a:prstTxWarp>
            <a:noAutofit/>
          </a:bodyPr>
          <a:lstStyle/>
          <a:p>
            <a:endParaRPr lang="es-MX"/>
          </a:p>
        </p:txBody>
      </p:sp>
      <p:sp>
        <p:nvSpPr>
          <p:cNvPr id="5" name="Graphic 86">
            <a:extLst>
              <a:ext uri="{FF2B5EF4-FFF2-40B4-BE49-F238E27FC236}">
                <a16:creationId xmlns:a16="http://schemas.microsoft.com/office/drawing/2014/main" id="{2907FC0D-68FA-7D60-67B9-D6800D8945A2}"/>
              </a:ext>
            </a:extLst>
          </p:cNvPr>
          <p:cNvSpPr>
            <a:spLocks/>
          </p:cNvSpPr>
          <p:nvPr/>
        </p:nvSpPr>
        <p:spPr>
          <a:xfrm>
            <a:off x="8889987" y="2804600"/>
            <a:ext cx="1556385" cy="1556385"/>
          </a:xfrm>
          <a:custGeom>
            <a:avLst/>
            <a:gdLst/>
            <a:ahLst/>
            <a:cxnLst/>
            <a:rect l="l" t="t" r="r" b="b"/>
            <a:pathLst>
              <a:path w="1556385" h="1556385">
                <a:moveTo>
                  <a:pt x="1556003" y="0"/>
                </a:moveTo>
                <a:lnTo>
                  <a:pt x="0" y="0"/>
                </a:lnTo>
                <a:lnTo>
                  <a:pt x="0" y="1555991"/>
                </a:lnTo>
                <a:lnTo>
                  <a:pt x="48120" y="1552668"/>
                </a:lnTo>
                <a:lnTo>
                  <a:pt x="95856" y="1547972"/>
                </a:lnTo>
                <a:lnTo>
                  <a:pt x="143188" y="1541923"/>
                </a:lnTo>
                <a:lnTo>
                  <a:pt x="190097" y="1534541"/>
                </a:lnTo>
                <a:lnTo>
                  <a:pt x="236562" y="1525846"/>
                </a:lnTo>
                <a:lnTo>
                  <a:pt x="282564" y="1515857"/>
                </a:lnTo>
                <a:lnTo>
                  <a:pt x="328083" y="1504594"/>
                </a:lnTo>
                <a:lnTo>
                  <a:pt x="373100" y="1492077"/>
                </a:lnTo>
                <a:lnTo>
                  <a:pt x="417593" y="1478327"/>
                </a:lnTo>
                <a:lnTo>
                  <a:pt x="461545" y="1463361"/>
                </a:lnTo>
                <a:lnTo>
                  <a:pt x="504935" y="1447201"/>
                </a:lnTo>
                <a:lnTo>
                  <a:pt x="547743" y="1429866"/>
                </a:lnTo>
                <a:lnTo>
                  <a:pt x="589949" y="1411376"/>
                </a:lnTo>
                <a:lnTo>
                  <a:pt x="631534" y="1391750"/>
                </a:lnTo>
                <a:lnTo>
                  <a:pt x="672478" y="1371009"/>
                </a:lnTo>
                <a:lnTo>
                  <a:pt x="712760" y="1349172"/>
                </a:lnTo>
                <a:lnTo>
                  <a:pt x="752363" y="1326259"/>
                </a:lnTo>
                <a:lnTo>
                  <a:pt x="791264" y="1302290"/>
                </a:lnTo>
                <a:lnTo>
                  <a:pt x="829446" y="1277284"/>
                </a:lnTo>
                <a:lnTo>
                  <a:pt x="866888" y="1251261"/>
                </a:lnTo>
                <a:lnTo>
                  <a:pt x="903570" y="1224241"/>
                </a:lnTo>
                <a:lnTo>
                  <a:pt x="939472" y="1196244"/>
                </a:lnTo>
                <a:lnTo>
                  <a:pt x="974575" y="1167290"/>
                </a:lnTo>
                <a:lnTo>
                  <a:pt x="1008859" y="1137398"/>
                </a:lnTo>
                <a:lnTo>
                  <a:pt x="1042304" y="1106588"/>
                </a:lnTo>
                <a:lnTo>
                  <a:pt x="1074891" y="1074880"/>
                </a:lnTo>
                <a:lnTo>
                  <a:pt x="1106599" y="1042293"/>
                </a:lnTo>
                <a:lnTo>
                  <a:pt x="1137409" y="1008848"/>
                </a:lnTo>
                <a:lnTo>
                  <a:pt x="1167302" y="974565"/>
                </a:lnTo>
                <a:lnTo>
                  <a:pt x="1196256" y="939462"/>
                </a:lnTo>
                <a:lnTo>
                  <a:pt x="1224253" y="903560"/>
                </a:lnTo>
                <a:lnTo>
                  <a:pt x="1251273" y="866878"/>
                </a:lnTo>
                <a:lnTo>
                  <a:pt x="1277296" y="829437"/>
                </a:lnTo>
                <a:lnTo>
                  <a:pt x="1302302" y="791255"/>
                </a:lnTo>
                <a:lnTo>
                  <a:pt x="1326271" y="752354"/>
                </a:lnTo>
                <a:lnTo>
                  <a:pt x="1349184" y="712752"/>
                </a:lnTo>
                <a:lnTo>
                  <a:pt x="1371022" y="672469"/>
                </a:lnTo>
                <a:lnTo>
                  <a:pt x="1391763" y="631526"/>
                </a:lnTo>
                <a:lnTo>
                  <a:pt x="1411388" y="589941"/>
                </a:lnTo>
                <a:lnTo>
                  <a:pt x="1429879" y="547736"/>
                </a:lnTo>
                <a:lnTo>
                  <a:pt x="1447214" y="504928"/>
                </a:lnTo>
                <a:lnTo>
                  <a:pt x="1463374" y="461539"/>
                </a:lnTo>
                <a:lnTo>
                  <a:pt x="1478339" y="417588"/>
                </a:lnTo>
                <a:lnTo>
                  <a:pt x="1492090" y="373095"/>
                </a:lnTo>
                <a:lnTo>
                  <a:pt x="1504607" y="328079"/>
                </a:lnTo>
                <a:lnTo>
                  <a:pt x="1515869" y="282560"/>
                </a:lnTo>
                <a:lnTo>
                  <a:pt x="1525858" y="236559"/>
                </a:lnTo>
                <a:lnTo>
                  <a:pt x="1534554" y="190094"/>
                </a:lnTo>
                <a:lnTo>
                  <a:pt x="1541935" y="143186"/>
                </a:lnTo>
                <a:lnTo>
                  <a:pt x="1547984" y="95854"/>
                </a:lnTo>
                <a:lnTo>
                  <a:pt x="1552680" y="48119"/>
                </a:lnTo>
                <a:lnTo>
                  <a:pt x="1556003" y="0"/>
                </a:lnTo>
                <a:close/>
              </a:path>
            </a:pathLst>
          </a:custGeom>
          <a:solidFill>
            <a:srgbClr val="91B3DB">
              <a:alpha val="59999"/>
            </a:srgbClr>
          </a:solidFill>
        </p:spPr>
        <p:txBody>
          <a:bodyPr wrap="square" lIns="0" tIns="0" rIns="0" bIns="0" rtlCol="0">
            <a:prstTxWarp prst="textNoShape">
              <a:avLst/>
            </a:prstTxWarp>
            <a:noAutofit/>
          </a:bodyPr>
          <a:lstStyle/>
          <a:p>
            <a:endParaRPr lang="es-MX"/>
          </a:p>
        </p:txBody>
      </p:sp>
      <p:sp>
        <p:nvSpPr>
          <p:cNvPr id="7" name="Graphic 87">
            <a:extLst>
              <a:ext uri="{FF2B5EF4-FFF2-40B4-BE49-F238E27FC236}">
                <a16:creationId xmlns:a16="http://schemas.microsoft.com/office/drawing/2014/main" id="{38E361C7-5AAC-2E97-A0CC-E88E9063F7D4}"/>
              </a:ext>
            </a:extLst>
          </p:cNvPr>
          <p:cNvSpPr>
            <a:spLocks/>
          </p:cNvSpPr>
          <p:nvPr/>
        </p:nvSpPr>
        <p:spPr>
          <a:xfrm>
            <a:off x="10523551" y="2804600"/>
            <a:ext cx="1556385" cy="1556385"/>
          </a:xfrm>
          <a:custGeom>
            <a:avLst/>
            <a:gdLst/>
            <a:ahLst/>
            <a:cxnLst/>
            <a:rect l="l" t="t" r="r" b="b"/>
            <a:pathLst>
              <a:path w="1556385" h="1556385">
                <a:moveTo>
                  <a:pt x="0" y="0"/>
                </a:moveTo>
                <a:lnTo>
                  <a:pt x="0" y="1556004"/>
                </a:lnTo>
                <a:lnTo>
                  <a:pt x="1555991" y="1556004"/>
                </a:lnTo>
                <a:lnTo>
                  <a:pt x="1552668" y="1507883"/>
                </a:lnTo>
                <a:lnTo>
                  <a:pt x="1547972" y="1460147"/>
                </a:lnTo>
                <a:lnTo>
                  <a:pt x="1541923" y="1412815"/>
                </a:lnTo>
                <a:lnTo>
                  <a:pt x="1534541" y="1365906"/>
                </a:lnTo>
                <a:lnTo>
                  <a:pt x="1525846" y="1319441"/>
                </a:lnTo>
                <a:lnTo>
                  <a:pt x="1515857" y="1273439"/>
                </a:lnTo>
                <a:lnTo>
                  <a:pt x="1504594" y="1227920"/>
                </a:lnTo>
                <a:lnTo>
                  <a:pt x="1492077" y="1182903"/>
                </a:lnTo>
                <a:lnTo>
                  <a:pt x="1478327" y="1138410"/>
                </a:lnTo>
                <a:lnTo>
                  <a:pt x="1463361" y="1094458"/>
                </a:lnTo>
                <a:lnTo>
                  <a:pt x="1447201" y="1051068"/>
                </a:lnTo>
                <a:lnTo>
                  <a:pt x="1429866" y="1008260"/>
                </a:lnTo>
                <a:lnTo>
                  <a:pt x="1411376" y="966054"/>
                </a:lnTo>
                <a:lnTo>
                  <a:pt x="1391750" y="924469"/>
                </a:lnTo>
                <a:lnTo>
                  <a:pt x="1371009" y="883525"/>
                </a:lnTo>
                <a:lnTo>
                  <a:pt x="1349172" y="843243"/>
                </a:lnTo>
                <a:lnTo>
                  <a:pt x="1326259" y="803640"/>
                </a:lnTo>
                <a:lnTo>
                  <a:pt x="1302290" y="764739"/>
                </a:lnTo>
                <a:lnTo>
                  <a:pt x="1277284" y="726557"/>
                </a:lnTo>
                <a:lnTo>
                  <a:pt x="1251261" y="689115"/>
                </a:lnTo>
                <a:lnTo>
                  <a:pt x="1224241" y="652433"/>
                </a:lnTo>
                <a:lnTo>
                  <a:pt x="1196244" y="616531"/>
                </a:lnTo>
                <a:lnTo>
                  <a:pt x="1167290" y="581428"/>
                </a:lnTo>
                <a:lnTo>
                  <a:pt x="1137398" y="547144"/>
                </a:lnTo>
                <a:lnTo>
                  <a:pt x="1106588" y="513699"/>
                </a:lnTo>
                <a:lnTo>
                  <a:pt x="1074880" y="481112"/>
                </a:lnTo>
                <a:lnTo>
                  <a:pt x="1042293" y="449404"/>
                </a:lnTo>
                <a:lnTo>
                  <a:pt x="1008848" y="418594"/>
                </a:lnTo>
                <a:lnTo>
                  <a:pt x="974565" y="388701"/>
                </a:lnTo>
                <a:lnTo>
                  <a:pt x="939462" y="359747"/>
                </a:lnTo>
                <a:lnTo>
                  <a:pt x="903560" y="331750"/>
                </a:lnTo>
                <a:lnTo>
                  <a:pt x="866878" y="304730"/>
                </a:lnTo>
                <a:lnTo>
                  <a:pt x="829437" y="278707"/>
                </a:lnTo>
                <a:lnTo>
                  <a:pt x="791255" y="253701"/>
                </a:lnTo>
                <a:lnTo>
                  <a:pt x="752354" y="229732"/>
                </a:lnTo>
                <a:lnTo>
                  <a:pt x="712752" y="206819"/>
                </a:lnTo>
                <a:lnTo>
                  <a:pt x="672469" y="184981"/>
                </a:lnTo>
                <a:lnTo>
                  <a:pt x="631526" y="164240"/>
                </a:lnTo>
                <a:lnTo>
                  <a:pt x="589941" y="144615"/>
                </a:lnTo>
                <a:lnTo>
                  <a:pt x="547736" y="126124"/>
                </a:lnTo>
                <a:lnTo>
                  <a:pt x="504928" y="108789"/>
                </a:lnTo>
                <a:lnTo>
                  <a:pt x="461539" y="92629"/>
                </a:lnTo>
                <a:lnTo>
                  <a:pt x="417588" y="77664"/>
                </a:lnTo>
                <a:lnTo>
                  <a:pt x="373095" y="63913"/>
                </a:lnTo>
                <a:lnTo>
                  <a:pt x="328079" y="51396"/>
                </a:lnTo>
                <a:lnTo>
                  <a:pt x="282560" y="40134"/>
                </a:lnTo>
                <a:lnTo>
                  <a:pt x="236559" y="30145"/>
                </a:lnTo>
                <a:lnTo>
                  <a:pt x="190094" y="21449"/>
                </a:lnTo>
                <a:lnTo>
                  <a:pt x="143186" y="14068"/>
                </a:lnTo>
                <a:lnTo>
                  <a:pt x="95854" y="8019"/>
                </a:lnTo>
                <a:lnTo>
                  <a:pt x="48119" y="3323"/>
                </a:lnTo>
                <a:lnTo>
                  <a:pt x="0" y="0"/>
                </a:lnTo>
                <a:close/>
              </a:path>
            </a:pathLst>
          </a:custGeom>
          <a:solidFill>
            <a:srgbClr val="FAF5F2"/>
          </a:solidFill>
        </p:spPr>
        <p:txBody>
          <a:bodyPr wrap="square" lIns="0" tIns="0" rIns="0" bIns="0" rtlCol="0">
            <a:prstTxWarp prst="textNoShape">
              <a:avLst/>
            </a:prstTxWarp>
            <a:noAutofit/>
          </a:bodyPr>
          <a:lstStyle/>
          <a:p>
            <a:endParaRPr lang="es-MX"/>
          </a:p>
        </p:txBody>
      </p:sp>
      <p:sp>
        <p:nvSpPr>
          <p:cNvPr id="8" name="Freeform 6">
            <a:extLst>
              <a:ext uri="{FF2B5EF4-FFF2-40B4-BE49-F238E27FC236}">
                <a16:creationId xmlns:a16="http://schemas.microsoft.com/office/drawing/2014/main" id="{64A60FBC-F6C2-5022-738F-696E3C376A93}"/>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1" name="TextBox 13">
            <a:extLst>
              <a:ext uri="{FF2B5EF4-FFF2-40B4-BE49-F238E27FC236}">
                <a16:creationId xmlns:a16="http://schemas.microsoft.com/office/drawing/2014/main" id="{2416B5B2-C1E1-B441-30E6-368E8D909F44}"/>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02057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26F5051-F38D-B8A7-DD9E-DD4A72B4D7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E238D3-F5CC-8B0E-4110-ED6A15582E99}"/>
              </a:ext>
            </a:extLst>
          </p:cNvPr>
          <p:cNvSpPr>
            <a:spLocks noGrp="1"/>
          </p:cNvSpPr>
          <p:nvPr>
            <p:ph type="ctrTitle"/>
          </p:nvPr>
        </p:nvSpPr>
        <p:spPr>
          <a:xfrm>
            <a:off x="368439" y="251431"/>
            <a:ext cx="6102699" cy="753404"/>
          </a:xfrm>
        </p:spPr>
        <p:txBody>
          <a:bodyPr>
            <a:normAutofit/>
          </a:bodyPr>
          <a:lstStyle/>
          <a:p>
            <a:pPr algn="l">
              <a:lnSpc>
                <a:spcPts val="2422"/>
              </a:lnSpc>
            </a:pPr>
            <a:r>
              <a:rPr lang="en-US" sz="2400" dirty="0">
                <a:solidFill>
                  <a:srgbClr val="F58721"/>
                </a:solidFill>
                <a:latin typeface="Georgia Pro"/>
                <a:ea typeface="Georgia Pro"/>
                <a:cs typeface="Georgia Pro"/>
                <a:sym typeface="Georgia Pro"/>
              </a:rPr>
              <a:t>Loan book update 28th March 2025</a:t>
            </a:r>
          </a:p>
        </p:txBody>
      </p:sp>
      <p:sp>
        <p:nvSpPr>
          <p:cNvPr id="3" name="Subtítulo 2">
            <a:extLst>
              <a:ext uri="{FF2B5EF4-FFF2-40B4-BE49-F238E27FC236}">
                <a16:creationId xmlns:a16="http://schemas.microsoft.com/office/drawing/2014/main" id="{DB861A5C-A024-59FC-D00B-86C41CC603FA}"/>
              </a:ext>
            </a:extLst>
          </p:cNvPr>
          <p:cNvSpPr>
            <a:spLocks noGrp="1"/>
          </p:cNvSpPr>
          <p:nvPr>
            <p:ph type="subTitle" idx="1"/>
          </p:nvPr>
        </p:nvSpPr>
        <p:spPr>
          <a:xfrm>
            <a:off x="443239" y="1478371"/>
            <a:ext cx="4826560" cy="690572"/>
          </a:xfrm>
        </p:spPr>
        <p:txBody>
          <a:bodyPr>
            <a:noAutofit/>
          </a:body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1,563</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£1,563,000</a:t>
            </a:r>
          </a:p>
        </p:txBody>
      </p:sp>
      <p:sp>
        <p:nvSpPr>
          <p:cNvPr id="6" name="CuadroTexto 5">
            <a:extLst>
              <a:ext uri="{FF2B5EF4-FFF2-40B4-BE49-F238E27FC236}">
                <a16:creationId xmlns:a16="http://schemas.microsoft.com/office/drawing/2014/main" id="{306032F6-047D-A8FA-5879-53B36187395F}"/>
              </a:ext>
            </a:extLst>
          </p:cNvPr>
          <p:cNvSpPr txBox="1"/>
          <p:nvPr/>
        </p:nvSpPr>
        <p:spPr>
          <a:xfrm>
            <a:off x="438774" y="1114195"/>
            <a:ext cx="4967235" cy="369332"/>
          </a:xfrm>
          <a:prstGeom prst="rect">
            <a:avLst/>
          </a:prstGeom>
          <a:noFill/>
        </p:spPr>
        <p:txBody>
          <a:bodyPr wrap="square" rtlCol="0">
            <a:spAutoFit/>
          </a:bodyPr>
          <a:lstStyle/>
          <a:p>
            <a:pPr algn="just"/>
            <a:r>
              <a:rPr lang="en-US" dirty="0">
                <a:solidFill>
                  <a:srgbClr val="3D6D62"/>
                </a:solidFill>
              </a:rPr>
              <a:t>Road Traffic Accident Loans</a:t>
            </a:r>
            <a:endParaRPr lang="es-MX" dirty="0">
              <a:solidFill>
                <a:srgbClr val="3D6D62"/>
              </a:solidFill>
            </a:endParaRPr>
          </a:p>
        </p:txBody>
      </p:sp>
      <p:sp>
        <p:nvSpPr>
          <p:cNvPr id="9" name="CuadroTexto 8">
            <a:extLst>
              <a:ext uri="{FF2B5EF4-FFF2-40B4-BE49-F238E27FC236}">
                <a16:creationId xmlns:a16="http://schemas.microsoft.com/office/drawing/2014/main" id="{912E2459-3D8A-C8FF-B97E-866D3BB1C2EE}"/>
              </a:ext>
            </a:extLst>
          </p:cNvPr>
          <p:cNvSpPr txBox="1"/>
          <p:nvPr/>
        </p:nvSpPr>
        <p:spPr>
          <a:xfrm>
            <a:off x="6756578" y="178740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8D23287D-7675-5E72-A607-D474727503C7}"/>
              </a:ext>
            </a:extLst>
          </p:cNvPr>
          <p:cNvSpPr txBox="1"/>
          <p:nvPr/>
        </p:nvSpPr>
        <p:spPr>
          <a:xfrm>
            <a:off x="9527647" y="1806690"/>
            <a:ext cx="1193943"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0%</a:t>
            </a:r>
            <a:endParaRPr lang="es-MX" sz="3200" dirty="0"/>
          </a:p>
        </p:txBody>
      </p:sp>
      <p:sp>
        <p:nvSpPr>
          <p:cNvPr id="11" name="CuadroTexto 10">
            <a:extLst>
              <a:ext uri="{FF2B5EF4-FFF2-40B4-BE49-F238E27FC236}">
                <a16:creationId xmlns:a16="http://schemas.microsoft.com/office/drawing/2014/main" id="{F7D91BFB-FA21-6F1E-9D7D-A32056BF378E}"/>
              </a:ext>
            </a:extLst>
          </p:cNvPr>
          <p:cNvSpPr txBox="1"/>
          <p:nvPr/>
        </p:nvSpPr>
        <p:spPr>
          <a:xfrm>
            <a:off x="6714965" y="3687736"/>
            <a:ext cx="1708481" cy="584775"/>
          </a:xfrm>
          <a:prstGeom prst="rect">
            <a:avLst/>
          </a:prstGeom>
          <a:noFill/>
        </p:spPr>
        <p:txBody>
          <a:bodyPr wrap="none" rtlCol="0">
            <a:spAutoFit/>
          </a:bodyPr>
          <a:lstStyle/>
          <a:p>
            <a:pPr marL="74930"/>
            <a:r>
              <a:rPr lang="en-US" sz="3200" kern="0" spc="-10" dirty="0">
                <a:effectLst/>
                <a:latin typeface="Georgia" panose="02040502050405020303" pitchFamily="18" charset="0"/>
                <a:ea typeface="Georgia" panose="02040502050405020303" pitchFamily="18" charset="0"/>
                <a:cs typeface="Georgia" panose="02040502050405020303" pitchFamily="18" charset="0"/>
              </a:rPr>
              <a:t>245,427</a:t>
            </a:r>
            <a:endParaRPr lang="es-MX" sz="3200" kern="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12" name="CuadroTexto 11">
            <a:extLst>
              <a:ext uri="{FF2B5EF4-FFF2-40B4-BE49-F238E27FC236}">
                <a16:creationId xmlns:a16="http://schemas.microsoft.com/office/drawing/2014/main" id="{9841C3E5-192A-E108-772C-7856B64D9D32}"/>
              </a:ext>
            </a:extLst>
          </p:cNvPr>
          <p:cNvSpPr txBox="1"/>
          <p:nvPr/>
        </p:nvSpPr>
        <p:spPr>
          <a:xfrm>
            <a:off x="9457913" y="3687735"/>
            <a:ext cx="2115644" cy="584775"/>
          </a:xfrm>
          <a:prstGeom prst="rect">
            <a:avLst/>
          </a:prstGeom>
          <a:noFill/>
        </p:spPr>
        <p:txBody>
          <a:bodyPr wrap="none" rtlCol="0">
            <a:spAutoFit/>
          </a:bodyPr>
          <a:lstStyle/>
          <a:p>
            <a:pPr marL="74930"/>
            <a:r>
              <a:rPr lang="en-US" sz="3200" dirty="0">
                <a:effectLst/>
                <a:latin typeface="Georgia" panose="02040502050405020303" pitchFamily="18" charset="0"/>
                <a:ea typeface="Calibri" panose="020F0502020204030204" pitchFamily="34" charset="0"/>
              </a:rPr>
              <a:t>12</a:t>
            </a:r>
            <a:r>
              <a:rPr lang="en-US" sz="3200" spc="-335" dirty="0">
                <a:effectLst/>
                <a:latin typeface="Georgia" panose="02040502050405020303" pitchFamily="18" charset="0"/>
                <a:ea typeface="Calibri" panose="020F0502020204030204" pitchFamily="34" charset="0"/>
              </a:rPr>
              <a:t> </a:t>
            </a:r>
            <a:r>
              <a:rPr lang="en-US" sz="3200" spc="-10" dirty="0">
                <a:effectLst/>
                <a:latin typeface="Georgia" panose="02040502050405020303" pitchFamily="18" charset="0"/>
                <a:ea typeface="Calibri" panose="020F0502020204030204" pitchFamily="34" charset="0"/>
              </a:rPr>
              <a:t>Months</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61B7583C-EAAE-154B-2436-4A86BC025AE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Capital:</a:t>
            </a:r>
            <a:endParaRPr lang="es-MX" sz="1200" dirty="0"/>
          </a:p>
        </p:txBody>
      </p:sp>
      <p:cxnSp>
        <p:nvCxnSpPr>
          <p:cNvPr id="16" name="Conector recto 15">
            <a:extLst>
              <a:ext uri="{FF2B5EF4-FFF2-40B4-BE49-F238E27FC236}">
                <a16:creationId xmlns:a16="http://schemas.microsoft.com/office/drawing/2014/main" id="{5150C019-D4BA-DA39-2179-925E23806F1B}"/>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9A361249-57A9-CB35-1370-5ACB11486AA9}"/>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E8F641F3-9ABA-C042-F864-3108513DDD28}"/>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Interest:</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0B2F44CB-5967-2B04-1FCC-DFEF38C2F029}"/>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5DE106-9F8A-7924-11D2-90535278A4E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3F6C6CC3-8CBB-70FD-796B-5B15564991BD}"/>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Total Loans Written Since Inception</a:t>
            </a:r>
            <a:endParaRPr lang="es-MX" sz="1200" dirty="0"/>
          </a:p>
        </p:txBody>
      </p:sp>
      <p:sp>
        <p:nvSpPr>
          <p:cNvPr id="24" name="CuadroTexto 23">
            <a:extLst>
              <a:ext uri="{FF2B5EF4-FFF2-40B4-BE49-F238E27FC236}">
                <a16:creationId xmlns:a16="http://schemas.microsoft.com/office/drawing/2014/main" id="{C059C227-639D-D725-E3B6-14686B70D8AA}"/>
              </a:ext>
            </a:extLst>
          </p:cNvPr>
          <p:cNvSpPr txBox="1"/>
          <p:nvPr/>
        </p:nvSpPr>
        <p:spPr>
          <a:xfrm>
            <a:off x="9527647" y="3042735"/>
            <a:ext cx="2345924"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Average Loan duration</a:t>
            </a:r>
            <a:endParaRPr lang="es-MX" sz="1200" dirty="0"/>
          </a:p>
        </p:txBody>
      </p:sp>
      <p:sp>
        <p:nvSpPr>
          <p:cNvPr id="4" name="CuadroTexto 3">
            <a:extLst>
              <a:ext uri="{FF2B5EF4-FFF2-40B4-BE49-F238E27FC236}">
                <a16:creationId xmlns:a16="http://schemas.microsoft.com/office/drawing/2014/main" id="{A1872FEA-9B8F-971F-5746-B3CA1E2D8EA0}"/>
              </a:ext>
            </a:extLst>
          </p:cNvPr>
          <p:cNvSpPr txBox="1"/>
          <p:nvPr/>
        </p:nvSpPr>
        <p:spPr>
          <a:xfrm>
            <a:off x="6756578" y="5099771"/>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9FE35417-8E4F-819B-F7DA-469383164772}"/>
              </a:ext>
            </a:extLst>
          </p:cNvPr>
          <p:cNvSpPr txBox="1"/>
          <p:nvPr/>
        </p:nvSpPr>
        <p:spPr>
          <a:xfrm>
            <a:off x="464366" y="2125284"/>
            <a:ext cx="4967235" cy="369332"/>
          </a:xfrm>
          <a:prstGeom prst="rect">
            <a:avLst/>
          </a:prstGeom>
          <a:noFill/>
        </p:spPr>
        <p:txBody>
          <a:bodyPr wrap="square" rtlCol="0">
            <a:spAutoFit/>
          </a:bodyPr>
          <a:lstStyle/>
          <a:p>
            <a:pPr algn="just"/>
            <a:r>
              <a:rPr lang="en-US" dirty="0">
                <a:solidFill>
                  <a:srgbClr val="3D6D62"/>
                </a:solidFill>
              </a:rPr>
              <a:t>Housing Disrepair Loans</a:t>
            </a:r>
          </a:p>
        </p:txBody>
      </p:sp>
      <p:sp>
        <p:nvSpPr>
          <p:cNvPr id="7" name="CuadroTexto 6">
            <a:extLst>
              <a:ext uri="{FF2B5EF4-FFF2-40B4-BE49-F238E27FC236}">
                <a16:creationId xmlns:a16="http://schemas.microsoft.com/office/drawing/2014/main" id="{6BB610A7-3BCB-BEFD-F852-705611E14C48}"/>
              </a:ext>
            </a:extLst>
          </p:cNvPr>
          <p:cNvSpPr txBox="1"/>
          <p:nvPr/>
        </p:nvSpPr>
        <p:spPr>
          <a:xfrm>
            <a:off x="438774" y="4229123"/>
            <a:ext cx="4967235" cy="369332"/>
          </a:xfrm>
          <a:prstGeom prst="rect">
            <a:avLst/>
          </a:prstGeom>
          <a:noFill/>
        </p:spPr>
        <p:txBody>
          <a:bodyPr wrap="square" rtlCol="0">
            <a:spAutoFit/>
          </a:bodyPr>
          <a:lstStyle/>
          <a:p>
            <a:pPr algn="just"/>
            <a:r>
              <a:rPr lang="en-US" dirty="0">
                <a:solidFill>
                  <a:srgbClr val="3D6D62"/>
                </a:solidFill>
              </a:rPr>
              <a:t>PCP - Car Finance Loans</a:t>
            </a:r>
            <a:endParaRPr lang="es-MX" dirty="0">
              <a:solidFill>
                <a:srgbClr val="3D6D62"/>
              </a:solidFill>
            </a:endParaRPr>
          </a:p>
        </p:txBody>
      </p:sp>
      <p:sp>
        <p:nvSpPr>
          <p:cNvPr id="8" name="CuadroTexto 7">
            <a:extLst>
              <a:ext uri="{FF2B5EF4-FFF2-40B4-BE49-F238E27FC236}">
                <a16:creationId xmlns:a16="http://schemas.microsoft.com/office/drawing/2014/main" id="{9D69865E-F5A5-1D3B-F42A-E749A4CA7E0E}"/>
              </a:ext>
            </a:extLst>
          </p:cNvPr>
          <p:cNvSpPr txBox="1"/>
          <p:nvPr/>
        </p:nvSpPr>
        <p:spPr>
          <a:xfrm>
            <a:off x="464366" y="3171518"/>
            <a:ext cx="4967235" cy="369332"/>
          </a:xfrm>
          <a:prstGeom prst="rect">
            <a:avLst/>
          </a:prstGeom>
          <a:noFill/>
        </p:spPr>
        <p:txBody>
          <a:bodyPr wrap="square" rtlCol="0">
            <a:spAutoFit/>
          </a:bodyPr>
          <a:lstStyle/>
          <a:p>
            <a:pPr algn="just"/>
            <a:r>
              <a:rPr lang="en-US" dirty="0">
                <a:solidFill>
                  <a:srgbClr val="3D6D62"/>
                </a:solidFill>
              </a:rPr>
              <a:t>Business Energy Loans</a:t>
            </a:r>
            <a:endParaRPr lang="es-MX" dirty="0">
              <a:solidFill>
                <a:srgbClr val="3D6D62"/>
              </a:solidFill>
            </a:endParaRPr>
          </a:p>
        </p:txBody>
      </p:sp>
      <p:sp>
        <p:nvSpPr>
          <p:cNvPr id="14" name="CuadroTexto 13">
            <a:extLst>
              <a:ext uri="{FF2B5EF4-FFF2-40B4-BE49-F238E27FC236}">
                <a16:creationId xmlns:a16="http://schemas.microsoft.com/office/drawing/2014/main" id="{90F59940-F731-FC88-35D6-40F579198428}"/>
              </a:ext>
            </a:extLst>
          </p:cNvPr>
          <p:cNvSpPr txBox="1"/>
          <p:nvPr/>
        </p:nvSpPr>
        <p:spPr>
          <a:xfrm>
            <a:off x="464365" y="5286728"/>
            <a:ext cx="4967235" cy="369332"/>
          </a:xfrm>
          <a:prstGeom prst="rect">
            <a:avLst/>
          </a:prstGeom>
          <a:noFill/>
        </p:spPr>
        <p:txBody>
          <a:bodyPr wrap="square" rtlCol="0">
            <a:spAutoFit/>
          </a:bodyPr>
          <a:lstStyle/>
          <a:p>
            <a:pPr algn="just"/>
            <a:r>
              <a:rPr lang="en-US" dirty="0">
                <a:solidFill>
                  <a:srgbClr val="3D6D62"/>
                </a:solidFill>
              </a:rPr>
              <a:t>Irresponsible Lender Claims</a:t>
            </a:r>
            <a:endParaRPr lang="es-MX" dirty="0">
              <a:solidFill>
                <a:srgbClr val="3D6D62"/>
              </a:solidFill>
            </a:endParaRPr>
          </a:p>
        </p:txBody>
      </p:sp>
      <p:sp>
        <p:nvSpPr>
          <p:cNvPr id="15" name="Subtítulo 2">
            <a:extLst>
              <a:ext uri="{FF2B5EF4-FFF2-40B4-BE49-F238E27FC236}">
                <a16:creationId xmlns:a16="http://schemas.microsoft.com/office/drawing/2014/main" id="{112A7251-30BB-90E7-7DF4-2EB4606881D7}"/>
              </a:ext>
            </a:extLst>
          </p:cNvPr>
          <p:cNvSpPr txBox="1">
            <a:spLocks/>
          </p:cNvSpPr>
          <p:nvPr/>
        </p:nvSpPr>
        <p:spPr>
          <a:xfrm>
            <a:off x="438774" y="2511039"/>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2,841</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£7,443,000</a:t>
            </a:r>
          </a:p>
        </p:txBody>
      </p:sp>
      <p:sp>
        <p:nvSpPr>
          <p:cNvPr id="17" name="Subtítulo 2">
            <a:extLst>
              <a:ext uri="{FF2B5EF4-FFF2-40B4-BE49-F238E27FC236}">
                <a16:creationId xmlns:a16="http://schemas.microsoft.com/office/drawing/2014/main" id="{46586849-3A11-4971-0F4C-312A03446A48}"/>
              </a:ext>
            </a:extLst>
          </p:cNvPr>
          <p:cNvSpPr txBox="1">
            <a:spLocks/>
          </p:cNvSpPr>
          <p:nvPr/>
        </p:nvSpPr>
        <p:spPr>
          <a:xfrm>
            <a:off x="464366" y="3600186"/>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17,366 </a:t>
            </a:r>
          </a:p>
          <a:p>
            <a:pPr marL="171450" indent="-171450" algn="just">
              <a:buFont typeface="Arial" panose="020B0604020202020204" pitchFamily="34" charset="0"/>
              <a:buChar char="•"/>
            </a:pPr>
            <a:r>
              <a:rPr lang="en-US" sz="1200" dirty="0">
                <a:latin typeface="+mj-lt"/>
              </a:rPr>
              <a:t>Total Value of Active Loans –</a:t>
            </a:r>
            <a:r>
              <a:rPr lang="en-US" sz="1200" b="1" dirty="0">
                <a:latin typeface="+mj-lt"/>
              </a:rPr>
              <a:t> £26,004,000 </a:t>
            </a:r>
          </a:p>
        </p:txBody>
      </p:sp>
      <p:sp>
        <p:nvSpPr>
          <p:cNvPr id="22" name="Subtítulo 2">
            <a:extLst>
              <a:ext uri="{FF2B5EF4-FFF2-40B4-BE49-F238E27FC236}">
                <a16:creationId xmlns:a16="http://schemas.microsoft.com/office/drawing/2014/main" id="{B8183C77-305F-DD38-6A02-B735A8C45FB8}"/>
              </a:ext>
            </a:extLst>
          </p:cNvPr>
          <p:cNvSpPr txBox="1">
            <a:spLocks/>
          </p:cNvSpPr>
          <p:nvPr/>
        </p:nvSpPr>
        <p:spPr>
          <a:xfrm>
            <a:off x="464366" y="4633745"/>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155,811</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£ 149,317,052</a:t>
            </a:r>
          </a:p>
        </p:txBody>
      </p:sp>
      <p:sp>
        <p:nvSpPr>
          <p:cNvPr id="25" name="Subtítulo 2">
            <a:extLst>
              <a:ext uri="{FF2B5EF4-FFF2-40B4-BE49-F238E27FC236}">
                <a16:creationId xmlns:a16="http://schemas.microsoft.com/office/drawing/2014/main" id="{54F85C98-E703-2E10-B8AE-E7E63A54DAD1}"/>
              </a:ext>
            </a:extLst>
          </p:cNvPr>
          <p:cNvSpPr txBox="1">
            <a:spLocks/>
          </p:cNvSpPr>
          <p:nvPr/>
        </p:nvSpPr>
        <p:spPr>
          <a:xfrm>
            <a:off x="464366" y="5691350"/>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5,261</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£3,682,700</a:t>
            </a:r>
          </a:p>
        </p:txBody>
      </p:sp>
      <p:cxnSp>
        <p:nvCxnSpPr>
          <p:cNvPr id="26" name="Conector recto 25">
            <a:extLst>
              <a:ext uri="{FF2B5EF4-FFF2-40B4-BE49-F238E27FC236}">
                <a16:creationId xmlns:a16="http://schemas.microsoft.com/office/drawing/2014/main" id="{6798B6AE-BDE8-25AF-6ACF-D4567E68E617}"/>
              </a:ext>
            </a:extLst>
          </p:cNvPr>
          <p:cNvCxnSpPr>
            <a:cxnSpLocks/>
          </p:cNvCxnSpPr>
          <p:nvPr/>
        </p:nvCxnSpPr>
        <p:spPr>
          <a:xfrm>
            <a:off x="6471137" y="4595265"/>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CuadroTexto 26">
            <a:extLst>
              <a:ext uri="{FF2B5EF4-FFF2-40B4-BE49-F238E27FC236}">
                <a16:creationId xmlns:a16="http://schemas.microsoft.com/office/drawing/2014/main" id="{63E78A03-DE6E-4FE0-9B3F-B080D27D0F4E}"/>
              </a:ext>
            </a:extLst>
          </p:cNvPr>
          <p:cNvSpPr txBox="1"/>
          <p:nvPr/>
        </p:nvSpPr>
        <p:spPr>
          <a:xfrm>
            <a:off x="6756578" y="4719246"/>
            <a:ext cx="224799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Number of defaults</a:t>
            </a:r>
            <a:endParaRPr lang="es-MX" sz="1200" dirty="0"/>
          </a:p>
        </p:txBody>
      </p:sp>
      <p:sp>
        <p:nvSpPr>
          <p:cNvPr id="28" name="TextBox 13">
            <a:extLst>
              <a:ext uri="{FF2B5EF4-FFF2-40B4-BE49-F238E27FC236}">
                <a16:creationId xmlns:a16="http://schemas.microsoft.com/office/drawing/2014/main" id="{F3AD9813-4280-0414-AD6D-F928160E7568}"/>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29" name="Freeform 6">
            <a:extLst>
              <a:ext uri="{FF2B5EF4-FFF2-40B4-BE49-F238E27FC236}">
                <a16:creationId xmlns:a16="http://schemas.microsoft.com/office/drawing/2014/main" id="{2BEF2962-6A08-E6B7-0F23-80B6464F004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377492007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279</TotalTime>
  <Words>2486</Words>
  <Application>Microsoft Office PowerPoint</Application>
  <PresentationFormat>Panorámica</PresentationFormat>
  <Paragraphs>160</Paragraphs>
  <Slides>21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Arial</vt:lpstr>
      <vt:lpstr>Arial Bold</vt:lpstr>
      <vt:lpstr>Calibri</vt:lpstr>
      <vt:lpstr>Calibri Light</vt:lpstr>
      <vt:lpstr>Cambria</vt:lpstr>
      <vt:lpstr>Georgia</vt:lpstr>
      <vt:lpstr>Georgia Pro</vt:lpstr>
      <vt:lpstr>Montserrat</vt:lpstr>
      <vt:lpstr>Montserrat Bold</vt:lpstr>
      <vt:lpstr>Object Sans</vt:lpstr>
      <vt:lpstr>Open Sans</vt:lpstr>
      <vt:lpstr>Open Sans Medium</vt:lpstr>
      <vt:lpstr>Office 2013 - Tema de 2022</vt:lpstr>
      <vt:lpstr>Presentación de PowerPoint</vt:lpstr>
      <vt:lpstr>What is Litigation Funding? </vt:lpstr>
      <vt:lpstr>Litigation Funding Market Size</vt:lpstr>
      <vt:lpstr>Woodville’s Model</vt:lpstr>
      <vt:lpstr>Track Record</vt:lpstr>
      <vt:lpstr>Presentación de PowerPoint</vt:lpstr>
      <vt:lpstr>Presentación de PowerPoint</vt:lpstr>
      <vt:lpstr>How do Woodville protect investor capital?</vt:lpstr>
      <vt:lpstr>Loan book update 28th March 2025</vt:lpstr>
      <vt:lpstr>Track Record</vt:lpstr>
      <vt:lpstr>Presentación de PowerPoint</vt:lpstr>
      <vt:lpstr>Loan Book Summary</vt:lpstr>
      <vt:lpstr>Presentación de PowerPoint</vt:lpstr>
      <vt:lpstr>Presentación de PowerPoint</vt:lpstr>
      <vt:lpstr>Presentación de PowerPoint</vt:lpstr>
      <vt:lpstr>Presentación de PowerPoint</vt:lpstr>
      <vt:lpstr>Presentación de PowerPoint</vt:lpstr>
      <vt:lpstr>Presentación de PowerPoint</vt:lpstr>
      <vt:lpstr>Woodville Consultants Summary</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América Ceja</dc:creator>
  <cp:lastModifiedBy>Emiliano Pantoja</cp:lastModifiedBy>
  <cp:revision>36</cp:revision>
  <dcterms:created xsi:type="dcterms:W3CDTF">2025-03-06T15:06:17Z</dcterms:created>
  <dcterms:modified xsi:type="dcterms:W3CDTF">2025-04-24T20:18:59Z</dcterms:modified>
</cp:coreProperties>
</file>