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64" r:id="rId11"/>
    <p:sldId id="266" r:id="rId12"/>
    <p:sldId id="275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Almarai" panose="020B0604020202020204" charset="-78"/>
      <p:regular r:id="rId18"/>
    </p:embeddedFont>
    <p:embeddedFont>
      <p:font typeface="Almarai Bold" panose="020B0604020202020204" charset="-78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BD1C3C-3E08-472F-BFC8-59B83BCB1407}" v="19" dt="2025-07-25T04:59:27.308"/>
    <p1510:client id="{CC471E3F-59AF-4537-9181-54F37306C6D1}" v="9" dt="2025-07-25T03:35:52.9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2" autoAdjust="0"/>
  </p:normalViewPr>
  <p:slideViewPr>
    <p:cSldViewPr>
      <p:cViewPr varScale="1">
        <p:scale>
          <a:sx n="54" d="100"/>
          <a:sy n="54" d="100"/>
        </p:scale>
        <p:origin x="78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iano Pantoja" userId="e4b94d3237f9e625" providerId="LiveId" clId="{BEBD1C3C-3E08-472F-BFC8-59B83BCB1407}"/>
    <pc:docChg chg="undo custSel modSld">
      <pc:chgData name="Emiliano Pantoja" userId="e4b94d3237f9e625" providerId="LiveId" clId="{BEBD1C3C-3E08-472F-BFC8-59B83BCB1407}" dt="2025-07-25T05:08:58.540" v="282" actId="20577"/>
      <pc:docMkLst>
        <pc:docMk/>
      </pc:docMkLst>
      <pc:sldChg chg="addSp delSp modSp mod">
        <pc:chgData name="Emiliano Pantoja" userId="e4b94d3237f9e625" providerId="LiveId" clId="{BEBD1C3C-3E08-472F-BFC8-59B83BCB1407}" dt="2025-07-25T05:08:58.540" v="282" actId="20577"/>
        <pc:sldMkLst>
          <pc:docMk/>
          <pc:sldMk cId="870262160" sldId="275"/>
        </pc:sldMkLst>
        <pc:spChg chg="add del">
          <ac:chgData name="Emiliano Pantoja" userId="e4b94d3237f9e625" providerId="LiveId" clId="{BEBD1C3C-3E08-472F-BFC8-59B83BCB1407}" dt="2025-07-25T04:13:42.830" v="39"/>
          <ac:spMkLst>
            <pc:docMk/>
            <pc:sldMk cId="870262160" sldId="275"/>
            <ac:spMk id="6" creationId="{A2C7F2EE-EE72-4FFD-8243-BB677CB20EB5}"/>
          </ac:spMkLst>
        </pc:spChg>
        <pc:spChg chg="add del mod">
          <ac:chgData name="Emiliano Pantoja" userId="e4b94d3237f9e625" providerId="LiveId" clId="{BEBD1C3C-3E08-472F-BFC8-59B83BCB1407}" dt="2025-07-25T04:13:42.346" v="38"/>
          <ac:spMkLst>
            <pc:docMk/>
            <pc:sldMk cId="870262160" sldId="275"/>
            <ac:spMk id="7" creationId="{8F6221AA-A13D-42D9-BAA4-38C1321D1DF6}"/>
          </ac:spMkLst>
        </pc:spChg>
        <pc:spChg chg="add del mod">
          <ac:chgData name="Emiliano Pantoja" userId="e4b94d3237f9e625" providerId="LiveId" clId="{BEBD1C3C-3E08-472F-BFC8-59B83BCB1407}" dt="2025-07-25T04:13:41.250" v="37"/>
          <ac:spMkLst>
            <pc:docMk/>
            <pc:sldMk cId="870262160" sldId="275"/>
            <ac:spMk id="8" creationId="{DABF5935-AF34-470A-9DA3-4B5F339B5C62}"/>
          </ac:spMkLst>
        </pc:spChg>
        <pc:spChg chg="add del mod">
          <ac:chgData name="Emiliano Pantoja" userId="e4b94d3237f9e625" providerId="LiveId" clId="{BEBD1C3C-3E08-472F-BFC8-59B83BCB1407}" dt="2025-07-25T04:13:56.367" v="43"/>
          <ac:spMkLst>
            <pc:docMk/>
            <pc:sldMk cId="870262160" sldId="275"/>
            <ac:spMk id="9" creationId="{47445602-AA65-416B-AFAB-B7813BB85BDB}"/>
          </ac:spMkLst>
        </pc:spChg>
        <pc:spChg chg="add del">
          <ac:chgData name="Emiliano Pantoja" userId="e4b94d3237f9e625" providerId="LiveId" clId="{BEBD1C3C-3E08-472F-BFC8-59B83BCB1407}" dt="2025-07-25T04:14:02.887" v="45"/>
          <ac:spMkLst>
            <pc:docMk/>
            <pc:sldMk cId="870262160" sldId="275"/>
            <ac:spMk id="10" creationId="{6B7E6184-C5AA-42AB-BFEE-190AAA4071AB}"/>
          </ac:spMkLst>
        </pc:spChg>
        <pc:spChg chg="add del">
          <ac:chgData name="Emiliano Pantoja" userId="e4b94d3237f9e625" providerId="LiveId" clId="{BEBD1C3C-3E08-472F-BFC8-59B83BCB1407}" dt="2025-07-25T04:55:55.805" v="115"/>
          <ac:spMkLst>
            <pc:docMk/>
            <pc:sldMk cId="870262160" sldId="275"/>
            <ac:spMk id="11" creationId="{1C98A053-3023-4A2A-BDFF-C678D8C53E9F}"/>
          </ac:spMkLst>
        </pc:spChg>
        <pc:spChg chg="add del">
          <ac:chgData name="Emiliano Pantoja" userId="e4b94d3237f9e625" providerId="LiveId" clId="{BEBD1C3C-3E08-472F-BFC8-59B83BCB1407}" dt="2025-07-25T04:56:23" v="117"/>
          <ac:spMkLst>
            <pc:docMk/>
            <pc:sldMk cId="870262160" sldId="275"/>
            <ac:spMk id="12" creationId="{35F1DE2B-5458-4D2E-ABBD-482EA6EFF370}"/>
          </ac:spMkLst>
        </pc:spChg>
        <pc:spChg chg="mod">
          <ac:chgData name="Emiliano Pantoja" userId="e4b94d3237f9e625" providerId="LiveId" clId="{BEBD1C3C-3E08-472F-BFC8-59B83BCB1407}" dt="2025-07-25T04:50:40.385" v="78" actId="20577"/>
          <ac:spMkLst>
            <pc:docMk/>
            <pc:sldMk cId="870262160" sldId="275"/>
            <ac:spMk id="21" creationId="{F6E7C524-A9D6-4115-9504-7E2FCF5212DC}"/>
          </ac:spMkLst>
        </pc:spChg>
        <pc:spChg chg="mod">
          <ac:chgData name="Emiliano Pantoja" userId="e4b94d3237f9e625" providerId="LiveId" clId="{BEBD1C3C-3E08-472F-BFC8-59B83BCB1407}" dt="2025-07-25T05:07:18.370" v="280" actId="1076"/>
          <ac:spMkLst>
            <pc:docMk/>
            <pc:sldMk cId="870262160" sldId="275"/>
            <ac:spMk id="23" creationId="{1966504B-CB4D-4F8B-B1B2-C524364A9F14}"/>
          </ac:spMkLst>
        </pc:spChg>
        <pc:spChg chg="mod">
          <ac:chgData name="Emiliano Pantoja" userId="e4b94d3237f9e625" providerId="LiveId" clId="{BEBD1C3C-3E08-472F-BFC8-59B83BCB1407}" dt="2025-07-25T04:13:38.134" v="35" actId="1076"/>
          <ac:spMkLst>
            <pc:docMk/>
            <pc:sldMk cId="870262160" sldId="275"/>
            <ac:spMk id="31" creationId="{256807C1-B007-4FE8-B4B1-5C3C5C1BF9D3}"/>
          </ac:spMkLst>
        </pc:spChg>
        <pc:spChg chg="add mod">
          <ac:chgData name="Emiliano Pantoja" userId="e4b94d3237f9e625" providerId="LiveId" clId="{BEBD1C3C-3E08-472F-BFC8-59B83BCB1407}" dt="2025-07-25T05:05:44.031" v="265" actId="1076"/>
          <ac:spMkLst>
            <pc:docMk/>
            <pc:sldMk cId="870262160" sldId="275"/>
            <ac:spMk id="32" creationId="{91708711-6D1A-4D78-88FF-28266FC15EC5}"/>
          </ac:spMkLst>
        </pc:spChg>
        <pc:spChg chg="add del">
          <ac:chgData name="Emiliano Pantoja" userId="e4b94d3237f9e625" providerId="LiveId" clId="{BEBD1C3C-3E08-472F-BFC8-59B83BCB1407}" dt="2025-07-25T04:57:46.693" v="217" actId="22"/>
          <ac:spMkLst>
            <pc:docMk/>
            <pc:sldMk cId="870262160" sldId="275"/>
            <ac:spMk id="36" creationId="{B78D97D5-DF85-4E89-80F4-9A04A8AD534A}"/>
          </ac:spMkLst>
        </pc:spChg>
        <pc:spChg chg="add del mod">
          <ac:chgData name="Emiliano Pantoja" userId="e4b94d3237f9e625" providerId="LiveId" clId="{BEBD1C3C-3E08-472F-BFC8-59B83BCB1407}" dt="2025-07-25T04:48:26.321" v="47" actId="478"/>
          <ac:spMkLst>
            <pc:docMk/>
            <pc:sldMk cId="870262160" sldId="275"/>
            <ac:spMk id="37" creationId="{53DC072F-8907-4D1E-AAFB-13CFADC33938}"/>
          </ac:spMkLst>
        </pc:spChg>
        <pc:spChg chg="add mod">
          <ac:chgData name="Emiliano Pantoja" userId="e4b94d3237f9e625" providerId="LiveId" clId="{BEBD1C3C-3E08-472F-BFC8-59B83BCB1407}" dt="2025-07-25T05:06:44.373" v="274" actId="1076"/>
          <ac:spMkLst>
            <pc:docMk/>
            <pc:sldMk cId="870262160" sldId="275"/>
            <ac:spMk id="41" creationId="{C2FA1E37-E510-432F-A66A-9D9CFD6F89ED}"/>
          </ac:spMkLst>
        </pc:spChg>
        <pc:spChg chg="add del">
          <ac:chgData name="Emiliano Pantoja" userId="e4b94d3237f9e625" providerId="LiveId" clId="{BEBD1C3C-3E08-472F-BFC8-59B83BCB1407}" dt="2025-07-25T04:59:22.396" v="229" actId="478"/>
          <ac:spMkLst>
            <pc:docMk/>
            <pc:sldMk cId="870262160" sldId="275"/>
            <ac:spMk id="42" creationId="{FAB2BE4A-0281-4175-BF16-B4A9BF9C21AD}"/>
          </ac:spMkLst>
        </pc:spChg>
        <pc:spChg chg="add mod">
          <ac:chgData name="Emiliano Pantoja" userId="e4b94d3237f9e625" providerId="LiveId" clId="{BEBD1C3C-3E08-472F-BFC8-59B83BCB1407}" dt="2025-07-25T05:08:58.540" v="282" actId="20577"/>
          <ac:spMkLst>
            <pc:docMk/>
            <pc:sldMk cId="870262160" sldId="275"/>
            <ac:spMk id="43" creationId="{28FD0D73-1DE0-481B-A67A-B8ABE33E3CC4}"/>
          </ac:spMkLst>
        </pc:spChg>
        <pc:spChg chg="del mod">
          <ac:chgData name="Emiliano Pantoja" userId="e4b94d3237f9e625" providerId="LiveId" clId="{BEBD1C3C-3E08-472F-BFC8-59B83BCB1407}" dt="2025-07-25T04:57:46.693" v="219"/>
          <ac:spMkLst>
            <pc:docMk/>
            <pc:sldMk cId="870262160" sldId="275"/>
            <ac:spMk id="57" creationId="{FEFC2A93-626D-48EA-BF2E-3FD02624A61D}"/>
          </ac:spMkLst>
        </pc:spChg>
        <pc:spChg chg="mod">
          <ac:chgData name="Emiliano Pantoja" userId="e4b94d3237f9e625" providerId="LiveId" clId="{BEBD1C3C-3E08-472F-BFC8-59B83BCB1407}" dt="2025-07-25T04:58:54.687" v="225" actId="1076"/>
          <ac:spMkLst>
            <pc:docMk/>
            <pc:sldMk cId="870262160" sldId="275"/>
            <ac:spMk id="58" creationId="{691CE118-AE56-467F-842C-A9C0D19D4500}"/>
          </ac:spMkLst>
        </pc:spChg>
        <pc:picChg chg="add del">
          <ac:chgData name="Emiliano Pantoja" userId="e4b94d3237f9e625" providerId="LiveId" clId="{BEBD1C3C-3E08-472F-BFC8-59B83BCB1407}" dt="2025-07-25T04:01:25.994" v="1" actId="22"/>
          <ac:picMkLst>
            <pc:docMk/>
            <pc:sldMk cId="870262160" sldId="275"/>
            <ac:picMk id="3" creationId="{394F8A0C-9048-4643-B2B2-7F8398ACC573}"/>
          </ac:picMkLst>
        </pc:picChg>
        <pc:picChg chg="add del">
          <ac:chgData name="Emiliano Pantoja" userId="e4b94d3237f9e625" providerId="LiveId" clId="{BEBD1C3C-3E08-472F-BFC8-59B83BCB1407}" dt="2025-07-25T04:01:32.018" v="3" actId="22"/>
          <ac:picMkLst>
            <pc:docMk/>
            <pc:sldMk cId="870262160" sldId="275"/>
            <ac:picMk id="5" creationId="{0830B0B2-C8AF-44AF-8BF0-6F02E596CC89}"/>
          </ac:picMkLst>
        </pc:picChg>
        <pc:picChg chg="mod">
          <ac:chgData name="Emiliano Pantoja" userId="e4b94d3237f9e625" providerId="LiveId" clId="{BEBD1C3C-3E08-472F-BFC8-59B83BCB1407}" dt="2025-07-25T05:06:20.001" v="271" actId="14100"/>
          <ac:picMkLst>
            <pc:docMk/>
            <pc:sldMk cId="870262160" sldId="275"/>
            <ac:picMk id="50" creationId="{1022F202-E396-4D8B-A8EE-123CBE72F2A9}"/>
          </ac:picMkLst>
        </pc:picChg>
        <pc:picChg chg="mod">
          <ac:chgData name="Emiliano Pantoja" userId="e4b94d3237f9e625" providerId="LiveId" clId="{BEBD1C3C-3E08-472F-BFC8-59B83BCB1407}" dt="2025-07-25T05:06:51.225" v="275" actId="14100"/>
          <ac:picMkLst>
            <pc:docMk/>
            <pc:sldMk cId="870262160" sldId="275"/>
            <ac:picMk id="52" creationId="{7A25EBC4-9A24-4BA5-AC19-7E7E333F0D22}"/>
          </ac:picMkLst>
        </pc:picChg>
        <pc:picChg chg="mod">
          <ac:chgData name="Emiliano Pantoja" userId="e4b94d3237f9e625" providerId="LiveId" clId="{BEBD1C3C-3E08-472F-BFC8-59B83BCB1407}" dt="2025-07-25T05:07:06.686" v="279" actId="14100"/>
          <ac:picMkLst>
            <pc:docMk/>
            <pc:sldMk cId="870262160" sldId="275"/>
            <ac:picMk id="54" creationId="{8D9A0E9C-E4C0-4FAD-9F09-13265D74FD5E}"/>
          </ac:picMkLst>
        </pc:picChg>
      </pc:sldChg>
    </pc:docChg>
  </pc:docChgLst>
  <pc:docChgLst>
    <pc:chgData name="Emiliano Pantoja" userId="e4b94d3237f9e625" providerId="LiveId" clId="{CC471E3F-59AF-4537-9181-54F37306C6D1}"/>
    <pc:docChg chg="undo redo custSel addSld delSld modSld">
      <pc:chgData name="Emiliano Pantoja" userId="e4b94d3237f9e625" providerId="LiveId" clId="{CC471E3F-59AF-4537-9181-54F37306C6D1}" dt="2025-07-25T03:45:47.587" v="744" actId="20577"/>
      <pc:docMkLst>
        <pc:docMk/>
      </pc:docMkLst>
      <pc:sldChg chg="modSp mod">
        <pc:chgData name="Emiliano Pantoja" userId="e4b94d3237f9e625" providerId="LiveId" clId="{CC471E3F-59AF-4537-9181-54F37306C6D1}" dt="2025-07-25T02:42:15.705" v="39" actId="20577"/>
        <pc:sldMkLst>
          <pc:docMk/>
          <pc:sldMk cId="0" sldId="258"/>
        </pc:sldMkLst>
        <pc:spChg chg="mod">
          <ac:chgData name="Emiliano Pantoja" userId="e4b94d3237f9e625" providerId="LiveId" clId="{CC471E3F-59AF-4537-9181-54F37306C6D1}" dt="2025-07-25T02:42:15.705" v="39" actId="20577"/>
          <ac:spMkLst>
            <pc:docMk/>
            <pc:sldMk cId="0" sldId="258"/>
            <ac:spMk id="37" creationId="{B98E2A41-2BBD-076A-F970-D0D0B68FCF88}"/>
          </ac:spMkLst>
        </pc:spChg>
      </pc:sldChg>
      <pc:sldChg chg="addSp delSp modSp del mod modNotesTx">
        <pc:chgData name="Emiliano Pantoja" userId="e4b94d3237f9e625" providerId="LiveId" clId="{CC471E3F-59AF-4537-9181-54F37306C6D1}" dt="2025-07-25T03:45:14.720" v="739" actId="47"/>
        <pc:sldMkLst>
          <pc:docMk/>
          <pc:sldMk cId="2321346517" sldId="274"/>
        </pc:sldMkLst>
        <pc:spChg chg="del">
          <ac:chgData name="Emiliano Pantoja" userId="e4b94d3237f9e625" providerId="LiveId" clId="{CC471E3F-59AF-4537-9181-54F37306C6D1}" dt="2025-07-25T03:18:57.949" v="213" actId="478"/>
          <ac:spMkLst>
            <pc:docMk/>
            <pc:sldMk cId="2321346517" sldId="274"/>
            <ac:spMk id="27" creationId="{C66914FC-1F28-42B4-8FBD-9B36F5DD578B}"/>
          </ac:spMkLst>
        </pc:spChg>
        <pc:spChg chg="mod">
          <ac:chgData name="Emiliano Pantoja" userId="e4b94d3237f9e625" providerId="LiveId" clId="{CC471E3F-59AF-4537-9181-54F37306C6D1}" dt="2025-07-25T03:06:22.980" v="134" actId="404"/>
          <ac:spMkLst>
            <pc:docMk/>
            <pc:sldMk cId="2321346517" sldId="274"/>
            <ac:spMk id="28" creationId="{9A87BB49-45DC-47CB-BC81-A5B97CC9242B}"/>
          </ac:spMkLst>
        </pc:spChg>
        <pc:spChg chg="mod">
          <ac:chgData name="Emiliano Pantoja" userId="e4b94d3237f9e625" providerId="LiveId" clId="{CC471E3F-59AF-4537-9181-54F37306C6D1}" dt="2025-07-25T02:37:01.309" v="3" actId="1076"/>
          <ac:spMkLst>
            <pc:docMk/>
            <pc:sldMk cId="2321346517" sldId="274"/>
            <ac:spMk id="31" creationId="{256807C1-B007-4FE8-B4B1-5C3C5C1BF9D3}"/>
          </ac:spMkLst>
        </pc:spChg>
        <pc:spChg chg="mod">
          <ac:chgData name="Emiliano Pantoja" userId="e4b94d3237f9e625" providerId="LiveId" clId="{CC471E3F-59AF-4537-9181-54F37306C6D1}" dt="2025-07-25T03:11:43.854" v="179" actId="1076"/>
          <ac:spMkLst>
            <pc:docMk/>
            <pc:sldMk cId="2321346517" sldId="274"/>
            <ac:spMk id="32" creationId="{7E3249A5-F906-4B81-AAF7-139C02B3C2BB}"/>
          </ac:spMkLst>
        </pc:spChg>
        <pc:spChg chg="mod">
          <ac:chgData name="Emiliano Pantoja" userId="e4b94d3237f9e625" providerId="LiveId" clId="{CC471E3F-59AF-4537-9181-54F37306C6D1}" dt="2025-07-25T03:06:49.613" v="139" actId="1076"/>
          <ac:spMkLst>
            <pc:docMk/>
            <pc:sldMk cId="2321346517" sldId="274"/>
            <ac:spMk id="33" creationId="{664E11FF-5826-4482-94D4-0D4E7B4E6348}"/>
          </ac:spMkLst>
        </pc:spChg>
        <pc:spChg chg="mod">
          <ac:chgData name="Emiliano Pantoja" userId="e4b94d3237f9e625" providerId="LiveId" clId="{CC471E3F-59AF-4537-9181-54F37306C6D1}" dt="2025-07-25T03:09:45.561" v="167" actId="1076"/>
          <ac:spMkLst>
            <pc:docMk/>
            <pc:sldMk cId="2321346517" sldId="274"/>
            <ac:spMk id="34" creationId="{61A9B932-C07E-41E2-BBDA-242E8DC6549D}"/>
          </ac:spMkLst>
        </pc:spChg>
        <pc:spChg chg="mod">
          <ac:chgData name="Emiliano Pantoja" userId="e4b94d3237f9e625" providerId="LiveId" clId="{CC471E3F-59AF-4537-9181-54F37306C6D1}" dt="2025-07-25T03:11:48.231" v="180" actId="1076"/>
          <ac:spMkLst>
            <pc:docMk/>
            <pc:sldMk cId="2321346517" sldId="274"/>
            <ac:spMk id="35" creationId="{CE6E914E-C480-4A01-A34C-C11E92E6E4E2}"/>
          </ac:spMkLst>
        </pc:spChg>
        <pc:spChg chg="del mod">
          <ac:chgData name="Emiliano Pantoja" userId="e4b94d3237f9e625" providerId="LiveId" clId="{CC471E3F-59AF-4537-9181-54F37306C6D1}" dt="2025-07-25T03:17:13.969" v="201"/>
          <ac:spMkLst>
            <pc:docMk/>
            <pc:sldMk cId="2321346517" sldId="274"/>
            <ac:spMk id="36" creationId="{97DF8744-9152-4AEB-AA2A-E8BB393BB88A}"/>
          </ac:spMkLst>
        </pc:spChg>
        <pc:spChg chg="mod">
          <ac:chgData name="Emiliano Pantoja" userId="e4b94d3237f9e625" providerId="LiveId" clId="{CC471E3F-59AF-4537-9181-54F37306C6D1}" dt="2025-07-25T03:12:41.549" v="188" actId="20577"/>
          <ac:spMkLst>
            <pc:docMk/>
            <pc:sldMk cId="2321346517" sldId="274"/>
            <ac:spMk id="37" creationId="{53DC072F-8907-4D1E-AAFB-13CFADC33938}"/>
          </ac:spMkLst>
        </pc:spChg>
        <pc:spChg chg="mod">
          <ac:chgData name="Emiliano Pantoja" userId="e4b94d3237f9e625" providerId="LiveId" clId="{CC471E3F-59AF-4537-9181-54F37306C6D1}" dt="2025-07-25T03:07:22.518" v="144" actId="1076"/>
          <ac:spMkLst>
            <pc:docMk/>
            <pc:sldMk cId="2321346517" sldId="274"/>
            <ac:spMk id="38" creationId="{B5A4B9C4-72CE-4B67-A2B5-B7F9959C8C10}"/>
          </ac:spMkLst>
        </pc:spChg>
        <pc:spChg chg="mod">
          <ac:chgData name="Emiliano Pantoja" userId="e4b94d3237f9e625" providerId="LiveId" clId="{CC471E3F-59AF-4537-9181-54F37306C6D1}" dt="2025-07-25T03:09:48.877" v="168" actId="1076"/>
          <ac:spMkLst>
            <pc:docMk/>
            <pc:sldMk cId="2321346517" sldId="274"/>
            <ac:spMk id="39" creationId="{4D0C2FC8-E1D9-4339-AD7A-C81F5306089F}"/>
          </ac:spMkLst>
        </pc:spChg>
        <pc:spChg chg="mod">
          <ac:chgData name="Emiliano Pantoja" userId="e4b94d3237f9e625" providerId="LiveId" clId="{CC471E3F-59AF-4537-9181-54F37306C6D1}" dt="2025-07-25T03:07:19.228" v="143" actId="1076"/>
          <ac:spMkLst>
            <pc:docMk/>
            <pc:sldMk cId="2321346517" sldId="274"/>
            <ac:spMk id="40" creationId="{5705856D-8F5F-4F64-98F0-7F84FD6AE4A6}"/>
          </ac:spMkLst>
        </pc:spChg>
        <pc:spChg chg="del mod">
          <ac:chgData name="Emiliano Pantoja" userId="e4b94d3237f9e625" providerId="LiveId" clId="{CC471E3F-59AF-4537-9181-54F37306C6D1}" dt="2025-07-25T02:45:16.974" v="42" actId="478"/>
          <ac:spMkLst>
            <pc:docMk/>
            <pc:sldMk cId="2321346517" sldId="274"/>
            <ac:spMk id="41" creationId="{AB985E9A-D77C-4235-828B-2F4DA76B4AC6}"/>
          </ac:spMkLst>
        </pc:spChg>
        <pc:spChg chg="add mod">
          <ac:chgData name="Emiliano Pantoja" userId="e4b94d3237f9e625" providerId="LiveId" clId="{CC471E3F-59AF-4537-9181-54F37306C6D1}" dt="2025-07-25T03:11:53.517" v="181" actId="1076"/>
          <ac:spMkLst>
            <pc:docMk/>
            <pc:sldMk cId="2321346517" sldId="274"/>
            <ac:spMk id="55" creationId="{8B2EC1DC-A7B8-4AA2-A3DF-47F3450CBC4C}"/>
          </ac:spMkLst>
        </pc:spChg>
        <pc:spChg chg="add del mod">
          <ac:chgData name="Emiliano Pantoja" userId="e4b94d3237f9e625" providerId="LiveId" clId="{CC471E3F-59AF-4537-9181-54F37306C6D1}" dt="2025-07-25T03:11:14.132" v="176"/>
          <ac:spMkLst>
            <pc:docMk/>
            <pc:sldMk cId="2321346517" sldId="274"/>
            <ac:spMk id="56" creationId="{01F1D8E4-D330-42C6-A9BC-E343A3257ACD}"/>
          </ac:spMkLst>
        </pc:spChg>
        <pc:spChg chg="add mod">
          <ac:chgData name="Emiliano Pantoja" userId="e4b94d3237f9e625" providerId="LiveId" clId="{CC471E3F-59AF-4537-9181-54F37306C6D1}" dt="2025-07-25T03:17:05.872" v="199" actId="20577"/>
          <ac:spMkLst>
            <pc:docMk/>
            <pc:sldMk cId="2321346517" sldId="274"/>
            <ac:spMk id="57" creationId="{FEFC2A93-626D-48EA-BF2E-3FD02624A61D}"/>
          </ac:spMkLst>
        </pc:spChg>
        <pc:spChg chg="add mod">
          <ac:chgData name="Emiliano Pantoja" userId="e4b94d3237f9e625" providerId="LiveId" clId="{CC471E3F-59AF-4537-9181-54F37306C6D1}" dt="2025-07-25T03:18:54.407" v="212" actId="1076"/>
          <ac:spMkLst>
            <pc:docMk/>
            <pc:sldMk cId="2321346517" sldId="274"/>
            <ac:spMk id="58" creationId="{691CE118-AE56-467F-842C-A9C0D19D4500}"/>
          </ac:spMkLst>
        </pc:spChg>
        <pc:grpChg chg="del">
          <ac:chgData name="Emiliano Pantoja" userId="e4b94d3237f9e625" providerId="LiveId" clId="{CC471E3F-59AF-4537-9181-54F37306C6D1}" dt="2025-07-25T03:07:49.478" v="150" actId="478"/>
          <ac:grpSpMkLst>
            <pc:docMk/>
            <pc:sldMk cId="2321346517" sldId="274"/>
            <ac:grpSpMk id="2" creationId="{00000000-0000-0000-0000-000000000000}"/>
          </ac:grpSpMkLst>
        </pc:grpChg>
        <pc:grpChg chg="del">
          <ac:chgData name="Emiliano Pantoja" userId="e4b94d3237f9e625" providerId="LiveId" clId="{CC471E3F-59AF-4537-9181-54F37306C6D1}" dt="2025-07-25T03:07:47.604" v="149" actId="478"/>
          <ac:grpSpMkLst>
            <pc:docMk/>
            <pc:sldMk cId="2321346517" sldId="274"/>
            <ac:grpSpMk id="4" creationId="{00000000-0000-0000-0000-000000000000}"/>
          </ac:grpSpMkLst>
        </pc:grpChg>
        <pc:grpChg chg="mod">
          <ac:chgData name="Emiliano Pantoja" userId="e4b94d3237f9e625" providerId="LiveId" clId="{CC471E3F-59AF-4537-9181-54F37306C6D1}" dt="2025-07-25T02:36:56.106" v="2" actId="1076"/>
          <ac:grpSpMkLst>
            <pc:docMk/>
            <pc:sldMk cId="2321346517" sldId="274"/>
            <ac:grpSpMk id="29" creationId="{7A51CFA7-6E34-4717-A643-D2FF6E0C9412}"/>
          </ac:grpSpMkLst>
        </pc:grpChg>
        <pc:picChg chg="del mod">
          <ac:chgData name="Emiliano Pantoja" userId="e4b94d3237f9e625" providerId="LiveId" clId="{CC471E3F-59AF-4537-9181-54F37306C6D1}" dt="2025-07-25T03:02:40.342" v="81" actId="478"/>
          <ac:picMkLst>
            <pc:docMk/>
            <pc:sldMk cId="2321346517" sldId="274"/>
            <ac:picMk id="42" creationId="{DB9993C7-269D-4897-B89F-9BD0EAFDD9B8}"/>
          </ac:picMkLst>
        </pc:picChg>
        <pc:picChg chg="del mod">
          <ac:chgData name="Emiliano Pantoja" userId="e4b94d3237f9e625" providerId="LiveId" clId="{CC471E3F-59AF-4537-9181-54F37306C6D1}" dt="2025-07-25T03:02:41.770" v="82" actId="478"/>
          <ac:picMkLst>
            <pc:docMk/>
            <pc:sldMk cId="2321346517" sldId="274"/>
            <ac:picMk id="43" creationId="{05F7E9EA-502D-4A01-9C98-FAF926AEB89B}"/>
          </ac:picMkLst>
        </pc:picChg>
        <pc:picChg chg="del">
          <ac:chgData name="Emiliano Pantoja" userId="e4b94d3237f9e625" providerId="LiveId" clId="{CC471E3F-59AF-4537-9181-54F37306C6D1}" dt="2025-07-25T03:02:43.224" v="83" actId="478"/>
          <ac:picMkLst>
            <pc:docMk/>
            <pc:sldMk cId="2321346517" sldId="274"/>
            <ac:picMk id="46" creationId="{EC8D65CB-4CE0-480F-A0B8-10F5F0F1747D}"/>
          </ac:picMkLst>
        </pc:picChg>
        <pc:picChg chg="add mod">
          <ac:chgData name="Emiliano Pantoja" userId="e4b94d3237f9e625" providerId="LiveId" clId="{CC471E3F-59AF-4537-9181-54F37306C6D1}" dt="2025-07-25T03:10:32.896" v="173" actId="1076"/>
          <ac:picMkLst>
            <pc:docMk/>
            <pc:sldMk cId="2321346517" sldId="274"/>
            <ac:picMk id="50" creationId="{1022F202-E396-4D8B-A8EE-123CBE72F2A9}"/>
          </ac:picMkLst>
        </pc:picChg>
        <pc:picChg chg="add mod">
          <ac:chgData name="Emiliano Pantoja" userId="e4b94d3237f9e625" providerId="LiveId" clId="{CC471E3F-59AF-4537-9181-54F37306C6D1}" dt="2025-07-25T03:17:17.270" v="204" actId="1076"/>
          <ac:picMkLst>
            <pc:docMk/>
            <pc:sldMk cId="2321346517" sldId="274"/>
            <ac:picMk id="52" creationId="{7A25EBC4-9A24-4BA5-AC19-7E7E333F0D22}"/>
          </ac:picMkLst>
        </pc:picChg>
        <pc:picChg chg="add mod">
          <ac:chgData name="Emiliano Pantoja" userId="e4b94d3237f9e625" providerId="LiveId" clId="{CC471E3F-59AF-4537-9181-54F37306C6D1}" dt="2025-07-25T03:09:52.780" v="169" actId="1076"/>
          <ac:picMkLst>
            <pc:docMk/>
            <pc:sldMk cId="2321346517" sldId="274"/>
            <ac:picMk id="54" creationId="{8D9A0E9C-E4C0-4FAD-9F09-13265D74FD5E}"/>
          </ac:picMkLst>
        </pc:picChg>
      </pc:sldChg>
      <pc:sldChg chg="addSp delSp modSp add mod modNotesTx">
        <pc:chgData name="Emiliano Pantoja" userId="e4b94d3237f9e625" providerId="LiveId" clId="{CC471E3F-59AF-4537-9181-54F37306C6D1}" dt="2025-07-25T03:45:47.587" v="744" actId="20577"/>
        <pc:sldMkLst>
          <pc:docMk/>
          <pc:sldMk cId="870262160" sldId="275"/>
        </pc:sldMkLst>
        <pc:spChg chg="add mod">
          <ac:chgData name="Emiliano Pantoja" userId="e4b94d3237f9e625" providerId="LiveId" clId="{CC471E3F-59AF-4537-9181-54F37306C6D1}" dt="2025-07-25T03:43:47.178" v="735" actId="403"/>
          <ac:spMkLst>
            <pc:docMk/>
            <pc:sldMk cId="870262160" sldId="275"/>
            <ac:spMk id="21" creationId="{F6E7C524-A9D6-4115-9504-7E2FCF5212DC}"/>
          </ac:spMkLst>
        </pc:spChg>
        <pc:spChg chg="add mod">
          <ac:chgData name="Emiliano Pantoja" userId="e4b94d3237f9e625" providerId="LiveId" clId="{CC471E3F-59AF-4537-9181-54F37306C6D1}" dt="2025-07-25T03:43:41.637" v="734" actId="403"/>
          <ac:spMkLst>
            <pc:docMk/>
            <pc:sldMk cId="870262160" sldId="275"/>
            <ac:spMk id="23" creationId="{1966504B-CB4D-4F8B-B1B2-C524364A9F14}"/>
          </ac:spMkLst>
        </pc:spChg>
        <pc:spChg chg="del">
          <ac:chgData name="Emiliano Pantoja" userId="e4b94d3237f9e625" providerId="LiveId" clId="{CC471E3F-59AF-4537-9181-54F37306C6D1}" dt="2025-07-25T03:19:47.683" v="215" actId="478"/>
          <ac:spMkLst>
            <pc:docMk/>
            <pc:sldMk cId="870262160" sldId="275"/>
            <ac:spMk id="32" creationId="{7E3249A5-F906-4B81-AAF7-139C02B3C2BB}"/>
          </ac:spMkLst>
        </pc:spChg>
        <pc:spChg chg="mod">
          <ac:chgData name="Emiliano Pantoja" userId="e4b94d3237f9e625" providerId="LiveId" clId="{CC471E3F-59AF-4537-9181-54F37306C6D1}" dt="2025-07-25T03:20:01.335" v="218" actId="1076"/>
          <ac:spMkLst>
            <pc:docMk/>
            <pc:sldMk cId="870262160" sldId="275"/>
            <ac:spMk id="33" creationId="{664E11FF-5826-4482-94D4-0D4E7B4E6348}"/>
          </ac:spMkLst>
        </pc:spChg>
        <pc:spChg chg="mod">
          <ac:chgData name="Emiliano Pantoja" userId="e4b94d3237f9e625" providerId="LiveId" clId="{CC471E3F-59AF-4537-9181-54F37306C6D1}" dt="2025-07-25T03:20:07.730" v="220" actId="1076"/>
          <ac:spMkLst>
            <pc:docMk/>
            <pc:sldMk cId="870262160" sldId="275"/>
            <ac:spMk id="34" creationId="{61A9B932-C07E-41E2-BBDA-242E8DC6549D}"/>
          </ac:spMkLst>
        </pc:spChg>
        <pc:spChg chg="mod">
          <ac:chgData name="Emiliano Pantoja" userId="e4b94d3237f9e625" providerId="LiveId" clId="{CC471E3F-59AF-4537-9181-54F37306C6D1}" dt="2025-07-25T03:19:51.359" v="216" actId="1076"/>
          <ac:spMkLst>
            <pc:docMk/>
            <pc:sldMk cId="870262160" sldId="275"/>
            <ac:spMk id="35" creationId="{CE6E914E-C480-4A01-A34C-C11E92E6E4E2}"/>
          </ac:spMkLst>
        </pc:spChg>
        <pc:spChg chg="mod">
          <ac:chgData name="Emiliano Pantoja" userId="e4b94d3237f9e625" providerId="LiveId" clId="{CC471E3F-59AF-4537-9181-54F37306C6D1}" dt="2025-07-25T03:36:37.406" v="247" actId="1076"/>
          <ac:spMkLst>
            <pc:docMk/>
            <pc:sldMk cId="870262160" sldId="275"/>
            <ac:spMk id="37" creationId="{53DC072F-8907-4D1E-AAFB-13CFADC33938}"/>
          </ac:spMkLst>
        </pc:spChg>
        <pc:spChg chg="mod">
          <ac:chgData name="Emiliano Pantoja" userId="e4b94d3237f9e625" providerId="LiveId" clId="{CC471E3F-59AF-4537-9181-54F37306C6D1}" dt="2025-07-25T03:20:20.179" v="224" actId="1076"/>
          <ac:spMkLst>
            <pc:docMk/>
            <pc:sldMk cId="870262160" sldId="275"/>
            <ac:spMk id="38" creationId="{B5A4B9C4-72CE-4B67-A2B5-B7F9959C8C10}"/>
          </ac:spMkLst>
        </pc:spChg>
        <pc:spChg chg="mod">
          <ac:chgData name="Emiliano Pantoja" userId="e4b94d3237f9e625" providerId="LiveId" clId="{CC471E3F-59AF-4537-9181-54F37306C6D1}" dt="2025-07-25T03:20:27.878" v="226" actId="1076"/>
          <ac:spMkLst>
            <pc:docMk/>
            <pc:sldMk cId="870262160" sldId="275"/>
            <ac:spMk id="39" creationId="{4D0C2FC8-E1D9-4339-AD7A-C81F5306089F}"/>
          </ac:spMkLst>
        </pc:spChg>
        <pc:spChg chg="mod">
          <ac:chgData name="Emiliano Pantoja" userId="e4b94d3237f9e625" providerId="LiveId" clId="{CC471E3F-59AF-4537-9181-54F37306C6D1}" dt="2025-07-25T03:20:14.499" v="222" actId="1076"/>
          <ac:spMkLst>
            <pc:docMk/>
            <pc:sldMk cId="870262160" sldId="275"/>
            <ac:spMk id="40" creationId="{5705856D-8F5F-4F64-98F0-7F84FD6AE4A6}"/>
          </ac:spMkLst>
        </pc:spChg>
        <pc:spChg chg="mod">
          <ac:chgData name="Emiliano Pantoja" userId="e4b94d3237f9e625" providerId="LiveId" clId="{CC471E3F-59AF-4537-9181-54F37306C6D1}" dt="2025-07-25T03:19:55.307" v="217" actId="1076"/>
          <ac:spMkLst>
            <pc:docMk/>
            <pc:sldMk cId="870262160" sldId="275"/>
            <ac:spMk id="55" creationId="{8B2EC1DC-A7B8-4AA2-A3DF-47F3450CBC4C}"/>
          </ac:spMkLst>
        </pc:spChg>
        <pc:spChg chg="mod">
          <ac:chgData name="Emiliano Pantoja" userId="e4b94d3237f9e625" providerId="LiveId" clId="{CC471E3F-59AF-4537-9181-54F37306C6D1}" dt="2025-07-25T03:38:29.667" v="268" actId="1076"/>
          <ac:spMkLst>
            <pc:docMk/>
            <pc:sldMk cId="870262160" sldId="275"/>
            <ac:spMk id="57" creationId="{FEFC2A93-626D-48EA-BF2E-3FD02624A61D}"/>
          </ac:spMkLst>
        </pc:spChg>
        <pc:spChg chg="mod">
          <ac:chgData name="Emiliano Pantoja" userId="e4b94d3237f9e625" providerId="LiveId" clId="{CC471E3F-59AF-4537-9181-54F37306C6D1}" dt="2025-07-25T03:45:47.587" v="744" actId="20577"/>
          <ac:spMkLst>
            <pc:docMk/>
            <pc:sldMk cId="870262160" sldId="275"/>
            <ac:spMk id="58" creationId="{691CE118-AE56-467F-842C-A9C0D19D4500}"/>
          </ac:spMkLst>
        </pc:spChg>
        <pc:picChg chg="mod">
          <ac:chgData name="Emiliano Pantoja" userId="e4b94d3237f9e625" providerId="LiveId" clId="{CC471E3F-59AF-4537-9181-54F37306C6D1}" dt="2025-07-25T03:21:18.386" v="227" actId="1076"/>
          <ac:picMkLst>
            <pc:docMk/>
            <pc:sldMk cId="870262160" sldId="275"/>
            <ac:picMk id="50" creationId="{1022F202-E396-4D8B-A8EE-123CBE72F2A9}"/>
          </ac:picMkLst>
        </pc:picChg>
        <pc:picChg chg="mod">
          <ac:chgData name="Emiliano Pantoja" userId="e4b94d3237f9e625" providerId="LiveId" clId="{CC471E3F-59AF-4537-9181-54F37306C6D1}" dt="2025-07-25T03:38:23.136" v="267" actId="1076"/>
          <ac:picMkLst>
            <pc:docMk/>
            <pc:sldMk cId="870262160" sldId="275"/>
            <ac:picMk id="52" creationId="{7A25EBC4-9A24-4BA5-AC19-7E7E333F0D22}"/>
          </ac:picMkLst>
        </pc:picChg>
        <pc:picChg chg="mod">
          <ac:chgData name="Emiliano Pantoja" userId="e4b94d3237f9e625" providerId="LiveId" clId="{CC471E3F-59AF-4537-9181-54F37306C6D1}" dt="2025-07-25T03:21:46.145" v="231" actId="1076"/>
          <ac:picMkLst>
            <pc:docMk/>
            <pc:sldMk cId="870262160" sldId="275"/>
            <ac:picMk id="54" creationId="{8D9A0E9C-E4C0-4FAD-9F09-13265D74FD5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CCC22-1FAF-4E19-8C11-0EB79DFEA590}" type="datetimeFigureOut">
              <a:rPr lang="en-GB" smtClean="0"/>
              <a:t>24/07/2025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DE1D2-AAB9-48CF-90C5-86AFDB3BF20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39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MAS TIEMPO PARA QUE TE DEDICAS A ESTAR EN CITAS CON TUS CLIENTES – MAS TIEMPO DE PODER VENDER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E1D2-AAB9-48CF-90C5-86AFDB3BF20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291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>
                <a:solidFill>
                  <a:srgbClr val="FFFFFF"/>
                </a:solidFill>
                <a:latin typeface="Almarai"/>
                <a:cs typeface="Almarai"/>
              </a:rPr>
              <a:t>D</a:t>
            </a:r>
            <a:r>
              <a:rPr lang="es-MX" b="1" dirty="0">
                <a:solidFill>
                  <a:srgbClr val="FFFFFF"/>
                </a:solidFill>
                <a:latin typeface="Almarai"/>
                <a:cs typeface="Almarai"/>
              </a:rPr>
              <a:t>euda Privada o Crédito Privado </a:t>
            </a:r>
            <a:r>
              <a:rPr lang="es-MX" dirty="0">
                <a:solidFill>
                  <a:srgbClr val="FFFFFF"/>
                </a:solidFill>
                <a:latin typeface="Almarai"/>
                <a:cs typeface="Almarai"/>
              </a:rPr>
              <a:t>es una clase de activo de inversión no relacionado a los mercados bursátiles públicos ni otras clases de activos. Es una de las varias INVERSIONES ALTERNATIVAS como </a:t>
            </a:r>
            <a:r>
              <a:rPr lang="es-MX" dirty="0" err="1">
                <a:solidFill>
                  <a:srgbClr val="FFFFFF"/>
                </a:solidFill>
                <a:latin typeface="Almarai"/>
                <a:cs typeface="Almarai"/>
              </a:rPr>
              <a:t>Private</a:t>
            </a:r>
            <a:r>
              <a:rPr lang="es-MX" dirty="0">
                <a:solidFill>
                  <a:srgbClr val="FFFFFF"/>
                </a:solidFill>
                <a:latin typeface="Almarai"/>
                <a:cs typeface="Almarai"/>
              </a:rPr>
              <a:t> </a:t>
            </a:r>
            <a:r>
              <a:rPr lang="es-MX" dirty="0" err="1">
                <a:solidFill>
                  <a:srgbClr val="FFFFFF"/>
                </a:solidFill>
                <a:latin typeface="Almarai"/>
                <a:cs typeface="Almarai"/>
              </a:rPr>
              <a:t>Equity</a:t>
            </a:r>
            <a:r>
              <a:rPr lang="es-MX" dirty="0">
                <a:solidFill>
                  <a:srgbClr val="FFFFFF"/>
                </a:solidFill>
                <a:latin typeface="Almarai"/>
                <a:cs typeface="Almarai"/>
              </a:rPr>
              <a:t>, Bienes Raíces e Infraestructura. Deuda Privada son préstamos realizados por inversionistas a empresas privadas. Los inversionistas reciben un contrato con una promesa de pago de interés fijo durante un plazo predeterminado. Genera ingresos estables y predecibles de alto rendimiento en monedas fuertes y esto ayuda diversificar una cartera de inversión. Algunas tendencias claves de Deuda Privada son las siguientes:</a:t>
            </a:r>
            <a:endParaRPr lang="en-US" dirty="0">
              <a:solidFill>
                <a:srgbClr val="FFFFFF"/>
              </a:solidFill>
              <a:latin typeface="Almarai"/>
              <a:cs typeface="Almarai"/>
              <a:sym typeface="Almara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solidFill>
                <a:srgbClr val="FFFFFF"/>
              </a:solidFill>
              <a:latin typeface="Almarai"/>
              <a:cs typeface="Almara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FFFFFF"/>
                </a:solidFill>
                <a:latin typeface="Almarai"/>
                <a:cs typeface="Almarai"/>
              </a:rPr>
              <a:t>Se utiliza cada vez más para reemplazar los bonos del gobierno de bajo rendimiento.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FFFFFF"/>
                </a:solidFill>
                <a:latin typeface="Almarai"/>
                <a:cs typeface="Almarai"/>
              </a:rPr>
              <a:t>Las asignaciones alternativas se ven como una fuente de alfa y diversificación.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FFFFFF"/>
                </a:solidFill>
                <a:latin typeface="Almarai"/>
                <a:cs typeface="Almarai"/>
              </a:rPr>
              <a:t>Las preocupaciones de liquidez se gestionan con horizontes de inversión más largos y entradas estables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E1D2-AAB9-48CF-90C5-86AFDB3BF20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693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8.jpeg"/><Relationship Id="rId4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12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svg"/><Relationship Id="rId10" Type="http://schemas.openxmlformats.org/officeDocument/2006/relationships/image" Target="../media/image18.sv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3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31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ngadvisors.co.uk" TargetMode="External"/><Relationship Id="rId11" Type="http://schemas.openxmlformats.org/officeDocument/2006/relationships/image" Target="../media/image37.png"/><Relationship Id="rId5" Type="http://schemas.openxmlformats.org/officeDocument/2006/relationships/hyperlink" Target="https://portal.kngadvisors.co.uk/auth/login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E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65940" y="-491592"/>
            <a:ext cx="8754599" cy="8754599"/>
          </a:xfrm>
          <a:custGeom>
            <a:avLst/>
            <a:gdLst/>
            <a:ahLst/>
            <a:cxnLst/>
            <a:rect l="l" t="t" r="r" b="b"/>
            <a:pathLst>
              <a:path w="8754599" h="8754599">
                <a:moveTo>
                  <a:pt x="0" y="0"/>
                </a:moveTo>
                <a:lnTo>
                  <a:pt x="8754598" y="0"/>
                </a:lnTo>
                <a:lnTo>
                  <a:pt x="8754598" y="8754599"/>
                </a:lnTo>
                <a:lnTo>
                  <a:pt x="0" y="8754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12201419" y="5061812"/>
            <a:ext cx="5246522" cy="7495031"/>
            <a:chOff x="0" y="0"/>
            <a:chExt cx="4445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57142" r="-5714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2201419" y="5061812"/>
            <a:ext cx="5246522" cy="7495031"/>
            <a:chOff x="0" y="0"/>
            <a:chExt cx="4445000" cy="6350000"/>
          </a:xfrm>
        </p:grpSpPr>
        <p:sp>
          <p:nvSpPr>
            <p:cNvPr id="6" name="Freeform 6"/>
            <p:cNvSpPr/>
            <p:nvPr/>
          </p:nvSpPr>
          <p:spPr>
            <a:xfrm flipV="1"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0"/>
                  </a:moveTo>
                  <a:cubicBezTo>
                    <a:pt x="995680" y="0"/>
                    <a:pt x="0" y="995680"/>
                    <a:pt x="0" y="2222500"/>
                  </a:cubicBezTo>
                  <a:lnTo>
                    <a:pt x="0" y="4127500"/>
                  </a:lnTo>
                  <a:cubicBezTo>
                    <a:pt x="0" y="5354320"/>
                    <a:pt x="995680" y="6350000"/>
                    <a:pt x="2222500" y="6350000"/>
                  </a:cubicBezTo>
                  <a:cubicBezTo>
                    <a:pt x="3449320" y="6350000"/>
                    <a:pt x="4445000" y="5354320"/>
                    <a:pt x="4445000" y="4127500"/>
                  </a:cubicBezTo>
                  <a:lnTo>
                    <a:pt x="4445000" y="2222500"/>
                  </a:lnTo>
                  <a:cubicBezTo>
                    <a:pt x="4445000" y="995680"/>
                    <a:pt x="3449320" y="0"/>
                    <a:pt x="2222500" y="0"/>
                  </a:cubicBezTo>
                  <a:close/>
                </a:path>
              </a:pathLst>
            </a:custGeom>
            <a:blipFill>
              <a:blip r:embed="rId5"/>
              <a:stretch>
                <a:fillRect l="-166157" t="-23180" b="-949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9144000" y="6196748"/>
            <a:ext cx="2564685" cy="3663835"/>
            <a:chOff x="0" y="0"/>
            <a:chExt cx="4445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763958" y="-781916"/>
            <a:ext cx="1683983" cy="2405689"/>
            <a:chOff x="0" y="0"/>
            <a:chExt cx="4445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805262" y="-3450194"/>
            <a:ext cx="6752859" cy="9646942"/>
            <a:chOff x="0" y="0"/>
            <a:chExt cx="4445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1428" r="-21428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805262" y="-3450194"/>
            <a:ext cx="6752859" cy="9646942"/>
            <a:chOff x="0" y="0"/>
            <a:chExt cx="4445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109878" t="-1228" r="-77717" b="-32898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5" name="Group 15"/>
          <p:cNvGrpSpPr/>
          <p:nvPr/>
        </p:nvGrpSpPr>
        <p:grpSpPr>
          <a:xfrm rot="5400000">
            <a:off x="16605949" y="3464712"/>
            <a:ext cx="841991" cy="84199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7" name="Freeform 17"/>
          <p:cNvSpPr/>
          <p:nvPr/>
        </p:nvSpPr>
        <p:spPr>
          <a:xfrm>
            <a:off x="-5762030" y="-711396"/>
            <a:ext cx="11709791" cy="11709791"/>
          </a:xfrm>
          <a:custGeom>
            <a:avLst/>
            <a:gdLst/>
            <a:ahLst/>
            <a:cxnLst/>
            <a:rect l="l" t="t" r="r" b="b"/>
            <a:pathLst>
              <a:path w="11709791" h="11709791">
                <a:moveTo>
                  <a:pt x="0" y="0"/>
                </a:moveTo>
                <a:lnTo>
                  <a:pt x="11709792" y="0"/>
                </a:lnTo>
                <a:lnTo>
                  <a:pt x="11709792" y="11709792"/>
                </a:lnTo>
                <a:lnTo>
                  <a:pt x="0" y="11709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8" name="TextBox 18"/>
          <p:cNvSpPr txBox="1"/>
          <p:nvPr/>
        </p:nvSpPr>
        <p:spPr>
          <a:xfrm>
            <a:off x="1716012" y="7582244"/>
            <a:ext cx="6235233" cy="44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79"/>
              </a:lnSpc>
              <a:spcBef>
                <a:spcPct val="0"/>
              </a:spcBef>
            </a:pPr>
            <a:r>
              <a:rPr lang="en-US" sz="2829" spc="432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Presented by: Neil Emberson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73748" y="3212925"/>
            <a:ext cx="9529508" cy="1928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109"/>
              </a:lnSpc>
            </a:pPr>
            <a:r>
              <a:rPr lang="en-US" sz="12591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KNG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73748" y="4959333"/>
            <a:ext cx="8391445" cy="2095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9"/>
              </a:lnSpc>
            </a:pPr>
            <a:r>
              <a:rPr lang="en-US" sz="8090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INTERNATIONAL ADVISORS</a:t>
            </a:r>
          </a:p>
        </p:txBody>
      </p:sp>
      <p:sp>
        <p:nvSpPr>
          <p:cNvPr id="21" name="Freeform 21"/>
          <p:cNvSpPr/>
          <p:nvPr/>
        </p:nvSpPr>
        <p:spPr>
          <a:xfrm>
            <a:off x="15872308" y="291582"/>
            <a:ext cx="2117127" cy="775194"/>
          </a:xfrm>
          <a:custGeom>
            <a:avLst/>
            <a:gdLst/>
            <a:ahLst/>
            <a:cxnLst/>
            <a:rect l="l" t="t" r="r" b="b"/>
            <a:pathLst>
              <a:path w="2117127" h="775194">
                <a:moveTo>
                  <a:pt x="0" y="0"/>
                </a:moveTo>
                <a:lnTo>
                  <a:pt x="2117127" y="0"/>
                </a:lnTo>
                <a:lnTo>
                  <a:pt x="2117127" y="775195"/>
                </a:lnTo>
                <a:lnTo>
                  <a:pt x="0" y="7751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1210" b="-81899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2" name="Freeform 22"/>
          <p:cNvSpPr/>
          <p:nvPr/>
        </p:nvSpPr>
        <p:spPr>
          <a:xfrm>
            <a:off x="-1544458" y="-1075744"/>
            <a:ext cx="5146316" cy="4898042"/>
          </a:xfrm>
          <a:custGeom>
            <a:avLst/>
            <a:gdLst/>
            <a:ahLst/>
            <a:cxnLst/>
            <a:rect l="l" t="t" r="r" b="b"/>
            <a:pathLst>
              <a:path w="5146316" h="4898042">
                <a:moveTo>
                  <a:pt x="0" y="0"/>
                </a:moveTo>
                <a:lnTo>
                  <a:pt x="5146316" y="0"/>
                </a:lnTo>
                <a:lnTo>
                  <a:pt x="5146316" y="4898042"/>
                </a:lnTo>
                <a:lnTo>
                  <a:pt x="0" y="48980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"/>
            </a:blip>
            <a:stretch>
              <a:fillRect l="-11914" t="-104423" r="-185674" b="-108250"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96149" y="1181077"/>
            <a:ext cx="1066537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r>
              <a:rPr lang="en-US" sz="3999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PRODUCTOS/ACTIVOS DE INVERSIÓN: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725380" y="5468707"/>
            <a:ext cx="5754080" cy="8220114"/>
            <a:chOff x="0" y="0"/>
            <a:chExt cx="4445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144411" y="942975"/>
            <a:ext cx="1224824" cy="122482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085827"/>
            <a:ext cx="1456246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7"/>
              </a:lnSpc>
            </a:pPr>
            <a:r>
              <a:rPr lang="en-US" sz="4940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08</a:t>
            </a:r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418823" y="2282632"/>
          <a:ext cx="17450353" cy="7788621"/>
        </p:xfrm>
        <a:graphic>
          <a:graphicData uri="http://schemas.openxmlformats.org/drawingml/2006/table">
            <a:tbl>
              <a:tblPr/>
              <a:tblGrid>
                <a:gridCol w="2662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1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1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45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7324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</a:rPr>
                        <a:t>Producto de Inversión</a:t>
                      </a:r>
                      <a:endParaRPr lang="en-US" sz="1100"/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145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D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</a:rPr>
                        <a:t>Descripción</a:t>
                      </a:r>
                      <a:endParaRPr lang="en-US" sz="1100"/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145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145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D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</a:rPr>
                        <a:t>Aspectos Claves</a:t>
                      </a:r>
                      <a:endParaRPr lang="en-US" sz="1100"/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145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145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D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</a:rPr>
                        <a:t>Consideraciones de Inversionistas</a:t>
                      </a:r>
                      <a:endParaRPr lang="en-US" sz="1100"/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145D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D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8112"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749" b="1">
                          <a:solidFill>
                            <a:srgbClr val="FFFFFF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</a:rPr>
                        <a:t>Private Equity</a:t>
                      </a:r>
                      <a:endParaRPr lang="en-US" sz="1100"/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Inversiones en empresas que todavia no están cotizadas en Bolsa. La fase temprano con mayor riesgo y mayor potencial de rendimiento.  </a:t>
                      </a:r>
                      <a:endParaRPr lang="en-US" sz="1100"/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Alta rentabilidad potencial</a:t>
                      </a:r>
                      <a:endParaRPr lang="en-US" sz="1100"/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Largo plazo de inversión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Baja liquidez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Requiere gestión activa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Importante entender estrategias de salida</a:t>
                      </a:r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Inversores institucionales o individuos de alto patrimonio</a:t>
                      </a:r>
                      <a:endParaRPr lang="en-US" sz="1100"/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Dispuestos a asumir mayor riesgo de perdida total de su capital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Tolerancia a baja liquidez y plazos largos</a:t>
                      </a:r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8112"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749" b="1">
                          <a:solidFill>
                            <a:srgbClr val="FFFFFF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</a:rPr>
                        <a:t>Private Debt</a:t>
                      </a:r>
                      <a:endParaRPr lang="en-US" sz="1100"/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Financiación privada a empresas mediante deuda (préstamos directos, deuda senior, bonos corporativos, etc.). Respaldados por activos en fideicomisos o póliza de seguro con términos de 12 a 60 meses, rendimientos entre el 10% y 18% por año. </a:t>
                      </a:r>
                      <a:endParaRPr lang="en-US" sz="1100"/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Menor riesgo que el Private Equity</a:t>
                      </a:r>
                      <a:endParaRPr lang="en-US" sz="1100"/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Generación de ingresos predecibles (intereses)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Baja liquidez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Rentabilidad estable pero moderada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Diversificación</a:t>
                      </a:r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Inversores que buscan ingresos estables</a:t>
                      </a:r>
                      <a:endParaRPr lang="en-US" sz="1100"/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Tolerancia a baja liquidez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Preferencia por menor riesgo en comparación con capital privado</a:t>
                      </a:r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8112"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749" b="1">
                          <a:solidFill>
                            <a:srgbClr val="FFFFFF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</a:rPr>
                        <a:t>Fondos Sistemáticos</a:t>
                      </a:r>
                      <a:endParaRPr lang="en-US" sz="1100"/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Fondos gestionados por algoritmos o estrategias cuantitativas, basados en modelos matemáticos o datos históricos para tomar decisiones de inversión.</a:t>
                      </a:r>
                      <a:endParaRPr lang="en-US" sz="1100"/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Proveen un retorno de inversión independiente del ciclo de los mercados</a:t>
                      </a:r>
                      <a:endParaRPr lang="en-US" sz="1100"/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Diversificación entre activos y estrategias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Capacidad de operar en mercados en alta frecuencia o momentum</a:t>
                      </a:r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Inversores con interés en tecnologías y modelos cuantitativos</a:t>
                      </a:r>
                      <a:endParaRPr lang="en-US" sz="1100"/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Búsqueda de diversificación y operaciones no tradicionales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Tolerancia a cierta volatilidad y riesgo sistemático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Importante ver resultados historicos con minimo 5 -10 años </a:t>
                      </a:r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8112"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749" b="1">
                          <a:solidFill>
                            <a:srgbClr val="FFFFFF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</a:rPr>
                        <a:t>Fondos de Inversión Bursátiles - UCITS</a:t>
                      </a:r>
                      <a:endParaRPr lang="en-US" sz="1100"/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Fondos regulados de inversión colectiva que permiten a los inversores acceder a una amplia gama de activos de manera diversificada y con líquidez diaria.</a:t>
                      </a:r>
                      <a:endParaRPr lang="en-US" sz="1100"/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Regulación estricta (protección del inversor)</a:t>
                      </a:r>
                      <a:endParaRPr lang="en-US" sz="1100"/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Alta liquidez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Diversificación global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Transparencia de costes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Accesible a inversores minoristas y profesionales</a:t>
                      </a:r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Inversores minoristas y profesionales</a:t>
                      </a:r>
                      <a:endParaRPr lang="en-US" sz="1100"/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Preferencia por la diversificación global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Búsqueda de productos líquidos y regulados, con mayor protección</a:t>
                      </a:r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8849">
                <a:tc>
                  <a:txBody>
                    <a:bodyPr/>
                    <a:lstStyle/>
                    <a:p>
                      <a:pPr algn="l">
                        <a:lnSpc>
                          <a:spcPts val="2099"/>
                        </a:lnSpc>
                        <a:defRPr/>
                      </a:pPr>
                      <a:r>
                        <a:rPr lang="en-US" sz="1749" b="1">
                          <a:solidFill>
                            <a:srgbClr val="FFFFFF"/>
                          </a:solidFill>
                          <a:latin typeface="Almarai Bold"/>
                          <a:ea typeface="Almarai Bold"/>
                          <a:cs typeface="Almarai Bold"/>
                          <a:sym typeface="Almarai Bold"/>
                        </a:rPr>
                        <a:t>Discretionary Manager</a:t>
                      </a:r>
                      <a:endParaRPr lang="en-US" sz="1100"/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Gestión de carteras donde el gestor tiene plena autoridad para tomar decisiones de inversión en nombre del cliente, según sus objetivos, horizontes y perfil.</a:t>
                      </a:r>
                      <a:endParaRPr lang="en-US" sz="1100"/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Gestión activa</a:t>
                      </a:r>
                      <a:endParaRPr lang="en-US" sz="1100"/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Personalización según perfil del cliente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Flexibilidad en la estrategia de inversión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Acceso a diferentes clases de activos</a:t>
                      </a:r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99"/>
                        </a:lnSpc>
                        <a:defRPr/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Clientes que prefieren delegar decisiones de inversión</a:t>
                      </a:r>
                      <a:endParaRPr lang="en-US" sz="1100"/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Buscan una gestión personalizada y ajustada a sus objetivos</a:t>
                      </a:r>
                    </a:p>
                    <a:p>
                      <a:pPr algn="l">
                        <a:lnSpc>
                          <a:spcPts val="1799"/>
                        </a:lnSpc>
                      </a:pPr>
                      <a:r>
                        <a:rPr lang="en-US" sz="1499">
                          <a:solidFill>
                            <a:srgbClr val="FFFFFF"/>
                          </a:solidFill>
                          <a:latin typeface="Almarai"/>
                          <a:ea typeface="Almarai"/>
                          <a:cs typeface="Almarai"/>
                          <a:sym typeface="Almarai"/>
                        </a:rPr>
                        <a:t>- Inversores con carteras grandes y disposición a pagar por gestión</a:t>
                      </a:r>
                    </a:p>
                  </a:txBody>
                  <a:tcPr marL="128587" marR="128587" marT="128587" marB="128587" anchor="ctr">
                    <a:lnL w="6697" cap="flat" cmpd="sng" algn="ctr">
                      <a:solidFill>
                        <a:srgbClr val="051D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697" cap="flat" cmpd="sng" algn="ctr">
                      <a:solidFill>
                        <a:srgbClr val="D4D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697" cap="flat" cmpd="sng" algn="ctr">
                      <a:solidFill>
                        <a:srgbClr val="0A3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1E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2" name="Imagen 11" descr="Logotipo&#10;&#10;El contenido generado por IA puede ser incorrecto.">
            <a:extLst>
              <a:ext uri="{FF2B5EF4-FFF2-40B4-BE49-F238E27FC236}">
                <a16:creationId xmlns:a16="http://schemas.microsoft.com/office/drawing/2014/main" id="{829CA938-7F4B-EE65-97E9-0D12414D4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023" y="179079"/>
            <a:ext cx="2511977" cy="10047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-4725380" y="5468707"/>
            <a:ext cx="5754080" cy="8220114"/>
            <a:chOff x="0" y="0"/>
            <a:chExt cx="4445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2492758" y="1576524"/>
            <a:ext cx="1943100" cy="161652"/>
            <a:chOff x="0" y="0"/>
            <a:chExt cx="511763" cy="425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63" cy="42575"/>
            </a:xfrm>
            <a:custGeom>
              <a:avLst/>
              <a:gdLst/>
              <a:ahLst/>
              <a:cxnLst/>
              <a:rect l="l" t="t" r="r" b="b"/>
              <a:pathLst>
                <a:path w="511763" h="42575">
                  <a:moveTo>
                    <a:pt x="0" y="0"/>
                  </a:moveTo>
                  <a:lnTo>
                    <a:pt x="511763" y="0"/>
                  </a:lnTo>
                  <a:lnTo>
                    <a:pt x="511763" y="42575"/>
                  </a:lnTo>
                  <a:lnTo>
                    <a:pt x="0" y="42575"/>
                  </a:ln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1763" cy="90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116634" y="1057275"/>
            <a:ext cx="7453171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DEUDA PRIVADA COMO ACTIVO DE INVERSIÓN </a:t>
            </a:r>
          </a:p>
        </p:txBody>
      </p:sp>
      <p:grpSp>
        <p:nvGrpSpPr>
          <p:cNvPr id="10" name="Group 10"/>
          <p:cNvGrpSpPr/>
          <p:nvPr/>
        </p:nvGrpSpPr>
        <p:grpSpPr>
          <a:xfrm rot="5400000">
            <a:off x="1473780" y="1044938"/>
            <a:ext cx="1224824" cy="122482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58069" y="1187790"/>
            <a:ext cx="1456246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7"/>
              </a:lnSpc>
            </a:pPr>
            <a:r>
              <a:rPr lang="en-US" sz="4940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09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58069" y="2840059"/>
            <a:ext cx="15314845" cy="1369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Deuda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privada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ofrece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a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inversionistas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una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renta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fija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alto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rendimiento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independiente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los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mercados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financieros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tradicionales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. Esta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diversificación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puede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ayudar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en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reducir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riesgos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sin reducer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retornos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inversion de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cualquier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cartera</a:t>
            </a: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inversions.</a:t>
            </a:r>
            <a:endParaRPr lang="en-US" sz="2600" b="1" dirty="0">
              <a:solidFill>
                <a:srgbClr val="FFFFFF"/>
              </a:solidFill>
              <a:latin typeface="Almarai Bold"/>
              <a:ea typeface="Almarai Bold"/>
              <a:cs typeface="Almarai Bold"/>
              <a:sym typeface="Almarai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706396" y="6439947"/>
            <a:ext cx="3954926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0"/>
              </a:lnSpc>
            </a:pPr>
            <a:r>
              <a:rPr lang="en-US" sz="1955" b="1" spc="18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Personalizar</a:t>
            </a:r>
            <a:r>
              <a:rPr lang="en-US" sz="1955" b="1" spc="18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</a:t>
            </a:r>
            <a:r>
              <a:rPr lang="en-US" sz="1955" b="1" spc="18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una</a:t>
            </a:r>
            <a:r>
              <a:rPr lang="en-US" sz="1955" b="1" spc="18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</a:t>
            </a:r>
            <a:r>
              <a:rPr lang="en-US" sz="1955" b="1" spc="18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cartera</a:t>
            </a:r>
            <a:r>
              <a:rPr lang="en-US" sz="1955" b="1" spc="18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de </a:t>
            </a:r>
            <a:r>
              <a:rPr lang="en-US" sz="1955" b="1" spc="18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instrumentos</a:t>
            </a:r>
            <a:r>
              <a:rPr lang="en-US" sz="1955" b="1" spc="18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de </a:t>
            </a:r>
            <a:r>
              <a:rPr lang="en-US" sz="1955" b="1" spc="18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renta</a:t>
            </a:r>
            <a:r>
              <a:rPr lang="en-US" sz="1955" b="1" spc="18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</a:t>
            </a:r>
            <a:r>
              <a:rPr lang="en-US" sz="1955" b="1" spc="18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fija</a:t>
            </a:r>
            <a:endParaRPr lang="en-US" sz="1955" b="1" spc="18" dirty="0">
              <a:solidFill>
                <a:srgbClr val="FFFFFF"/>
              </a:solidFill>
              <a:latin typeface="Almarai Bold"/>
              <a:ea typeface="Almarai Bold"/>
              <a:cs typeface="Almarai Bold"/>
              <a:sym typeface="Almarai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673377" y="6354920"/>
            <a:ext cx="2739923" cy="64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0"/>
              </a:lnSpc>
            </a:pPr>
            <a:r>
              <a:rPr lang="en-US" sz="1955" b="1" spc="18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Diversificación y reducción de riesgos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50529" y="6357389"/>
            <a:ext cx="3637071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0"/>
              </a:lnSpc>
            </a:pPr>
            <a:r>
              <a:rPr lang="en-US" sz="1955" b="1" spc="18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Enfoque</a:t>
            </a:r>
            <a:r>
              <a:rPr lang="en-US" sz="1955" b="1" spc="18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</a:t>
            </a:r>
            <a:r>
              <a:rPr lang="en-US" sz="1955" b="1" spc="18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en</a:t>
            </a:r>
            <a:r>
              <a:rPr lang="en-US" sz="1955" b="1" spc="18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</a:t>
            </a:r>
            <a:r>
              <a:rPr lang="en-US" sz="1955" b="1" spc="18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los</a:t>
            </a:r>
            <a:r>
              <a:rPr lang="en-US" sz="1955" b="1" spc="18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</a:t>
            </a:r>
            <a:r>
              <a:rPr lang="en-US" sz="1955" b="1" spc="18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rendimientos</a:t>
            </a:r>
            <a:r>
              <a:rPr lang="en-US" sz="1955" b="1" spc="18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</a:t>
            </a:r>
            <a:r>
              <a:rPr lang="en-US" sz="1955" b="1" spc="18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fijos</a:t>
            </a:r>
            <a:r>
              <a:rPr lang="en-US" sz="1955" b="1" spc="18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</a:t>
            </a:r>
            <a:r>
              <a:rPr lang="en-US" sz="1955" b="1" spc="18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predicibles</a:t>
            </a:r>
            <a:endParaRPr lang="en-US" sz="1955" b="1" spc="18" dirty="0">
              <a:solidFill>
                <a:srgbClr val="FFFFFF"/>
              </a:solidFill>
              <a:latin typeface="Almarai Bold"/>
              <a:ea typeface="Almarai Bold"/>
              <a:cs typeface="Almarai Bold"/>
              <a:sym typeface="Almarai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250816" y="9103916"/>
            <a:ext cx="273376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0"/>
              </a:lnSpc>
            </a:pPr>
            <a:r>
              <a:rPr lang="en-US" sz="1955" b="1" spc="18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Reduce </a:t>
            </a:r>
            <a:r>
              <a:rPr lang="en-US" sz="1955" b="1" spc="18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volatilidad</a:t>
            </a:r>
            <a:r>
              <a:rPr lang="en-US" sz="1955" b="1" spc="18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 y </a:t>
            </a:r>
            <a:r>
              <a:rPr lang="en-US" sz="1955" b="1" spc="18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aumenta</a:t>
            </a:r>
            <a:r>
              <a:rPr lang="en-US" sz="1955" b="1" spc="18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</a:t>
            </a:r>
            <a:r>
              <a:rPr lang="en-US" sz="1955" b="1" spc="18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estabilidad</a:t>
            </a:r>
            <a:endParaRPr lang="en-US" sz="1955" b="1" spc="18" dirty="0">
              <a:solidFill>
                <a:srgbClr val="FFFFFF"/>
              </a:solidFill>
              <a:latin typeface="Almarai Bold"/>
              <a:ea typeface="Almarai Bold"/>
              <a:cs typeface="Almarai Bold"/>
              <a:sym typeface="Almarai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409657" y="9103916"/>
            <a:ext cx="3457644" cy="64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0"/>
              </a:lnSpc>
            </a:pPr>
            <a:r>
              <a:rPr lang="en-US" sz="1955" b="1" spc="18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Oportunidades en sectores nicho o específicos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50529" y="9103916"/>
            <a:ext cx="3329639" cy="64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0"/>
              </a:lnSpc>
            </a:pPr>
            <a:r>
              <a:rPr lang="en-US" sz="1955" b="1" spc="18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Adaptabilidad en diferentes ciclos económicos</a:t>
            </a:r>
          </a:p>
        </p:txBody>
      </p:sp>
      <p:sp>
        <p:nvSpPr>
          <p:cNvPr id="20" name="Freeform 20" descr="coin, money, transaction, economy, dollar, business, finance, bar, chart, profit Icon"/>
          <p:cNvSpPr/>
          <p:nvPr/>
        </p:nvSpPr>
        <p:spPr>
          <a:xfrm>
            <a:off x="12448998" y="4848415"/>
            <a:ext cx="1332703" cy="1332703"/>
          </a:xfrm>
          <a:custGeom>
            <a:avLst/>
            <a:gdLst/>
            <a:ahLst/>
            <a:cxnLst/>
            <a:rect l="l" t="t" r="r" b="b"/>
            <a:pathLst>
              <a:path w="1332703" h="1332703">
                <a:moveTo>
                  <a:pt x="0" y="0"/>
                </a:moveTo>
                <a:lnTo>
                  <a:pt x="1332702" y="0"/>
                </a:lnTo>
                <a:lnTo>
                  <a:pt x="1332702" y="1332703"/>
                </a:lnTo>
                <a:lnTo>
                  <a:pt x="0" y="1332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1" name="Freeform 21" descr="coin, money, transaction, economy, dollar, business, finance, connection, network Icon"/>
          <p:cNvSpPr/>
          <p:nvPr/>
        </p:nvSpPr>
        <p:spPr>
          <a:xfrm>
            <a:off x="8231176" y="4638124"/>
            <a:ext cx="1624326" cy="1624326"/>
          </a:xfrm>
          <a:custGeom>
            <a:avLst/>
            <a:gdLst/>
            <a:ahLst/>
            <a:cxnLst/>
            <a:rect l="l" t="t" r="r" b="b"/>
            <a:pathLst>
              <a:path w="1624326" h="1624326">
                <a:moveTo>
                  <a:pt x="0" y="0"/>
                </a:moveTo>
                <a:lnTo>
                  <a:pt x="1624326" y="0"/>
                </a:lnTo>
                <a:lnTo>
                  <a:pt x="1624326" y="1624326"/>
                </a:lnTo>
                <a:lnTo>
                  <a:pt x="0" y="16243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2" name="Freeform 22" descr="coin, money, transaction, economy, dollar, business, finance, focus, target Icon"/>
          <p:cNvSpPr/>
          <p:nvPr/>
        </p:nvSpPr>
        <p:spPr>
          <a:xfrm>
            <a:off x="8301861" y="7340314"/>
            <a:ext cx="1673234" cy="1673234"/>
          </a:xfrm>
          <a:custGeom>
            <a:avLst/>
            <a:gdLst/>
            <a:ahLst/>
            <a:cxnLst/>
            <a:rect l="l" t="t" r="r" b="b"/>
            <a:pathLst>
              <a:path w="1673234" h="1673234">
                <a:moveTo>
                  <a:pt x="0" y="0"/>
                </a:moveTo>
                <a:lnTo>
                  <a:pt x="1673235" y="0"/>
                </a:lnTo>
                <a:lnTo>
                  <a:pt x="1673235" y="1673234"/>
                </a:lnTo>
                <a:lnTo>
                  <a:pt x="0" y="16732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3" name="Freeform 23" descr="coin, money, transaction, economy, dollar, business, finance, reporting, balance Icon"/>
          <p:cNvSpPr/>
          <p:nvPr/>
        </p:nvSpPr>
        <p:spPr>
          <a:xfrm>
            <a:off x="3905779" y="7341614"/>
            <a:ext cx="1581860" cy="1581860"/>
          </a:xfrm>
          <a:custGeom>
            <a:avLst/>
            <a:gdLst/>
            <a:ahLst/>
            <a:cxnLst/>
            <a:rect l="l" t="t" r="r" b="b"/>
            <a:pathLst>
              <a:path w="1581860" h="1581860">
                <a:moveTo>
                  <a:pt x="0" y="0"/>
                </a:moveTo>
                <a:lnTo>
                  <a:pt x="1581860" y="0"/>
                </a:lnTo>
                <a:lnTo>
                  <a:pt x="1581860" y="1581860"/>
                </a:lnTo>
                <a:lnTo>
                  <a:pt x="0" y="15818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4" name="Freeform 24" descr="hierarchy, coin, transaction, economy, dollar, business, finance, organization, structure Icon"/>
          <p:cNvSpPr/>
          <p:nvPr/>
        </p:nvSpPr>
        <p:spPr>
          <a:xfrm>
            <a:off x="3905779" y="4659357"/>
            <a:ext cx="1581860" cy="1581860"/>
          </a:xfrm>
          <a:custGeom>
            <a:avLst/>
            <a:gdLst/>
            <a:ahLst/>
            <a:cxnLst/>
            <a:rect l="l" t="t" r="r" b="b"/>
            <a:pathLst>
              <a:path w="1581860" h="1581860">
                <a:moveTo>
                  <a:pt x="0" y="0"/>
                </a:moveTo>
                <a:lnTo>
                  <a:pt x="1581860" y="0"/>
                </a:lnTo>
                <a:lnTo>
                  <a:pt x="1581860" y="1581860"/>
                </a:lnTo>
                <a:lnTo>
                  <a:pt x="0" y="15818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5" name="Freeform 25" descr="coin, money, transaction, economy, dollar, business, finance, rotate, cycle Icon"/>
          <p:cNvSpPr/>
          <p:nvPr/>
        </p:nvSpPr>
        <p:spPr>
          <a:xfrm>
            <a:off x="12234345" y="7251541"/>
            <a:ext cx="1762008" cy="1762008"/>
          </a:xfrm>
          <a:custGeom>
            <a:avLst/>
            <a:gdLst/>
            <a:ahLst/>
            <a:cxnLst/>
            <a:rect l="l" t="t" r="r" b="b"/>
            <a:pathLst>
              <a:path w="1762008" h="1762008">
                <a:moveTo>
                  <a:pt x="0" y="0"/>
                </a:moveTo>
                <a:lnTo>
                  <a:pt x="1762008" y="0"/>
                </a:lnTo>
                <a:lnTo>
                  <a:pt x="1762008" y="1762007"/>
                </a:lnTo>
                <a:lnTo>
                  <a:pt x="0" y="17620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pic>
        <p:nvPicPr>
          <p:cNvPr id="26" name="Imagen 25" descr="Logotipo&#10;&#10;El contenido generado por IA puede ser incorrecto.">
            <a:extLst>
              <a:ext uri="{FF2B5EF4-FFF2-40B4-BE49-F238E27FC236}">
                <a16:creationId xmlns:a16="http://schemas.microsoft.com/office/drawing/2014/main" id="{F7C974EB-B66B-7FA5-E5E8-616FAD5976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023" y="179079"/>
            <a:ext cx="2511977" cy="100479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 descr="Logotipo&#10;&#10;El contenido generado por IA puede ser incorrecto.">
            <a:extLst>
              <a:ext uri="{FF2B5EF4-FFF2-40B4-BE49-F238E27FC236}">
                <a16:creationId xmlns:a16="http://schemas.microsoft.com/office/drawing/2014/main" id="{F7C974EB-B66B-7FA5-E5E8-616FAD597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023" y="179079"/>
            <a:ext cx="2511977" cy="1004791"/>
          </a:xfrm>
          <a:prstGeom prst="rect">
            <a:avLst/>
          </a:prstGeom>
        </p:spPr>
      </p:pic>
      <p:sp>
        <p:nvSpPr>
          <p:cNvPr id="28" name="TextBox 13">
            <a:extLst>
              <a:ext uri="{FF2B5EF4-FFF2-40B4-BE49-F238E27FC236}">
                <a16:creationId xmlns:a16="http://schemas.microsoft.com/office/drawing/2014/main" id="{9A87BB49-45DC-47CB-BC81-A5B97CC9242B}"/>
              </a:ext>
            </a:extLst>
          </p:cNvPr>
          <p:cNvSpPr txBox="1"/>
          <p:nvPr/>
        </p:nvSpPr>
        <p:spPr>
          <a:xfrm>
            <a:off x="2667000" y="238105"/>
            <a:ext cx="13774114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BFB"/>
                </a:solidFill>
                <a:latin typeface="Almarai Bold"/>
                <a:ea typeface="Almarai Bold"/>
                <a:cs typeface="Almarai Bold"/>
                <a:sym typeface="Almarai Bold"/>
              </a:rPr>
              <a:t>DEUDA PRIVADA COMO ACTIVO DE INVERSIÓN ALTERNATIVA </a:t>
            </a:r>
          </a:p>
        </p:txBody>
      </p:sp>
      <p:grpSp>
        <p:nvGrpSpPr>
          <p:cNvPr id="29" name="Group 14">
            <a:extLst>
              <a:ext uri="{FF2B5EF4-FFF2-40B4-BE49-F238E27FC236}">
                <a16:creationId xmlns:a16="http://schemas.microsoft.com/office/drawing/2014/main" id="{7A51CFA7-6E34-4717-A643-D2FF6E0C9412}"/>
              </a:ext>
            </a:extLst>
          </p:cNvPr>
          <p:cNvGrpSpPr/>
          <p:nvPr/>
        </p:nvGrpSpPr>
        <p:grpSpPr>
          <a:xfrm rot="5400000">
            <a:off x="941146" y="192204"/>
            <a:ext cx="1224824" cy="1224824"/>
            <a:chOff x="0" y="0"/>
            <a:chExt cx="812800" cy="812800"/>
          </a:xfrm>
        </p:grpSpPr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68504BBF-6060-4245-A667-99DA6E0782E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31" name="TextBox 16">
            <a:extLst>
              <a:ext uri="{FF2B5EF4-FFF2-40B4-BE49-F238E27FC236}">
                <a16:creationId xmlns:a16="http://schemas.microsoft.com/office/drawing/2014/main" id="{256807C1-B007-4FE8-B4B1-5C3C5C1BF9D3}"/>
              </a:ext>
            </a:extLst>
          </p:cNvPr>
          <p:cNvSpPr txBox="1"/>
          <p:nvPr/>
        </p:nvSpPr>
        <p:spPr>
          <a:xfrm>
            <a:off x="709724" y="368599"/>
            <a:ext cx="1456246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7"/>
              </a:lnSpc>
            </a:pPr>
            <a:r>
              <a:rPr lang="en-US" sz="4940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10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664E11FF-5826-4482-94D4-0D4E7B4E6348}"/>
              </a:ext>
            </a:extLst>
          </p:cNvPr>
          <p:cNvSpPr txBox="1"/>
          <p:nvPr/>
        </p:nvSpPr>
        <p:spPr>
          <a:xfrm>
            <a:off x="6754965" y="1974597"/>
            <a:ext cx="375573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CPP Investments (Canada Pension Plan Investment Board)</a:t>
            </a: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61A9B932-C07E-41E2-BBDA-242E8DC6549D}"/>
              </a:ext>
            </a:extLst>
          </p:cNvPr>
          <p:cNvSpPr txBox="1"/>
          <p:nvPr/>
        </p:nvSpPr>
        <p:spPr>
          <a:xfrm>
            <a:off x="12557797" y="1965976"/>
            <a:ext cx="5286071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ABP (</a:t>
            </a:r>
            <a:r>
              <a:rPr lang="es-MX" sz="2400" b="1" dirty="0" err="1">
                <a:solidFill>
                  <a:schemeClr val="bg1"/>
                </a:solidFill>
              </a:rPr>
              <a:t>Algemeen</a:t>
            </a:r>
            <a:r>
              <a:rPr lang="es-MX" sz="2400" b="1" dirty="0">
                <a:solidFill>
                  <a:schemeClr val="bg1"/>
                </a:solidFill>
              </a:rPr>
              <a:t> </a:t>
            </a:r>
            <a:r>
              <a:rPr lang="es-MX" sz="2400" b="1" dirty="0" err="1">
                <a:solidFill>
                  <a:schemeClr val="bg1"/>
                </a:solidFill>
              </a:rPr>
              <a:t>Burgerlijk</a:t>
            </a:r>
            <a:r>
              <a:rPr lang="es-MX" sz="2400" b="1" dirty="0">
                <a:solidFill>
                  <a:schemeClr val="bg1"/>
                </a:solidFill>
              </a:rPr>
              <a:t> </a:t>
            </a:r>
            <a:r>
              <a:rPr lang="es-MX" sz="2400" b="1" dirty="0" err="1">
                <a:solidFill>
                  <a:schemeClr val="bg1"/>
                </a:solidFill>
              </a:rPr>
              <a:t>Pensioenfonds</a:t>
            </a:r>
            <a:r>
              <a:rPr lang="es-MX" sz="2400" b="1" dirty="0">
                <a:solidFill>
                  <a:schemeClr val="bg1"/>
                </a:solidFill>
              </a:rPr>
              <a:t>, </a:t>
            </a:r>
            <a:r>
              <a:rPr lang="es-MX" sz="2400" b="1" dirty="0" err="1">
                <a:solidFill>
                  <a:schemeClr val="bg1"/>
                </a:solidFill>
              </a:rPr>
              <a:t>Netherlands</a:t>
            </a:r>
            <a:r>
              <a:rPr lang="es-MX" sz="2800" b="1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CE6E914E-C480-4A01-A34C-C11E92E6E4E2}"/>
              </a:ext>
            </a:extLst>
          </p:cNvPr>
          <p:cNvSpPr txBox="1"/>
          <p:nvPr/>
        </p:nvSpPr>
        <p:spPr>
          <a:xfrm>
            <a:off x="3810000" y="1183870"/>
            <a:ext cx="9200173" cy="350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  <a:spcBef>
                <a:spcPct val="0"/>
              </a:spcBef>
            </a:pPr>
            <a:r>
              <a:rPr lang="en-US" sz="2400" dirty="0">
                <a:solidFill>
                  <a:srgbClr val="17E3B2"/>
                </a:solidFill>
                <a:latin typeface="Almarai Bold"/>
                <a:cs typeface="Almarai Bold"/>
              </a:rPr>
              <a:t>2025 Asset Allocation of Major Pension Managers</a:t>
            </a:r>
            <a:endParaRPr lang="en-US" sz="2400" dirty="0">
              <a:solidFill>
                <a:srgbClr val="17E3B2"/>
              </a:solidFill>
              <a:latin typeface="Almarai Bold"/>
              <a:cs typeface="Almarai Bold"/>
              <a:sym typeface="Almarai Bold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B5A4B9C4-72CE-4B67-A2B5-B7F9959C8C10}"/>
              </a:ext>
            </a:extLst>
          </p:cNvPr>
          <p:cNvSpPr txBox="1"/>
          <p:nvPr/>
        </p:nvSpPr>
        <p:spPr>
          <a:xfrm>
            <a:off x="6086055" y="2773083"/>
            <a:ext cx="5093555" cy="342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  <a:spcBef>
                <a:spcPct val="0"/>
              </a:spcBef>
            </a:pPr>
            <a:r>
              <a:rPr lang="es-MX" sz="2400" dirty="0">
                <a:solidFill>
                  <a:srgbClr val="17E3B2"/>
                </a:solidFill>
                <a:latin typeface="Almarai Bold"/>
                <a:cs typeface="Almarai Bold"/>
              </a:rPr>
              <a:t>AUM: $700 mil millones USD</a:t>
            </a: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4D0C2FC8-E1D9-4339-AD7A-C81F5306089F}"/>
              </a:ext>
            </a:extLst>
          </p:cNvPr>
          <p:cNvSpPr txBox="1"/>
          <p:nvPr/>
        </p:nvSpPr>
        <p:spPr>
          <a:xfrm>
            <a:off x="12578071" y="2913909"/>
            <a:ext cx="5093555" cy="342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  <a:spcBef>
                <a:spcPct val="0"/>
              </a:spcBef>
            </a:pPr>
            <a:r>
              <a:rPr lang="es-MX" sz="2400" dirty="0">
                <a:solidFill>
                  <a:srgbClr val="17E3B2"/>
                </a:solidFill>
                <a:latin typeface="Almarai Bold"/>
                <a:cs typeface="Almarai Bold"/>
              </a:rPr>
              <a:t>AUM: €520 mil millones EUR</a:t>
            </a: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5705856D-8F5F-4F64-98F0-7F84FD6AE4A6}"/>
              </a:ext>
            </a:extLst>
          </p:cNvPr>
          <p:cNvSpPr txBox="1"/>
          <p:nvPr/>
        </p:nvSpPr>
        <p:spPr>
          <a:xfrm>
            <a:off x="-251046" y="2742709"/>
            <a:ext cx="5093555" cy="342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  <a:spcBef>
                <a:spcPct val="0"/>
              </a:spcBef>
            </a:pPr>
            <a:r>
              <a:rPr lang="es-MX" sz="2400" dirty="0">
                <a:solidFill>
                  <a:srgbClr val="17E3B2"/>
                </a:solidFill>
                <a:latin typeface="Almarai Bold"/>
                <a:cs typeface="Almarai Bold"/>
              </a:rPr>
              <a:t>AUM: $442 mil millones USD</a:t>
            </a:r>
          </a:p>
        </p:txBody>
      </p:sp>
      <p:pic>
        <p:nvPicPr>
          <p:cNvPr id="50" name="Imagen 49" descr="Icono&#10;&#10;Descripción generada automáticamente con confianza media">
            <a:extLst>
              <a:ext uri="{FF2B5EF4-FFF2-40B4-BE49-F238E27FC236}">
                <a16:creationId xmlns:a16="http://schemas.microsoft.com/office/drawing/2014/main" id="{1022F202-E396-4D8B-A8EE-123CBE72F2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695" y="2370846"/>
            <a:ext cx="5903657" cy="5903657"/>
          </a:xfrm>
          <a:prstGeom prst="rect">
            <a:avLst/>
          </a:prstGeom>
        </p:spPr>
      </p:pic>
      <p:pic>
        <p:nvPicPr>
          <p:cNvPr id="52" name="Imagen 51" descr="Gráfico, Icono&#10;&#10;Descripción generada automáticamente">
            <a:extLst>
              <a:ext uri="{FF2B5EF4-FFF2-40B4-BE49-F238E27FC236}">
                <a16:creationId xmlns:a16="http://schemas.microsoft.com/office/drawing/2014/main" id="{7A25EBC4-9A24-4BA5-AC19-7E7E333F0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48" y="2472580"/>
            <a:ext cx="5754081" cy="5754081"/>
          </a:xfrm>
          <a:prstGeom prst="rect">
            <a:avLst/>
          </a:prstGeom>
        </p:spPr>
      </p:pic>
      <p:pic>
        <p:nvPicPr>
          <p:cNvPr id="54" name="Imagen 53" descr="Icono&#10;&#10;Descripción generada automáticamente">
            <a:extLst>
              <a:ext uri="{FF2B5EF4-FFF2-40B4-BE49-F238E27FC236}">
                <a16:creationId xmlns:a16="http://schemas.microsoft.com/office/drawing/2014/main" id="{8D9A0E9C-E4C0-4FAD-9F09-13265D74FD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771" y="2098864"/>
            <a:ext cx="6222160" cy="6222160"/>
          </a:xfrm>
          <a:prstGeom prst="rect">
            <a:avLst/>
          </a:prstGeom>
        </p:spPr>
      </p:pic>
      <p:sp>
        <p:nvSpPr>
          <p:cNvPr id="55" name="TextBox 12">
            <a:extLst>
              <a:ext uri="{FF2B5EF4-FFF2-40B4-BE49-F238E27FC236}">
                <a16:creationId xmlns:a16="http://schemas.microsoft.com/office/drawing/2014/main" id="{8B2EC1DC-A7B8-4AA2-A3DF-47F3450CBC4C}"/>
              </a:ext>
            </a:extLst>
          </p:cNvPr>
          <p:cNvSpPr txBox="1"/>
          <p:nvPr/>
        </p:nvSpPr>
        <p:spPr>
          <a:xfrm>
            <a:off x="10510" y="1919386"/>
            <a:ext cx="44958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MX" sz="2000" b="1" dirty="0" err="1">
                <a:solidFill>
                  <a:schemeClr val="bg1"/>
                </a:solidFill>
              </a:rPr>
              <a:t>CalPERS</a:t>
            </a:r>
            <a:r>
              <a:rPr lang="es-MX" sz="2000" b="1" dirty="0">
                <a:solidFill>
                  <a:schemeClr val="bg1"/>
                </a:solidFill>
              </a:rPr>
              <a:t> (California </a:t>
            </a:r>
            <a:r>
              <a:rPr lang="es-MX" sz="2000" b="1" dirty="0" err="1">
                <a:solidFill>
                  <a:schemeClr val="bg1"/>
                </a:solidFill>
              </a:rPr>
              <a:t>Public</a:t>
            </a:r>
            <a:r>
              <a:rPr lang="es-MX" sz="2000" b="1" dirty="0">
                <a:solidFill>
                  <a:schemeClr val="bg1"/>
                </a:solidFill>
              </a:rPr>
              <a:t> </a:t>
            </a:r>
            <a:r>
              <a:rPr lang="es-MX" sz="2000" b="1" dirty="0" err="1">
                <a:solidFill>
                  <a:schemeClr val="bg1"/>
                </a:solidFill>
              </a:rPr>
              <a:t>Employees</a:t>
            </a:r>
            <a:r>
              <a:rPr lang="es-MX" sz="2000" b="1" dirty="0">
                <a:solidFill>
                  <a:schemeClr val="bg1"/>
                </a:solidFill>
              </a:rPr>
              <a:t>' </a:t>
            </a:r>
            <a:r>
              <a:rPr lang="es-MX" sz="2000" b="1" dirty="0" err="1">
                <a:solidFill>
                  <a:schemeClr val="bg1"/>
                </a:solidFill>
              </a:rPr>
              <a:t>Retirement</a:t>
            </a:r>
            <a:r>
              <a:rPr lang="es-MX" sz="2000" b="1" dirty="0">
                <a:solidFill>
                  <a:schemeClr val="bg1"/>
                </a:solidFill>
              </a:rPr>
              <a:t> </a:t>
            </a:r>
            <a:r>
              <a:rPr lang="es-MX" sz="2000" b="1" dirty="0" err="1">
                <a:solidFill>
                  <a:schemeClr val="bg1"/>
                </a:solidFill>
              </a:rPr>
              <a:t>System</a:t>
            </a:r>
            <a:r>
              <a:rPr lang="es-MX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8" name="TextBox 12">
            <a:extLst>
              <a:ext uri="{FF2B5EF4-FFF2-40B4-BE49-F238E27FC236}">
                <a16:creationId xmlns:a16="http://schemas.microsoft.com/office/drawing/2014/main" id="{691CE118-AE56-467F-842C-A9C0D19D4500}"/>
              </a:ext>
            </a:extLst>
          </p:cNvPr>
          <p:cNvSpPr txBox="1"/>
          <p:nvPr/>
        </p:nvSpPr>
        <p:spPr>
          <a:xfrm>
            <a:off x="13792200" y="8367614"/>
            <a:ext cx="5692357" cy="1018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45"/>
              </a:lnSpc>
            </a:pP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42%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Renta</a:t>
            </a: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variable</a:t>
            </a:r>
          </a:p>
          <a:p>
            <a:pPr algn="l">
              <a:lnSpc>
                <a:spcPts val="2745"/>
              </a:lnSpc>
            </a:pP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16%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Renta</a:t>
            </a: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fija</a:t>
            </a:r>
            <a:endParaRPr lang="en-US" sz="2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745"/>
              </a:lnSpc>
            </a:pP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29%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Alternativas</a:t>
            </a:r>
            <a:endParaRPr lang="en-US" sz="2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F6E7C524-A9D6-4115-9504-7E2FCF5212DC}"/>
              </a:ext>
            </a:extLst>
          </p:cNvPr>
          <p:cNvSpPr txBox="1"/>
          <p:nvPr/>
        </p:nvSpPr>
        <p:spPr>
          <a:xfrm>
            <a:off x="969878" y="8367614"/>
            <a:ext cx="2829353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83"/>
              </a:lnSpc>
            </a:pPr>
            <a:r>
              <a:rPr lang="es-MX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- 42% acciones globales - 30% renta fija</a:t>
            </a:r>
          </a:p>
          <a:p>
            <a:pPr marL="342900" indent="-342900" algn="l">
              <a:lnSpc>
                <a:spcPts val="2283"/>
              </a:lnSpc>
              <a:buFontTx/>
              <a:buChar char="-"/>
            </a:pPr>
            <a:r>
              <a:rPr lang="es-MX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15% bien raíz </a:t>
            </a:r>
          </a:p>
          <a:p>
            <a:pPr marL="342900" indent="-342900" algn="l">
              <a:lnSpc>
                <a:spcPts val="2283"/>
              </a:lnSpc>
              <a:buFontTx/>
              <a:buChar char="-"/>
            </a:pPr>
            <a:r>
              <a:rPr lang="es-MX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13% </a:t>
            </a:r>
            <a:r>
              <a:rPr lang="es-MX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private</a:t>
            </a:r>
            <a:r>
              <a:rPr lang="es-MX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MX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equity</a:t>
            </a:r>
            <a:endParaRPr lang="es-MX" sz="2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283"/>
              </a:lnSpc>
            </a:pPr>
            <a:r>
              <a:rPr lang="es-MX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-  5% deuda privada</a:t>
            </a:r>
            <a:endParaRPr lang="en-US" sz="2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966504B-CB4D-4F8B-B1B2-C524364A9F14}"/>
              </a:ext>
            </a:extLst>
          </p:cNvPr>
          <p:cNvSpPr txBox="1"/>
          <p:nvPr/>
        </p:nvSpPr>
        <p:spPr>
          <a:xfrm>
            <a:off x="6496311" y="8191351"/>
            <a:ext cx="5295377" cy="1995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543"/>
              </a:lnSpc>
            </a:pP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22%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Renta</a:t>
            </a: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variable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pública</a:t>
            </a:r>
            <a:endParaRPr lang="en-US" sz="2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543"/>
              </a:lnSpc>
            </a:pP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33%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Capital privado</a:t>
            </a:r>
          </a:p>
          <a:p>
            <a:pPr algn="l">
              <a:lnSpc>
                <a:spcPts val="2543"/>
              </a:lnSpc>
            </a:pP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20%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Renta</a:t>
            </a: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fija</a:t>
            </a:r>
            <a:endParaRPr lang="en-US" sz="2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543"/>
              </a:lnSpc>
            </a:pP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13%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Crédito</a:t>
            </a:r>
            <a:endParaRPr lang="en-US" sz="2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543"/>
              </a:lnSpc>
            </a:pP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17-18%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Activos</a:t>
            </a: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reales</a:t>
            </a:r>
            <a:endParaRPr lang="en-US" sz="2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543"/>
              </a:lnSpc>
            </a:pP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5%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Efectivo</a:t>
            </a:r>
            <a:r>
              <a:rPr lang="en-US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0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otros</a:t>
            </a:r>
            <a:endParaRPr lang="en-US" sz="2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id="{91708711-6D1A-4D78-88FF-28266FC15EC5}"/>
              </a:ext>
            </a:extLst>
          </p:cNvPr>
          <p:cNvSpPr txBox="1"/>
          <p:nvPr/>
        </p:nvSpPr>
        <p:spPr>
          <a:xfrm>
            <a:off x="416293" y="7576622"/>
            <a:ext cx="4090017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83"/>
              </a:lnSpc>
            </a:pPr>
            <a:r>
              <a:rPr lang="es-MX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ASIGNACIÓN A ALTERNATIVAS:40%</a:t>
            </a:r>
            <a:endParaRPr lang="en-US" sz="2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C2FA1E37-E510-432F-A66A-9D9CFD6F89ED}"/>
              </a:ext>
            </a:extLst>
          </p:cNvPr>
          <p:cNvSpPr txBox="1"/>
          <p:nvPr/>
        </p:nvSpPr>
        <p:spPr>
          <a:xfrm>
            <a:off x="6342045" y="7601446"/>
            <a:ext cx="4090017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83"/>
              </a:lnSpc>
            </a:pPr>
            <a:r>
              <a:rPr lang="es-MX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ASIGNACIÓN A ALTERNATIVAS: 60%</a:t>
            </a:r>
            <a:endParaRPr lang="en-US" sz="2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" name="TextBox 2">
            <a:extLst>
              <a:ext uri="{FF2B5EF4-FFF2-40B4-BE49-F238E27FC236}">
                <a16:creationId xmlns:a16="http://schemas.microsoft.com/office/drawing/2014/main" id="{28FD0D73-1DE0-481B-A67A-B8ABE33E3CC4}"/>
              </a:ext>
            </a:extLst>
          </p:cNvPr>
          <p:cNvSpPr txBox="1"/>
          <p:nvPr/>
        </p:nvSpPr>
        <p:spPr>
          <a:xfrm>
            <a:off x="13311389" y="7684599"/>
            <a:ext cx="4090017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83"/>
              </a:lnSpc>
            </a:pPr>
            <a:r>
              <a:rPr lang="es-MX" sz="2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ASIGNACIÓN A ALTERNATIVAS: 20</a:t>
            </a:r>
            <a:r>
              <a:rPr lang="es-MX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%-25%</a:t>
            </a:r>
            <a:endParaRPr lang="en-US" sz="2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70262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-4725380" y="5468707"/>
            <a:ext cx="5754080" cy="8220114"/>
            <a:chOff x="0" y="0"/>
            <a:chExt cx="4445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4078516" y="6884709"/>
            <a:ext cx="4699210" cy="47971"/>
            <a:chOff x="0" y="0"/>
            <a:chExt cx="1237652" cy="126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37652" cy="12634"/>
            </a:xfrm>
            <a:custGeom>
              <a:avLst/>
              <a:gdLst/>
              <a:ahLst/>
              <a:cxnLst/>
              <a:rect l="l" t="t" r="r" b="b"/>
              <a:pathLst>
                <a:path w="1237652" h="12634">
                  <a:moveTo>
                    <a:pt x="0" y="0"/>
                  </a:moveTo>
                  <a:lnTo>
                    <a:pt x="1237652" y="0"/>
                  </a:lnTo>
                  <a:lnTo>
                    <a:pt x="1237652" y="12634"/>
                  </a:lnTo>
                  <a:lnTo>
                    <a:pt x="0" y="12634"/>
                  </a:ln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37652" cy="60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94335" y="1100138"/>
            <a:ext cx="1408494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MAXIMICE LA EFICIENCIA DE SU DINERO: </a:t>
            </a:r>
            <a:br>
              <a:rPr lang="en-US" sz="399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</a:br>
            <a:r>
              <a:rPr lang="en-US" sz="3999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ESTRATEGIAS DE GASTO , AHORRO E INVERSIÓN INTELIGENTE</a:t>
            </a:r>
          </a:p>
        </p:txBody>
      </p:sp>
      <p:grpSp>
        <p:nvGrpSpPr>
          <p:cNvPr id="10" name="Group 10"/>
          <p:cNvGrpSpPr/>
          <p:nvPr/>
        </p:nvGrpSpPr>
        <p:grpSpPr>
          <a:xfrm rot="5400000">
            <a:off x="1473780" y="1387838"/>
            <a:ext cx="1224824" cy="122482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58069" y="4707679"/>
            <a:ext cx="4631517" cy="442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endParaRPr/>
          </a:p>
          <a:p>
            <a:pPr marL="257386" lvl="1" indent="-128693" algn="l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Comida</a:t>
            </a:r>
          </a:p>
          <a:p>
            <a:pPr marL="257386" lvl="1" indent="-128693" algn="l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Renta</a:t>
            </a:r>
          </a:p>
          <a:p>
            <a:pPr marL="257386" lvl="1" indent="-128693" algn="l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Energía</a:t>
            </a:r>
          </a:p>
          <a:p>
            <a:pPr marL="257386" lvl="1" indent="-128693" algn="l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vacaciones </a:t>
            </a:r>
          </a:p>
          <a:p>
            <a:pPr marL="257386" lvl="1" indent="-128693" algn="l">
              <a:lnSpc>
                <a:spcPts val="2399"/>
              </a:lnSpc>
            </a:pPr>
            <a:endParaRPr lang="en-US" sz="1999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257386" lvl="1" indent="-128693" algn="just">
              <a:lnSpc>
                <a:spcPts val="2399"/>
              </a:lnSpc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Estos son los gastos necesarios para mantener una vida diaria estable y deben ser priorizados para asegurar que tus necesidades básicas estén cubiertas. </a:t>
            </a:r>
          </a:p>
          <a:p>
            <a:pPr marL="257386" lvl="1" indent="-128693" algn="just">
              <a:lnSpc>
                <a:spcPts val="2399"/>
              </a:lnSpc>
            </a:pPr>
            <a:endParaRPr lang="en-US" sz="1999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257386" lvl="1" indent="-128693" algn="just">
              <a:lnSpc>
                <a:spcPts val="2399"/>
              </a:lnSpc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Es importante que el dinero destinado a estos gastos se mantenga en una cuenta bancaria de fácil acceso.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28557" y="4559090"/>
            <a:ext cx="4631517" cy="472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endParaRPr/>
          </a:p>
          <a:p>
            <a:pPr algn="just">
              <a:lnSpc>
                <a:spcPts val="2399"/>
              </a:lnSpc>
            </a:pPr>
            <a:endParaRPr/>
          </a:p>
          <a:p>
            <a:pPr algn="just">
              <a:lnSpc>
                <a:spcPts val="2399"/>
              </a:lnSpc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También son gastos esenciales sin embargo, no todos pueden cubrirlos:</a:t>
            </a:r>
          </a:p>
          <a:p>
            <a:pPr algn="l">
              <a:lnSpc>
                <a:spcPts val="2399"/>
              </a:lnSpc>
            </a:pPr>
            <a:endParaRPr lang="en-US" sz="1999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257386" lvl="1" indent="-128693" algn="l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Seguro de gastos médicos</a:t>
            </a:r>
          </a:p>
          <a:p>
            <a:pPr marL="257386" lvl="1" indent="-128693" algn="l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Seguro de vida</a:t>
            </a:r>
          </a:p>
          <a:p>
            <a:pPr marL="257386" lvl="1" indent="-128693" algn="l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Ahorros para la educación futura</a:t>
            </a:r>
          </a:p>
          <a:p>
            <a:pPr marL="257386" lvl="1" indent="-128693" algn="l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Ahorros para la jubilación </a:t>
            </a:r>
          </a:p>
          <a:p>
            <a:pPr marL="257386" lvl="1" indent="-128693" algn="l">
              <a:lnSpc>
                <a:spcPts val="2399"/>
              </a:lnSpc>
            </a:pPr>
            <a:endParaRPr lang="en-US" sz="1999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257386" lvl="1" indent="-128693" algn="just">
              <a:lnSpc>
                <a:spcPts val="2399"/>
              </a:lnSpc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Los seguros son cruciales para protegerte ante eventualidades inesperadas. Los ahorros, por su parte, deben invertirse en opciones a largo plazo que ofrezcan diversificación y bajo riesgo.</a:t>
            </a:r>
          </a:p>
        </p:txBody>
      </p:sp>
      <p:sp>
        <p:nvSpPr>
          <p:cNvPr id="14" name="Freeform 14" descr="coin, money, transaction, economy, dollar, business, finance, bag Icon"/>
          <p:cNvSpPr/>
          <p:nvPr/>
        </p:nvSpPr>
        <p:spPr>
          <a:xfrm>
            <a:off x="14112832" y="3364946"/>
            <a:ext cx="996323" cy="996323"/>
          </a:xfrm>
          <a:custGeom>
            <a:avLst/>
            <a:gdLst/>
            <a:ahLst/>
            <a:cxnLst/>
            <a:rect l="l" t="t" r="r" b="b"/>
            <a:pathLst>
              <a:path w="996323" h="996323">
                <a:moveTo>
                  <a:pt x="0" y="0"/>
                </a:moveTo>
                <a:lnTo>
                  <a:pt x="996323" y="0"/>
                </a:lnTo>
                <a:lnTo>
                  <a:pt x="996323" y="996323"/>
                </a:lnTo>
                <a:lnTo>
                  <a:pt x="0" y="9963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Freeform 15" descr="saving, coin, money, economy, dollar, business, finance, piggy, bank Icon"/>
          <p:cNvSpPr/>
          <p:nvPr/>
        </p:nvSpPr>
        <p:spPr>
          <a:xfrm>
            <a:off x="8642344" y="3364946"/>
            <a:ext cx="996323" cy="996323"/>
          </a:xfrm>
          <a:custGeom>
            <a:avLst/>
            <a:gdLst/>
            <a:ahLst/>
            <a:cxnLst/>
            <a:rect l="l" t="t" r="r" b="b"/>
            <a:pathLst>
              <a:path w="996323" h="996323">
                <a:moveTo>
                  <a:pt x="0" y="0"/>
                </a:moveTo>
                <a:lnTo>
                  <a:pt x="996323" y="0"/>
                </a:lnTo>
                <a:lnTo>
                  <a:pt x="996323" y="996323"/>
                </a:lnTo>
                <a:lnTo>
                  <a:pt x="0" y="9963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Freeform 16" descr="coin, money, transaction, economy, dollar, business, finance, idea, mind Icon"/>
          <p:cNvSpPr/>
          <p:nvPr/>
        </p:nvSpPr>
        <p:spPr>
          <a:xfrm>
            <a:off x="2939284" y="3318211"/>
            <a:ext cx="1043058" cy="1043058"/>
          </a:xfrm>
          <a:custGeom>
            <a:avLst/>
            <a:gdLst/>
            <a:ahLst/>
            <a:cxnLst/>
            <a:rect l="l" t="t" r="r" b="b"/>
            <a:pathLst>
              <a:path w="1043058" h="1043058">
                <a:moveTo>
                  <a:pt x="0" y="0"/>
                </a:moveTo>
                <a:lnTo>
                  <a:pt x="1043059" y="0"/>
                </a:lnTo>
                <a:lnTo>
                  <a:pt x="1043059" y="1043058"/>
                </a:lnTo>
                <a:lnTo>
                  <a:pt x="0" y="1043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7" name="TextBox 17"/>
          <p:cNvSpPr txBox="1"/>
          <p:nvPr/>
        </p:nvSpPr>
        <p:spPr>
          <a:xfrm>
            <a:off x="1358069" y="1530690"/>
            <a:ext cx="1456246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7"/>
              </a:lnSpc>
            </a:pPr>
            <a:r>
              <a:rPr lang="en-US" sz="4940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11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99046" y="4559090"/>
            <a:ext cx="4623896" cy="501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99"/>
              </a:lnSpc>
            </a:pPr>
            <a:endParaRPr/>
          </a:p>
          <a:p>
            <a:pPr algn="just">
              <a:lnSpc>
                <a:spcPts val="2399"/>
              </a:lnSpc>
            </a:pPr>
            <a:endParaRPr/>
          </a:p>
          <a:p>
            <a:pPr algn="just">
              <a:lnSpc>
                <a:spcPts val="2399"/>
              </a:lnSpc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Si dispones de este tipo de recursos, puedes permitirte asumir inversiones de mayor riesgo sin comprometer tu seguridad financiera. Algunas opciones incluyen:</a:t>
            </a:r>
          </a:p>
          <a:p>
            <a:pPr algn="just">
              <a:lnSpc>
                <a:spcPts val="2399"/>
              </a:lnSpc>
            </a:pPr>
            <a:endParaRPr lang="en-US" sz="1999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257386" lvl="1" indent="-128693" algn="just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Capital privado (Private Equity)</a:t>
            </a:r>
          </a:p>
          <a:p>
            <a:pPr marL="257386" lvl="1" indent="-128693" algn="just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Deuda privada (Private Debt)</a:t>
            </a:r>
          </a:p>
          <a:p>
            <a:pPr marL="257386" lvl="1" indent="-128693" algn="just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Capital de riesgo (Venture Capital)</a:t>
            </a:r>
          </a:p>
          <a:p>
            <a:pPr marL="257386" lvl="1" indent="-128693" algn="just">
              <a:lnSpc>
                <a:spcPts val="23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Inversiones apalancadas</a:t>
            </a:r>
          </a:p>
          <a:p>
            <a:pPr marL="257386" lvl="1" indent="-128693" algn="just">
              <a:lnSpc>
                <a:spcPts val="2399"/>
              </a:lnSpc>
            </a:pPr>
            <a:endParaRPr lang="en-US" sz="1999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257386" lvl="1" indent="-128693" algn="just">
              <a:lnSpc>
                <a:spcPts val="2399"/>
              </a:lnSpc>
            </a:pPr>
            <a:r>
              <a:rPr lang="en-US" sz="19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Estas oportunidades pueden generar altos rendimientos, pero es clave recordar que cualquier pérdida no afectará tus gastos esenciales.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02568" y="4520990"/>
            <a:ext cx="285729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7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GASTOS ESENCIALES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57654" y="4520990"/>
            <a:ext cx="2972693" cy="352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7"/>
              </a:lnSpc>
              <a:spcBef>
                <a:spcPct val="0"/>
              </a:spcBef>
            </a:pPr>
            <a:r>
              <a:rPr lang="en-US" sz="2100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AHORROS Y SEGUROS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212796" y="4520990"/>
            <a:ext cx="2786509" cy="352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7"/>
              </a:lnSpc>
              <a:spcBef>
                <a:spcPct val="0"/>
              </a:spcBef>
            </a:pPr>
            <a:r>
              <a:rPr lang="en-US" sz="2100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DINERO PARA JUGAR</a:t>
            </a:r>
          </a:p>
        </p:txBody>
      </p:sp>
      <p:grpSp>
        <p:nvGrpSpPr>
          <p:cNvPr id="22" name="Group 22"/>
          <p:cNvGrpSpPr/>
          <p:nvPr/>
        </p:nvGrpSpPr>
        <p:grpSpPr>
          <a:xfrm rot="5400000">
            <a:off x="9592080" y="6884709"/>
            <a:ext cx="4699210" cy="47971"/>
            <a:chOff x="0" y="0"/>
            <a:chExt cx="1237652" cy="126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37652" cy="12634"/>
            </a:xfrm>
            <a:custGeom>
              <a:avLst/>
              <a:gdLst/>
              <a:ahLst/>
              <a:cxnLst/>
              <a:rect l="l" t="t" r="r" b="b"/>
              <a:pathLst>
                <a:path w="1237652" h="12634">
                  <a:moveTo>
                    <a:pt x="0" y="0"/>
                  </a:moveTo>
                  <a:lnTo>
                    <a:pt x="1237652" y="0"/>
                  </a:lnTo>
                  <a:lnTo>
                    <a:pt x="1237652" y="12634"/>
                  </a:lnTo>
                  <a:lnTo>
                    <a:pt x="0" y="12634"/>
                  </a:ln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237652" cy="60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56821" y="75452"/>
            <a:ext cx="12010783" cy="10400796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87" r="-14987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4591943" y="0"/>
            <a:ext cx="12010783" cy="10400796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02591" r="-10259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591943" y="2824305"/>
            <a:ext cx="12010783" cy="10400796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02591" r="-10259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78059" y="3920409"/>
            <a:ext cx="2446183" cy="244618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  <a:ln w="200025" cap="sq">
              <a:solidFill>
                <a:srgbClr val="051D4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664277" y="-871079"/>
            <a:ext cx="1683983" cy="2405689"/>
            <a:chOff x="0" y="0"/>
            <a:chExt cx="4445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5" name="Group 15"/>
          <p:cNvGrpSpPr/>
          <p:nvPr/>
        </p:nvGrpSpPr>
        <p:grpSpPr>
          <a:xfrm rot="5400000">
            <a:off x="16417309" y="1645890"/>
            <a:ext cx="841991" cy="84199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7" name="Group 17"/>
          <p:cNvGrpSpPr/>
          <p:nvPr/>
        </p:nvGrpSpPr>
        <p:grpSpPr>
          <a:xfrm rot="5400000">
            <a:off x="6480591" y="8837304"/>
            <a:ext cx="841991" cy="84199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463544" y="7799071"/>
            <a:ext cx="2374761" cy="3392515"/>
            <a:chOff x="0" y="0"/>
            <a:chExt cx="4445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1" name="Freeform 21"/>
          <p:cNvSpPr/>
          <p:nvPr/>
        </p:nvSpPr>
        <p:spPr>
          <a:xfrm>
            <a:off x="5983461" y="4475152"/>
            <a:ext cx="1435379" cy="1336696"/>
          </a:xfrm>
          <a:custGeom>
            <a:avLst/>
            <a:gdLst/>
            <a:ahLst/>
            <a:cxnLst/>
            <a:rect l="l" t="t" r="r" b="b"/>
            <a:pathLst>
              <a:path w="1435379" h="1336696">
                <a:moveTo>
                  <a:pt x="0" y="0"/>
                </a:moveTo>
                <a:lnTo>
                  <a:pt x="1435378" y="0"/>
                </a:lnTo>
                <a:lnTo>
                  <a:pt x="1435378" y="1336696"/>
                </a:lnTo>
                <a:lnTo>
                  <a:pt x="0" y="1336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2" name="TextBox 22"/>
          <p:cNvSpPr txBox="1"/>
          <p:nvPr/>
        </p:nvSpPr>
        <p:spPr>
          <a:xfrm>
            <a:off x="-1081513" y="7408886"/>
            <a:ext cx="5062416" cy="332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VALOR DIFERENCIAL DE KNG</a:t>
            </a:r>
          </a:p>
          <a:p>
            <a:pPr marL="0" lvl="0" indent="0" algn="l">
              <a:lnSpc>
                <a:spcPts val="6599"/>
              </a:lnSpc>
              <a:spcBef>
                <a:spcPct val="0"/>
              </a:spcBef>
            </a:pPr>
            <a:endParaRPr lang="en-US" sz="5499" b="1" dirty="0">
              <a:solidFill>
                <a:srgbClr val="FFFFFF"/>
              </a:solidFill>
              <a:latin typeface="Almarai Bold"/>
              <a:ea typeface="Almarai Bold"/>
              <a:cs typeface="Almarai Bold"/>
              <a:sym typeface="Almarai Bold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5872308" y="291582"/>
            <a:ext cx="2117127" cy="775194"/>
          </a:xfrm>
          <a:custGeom>
            <a:avLst/>
            <a:gdLst/>
            <a:ahLst/>
            <a:cxnLst/>
            <a:rect l="l" t="t" r="r" b="b"/>
            <a:pathLst>
              <a:path w="2117127" h="775194">
                <a:moveTo>
                  <a:pt x="0" y="0"/>
                </a:moveTo>
                <a:lnTo>
                  <a:pt x="2117127" y="0"/>
                </a:lnTo>
                <a:lnTo>
                  <a:pt x="2117127" y="775195"/>
                </a:lnTo>
                <a:lnTo>
                  <a:pt x="0" y="7751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1210" b="-81899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4" name="TextBox 24"/>
          <p:cNvSpPr txBox="1"/>
          <p:nvPr/>
        </p:nvSpPr>
        <p:spPr>
          <a:xfrm>
            <a:off x="8604288" y="1699411"/>
            <a:ext cx="7974965" cy="7371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76"/>
              </a:lnSpc>
            </a:pPr>
            <a:r>
              <a:rPr lang="en-US" sz="260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KNG International Advisors se distingue de otros proveedores de servicios financieros por su enfoque personalizado y soporte continuo. Con más de 25 años de experiencia, ofrecemos soluciones adaptadas a las necesidades individuales de nuestros clientes, garantizando atención constante y estrategias específicas que fomentan el crecimiento patrimonial. Nuestro historial y experiencia consolidan nuestra posición como un referente en el sector, brindando un apoyo integral a los asesores patrimoniales.</a:t>
            </a:r>
          </a:p>
          <a:p>
            <a:pPr algn="just">
              <a:lnSpc>
                <a:spcPts val="3276"/>
              </a:lnSpc>
            </a:pPr>
            <a:endParaRPr lang="en-US" sz="2600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algn="just">
              <a:lnSpc>
                <a:spcPts val="3276"/>
              </a:lnSpc>
            </a:pPr>
            <a:endParaRPr lang="en-US" sz="2600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algn="just">
              <a:lnSpc>
                <a:spcPts val="3276"/>
              </a:lnSpc>
            </a:pPr>
            <a:endParaRPr lang="en-US" sz="2600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0" lvl="0" indent="0" algn="just">
              <a:lnSpc>
                <a:spcPts val="3276"/>
              </a:lnSpc>
            </a:pPr>
            <a:r>
              <a:rPr lang="en-US" sz="260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Forma parte de nuestra red de asesores patrimoniales o regístrate para tener acceso al inventario de inversiones y soluciones financieros internacionales. Aprovecha las herramientas y recursos que te permitirán diversificar tu oferta y maximizar el potencial de tu negocio.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937078" y="6299916"/>
            <a:ext cx="3309385" cy="546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73"/>
              </a:lnSpc>
              <a:spcBef>
                <a:spcPct val="0"/>
              </a:spcBef>
            </a:pPr>
            <a:r>
              <a:rPr lang="en-US" sz="3168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¡ÚNETE A KNG!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690195" y="3049848"/>
            <a:ext cx="7569105" cy="7868257"/>
            <a:chOff x="0" y="0"/>
            <a:chExt cx="610857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l="-133175" r="-133175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690195" y="736179"/>
            <a:ext cx="7569105" cy="7868257"/>
            <a:chOff x="0" y="0"/>
            <a:chExt cx="610857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l="-133175" r="-133175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12616" y="3560140"/>
            <a:ext cx="8547767" cy="572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54"/>
              </a:lnSpc>
              <a:spcBef>
                <a:spcPct val="0"/>
              </a:spcBef>
            </a:pPr>
            <a:r>
              <a:rPr lang="en-US" sz="3373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CONNECT WITH US.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39095" y="2286000"/>
            <a:ext cx="5735021" cy="1185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23"/>
              </a:lnSpc>
            </a:pPr>
            <a:r>
              <a:rPr lang="en-US" sz="6873" b="1" spc="419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THANK YOU</a:t>
            </a:r>
          </a:p>
        </p:txBody>
      </p:sp>
      <p:sp>
        <p:nvSpPr>
          <p:cNvPr id="9" name="Freeform 9"/>
          <p:cNvSpPr/>
          <p:nvPr/>
        </p:nvSpPr>
        <p:spPr>
          <a:xfrm>
            <a:off x="1954418" y="8836390"/>
            <a:ext cx="622951" cy="622951"/>
          </a:xfrm>
          <a:custGeom>
            <a:avLst/>
            <a:gdLst/>
            <a:ahLst/>
            <a:cxnLst/>
            <a:rect l="l" t="t" r="r" b="b"/>
            <a:pathLst>
              <a:path w="622951" h="622951">
                <a:moveTo>
                  <a:pt x="0" y="0"/>
                </a:moveTo>
                <a:lnTo>
                  <a:pt x="622952" y="0"/>
                </a:lnTo>
                <a:lnTo>
                  <a:pt x="622952" y="622951"/>
                </a:lnTo>
                <a:lnTo>
                  <a:pt x="0" y="622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690195" y="-62141"/>
            <a:ext cx="7569105" cy="7868257"/>
            <a:chOff x="0" y="0"/>
            <a:chExt cx="6108573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5"/>
              <a:stretch>
                <a:fillRect l="-28012" r="-2801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690195" y="1390043"/>
            <a:ext cx="7569105" cy="7868257"/>
            <a:chOff x="0" y="0"/>
            <a:chExt cx="6108573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l="-133175" r="-133175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819400" y="8936910"/>
            <a:ext cx="3586349" cy="421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88"/>
              </a:lnSpc>
              <a:spcBef>
                <a:spcPct val="0"/>
              </a:spcBef>
            </a:pPr>
            <a:r>
              <a:rPr lang="en-US" sz="26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info@kngadvisors.co.uk</a:t>
            </a:r>
          </a:p>
        </p:txBody>
      </p:sp>
      <p:sp>
        <p:nvSpPr>
          <p:cNvPr id="16" name="Freeform 16"/>
          <p:cNvSpPr/>
          <p:nvPr/>
        </p:nvSpPr>
        <p:spPr>
          <a:xfrm>
            <a:off x="1716593" y="759474"/>
            <a:ext cx="3576837" cy="1309673"/>
          </a:xfrm>
          <a:custGeom>
            <a:avLst/>
            <a:gdLst/>
            <a:ahLst/>
            <a:cxnLst/>
            <a:rect l="l" t="t" r="r" b="b"/>
            <a:pathLst>
              <a:path w="3576837" h="1309673">
                <a:moveTo>
                  <a:pt x="0" y="0"/>
                </a:moveTo>
                <a:lnTo>
                  <a:pt x="3576837" y="0"/>
                </a:lnTo>
                <a:lnTo>
                  <a:pt x="3576837" y="1309673"/>
                </a:lnTo>
                <a:lnTo>
                  <a:pt x="0" y="13096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1210" b="-81899"/>
            </a:stretch>
          </a:blipFill>
        </p:spPr>
        <p:txBody>
          <a:bodyPr/>
          <a:lstStyle/>
          <a:p>
            <a:endParaRPr lang="es-MX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97738D7-283A-69B1-D671-8CCCC3395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91" y="4291728"/>
            <a:ext cx="4312708" cy="431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173055" y="-2043171"/>
            <a:ext cx="5754080" cy="8220114"/>
            <a:chOff x="0" y="0"/>
            <a:chExt cx="4445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028700" y="1028700"/>
            <a:ext cx="5760720" cy="8229600"/>
            <a:chOff x="0" y="0"/>
            <a:chExt cx="4445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5760720" cy="8229600"/>
            <a:chOff x="0" y="0"/>
            <a:chExt cx="4445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>
                <a:alphaModFix amt="24000"/>
              </a:blip>
              <a:stretch>
                <a:fillRect l="-57411" r="-574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4" name="Freeform 21">
            <a:extLst>
              <a:ext uri="{FF2B5EF4-FFF2-40B4-BE49-F238E27FC236}">
                <a16:creationId xmlns:a16="http://schemas.microsoft.com/office/drawing/2014/main" id="{6B081B71-4FAC-CD7E-3E5E-EF0255713C86}"/>
              </a:ext>
            </a:extLst>
          </p:cNvPr>
          <p:cNvSpPr/>
          <p:nvPr/>
        </p:nvSpPr>
        <p:spPr>
          <a:xfrm>
            <a:off x="1012656" y="3953492"/>
            <a:ext cx="5486400" cy="2008866"/>
          </a:xfrm>
          <a:custGeom>
            <a:avLst/>
            <a:gdLst/>
            <a:ahLst/>
            <a:cxnLst/>
            <a:rect l="l" t="t" r="r" b="b"/>
            <a:pathLst>
              <a:path w="2117127" h="775194">
                <a:moveTo>
                  <a:pt x="0" y="0"/>
                </a:moveTo>
                <a:lnTo>
                  <a:pt x="2117127" y="0"/>
                </a:lnTo>
                <a:lnTo>
                  <a:pt x="2117127" y="775195"/>
                </a:lnTo>
                <a:lnTo>
                  <a:pt x="0" y="775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1210" b="-81899"/>
            </a:stretch>
          </a:blipFill>
        </p:spPr>
        <p:txBody>
          <a:bodyPr/>
          <a:lstStyle/>
          <a:p>
            <a:endParaRPr lang="es-MX"/>
          </a:p>
        </p:txBody>
      </p:sp>
      <p:pic>
        <p:nvPicPr>
          <p:cNvPr id="11" name="Imagen 10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D2FA691-F2B2-47BE-93C1-0E28F36F7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0055"/>
            <a:ext cx="17982438" cy="101151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540405" y="-5865105"/>
            <a:ext cx="7569105" cy="7868257"/>
            <a:chOff x="0" y="0"/>
            <a:chExt cx="610857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l="-27939" r="-27939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6540405" y="-4412921"/>
            <a:ext cx="7569105" cy="7868257"/>
            <a:chOff x="0" y="0"/>
            <a:chExt cx="610857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3"/>
              <a:stretch>
                <a:fillRect l="-133175" r="-133175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679746" y="1183623"/>
            <a:ext cx="8255035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KNG INTERNATIONAL ADVISORS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3450" y="2499839"/>
            <a:ext cx="8602363" cy="104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6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Somos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una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empresa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internacional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con </a:t>
            </a: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más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000" b="1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25 </a:t>
            </a:r>
            <a:r>
              <a:rPr lang="en-US" sz="2000" b="1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años</a:t>
            </a:r>
            <a:r>
              <a:rPr lang="en-US" sz="2000" b="1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000" b="1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experiencia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especializada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asesoría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patrimonial y </a:t>
            </a: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distribución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fondos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e </a:t>
            </a: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instrumentos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inversión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globales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Ofrecemos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una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gama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integral de </a:t>
            </a: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servicios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dirigidos</a:t>
            </a:r>
            <a:r>
              <a:rPr lang="en-US" sz="20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a: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4689711" y="2239227"/>
            <a:ext cx="94516" cy="7607037"/>
            <a:chOff x="0" y="0"/>
            <a:chExt cx="24893" cy="200349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893" cy="2003499"/>
            </a:xfrm>
            <a:custGeom>
              <a:avLst/>
              <a:gdLst/>
              <a:ahLst/>
              <a:cxnLst/>
              <a:rect l="l" t="t" r="r" b="b"/>
              <a:pathLst>
                <a:path w="24893" h="2003499">
                  <a:moveTo>
                    <a:pt x="0" y="0"/>
                  </a:moveTo>
                  <a:lnTo>
                    <a:pt x="24893" y="0"/>
                  </a:lnTo>
                  <a:lnTo>
                    <a:pt x="24893" y="2003499"/>
                  </a:lnTo>
                  <a:lnTo>
                    <a:pt x="0" y="2003499"/>
                  </a:ln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4893" cy="2051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7884264" y="5048621"/>
            <a:ext cx="295449" cy="1961194"/>
            <a:chOff x="0" y="0"/>
            <a:chExt cx="77814" cy="5165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7814" cy="516528"/>
            </a:xfrm>
            <a:custGeom>
              <a:avLst/>
              <a:gdLst/>
              <a:ahLst/>
              <a:cxnLst/>
              <a:rect l="l" t="t" r="r" b="b"/>
              <a:pathLst>
                <a:path w="77814" h="516528">
                  <a:moveTo>
                    <a:pt x="0" y="0"/>
                  </a:moveTo>
                  <a:lnTo>
                    <a:pt x="77814" y="0"/>
                  </a:lnTo>
                  <a:lnTo>
                    <a:pt x="77814" y="516528"/>
                  </a:lnTo>
                  <a:lnTo>
                    <a:pt x="0" y="516528"/>
                  </a:lnTo>
                  <a:close/>
                </a:path>
              </a:pathLst>
            </a:custGeom>
            <a:solidFill>
              <a:srgbClr val="17E3B2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77814" cy="564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1144411" y="871249"/>
            <a:ext cx="1224824" cy="122482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1014101"/>
            <a:ext cx="1456246" cy="84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7"/>
              </a:lnSpc>
            </a:pPr>
            <a:r>
              <a:rPr lang="en-US" sz="4940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01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10952" y="3825719"/>
            <a:ext cx="6304434" cy="1782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76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Inversionistas</a:t>
            </a:r>
            <a:r>
              <a:rPr lang="en-US" sz="2000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Primerizos</a:t>
            </a:r>
            <a:endParaRPr lang="en-US" sz="2000" b="1" dirty="0">
              <a:solidFill>
                <a:srgbClr val="FFFFFF"/>
              </a:solidFill>
              <a:latin typeface="Almarai Bold"/>
              <a:ea typeface="Almarai Bold"/>
              <a:cs typeface="Almarai Bold"/>
              <a:sym typeface="Almarai Bold"/>
            </a:endParaRPr>
          </a:p>
          <a:p>
            <a:pPr marL="431801" lvl="1" indent="-215900" algn="l">
              <a:lnSpc>
                <a:spcPts val="276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Inversionistas</a:t>
            </a:r>
            <a:r>
              <a:rPr lang="en-US" sz="2000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Profesionales</a:t>
            </a:r>
            <a:endParaRPr lang="en-US" sz="2000" b="1" dirty="0">
              <a:solidFill>
                <a:srgbClr val="FFFFFF"/>
              </a:solidFill>
              <a:latin typeface="Almarai Bold"/>
              <a:ea typeface="Almarai Bold"/>
              <a:cs typeface="Almarai Bold"/>
              <a:sym typeface="Almarai Bold"/>
            </a:endParaRPr>
          </a:p>
          <a:p>
            <a:pPr marL="431801" lvl="1" indent="-215900" algn="l">
              <a:lnSpc>
                <a:spcPts val="2760"/>
              </a:lnSpc>
              <a:buFont typeface="Arial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Family Offices</a:t>
            </a:r>
          </a:p>
          <a:p>
            <a:pPr marL="431801" lvl="1" indent="-215900" algn="l">
              <a:lnSpc>
                <a:spcPts val="276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Gestores</a:t>
            </a:r>
            <a:r>
              <a:rPr lang="en-US" sz="2000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de </a:t>
            </a:r>
            <a:r>
              <a:rPr lang="en-US" sz="2000" b="1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Fondos</a:t>
            </a:r>
            <a:r>
              <a:rPr lang="en-US" sz="2000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de </a:t>
            </a:r>
            <a:r>
              <a:rPr lang="en-US" sz="2000" b="1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Inversión</a:t>
            </a:r>
            <a:r>
              <a:rPr lang="en-US" sz="2000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, AFORES, AFPs.</a:t>
            </a:r>
          </a:p>
          <a:p>
            <a:pPr marL="431801" lvl="1" indent="-215900" algn="l">
              <a:lnSpc>
                <a:spcPts val="276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Asesores</a:t>
            </a:r>
            <a:r>
              <a:rPr lang="en-US" sz="2000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Financieros</a:t>
            </a:r>
            <a:r>
              <a:rPr lang="en-US" sz="2000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Independientes</a:t>
            </a:r>
            <a:endParaRPr lang="en-US" sz="2000" b="1" dirty="0">
              <a:solidFill>
                <a:srgbClr val="FFFFFF"/>
              </a:solidFill>
              <a:latin typeface="Almarai Bold"/>
              <a:ea typeface="Almarai Bold"/>
              <a:cs typeface="Almarai Bold"/>
              <a:sym typeface="Almarai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33450" y="6415068"/>
            <a:ext cx="8079136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  <a:spcBef>
                <a:spcPct val="0"/>
              </a:spcBef>
            </a:pPr>
            <a:r>
              <a:rPr lang="en-US" sz="2000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Nuestro enfoque </a:t>
            </a:r>
            <a:r>
              <a:rPr lang="en-US" sz="200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está en proporcionar soluciones personalizadas que se ajusten a las necesidades específicas de cada cliente.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3450" y="7293273"/>
            <a:ext cx="8079136" cy="239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  <a:spcBef>
                <a:spcPct val="0"/>
              </a:spcBef>
            </a:pPr>
            <a:r>
              <a:rPr lang="en-US" sz="2000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Nuestro objetivo principal</a:t>
            </a:r>
            <a:r>
              <a:rPr lang="en-US" sz="200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es apoyar a nuestra red de asesores financieros y gestores patrimoniales, proporcionándoles productos de inversión, due diligence, herramientas y servicios que optimizan sus operaciones y facilitan su labor de asesoría y toma de decisiones. Ya sea a través de nuestras plataformas tecnológicas, estrategias de marketing, o servicios administrativos, en KNG estamos comprometidos con el éxito de nuestros socios y clientes.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096191" y="3090751"/>
            <a:ext cx="8038614" cy="6624749"/>
            <a:chOff x="0" y="0"/>
            <a:chExt cx="10718152" cy="8832998"/>
          </a:xfrm>
        </p:grpSpPr>
        <p:sp>
          <p:nvSpPr>
            <p:cNvPr id="23" name="TextBox 23"/>
            <p:cNvSpPr txBox="1"/>
            <p:nvPr/>
          </p:nvSpPr>
          <p:spPr>
            <a:xfrm>
              <a:off x="2063093" y="0"/>
              <a:ext cx="2735535" cy="1266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7487"/>
                </a:lnSpc>
                <a:spcBef>
                  <a:spcPct val="0"/>
                </a:spcBef>
              </a:pPr>
              <a:r>
                <a:rPr lang="en-US" sz="6239" b="1">
                  <a:solidFill>
                    <a:srgbClr val="FFFFFF"/>
                  </a:solidFill>
                  <a:latin typeface="Almarai Bold"/>
                  <a:ea typeface="Almarai Bold"/>
                  <a:cs typeface="Almarai Bold"/>
                  <a:sym typeface="Almarai Bold"/>
                </a:rPr>
                <a:t>120+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096253" y="62482"/>
              <a:ext cx="2888970" cy="1049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46"/>
                </a:lnSpc>
              </a:pPr>
              <a:r>
                <a:rPr lang="en-US" sz="1705" b="1">
                  <a:solidFill>
                    <a:srgbClr val="17E3B2"/>
                  </a:solidFill>
                  <a:latin typeface="Almarai Bold"/>
                  <a:ea typeface="Almarai Bold"/>
                  <a:cs typeface="Almarai Bold"/>
                  <a:sym typeface="Almarai Bold"/>
                </a:rPr>
                <a:t>ASESORES FINANCIEROS INDEPENDIENTES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2941222"/>
              <a:ext cx="4798628" cy="1266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7487"/>
                </a:lnSpc>
                <a:spcBef>
                  <a:spcPct val="0"/>
                </a:spcBef>
              </a:pPr>
              <a:r>
                <a:rPr lang="en-US" sz="6239" b="1" dirty="0">
                  <a:solidFill>
                    <a:srgbClr val="FFFFFF"/>
                  </a:solidFill>
                  <a:latin typeface="Almarai Bold"/>
                  <a:ea typeface="Almarai Bold"/>
                  <a:cs typeface="Almarai Bold"/>
                  <a:sym typeface="Almarai Bold"/>
                </a:rPr>
                <a:t>+10 AÑOS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5096253" y="3011660"/>
              <a:ext cx="3622637" cy="1049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46"/>
                </a:lnSpc>
              </a:pPr>
              <a:r>
                <a:rPr lang="en-US" sz="1705" b="1" dirty="0">
                  <a:solidFill>
                    <a:srgbClr val="17E3B2"/>
                  </a:solidFill>
                  <a:latin typeface="Almarai Bold"/>
                  <a:ea typeface="Almarai Bold"/>
                  <a:cs typeface="Almarai Bold"/>
                  <a:sym typeface="Almarai Bold"/>
                </a:rPr>
                <a:t>INVESTIGANDO EL MERCADO DE DEUDA PRIVADA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965612" y="4441554"/>
              <a:ext cx="1181516" cy="1266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7487"/>
                </a:lnSpc>
                <a:spcBef>
                  <a:spcPct val="0"/>
                </a:spcBef>
              </a:pPr>
              <a:r>
                <a:rPr lang="en-US" sz="6239" b="1" dirty="0">
                  <a:solidFill>
                    <a:srgbClr val="FFFFFF"/>
                  </a:solidFill>
                  <a:latin typeface="Almarai Bold"/>
                  <a:ea typeface="Almarai Bold"/>
                  <a:cs typeface="Almarai Bold"/>
                  <a:sym typeface="Almarai Bold"/>
                </a:rPr>
                <a:t>4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5096253" y="4536825"/>
              <a:ext cx="3622637" cy="702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46"/>
                </a:lnSpc>
              </a:pPr>
              <a:r>
                <a:rPr lang="en-US" sz="1705" b="1">
                  <a:solidFill>
                    <a:srgbClr val="17E3B2"/>
                  </a:solidFill>
                  <a:latin typeface="Almarai Bold"/>
                  <a:ea typeface="Almarai Bold"/>
                  <a:cs typeface="Almarai Bold"/>
                  <a:sym typeface="Almarai Bold"/>
                </a:rPr>
                <a:t>LATAM, EUROPA, MEDIO ORIENTE Y ÁFRICA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90792" y="7500223"/>
              <a:ext cx="1198079" cy="1258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487"/>
                </a:lnSpc>
                <a:spcBef>
                  <a:spcPct val="0"/>
                </a:spcBef>
              </a:pPr>
              <a:r>
                <a:rPr lang="en-US" sz="6239" b="1">
                  <a:solidFill>
                    <a:srgbClr val="FFFFFF"/>
                  </a:solidFill>
                  <a:latin typeface="Almarai Bold"/>
                  <a:ea typeface="Almarai Bold"/>
                  <a:cs typeface="Almarai Bold"/>
                  <a:sym typeface="Almarai Bold"/>
                </a:rPr>
                <a:t>50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477035" y="7611078"/>
              <a:ext cx="3321592" cy="1027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17"/>
                </a:lnSpc>
                <a:spcBef>
                  <a:spcPct val="0"/>
                </a:spcBef>
              </a:pPr>
              <a:r>
                <a:rPr lang="en-US" sz="2514" b="1">
                  <a:solidFill>
                    <a:srgbClr val="FFFFFF"/>
                  </a:solidFill>
                  <a:latin typeface="Almarai Bold"/>
                  <a:ea typeface="Almarai Bold"/>
                  <a:cs typeface="Almarai Bold"/>
                  <a:sym typeface="Almarai Bold"/>
                </a:rPr>
                <a:t>INSTITUCIONES FINANCIERAS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5096253" y="7437471"/>
              <a:ext cx="5621899" cy="1395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46"/>
                </a:lnSpc>
              </a:pPr>
              <a:r>
                <a:rPr lang="en-US" sz="1705" b="1">
                  <a:solidFill>
                    <a:srgbClr val="17E3B2"/>
                  </a:solidFill>
                  <a:latin typeface="Almarai Bold"/>
                  <a:ea typeface="Almarai Bold"/>
                  <a:cs typeface="Almarai Bold"/>
                  <a:sym typeface="Almarai Bold"/>
                </a:rPr>
                <a:t>ALIANZAS CON BANCOS, PLATAFORMAS DE INVERSIÓN, ASEGURADORAS, GESTORES DE FONDOS, EMISORES DE DEUDA, ETC.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5920230"/>
              <a:ext cx="4768299" cy="1266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7487"/>
                </a:lnSpc>
                <a:spcBef>
                  <a:spcPct val="0"/>
                </a:spcBef>
              </a:pPr>
              <a:r>
                <a:rPr lang="en-US" sz="6239" b="1">
                  <a:solidFill>
                    <a:srgbClr val="FFFFFF"/>
                  </a:solidFill>
                  <a:latin typeface="Almarai Bold"/>
                  <a:ea typeface="Almarai Bold"/>
                  <a:cs typeface="Almarai Bold"/>
                  <a:sym typeface="Almarai Bold"/>
                </a:rPr>
                <a:t>+70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5065923" y="5990668"/>
              <a:ext cx="4175055" cy="1049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46"/>
                </a:lnSpc>
              </a:pPr>
              <a:r>
                <a:rPr lang="en-US" sz="1705" b="1">
                  <a:solidFill>
                    <a:srgbClr val="17E3B2"/>
                  </a:solidFill>
                  <a:latin typeface="Almarai Bold"/>
                  <a:ea typeface="Almarai Bold"/>
                  <a:cs typeface="Almarai Bold"/>
                  <a:sym typeface="Almarai Bold"/>
                </a:rPr>
                <a:t>PRODUCTOS FINANCIEROS E INVERSIONES INTERNACIONALES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2063093" y="4789358"/>
              <a:ext cx="2701923" cy="518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3017"/>
                </a:lnSpc>
                <a:spcBef>
                  <a:spcPct val="0"/>
                </a:spcBef>
              </a:pPr>
              <a:r>
                <a:rPr lang="en-US" sz="2514" b="1">
                  <a:solidFill>
                    <a:srgbClr val="FFFFFF"/>
                  </a:solidFill>
                  <a:latin typeface="Almarai Bold"/>
                  <a:ea typeface="Almarai Bold"/>
                  <a:cs typeface="Almarai Bold"/>
                  <a:sym typeface="Almarai Bold"/>
                </a:rPr>
                <a:t>REGIONES</a:t>
              </a:r>
            </a:p>
          </p:txBody>
        </p:sp>
      </p:grpSp>
      <p:sp>
        <p:nvSpPr>
          <p:cNvPr id="35" name="Freeform 35"/>
          <p:cNvSpPr/>
          <p:nvPr/>
        </p:nvSpPr>
        <p:spPr>
          <a:xfrm>
            <a:off x="15872308" y="291582"/>
            <a:ext cx="2117127" cy="775194"/>
          </a:xfrm>
          <a:custGeom>
            <a:avLst/>
            <a:gdLst/>
            <a:ahLst/>
            <a:cxnLst/>
            <a:rect l="l" t="t" r="r" b="b"/>
            <a:pathLst>
              <a:path w="2117127" h="775194">
                <a:moveTo>
                  <a:pt x="0" y="0"/>
                </a:moveTo>
                <a:lnTo>
                  <a:pt x="2117127" y="0"/>
                </a:lnTo>
                <a:lnTo>
                  <a:pt x="2117127" y="775195"/>
                </a:lnTo>
                <a:lnTo>
                  <a:pt x="0" y="775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1210" b="-81899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6" name="TextBox 25">
            <a:extLst>
              <a:ext uri="{FF2B5EF4-FFF2-40B4-BE49-F238E27FC236}">
                <a16:creationId xmlns:a16="http://schemas.microsoft.com/office/drawing/2014/main" id="{360AC355-876A-5CA8-35A2-8415BF117152}"/>
              </a:ext>
            </a:extLst>
          </p:cNvPr>
          <p:cNvSpPr txBox="1"/>
          <p:nvPr/>
        </p:nvSpPr>
        <p:spPr>
          <a:xfrm>
            <a:off x="10066170" y="4275746"/>
            <a:ext cx="3598971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487"/>
              </a:lnSpc>
              <a:spcBef>
                <a:spcPct val="0"/>
              </a:spcBef>
            </a:pPr>
            <a:r>
              <a:rPr lang="en-US" sz="623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+25 AÑOS</a:t>
            </a:r>
          </a:p>
        </p:txBody>
      </p:sp>
      <p:sp>
        <p:nvSpPr>
          <p:cNvPr id="37" name="TextBox 26">
            <a:extLst>
              <a:ext uri="{FF2B5EF4-FFF2-40B4-BE49-F238E27FC236}">
                <a16:creationId xmlns:a16="http://schemas.microsoft.com/office/drawing/2014/main" id="{B98E2A41-2BBD-076A-F970-D0D0B68FCF88}"/>
              </a:ext>
            </a:extLst>
          </p:cNvPr>
          <p:cNvSpPr txBox="1"/>
          <p:nvPr/>
        </p:nvSpPr>
        <p:spPr>
          <a:xfrm>
            <a:off x="13928247" y="4312490"/>
            <a:ext cx="2716978" cy="77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6"/>
              </a:lnSpc>
            </a:pPr>
            <a:r>
              <a:rPr lang="en-US" sz="1705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EXPERIENCIA BRINDANDO ASESORIA PATRIMONIAL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173055" y="-2043171"/>
            <a:ext cx="5754080" cy="8220114"/>
            <a:chOff x="0" y="0"/>
            <a:chExt cx="4445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254912" y="1882869"/>
            <a:ext cx="5724998" cy="6362395"/>
            <a:chOff x="0" y="0"/>
            <a:chExt cx="7633330" cy="848319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7633330" cy="7633330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25329" r="-25329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849864"/>
              <a:ext cx="7633330" cy="763333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126211" r="-126211"/>
                </a:stretch>
              </a:blipFill>
            </p:spPr>
            <p:txBody>
              <a:bodyPr/>
              <a:lstStyle/>
              <a:p>
                <a:endParaRPr lang="es-MX"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 rot="5400000">
            <a:off x="1220878" y="1028700"/>
            <a:ext cx="1224824" cy="12248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712844" y="7735078"/>
            <a:ext cx="1054243" cy="105424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43694" tIns="43694" rIns="43694" bIns="43694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539803" y="7735078"/>
            <a:ext cx="1054243" cy="105424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43694" tIns="43694" rIns="43694" bIns="43694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171398" y="7762049"/>
            <a:ext cx="1054243" cy="1054243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43694" tIns="43694" rIns="43694" bIns="43694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8716048" y="7960741"/>
            <a:ext cx="701751" cy="603506"/>
          </a:xfrm>
          <a:custGeom>
            <a:avLst/>
            <a:gdLst/>
            <a:ahLst/>
            <a:cxnLst/>
            <a:rect l="l" t="t" r="r" b="b"/>
            <a:pathLst>
              <a:path w="701751" h="603506">
                <a:moveTo>
                  <a:pt x="0" y="0"/>
                </a:moveTo>
                <a:lnTo>
                  <a:pt x="701752" y="0"/>
                </a:lnTo>
                <a:lnTo>
                  <a:pt x="701752" y="603506"/>
                </a:lnTo>
                <a:lnTo>
                  <a:pt x="0" y="603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3" name="Freeform 23"/>
          <p:cNvSpPr/>
          <p:nvPr/>
        </p:nvSpPr>
        <p:spPr>
          <a:xfrm>
            <a:off x="11395269" y="7938590"/>
            <a:ext cx="701751" cy="701751"/>
          </a:xfrm>
          <a:custGeom>
            <a:avLst/>
            <a:gdLst/>
            <a:ahLst/>
            <a:cxnLst/>
            <a:rect l="l" t="t" r="r" b="b"/>
            <a:pathLst>
              <a:path w="701751" h="701751">
                <a:moveTo>
                  <a:pt x="0" y="0"/>
                </a:moveTo>
                <a:lnTo>
                  <a:pt x="701751" y="0"/>
                </a:lnTo>
                <a:lnTo>
                  <a:pt x="701751" y="701752"/>
                </a:lnTo>
                <a:lnTo>
                  <a:pt x="0" y="7017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24" name="Group 24"/>
          <p:cNvGrpSpPr/>
          <p:nvPr/>
        </p:nvGrpSpPr>
        <p:grpSpPr>
          <a:xfrm rot="5400000">
            <a:off x="2107342" y="3889614"/>
            <a:ext cx="447770" cy="348201"/>
            <a:chOff x="0" y="0"/>
            <a:chExt cx="812800" cy="63206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632061"/>
            </a:xfrm>
            <a:custGeom>
              <a:avLst/>
              <a:gdLst/>
              <a:ahLst/>
              <a:cxnLst/>
              <a:rect l="l" t="t" r="r" b="b"/>
              <a:pathLst>
                <a:path w="812800" h="632061">
                  <a:moveTo>
                    <a:pt x="406400" y="0"/>
                  </a:moveTo>
                  <a:lnTo>
                    <a:pt x="812800" y="632061"/>
                  </a:lnTo>
                  <a:lnTo>
                    <a:pt x="0" y="6320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27000" y="245832"/>
              <a:ext cx="558800" cy="341082"/>
            </a:xfrm>
            <a:prstGeom prst="rect">
              <a:avLst/>
            </a:prstGeom>
          </p:spPr>
          <p:txBody>
            <a:bodyPr lIns="43857" tIns="43857" rIns="43857" bIns="43857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 rot="5400000">
            <a:off x="2107342" y="4596847"/>
            <a:ext cx="447770" cy="348201"/>
            <a:chOff x="0" y="0"/>
            <a:chExt cx="812800" cy="63206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632061"/>
            </a:xfrm>
            <a:custGeom>
              <a:avLst/>
              <a:gdLst/>
              <a:ahLst/>
              <a:cxnLst/>
              <a:rect l="l" t="t" r="r" b="b"/>
              <a:pathLst>
                <a:path w="812800" h="632061">
                  <a:moveTo>
                    <a:pt x="406400" y="0"/>
                  </a:moveTo>
                  <a:lnTo>
                    <a:pt x="812800" y="632061"/>
                  </a:lnTo>
                  <a:lnTo>
                    <a:pt x="0" y="6320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27000" y="245832"/>
              <a:ext cx="558800" cy="341082"/>
            </a:xfrm>
            <a:prstGeom prst="rect">
              <a:avLst/>
            </a:prstGeom>
          </p:spPr>
          <p:txBody>
            <a:bodyPr lIns="43857" tIns="43857" rIns="43857" bIns="43857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 rot="5400000">
            <a:off x="2107342" y="5315666"/>
            <a:ext cx="447770" cy="348201"/>
            <a:chOff x="0" y="0"/>
            <a:chExt cx="812800" cy="63206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632061"/>
            </a:xfrm>
            <a:custGeom>
              <a:avLst/>
              <a:gdLst/>
              <a:ahLst/>
              <a:cxnLst/>
              <a:rect l="l" t="t" r="r" b="b"/>
              <a:pathLst>
                <a:path w="812800" h="632061">
                  <a:moveTo>
                    <a:pt x="406400" y="0"/>
                  </a:moveTo>
                  <a:lnTo>
                    <a:pt x="812800" y="632061"/>
                  </a:lnTo>
                  <a:lnTo>
                    <a:pt x="0" y="6320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27000" y="245832"/>
              <a:ext cx="558800" cy="341082"/>
            </a:xfrm>
            <a:prstGeom prst="rect">
              <a:avLst/>
            </a:prstGeom>
          </p:spPr>
          <p:txBody>
            <a:bodyPr lIns="43857" tIns="43857" rIns="43857" bIns="43857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5872308" y="291582"/>
            <a:ext cx="2117127" cy="775194"/>
          </a:xfrm>
          <a:custGeom>
            <a:avLst/>
            <a:gdLst/>
            <a:ahLst/>
            <a:cxnLst/>
            <a:rect l="l" t="t" r="r" b="b"/>
            <a:pathLst>
              <a:path w="2117127" h="775194">
                <a:moveTo>
                  <a:pt x="0" y="0"/>
                </a:moveTo>
                <a:lnTo>
                  <a:pt x="2117127" y="0"/>
                </a:lnTo>
                <a:lnTo>
                  <a:pt x="2117127" y="775195"/>
                </a:lnTo>
                <a:lnTo>
                  <a:pt x="0" y="7751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1210" b="-81899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4" name="Group 34"/>
          <p:cNvGrpSpPr/>
          <p:nvPr/>
        </p:nvGrpSpPr>
        <p:grpSpPr>
          <a:xfrm rot="5400000">
            <a:off x="2089788" y="6018991"/>
            <a:ext cx="447770" cy="348201"/>
            <a:chOff x="0" y="0"/>
            <a:chExt cx="812800" cy="63206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632061"/>
            </a:xfrm>
            <a:custGeom>
              <a:avLst/>
              <a:gdLst/>
              <a:ahLst/>
              <a:cxnLst/>
              <a:rect l="l" t="t" r="r" b="b"/>
              <a:pathLst>
                <a:path w="812800" h="632061">
                  <a:moveTo>
                    <a:pt x="406400" y="0"/>
                  </a:moveTo>
                  <a:lnTo>
                    <a:pt x="812800" y="632061"/>
                  </a:lnTo>
                  <a:lnTo>
                    <a:pt x="0" y="6320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27000" y="245832"/>
              <a:ext cx="558800" cy="341082"/>
            </a:xfrm>
            <a:prstGeom prst="rect">
              <a:avLst/>
            </a:prstGeom>
          </p:spPr>
          <p:txBody>
            <a:bodyPr lIns="43857" tIns="43857" rIns="43857" bIns="43857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2928966" y="7960741"/>
            <a:ext cx="621999" cy="621999"/>
          </a:xfrm>
          <a:custGeom>
            <a:avLst/>
            <a:gdLst/>
            <a:ahLst/>
            <a:cxnLst/>
            <a:rect l="l" t="t" r="r" b="b"/>
            <a:pathLst>
              <a:path w="621999" h="621999">
                <a:moveTo>
                  <a:pt x="0" y="0"/>
                </a:moveTo>
                <a:lnTo>
                  <a:pt x="621999" y="0"/>
                </a:lnTo>
                <a:lnTo>
                  <a:pt x="621999" y="621999"/>
                </a:lnTo>
                <a:lnTo>
                  <a:pt x="0" y="6219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8" name="Group 38"/>
          <p:cNvGrpSpPr/>
          <p:nvPr/>
        </p:nvGrpSpPr>
        <p:grpSpPr>
          <a:xfrm>
            <a:off x="5747704" y="7770510"/>
            <a:ext cx="1054243" cy="1054243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43694" tIns="43694" rIns="43694" bIns="43694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>
            <a:off x="5933853" y="7966394"/>
            <a:ext cx="681946" cy="646144"/>
          </a:xfrm>
          <a:custGeom>
            <a:avLst/>
            <a:gdLst/>
            <a:ahLst/>
            <a:cxnLst/>
            <a:rect l="l" t="t" r="r" b="b"/>
            <a:pathLst>
              <a:path w="681946" h="646144">
                <a:moveTo>
                  <a:pt x="0" y="0"/>
                </a:moveTo>
                <a:lnTo>
                  <a:pt x="681946" y="0"/>
                </a:lnTo>
                <a:lnTo>
                  <a:pt x="681946" y="646144"/>
                </a:lnTo>
                <a:lnTo>
                  <a:pt x="0" y="6461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2" name="TextBox 42"/>
          <p:cNvSpPr txBox="1"/>
          <p:nvPr/>
        </p:nvSpPr>
        <p:spPr>
          <a:xfrm>
            <a:off x="2821622" y="1028700"/>
            <a:ext cx="7959579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SERVICIOS DE KNG: HERRAMIENTAS DE ASESORÍA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139573" y="2610590"/>
            <a:ext cx="9033174" cy="8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87"/>
              </a:lnSpc>
              <a:spcBef>
                <a:spcPct val="0"/>
              </a:spcBef>
            </a:pPr>
            <a:r>
              <a:rPr lang="en-US" sz="259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En KNG, ofrecemos una suite de herramientas diseñadas para potenciar la labor de asesores y gestores patrimoniales: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009984" y="6893449"/>
            <a:ext cx="9929988" cy="572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54"/>
              </a:lnSpc>
              <a:spcBef>
                <a:spcPct val="0"/>
              </a:spcBef>
            </a:pPr>
            <a:r>
              <a:rPr lang="en-US" sz="3300" b="1">
                <a:solidFill>
                  <a:srgbClr val="FFFBFB"/>
                </a:solidFill>
                <a:latin typeface="Almarai Bold"/>
                <a:ea typeface="Almarai Bold"/>
                <a:cs typeface="Almarai Bold"/>
                <a:sym typeface="Almarai Bold"/>
              </a:rPr>
              <a:t>PROGRAMA DE CAPACITACIÓN COMPLETA: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05167" y="1171552"/>
            <a:ext cx="1456246" cy="84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7"/>
              </a:lnSpc>
            </a:pPr>
            <a:r>
              <a:rPr lang="en-US" sz="4940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02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776524" y="3774774"/>
            <a:ext cx="4198454" cy="471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5"/>
              </a:lnSpc>
              <a:spcBef>
                <a:spcPct val="0"/>
              </a:spcBef>
            </a:pPr>
            <a:r>
              <a:rPr lang="en-US" sz="2735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FACTFIND INTERACTIVO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776524" y="4482007"/>
            <a:ext cx="781527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75"/>
              </a:lnSpc>
              <a:spcBef>
                <a:spcPct val="0"/>
              </a:spcBef>
            </a:pPr>
            <a:r>
              <a:rPr lang="en-US" sz="2735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SIMULADORES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776524" y="5200825"/>
            <a:ext cx="4198454" cy="471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5"/>
              </a:lnSpc>
              <a:spcBef>
                <a:spcPct val="0"/>
              </a:spcBef>
            </a:pPr>
            <a:r>
              <a:rPr lang="en-US" sz="2735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DIGITAL CARD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009984" y="8951245"/>
            <a:ext cx="2494699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00"/>
              </a:lnSpc>
            </a:pPr>
            <a:r>
              <a:rPr lang="en-US" sz="2000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METODOLOGÍA DE ASESORÍA FINANCIERA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22102" y="8951245"/>
            <a:ext cx="2689644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00"/>
              </a:lnSpc>
            </a:pPr>
            <a:r>
              <a:rPr lang="en-US" sz="2000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WEBINARS DE INVERSIONES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409733" y="8923407"/>
            <a:ext cx="2894552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2000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ESTRATEGIAS DE MARKETING </a:t>
            </a:r>
          </a:p>
          <a:p>
            <a:pPr algn="ctr">
              <a:lnSpc>
                <a:spcPts val="2100"/>
              </a:lnSpc>
            </a:pPr>
            <a:r>
              <a:rPr lang="en-US" sz="2000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digital</a:t>
            </a:r>
          </a:p>
          <a:p>
            <a:pPr marL="0" lvl="0" indent="0" algn="ctr">
              <a:lnSpc>
                <a:spcPts val="2100"/>
              </a:lnSpc>
            </a:pPr>
            <a:endParaRPr lang="en-US" sz="2000" b="1">
              <a:solidFill>
                <a:srgbClr val="FFFFFF"/>
              </a:solidFill>
              <a:latin typeface="Almarai Bold"/>
              <a:ea typeface="Almarai Bold"/>
              <a:cs typeface="Almarai Bold"/>
              <a:sym typeface="Almarai Bold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2758970" y="5904151"/>
            <a:ext cx="4198454" cy="471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5"/>
              </a:lnSpc>
              <a:spcBef>
                <a:spcPct val="0"/>
              </a:spcBef>
            </a:pPr>
            <a:r>
              <a:rPr lang="en-US" sz="2735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CALENDARIO DIGITAL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827550" y="8951245"/>
            <a:ext cx="2894552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00"/>
              </a:lnSpc>
            </a:pPr>
            <a:r>
              <a:rPr lang="en-US" sz="2000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CAPACITACIONES CONTINUAS DE PRODUCTOS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16575" y="-1489570"/>
            <a:ext cx="4202211" cy="6003158"/>
            <a:chOff x="0" y="0"/>
            <a:chExt cx="444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16605949" y="8402070"/>
            <a:ext cx="841991" cy="84199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173055" y="-2043171"/>
            <a:ext cx="5754080" cy="8220114"/>
            <a:chOff x="0" y="0"/>
            <a:chExt cx="4445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241716" y="1066776"/>
            <a:ext cx="4904260" cy="7006086"/>
            <a:chOff x="0" y="0"/>
            <a:chExt cx="4445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57142" r="-5714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16605949" y="1202778"/>
            <a:ext cx="5246522" cy="7495031"/>
            <a:chOff x="0" y="0"/>
            <a:chExt cx="4445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1144411" y="981075"/>
            <a:ext cx="1224824" cy="122482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07942" y="3983940"/>
            <a:ext cx="934525" cy="934525"/>
            <a:chOff x="0" y="0"/>
            <a:chExt cx="1246034" cy="1246034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46034" cy="1246034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E3B2"/>
              </a:solidFill>
              <a:ln w="95250" cap="sq">
                <a:solidFill>
                  <a:srgbClr val="051D4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9381" tIns="39381" rIns="39381" bIns="39381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sp>
          <p:nvSpPr>
            <p:cNvPr id="18" name="Freeform 18" descr="Analytics, analysis, charts, report, business Icon"/>
            <p:cNvSpPr/>
            <p:nvPr/>
          </p:nvSpPr>
          <p:spPr>
            <a:xfrm>
              <a:off x="95202" y="105953"/>
              <a:ext cx="1058748" cy="1058748"/>
            </a:xfrm>
            <a:custGeom>
              <a:avLst/>
              <a:gdLst/>
              <a:ahLst/>
              <a:cxnLst/>
              <a:rect l="l" t="t" r="r" b="b"/>
              <a:pathLst>
                <a:path w="1058748" h="1058748">
                  <a:moveTo>
                    <a:pt x="0" y="0"/>
                  </a:moveTo>
                  <a:lnTo>
                    <a:pt x="1058749" y="0"/>
                  </a:lnTo>
                  <a:lnTo>
                    <a:pt x="1058749" y="1058748"/>
                  </a:lnTo>
                  <a:lnTo>
                    <a:pt x="0" y="1058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5872308" y="291582"/>
            <a:ext cx="2117127" cy="775194"/>
          </a:xfrm>
          <a:custGeom>
            <a:avLst/>
            <a:gdLst/>
            <a:ahLst/>
            <a:cxnLst/>
            <a:rect l="l" t="t" r="r" b="b"/>
            <a:pathLst>
              <a:path w="2117127" h="775194">
                <a:moveTo>
                  <a:pt x="0" y="0"/>
                </a:moveTo>
                <a:lnTo>
                  <a:pt x="2117127" y="0"/>
                </a:lnTo>
                <a:lnTo>
                  <a:pt x="2117127" y="775195"/>
                </a:lnTo>
                <a:lnTo>
                  <a:pt x="0" y="7751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1210" b="-81899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20" name="Group 20"/>
          <p:cNvGrpSpPr/>
          <p:nvPr/>
        </p:nvGrpSpPr>
        <p:grpSpPr>
          <a:xfrm>
            <a:off x="3010733" y="5906557"/>
            <a:ext cx="934525" cy="934525"/>
            <a:chOff x="0" y="0"/>
            <a:chExt cx="1246034" cy="124603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246034" cy="1246034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E3B2"/>
              </a:solidFill>
              <a:ln w="95250" cap="sq">
                <a:solidFill>
                  <a:srgbClr val="051D4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9381" tIns="39381" rIns="39381" bIns="39381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sp>
          <p:nvSpPr>
            <p:cNvPr id="24" name="Freeform 24" descr="Graph, Magnifier, analysis, analytics, chart Icon"/>
            <p:cNvSpPr/>
            <p:nvPr/>
          </p:nvSpPr>
          <p:spPr>
            <a:xfrm>
              <a:off x="115411" y="124264"/>
              <a:ext cx="1015212" cy="1015212"/>
            </a:xfrm>
            <a:custGeom>
              <a:avLst/>
              <a:gdLst/>
              <a:ahLst/>
              <a:cxnLst/>
              <a:rect l="l" t="t" r="r" b="b"/>
              <a:pathLst>
                <a:path w="1015212" h="1015212">
                  <a:moveTo>
                    <a:pt x="0" y="0"/>
                  </a:moveTo>
                  <a:lnTo>
                    <a:pt x="1015212" y="0"/>
                  </a:lnTo>
                  <a:lnTo>
                    <a:pt x="1015212" y="1015211"/>
                  </a:lnTo>
                  <a:lnTo>
                    <a:pt x="0" y="1015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929790" y="6841082"/>
            <a:ext cx="934525" cy="934525"/>
            <a:chOff x="0" y="0"/>
            <a:chExt cx="1246034" cy="124603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246034" cy="1246034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E3B2"/>
              </a:solidFill>
              <a:ln w="95250" cap="sq">
                <a:solidFill>
                  <a:srgbClr val="051D4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9381" tIns="39381" rIns="39381" bIns="39381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sp>
          <p:nvSpPr>
            <p:cNvPr id="29" name="Freeform 29" descr="Coding, Html, screen, computer Icon"/>
            <p:cNvSpPr/>
            <p:nvPr/>
          </p:nvSpPr>
          <p:spPr>
            <a:xfrm>
              <a:off x="123089" y="135428"/>
              <a:ext cx="999855" cy="999855"/>
            </a:xfrm>
            <a:custGeom>
              <a:avLst/>
              <a:gdLst/>
              <a:ahLst/>
              <a:cxnLst/>
              <a:rect l="l" t="t" r="r" b="b"/>
              <a:pathLst>
                <a:path w="999855" h="999855">
                  <a:moveTo>
                    <a:pt x="0" y="0"/>
                  </a:moveTo>
                  <a:lnTo>
                    <a:pt x="999855" y="0"/>
                  </a:lnTo>
                  <a:lnTo>
                    <a:pt x="999855" y="999855"/>
                  </a:lnTo>
                  <a:lnTo>
                    <a:pt x="0" y="999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778590" y="7694397"/>
            <a:ext cx="934525" cy="93452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  <a:ln w="95250" cap="sq">
              <a:solidFill>
                <a:srgbClr val="051D4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4620" tIns="34620" rIns="34620" bIns="3462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191946" y="4978869"/>
            <a:ext cx="934525" cy="934525"/>
            <a:chOff x="0" y="0"/>
            <a:chExt cx="1246034" cy="1246034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1246034" cy="1246034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E3B2"/>
              </a:solidFill>
              <a:ln w="95250" cap="sq">
                <a:solidFill>
                  <a:srgbClr val="051D4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9381" tIns="39381" rIns="39381" bIns="39381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sp>
          <p:nvSpPr>
            <p:cNvPr id="37" name="Freeform 37" descr="Checklist, notes Icon"/>
            <p:cNvSpPr/>
            <p:nvPr/>
          </p:nvSpPr>
          <p:spPr>
            <a:xfrm>
              <a:off x="138089" y="127560"/>
              <a:ext cx="969856" cy="969856"/>
            </a:xfrm>
            <a:custGeom>
              <a:avLst/>
              <a:gdLst/>
              <a:ahLst/>
              <a:cxnLst/>
              <a:rect l="l" t="t" r="r" b="b"/>
              <a:pathLst>
                <a:path w="969856" h="969856">
                  <a:moveTo>
                    <a:pt x="0" y="0"/>
                  </a:moveTo>
                  <a:lnTo>
                    <a:pt x="969856" y="0"/>
                  </a:lnTo>
                  <a:lnTo>
                    <a:pt x="969856" y="969856"/>
                  </a:lnTo>
                  <a:lnTo>
                    <a:pt x="0" y="969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582927" y="8686073"/>
            <a:ext cx="934525" cy="934525"/>
            <a:chOff x="0" y="0"/>
            <a:chExt cx="1246034" cy="1246034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1246034" cy="1246034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E3B2"/>
              </a:solidFill>
              <a:ln w="95250" cap="sq">
                <a:solidFill>
                  <a:srgbClr val="051D4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9381" tIns="39381" rIns="39381" bIns="39381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sp>
          <p:nvSpPr>
            <p:cNvPr id="42" name="Freeform 42" descr="Download, Computer Icon"/>
            <p:cNvSpPr/>
            <p:nvPr/>
          </p:nvSpPr>
          <p:spPr>
            <a:xfrm>
              <a:off x="118032" y="131880"/>
              <a:ext cx="1009970" cy="1009970"/>
            </a:xfrm>
            <a:custGeom>
              <a:avLst/>
              <a:gdLst/>
              <a:ahLst/>
              <a:cxnLst/>
              <a:rect l="l" t="t" r="r" b="b"/>
              <a:pathLst>
                <a:path w="1009970" h="1009970">
                  <a:moveTo>
                    <a:pt x="0" y="0"/>
                  </a:moveTo>
                  <a:lnTo>
                    <a:pt x="1009970" y="0"/>
                  </a:lnTo>
                  <a:lnTo>
                    <a:pt x="1009970" y="1009970"/>
                  </a:lnTo>
                  <a:lnTo>
                    <a:pt x="0" y="1009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43" name="Freeform 43"/>
          <p:cNvSpPr/>
          <p:nvPr/>
        </p:nvSpPr>
        <p:spPr>
          <a:xfrm>
            <a:off x="4886905" y="7837997"/>
            <a:ext cx="717896" cy="717896"/>
          </a:xfrm>
          <a:custGeom>
            <a:avLst/>
            <a:gdLst/>
            <a:ahLst/>
            <a:cxnLst/>
            <a:rect l="l" t="t" r="r" b="b"/>
            <a:pathLst>
              <a:path w="717896" h="717896">
                <a:moveTo>
                  <a:pt x="0" y="0"/>
                </a:moveTo>
                <a:lnTo>
                  <a:pt x="717896" y="0"/>
                </a:lnTo>
                <a:lnTo>
                  <a:pt x="717896" y="717896"/>
                </a:lnTo>
                <a:lnTo>
                  <a:pt x="0" y="7178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4" name="TextBox 44"/>
          <p:cNvSpPr txBox="1"/>
          <p:nvPr/>
        </p:nvSpPr>
        <p:spPr>
          <a:xfrm>
            <a:off x="2808796" y="981075"/>
            <a:ext cx="856244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SERVICIOS DE KNG: </a:t>
            </a:r>
          </a:p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r>
              <a:rPr lang="en-US" sz="3999" b="1" i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BACK OFFICE  </a:t>
            </a:r>
            <a:r>
              <a:rPr lang="en-US" sz="399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Y ADMINISTRACIÓN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28700" y="1123927"/>
            <a:ext cx="1456246" cy="84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7"/>
              </a:lnSpc>
            </a:pPr>
            <a:r>
              <a:rPr lang="en-US" sz="4940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03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484946" y="4089253"/>
            <a:ext cx="5918405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</a:pPr>
            <a:r>
              <a:rPr lang="en-US" sz="2400" b="1">
                <a:solidFill>
                  <a:srgbClr val="FFFBFB"/>
                </a:solidFill>
                <a:latin typeface="Almarai Bold"/>
                <a:ea typeface="Almarai Bold"/>
                <a:cs typeface="Almarai Bold"/>
                <a:sym typeface="Almarai Bold"/>
              </a:rPr>
              <a:t>EVALUACIÓN DE PROPUESTAS DE INVERSIONES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98417" y="2728926"/>
            <a:ext cx="11364153" cy="8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88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KNG proporciona un equipo amplio y especializado que ofrece soporte completo a asesores y gestores patrimoniales en cada etapa del proceso administrativo: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238817" y="5028942"/>
            <a:ext cx="8878863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FFFBFB"/>
                </a:solidFill>
                <a:latin typeface="Almarai Bold"/>
                <a:ea typeface="Almarai Bold"/>
                <a:cs typeface="Almarai Bold"/>
                <a:sym typeface="Almarai Bold"/>
              </a:rPr>
              <a:t>AML Y KYC</a:t>
            </a:r>
          </a:p>
          <a:p>
            <a:pPr marL="0" lvl="0" indent="0" algn="l">
              <a:lnSpc>
                <a:spcPts val="2879"/>
              </a:lnSpc>
            </a:pPr>
            <a:r>
              <a:rPr lang="en-US" sz="2400" b="1">
                <a:solidFill>
                  <a:srgbClr val="FFFBFB"/>
                </a:solidFill>
                <a:latin typeface="Almarai Bold"/>
                <a:ea typeface="Almarai Bold"/>
                <a:cs typeface="Almarai Bold"/>
                <a:sym typeface="Almarai Bold"/>
              </a:rPr>
              <a:t>Revisiones de Documentos de aplicación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166540" y="6011869"/>
            <a:ext cx="8853894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</a:pPr>
            <a:r>
              <a:rPr lang="en-US" sz="2400" b="1">
                <a:solidFill>
                  <a:srgbClr val="FFFBFB"/>
                </a:solidFill>
                <a:latin typeface="Almarai Bold"/>
                <a:ea typeface="Almarai Bold"/>
                <a:cs typeface="Almarai Bold"/>
                <a:sym typeface="Almarai Bold"/>
              </a:rPr>
              <a:t>SOPORTE EN TODAS LAS ETAPAS DEL PROCESO DE REGISTRO Y APERTURAS DE CUENTAS.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073960" y="7127369"/>
            <a:ext cx="5918405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</a:pPr>
            <a:r>
              <a:rPr lang="en-US" sz="2400" b="1">
                <a:solidFill>
                  <a:srgbClr val="FFFBFB"/>
                </a:solidFill>
                <a:latin typeface="Almarai Bold"/>
                <a:ea typeface="Almarai Bold"/>
                <a:cs typeface="Almarai Bold"/>
                <a:sym typeface="Almarai Bold"/>
              </a:rPr>
              <a:t>SOPORTE MARKETING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953682" y="7775607"/>
            <a:ext cx="9395531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</a:pPr>
            <a:r>
              <a:rPr lang="en-US" sz="2400" b="1" dirty="0">
                <a:solidFill>
                  <a:srgbClr val="FFFBFB"/>
                </a:solidFill>
                <a:latin typeface="Almarai Bold"/>
                <a:ea typeface="Almarai Bold"/>
                <a:cs typeface="Almarai Bold"/>
                <a:sym typeface="Almarai Bold"/>
              </a:rPr>
              <a:t>SERVICIO DE POST VENTA (VALORIZACIONES DE LAS CARTERAS, AVISOS DE PAGO DE CUPONES Y VENCIMIENTOS)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787464" y="8780785"/>
            <a:ext cx="6232970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</a:pPr>
            <a:r>
              <a:rPr lang="en-US" sz="2400" b="1">
                <a:solidFill>
                  <a:srgbClr val="FFFBFB"/>
                </a:solidFill>
                <a:latin typeface="Almarai Bold"/>
                <a:ea typeface="Almarai Bold"/>
                <a:cs typeface="Almarai Bold"/>
                <a:sym typeface="Almarai Bold"/>
              </a:rPr>
              <a:t>ACTUALIZACIONES CONTINUAS DE LAS INVERSIONES</a:t>
            </a:r>
          </a:p>
        </p:txBody>
      </p:sp>
      <p:grpSp>
        <p:nvGrpSpPr>
          <p:cNvPr id="53" name="Group 53"/>
          <p:cNvGrpSpPr/>
          <p:nvPr/>
        </p:nvGrpSpPr>
        <p:grpSpPr>
          <a:xfrm rot="5400000">
            <a:off x="302420" y="9244062"/>
            <a:ext cx="841991" cy="841991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55" name="Group 55"/>
          <p:cNvGrpSpPr/>
          <p:nvPr/>
        </p:nvGrpSpPr>
        <p:grpSpPr>
          <a:xfrm rot="5400000">
            <a:off x="1144411" y="8402070"/>
            <a:ext cx="841991" cy="841991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770647" y="75452"/>
            <a:ext cx="12010783" cy="10400796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727" r="-15727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4700368" y="0"/>
            <a:ext cx="12010783" cy="10400796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02591" r="-10259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723022" y="15648"/>
            <a:ext cx="12010783" cy="10400796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02591" r="-10259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64232" y="3920409"/>
            <a:ext cx="2446183" cy="244618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  <a:ln w="200025" cap="sq">
              <a:solidFill>
                <a:srgbClr val="051D40"/>
              </a:solidFill>
              <a:prstDash val="solid"/>
              <a:miter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664277" y="-871079"/>
            <a:ext cx="1683983" cy="2405689"/>
            <a:chOff x="0" y="0"/>
            <a:chExt cx="4445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5" name="Group 15"/>
          <p:cNvGrpSpPr/>
          <p:nvPr/>
        </p:nvGrpSpPr>
        <p:grpSpPr>
          <a:xfrm rot="5400000">
            <a:off x="16417309" y="1645890"/>
            <a:ext cx="841991" cy="84199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7" name="Group 17"/>
          <p:cNvGrpSpPr/>
          <p:nvPr/>
        </p:nvGrpSpPr>
        <p:grpSpPr>
          <a:xfrm rot="5400000">
            <a:off x="5866765" y="8837304"/>
            <a:ext cx="841991" cy="84199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463544" y="7799071"/>
            <a:ext cx="2374761" cy="3392515"/>
            <a:chOff x="0" y="0"/>
            <a:chExt cx="4445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7053889" y="1246697"/>
            <a:ext cx="1224824" cy="122482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3" name="Freeform 23"/>
          <p:cNvSpPr/>
          <p:nvPr/>
        </p:nvSpPr>
        <p:spPr>
          <a:xfrm>
            <a:off x="5236470" y="4304225"/>
            <a:ext cx="1701708" cy="1632666"/>
          </a:xfrm>
          <a:custGeom>
            <a:avLst/>
            <a:gdLst/>
            <a:ahLst/>
            <a:cxnLst/>
            <a:rect l="l" t="t" r="r" b="b"/>
            <a:pathLst>
              <a:path w="1701708" h="1632666">
                <a:moveTo>
                  <a:pt x="0" y="0"/>
                </a:moveTo>
                <a:lnTo>
                  <a:pt x="1701708" y="0"/>
                </a:lnTo>
                <a:lnTo>
                  <a:pt x="1701708" y="1632667"/>
                </a:lnTo>
                <a:lnTo>
                  <a:pt x="0" y="1632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4" name="TextBox 24"/>
          <p:cNvSpPr txBox="1"/>
          <p:nvPr/>
        </p:nvSpPr>
        <p:spPr>
          <a:xfrm>
            <a:off x="8643183" y="1559072"/>
            <a:ext cx="6830226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SERVICIOS DE MARKETING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666301" y="2769370"/>
            <a:ext cx="9220762" cy="177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8"/>
              </a:lnSpc>
            </a:pPr>
            <a:r>
              <a:rPr lang="en-US" sz="2600" b="1">
                <a:solidFill>
                  <a:srgbClr val="F5FFF5"/>
                </a:solidFill>
                <a:latin typeface="Almarai Bold"/>
                <a:ea typeface="Almarai Bold"/>
                <a:cs typeface="Almarai Bold"/>
                <a:sym typeface="Almarai Bold"/>
              </a:rPr>
              <a:t>En KNG, entendemos la importancia de una estrategia de marketing efectiva para asesores y gestores patrimoniales. Ofrecemos una variedad de servicios diseñados para fortalecer su presencia en el mercado y atraer clientes.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938178" y="1389549"/>
            <a:ext cx="1456246" cy="84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7"/>
              </a:lnSpc>
            </a:pPr>
            <a:r>
              <a:rPr lang="en-US" sz="4940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04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666301" y="4950882"/>
            <a:ext cx="7389258" cy="555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15"/>
              </a:lnSpc>
              <a:spcBef>
                <a:spcPct val="0"/>
              </a:spcBef>
            </a:pPr>
            <a:r>
              <a:rPr lang="en-US" sz="3199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NUESTRAS INICIATIVAS INCLUYEN: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7992047" y="5782605"/>
            <a:ext cx="10016438" cy="3863340"/>
            <a:chOff x="0" y="0"/>
            <a:chExt cx="13355251" cy="5151120"/>
          </a:xfrm>
        </p:grpSpPr>
        <p:sp>
          <p:nvSpPr>
            <p:cNvPr id="29" name="Freeform 29"/>
            <p:cNvSpPr/>
            <p:nvPr/>
          </p:nvSpPr>
          <p:spPr>
            <a:xfrm>
              <a:off x="0" y="98679"/>
              <a:ext cx="343153" cy="343153"/>
            </a:xfrm>
            <a:custGeom>
              <a:avLst/>
              <a:gdLst/>
              <a:ahLst/>
              <a:cxnLst/>
              <a:rect l="l" t="t" r="r" b="b"/>
              <a:pathLst>
                <a:path w="343153" h="343153">
                  <a:moveTo>
                    <a:pt x="0" y="0"/>
                  </a:moveTo>
                  <a:lnTo>
                    <a:pt x="343153" y="0"/>
                  </a:lnTo>
                  <a:lnTo>
                    <a:pt x="343153" y="343153"/>
                  </a:lnTo>
                  <a:lnTo>
                    <a:pt x="0" y="343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480833" y="-85725"/>
              <a:ext cx="12874418" cy="5236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2600">
                  <a:solidFill>
                    <a:srgbClr val="FFFFFF"/>
                  </a:solidFill>
                  <a:latin typeface="Almarai"/>
                  <a:ea typeface="Almarai"/>
                  <a:cs typeface="Almarai"/>
                  <a:sym typeface="Almarai"/>
                </a:rPr>
                <a:t>Generación de prospectos en tu región</a:t>
              </a:r>
            </a:p>
            <a:p>
              <a:pPr algn="l">
                <a:lnSpc>
                  <a:spcPts val="3900"/>
                </a:lnSpc>
              </a:pPr>
              <a:r>
                <a:rPr lang="en-US" sz="2600">
                  <a:solidFill>
                    <a:srgbClr val="FFFFFF"/>
                  </a:solidFill>
                  <a:latin typeface="Almarai"/>
                  <a:ea typeface="Almarai"/>
                  <a:cs typeface="Almarai"/>
                  <a:sym typeface="Almarai"/>
                </a:rPr>
                <a:t>Soporte de Marketing estratégico e individualizado</a:t>
              </a:r>
            </a:p>
            <a:p>
              <a:pPr algn="l">
                <a:lnSpc>
                  <a:spcPts val="3900"/>
                </a:lnSpc>
              </a:pPr>
              <a:r>
                <a:rPr lang="en-US" sz="2600">
                  <a:solidFill>
                    <a:srgbClr val="FFFFFF"/>
                  </a:solidFill>
                  <a:latin typeface="Almarai"/>
                  <a:ea typeface="Almarai"/>
                  <a:cs typeface="Almarai"/>
                  <a:sym typeface="Almarai"/>
                </a:rPr>
                <a:t>Segmentación del Mercado</a:t>
              </a:r>
            </a:p>
            <a:p>
              <a:pPr algn="l">
                <a:lnSpc>
                  <a:spcPts val="3900"/>
                </a:lnSpc>
              </a:pPr>
              <a:r>
                <a:rPr lang="en-US" sz="2600">
                  <a:solidFill>
                    <a:srgbClr val="FFFFFF"/>
                  </a:solidFill>
                  <a:latin typeface="Almarai"/>
                  <a:ea typeface="Almarai"/>
                  <a:cs typeface="Almarai"/>
                  <a:sym typeface="Almarai"/>
                </a:rPr>
                <a:t>Campañas Publicitarias por correo y redes sociales</a:t>
              </a:r>
            </a:p>
            <a:p>
              <a:pPr algn="l">
                <a:lnSpc>
                  <a:spcPts val="3900"/>
                </a:lnSpc>
              </a:pPr>
              <a:r>
                <a:rPr lang="en-US" sz="2600">
                  <a:solidFill>
                    <a:srgbClr val="FFFFFF"/>
                  </a:solidFill>
                  <a:latin typeface="Almarai"/>
                  <a:ea typeface="Almarai"/>
                  <a:cs typeface="Almarai"/>
                  <a:sym typeface="Almarai"/>
                </a:rPr>
                <a:t>Reporte del Análisis de los resultados y sugerencias de pasos</a:t>
              </a:r>
            </a:p>
            <a:p>
              <a:pPr algn="l">
                <a:lnSpc>
                  <a:spcPts val="3900"/>
                </a:lnSpc>
              </a:pPr>
              <a:r>
                <a:rPr lang="en-US" sz="2600">
                  <a:solidFill>
                    <a:srgbClr val="FFFFFF"/>
                  </a:solidFill>
                  <a:latin typeface="Almarai"/>
                  <a:ea typeface="Almarai"/>
                  <a:cs typeface="Almarai"/>
                  <a:sym typeface="Almarai"/>
                </a:rPr>
                <a:t>Webinars de Inversiones para Asesores y prospectos inversionistas</a:t>
              </a:r>
            </a:p>
            <a:p>
              <a:pPr algn="l">
                <a:lnSpc>
                  <a:spcPts val="3900"/>
                </a:lnSpc>
              </a:pPr>
              <a:r>
                <a:rPr lang="en-US" sz="2600">
                  <a:solidFill>
                    <a:srgbClr val="FFFFFF"/>
                  </a:solidFill>
                  <a:latin typeface="Almarai"/>
                  <a:ea typeface="Almarai"/>
                  <a:cs typeface="Almarai"/>
                  <a:sym typeface="Almarai"/>
                </a:rPr>
                <a:t>Capacitaciones solo para Asesores</a:t>
              </a:r>
            </a:p>
            <a:p>
              <a:pPr algn="l">
                <a:lnSpc>
                  <a:spcPts val="3900"/>
                </a:lnSpc>
              </a:pPr>
              <a:r>
                <a:rPr lang="en-US" sz="2600">
                  <a:solidFill>
                    <a:srgbClr val="FFFFFF"/>
                  </a:solidFill>
                  <a:latin typeface="Almarai"/>
                  <a:ea typeface="Almarai"/>
                  <a:cs typeface="Almarai"/>
                  <a:sym typeface="Almarai"/>
                </a:rPr>
                <a:t>Apoyo Diario en el Portal de KNG</a:t>
              </a: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760275"/>
              <a:ext cx="343153" cy="343153"/>
            </a:xfrm>
            <a:custGeom>
              <a:avLst/>
              <a:gdLst/>
              <a:ahLst/>
              <a:cxnLst/>
              <a:rect l="l" t="t" r="r" b="b"/>
              <a:pathLst>
                <a:path w="343153" h="343153">
                  <a:moveTo>
                    <a:pt x="0" y="0"/>
                  </a:moveTo>
                  <a:lnTo>
                    <a:pt x="343153" y="0"/>
                  </a:lnTo>
                  <a:lnTo>
                    <a:pt x="343153" y="343153"/>
                  </a:lnTo>
                  <a:lnTo>
                    <a:pt x="0" y="343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1421872"/>
              <a:ext cx="343153" cy="343153"/>
            </a:xfrm>
            <a:custGeom>
              <a:avLst/>
              <a:gdLst/>
              <a:ahLst/>
              <a:cxnLst/>
              <a:rect l="l" t="t" r="r" b="b"/>
              <a:pathLst>
                <a:path w="343153" h="343153">
                  <a:moveTo>
                    <a:pt x="0" y="0"/>
                  </a:moveTo>
                  <a:lnTo>
                    <a:pt x="343153" y="0"/>
                  </a:lnTo>
                  <a:lnTo>
                    <a:pt x="343153" y="343153"/>
                  </a:lnTo>
                  <a:lnTo>
                    <a:pt x="0" y="343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2083468"/>
              <a:ext cx="343153" cy="343153"/>
            </a:xfrm>
            <a:custGeom>
              <a:avLst/>
              <a:gdLst/>
              <a:ahLst/>
              <a:cxnLst/>
              <a:rect l="l" t="t" r="r" b="b"/>
              <a:pathLst>
                <a:path w="343153" h="343153">
                  <a:moveTo>
                    <a:pt x="0" y="0"/>
                  </a:moveTo>
                  <a:lnTo>
                    <a:pt x="343153" y="0"/>
                  </a:lnTo>
                  <a:lnTo>
                    <a:pt x="343153" y="343153"/>
                  </a:lnTo>
                  <a:lnTo>
                    <a:pt x="0" y="343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2745065"/>
              <a:ext cx="343153" cy="343153"/>
            </a:xfrm>
            <a:custGeom>
              <a:avLst/>
              <a:gdLst/>
              <a:ahLst/>
              <a:cxnLst/>
              <a:rect l="l" t="t" r="r" b="b"/>
              <a:pathLst>
                <a:path w="343153" h="343153">
                  <a:moveTo>
                    <a:pt x="0" y="0"/>
                  </a:moveTo>
                  <a:lnTo>
                    <a:pt x="343153" y="0"/>
                  </a:lnTo>
                  <a:lnTo>
                    <a:pt x="343153" y="343153"/>
                  </a:lnTo>
                  <a:lnTo>
                    <a:pt x="0" y="343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0" y="3406661"/>
              <a:ext cx="343153" cy="343153"/>
            </a:xfrm>
            <a:custGeom>
              <a:avLst/>
              <a:gdLst/>
              <a:ahLst/>
              <a:cxnLst/>
              <a:rect l="l" t="t" r="r" b="b"/>
              <a:pathLst>
                <a:path w="343153" h="343153">
                  <a:moveTo>
                    <a:pt x="0" y="0"/>
                  </a:moveTo>
                  <a:lnTo>
                    <a:pt x="343153" y="0"/>
                  </a:lnTo>
                  <a:lnTo>
                    <a:pt x="343153" y="343154"/>
                  </a:lnTo>
                  <a:lnTo>
                    <a:pt x="0" y="343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0" y="4068258"/>
              <a:ext cx="343153" cy="343153"/>
            </a:xfrm>
            <a:custGeom>
              <a:avLst/>
              <a:gdLst/>
              <a:ahLst/>
              <a:cxnLst/>
              <a:rect l="l" t="t" r="r" b="b"/>
              <a:pathLst>
                <a:path w="343153" h="343153">
                  <a:moveTo>
                    <a:pt x="0" y="0"/>
                  </a:moveTo>
                  <a:lnTo>
                    <a:pt x="343153" y="0"/>
                  </a:lnTo>
                  <a:lnTo>
                    <a:pt x="343153" y="343153"/>
                  </a:lnTo>
                  <a:lnTo>
                    <a:pt x="0" y="343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4729854"/>
              <a:ext cx="343153" cy="343153"/>
            </a:xfrm>
            <a:custGeom>
              <a:avLst/>
              <a:gdLst/>
              <a:ahLst/>
              <a:cxnLst/>
              <a:rect l="l" t="t" r="r" b="b"/>
              <a:pathLst>
                <a:path w="343153" h="343153">
                  <a:moveTo>
                    <a:pt x="0" y="0"/>
                  </a:moveTo>
                  <a:lnTo>
                    <a:pt x="343153" y="0"/>
                  </a:lnTo>
                  <a:lnTo>
                    <a:pt x="343153" y="343154"/>
                  </a:lnTo>
                  <a:lnTo>
                    <a:pt x="0" y="343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38" name="Freeform 38"/>
          <p:cNvSpPr/>
          <p:nvPr/>
        </p:nvSpPr>
        <p:spPr>
          <a:xfrm>
            <a:off x="15872308" y="291582"/>
            <a:ext cx="2117127" cy="775194"/>
          </a:xfrm>
          <a:custGeom>
            <a:avLst/>
            <a:gdLst/>
            <a:ahLst/>
            <a:cxnLst/>
            <a:rect l="l" t="t" r="r" b="b"/>
            <a:pathLst>
              <a:path w="2117127" h="775194">
                <a:moveTo>
                  <a:pt x="0" y="0"/>
                </a:moveTo>
                <a:lnTo>
                  <a:pt x="2117127" y="0"/>
                </a:lnTo>
                <a:lnTo>
                  <a:pt x="2117127" y="775195"/>
                </a:lnTo>
                <a:lnTo>
                  <a:pt x="0" y="7751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1210" b="-81899"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273690" y="0"/>
            <a:ext cx="7041109" cy="7319392"/>
            <a:chOff x="0" y="0"/>
            <a:chExt cx="610857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l="-28012" r="-28012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2800889" y="291582"/>
            <a:ext cx="7041109" cy="7319392"/>
            <a:chOff x="0" y="0"/>
            <a:chExt cx="610857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3"/>
              <a:stretch>
                <a:fillRect l="-133175" r="-133175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867739" y="815272"/>
            <a:ext cx="11637807" cy="240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SOLUCIONES FINANCIERAS: </a:t>
            </a:r>
          </a:p>
          <a:p>
            <a:pPr algn="l">
              <a:lnSpc>
                <a:spcPts val="4799"/>
              </a:lnSpc>
            </a:pPr>
            <a:r>
              <a:rPr lang="en-US" sz="3999" b="1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Plataformas</a:t>
            </a:r>
            <a:r>
              <a:rPr lang="en-US" sz="399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de </a:t>
            </a:r>
            <a:r>
              <a:rPr lang="en-US" sz="3999" b="1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Inversión</a:t>
            </a:r>
            <a:r>
              <a:rPr lang="en-US" sz="399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y Un </a:t>
            </a:r>
            <a:r>
              <a:rPr lang="en-US" sz="3999" b="1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Inventario</a:t>
            </a:r>
            <a:r>
              <a:rPr lang="en-US" sz="399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de </a:t>
            </a:r>
            <a:r>
              <a:rPr lang="en-US" sz="3999" b="1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Inversiones</a:t>
            </a:r>
            <a:r>
              <a:rPr lang="en-US" sz="399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muy</a:t>
            </a:r>
            <a:r>
              <a:rPr lang="en-US" sz="399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Extensiva</a:t>
            </a:r>
            <a:endParaRPr lang="en-US" sz="3999" b="1" dirty="0">
              <a:solidFill>
                <a:srgbClr val="FFFFFF"/>
              </a:solidFill>
              <a:latin typeface="Almarai Bold"/>
              <a:ea typeface="Almarai Bold"/>
              <a:cs typeface="Almarai Bold"/>
              <a:sym typeface="Almarai Bold"/>
            </a:endParaRPr>
          </a:p>
          <a:p>
            <a:pPr marL="0" lvl="0" indent="0" algn="l">
              <a:lnSpc>
                <a:spcPts val="4799"/>
              </a:lnSpc>
              <a:spcBef>
                <a:spcPct val="0"/>
              </a:spcBef>
            </a:pPr>
            <a:endParaRPr lang="en-US" sz="3999" b="1" dirty="0">
              <a:solidFill>
                <a:srgbClr val="FFFFFF"/>
              </a:solidFill>
              <a:latin typeface="Almarai Bold"/>
              <a:ea typeface="Almarai Bold"/>
              <a:cs typeface="Almarai Bold"/>
              <a:sym typeface="Almarai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445096" y="3158422"/>
            <a:ext cx="12814204" cy="4197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5"/>
              </a:lnSpc>
            </a:pP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KNG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colabora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con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una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variedad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plataformas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inversión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prestigio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,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como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 Dominion Capital Strategies, Capital International Group, The Investment Platform (TIP), y Standard Bank, que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brindan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soluciones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financieras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diversificadas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para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inversionistas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internacionales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.</a:t>
            </a:r>
          </a:p>
          <a:p>
            <a:pPr algn="l">
              <a:lnSpc>
                <a:spcPts val="3035"/>
              </a:lnSpc>
            </a:pPr>
            <a:endParaRPr lang="en-US" sz="2199" dirty="0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algn="l">
              <a:lnSpc>
                <a:spcPts val="3035"/>
              </a:lnSpc>
            </a:pP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Estas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plataformas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gestionan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billones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dólares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en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activos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y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ofrecen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productos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personalizados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, flexibles y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sostenibles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,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adecuados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para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diferentes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perfiles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inversionistas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.</a:t>
            </a:r>
          </a:p>
          <a:p>
            <a:pPr algn="l">
              <a:lnSpc>
                <a:spcPts val="3035"/>
              </a:lnSpc>
            </a:pPr>
            <a:endParaRPr lang="en-US" sz="2199" dirty="0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0" lvl="0" indent="0" algn="l">
              <a:lnSpc>
                <a:spcPts val="3035"/>
              </a:lnSpc>
              <a:spcBef>
                <a:spcPct val="0"/>
              </a:spcBef>
            </a:pP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Además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, KNG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ofrece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una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amplia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gama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productos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inversión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,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incluyendo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Renta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Fija de Alto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Rendimiento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,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Notas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Estructuradas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,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Fondos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Sistemáticos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, y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Fondos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Renta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Variable.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Estas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soluciones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están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diseñadas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para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maximizar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el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crecimiento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y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diversificación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los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portafolios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, con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opciones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inversión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tradicionales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y </a:t>
            </a:r>
            <a:r>
              <a:rPr lang="en-US" sz="2199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alternativas</a:t>
            </a:r>
            <a:r>
              <a:rPr lang="en-US" sz="219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505546" y="1252897"/>
            <a:ext cx="5754080" cy="8220114"/>
            <a:chOff x="0" y="0"/>
            <a:chExt cx="4445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9071532" y="248858"/>
            <a:ext cx="473360" cy="18616423"/>
            <a:chOff x="0" y="0"/>
            <a:chExt cx="52897" cy="20803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897" cy="2080338"/>
            </a:xfrm>
            <a:custGeom>
              <a:avLst/>
              <a:gdLst/>
              <a:ahLst/>
              <a:cxnLst/>
              <a:rect l="l" t="t" r="r" b="b"/>
              <a:pathLst>
                <a:path w="52897" h="2080338">
                  <a:moveTo>
                    <a:pt x="0" y="0"/>
                  </a:moveTo>
                  <a:lnTo>
                    <a:pt x="52897" y="0"/>
                  </a:lnTo>
                  <a:lnTo>
                    <a:pt x="52897" y="2080338"/>
                  </a:lnTo>
                  <a:lnTo>
                    <a:pt x="0" y="2080338"/>
                  </a:ln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52897" cy="2127963"/>
            </a:xfrm>
            <a:prstGeom prst="rect">
              <a:avLst/>
            </a:prstGeom>
          </p:spPr>
          <p:txBody>
            <a:bodyPr lIns="119729" tIns="119729" rIns="119729" bIns="119729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4292881" y="1028700"/>
            <a:ext cx="1224824" cy="122482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872308" y="291582"/>
            <a:ext cx="2117127" cy="775194"/>
          </a:xfrm>
          <a:custGeom>
            <a:avLst/>
            <a:gdLst/>
            <a:ahLst/>
            <a:cxnLst/>
            <a:rect l="l" t="t" r="r" b="b"/>
            <a:pathLst>
              <a:path w="2117127" h="775194">
                <a:moveTo>
                  <a:pt x="0" y="0"/>
                </a:moveTo>
                <a:lnTo>
                  <a:pt x="2117127" y="0"/>
                </a:lnTo>
                <a:lnTo>
                  <a:pt x="2117127" y="775195"/>
                </a:lnTo>
                <a:lnTo>
                  <a:pt x="0" y="775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1210" b="-81899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6" name="Group 16"/>
          <p:cNvGrpSpPr/>
          <p:nvPr/>
        </p:nvGrpSpPr>
        <p:grpSpPr>
          <a:xfrm>
            <a:off x="14743516" y="9182100"/>
            <a:ext cx="3245919" cy="675933"/>
            <a:chOff x="0" y="0"/>
            <a:chExt cx="4327892" cy="901244"/>
          </a:xfrm>
        </p:grpSpPr>
        <p:grpSp>
          <p:nvGrpSpPr>
            <p:cNvPr id="17" name="Group 17"/>
            <p:cNvGrpSpPr/>
            <p:nvPr/>
          </p:nvGrpSpPr>
          <p:grpSpPr>
            <a:xfrm rot="5400000">
              <a:off x="1713324" y="-1713324"/>
              <a:ext cx="901244" cy="4327892"/>
              <a:chOff x="0" y="0"/>
              <a:chExt cx="73352" cy="35224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73352" cy="352245"/>
              </a:xfrm>
              <a:custGeom>
                <a:avLst/>
                <a:gdLst/>
                <a:ahLst/>
                <a:cxnLst/>
                <a:rect l="l" t="t" r="r" b="b"/>
                <a:pathLst>
                  <a:path w="73352" h="352245">
                    <a:moveTo>
                      <a:pt x="0" y="0"/>
                    </a:moveTo>
                    <a:lnTo>
                      <a:pt x="73352" y="0"/>
                    </a:lnTo>
                    <a:lnTo>
                      <a:pt x="73352" y="352245"/>
                    </a:lnTo>
                    <a:lnTo>
                      <a:pt x="0" y="352245"/>
                    </a:lnTo>
                    <a:close/>
                  </a:path>
                </a:pathLst>
              </a:custGeom>
              <a:solidFill>
                <a:srgbClr val="17E3B2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73352" cy="399870"/>
              </a:xfrm>
              <a:prstGeom prst="rect">
                <a:avLst/>
              </a:prstGeom>
            </p:spPr>
            <p:txBody>
              <a:bodyPr lIns="119729" tIns="119729" rIns="119729" bIns="119729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309851" y="190044"/>
              <a:ext cx="3784999" cy="468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2"/>
                </a:lnSpc>
                <a:spcBef>
                  <a:spcPct val="0"/>
                </a:spcBef>
              </a:pPr>
              <a:r>
                <a:rPr lang="en-US" b="1" u="sng" dirty="0">
                  <a:solidFill>
                    <a:srgbClr val="0A3265"/>
                  </a:solidFill>
                  <a:latin typeface="Almarai Bold"/>
                  <a:ea typeface="Almarai Bold"/>
                  <a:cs typeface="Almarai Bold"/>
                  <a:sym typeface="Almarai Bold"/>
                  <a:hlinkClick r:id="rId5" tooltip="https://portal.kngadvisors.co.uk/auth/login"/>
                </a:rPr>
                <a:t>KNG PORTAL ASESOR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870256" y="9202938"/>
            <a:ext cx="1677093" cy="675933"/>
            <a:chOff x="0" y="0"/>
            <a:chExt cx="2236124" cy="901244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667440" y="-667440"/>
              <a:ext cx="901244" cy="2236124"/>
              <a:chOff x="0" y="0"/>
              <a:chExt cx="73352" cy="181997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73352" cy="181997"/>
              </a:xfrm>
              <a:custGeom>
                <a:avLst/>
                <a:gdLst/>
                <a:ahLst/>
                <a:cxnLst/>
                <a:rect l="l" t="t" r="r" b="b"/>
                <a:pathLst>
                  <a:path w="73352" h="181997">
                    <a:moveTo>
                      <a:pt x="0" y="0"/>
                    </a:moveTo>
                    <a:lnTo>
                      <a:pt x="73352" y="0"/>
                    </a:lnTo>
                    <a:lnTo>
                      <a:pt x="73352" y="181997"/>
                    </a:lnTo>
                    <a:lnTo>
                      <a:pt x="0" y="181997"/>
                    </a:lnTo>
                    <a:close/>
                  </a:path>
                </a:pathLst>
              </a:custGeom>
              <a:solidFill>
                <a:srgbClr val="17E3B2"/>
              </a:soli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73352" cy="229622"/>
              </a:xfrm>
              <a:prstGeom prst="rect">
                <a:avLst/>
              </a:prstGeom>
            </p:spPr>
            <p:txBody>
              <a:bodyPr lIns="119729" tIns="119729" rIns="119729" bIns="119729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296664" y="192780"/>
              <a:ext cx="1773573" cy="468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2"/>
                </a:lnSpc>
                <a:spcBef>
                  <a:spcPct val="0"/>
                </a:spcBef>
              </a:pPr>
              <a:r>
                <a:rPr lang="en-US" sz="2081" b="1" u="sng">
                  <a:solidFill>
                    <a:srgbClr val="0A3265"/>
                  </a:solidFill>
                  <a:latin typeface="Almarai Bold"/>
                  <a:ea typeface="Almarai Bold"/>
                  <a:cs typeface="Almarai Bold"/>
                  <a:sym typeface="Almarai Bold"/>
                  <a:hlinkClick r:id="rId6" tooltip="https://kngadvisors.co.uk"/>
                </a:rPr>
                <a:t>KNG WEB  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4824642" y="8025596"/>
            <a:ext cx="2086193" cy="724932"/>
          </a:xfrm>
          <a:custGeom>
            <a:avLst/>
            <a:gdLst/>
            <a:ahLst/>
            <a:cxnLst/>
            <a:rect l="l" t="t" r="r" b="b"/>
            <a:pathLst>
              <a:path w="2362081" h="820800">
                <a:moveTo>
                  <a:pt x="0" y="0"/>
                </a:moveTo>
                <a:lnTo>
                  <a:pt x="2362081" y="0"/>
                </a:lnTo>
                <a:lnTo>
                  <a:pt x="2362081" y="820801"/>
                </a:lnTo>
                <a:lnTo>
                  <a:pt x="0" y="8208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7" name="Freeform 27"/>
          <p:cNvSpPr/>
          <p:nvPr/>
        </p:nvSpPr>
        <p:spPr>
          <a:xfrm>
            <a:off x="7227745" y="7767318"/>
            <a:ext cx="2364447" cy="1142034"/>
          </a:xfrm>
          <a:custGeom>
            <a:avLst/>
            <a:gdLst/>
            <a:ahLst/>
            <a:cxnLst/>
            <a:rect l="l" t="t" r="r" b="b"/>
            <a:pathLst>
              <a:path w="2364447" h="1142034">
                <a:moveTo>
                  <a:pt x="0" y="0"/>
                </a:moveTo>
                <a:lnTo>
                  <a:pt x="2364447" y="0"/>
                </a:lnTo>
                <a:lnTo>
                  <a:pt x="2364447" y="1142034"/>
                </a:lnTo>
                <a:lnTo>
                  <a:pt x="0" y="11420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141" r="-86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8" name="Freeform 28"/>
          <p:cNvSpPr/>
          <p:nvPr/>
        </p:nvSpPr>
        <p:spPr>
          <a:xfrm>
            <a:off x="9957273" y="7960659"/>
            <a:ext cx="1415745" cy="755352"/>
          </a:xfrm>
          <a:custGeom>
            <a:avLst/>
            <a:gdLst/>
            <a:ahLst/>
            <a:cxnLst/>
            <a:rect l="l" t="t" r="r" b="b"/>
            <a:pathLst>
              <a:path w="1415745" h="755352">
                <a:moveTo>
                  <a:pt x="0" y="0"/>
                </a:moveTo>
                <a:lnTo>
                  <a:pt x="1415745" y="0"/>
                </a:lnTo>
                <a:lnTo>
                  <a:pt x="1415745" y="755351"/>
                </a:lnTo>
                <a:lnTo>
                  <a:pt x="0" y="7553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29" name="Freeform 29"/>
          <p:cNvSpPr/>
          <p:nvPr/>
        </p:nvSpPr>
        <p:spPr>
          <a:xfrm>
            <a:off x="14743516" y="7913194"/>
            <a:ext cx="2719577" cy="757083"/>
          </a:xfrm>
          <a:custGeom>
            <a:avLst/>
            <a:gdLst/>
            <a:ahLst/>
            <a:cxnLst/>
            <a:rect l="l" t="t" r="r" b="b"/>
            <a:pathLst>
              <a:path w="2719577" h="757083">
                <a:moveTo>
                  <a:pt x="0" y="0"/>
                </a:moveTo>
                <a:lnTo>
                  <a:pt x="2719577" y="0"/>
                </a:lnTo>
                <a:lnTo>
                  <a:pt x="2719577" y="757083"/>
                </a:lnTo>
                <a:lnTo>
                  <a:pt x="0" y="7570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0" name="Freeform 30"/>
          <p:cNvSpPr/>
          <p:nvPr/>
        </p:nvSpPr>
        <p:spPr>
          <a:xfrm>
            <a:off x="11839743" y="7895109"/>
            <a:ext cx="2471072" cy="704642"/>
          </a:xfrm>
          <a:custGeom>
            <a:avLst/>
            <a:gdLst/>
            <a:ahLst/>
            <a:cxnLst/>
            <a:rect l="l" t="t" r="r" b="b"/>
            <a:pathLst>
              <a:path w="2471072" h="704642">
                <a:moveTo>
                  <a:pt x="0" y="0"/>
                </a:moveTo>
                <a:lnTo>
                  <a:pt x="2471072" y="0"/>
                </a:lnTo>
                <a:lnTo>
                  <a:pt x="2471072" y="704641"/>
                </a:lnTo>
                <a:lnTo>
                  <a:pt x="0" y="7046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1" name="TextBox 31"/>
          <p:cNvSpPr txBox="1"/>
          <p:nvPr/>
        </p:nvSpPr>
        <p:spPr>
          <a:xfrm>
            <a:off x="4177170" y="1171552"/>
            <a:ext cx="1456246" cy="84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7"/>
              </a:lnSpc>
            </a:pPr>
            <a:r>
              <a:rPr lang="en-US" sz="4940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05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845053" y="9327327"/>
            <a:ext cx="10901378" cy="41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12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Puedes acceder a todas estas herramientas y productos en el portal de KNG:</a:t>
            </a:r>
          </a:p>
        </p:txBody>
      </p:sp>
      <p:pic>
        <p:nvPicPr>
          <p:cNvPr id="34" name="Imagen 33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CBFDCA24-8C02-9CE2-05DE-74582D947E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267" y="7187912"/>
            <a:ext cx="6039023" cy="24156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15872308" y="291582"/>
            <a:ext cx="2117127" cy="775194"/>
          </a:xfrm>
          <a:custGeom>
            <a:avLst/>
            <a:gdLst/>
            <a:ahLst/>
            <a:cxnLst/>
            <a:rect l="l" t="t" r="r" b="b"/>
            <a:pathLst>
              <a:path w="2117127" h="775194">
                <a:moveTo>
                  <a:pt x="0" y="0"/>
                </a:moveTo>
                <a:lnTo>
                  <a:pt x="2117127" y="0"/>
                </a:lnTo>
                <a:lnTo>
                  <a:pt x="2117127" y="775195"/>
                </a:lnTo>
                <a:lnTo>
                  <a:pt x="0" y="7751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210" b="-81899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610903F5-18F1-46D8-8B01-45DB8E262F68}"/>
              </a:ext>
            </a:extLst>
          </p:cNvPr>
          <p:cNvSpPr txBox="1"/>
          <p:nvPr/>
        </p:nvSpPr>
        <p:spPr>
          <a:xfrm>
            <a:off x="4348673" y="773123"/>
            <a:ext cx="1040312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9"/>
              </a:lnSpc>
              <a:spcBef>
                <a:spcPct val="0"/>
              </a:spcBef>
            </a:pPr>
            <a:r>
              <a:rPr lang="es-MX" sz="3999" b="1" dirty="0">
                <a:solidFill>
                  <a:srgbClr val="FFFFFF"/>
                </a:solidFill>
                <a:latin typeface="Almarai Bold"/>
                <a:cs typeface="Almarai Bold"/>
              </a:rPr>
              <a:t>Un </a:t>
            </a:r>
            <a:r>
              <a:rPr lang="es-MX" sz="3999" b="1" dirty="0" err="1">
                <a:solidFill>
                  <a:srgbClr val="FFFFFF"/>
                </a:solidFill>
                <a:latin typeface="Almarai Bold"/>
                <a:cs typeface="Almarai Bold"/>
              </a:rPr>
              <a:t>Qualified</a:t>
            </a:r>
            <a:r>
              <a:rPr lang="es-MX" sz="3999" b="1" dirty="0">
                <a:solidFill>
                  <a:srgbClr val="FFFFFF"/>
                </a:solidFill>
                <a:latin typeface="Almarai Bold"/>
                <a:cs typeface="Almarai Bold"/>
              </a:rPr>
              <a:t> Investor (Inversor Cualificado) según la FCA (</a:t>
            </a:r>
            <a:r>
              <a:rPr lang="es-MX" sz="3999" b="1" dirty="0" err="1">
                <a:solidFill>
                  <a:srgbClr val="FFFFFF"/>
                </a:solidFill>
                <a:latin typeface="Almarai Bold"/>
                <a:cs typeface="Almarai Bold"/>
              </a:rPr>
              <a:t>Financial</a:t>
            </a:r>
            <a:r>
              <a:rPr lang="es-MX" sz="3999" b="1" dirty="0">
                <a:solidFill>
                  <a:srgbClr val="FFFFFF"/>
                </a:solidFill>
                <a:latin typeface="Almarai Bold"/>
                <a:cs typeface="Almarai Bold"/>
              </a:rPr>
              <a:t> </a:t>
            </a:r>
            <a:r>
              <a:rPr lang="es-MX" sz="3999" b="1" dirty="0" err="1">
                <a:solidFill>
                  <a:srgbClr val="FFFFFF"/>
                </a:solidFill>
                <a:latin typeface="Almarai Bold"/>
                <a:cs typeface="Almarai Bold"/>
              </a:rPr>
              <a:t>Conduct</a:t>
            </a:r>
            <a:r>
              <a:rPr lang="es-MX" sz="3999" b="1" dirty="0">
                <a:solidFill>
                  <a:srgbClr val="FFFFFF"/>
                </a:solidFill>
                <a:latin typeface="Almarai Bold"/>
                <a:cs typeface="Almarai Bold"/>
              </a:rPr>
              <a:t> </a:t>
            </a:r>
            <a:r>
              <a:rPr lang="es-MX" sz="3999" b="1" dirty="0" err="1">
                <a:solidFill>
                  <a:srgbClr val="FFFFFF"/>
                </a:solidFill>
                <a:latin typeface="Almarai Bold"/>
                <a:cs typeface="Almarai Bold"/>
              </a:rPr>
              <a:t>Authority</a:t>
            </a:r>
            <a:r>
              <a:rPr lang="es-MX" sz="3999" b="1" dirty="0">
                <a:solidFill>
                  <a:srgbClr val="FFFFFF"/>
                </a:solidFill>
                <a:latin typeface="Almarai Bold"/>
                <a:cs typeface="Almarai Bold"/>
              </a:rPr>
              <a:t>) puede ser:</a:t>
            </a:r>
          </a:p>
        </p:txBody>
      </p:sp>
      <p:grpSp>
        <p:nvGrpSpPr>
          <p:cNvPr id="36" name="Group 10">
            <a:extLst>
              <a:ext uri="{FF2B5EF4-FFF2-40B4-BE49-F238E27FC236}">
                <a16:creationId xmlns:a16="http://schemas.microsoft.com/office/drawing/2014/main" id="{6FEBACD6-0A47-4F0F-8C5A-991D1D056F61}"/>
              </a:ext>
            </a:extLst>
          </p:cNvPr>
          <p:cNvGrpSpPr/>
          <p:nvPr/>
        </p:nvGrpSpPr>
        <p:grpSpPr>
          <a:xfrm rot="5400000">
            <a:off x="1473780" y="1044938"/>
            <a:ext cx="1224824" cy="1224824"/>
            <a:chOff x="0" y="0"/>
            <a:chExt cx="812800" cy="812800"/>
          </a:xfrm>
        </p:grpSpPr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27F2319B-E8B7-4667-A951-88B321D24CB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38" name="TextBox 12">
            <a:extLst>
              <a:ext uri="{FF2B5EF4-FFF2-40B4-BE49-F238E27FC236}">
                <a16:creationId xmlns:a16="http://schemas.microsoft.com/office/drawing/2014/main" id="{B7D4403E-220B-4943-99A7-FB7E33CDCCEB}"/>
              </a:ext>
            </a:extLst>
          </p:cNvPr>
          <p:cNvSpPr txBox="1"/>
          <p:nvPr/>
        </p:nvSpPr>
        <p:spPr>
          <a:xfrm>
            <a:off x="1358069" y="1187790"/>
            <a:ext cx="1456246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7"/>
              </a:lnSpc>
            </a:pPr>
            <a:r>
              <a:rPr lang="en-US" sz="4940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06</a:t>
            </a:r>
          </a:p>
        </p:txBody>
      </p:sp>
      <p:sp>
        <p:nvSpPr>
          <p:cNvPr id="40" name="TextBox 13">
            <a:extLst>
              <a:ext uri="{FF2B5EF4-FFF2-40B4-BE49-F238E27FC236}">
                <a16:creationId xmlns:a16="http://schemas.microsoft.com/office/drawing/2014/main" id="{AC066C99-61FE-4B3E-8DFC-1F7DF11700F0}"/>
              </a:ext>
            </a:extLst>
          </p:cNvPr>
          <p:cNvSpPr txBox="1"/>
          <p:nvPr/>
        </p:nvSpPr>
        <p:spPr>
          <a:xfrm>
            <a:off x="1752600" y="2672078"/>
            <a:ext cx="15314845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897"/>
              </a:lnSpc>
              <a:spcBef>
                <a:spcPct val="0"/>
              </a:spcBef>
              <a:defRPr sz="2100" b="1">
                <a:solidFill>
                  <a:srgbClr val="17E3B2"/>
                </a:solidFill>
                <a:latin typeface="Almarai Bold"/>
                <a:ea typeface="Almarai Bold"/>
                <a:cs typeface="Almarai Bold"/>
              </a:defRPr>
            </a:lvl1pPr>
          </a:lstStyle>
          <a:p>
            <a:pPr algn="l"/>
            <a:r>
              <a:rPr lang="es-MX" sz="2800" dirty="0"/>
              <a:t>Una entidad incluida en la lista de clientes profesionales del manual de la FCA, como: </a:t>
            </a:r>
            <a:endParaRPr lang="es-MX" sz="3200" dirty="0"/>
          </a:p>
        </p:txBody>
      </p:sp>
      <p:sp>
        <p:nvSpPr>
          <p:cNvPr id="41" name="TextBox 13">
            <a:extLst>
              <a:ext uri="{FF2B5EF4-FFF2-40B4-BE49-F238E27FC236}">
                <a16:creationId xmlns:a16="http://schemas.microsoft.com/office/drawing/2014/main" id="{2095A528-D7F8-448A-8583-DD028F37BC7B}"/>
              </a:ext>
            </a:extLst>
          </p:cNvPr>
          <p:cNvSpPr txBox="1"/>
          <p:nvPr/>
        </p:nvSpPr>
        <p:spPr>
          <a:xfrm>
            <a:off x="1625859" y="5644655"/>
            <a:ext cx="15314845" cy="758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897"/>
              </a:lnSpc>
              <a:spcBef>
                <a:spcPct val="0"/>
              </a:spcBef>
              <a:defRPr sz="2100" b="1">
                <a:solidFill>
                  <a:srgbClr val="17E3B2"/>
                </a:solidFill>
                <a:latin typeface="Almarai Bold"/>
                <a:ea typeface="Almarai Bold"/>
                <a:cs typeface="Almarai Bold"/>
              </a:defRPr>
            </a:lvl1pPr>
          </a:lstStyle>
          <a:p>
            <a:pPr algn="l"/>
            <a:r>
              <a:rPr lang="es-MX" sz="2800" dirty="0"/>
              <a:t>Una persona o firma que haya optado por el estatus de "cliente profesional", según COBS 3.5, y que cumpla al menos dos de los siguientes tres criterios:</a:t>
            </a:r>
            <a:endParaRPr lang="es-MX" sz="3200" dirty="0"/>
          </a:p>
        </p:txBody>
      </p:sp>
      <p:sp>
        <p:nvSpPr>
          <p:cNvPr id="43" name="TextBox 13">
            <a:extLst>
              <a:ext uri="{FF2B5EF4-FFF2-40B4-BE49-F238E27FC236}">
                <a16:creationId xmlns:a16="http://schemas.microsoft.com/office/drawing/2014/main" id="{DFDB9EE6-F104-4877-B795-4F59DB61175F}"/>
              </a:ext>
            </a:extLst>
          </p:cNvPr>
          <p:cNvSpPr txBox="1"/>
          <p:nvPr/>
        </p:nvSpPr>
        <p:spPr>
          <a:xfrm>
            <a:off x="1640607" y="3328629"/>
            <a:ext cx="15314845" cy="1814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588"/>
              </a:lnSpc>
              <a:spcBef>
                <a:spcPct val="0"/>
              </a:spcBef>
              <a:defRPr sz="2000">
                <a:solidFill>
                  <a:srgbClr val="FFFFFF"/>
                </a:solidFill>
                <a:latin typeface="Almarai"/>
                <a:cs typeface="Almarai"/>
              </a:defRPr>
            </a:lvl1pPr>
          </a:lstStyle>
          <a:p>
            <a:pPr marL="342900" indent="-342900">
              <a:buFontTx/>
              <a:buChar char="-"/>
            </a:pPr>
            <a:r>
              <a:rPr lang="es-MX" sz="2800" dirty="0"/>
              <a:t>Instituciones financieras autorizadas o reguladas</a:t>
            </a:r>
          </a:p>
          <a:p>
            <a:pPr marL="342900" indent="-342900">
              <a:buFontTx/>
              <a:buChar char="-"/>
            </a:pPr>
            <a:r>
              <a:rPr lang="es-MX" sz="2800" dirty="0"/>
              <a:t> ⁠Grandes corporaciones</a:t>
            </a:r>
          </a:p>
          <a:p>
            <a:pPr marL="342900" indent="-342900">
              <a:buFontTx/>
              <a:buChar char="-"/>
            </a:pPr>
            <a:r>
              <a:rPr lang="es-MX" sz="2800" dirty="0"/>
              <a:t> ⁠Gobiernos y bancos centrales</a:t>
            </a:r>
          </a:p>
          <a:p>
            <a:pPr marL="342900" indent="-342900">
              <a:buFontTx/>
              <a:buChar char="-"/>
            </a:pPr>
            <a:r>
              <a:rPr lang="es-MX" sz="2800" dirty="0"/>
              <a:t> ⁠Inversores institucionales</a:t>
            </a:r>
          </a:p>
        </p:txBody>
      </p:sp>
      <p:sp>
        <p:nvSpPr>
          <p:cNvPr id="45" name="TextBox 13">
            <a:extLst>
              <a:ext uri="{FF2B5EF4-FFF2-40B4-BE49-F238E27FC236}">
                <a16:creationId xmlns:a16="http://schemas.microsoft.com/office/drawing/2014/main" id="{CC3DCA5C-B060-4D61-9A95-46D36F513B04}"/>
              </a:ext>
            </a:extLst>
          </p:cNvPr>
          <p:cNvSpPr txBox="1"/>
          <p:nvPr/>
        </p:nvSpPr>
        <p:spPr>
          <a:xfrm>
            <a:off x="1640607" y="6587106"/>
            <a:ext cx="15314845" cy="1814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588"/>
              </a:lnSpc>
              <a:spcBef>
                <a:spcPct val="0"/>
              </a:spcBef>
              <a:defRPr sz="2000">
                <a:solidFill>
                  <a:srgbClr val="FFFFFF"/>
                </a:solidFill>
                <a:latin typeface="Almarai"/>
                <a:cs typeface="Almarai"/>
              </a:defRPr>
            </a:lvl1pPr>
          </a:lstStyle>
          <a:p>
            <a:pPr marL="342900" indent="-342900">
              <a:buFontTx/>
              <a:buChar char="-"/>
            </a:pPr>
            <a:r>
              <a:rPr lang="es-MX" sz="2800" dirty="0"/>
              <a:t>Ha realizado transacciones significativas en el mercado relevante, con un promedio de 10 por trimestre en el último año- </a:t>
            </a:r>
          </a:p>
          <a:p>
            <a:pPr marL="342900" indent="-342900">
              <a:buFontTx/>
              <a:buChar char="-"/>
            </a:pPr>
            <a:r>
              <a:rPr lang="es-MX" sz="2800" dirty="0"/>
              <a:t>⁠Tiene un portafolio superior a €500,000 (o su equivalente en GBP)</a:t>
            </a:r>
          </a:p>
          <a:p>
            <a:pPr marL="342900" indent="-342900">
              <a:buFontTx/>
              <a:buChar char="-"/>
            </a:pPr>
            <a:r>
              <a:rPr lang="es-MX" sz="2800" dirty="0"/>
              <a:t> ⁠Ha trabajado en el sector financiero en un puesto profesional durante al menos un año</a:t>
            </a:r>
          </a:p>
        </p:txBody>
      </p:sp>
      <p:grpSp>
        <p:nvGrpSpPr>
          <p:cNvPr id="46" name="Group 4">
            <a:extLst>
              <a:ext uri="{FF2B5EF4-FFF2-40B4-BE49-F238E27FC236}">
                <a16:creationId xmlns:a16="http://schemas.microsoft.com/office/drawing/2014/main" id="{4B64ADC8-89E9-431C-9C32-EC61D2DE1759}"/>
              </a:ext>
            </a:extLst>
          </p:cNvPr>
          <p:cNvGrpSpPr>
            <a:grpSpLocks noChangeAspect="1"/>
          </p:cNvGrpSpPr>
          <p:nvPr/>
        </p:nvGrpSpPr>
        <p:grpSpPr>
          <a:xfrm>
            <a:off x="-2971800" y="-1157071"/>
            <a:ext cx="7041109" cy="7319392"/>
            <a:chOff x="-18731" y="-3872357"/>
            <a:chExt cx="6108573" cy="6350000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C29C8F26-94D9-4FA4-ACC1-67ACDDD8D31A}"/>
                </a:ext>
              </a:extLst>
            </p:cNvPr>
            <p:cNvSpPr/>
            <p:nvPr/>
          </p:nvSpPr>
          <p:spPr>
            <a:xfrm>
              <a:off x="-18731" y="-3872357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3">
                <a:alphaModFix amt="35000"/>
              </a:blip>
              <a:stretch>
                <a:fillRect l="-133175" r="-133175"/>
              </a:stretch>
            </a:blipFill>
          </p:spPr>
          <p:txBody>
            <a:bodyPr/>
            <a:lstStyle/>
            <a:p>
              <a:endParaRPr lang="es-MX" dirty="0"/>
            </a:p>
          </p:txBody>
        </p:sp>
      </p:grpSp>
      <p:grpSp>
        <p:nvGrpSpPr>
          <p:cNvPr id="48" name="Group 8">
            <a:extLst>
              <a:ext uri="{FF2B5EF4-FFF2-40B4-BE49-F238E27FC236}">
                <a16:creationId xmlns:a16="http://schemas.microsoft.com/office/drawing/2014/main" id="{47E9DA34-2A13-46C1-80B3-473B6FD5D101}"/>
              </a:ext>
            </a:extLst>
          </p:cNvPr>
          <p:cNvGrpSpPr/>
          <p:nvPr/>
        </p:nvGrpSpPr>
        <p:grpSpPr>
          <a:xfrm>
            <a:off x="16306800" y="2283178"/>
            <a:ext cx="5754080" cy="8220114"/>
            <a:chOff x="0" y="0"/>
            <a:chExt cx="4445000" cy="6350000"/>
          </a:xfrm>
        </p:grpSpPr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BCCCDCCE-6F02-468D-BDEA-77A0FEC816E7}"/>
                </a:ext>
              </a:extLst>
            </p:cNvPr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406810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20207" y="3669816"/>
            <a:ext cx="5754080" cy="8220114"/>
            <a:chOff x="0" y="0"/>
            <a:chExt cx="444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4" name="Freeform 4"/>
          <p:cNvSpPr/>
          <p:nvPr/>
        </p:nvSpPr>
        <p:spPr>
          <a:xfrm>
            <a:off x="2946007" y="-2640325"/>
            <a:ext cx="18810314" cy="18810314"/>
          </a:xfrm>
          <a:custGeom>
            <a:avLst/>
            <a:gdLst/>
            <a:ahLst/>
            <a:cxnLst/>
            <a:rect l="l" t="t" r="r" b="b"/>
            <a:pathLst>
              <a:path w="18810314" h="18810314">
                <a:moveTo>
                  <a:pt x="0" y="0"/>
                </a:moveTo>
                <a:lnTo>
                  <a:pt x="18810314" y="0"/>
                </a:lnTo>
                <a:lnTo>
                  <a:pt x="18810314" y="18810313"/>
                </a:lnTo>
                <a:lnTo>
                  <a:pt x="0" y="18810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5" name="Group 5"/>
          <p:cNvGrpSpPr/>
          <p:nvPr/>
        </p:nvGrpSpPr>
        <p:grpSpPr>
          <a:xfrm>
            <a:off x="705750" y="3034794"/>
            <a:ext cx="8652682" cy="9085645"/>
            <a:chOff x="0" y="0"/>
            <a:chExt cx="2074322" cy="21781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74322" cy="2178117"/>
            </a:xfrm>
            <a:custGeom>
              <a:avLst/>
              <a:gdLst/>
              <a:ahLst/>
              <a:cxnLst/>
              <a:rect l="l" t="t" r="r" b="b"/>
              <a:pathLst>
                <a:path w="2074322" h="2178117">
                  <a:moveTo>
                    <a:pt x="89474" y="0"/>
                  </a:moveTo>
                  <a:lnTo>
                    <a:pt x="1984848" y="0"/>
                  </a:lnTo>
                  <a:cubicBezTo>
                    <a:pt x="2008578" y="0"/>
                    <a:pt x="2031336" y="9427"/>
                    <a:pt x="2048116" y="26206"/>
                  </a:cubicBezTo>
                  <a:cubicBezTo>
                    <a:pt x="2064895" y="42986"/>
                    <a:pt x="2074322" y="65744"/>
                    <a:pt x="2074322" y="89474"/>
                  </a:cubicBezTo>
                  <a:lnTo>
                    <a:pt x="2074322" y="2088643"/>
                  </a:lnTo>
                  <a:cubicBezTo>
                    <a:pt x="2074322" y="2112373"/>
                    <a:pt x="2064895" y="2135131"/>
                    <a:pt x="2048116" y="2151911"/>
                  </a:cubicBezTo>
                  <a:cubicBezTo>
                    <a:pt x="2031336" y="2168691"/>
                    <a:pt x="2008578" y="2178117"/>
                    <a:pt x="1984848" y="2178117"/>
                  </a:cubicBezTo>
                  <a:lnTo>
                    <a:pt x="89474" y="2178117"/>
                  </a:lnTo>
                  <a:cubicBezTo>
                    <a:pt x="65744" y="2178117"/>
                    <a:pt x="42986" y="2168691"/>
                    <a:pt x="26206" y="2151911"/>
                  </a:cubicBezTo>
                  <a:cubicBezTo>
                    <a:pt x="9427" y="2135131"/>
                    <a:pt x="0" y="2112373"/>
                    <a:pt x="0" y="2088643"/>
                  </a:cubicBezTo>
                  <a:lnTo>
                    <a:pt x="0" y="89474"/>
                  </a:lnTo>
                  <a:cubicBezTo>
                    <a:pt x="0" y="65744"/>
                    <a:pt x="9427" y="42986"/>
                    <a:pt x="26206" y="26206"/>
                  </a:cubicBezTo>
                  <a:cubicBezTo>
                    <a:pt x="42986" y="9427"/>
                    <a:pt x="65744" y="0"/>
                    <a:pt x="89474" y="0"/>
                  </a:cubicBezTo>
                  <a:close/>
                </a:path>
              </a:pathLst>
            </a:custGeom>
            <a:solidFill>
              <a:srgbClr val="051D4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074322" cy="2225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890496" y="3157268"/>
            <a:ext cx="5754079" cy="1300161"/>
          </a:xfrm>
          <a:custGeom>
            <a:avLst/>
            <a:gdLst/>
            <a:ahLst/>
            <a:cxnLst/>
            <a:rect l="l" t="t" r="r" b="b"/>
            <a:pathLst>
              <a:path w="3557047" h="764408">
                <a:moveTo>
                  <a:pt x="0" y="0"/>
                </a:moveTo>
                <a:lnTo>
                  <a:pt x="3557047" y="0"/>
                </a:lnTo>
                <a:lnTo>
                  <a:pt x="3557047" y="764408"/>
                </a:lnTo>
                <a:lnTo>
                  <a:pt x="0" y="764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9" r="-19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13767536" y="5316518"/>
            <a:ext cx="3377464" cy="1173636"/>
          </a:xfrm>
          <a:custGeom>
            <a:avLst/>
            <a:gdLst/>
            <a:ahLst/>
            <a:cxnLst/>
            <a:rect l="l" t="t" r="r" b="b"/>
            <a:pathLst>
              <a:path w="3377464" h="1173636">
                <a:moveTo>
                  <a:pt x="0" y="0"/>
                </a:moveTo>
                <a:lnTo>
                  <a:pt x="3377464" y="0"/>
                </a:lnTo>
                <a:lnTo>
                  <a:pt x="3377464" y="1173635"/>
                </a:lnTo>
                <a:lnTo>
                  <a:pt x="0" y="11736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>
            <a:off x="11810139" y="8817597"/>
            <a:ext cx="3914792" cy="726130"/>
          </a:xfrm>
          <a:custGeom>
            <a:avLst/>
            <a:gdLst/>
            <a:ahLst/>
            <a:cxnLst/>
            <a:rect l="l" t="t" r="r" b="b"/>
            <a:pathLst>
              <a:path w="3914792" h="726130">
                <a:moveTo>
                  <a:pt x="0" y="0"/>
                </a:moveTo>
                <a:lnTo>
                  <a:pt x="3914792" y="0"/>
                </a:lnTo>
                <a:lnTo>
                  <a:pt x="3914792" y="726131"/>
                </a:lnTo>
                <a:lnTo>
                  <a:pt x="0" y="7261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 descr="Rest of the World region - Customer site home page "/>
          <p:cNvSpPr/>
          <p:nvPr/>
        </p:nvSpPr>
        <p:spPr>
          <a:xfrm>
            <a:off x="13767536" y="7079441"/>
            <a:ext cx="3470486" cy="1245388"/>
          </a:xfrm>
          <a:custGeom>
            <a:avLst/>
            <a:gdLst/>
            <a:ahLst/>
            <a:cxnLst/>
            <a:rect l="l" t="t" r="r" b="b"/>
            <a:pathLst>
              <a:path w="3470486" h="1245388">
                <a:moveTo>
                  <a:pt x="0" y="0"/>
                </a:moveTo>
                <a:lnTo>
                  <a:pt x="3470485" y="0"/>
                </a:lnTo>
                <a:lnTo>
                  <a:pt x="3470485" y="1245388"/>
                </a:lnTo>
                <a:lnTo>
                  <a:pt x="0" y="12453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 descr="【3月最新】ロイヤルロンドン（RL360°）【注意点】から評判（口コミ） 2023年メリット・デメリットからIFA・代理店情報まで | IFA ..."/>
          <p:cNvSpPr/>
          <p:nvPr/>
        </p:nvSpPr>
        <p:spPr>
          <a:xfrm>
            <a:off x="10130617" y="6764832"/>
            <a:ext cx="1883684" cy="1904355"/>
          </a:xfrm>
          <a:custGeom>
            <a:avLst/>
            <a:gdLst/>
            <a:ahLst/>
            <a:cxnLst/>
            <a:rect l="l" t="t" r="r" b="b"/>
            <a:pathLst>
              <a:path w="1883684" h="1904355">
                <a:moveTo>
                  <a:pt x="0" y="0"/>
                </a:moveTo>
                <a:lnTo>
                  <a:pt x="1883684" y="0"/>
                </a:lnTo>
                <a:lnTo>
                  <a:pt x="1883684" y="1904355"/>
                </a:lnTo>
                <a:lnTo>
                  <a:pt x="0" y="19043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814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 descr="Home - DTB Daniel Butcher Wealth Management"/>
          <p:cNvSpPr/>
          <p:nvPr/>
        </p:nvSpPr>
        <p:spPr>
          <a:xfrm>
            <a:off x="9811724" y="5192256"/>
            <a:ext cx="3199861" cy="1422161"/>
          </a:xfrm>
          <a:custGeom>
            <a:avLst/>
            <a:gdLst/>
            <a:ahLst/>
            <a:cxnLst/>
            <a:rect l="l" t="t" r="r" b="b"/>
            <a:pathLst>
              <a:path w="3199861" h="1422161">
                <a:moveTo>
                  <a:pt x="0" y="0"/>
                </a:moveTo>
                <a:lnTo>
                  <a:pt x="3199861" y="0"/>
                </a:lnTo>
                <a:lnTo>
                  <a:pt x="3199861" y="1422161"/>
                </a:lnTo>
                <a:lnTo>
                  <a:pt x="0" y="14221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14" name="Group 14"/>
          <p:cNvGrpSpPr/>
          <p:nvPr/>
        </p:nvGrpSpPr>
        <p:grpSpPr>
          <a:xfrm>
            <a:off x="820135" y="1028700"/>
            <a:ext cx="1227477" cy="1235013"/>
            <a:chOff x="0" y="0"/>
            <a:chExt cx="1636636" cy="1646683"/>
          </a:xfrm>
        </p:grpSpPr>
        <p:grpSp>
          <p:nvGrpSpPr>
            <p:cNvPr id="15" name="Group 15"/>
            <p:cNvGrpSpPr/>
            <p:nvPr/>
          </p:nvGrpSpPr>
          <p:grpSpPr>
            <a:xfrm>
              <a:off x="3537" y="13585"/>
              <a:ext cx="1633098" cy="1633098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DE0E6">
                      <a:alpha val="96000"/>
                    </a:srgbClr>
                  </a:gs>
                  <a:gs pos="100000">
                    <a:srgbClr val="004AAD">
                      <a:alpha val="96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5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0" y="0"/>
              <a:ext cx="1633098" cy="1633098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A3265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s-MX"/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2209800" y="862449"/>
            <a:ext cx="16266850" cy="1705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 b="1" dirty="0">
                <a:solidFill>
                  <a:srgbClr val="051D40"/>
                </a:solidFill>
                <a:latin typeface="Almarai Bold"/>
                <a:ea typeface="Almarai Bold"/>
                <a:cs typeface="Almarai Bold"/>
                <a:sym typeface="Almarai Bold"/>
              </a:rPr>
              <a:t>SOLUCIONES FINANCIERAS:</a:t>
            </a:r>
          </a:p>
          <a:p>
            <a:pPr marL="0" lvl="0" indent="0" algn="l">
              <a:lnSpc>
                <a:spcPts val="4399"/>
              </a:lnSpc>
            </a:pPr>
            <a:r>
              <a:rPr lang="en-US" sz="3999" b="1" dirty="0">
                <a:solidFill>
                  <a:srgbClr val="051D40"/>
                </a:solidFill>
                <a:latin typeface="Almarai Bold"/>
                <a:ea typeface="Almarai Bold"/>
                <a:cs typeface="Almarai Bold"/>
                <a:sym typeface="Almarai Bold"/>
              </a:rPr>
              <a:t>Planes de </a:t>
            </a:r>
            <a:r>
              <a:rPr lang="en-US" sz="3999" b="1" dirty="0" err="1">
                <a:solidFill>
                  <a:srgbClr val="051D40"/>
                </a:solidFill>
                <a:latin typeface="Almarai Bold"/>
                <a:ea typeface="Almarai Bold"/>
                <a:cs typeface="Almarai Bold"/>
                <a:sym typeface="Almarai Bold"/>
              </a:rPr>
              <a:t>Aporte</a:t>
            </a:r>
            <a:r>
              <a:rPr lang="en-US" sz="3999" b="1" dirty="0">
                <a:solidFill>
                  <a:srgbClr val="051D40"/>
                </a:solidFill>
                <a:latin typeface="Almarai Bold"/>
                <a:ea typeface="Almarai Bold"/>
                <a:cs typeface="Almarai Bold"/>
                <a:sym typeface="Almarai Bold"/>
              </a:rPr>
              <a:t> Regular Para </a:t>
            </a:r>
            <a:r>
              <a:rPr lang="en-US" sz="3999" b="1" dirty="0" err="1">
                <a:solidFill>
                  <a:srgbClr val="051D40"/>
                </a:solidFill>
                <a:latin typeface="Almarai Bold"/>
                <a:ea typeface="Almarai Bold"/>
                <a:cs typeface="Almarai Bold"/>
                <a:sym typeface="Almarai Bold"/>
              </a:rPr>
              <a:t>Crear</a:t>
            </a:r>
            <a:r>
              <a:rPr lang="en-US" sz="3999" b="1" dirty="0">
                <a:solidFill>
                  <a:srgbClr val="051D40"/>
                </a:solidFill>
                <a:latin typeface="Almarai Bold"/>
                <a:ea typeface="Almarai Bold"/>
                <a:cs typeface="Almarai Bold"/>
                <a:sym typeface="Almarai Bold"/>
              </a:rPr>
              <a:t> </a:t>
            </a:r>
            <a:r>
              <a:rPr lang="en-US" sz="3999" b="1" dirty="0" err="1">
                <a:solidFill>
                  <a:srgbClr val="051D40"/>
                </a:solidFill>
                <a:latin typeface="Almarai Bold"/>
                <a:ea typeface="Almarai Bold"/>
                <a:cs typeface="Almarai Bold"/>
                <a:sym typeface="Almarai Bold"/>
              </a:rPr>
              <a:t>Patrimonio</a:t>
            </a:r>
            <a:r>
              <a:rPr lang="en-US" sz="3999" b="1" dirty="0">
                <a:solidFill>
                  <a:srgbClr val="051D40"/>
                </a:solidFill>
                <a:latin typeface="Almarai Bold"/>
                <a:ea typeface="Almarai Bold"/>
                <a:cs typeface="Almarai Bold"/>
                <a:sym typeface="Almarai Bold"/>
              </a:rPr>
              <a:t> Personal a </a:t>
            </a:r>
            <a:r>
              <a:rPr lang="en-US" sz="3999" b="1" dirty="0" err="1">
                <a:solidFill>
                  <a:srgbClr val="051D40"/>
                </a:solidFill>
                <a:latin typeface="Almarai Bold"/>
                <a:ea typeface="Almarai Bold"/>
                <a:cs typeface="Almarai Bold"/>
                <a:sym typeface="Almarai Bold"/>
              </a:rPr>
              <a:t>mediano</a:t>
            </a:r>
            <a:r>
              <a:rPr lang="en-US" sz="3999" b="1" dirty="0">
                <a:solidFill>
                  <a:srgbClr val="051D40"/>
                </a:solidFill>
                <a:latin typeface="Almarai Bold"/>
                <a:ea typeface="Almarai Bold"/>
                <a:cs typeface="Almarai Bold"/>
                <a:sym typeface="Almarai Bold"/>
              </a:rPr>
              <a:t> a largo </a:t>
            </a:r>
            <a:r>
              <a:rPr lang="en-US" sz="3999" b="1" dirty="0" err="1">
                <a:solidFill>
                  <a:srgbClr val="051D40"/>
                </a:solidFill>
                <a:latin typeface="Almarai Bold"/>
                <a:ea typeface="Almarai Bold"/>
                <a:cs typeface="Almarai Bold"/>
                <a:sym typeface="Almarai Bold"/>
              </a:rPr>
              <a:t>plazo</a:t>
            </a:r>
            <a:endParaRPr lang="en-US" sz="3999" b="1" dirty="0">
              <a:solidFill>
                <a:srgbClr val="051D40"/>
              </a:solidFill>
              <a:latin typeface="Almarai Bold"/>
              <a:ea typeface="Almarai Bold"/>
              <a:cs typeface="Almarai Bold"/>
              <a:sym typeface="Almarai Bold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705750" y="3669816"/>
            <a:ext cx="8652682" cy="8652682"/>
          </a:xfrm>
          <a:custGeom>
            <a:avLst/>
            <a:gdLst/>
            <a:ahLst/>
            <a:cxnLst/>
            <a:rect l="l" t="t" r="r" b="b"/>
            <a:pathLst>
              <a:path w="8652682" h="8652682">
                <a:moveTo>
                  <a:pt x="0" y="0"/>
                </a:moveTo>
                <a:lnTo>
                  <a:pt x="8652682" y="0"/>
                </a:lnTo>
                <a:lnTo>
                  <a:pt x="8652682" y="8652682"/>
                </a:lnTo>
                <a:lnTo>
                  <a:pt x="0" y="86526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22" name="Group 22"/>
          <p:cNvGrpSpPr/>
          <p:nvPr/>
        </p:nvGrpSpPr>
        <p:grpSpPr>
          <a:xfrm>
            <a:off x="17075281" y="3590568"/>
            <a:ext cx="5754080" cy="8220114"/>
            <a:chOff x="0" y="0"/>
            <a:chExt cx="4445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05750" y="1178801"/>
            <a:ext cx="1456246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7"/>
              </a:lnSpc>
            </a:pPr>
            <a:r>
              <a:rPr lang="en-US" sz="4940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07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43000" y="3526941"/>
            <a:ext cx="7679373" cy="673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3311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Jurisdicciones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AA y AAA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altamente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regulados</a:t>
            </a:r>
            <a:endParaRPr lang="en-US" sz="2400" dirty="0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342900" indent="-342900" algn="l">
              <a:lnSpc>
                <a:spcPts val="331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Capital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gestionado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en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cuentas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segregadas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bajo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custodio</a:t>
            </a:r>
            <a:endParaRPr lang="en-US" sz="2400" dirty="0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342900" indent="-342900" algn="l">
              <a:lnSpc>
                <a:spcPts val="3311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Cuentas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inversión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/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Fideicomiso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o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vía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estructuras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Pólizas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Seguro</a:t>
            </a:r>
          </a:p>
          <a:p>
            <a:pPr marL="342900" indent="-342900" algn="l">
              <a:lnSpc>
                <a:spcPts val="3311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Mínima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inversión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baja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($150 USD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mensual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)</a:t>
            </a:r>
          </a:p>
          <a:p>
            <a:pPr marL="342900" indent="-342900" algn="l">
              <a:lnSpc>
                <a:spcPts val="3311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Flexibilidad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para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subir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/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bajar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/suspender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el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ahorro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y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hacer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aportes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adicionales</a:t>
            </a:r>
            <a:endParaRPr lang="en-US" sz="2400" dirty="0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342900" indent="-342900" algn="l">
              <a:lnSpc>
                <a:spcPts val="3311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Retiros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parciales</a:t>
            </a:r>
            <a:endParaRPr lang="en-US" sz="2400" dirty="0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342900" indent="-342900" algn="l">
              <a:lnSpc>
                <a:spcPts val="3311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Acceso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portafolios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inversión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ya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gestionados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según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perfil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inversionista</a:t>
            </a:r>
            <a:endParaRPr lang="en-US" sz="2400" dirty="0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342900" indent="-342900" algn="l">
              <a:lnSpc>
                <a:spcPts val="3311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Acceso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a mas de 200+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fondos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inversión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y ETFS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como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el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S&amp;P500</a:t>
            </a:r>
          </a:p>
          <a:p>
            <a:pPr marL="342900" indent="-342900" algn="l">
              <a:lnSpc>
                <a:spcPts val="3311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Algoritmos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para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proteger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inversiones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caídas</a:t>
            </a:r>
            <a:endParaRPr lang="en-US" sz="2400" dirty="0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342900" indent="-342900" algn="l">
              <a:lnSpc>
                <a:spcPts val="3311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Asignación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beneficiarios</a:t>
            </a:r>
            <a:endParaRPr lang="en-US" sz="2400" dirty="0">
              <a:solidFill>
                <a:srgbClr val="FFFFFF"/>
              </a:solidFill>
              <a:latin typeface="Almarai"/>
              <a:ea typeface="Almarai"/>
              <a:cs typeface="Almarai"/>
              <a:sym typeface="Almarai"/>
            </a:endParaRPr>
          </a:p>
          <a:p>
            <a:pPr marL="342900" indent="-342900" algn="l">
              <a:lnSpc>
                <a:spcPts val="3311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Disponibles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en</a:t>
            </a:r>
            <a:r>
              <a:rPr lang="en-US" sz="24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USD/EUR/GBP</a:t>
            </a:r>
          </a:p>
        </p:txBody>
      </p:sp>
      <p:sp>
        <p:nvSpPr>
          <p:cNvPr id="26" name="Freeform 26"/>
          <p:cNvSpPr/>
          <p:nvPr/>
        </p:nvSpPr>
        <p:spPr>
          <a:xfrm>
            <a:off x="15610617" y="9525"/>
            <a:ext cx="2939622" cy="1173399"/>
          </a:xfrm>
          <a:custGeom>
            <a:avLst/>
            <a:gdLst/>
            <a:ahLst/>
            <a:cxnLst/>
            <a:rect l="l" t="t" r="r" b="b"/>
            <a:pathLst>
              <a:path w="2939622" h="1173399">
                <a:moveTo>
                  <a:pt x="0" y="0"/>
                </a:moveTo>
                <a:lnTo>
                  <a:pt x="2939622" y="0"/>
                </a:lnTo>
                <a:lnTo>
                  <a:pt x="2939622" y="1173399"/>
                </a:lnTo>
                <a:lnTo>
                  <a:pt x="0" y="1173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2003</Words>
  <Application>Microsoft Office PowerPoint</Application>
  <PresentationFormat>Personalizado</PresentationFormat>
  <Paragraphs>239</Paragraphs>
  <Slides>15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Almarai</vt:lpstr>
      <vt:lpstr>Open Sans</vt:lpstr>
      <vt:lpstr>Almarai Bold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PRESENTACION KNG</dc:title>
  <dc:creator>Neil</dc:creator>
  <cp:lastModifiedBy>Emiliano Pantoja</cp:lastModifiedBy>
  <cp:revision>9</cp:revision>
  <dcterms:created xsi:type="dcterms:W3CDTF">2006-08-16T00:00:00Z</dcterms:created>
  <dcterms:modified xsi:type="dcterms:W3CDTF">2025-07-25T05:09:09Z</dcterms:modified>
  <dc:identifier>DAGUsr1In98</dc:identifier>
</cp:coreProperties>
</file>