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0" r:id="rId22"/>
  </p:sldIdLst>
  <p:sldSz cx="9144000" cy="5143500" type="screen16x9"/>
  <p:notesSz cx="6858000" cy="9144000"/>
  <p:embeddedFontLst>
    <p:embeddedFont>
      <p:font typeface="Arial Bold" panose="020B060402020202020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</p:embeddedFont>
    <p:embeddedFont>
      <p:font typeface="Roboto Light" panose="02000000000000000000" pitchFamily="2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Tahoma Bold" panose="020B0604020202020204" charset="0"/>
      <p:regular r:id="rId33"/>
      <p:bold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  <p:embeddedFont>
      <p:font typeface="Verdana Pro" panose="020B0604030504040204" pitchFamily="34" charset="0"/>
      <p:regular r:id="rId39"/>
    </p:embeddedFont>
    <p:embeddedFont>
      <p:font typeface="Verdana Pro Bold" panose="020B080403050404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6" d="100"/>
          <a:sy n="106" d="100"/>
        </p:scale>
        <p:origin x="7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2.png"/><Relationship Id="rId3" Type="http://schemas.openxmlformats.org/officeDocument/2006/relationships/image" Target="../media/image78.png"/><Relationship Id="rId7" Type="http://schemas.openxmlformats.org/officeDocument/2006/relationships/image" Target="../media/image81.svg"/><Relationship Id="rId12" Type="http://schemas.openxmlformats.org/officeDocument/2006/relationships/image" Target="../media/image8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84.svg"/><Relationship Id="rId5" Type="http://schemas.openxmlformats.org/officeDocument/2006/relationships/image" Target="../media/image80.jpeg"/><Relationship Id="rId10" Type="http://schemas.openxmlformats.org/officeDocument/2006/relationships/image" Target="../media/image83.svg"/><Relationship Id="rId4" Type="http://schemas.openxmlformats.org/officeDocument/2006/relationships/image" Target="../media/image79.sv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68.png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28.png"/><Relationship Id="rId10" Type="http://schemas.openxmlformats.org/officeDocument/2006/relationships/image" Target="../media/image93.jpeg"/><Relationship Id="rId4" Type="http://schemas.openxmlformats.org/officeDocument/2006/relationships/image" Target="../media/image88.jpeg"/><Relationship Id="rId9" Type="http://schemas.openxmlformats.org/officeDocument/2006/relationships/image" Target="../media/image92.jpe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jpeg"/><Relationship Id="rId5" Type="http://schemas.openxmlformats.org/officeDocument/2006/relationships/image" Target="../media/image98.sv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9" Type="http://schemas.openxmlformats.org/officeDocument/2006/relationships/image" Target="../media/image26.png"/><Relationship Id="rId21" Type="http://schemas.openxmlformats.org/officeDocument/2006/relationships/image" Target="../media/image127.png"/><Relationship Id="rId34" Type="http://schemas.openxmlformats.org/officeDocument/2006/relationships/image" Target="../media/image140.sv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17" Type="http://schemas.openxmlformats.org/officeDocument/2006/relationships/image" Target="../media/image123.jpeg"/><Relationship Id="rId25" Type="http://schemas.openxmlformats.org/officeDocument/2006/relationships/image" Target="../media/image131.svg"/><Relationship Id="rId33" Type="http://schemas.openxmlformats.org/officeDocument/2006/relationships/image" Target="../media/image139.png"/><Relationship Id="rId38" Type="http://schemas.openxmlformats.org/officeDocument/2006/relationships/image" Target="../media/image68.png"/><Relationship Id="rId2" Type="http://schemas.openxmlformats.org/officeDocument/2006/relationships/image" Target="../media/image108.png"/><Relationship Id="rId16" Type="http://schemas.openxmlformats.org/officeDocument/2006/relationships/image" Target="../media/image122.svg"/><Relationship Id="rId20" Type="http://schemas.openxmlformats.org/officeDocument/2006/relationships/image" Target="../media/image126.jpe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32" Type="http://schemas.openxmlformats.org/officeDocument/2006/relationships/image" Target="../media/image138.svg"/><Relationship Id="rId37" Type="http://schemas.openxmlformats.org/officeDocument/2006/relationships/image" Target="../media/image28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28" Type="http://schemas.openxmlformats.org/officeDocument/2006/relationships/image" Target="../media/image134.jpeg"/><Relationship Id="rId36" Type="http://schemas.openxmlformats.org/officeDocument/2006/relationships/image" Target="../media/image142.svg"/><Relationship Id="rId10" Type="http://schemas.openxmlformats.org/officeDocument/2006/relationships/image" Target="../media/image116.svg"/><Relationship Id="rId19" Type="http://schemas.openxmlformats.org/officeDocument/2006/relationships/image" Target="../media/image125.svg"/><Relationship Id="rId31" Type="http://schemas.openxmlformats.org/officeDocument/2006/relationships/image" Target="../media/image137.pn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Relationship Id="rId14" Type="http://schemas.openxmlformats.org/officeDocument/2006/relationships/image" Target="../media/image120.svg"/><Relationship Id="rId22" Type="http://schemas.openxmlformats.org/officeDocument/2006/relationships/image" Target="../media/image128.svg"/><Relationship Id="rId27" Type="http://schemas.openxmlformats.org/officeDocument/2006/relationships/image" Target="../media/image133.svg"/><Relationship Id="rId30" Type="http://schemas.openxmlformats.org/officeDocument/2006/relationships/image" Target="../media/image136.svg"/><Relationship Id="rId35" Type="http://schemas.openxmlformats.org/officeDocument/2006/relationships/image" Target="../media/image141.png"/><Relationship Id="rId8" Type="http://schemas.openxmlformats.org/officeDocument/2006/relationships/image" Target="../media/image114.svg"/><Relationship Id="rId3" Type="http://schemas.openxmlformats.org/officeDocument/2006/relationships/image" Target="../media/image10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8.png"/><Relationship Id="rId4" Type="http://schemas.openxmlformats.org/officeDocument/2006/relationships/image" Target="../media/image1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2.jpeg"/><Relationship Id="rId7" Type="http://schemas.openxmlformats.org/officeDocument/2006/relationships/image" Target="../media/image151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2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5.svg"/><Relationship Id="rId7" Type="http://schemas.openxmlformats.org/officeDocument/2006/relationships/image" Target="../media/image2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svg"/><Relationship Id="rId5" Type="http://schemas.openxmlformats.org/officeDocument/2006/relationships/image" Target="../media/image157.png"/><Relationship Id="rId10" Type="http://schemas.openxmlformats.org/officeDocument/2006/relationships/image" Target="../media/image160.jpeg"/><Relationship Id="rId4" Type="http://schemas.openxmlformats.org/officeDocument/2006/relationships/image" Target="../media/image156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svg"/><Relationship Id="rId3" Type="http://schemas.openxmlformats.org/officeDocument/2006/relationships/image" Target="../media/image162.svg"/><Relationship Id="rId7" Type="http://schemas.openxmlformats.org/officeDocument/2006/relationships/image" Target="../media/image165.png"/><Relationship Id="rId12" Type="http://schemas.openxmlformats.org/officeDocument/2006/relationships/image" Target="../media/image169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sv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168.svg"/><Relationship Id="rId4" Type="http://schemas.openxmlformats.org/officeDocument/2006/relationships/image" Target="../media/image163.png"/><Relationship Id="rId9" Type="http://schemas.openxmlformats.org/officeDocument/2006/relationships/image" Target="../media/image1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.jp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96.png"/><Relationship Id="rId4" Type="http://schemas.openxmlformats.org/officeDocument/2006/relationships/image" Target="../media/image17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12" Type="http://schemas.openxmlformats.org/officeDocument/2006/relationships/image" Target="../media/image1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2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2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svg"/><Relationship Id="rId9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28.png"/><Relationship Id="rId18" Type="http://schemas.openxmlformats.org/officeDocument/2006/relationships/image" Target="../media/image35.png"/><Relationship Id="rId3" Type="http://schemas.openxmlformats.org/officeDocument/2006/relationships/image" Target="../media/image52.jpeg"/><Relationship Id="rId21" Type="http://schemas.openxmlformats.org/officeDocument/2006/relationships/image" Target="../media/image67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17" Type="http://schemas.openxmlformats.org/officeDocument/2006/relationships/image" Target="../media/image64.svg"/><Relationship Id="rId2" Type="http://schemas.openxmlformats.org/officeDocument/2006/relationships/image" Target="../media/image51.png"/><Relationship Id="rId16" Type="http://schemas.openxmlformats.org/officeDocument/2006/relationships/image" Target="../media/image63.sv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2.svg"/><Relationship Id="rId23" Type="http://schemas.openxmlformats.org/officeDocument/2006/relationships/image" Target="../media/image26.png"/><Relationship Id="rId10" Type="http://schemas.openxmlformats.org/officeDocument/2006/relationships/image" Target="../media/image59.jpeg"/><Relationship Id="rId19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40.png"/><Relationship Id="rId22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0.png"/><Relationship Id="rId7" Type="http://schemas.openxmlformats.org/officeDocument/2006/relationships/image" Target="../media/image73.svg"/><Relationship Id="rId12" Type="http://schemas.openxmlformats.org/officeDocument/2006/relationships/image" Target="../media/image2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68.png"/><Relationship Id="rId5" Type="http://schemas.openxmlformats.org/officeDocument/2006/relationships/image" Target="../media/image28.png"/><Relationship Id="rId10" Type="http://schemas.openxmlformats.org/officeDocument/2006/relationships/image" Target="../media/image76.svg"/><Relationship Id="rId4" Type="http://schemas.openxmlformats.org/officeDocument/2006/relationships/image" Target="../media/image71.png"/><Relationship Id="rId9" Type="http://schemas.openxmlformats.org/officeDocument/2006/relationships/image" Target="../media/image7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C95A1633-72B7-D2A6-A334-3EAA59024FA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400F26">
                  <a:alpha val="79750"/>
                </a:srgbClr>
              </a:gs>
              <a:gs pos="50000">
                <a:srgbClr val="400F26">
                  <a:alpha val="79607"/>
                  <a:alpha val="79750"/>
                </a:srgbClr>
              </a:gs>
              <a:gs pos="100000">
                <a:srgbClr val="581736">
                  <a:alpha val="0"/>
                  <a:alpha val="7975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Google Shape;54;p13">
            <a:extLst>
              <a:ext uri="{FF2B5EF4-FFF2-40B4-BE49-F238E27FC236}">
                <a16:creationId xmlns:a16="http://schemas.microsoft.com/office/drawing/2014/main" id="{167648F8-5591-0537-9FE9-03CF9D06221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53" t="14194" r="2253" b="14187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EB50DD9D-0C9A-44DC-8367-23A3F3FA9754}"/>
              </a:ext>
            </a:extLst>
          </p:cNvPr>
          <p:cNvSpPr/>
          <p:nvPr/>
        </p:nvSpPr>
        <p:spPr>
          <a:xfrm>
            <a:off x="1719" y="0"/>
            <a:ext cx="9144000" cy="5143500"/>
          </a:xfrm>
          <a:prstGeom prst="rect">
            <a:avLst/>
          </a:prstGeom>
          <a:gradFill>
            <a:gsLst>
              <a:gs pos="0">
                <a:srgbClr val="400F26">
                  <a:alpha val="79750"/>
                </a:srgbClr>
              </a:gs>
              <a:gs pos="50000">
                <a:srgbClr val="400F26">
                  <a:alpha val="79607"/>
                  <a:alpha val="79750"/>
                </a:srgbClr>
              </a:gs>
              <a:gs pos="100000">
                <a:srgbClr val="581736">
                  <a:alpha val="0"/>
                  <a:alpha val="7975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Google Shape;57;p13">
            <a:extLst>
              <a:ext uri="{FF2B5EF4-FFF2-40B4-BE49-F238E27FC236}">
                <a16:creationId xmlns:a16="http://schemas.microsoft.com/office/drawing/2014/main" id="{6B0C4F28-C52B-9981-F725-027BB393AE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526" b="38214"/>
          <a:stretch/>
        </p:blipFill>
        <p:spPr>
          <a:xfrm>
            <a:off x="739025" y="2096688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8;p13">
            <a:extLst>
              <a:ext uri="{FF2B5EF4-FFF2-40B4-BE49-F238E27FC236}">
                <a16:creationId xmlns:a16="http://schemas.microsoft.com/office/drawing/2014/main" id="{F759D90D-87AE-12C4-8F57-9A4C9E1A7DFA}"/>
              </a:ext>
            </a:extLst>
          </p:cNvPr>
          <p:cNvSpPr txBox="1"/>
          <p:nvPr/>
        </p:nvSpPr>
        <p:spPr>
          <a:xfrm>
            <a:off x="3652248" y="2077874"/>
            <a:ext cx="2705464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 E  G R O U P</a:t>
            </a:r>
            <a:endParaRPr sz="23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B72C8AEE-ED28-AF66-E3F9-0AACA5EC4395}"/>
              </a:ext>
            </a:extLst>
          </p:cNvPr>
          <p:cNvSpPr txBox="1"/>
          <p:nvPr/>
        </p:nvSpPr>
        <p:spPr>
          <a:xfrm>
            <a:off x="739024" y="2549341"/>
            <a:ext cx="5211399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PRESENTACIÓN DE LA NOTA DE PRÉSTAMO DE ORO </a:t>
            </a:r>
            <a:r>
              <a:rPr lang="en" sz="15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Marzo 2025</a:t>
            </a:r>
            <a:endParaRPr sz="15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94880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"/>
            <a:ext cx="9144000" cy="879310"/>
          </a:xfrm>
          <a:custGeom>
            <a:avLst/>
            <a:gdLst/>
            <a:ahLst/>
            <a:cxnLst/>
            <a:rect l="l" t="t" r="r" b="b"/>
            <a:pathLst>
              <a:path w="9144000" h="879310">
                <a:moveTo>
                  <a:pt x="0" y="0"/>
                </a:moveTo>
                <a:lnTo>
                  <a:pt x="9144000" y="0"/>
                </a:lnTo>
                <a:lnTo>
                  <a:pt x="9144000" y="879310"/>
                </a:lnTo>
                <a:lnTo>
                  <a:pt x="0" y="8793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3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3218688" y="1485900"/>
            <a:ext cx="2706500" cy="3000756"/>
          </a:xfrm>
          <a:custGeom>
            <a:avLst/>
            <a:gdLst/>
            <a:ahLst/>
            <a:cxnLst/>
            <a:rect l="l" t="t" r="r" b="b"/>
            <a:pathLst>
              <a:path w="2706500" h="3000756">
                <a:moveTo>
                  <a:pt x="0" y="0"/>
                </a:moveTo>
                <a:lnTo>
                  <a:pt x="2706500" y="0"/>
                </a:lnTo>
                <a:lnTo>
                  <a:pt x="2706500" y="3000756"/>
                </a:lnTo>
                <a:lnTo>
                  <a:pt x="0" y="3000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220212" y="1476756"/>
            <a:ext cx="2706624" cy="1368552"/>
            <a:chOff x="0" y="0"/>
            <a:chExt cx="3608832" cy="18247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08832" cy="1824609"/>
            </a:xfrm>
            <a:custGeom>
              <a:avLst/>
              <a:gdLst/>
              <a:ahLst/>
              <a:cxnLst/>
              <a:rect l="l" t="t" r="r" b="b"/>
              <a:pathLst>
                <a:path w="3608832" h="1824609">
                  <a:moveTo>
                    <a:pt x="539115" y="0"/>
                  </a:moveTo>
                  <a:cubicBezTo>
                    <a:pt x="241300" y="0"/>
                    <a:pt x="0" y="241300"/>
                    <a:pt x="0" y="539115"/>
                  </a:cubicBezTo>
                  <a:lnTo>
                    <a:pt x="0" y="1285494"/>
                  </a:lnTo>
                  <a:cubicBezTo>
                    <a:pt x="0" y="1583309"/>
                    <a:pt x="241300" y="1824609"/>
                    <a:pt x="539115" y="1824609"/>
                  </a:cubicBezTo>
                  <a:lnTo>
                    <a:pt x="3069717" y="1824609"/>
                  </a:lnTo>
                  <a:cubicBezTo>
                    <a:pt x="3367532" y="1824609"/>
                    <a:pt x="3608832" y="1583309"/>
                    <a:pt x="3608832" y="1285494"/>
                  </a:cubicBezTo>
                  <a:lnTo>
                    <a:pt x="3608832" y="539115"/>
                  </a:lnTo>
                  <a:cubicBezTo>
                    <a:pt x="3608832" y="241300"/>
                    <a:pt x="3367532" y="0"/>
                    <a:pt x="3069717" y="0"/>
                  </a:cubicBezTo>
                  <a:close/>
                </a:path>
              </a:pathLst>
            </a:custGeom>
            <a:blipFill>
              <a:blip r:embed="rId5"/>
              <a:stretch>
                <a:fillRect b="-53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8" name="Freeform 8"/>
          <p:cNvSpPr/>
          <p:nvPr/>
        </p:nvSpPr>
        <p:spPr>
          <a:xfrm>
            <a:off x="185928" y="4756404"/>
            <a:ext cx="5893308" cy="260604"/>
          </a:xfrm>
          <a:custGeom>
            <a:avLst/>
            <a:gdLst/>
            <a:ahLst/>
            <a:cxnLst/>
            <a:rect l="l" t="t" r="r" b="b"/>
            <a:pathLst>
              <a:path w="5893308" h="260604">
                <a:moveTo>
                  <a:pt x="0" y="0"/>
                </a:moveTo>
                <a:lnTo>
                  <a:pt x="5893308" y="0"/>
                </a:lnTo>
                <a:lnTo>
                  <a:pt x="5893308" y="260604"/>
                </a:lnTo>
                <a:lnTo>
                  <a:pt x="0" y="260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312420" y="1485900"/>
            <a:ext cx="2706500" cy="3000756"/>
          </a:xfrm>
          <a:custGeom>
            <a:avLst/>
            <a:gdLst/>
            <a:ahLst/>
            <a:cxnLst/>
            <a:rect l="l" t="t" r="r" b="b"/>
            <a:pathLst>
              <a:path w="2706500" h="3000756">
                <a:moveTo>
                  <a:pt x="0" y="0"/>
                </a:moveTo>
                <a:lnTo>
                  <a:pt x="2706500" y="0"/>
                </a:lnTo>
                <a:lnTo>
                  <a:pt x="2706500" y="3000756"/>
                </a:lnTo>
                <a:lnTo>
                  <a:pt x="0" y="3000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09372" y="1473708"/>
            <a:ext cx="2711196" cy="1369695"/>
            <a:chOff x="0" y="0"/>
            <a:chExt cx="3614928" cy="18262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14928" cy="1826133"/>
            </a:xfrm>
            <a:custGeom>
              <a:avLst/>
              <a:gdLst/>
              <a:ahLst/>
              <a:cxnLst/>
              <a:rect l="l" t="t" r="r" b="b"/>
              <a:pathLst>
                <a:path w="3614928" h="1826133">
                  <a:moveTo>
                    <a:pt x="538226" y="0"/>
                  </a:moveTo>
                  <a:cubicBezTo>
                    <a:pt x="240919" y="0"/>
                    <a:pt x="0" y="240919"/>
                    <a:pt x="0" y="538099"/>
                  </a:cubicBezTo>
                  <a:lnTo>
                    <a:pt x="0" y="1288542"/>
                  </a:lnTo>
                  <a:cubicBezTo>
                    <a:pt x="0" y="1577848"/>
                    <a:pt x="228346" y="1813814"/>
                    <a:pt x="514604" y="1826133"/>
                  </a:cubicBezTo>
                  <a:lnTo>
                    <a:pt x="3100324" y="1826133"/>
                  </a:lnTo>
                  <a:cubicBezTo>
                    <a:pt x="3386582" y="1813814"/>
                    <a:pt x="3614801" y="1577848"/>
                    <a:pt x="3614928" y="1288542"/>
                  </a:cubicBezTo>
                  <a:lnTo>
                    <a:pt x="3614928" y="1288542"/>
                  </a:lnTo>
                  <a:lnTo>
                    <a:pt x="3614928" y="538099"/>
                  </a:lnTo>
                  <a:cubicBezTo>
                    <a:pt x="3614928" y="240919"/>
                    <a:pt x="3374009" y="0"/>
                    <a:pt x="3076829" y="0"/>
                  </a:cubicBezTo>
                  <a:close/>
                </a:path>
              </a:pathLst>
            </a:custGeom>
            <a:blipFill>
              <a:blip r:embed="rId8"/>
              <a:stretch>
                <a:fillRect b="-6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09778" y="3260217"/>
            <a:ext cx="2251453" cy="19050"/>
          </a:xfrm>
          <a:custGeom>
            <a:avLst/>
            <a:gdLst/>
            <a:ahLst/>
            <a:cxnLst/>
            <a:rect l="l" t="t" r="r" b="b"/>
            <a:pathLst>
              <a:path w="2251453" h="19050">
                <a:moveTo>
                  <a:pt x="0" y="0"/>
                </a:moveTo>
                <a:lnTo>
                  <a:pt x="2251453" y="0"/>
                </a:lnTo>
                <a:lnTo>
                  <a:pt x="2251453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3414522" y="3260217"/>
            <a:ext cx="2251453" cy="19050"/>
          </a:xfrm>
          <a:custGeom>
            <a:avLst/>
            <a:gdLst/>
            <a:ahLst/>
            <a:cxnLst/>
            <a:rect l="l" t="t" r="r" b="b"/>
            <a:pathLst>
              <a:path w="2251453" h="19050">
                <a:moveTo>
                  <a:pt x="0" y="0"/>
                </a:moveTo>
                <a:lnTo>
                  <a:pt x="2251453" y="0"/>
                </a:lnTo>
                <a:lnTo>
                  <a:pt x="2251453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093333" y="1051560"/>
            <a:ext cx="3050029" cy="3892296"/>
            <a:chOff x="0" y="0"/>
            <a:chExt cx="4066705" cy="51897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66667" cy="5189728"/>
            </a:xfrm>
            <a:custGeom>
              <a:avLst/>
              <a:gdLst/>
              <a:ahLst/>
              <a:cxnLst/>
              <a:rect l="l" t="t" r="r" b="b"/>
              <a:pathLst>
                <a:path w="4066667" h="5189728">
                  <a:moveTo>
                    <a:pt x="441706" y="0"/>
                  </a:moveTo>
                  <a:cubicBezTo>
                    <a:pt x="232791" y="0"/>
                    <a:pt x="56261" y="139319"/>
                    <a:pt x="0" y="329946"/>
                  </a:cubicBezTo>
                  <a:lnTo>
                    <a:pt x="0" y="329946"/>
                  </a:lnTo>
                  <a:lnTo>
                    <a:pt x="0" y="5189728"/>
                  </a:lnTo>
                  <a:lnTo>
                    <a:pt x="4066667" y="5189728"/>
                  </a:lnTo>
                  <a:lnTo>
                    <a:pt x="4066667" y="432435"/>
                  </a:lnTo>
                  <a:lnTo>
                    <a:pt x="4066667" y="432435"/>
                  </a:lnTo>
                  <a:cubicBezTo>
                    <a:pt x="4052189" y="191262"/>
                    <a:pt x="3851910" y="127"/>
                    <a:pt x="3607054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12725" y="983732"/>
            <a:ext cx="3362154" cy="34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3"/>
              </a:lnSpc>
            </a:pPr>
            <a:r>
              <a:rPr lang="en-US" sz="1802" b="1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ÉTICA, CULTURA Y VALORES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2725" y="4782217"/>
            <a:ext cx="641490" cy="162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7"/>
              </a:lnSpc>
            </a:pPr>
            <a:r>
              <a:rPr lang="en-US" sz="998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11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65394" y="4223518"/>
            <a:ext cx="1268606" cy="162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7"/>
              </a:lnSpc>
            </a:pPr>
            <a:r>
              <a:rPr lang="en-US" sz="998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internacionales</a:t>
            </a:r>
            <a:r>
              <a:rPr lang="en-US" sz="998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1960" y="2919870"/>
            <a:ext cx="2495093" cy="227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LAS CONDICIONES DE TRABAJO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44667" y="2919870"/>
            <a:ext cx="466658" cy="227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ÉTICA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4749" y="3435020"/>
            <a:ext cx="2412711" cy="687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</a:pPr>
            <a:r>
              <a:rPr lang="en-US" sz="996" spc="3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Organizaciones como Fairmined han transformado la experiencia vivida por miles de mineros y sus familias en las regiones mineras de América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4453" y="4136346"/>
            <a:ext cx="984304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3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Latina y África.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324386" y="3288411"/>
            <a:ext cx="2551147" cy="86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</a:pP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Estas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son las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Montañas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Futura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Muzo. Colombia ha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trabajado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duro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para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mejorar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su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reputación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,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combatiendo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la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corrupción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sistémica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y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abriendo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su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economía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a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los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negocios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</a:p>
        </p:txBody>
      </p:sp>
      <p:sp>
        <p:nvSpPr>
          <p:cNvPr id="26" name="Google Shape;65;p14">
            <a:extLst>
              <a:ext uri="{FF2B5EF4-FFF2-40B4-BE49-F238E27FC236}">
                <a16:creationId xmlns:a16="http://schemas.microsoft.com/office/drawing/2014/main" id="{ED36AF3F-F924-446A-AE33-99ED052EB30B}"/>
              </a:ext>
            </a:extLst>
          </p:cNvPr>
          <p:cNvSpPr/>
          <p:nvPr/>
        </p:nvSpPr>
        <p:spPr>
          <a:xfrm>
            <a:off x="8525" y="-552"/>
            <a:ext cx="9144000" cy="879900"/>
          </a:xfrm>
          <a:prstGeom prst="rect">
            <a:avLst/>
          </a:prstGeom>
          <a:gradFill>
            <a:gsLst>
              <a:gs pos="0">
                <a:srgbClr val="400F26">
                  <a:alpha val="44940"/>
                </a:srgbClr>
              </a:gs>
              <a:gs pos="50000">
                <a:srgbClr val="400F26">
                  <a:alpha val="79607"/>
                  <a:alpha val="44940"/>
                </a:srgbClr>
              </a:gs>
              <a:gs pos="100000">
                <a:srgbClr val="581736">
                  <a:alpha val="0"/>
                  <a:alpha val="449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7" name="Google Shape;83;p15">
            <a:extLst>
              <a:ext uri="{FF2B5EF4-FFF2-40B4-BE49-F238E27FC236}">
                <a16:creationId xmlns:a16="http://schemas.microsoft.com/office/drawing/2014/main" id="{76A756E7-0196-4925-73A3-4B29BBC1238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r="1526" b="38214"/>
          <a:stretch/>
        </p:blipFill>
        <p:spPr>
          <a:xfrm>
            <a:off x="312675" y="293625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84;p15">
            <a:extLst>
              <a:ext uri="{FF2B5EF4-FFF2-40B4-BE49-F238E27FC236}">
                <a16:creationId xmlns:a16="http://schemas.microsoft.com/office/drawing/2014/main" id="{6A296AF9-F517-253F-2426-5816854F9D31}"/>
              </a:ext>
            </a:extLst>
          </p:cNvPr>
          <p:cNvSpPr txBox="1"/>
          <p:nvPr/>
        </p:nvSpPr>
        <p:spPr>
          <a:xfrm>
            <a:off x="3225898" y="274811"/>
            <a:ext cx="1987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 E   G R O U P</a:t>
            </a:r>
            <a:endParaRPr sz="2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7352" y="3616452"/>
            <a:ext cx="2785872" cy="544068"/>
          </a:xfrm>
          <a:custGeom>
            <a:avLst/>
            <a:gdLst/>
            <a:ahLst/>
            <a:cxnLst/>
            <a:rect l="l" t="t" r="r" b="b"/>
            <a:pathLst>
              <a:path w="2785872" h="544068">
                <a:moveTo>
                  <a:pt x="0" y="0"/>
                </a:moveTo>
                <a:lnTo>
                  <a:pt x="2785872" y="0"/>
                </a:lnTo>
                <a:lnTo>
                  <a:pt x="2785872" y="544068"/>
                </a:lnTo>
                <a:lnTo>
                  <a:pt x="0" y="544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367284" y="3468624"/>
            <a:ext cx="2543556" cy="767753"/>
          </a:xfrm>
          <a:custGeom>
            <a:avLst/>
            <a:gdLst/>
            <a:ahLst/>
            <a:cxnLst/>
            <a:rect l="l" t="t" r="r" b="b"/>
            <a:pathLst>
              <a:path w="2543556" h="767753">
                <a:moveTo>
                  <a:pt x="0" y="0"/>
                </a:moveTo>
                <a:lnTo>
                  <a:pt x="2543556" y="0"/>
                </a:lnTo>
                <a:lnTo>
                  <a:pt x="2543556" y="767753"/>
                </a:lnTo>
                <a:lnTo>
                  <a:pt x="0" y="767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3966972" y="955548"/>
            <a:ext cx="1281684" cy="1281684"/>
          </a:xfrm>
          <a:custGeom>
            <a:avLst/>
            <a:gdLst/>
            <a:ahLst/>
            <a:cxnLst/>
            <a:rect l="l" t="t" r="r" b="b"/>
            <a:pathLst>
              <a:path w="1281684" h="1281684">
                <a:moveTo>
                  <a:pt x="0" y="0"/>
                </a:moveTo>
                <a:lnTo>
                  <a:pt x="1281684" y="0"/>
                </a:lnTo>
                <a:lnTo>
                  <a:pt x="1281684" y="1281684"/>
                </a:lnTo>
                <a:lnTo>
                  <a:pt x="0" y="1281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0" y="4479036"/>
            <a:ext cx="9144000" cy="664454"/>
          </a:xfrm>
          <a:custGeom>
            <a:avLst/>
            <a:gdLst/>
            <a:ahLst/>
            <a:cxnLst/>
            <a:rect l="l" t="t" r="r" b="b"/>
            <a:pathLst>
              <a:path w="9144000" h="664454">
                <a:moveTo>
                  <a:pt x="0" y="0"/>
                </a:moveTo>
                <a:lnTo>
                  <a:pt x="9144000" y="0"/>
                </a:lnTo>
                <a:lnTo>
                  <a:pt x="9144000" y="664454"/>
                </a:lnTo>
                <a:lnTo>
                  <a:pt x="0" y="664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2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394716" y="2191512"/>
            <a:ext cx="1098804" cy="1141476"/>
          </a:xfrm>
          <a:custGeom>
            <a:avLst/>
            <a:gdLst/>
            <a:ahLst/>
            <a:cxnLst/>
            <a:rect l="l" t="t" r="r" b="b"/>
            <a:pathLst>
              <a:path w="1098804" h="1141476">
                <a:moveTo>
                  <a:pt x="0" y="0"/>
                </a:moveTo>
                <a:lnTo>
                  <a:pt x="1098804" y="0"/>
                </a:lnTo>
                <a:lnTo>
                  <a:pt x="1098804" y="1141476"/>
                </a:lnTo>
                <a:lnTo>
                  <a:pt x="0" y="11414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6766560" y="940308"/>
            <a:ext cx="1610868" cy="1191768"/>
          </a:xfrm>
          <a:custGeom>
            <a:avLst/>
            <a:gdLst/>
            <a:ahLst/>
            <a:cxnLst/>
            <a:rect l="l" t="t" r="r" b="b"/>
            <a:pathLst>
              <a:path w="1610868" h="1191768">
                <a:moveTo>
                  <a:pt x="0" y="0"/>
                </a:moveTo>
                <a:lnTo>
                  <a:pt x="1610868" y="0"/>
                </a:lnTo>
                <a:lnTo>
                  <a:pt x="1610868" y="1191768"/>
                </a:lnTo>
                <a:lnTo>
                  <a:pt x="0" y="11917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3358896" y="2522220"/>
            <a:ext cx="2415540" cy="679704"/>
          </a:xfrm>
          <a:custGeom>
            <a:avLst/>
            <a:gdLst/>
            <a:ahLst/>
            <a:cxnLst/>
            <a:rect l="l" t="t" r="r" b="b"/>
            <a:pathLst>
              <a:path w="2415540" h="679704">
                <a:moveTo>
                  <a:pt x="0" y="0"/>
                </a:moveTo>
                <a:lnTo>
                  <a:pt x="2415540" y="0"/>
                </a:lnTo>
                <a:lnTo>
                  <a:pt x="2415540" y="679704"/>
                </a:lnTo>
                <a:lnTo>
                  <a:pt x="0" y="6797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394716" y="2176272"/>
            <a:ext cx="1098804" cy="1143000"/>
          </a:xfrm>
          <a:custGeom>
            <a:avLst/>
            <a:gdLst/>
            <a:ahLst/>
            <a:cxnLst/>
            <a:rect l="l" t="t" r="r" b="b"/>
            <a:pathLst>
              <a:path w="1098804" h="1143000">
                <a:moveTo>
                  <a:pt x="0" y="0"/>
                </a:moveTo>
                <a:lnTo>
                  <a:pt x="1098804" y="0"/>
                </a:lnTo>
                <a:lnTo>
                  <a:pt x="1098804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1499616" y="2496312"/>
            <a:ext cx="1450848" cy="714756"/>
          </a:xfrm>
          <a:custGeom>
            <a:avLst/>
            <a:gdLst/>
            <a:ahLst/>
            <a:cxnLst/>
            <a:rect l="l" t="t" r="r" b="b"/>
            <a:pathLst>
              <a:path w="1450848" h="714756">
                <a:moveTo>
                  <a:pt x="0" y="0"/>
                </a:moveTo>
                <a:lnTo>
                  <a:pt x="1450848" y="0"/>
                </a:lnTo>
                <a:lnTo>
                  <a:pt x="1450848" y="714756"/>
                </a:lnTo>
                <a:lnTo>
                  <a:pt x="0" y="7147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6327648" y="3538728"/>
            <a:ext cx="2324100" cy="716280"/>
          </a:xfrm>
          <a:custGeom>
            <a:avLst/>
            <a:gdLst/>
            <a:ahLst/>
            <a:cxnLst/>
            <a:rect l="l" t="t" r="r" b="b"/>
            <a:pathLst>
              <a:path w="2324100" h="716280">
                <a:moveTo>
                  <a:pt x="0" y="0"/>
                </a:moveTo>
                <a:lnTo>
                  <a:pt x="2324100" y="0"/>
                </a:lnTo>
                <a:lnTo>
                  <a:pt x="2324100" y="716280"/>
                </a:lnTo>
                <a:lnTo>
                  <a:pt x="0" y="716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6166104" y="2260092"/>
            <a:ext cx="2718816" cy="1191768"/>
          </a:xfrm>
          <a:custGeom>
            <a:avLst/>
            <a:gdLst/>
            <a:ahLst/>
            <a:cxnLst/>
            <a:rect l="l" t="t" r="r" b="b"/>
            <a:pathLst>
              <a:path w="2718816" h="1191768">
                <a:moveTo>
                  <a:pt x="0" y="0"/>
                </a:moveTo>
                <a:lnTo>
                  <a:pt x="2718816" y="0"/>
                </a:lnTo>
                <a:lnTo>
                  <a:pt x="2718816" y="1191768"/>
                </a:lnTo>
                <a:lnTo>
                  <a:pt x="0" y="1191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89205" y="376428"/>
            <a:ext cx="8765791" cy="262128"/>
          </a:xfrm>
          <a:custGeom>
            <a:avLst/>
            <a:gdLst/>
            <a:ahLst/>
            <a:cxnLst/>
            <a:rect l="l" t="t" r="r" b="b"/>
            <a:pathLst>
              <a:path w="8765791" h="262128">
                <a:moveTo>
                  <a:pt x="0" y="0"/>
                </a:moveTo>
                <a:lnTo>
                  <a:pt x="8765790" y="0"/>
                </a:lnTo>
                <a:lnTo>
                  <a:pt x="8765790" y="262128"/>
                </a:lnTo>
                <a:lnTo>
                  <a:pt x="0" y="2621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4" b="-53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312420" y="245364"/>
            <a:ext cx="2150364" cy="249936"/>
          </a:xfrm>
          <a:custGeom>
            <a:avLst/>
            <a:gdLst/>
            <a:ahLst/>
            <a:cxnLst/>
            <a:rect l="l" t="t" r="r" b="b"/>
            <a:pathLst>
              <a:path w="2150364" h="249936">
                <a:moveTo>
                  <a:pt x="0" y="0"/>
                </a:moveTo>
                <a:lnTo>
                  <a:pt x="2150364" y="0"/>
                </a:lnTo>
                <a:lnTo>
                  <a:pt x="2150364" y="249936"/>
                </a:lnTo>
                <a:lnTo>
                  <a:pt x="0" y="2499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312725" y="1161726"/>
            <a:ext cx="3233290" cy="89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996" spc="3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Hemos establecido y mantenido un estándar de excelencia en el comercio de metales preciosos, piedras preciosas, piedras preciosas de colores y joyería fina desde nuestra creación en 2013.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30668" y="319964"/>
            <a:ext cx="642785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2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Página 12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2725" y="776173"/>
            <a:ext cx="2842346" cy="3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4"/>
              </a:lnSpc>
            </a:pPr>
            <a:r>
              <a:rPr lang="en-US" sz="1596" b="1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CUERPOS PROFESIONALES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88390" y="179661"/>
            <a:ext cx="1501397" cy="3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4D5156"/>
                </a:solidFill>
                <a:latin typeface="Roboto"/>
                <a:ea typeface="Roboto"/>
                <a:cs typeface="Roboto"/>
                <a:sym typeface="Roboto"/>
              </a:rPr>
              <a:t>D E G R O U P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89" y="10777"/>
            <a:ext cx="9144000" cy="879348"/>
          </a:xfrm>
          <a:custGeom>
            <a:avLst/>
            <a:gdLst/>
            <a:ahLst/>
            <a:cxnLst/>
            <a:rect l="l" t="t" r="r" b="b"/>
            <a:pathLst>
              <a:path w="9144000" h="879348">
                <a:moveTo>
                  <a:pt x="0" y="0"/>
                </a:moveTo>
                <a:lnTo>
                  <a:pt x="9144000" y="0"/>
                </a:lnTo>
                <a:lnTo>
                  <a:pt x="9144000" y="879348"/>
                </a:lnTo>
                <a:lnTo>
                  <a:pt x="0" y="879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188976" y="4748784"/>
            <a:ext cx="8766048" cy="262128"/>
          </a:xfrm>
          <a:custGeom>
            <a:avLst/>
            <a:gdLst/>
            <a:ahLst/>
            <a:cxnLst/>
            <a:rect l="l" t="t" r="r" b="b"/>
            <a:pathLst>
              <a:path w="8766048" h="262128">
                <a:moveTo>
                  <a:pt x="0" y="0"/>
                </a:moveTo>
                <a:lnTo>
                  <a:pt x="8766048" y="0"/>
                </a:lnTo>
                <a:lnTo>
                  <a:pt x="8766048" y="262128"/>
                </a:lnTo>
                <a:lnTo>
                  <a:pt x="0" y="262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4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248917" y="2601973"/>
            <a:ext cx="2792473" cy="1948177"/>
          </a:xfrm>
          <a:custGeom>
            <a:avLst/>
            <a:gdLst/>
            <a:ahLst/>
            <a:cxnLst/>
            <a:rect l="l" t="t" r="r" b="b"/>
            <a:pathLst>
              <a:path w="2792473" h="1948177">
                <a:moveTo>
                  <a:pt x="0" y="0"/>
                </a:moveTo>
                <a:lnTo>
                  <a:pt x="2792473" y="0"/>
                </a:lnTo>
                <a:lnTo>
                  <a:pt x="2792473" y="1948177"/>
                </a:lnTo>
                <a:lnTo>
                  <a:pt x="0" y="1948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3111503" y="2590800"/>
            <a:ext cx="2793997" cy="1968503"/>
          </a:xfrm>
          <a:custGeom>
            <a:avLst/>
            <a:gdLst/>
            <a:ahLst/>
            <a:cxnLst/>
            <a:rect l="l" t="t" r="r" b="b"/>
            <a:pathLst>
              <a:path w="2793997" h="1968503">
                <a:moveTo>
                  <a:pt x="0" y="0"/>
                </a:moveTo>
                <a:lnTo>
                  <a:pt x="2793997" y="0"/>
                </a:lnTo>
                <a:lnTo>
                  <a:pt x="2793997" y="1968503"/>
                </a:lnTo>
                <a:lnTo>
                  <a:pt x="0" y="19685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6058405" y="2601973"/>
            <a:ext cx="2792473" cy="1948177"/>
          </a:xfrm>
          <a:custGeom>
            <a:avLst/>
            <a:gdLst/>
            <a:ahLst/>
            <a:cxnLst/>
            <a:rect l="l" t="t" r="r" b="b"/>
            <a:pathLst>
              <a:path w="2792473" h="1948177">
                <a:moveTo>
                  <a:pt x="0" y="0"/>
                </a:moveTo>
                <a:lnTo>
                  <a:pt x="2792473" y="0"/>
                </a:lnTo>
                <a:lnTo>
                  <a:pt x="2792473" y="1948177"/>
                </a:lnTo>
                <a:lnTo>
                  <a:pt x="0" y="19481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515112" y="1491996"/>
            <a:ext cx="2199132" cy="981456"/>
          </a:xfrm>
          <a:custGeom>
            <a:avLst/>
            <a:gdLst/>
            <a:ahLst/>
            <a:cxnLst/>
            <a:rect l="l" t="t" r="r" b="b"/>
            <a:pathLst>
              <a:path w="2199132" h="981456">
                <a:moveTo>
                  <a:pt x="0" y="0"/>
                </a:moveTo>
                <a:lnTo>
                  <a:pt x="2199132" y="0"/>
                </a:lnTo>
                <a:lnTo>
                  <a:pt x="2199132" y="981456"/>
                </a:lnTo>
                <a:lnTo>
                  <a:pt x="0" y="9814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3694176" y="1472184"/>
            <a:ext cx="1563624" cy="1021080"/>
          </a:xfrm>
          <a:custGeom>
            <a:avLst/>
            <a:gdLst/>
            <a:ahLst/>
            <a:cxnLst/>
            <a:rect l="l" t="t" r="r" b="b"/>
            <a:pathLst>
              <a:path w="1563624" h="1021080">
                <a:moveTo>
                  <a:pt x="0" y="0"/>
                </a:moveTo>
                <a:lnTo>
                  <a:pt x="1563624" y="0"/>
                </a:lnTo>
                <a:lnTo>
                  <a:pt x="1563624" y="1021080"/>
                </a:lnTo>
                <a:lnTo>
                  <a:pt x="0" y="1021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6586728" y="1524000"/>
            <a:ext cx="1671828" cy="915924"/>
          </a:xfrm>
          <a:custGeom>
            <a:avLst/>
            <a:gdLst/>
            <a:ahLst/>
            <a:cxnLst/>
            <a:rect l="l" t="t" r="r" b="b"/>
            <a:pathLst>
              <a:path w="1671828" h="915924">
                <a:moveTo>
                  <a:pt x="0" y="0"/>
                </a:moveTo>
                <a:lnTo>
                  <a:pt x="1671828" y="0"/>
                </a:lnTo>
                <a:lnTo>
                  <a:pt x="1671828" y="915924"/>
                </a:lnTo>
                <a:lnTo>
                  <a:pt x="0" y="915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TextBox 13"/>
          <p:cNvSpPr txBox="1"/>
          <p:nvPr/>
        </p:nvSpPr>
        <p:spPr>
          <a:xfrm>
            <a:off x="312725" y="4775206"/>
            <a:ext cx="640985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0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13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9102" y="2789177"/>
            <a:ext cx="1543183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THE NAJ PREMIOS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00326" y="2789177"/>
            <a:ext cx="1851212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 spc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UK JOYERÍA PREMIOS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02225" y="2789177"/>
            <a:ext cx="1739113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KPMG SME PREMIOS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2628" y="3325197"/>
            <a:ext cx="2473957" cy="78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6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Los premios NAJ reconocen a las empresas y personas que han hecho todo lo posible para ofrecer excelentes resultados, una experiencia inolvidable y, en algunas circunstancias, un legado a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2332" y="4113438"/>
            <a:ext cx="1046007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6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seguir para otros.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34458" y="3404197"/>
            <a:ext cx="2227707" cy="62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Exitoso en la categoría de “Marca de joyería ética del año” en los prestigiosos UK Jewellery Awards, parte del festival anual de joyería del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41975" y="4035409"/>
            <a:ext cx="746036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6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Reino Unido.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55718" y="3325197"/>
            <a:ext cx="2279142" cy="78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6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Los premios KPMG SME National Business Awards se componen de 20 categorías que permiten participar a cualquier empresa exitosa en el Reino Unido. Exitosa en la categoría de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12106" y="4113438"/>
            <a:ext cx="2124780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6"/>
              </a:lnSpc>
            </a:pPr>
            <a:r>
              <a:rPr lang="en-US" sz="9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“puesta en marcha, uno para mirar”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12725" y="980008"/>
            <a:ext cx="1440190" cy="3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4"/>
              </a:lnSpc>
            </a:pPr>
            <a:r>
              <a:rPr lang="en-US" sz="1596" b="1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OUR AWARDS</a:t>
            </a:r>
          </a:p>
        </p:txBody>
      </p:sp>
      <p:sp>
        <p:nvSpPr>
          <p:cNvPr id="25" name="Google Shape;65;p14">
            <a:extLst>
              <a:ext uri="{FF2B5EF4-FFF2-40B4-BE49-F238E27FC236}">
                <a16:creationId xmlns:a16="http://schemas.microsoft.com/office/drawing/2014/main" id="{B236FB4B-4797-998F-9B2A-8CCE265A1114}"/>
              </a:ext>
            </a:extLst>
          </p:cNvPr>
          <p:cNvSpPr/>
          <p:nvPr/>
        </p:nvSpPr>
        <p:spPr>
          <a:xfrm>
            <a:off x="-5" y="-762"/>
            <a:ext cx="9144000" cy="879900"/>
          </a:xfrm>
          <a:prstGeom prst="rect">
            <a:avLst/>
          </a:prstGeom>
          <a:gradFill>
            <a:gsLst>
              <a:gs pos="0">
                <a:srgbClr val="400F26">
                  <a:alpha val="44940"/>
                </a:srgbClr>
              </a:gs>
              <a:gs pos="50000">
                <a:srgbClr val="400F26">
                  <a:alpha val="79607"/>
                  <a:alpha val="44940"/>
                </a:srgbClr>
              </a:gs>
              <a:gs pos="100000">
                <a:srgbClr val="581736">
                  <a:alpha val="0"/>
                  <a:alpha val="449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6" name="Google Shape;83;p15">
            <a:extLst>
              <a:ext uri="{FF2B5EF4-FFF2-40B4-BE49-F238E27FC236}">
                <a16:creationId xmlns:a16="http://schemas.microsoft.com/office/drawing/2014/main" id="{F886E2E7-97DB-FFCF-3B07-E8D4361D826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r="1526" b="38214"/>
          <a:stretch/>
        </p:blipFill>
        <p:spPr>
          <a:xfrm>
            <a:off x="312675" y="293625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84;p15">
            <a:extLst>
              <a:ext uri="{FF2B5EF4-FFF2-40B4-BE49-F238E27FC236}">
                <a16:creationId xmlns:a16="http://schemas.microsoft.com/office/drawing/2014/main" id="{0814D6D5-D283-EB3F-D590-016C28873316}"/>
              </a:ext>
            </a:extLst>
          </p:cNvPr>
          <p:cNvSpPr txBox="1"/>
          <p:nvPr/>
        </p:nvSpPr>
        <p:spPr>
          <a:xfrm>
            <a:off x="3225898" y="274811"/>
            <a:ext cx="1987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 E   G R O U P</a:t>
            </a:r>
            <a:endParaRPr sz="2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976" y="4756404"/>
            <a:ext cx="4383024" cy="260604"/>
          </a:xfrm>
          <a:custGeom>
            <a:avLst/>
            <a:gdLst/>
            <a:ahLst/>
            <a:cxnLst/>
            <a:rect l="l" t="t" r="r" b="b"/>
            <a:pathLst>
              <a:path w="4383024" h="260604">
                <a:moveTo>
                  <a:pt x="0" y="0"/>
                </a:moveTo>
                <a:lnTo>
                  <a:pt x="4383024" y="0"/>
                </a:lnTo>
                <a:lnTo>
                  <a:pt x="4383024" y="260604"/>
                </a:lnTo>
                <a:lnTo>
                  <a:pt x="0" y="2606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4000" cy="879348"/>
          </a:xfrm>
          <a:custGeom>
            <a:avLst/>
            <a:gdLst/>
            <a:ahLst/>
            <a:cxnLst/>
            <a:rect l="l" t="t" r="r" b="b"/>
            <a:pathLst>
              <a:path w="9144000" h="879348">
                <a:moveTo>
                  <a:pt x="0" y="0"/>
                </a:moveTo>
                <a:lnTo>
                  <a:pt x="9144000" y="0"/>
                </a:lnTo>
                <a:lnTo>
                  <a:pt x="9144000" y="879348"/>
                </a:lnTo>
                <a:lnTo>
                  <a:pt x="0" y="879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6952488" y="1051560"/>
            <a:ext cx="2191512" cy="4091940"/>
          </a:xfrm>
          <a:custGeom>
            <a:avLst/>
            <a:gdLst/>
            <a:ahLst/>
            <a:cxnLst/>
            <a:rect l="l" t="t" r="r" b="b"/>
            <a:pathLst>
              <a:path w="2191512" h="4091940">
                <a:moveTo>
                  <a:pt x="0" y="0"/>
                </a:moveTo>
                <a:lnTo>
                  <a:pt x="2191512" y="0"/>
                </a:lnTo>
                <a:lnTo>
                  <a:pt x="2191512" y="4091940"/>
                </a:lnTo>
                <a:lnTo>
                  <a:pt x="0" y="409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17" b="-37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751832" y="1051560"/>
            <a:ext cx="2200656" cy="4091940"/>
            <a:chOff x="0" y="0"/>
            <a:chExt cx="2934208" cy="54559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4208" cy="5455920"/>
            </a:xfrm>
            <a:custGeom>
              <a:avLst/>
              <a:gdLst/>
              <a:ahLst/>
              <a:cxnLst/>
              <a:rect l="l" t="t" r="r" b="b"/>
              <a:pathLst>
                <a:path w="2934208" h="5455920">
                  <a:moveTo>
                    <a:pt x="489077" y="0"/>
                  </a:moveTo>
                  <a:cubicBezTo>
                    <a:pt x="218948" y="0"/>
                    <a:pt x="0" y="218948"/>
                    <a:pt x="0" y="489077"/>
                  </a:cubicBezTo>
                  <a:lnTo>
                    <a:pt x="0" y="5455920"/>
                  </a:lnTo>
                  <a:lnTo>
                    <a:pt x="2934208" y="5455920"/>
                  </a:lnTo>
                  <a:lnTo>
                    <a:pt x="2934208" y="489077"/>
                  </a:lnTo>
                  <a:cubicBezTo>
                    <a:pt x="2934208" y="218948"/>
                    <a:pt x="2715260" y="0"/>
                    <a:pt x="2445131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12420" y="1560576"/>
            <a:ext cx="3713988" cy="935736"/>
          </a:xfrm>
          <a:custGeom>
            <a:avLst/>
            <a:gdLst/>
            <a:ahLst/>
            <a:cxnLst/>
            <a:rect l="l" t="t" r="r" b="b"/>
            <a:pathLst>
              <a:path w="3713988" h="935736">
                <a:moveTo>
                  <a:pt x="0" y="0"/>
                </a:moveTo>
                <a:lnTo>
                  <a:pt x="3713988" y="0"/>
                </a:lnTo>
                <a:lnTo>
                  <a:pt x="3713988" y="935736"/>
                </a:lnTo>
                <a:lnTo>
                  <a:pt x="0" y="9357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TextBox 11"/>
          <p:cNvSpPr txBox="1"/>
          <p:nvPr/>
        </p:nvSpPr>
        <p:spPr>
          <a:xfrm>
            <a:off x="312725" y="4775206"/>
            <a:ext cx="640985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0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14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2420" y="1104146"/>
            <a:ext cx="3620929" cy="34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SEGURIDAD Y FIDEICOMISARIO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2725" y="3152099"/>
            <a:ext cx="3873465" cy="112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Las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Notas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Préstamo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se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establecieron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bajo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los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términos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escrituras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fideicomiso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2019 y 2020 entre la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Compañía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y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el</a:t>
            </a:r>
            <a:endParaRPr lang="en-US" sz="900" dirty="0">
              <a:solidFill>
                <a:srgbClr val="400F26"/>
              </a:solidFill>
              <a:latin typeface="Verdana Pro"/>
              <a:ea typeface="Verdana Pro"/>
              <a:cs typeface="Verdana Pro"/>
              <a:sym typeface="Verdana Pro"/>
            </a:endParaRPr>
          </a:p>
          <a:p>
            <a:pPr algn="l">
              <a:lnSpc>
                <a:spcPts val="1620"/>
              </a:lnSpc>
            </a:pP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Fideicomisario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designado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Cotswolds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Capital Ltd. La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garantía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ofrecida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por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la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Compañía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a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los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inversionistas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es un cargo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fijo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y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flotante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sobre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los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activos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la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Compañía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. Cuyos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primeros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cargos se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registraron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Companies House.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2725" y="2661361"/>
            <a:ext cx="2291153" cy="3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4"/>
              </a:lnSpc>
            </a:pPr>
            <a:r>
              <a:rPr lang="en-US" sz="1596" b="1" dirty="0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COTSWOLDS CAPITAL</a:t>
            </a:r>
          </a:p>
        </p:txBody>
      </p:sp>
      <p:sp>
        <p:nvSpPr>
          <p:cNvPr id="16" name="Google Shape;65;p14">
            <a:extLst>
              <a:ext uri="{FF2B5EF4-FFF2-40B4-BE49-F238E27FC236}">
                <a16:creationId xmlns:a16="http://schemas.microsoft.com/office/drawing/2014/main" id="{6ED08A8D-0659-B808-0A80-23A0B87E2C07}"/>
              </a:ext>
            </a:extLst>
          </p:cNvPr>
          <p:cNvSpPr/>
          <p:nvPr/>
        </p:nvSpPr>
        <p:spPr>
          <a:xfrm>
            <a:off x="-5" y="-762"/>
            <a:ext cx="9144000" cy="879900"/>
          </a:xfrm>
          <a:prstGeom prst="rect">
            <a:avLst/>
          </a:prstGeom>
          <a:gradFill>
            <a:gsLst>
              <a:gs pos="0">
                <a:srgbClr val="400F26">
                  <a:alpha val="44940"/>
                </a:srgbClr>
              </a:gs>
              <a:gs pos="50000">
                <a:srgbClr val="400F26">
                  <a:alpha val="79607"/>
                  <a:alpha val="44940"/>
                </a:srgbClr>
              </a:gs>
              <a:gs pos="100000">
                <a:srgbClr val="581736">
                  <a:alpha val="0"/>
                  <a:alpha val="449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" name="Google Shape;83;p15">
            <a:extLst>
              <a:ext uri="{FF2B5EF4-FFF2-40B4-BE49-F238E27FC236}">
                <a16:creationId xmlns:a16="http://schemas.microsoft.com/office/drawing/2014/main" id="{8C08588E-FFD7-193E-94D6-04DA869466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1526" b="38214"/>
          <a:stretch/>
        </p:blipFill>
        <p:spPr>
          <a:xfrm>
            <a:off x="312675" y="293625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84;p15">
            <a:extLst>
              <a:ext uri="{FF2B5EF4-FFF2-40B4-BE49-F238E27FC236}">
                <a16:creationId xmlns:a16="http://schemas.microsoft.com/office/drawing/2014/main" id="{7B033F66-F101-906E-E586-373193E53E50}"/>
              </a:ext>
            </a:extLst>
          </p:cNvPr>
          <p:cNvSpPr txBox="1"/>
          <p:nvPr/>
        </p:nvSpPr>
        <p:spPr>
          <a:xfrm>
            <a:off x="3225898" y="274811"/>
            <a:ext cx="1987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 E   G R O U P</a:t>
            </a:r>
            <a:endParaRPr sz="2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50764" y="1720596"/>
            <a:ext cx="76200" cy="1847088"/>
          </a:xfrm>
          <a:custGeom>
            <a:avLst/>
            <a:gdLst/>
            <a:ahLst/>
            <a:cxnLst/>
            <a:rect l="l" t="t" r="r" b="b"/>
            <a:pathLst>
              <a:path w="76200" h="1847088">
                <a:moveTo>
                  <a:pt x="0" y="0"/>
                </a:moveTo>
                <a:lnTo>
                  <a:pt x="76200" y="0"/>
                </a:lnTo>
                <a:lnTo>
                  <a:pt x="76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547616" y="2933700"/>
            <a:ext cx="1691640" cy="1117092"/>
            <a:chOff x="0" y="0"/>
            <a:chExt cx="2255520" cy="1489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5520" cy="1489456"/>
            </a:xfrm>
            <a:custGeom>
              <a:avLst/>
              <a:gdLst/>
              <a:ahLst/>
              <a:cxnLst/>
              <a:rect l="l" t="t" r="r" b="b"/>
              <a:pathLst>
                <a:path w="2255520" h="1489456">
                  <a:moveTo>
                    <a:pt x="358521" y="0"/>
                  </a:moveTo>
                  <a:cubicBezTo>
                    <a:pt x="160528" y="0"/>
                    <a:pt x="0" y="160528"/>
                    <a:pt x="0" y="358521"/>
                  </a:cubicBezTo>
                  <a:lnTo>
                    <a:pt x="0" y="1130935"/>
                  </a:lnTo>
                  <a:cubicBezTo>
                    <a:pt x="0" y="1328928"/>
                    <a:pt x="160528" y="1489456"/>
                    <a:pt x="358521" y="1489456"/>
                  </a:cubicBezTo>
                  <a:lnTo>
                    <a:pt x="1896999" y="1489456"/>
                  </a:lnTo>
                  <a:cubicBezTo>
                    <a:pt x="2094865" y="1489456"/>
                    <a:pt x="2255266" y="1329182"/>
                    <a:pt x="2255520" y="1131443"/>
                  </a:cubicBezTo>
                  <a:lnTo>
                    <a:pt x="2255520" y="1131443"/>
                  </a:lnTo>
                  <a:lnTo>
                    <a:pt x="2255520" y="358140"/>
                  </a:lnTo>
                  <a:lnTo>
                    <a:pt x="2255520" y="358140"/>
                  </a:lnTo>
                  <a:cubicBezTo>
                    <a:pt x="2255393" y="160401"/>
                    <a:pt x="2094865" y="0"/>
                    <a:pt x="1896999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5" name="Freeform 5"/>
          <p:cNvSpPr/>
          <p:nvPr/>
        </p:nvSpPr>
        <p:spPr>
          <a:xfrm>
            <a:off x="3115561" y="1657093"/>
            <a:ext cx="352549" cy="1974085"/>
          </a:xfrm>
          <a:custGeom>
            <a:avLst/>
            <a:gdLst/>
            <a:ahLst/>
            <a:cxnLst/>
            <a:rect l="l" t="t" r="r" b="b"/>
            <a:pathLst>
              <a:path w="352549" h="1974085">
                <a:moveTo>
                  <a:pt x="0" y="0"/>
                </a:moveTo>
                <a:lnTo>
                  <a:pt x="352549" y="0"/>
                </a:lnTo>
                <a:lnTo>
                  <a:pt x="352549" y="1974085"/>
                </a:lnTo>
                <a:lnTo>
                  <a:pt x="0" y="1974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3729733" y="1553461"/>
            <a:ext cx="1220848" cy="352549"/>
          </a:xfrm>
          <a:custGeom>
            <a:avLst/>
            <a:gdLst/>
            <a:ahLst/>
            <a:cxnLst/>
            <a:rect l="l" t="t" r="r" b="b"/>
            <a:pathLst>
              <a:path w="1220848" h="352549">
                <a:moveTo>
                  <a:pt x="0" y="0"/>
                </a:moveTo>
                <a:lnTo>
                  <a:pt x="1220848" y="0"/>
                </a:lnTo>
                <a:lnTo>
                  <a:pt x="1220848" y="352549"/>
                </a:lnTo>
                <a:lnTo>
                  <a:pt x="0" y="352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4441441" y="2832097"/>
            <a:ext cx="1899666" cy="1321813"/>
          </a:xfrm>
          <a:custGeom>
            <a:avLst/>
            <a:gdLst/>
            <a:ahLst/>
            <a:cxnLst/>
            <a:rect l="l" t="t" r="r" b="b"/>
            <a:pathLst>
              <a:path w="1899666" h="1321813">
                <a:moveTo>
                  <a:pt x="0" y="0"/>
                </a:moveTo>
                <a:lnTo>
                  <a:pt x="1899666" y="0"/>
                </a:lnTo>
                <a:lnTo>
                  <a:pt x="1899666" y="1321813"/>
                </a:lnTo>
                <a:lnTo>
                  <a:pt x="0" y="13218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452116" y="1170432"/>
            <a:ext cx="1691640" cy="1117092"/>
            <a:chOff x="0" y="0"/>
            <a:chExt cx="2255520" cy="14894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55520" cy="1489456"/>
            </a:xfrm>
            <a:custGeom>
              <a:avLst/>
              <a:gdLst/>
              <a:ahLst/>
              <a:cxnLst/>
              <a:rect l="l" t="t" r="r" b="b"/>
              <a:pathLst>
                <a:path w="2255520" h="1489456">
                  <a:moveTo>
                    <a:pt x="358521" y="0"/>
                  </a:moveTo>
                  <a:cubicBezTo>
                    <a:pt x="160528" y="0"/>
                    <a:pt x="0" y="160528"/>
                    <a:pt x="0" y="358521"/>
                  </a:cubicBezTo>
                  <a:lnTo>
                    <a:pt x="0" y="1130935"/>
                  </a:lnTo>
                  <a:cubicBezTo>
                    <a:pt x="0" y="1328928"/>
                    <a:pt x="160528" y="1489456"/>
                    <a:pt x="358521" y="1489456"/>
                  </a:cubicBezTo>
                  <a:lnTo>
                    <a:pt x="1896999" y="1489456"/>
                  </a:lnTo>
                  <a:cubicBezTo>
                    <a:pt x="2094992" y="1489456"/>
                    <a:pt x="2255520" y="1328928"/>
                    <a:pt x="2255520" y="1130935"/>
                  </a:cubicBezTo>
                  <a:lnTo>
                    <a:pt x="2255520" y="358521"/>
                  </a:lnTo>
                  <a:cubicBezTo>
                    <a:pt x="2255520" y="160528"/>
                    <a:pt x="2094992" y="0"/>
                    <a:pt x="1896999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58240" y="1720596"/>
            <a:ext cx="76200" cy="1847088"/>
          </a:xfrm>
          <a:custGeom>
            <a:avLst/>
            <a:gdLst/>
            <a:ahLst/>
            <a:cxnLst/>
            <a:rect l="l" t="t" r="r" b="b"/>
            <a:pathLst>
              <a:path w="76200" h="1847088">
                <a:moveTo>
                  <a:pt x="0" y="0"/>
                </a:moveTo>
                <a:lnTo>
                  <a:pt x="76200" y="0"/>
                </a:lnTo>
                <a:lnTo>
                  <a:pt x="76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1696717" y="3315205"/>
            <a:ext cx="1220848" cy="352549"/>
          </a:xfrm>
          <a:custGeom>
            <a:avLst/>
            <a:gdLst/>
            <a:ahLst/>
            <a:cxnLst/>
            <a:rect l="l" t="t" r="r" b="b"/>
            <a:pathLst>
              <a:path w="1220848" h="352549">
                <a:moveTo>
                  <a:pt x="0" y="0"/>
                </a:moveTo>
                <a:lnTo>
                  <a:pt x="1220848" y="0"/>
                </a:lnTo>
                <a:lnTo>
                  <a:pt x="1220848" y="352549"/>
                </a:lnTo>
                <a:lnTo>
                  <a:pt x="0" y="3525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2344417" y="1067305"/>
            <a:ext cx="1901190" cy="1323337"/>
          </a:xfrm>
          <a:custGeom>
            <a:avLst/>
            <a:gdLst/>
            <a:ahLst/>
            <a:cxnLst/>
            <a:rect l="l" t="t" r="r" b="b"/>
            <a:pathLst>
              <a:path w="1901190" h="1323337">
                <a:moveTo>
                  <a:pt x="0" y="0"/>
                </a:moveTo>
                <a:lnTo>
                  <a:pt x="1901190" y="0"/>
                </a:lnTo>
                <a:lnTo>
                  <a:pt x="1901190" y="1323337"/>
                </a:lnTo>
                <a:lnTo>
                  <a:pt x="0" y="132333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355092" y="2933700"/>
            <a:ext cx="1693164" cy="1117092"/>
            <a:chOff x="0" y="0"/>
            <a:chExt cx="2257552" cy="14894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57552" cy="1489456"/>
            </a:xfrm>
            <a:custGeom>
              <a:avLst/>
              <a:gdLst/>
              <a:ahLst/>
              <a:cxnLst/>
              <a:rect l="l" t="t" r="r" b="b"/>
              <a:pathLst>
                <a:path w="2257552" h="1489456">
                  <a:moveTo>
                    <a:pt x="358521" y="0"/>
                  </a:moveTo>
                  <a:cubicBezTo>
                    <a:pt x="160528" y="0"/>
                    <a:pt x="0" y="160528"/>
                    <a:pt x="0" y="358521"/>
                  </a:cubicBezTo>
                  <a:lnTo>
                    <a:pt x="0" y="1130935"/>
                  </a:lnTo>
                  <a:cubicBezTo>
                    <a:pt x="0" y="1328928"/>
                    <a:pt x="160528" y="1489456"/>
                    <a:pt x="358521" y="1489456"/>
                  </a:cubicBezTo>
                  <a:lnTo>
                    <a:pt x="1899031" y="1489456"/>
                  </a:lnTo>
                  <a:cubicBezTo>
                    <a:pt x="2097024" y="1489456"/>
                    <a:pt x="2257552" y="1328928"/>
                    <a:pt x="2257552" y="1130935"/>
                  </a:cubicBezTo>
                  <a:lnTo>
                    <a:pt x="2257552" y="358521"/>
                  </a:lnTo>
                  <a:cubicBezTo>
                    <a:pt x="2257552" y="160528"/>
                    <a:pt x="2097024" y="0"/>
                    <a:pt x="1899031" y="0"/>
                  </a:cubicBez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48917" y="2832097"/>
            <a:ext cx="1901190" cy="1321813"/>
          </a:xfrm>
          <a:custGeom>
            <a:avLst/>
            <a:gdLst/>
            <a:ahLst/>
            <a:cxnLst/>
            <a:rect l="l" t="t" r="r" b="b"/>
            <a:pathLst>
              <a:path w="1901190" h="1321813">
                <a:moveTo>
                  <a:pt x="0" y="0"/>
                </a:moveTo>
                <a:lnTo>
                  <a:pt x="1901190" y="0"/>
                </a:lnTo>
                <a:lnTo>
                  <a:pt x="1901190" y="1321813"/>
                </a:lnTo>
                <a:lnTo>
                  <a:pt x="0" y="13218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547616" y="1170432"/>
            <a:ext cx="1691640" cy="1117092"/>
            <a:chOff x="0" y="0"/>
            <a:chExt cx="2255520" cy="1489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55520" cy="1489456"/>
            </a:xfrm>
            <a:custGeom>
              <a:avLst/>
              <a:gdLst/>
              <a:ahLst/>
              <a:cxnLst/>
              <a:rect l="l" t="t" r="r" b="b"/>
              <a:pathLst>
                <a:path w="2255520" h="1489456">
                  <a:moveTo>
                    <a:pt x="358521" y="0"/>
                  </a:moveTo>
                  <a:cubicBezTo>
                    <a:pt x="160528" y="0"/>
                    <a:pt x="0" y="160528"/>
                    <a:pt x="0" y="358521"/>
                  </a:cubicBezTo>
                  <a:lnTo>
                    <a:pt x="0" y="1130935"/>
                  </a:lnTo>
                  <a:cubicBezTo>
                    <a:pt x="0" y="1328928"/>
                    <a:pt x="160528" y="1489456"/>
                    <a:pt x="358521" y="1489456"/>
                  </a:cubicBezTo>
                  <a:lnTo>
                    <a:pt x="1896999" y="1489456"/>
                  </a:lnTo>
                  <a:cubicBezTo>
                    <a:pt x="2094865" y="1489456"/>
                    <a:pt x="2255266" y="1329182"/>
                    <a:pt x="2255520" y="1131443"/>
                  </a:cubicBezTo>
                  <a:lnTo>
                    <a:pt x="2255520" y="1131443"/>
                  </a:lnTo>
                  <a:lnTo>
                    <a:pt x="2255520" y="358140"/>
                  </a:lnTo>
                  <a:lnTo>
                    <a:pt x="2255520" y="358140"/>
                  </a:lnTo>
                  <a:cubicBezTo>
                    <a:pt x="2255393" y="160401"/>
                    <a:pt x="2094865" y="0"/>
                    <a:pt x="1896999" y="0"/>
                  </a:cubicBez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509516" y="1132332"/>
            <a:ext cx="1768097" cy="1193416"/>
          </a:xfrm>
          <a:custGeom>
            <a:avLst/>
            <a:gdLst/>
            <a:ahLst/>
            <a:cxnLst/>
            <a:rect l="l" t="t" r="r" b="b"/>
            <a:pathLst>
              <a:path w="1768097" h="1193416">
                <a:moveTo>
                  <a:pt x="0" y="0"/>
                </a:moveTo>
                <a:lnTo>
                  <a:pt x="1768097" y="0"/>
                </a:lnTo>
                <a:lnTo>
                  <a:pt x="1768097" y="1193416"/>
                </a:lnTo>
                <a:lnTo>
                  <a:pt x="0" y="119341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2452116" y="2933700"/>
            <a:ext cx="1691640" cy="1117092"/>
            <a:chOff x="0" y="0"/>
            <a:chExt cx="2255520" cy="148945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55520" cy="1489456"/>
            </a:xfrm>
            <a:custGeom>
              <a:avLst/>
              <a:gdLst/>
              <a:ahLst/>
              <a:cxnLst/>
              <a:rect l="l" t="t" r="r" b="b"/>
              <a:pathLst>
                <a:path w="2255520" h="1489456">
                  <a:moveTo>
                    <a:pt x="358521" y="0"/>
                  </a:moveTo>
                  <a:cubicBezTo>
                    <a:pt x="160528" y="0"/>
                    <a:pt x="0" y="160528"/>
                    <a:pt x="0" y="358521"/>
                  </a:cubicBezTo>
                  <a:lnTo>
                    <a:pt x="0" y="1130935"/>
                  </a:lnTo>
                  <a:cubicBezTo>
                    <a:pt x="0" y="1328928"/>
                    <a:pt x="160528" y="1489456"/>
                    <a:pt x="358521" y="1489456"/>
                  </a:cubicBezTo>
                  <a:lnTo>
                    <a:pt x="1896999" y="1489456"/>
                  </a:lnTo>
                  <a:cubicBezTo>
                    <a:pt x="2094992" y="1489456"/>
                    <a:pt x="2255520" y="1328928"/>
                    <a:pt x="2255520" y="1130935"/>
                  </a:cubicBezTo>
                  <a:lnTo>
                    <a:pt x="2255520" y="358521"/>
                  </a:lnTo>
                  <a:cubicBezTo>
                    <a:pt x="2255520" y="160528"/>
                    <a:pt x="2094992" y="0"/>
                    <a:pt x="1896999" y="0"/>
                  </a:cubicBez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1" name="Freeform 21"/>
          <p:cNvSpPr/>
          <p:nvPr/>
        </p:nvSpPr>
        <p:spPr>
          <a:xfrm>
            <a:off x="2344417" y="2832097"/>
            <a:ext cx="1901190" cy="1321813"/>
          </a:xfrm>
          <a:custGeom>
            <a:avLst/>
            <a:gdLst/>
            <a:ahLst/>
            <a:cxnLst/>
            <a:rect l="l" t="t" r="r" b="b"/>
            <a:pathLst>
              <a:path w="1901190" h="1321813">
                <a:moveTo>
                  <a:pt x="0" y="0"/>
                </a:moveTo>
                <a:lnTo>
                  <a:pt x="1901190" y="0"/>
                </a:lnTo>
                <a:lnTo>
                  <a:pt x="1901190" y="1321813"/>
                </a:lnTo>
                <a:lnTo>
                  <a:pt x="0" y="132181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2" name="Freeform 22"/>
          <p:cNvSpPr/>
          <p:nvPr/>
        </p:nvSpPr>
        <p:spPr>
          <a:xfrm>
            <a:off x="4504944" y="1130808"/>
            <a:ext cx="1767840" cy="1196340"/>
          </a:xfrm>
          <a:custGeom>
            <a:avLst/>
            <a:gdLst/>
            <a:ahLst/>
            <a:cxnLst/>
            <a:rect l="l" t="t" r="r" b="b"/>
            <a:pathLst>
              <a:path w="1767840" h="1196340">
                <a:moveTo>
                  <a:pt x="0" y="0"/>
                </a:moveTo>
                <a:lnTo>
                  <a:pt x="1767840" y="0"/>
                </a:lnTo>
                <a:lnTo>
                  <a:pt x="1767840" y="1196340"/>
                </a:lnTo>
                <a:lnTo>
                  <a:pt x="0" y="119634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355092" y="1170432"/>
            <a:ext cx="1693164" cy="1117092"/>
            <a:chOff x="0" y="0"/>
            <a:chExt cx="2257552" cy="148945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57552" cy="1489456"/>
            </a:xfrm>
            <a:custGeom>
              <a:avLst/>
              <a:gdLst/>
              <a:ahLst/>
              <a:cxnLst/>
              <a:rect l="l" t="t" r="r" b="b"/>
              <a:pathLst>
                <a:path w="2257552" h="1489456">
                  <a:moveTo>
                    <a:pt x="358521" y="0"/>
                  </a:moveTo>
                  <a:cubicBezTo>
                    <a:pt x="160528" y="0"/>
                    <a:pt x="0" y="160528"/>
                    <a:pt x="0" y="358521"/>
                  </a:cubicBezTo>
                  <a:lnTo>
                    <a:pt x="0" y="1130935"/>
                  </a:lnTo>
                  <a:cubicBezTo>
                    <a:pt x="0" y="1328928"/>
                    <a:pt x="160528" y="1489456"/>
                    <a:pt x="358521" y="1489456"/>
                  </a:cubicBezTo>
                  <a:lnTo>
                    <a:pt x="1899031" y="1489456"/>
                  </a:lnTo>
                  <a:cubicBezTo>
                    <a:pt x="2097024" y="1489456"/>
                    <a:pt x="2257552" y="1328928"/>
                    <a:pt x="2257552" y="1130935"/>
                  </a:cubicBezTo>
                  <a:lnTo>
                    <a:pt x="2257552" y="358521"/>
                  </a:lnTo>
                  <a:cubicBezTo>
                    <a:pt x="2257552" y="160528"/>
                    <a:pt x="2097024" y="0"/>
                    <a:pt x="1899031" y="0"/>
                  </a:cubicBez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5" name="Freeform 25"/>
          <p:cNvSpPr/>
          <p:nvPr/>
        </p:nvSpPr>
        <p:spPr>
          <a:xfrm>
            <a:off x="248917" y="1067305"/>
            <a:ext cx="1901190" cy="1323337"/>
          </a:xfrm>
          <a:custGeom>
            <a:avLst/>
            <a:gdLst/>
            <a:ahLst/>
            <a:cxnLst/>
            <a:rect l="l" t="t" r="r" b="b"/>
            <a:pathLst>
              <a:path w="1901190" h="1323337">
                <a:moveTo>
                  <a:pt x="0" y="0"/>
                </a:moveTo>
                <a:lnTo>
                  <a:pt x="1901190" y="0"/>
                </a:lnTo>
                <a:lnTo>
                  <a:pt x="1901190" y="1323337"/>
                </a:lnTo>
                <a:lnTo>
                  <a:pt x="0" y="132333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6" name="Freeform 26"/>
          <p:cNvSpPr/>
          <p:nvPr/>
        </p:nvSpPr>
        <p:spPr>
          <a:xfrm>
            <a:off x="1088136" y="2529840"/>
            <a:ext cx="227076" cy="163068"/>
          </a:xfrm>
          <a:custGeom>
            <a:avLst/>
            <a:gdLst/>
            <a:ahLst/>
            <a:cxnLst/>
            <a:rect l="l" t="t" r="r" b="b"/>
            <a:pathLst>
              <a:path w="227076" h="163068">
                <a:moveTo>
                  <a:pt x="0" y="0"/>
                </a:moveTo>
                <a:lnTo>
                  <a:pt x="227076" y="0"/>
                </a:lnTo>
                <a:lnTo>
                  <a:pt x="227076" y="163068"/>
                </a:lnTo>
                <a:lnTo>
                  <a:pt x="0" y="16306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7" name="Freeform 27"/>
          <p:cNvSpPr/>
          <p:nvPr/>
        </p:nvSpPr>
        <p:spPr>
          <a:xfrm>
            <a:off x="5279136" y="2529840"/>
            <a:ext cx="225552" cy="163068"/>
          </a:xfrm>
          <a:custGeom>
            <a:avLst/>
            <a:gdLst/>
            <a:ahLst/>
            <a:cxnLst/>
            <a:rect l="l" t="t" r="r" b="b"/>
            <a:pathLst>
              <a:path w="225552" h="163068">
                <a:moveTo>
                  <a:pt x="0" y="0"/>
                </a:moveTo>
                <a:lnTo>
                  <a:pt x="225552" y="0"/>
                </a:lnTo>
                <a:lnTo>
                  <a:pt x="225552" y="163068"/>
                </a:lnTo>
                <a:lnTo>
                  <a:pt x="0" y="16306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8" name="Freeform 28"/>
          <p:cNvSpPr/>
          <p:nvPr/>
        </p:nvSpPr>
        <p:spPr>
          <a:xfrm>
            <a:off x="6653784" y="1286256"/>
            <a:ext cx="2086356" cy="2814828"/>
          </a:xfrm>
          <a:custGeom>
            <a:avLst/>
            <a:gdLst/>
            <a:ahLst/>
            <a:cxnLst/>
            <a:rect l="l" t="t" r="r" b="b"/>
            <a:pathLst>
              <a:path w="2086356" h="2814828">
                <a:moveTo>
                  <a:pt x="0" y="0"/>
                </a:moveTo>
                <a:lnTo>
                  <a:pt x="2086356" y="0"/>
                </a:lnTo>
                <a:lnTo>
                  <a:pt x="2086356" y="2814828"/>
                </a:lnTo>
                <a:lnTo>
                  <a:pt x="0" y="2814828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9" name="Freeform 29"/>
          <p:cNvSpPr/>
          <p:nvPr/>
        </p:nvSpPr>
        <p:spPr>
          <a:xfrm>
            <a:off x="0" y="4479036"/>
            <a:ext cx="9144000" cy="664454"/>
          </a:xfrm>
          <a:custGeom>
            <a:avLst/>
            <a:gdLst/>
            <a:ahLst/>
            <a:cxnLst/>
            <a:rect l="l" t="t" r="r" b="b"/>
            <a:pathLst>
              <a:path w="9144000" h="664454">
                <a:moveTo>
                  <a:pt x="0" y="0"/>
                </a:moveTo>
                <a:lnTo>
                  <a:pt x="9144000" y="0"/>
                </a:lnTo>
                <a:lnTo>
                  <a:pt x="9144000" y="664454"/>
                </a:lnTo>
                <a:lnTo>
                  <a:pt x="0" y="664454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b="-42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0" name="Freeform 30"/>
          <p:cNvSpPr/>
          <p:nvPr/>
        </p:nvSpPr>
        <p:spPr>
          <a:xfrm>
            <a:off x="189205" y="376428"/>
            <a:ext cx="8765791" cy="262128"/>
          </a:xfrm>
          <a:custGeom>
            <a:avLst/>
            <a:gdLst/>
            <a:ahLst/>
            <a:cxnLst/>
            <a:rect l="l" t="t" r="r" b="b"/>
            <a:pathLst>
              <a:path w="8765791" h="262128">
                <a:moveTo>
                  <a:pt x="0" y="0"/>
                </a:moveTo>
                <a:lnTo>
                  <a:pt x="8765790" y="0"/>
                </a:lnTo>
                <a:lnTo>
                  <a:pt x="8765790" y="262128"/>
                </a:lnTo>
                <a:lnTo>
                  <a:pt x="0" y="262128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t="-14" b="-53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1" name="Freeform 31"/>
          <p:cNvSpPr/>
          <p:nvPr/>
        </p:nvSpPr>
        <p:spPr>
          <a:xfrm>
            <a:off x="312420" y="245364"/>
            <a:ext cx="2150364" cy="249936"/>
          </a:xfrm>
          <a:custGeom>
            <a:avLst/>
            <a:gdLst/>
            <a:ahLst/>
            <a:cxnLst/>
            <a:rect l="l" t="t" r="r" b="b"/>
            <a:pathLst>
              <a:path w="2150364" h="249936">
                <a:moveTo>
                  <a:pt x="0" y="0"/>
                </a:moveTo>
                <a:lnTo>
                  <a:pt x="2150364" y="0"/>
                </a:lnTo>
                <a:lnTo>
                  <a:pt x="2150364" y="249936"/>
                </a:lnTo>
                <a:lnTo>
                  <a:pt x="0" y="249936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2" name="TextBox 32"/>
          <p:cNvSpPr txBox="1"/>
          <p:nvPr/>
        </p:nvSpPr>
        <p:spPr>
          <a:xfrm>
            <a:off x="620878" y="3241758"/>
            <a:ext cx="1182062" cy="472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"/>
              </a:lnSpc>
            </a:pPr>
            <a:r>
              <a:rPr lang="en-US" sz="900" b="1" spc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LDE recibe el Ingresos netos de Suscripciones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37998" y="1556471"/>
            <a:ext cx="1556194" cy="31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"/>
              </a:lnSpc>
            </a:pPr>
            <a:r>
              <a:rPr lang="en-US" sz="900" b="1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Suscríbete Inversores para notas de préstamo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780414" y="1319994"/>
            <a:ext cx="1085412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5"/>
              </a:lnSpc>
            </a:pPr>
            <a:r>
              <a:rPr lang="en-US" sz="900" b="1" spc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Se solicita oro a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920622" y="1476966"/>
            <a:ext cx="799776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5"/>
              </a:lnSpc>
            </a:pPr>
            <a:r>
              <a:rPr lang="en-US" sz="900" b="1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vendedores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653922" y="1635462"/>
            <a:ext cx="1341911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5"/>
              </a:lnSpc>
            </a:pPr>
            <a:r>
              <a:rPr lang="en-US" sz="900" b="1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recomendados y los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571626" y="1792434"/>
            <a:ext cx="1511541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5"/>
              </a:lnSpc>
            </a:pPr>
            <a:r>
              <a:rPr lang="en-US" sz="900" b="1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fondos se bloquean en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978534" y="1950930"/>
            <a:ext cx="642042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5"/>
              </a:lnSpc>
            </a:pPr>
            <a:r>
              <a:rPr lang="en-US" sz="900" b="1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la cuenta.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494150" y="3320625"/>
            <a:ext cx="1668466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5"/>
              </a:lnSpc>
            </a:pPr>
            <a:r>
              <a:rPr lang="en-US" sz="900" b="1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Los fondos se mantienen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79494" y="3477597"/>
            <a:ext cx="1454991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5"/>
              </a:lnSpc>
            </a:pPr>
            <a:r>
              <a:rPr lang="en-US" sz="900" b="1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en una cuenta segura.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661030" y="3241758"/>
            <a:ext cx="1492072" cy="472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"/>
              </a:lnSpc>
            </a:pPr>
            <a:r>
              <a:rPr lang="en-US" sz="900" b="1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Organiza cupones a pagar del bruto Beneficios comerciales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617977" y="1398861"/>
            <a:ext cx="1622879" cy="472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"/>
              </a:lnSpc>
            </a:pPr>
            <a:r>
              <a:rPr lang="en-US" sz="900" b="1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El vendedor envía el oro a la refinería, donde se analiza y certifica y se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935350" y="1871301"/>
            <a:ext cx="935374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5"/>
              </a:lnSpc>
            </a:pPr>
            <a:r>
              <a:rPr lang="en-US" sz="900" b="1" spc="0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libera el pago.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871459" y="1405595"/>
            <a:ext cx="1732236" cy="944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El equipo de London DE está compuesto por profesionales expertos de la industria con diversa experiencia en el mercado que cubre el abastecimiento de metales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410955" y="2352256"/>
            <a:ext cx="592255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6"/>
              </a:lnSpc>
            </a:pPr>
            <a:r>
              <a:rPr lang="en-US" sz="900" spc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preciosos.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828787" y="2572474"/>
            <a:ext cx="1820199" cy="1198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0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El equipo ha dedicado gran </a:t>
            </a:r>
          </a:p>
          <a:p>
            <a:pPr algn="ctr">
              <a:lnSpc>
                <a:spcPts val="451"/>
              </a:lnSpc>
            </a:pPr>
            <a:r>
              <a:rPr lang="en-US" sz="90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parte de su tiempo a construir </a:t>
            </a:r>
          </a:p>
          <a:p>
            <a:pPr algn="ctr">
              <a:lnSpc>
                <a:spcPts val="2052"/>
              </a:lnSpc>
            </a:pPr>
            <a:r>
              <a:rPr lang="en-US" sz="900" spc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relaciones en las regiones </a:t>
            </a:r>
          </a:p>
          <a:p>
            <a:pPr algn="ctr">
              <a:lnSpc>
                <a:spcPts val="450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mineras, mejoradas aún más </a:t>
            </a:r>
          </a:p>
          <a:p>
            <a:pPr algn="ctr">
              <a:lnSpc>
                <a:spcPts val="2045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a través del conocimiento de </a:t>
            </a:r>
          </a:p>
          <a:p>
            <a:pPr algn="ctr">
              <a:lnSpc>
                <a:spcPts val="450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ventas y marketing en el otro </a:t>
            </a:r>
          </a:p>
          <a:p>
            <a:pPr algn="ctr">
              <a:lnSpc>
                <a:spcPts val="2045"/>
              </a:lnSpc>
            </a:pPr>
            <a:r>
              <a:rPr lang="en-US" sz="9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extremo de la cadena de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378951" y="3847652"/>
            <a:ext cx="656034" cy="8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suministro.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734299" y="909266"/>
            <a:ext cx="1964293" cy="3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4"/>
              </a:lnSpc>
            </a:pPr>
            <a:r>
              <a:rPr lang="en-US" sz="1596" b="1">
                <a:solidFill>
                  <a:srgbClr val="400F26"/>
                </a:solidFill>
                <a:latin typeface="Arial Bold"/>
                <a:ea typeface="Arial Bold"/>
                <a:cs typeface="Arial Bold"/>
                <a:sym typeface="Arial Bold"/>
              </a:rPr>
              <a:t>FLUJO DE FONDOS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630668" y="319964"/>
            <a:ext cx="642785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2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Página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588390" y="179661"/>
            <a:ext cx="1501397" cy="3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4D5156"/>
                </a:solidFill>
                <a:latin typeface="Roboto"/>
                <a:ea typeface="Roboto"/>
                <a:cs typeface="Roboto"/>
                <a:sym typeface="Roboto"/>
              </a:rPr>
              <a:t>D E G R O U 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879348"/>
          </a:xfrm>
          <a:custGeom>
            <a:avLst/>
            <a:gdLst/>
            <a:ahLst/>
            <a:cxnLst/>
            <a:rect l="l" t="t" r="r" b="b"/>
            <a:pathLst>
              <a:path w="9144000" h="879348">
                <a:moveTo>
                  <a:pt x="0" y="0"/>
                </a:moveTo>
                <a:lnTo>
                  <a:pt x="9144000" y="0"/>
                </a:lnTo>
                <a:lnTo>
                  <a:pt x="9144000" y="879348"/>
                </a:lnTo>
                <a:lnTo>
                  <a:pt x="0" y="879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188976" y="4748784"/>
            <a:ext cx="8766048" cy="262128"/>
          </a:xfrm>
          <a:custGeom>
            <a:avLst/>
            <a:gdLst/>
            <a:ahLst/>
            <a:cxnLst/>
            <a:rect l="l" t="t" r="r" b="b"/>
            <a:pathLst>
              <a:path w="8766048" h="262128">
                <a:moveTo>
                  <a:pt x="0" y="0"/>
                </a:moveTo>
                <a:lnTo>
                  <a:pt x="8766048" y="0"/>
                </a:lnTo>
                <a:lnTo>
                  <a:pt x="8766048" y="262128"/>
                </a:lnTo>
                <a:lnTo>
                  <a:pt x="0" y="262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4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3397377" y="922401"/>
            <a:ext cx="5627627" cy="3805390"/>
          </a:xfrm>
          <a:custGeom>
            <a:avLst/>
            <a:gdLst/>
            <a:ahLst/>
            <a:cxnLst/>
            <a:rect l="l" t="t" r="r" b="b"/>
            <a:pathLst>
              <a:path w="5627627" h="3805390">
                <a:moveTo>
                  <a:pt x="0" y="0"/>
                </a:moveTo>
                <a:lnTo>
                  <a:pt x="5627627" y="0"/>
                </a:lnTo>
                <a:lnTo>
                  <a:pt x="5627627" y="3805390"/>
                </a:lnTo>
                <a:lnTo>
                  <a:pt x="0" y="3805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295656" y="2263140"/>
            <a:ext cx="3052572" cy="2523744"/>
          </a:xfrm>
          <a:custGeom>
            <a:avLst/>
            <a:gdLst/>
            <a:ahLst/>
            <a:cxnLst/>
            <a:rect l="l" t="t" r="r" b="b"/>
            <a:pathLst>
              <a:path w="3052572" h="2523744">
                <a:moveTo>
                  <a:pt x="0" y="0"/>
                </a:moveTo>
                <a:lnTo>
                  <a:pt x="3052572" y="0"/>
                </a:lnTo>
                <a:lnTo>
                  <a:pt x="3052572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TextBox 9"/>
          <p:cNvSpPr txBox="1"/>
          <p:nvPr/>
        </p:nvSpPr>
        <p:spPr>
          <a:xfrm>
            <a:off x="312725" y="4775206"/>
            <a:ext cx="640985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0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16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2725" y="1337615"/>
            <a:ext cx="3076356" cy="89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996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Previsionesconservadorasa cincoañospara el grupoLDE, compiladasporHilton Accountants enLondres, Reino Unido, el1 de mayo de 2024 y revisadastrimestralmente.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2725" y="973017"/>
            <a:ext cx="2863634" cy="3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4"/>
              </a:lnSpc>
            </a:pPr>
            <a:r>
              <a:rPr lang="en-US" sz="1596" b="1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PREVISIONES FINANCIERAS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59426" y="1562176"/>
            <a:ext cx="591093" cy="17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b="1" spc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Gold sales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59426" y="2626938"/>
            <a:ext cx="1066648" cy="291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"/>
              </a:lnSpc>
            </a:pPr>
            <a:r>
              <a:rPr lang="en-US" sz="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Jewellery, watch &amp; gemstone sales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75247" y="4159958"/>
            <a:ext cx="304409" cy="17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Profit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39614" y="1065600"/>
            <a:ext cx="1307278" cy="17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FUENTE DE INGRESOS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27978" y="1065600"/>
            <a:ext cx="808520" cy="17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DESCRIPCIÓN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10274" y="1466926"/>
            <a:ext cx="672589" cy="55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3"/>
              </a:lnSpc>
            </a:pPr>
            <a:r>
              <a:rPr lang="en-US" sz="900" b="1" spc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Turnover Gross Profit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83426" y="2047570"/>
            <a:ext cx="524523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3"/>
              </a:lnSpc>
            </a:pPr>
            <a:r>
              <a:rPr lang="en-US" sz="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Net Profit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92570" y="2581218"/>
            <a:ext cx="50691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b="1" spc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Turnover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10274" y="2925013"/>
            <a:ext cx="672589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Gross Profit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83426" y="3221050"/>
            <a:ext cx="524523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Net Profit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27093" y="1065600"/>
            <a:ext cx="260690" cy="17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2025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43799" y="1065600"/>
            <a:ext cx="260690" cy="17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2026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180450" y="1065600"/>
            <a:ext cx="260690" cy="17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2027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17234" y="1065600"/>
            <a:ext cx="260690" cy="17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2028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482327" y="1065600"/>
            <a:ext cx="260690" cy="17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2029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831081" y="2581218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£2.73mn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831081" y="2925013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£1.64mn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888993" y="3221050"/>
            <a:ext cx="338919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£327K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799077" y="1466926"/>
            <a:ext cx="521141" cy="55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3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£36.43mn £2.19mn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888993" y="2047570"/>
            <a:ext cx="338919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3"/>
              </a:lnSpc>
            </a:pPr>
            <a:r>
              <a:rPr lang="en-US" sz="900" spc="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£728K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447787" y="2581218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£4.59mn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447787" y="2925013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£3.21mn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505699" y="3221050"/>
            <a:ext cx="338919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£803K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415783" y="1466926"/>
            <a:ext cx="521141" cy="55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3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£48.63mn £2.92mn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505699" y="2047570"/>
            <a:ext cx="338919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3"/>
              </a:lnSpc>
            </a:pPr>
            <a:r>
              <a:rPr lang="en-US" sz="900" spc="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£972K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084438" y="2581218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£6.90mn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084438" y="2925013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£4.83mn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84438" y="3221050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£1.69mn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52434" y="1466926"/>
            <a:ext cx="521141" cy="55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3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£65.32mn £3.92mn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084438" y="2047570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3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£1.31mn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721222" y="2581218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£8.01mn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721222" y="2925013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£5.60mn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721222" y="3221050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£1.96mn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689218" y="1466926"/>
            <a:ext cx="521141" cy="55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3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£89.63mn £5.38mn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721222" y="2047570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3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£1.79mn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354311" y="2581218"/>
            <a:ext cx="52114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£10.23mn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386315" y="2925013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£7.17mn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386315" y="3221050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£2.51mn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322307" y="1466926"/>
            <a:ext cx="586311" cy="55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3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£105.70mn £6.34mn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386315" y="2047570"/>
            <a:ext cx="455971" cy="2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3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£2.11mn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559426" y="2149688"/>
            <a:ext cx="1161498" cy="158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"/>
              </a:lnSpc>
            </a:pPr>
            <a:r>
              <a:rPr lang="en-US" sz="80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(B-B = 90% / B-C = 10%)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559426" y="3323168"/>
            <a:ext cx="1161498" cy="158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"/>
              </a:lnSpc>
            </a:pPr>
            <a:r>
              <a:rPr lang="en-US" sz="80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(B-B = 20% / B-C = 80%)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559426" y="3790255"/>
            <a:ext cx="383772" cy="17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"/>
              </a:lnSpc>
            </a:pPr>
            <a:r>
              <a:rPr lang="en-US" sz="902" b="1" spc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Totals: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940170" y="3733105"/>
            <a:ext cx="816054" cy="23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6"/>
              </a:lnSpc>
            </a:pPr>
            <a:r>
              <a:rPr lang="en-US" sz="902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Total Turnover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022466" y="3965057"/>
            <a:ext cx="680104" cy="23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6"/>
              </a:lnSpc>
            </a:pPr>
            <a:r>
              <a:rPr lang="en-US" sz="902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Total Gross 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931026" y="4402598"/>
            <a:ext cx="834523" cy="17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"/>
              </a:lnSpc>
            </a:pPr>
            <a:r>
              <a:rPr lang="en-US" sz="902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Total Net Profit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799077" y="3695005"/>
            <a:ext cx="521589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£39.16mn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5831081" y="3995537"/>
            <a:ext cx="456362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£3.82mn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5831081" y="4307348"/>
            <a:ext cx="456362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£1.06mn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415783" y="3695005"/>
            <a:ext cx="521589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£53.22mn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6447787" y="3995537"/>
            <a:ext cx="456362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£6.13mn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6447787" y="4307348"/>
            <a:ext cx="456362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£1.78mn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052434" y="3695005"/>
            <a:ext cx="521589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£72.22mn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084438" y="3995537"/>
            <a:ext cx="456362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£8.75mn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084438" y="4307348"/>
            <a:ext cx="456362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£2.01mn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7689218" y="3695005"/>
            <a:ext cx="521589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£97.63mn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7689218" y="3995537"/>
            <a:ext cx="521589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£10.98mn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7721222" y="4307348"/>
            <a:ext cx="456362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£3.75mn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8322307" y="3695005"/>
            <a:ext cx="586816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£115.93mn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8354311" y="3995537"/>
            <a:ext cx="521589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£13.51mn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8386315" y="4307348"/>
            <a:ext cx="456362" cy="2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6"/>
              </a:lnSpc>
            </a:pPr>
            <a:r>
              <a:rPr lang="en-US" sz="902" spc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£4.62mn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3559426" y="4409465"/>
            <a:ext cx="1161650" cy="15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8"/>
              </a:lnSpc>
            </a:pPr>
            <a:r>
              <a:rPr lang="en-US" sz="80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(B-B = 55% / B-C = 45%)</a:t>
            </a:r>
          </a:p>
        </p:txBody>
      </p:sp>
      <p:sp>
        <p:nvSpPr>
          <p:cNvPr id="75" name="Google Shape;65;p14">
            <a:extLst>
              <a:ext uri="{FF2B5EF4-FFF2-40B4-BE49-F238E27FC236}">
                <a16:creationId xmlns:a16="http://schemas.microsoft.com/office/drawing/2014/main" id="{42CB1564-44B5-1752-E9A8-0D81876D78D7}"/>
              </a:ext>
            </a:extLst>
          </p:cNvPr>
          <p:cNvSpPr/>
          <p:nvPr/>
        </p:nvSpPr>
        <p:spPr>
          <a:xfrm>
            <a:off x="-5" y="-762"/>
            <a:ext cx="9144000" cy="879900"/>
          </a:xfrm>
          <a:prstGeom prst="rect">
            <a:avLst/>
          </a:prstGeom>
          <a:gradFill>
            <a:gsLst>
              <a:gs pos="0">
                <a:srgbClr val="400F26">
                  <a:alpha val="44940"/>
                </a:srgbClr>
              </a:gs>
              <a:gs pos="50000">
                <a:srgbClr val="400F26">
                  <a:alpha val="79607"/>
                  <a:alpha val="44940"/>
                </a:srgbClr>
              </a:gs>
              <a:gs pos="100000">
                <a:srgbClr val="581736">
                  <a:alpha val="0"/>
                  <a:alpha val="449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6" name="Google Shape;83;p15">
            <a:extLst>
              <a:ext uri="{FF2B5EF4-FFF2-40B4-BE49-F238E27FC236}">
                <a16:creationId xmlns:a16="http://schemas.microsoft.com/office/drawing/2014/main" id="{5E9BE0D8-8CB5-9E24-EF72-58EAEA82700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1526" b="38214"/>
          <a:stretch/>
        </p:blipFill>
        <p:spPr>
          <a:xfrm>
            <a:off x="312675" y="293625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84;p15">
            <a:extLst>
              <a:ext uri="{FF2B5EF4-FFF2-40B4-BE49-F238E27FC236}">
                <a16:creationId xmlns:a16="http://schemas.microsoft.com/office/drawing/2014/main" id="{31C3F468-F604-AE8E-1F89-CB59DB2D20BC}"/>
              </a:ext>
            </a:extLst>
          </p:cNvPr>
          <p:cNvSpPr txBox="1"/>
          <p:nvPr/>
        </p:nvSpPr>
        <p:spPr>
          <a:xfrm>
            <a:off x="3225898" y="274811"/>
            <a:ext cx="1987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 E   G R O U P</a:t>
            </a:r>
            <a:endParaRPr sz="2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17492" y="894588"/>
            <a:ext cx="4588764" cy="3328416"/>
          </a:xfrm>
          <a:custGeom>
            <a:avLst/>
            <a:gdLst/>
            <a:ahLst/>
            <a:cxnLst/>
            <a:rect l="l" t="t" r="r" b="b"/>
            <a:pathLst>
              <a:path w="4588764" h="3328416">
                <a:moveTo>
                  <a:pt x="0" y="0"/>
                </a:moveTo>
                <a:lnTo>
                  <a:pt x="4588764" y="0"/>
                </a:lnTo>
                <a:lnTo>
                  <a:pt x="4588764" y="3328416"/>
                </a:lnTo>
                <a:lnTo>
                  <a:pt x="0" y="3328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0" y="4479036"/>
            <a:ext cx="9144000" cy="664454"/>
          </a:xfrm>
          <a:custGeom>
            <a:avLst/>
            <a:gdLst/>
            <a:ahLst/>
            <a:cxnLst/>
            <a:rect l="l" t="t" r="r" b="b"/>
            <a:pathLst>
              <a:path w="9144000" h="664454">
                <a:moveTo>
                  <a:pt x="0" y="0"/>
                </a:moveTo>
                <a:lnTo>
                  <a:pt x="9144000" y="0"/>
                </a:lnTo>
                <a:lnTo>
                  <a:pt x="9144000" y="664454"/>
                </a:lnTo>
                <a:lnTo>
                  <a:pt x="0" y="664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2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0" y="774697"/>
            <a:ext cx="4292603" cy="3555997"/>
          </a:xfrm>
          <a:custGeom>
            <a:avLst/>
            <a:gdLst/>
            <a:ahLst/>
            <a:cxnLst/>
            <a:rect l="l" t="t" r="r" b="b"/>
            <a:pathLst>
              <a:path w="4292603" h="3555997">
                <a:moveTo>
                  <a:pt x="0" y="0"/>
                </a:moveTo>
                <a:lnTo>
                  <a:pt x="4292603" y="0"/>
                </a:lnTo>
                <a:lnTo>
                  <a:pt x="4292603" y="3555997"/>
                </a:lnTo>
                <a:lnTo>
                  <a:pt x="0" y="3555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189205" y="376428"/>
            <a:ext cx="8765791" cy="262128"/>
          </a:xfrm>
          <a:custGeom>
            <a:avLst/>
            <a:gdLst/>
            <a:ahLst/>
            <a:cxnLst/>
            <a:rect l="l" t="t" r="r" b="b"/>
            <a:pathLst>
              <a:path w="8765791" h="262128">
                <a:moveTo>
                  <a:pt x="0" y="0"/>
                </a:moveTo>
                <a:lnTo>
                  <a:pt x="8765790" y="0"/>
                </a:lnTo>
                <a:lnTo>
                  <a:pt x="8765790" y="262128"/>
                </a:lnTo>
                <a:lnTo>
                  <a:pt x="0" y="262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" b="-53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312420" y="245364"/>
            <a:ext cx="2150364" cy="249936"/>
          </a:xfrm>
          <a:custGeom>
            <a:avLst/>
            <a:gdLst/>
            <a:ahLst/>
            <a:cxnLst/>
            <a:rect l="l" t="t" r="r" b="b"/>
            <a:pathLst>
              <a:path w="2150364" h="249936">
                <a:moveTo>
                  <a:pt x="0" y="0"/>
                </a:moveTo>
                <a:lnTo>
                  <a:pt x="2150364" y="0"/>
                </a:lnTo>
                <a:lnTo>
                  <a:pt x="2150364" y="249936"/>
                </a:lnTo>
                <a:lnTo>
                  <a:pt x="0" y="24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TextBox 7"/>
          <p:cNvSpPr txBox="1"/>
          <p:nvPr/>
        </p:nvSpPr>
        <p:spPr>
          <a:xfrm>
            <a:off x="312725" y="3381766"/>
            <a:ext cx="2135648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9"/>
              </a:lnSpc>
            </a:pPr>
            <a:r>
              <a:rPr lang="en-US" sz="12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FINANZAS COMERCIALES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5877" y="3629711"/>
            <a:ext cx="77934" cy="19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0"/>
              </a:lnSpc>
            </a:pPr>
            <a:r>
              <a:rPr lang="en-US" sz="996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2725" y="2022862"/>
            <a:ext cx="2489006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CAPITAL DE RENTA FIJA (P-P)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2725" y="1195073"/>
            <a:ext cx="3011967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INGRESOS COMERCIALES (VENTAS)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2725" y="2702947"/>
            <a:ext cx="3182741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PATRIMONIO (COLOCACIÓN PRIVADA)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5877" y="2984811"/>
            <a:ext cx="77934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7045" y="2984811"/>
            <a:ext cx="3233928" cy="337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Liberación de capital prevista para la dilución del 95% (actual) al 75% durante el período.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5877" y="1469698"/>
            <a:ext cx="77934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7045" y="1469698"/>
            <a:ext cx="3405273" cy="512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Ventas derivadas de 3 canales: alta joyería; relojes de lujo; comercio de metales preciosos (tanto B-B como B-C).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5384" y="2297487"/>
            <a:ext cx="77934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552" y="2297487"/>
            <a:ext cx="3485779" cy="337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Capital recaudado a través del pagaré de préstamo de oro seguro, respaldado por activos y de renta fija.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7045" y="3667811"/>
            <a:ext cx="3534556" cy="512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Financiamiento de activos de fondos extraterritoriales administrados para recaudar capital para actividades de comercio de oro.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30668" y="319964"/>
            <a:ext cx="642785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2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Página 17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2725" y="834638"/>
            <a:ext cx="2133181" cy="322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8"/>
              </a:lnSpc>
            </a:pPr>
            <a:r>
              <a:rPr lang="en-US" sz="170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FONDOS: 2025-2029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88390" y="179661"/>
            <a:ext cx="1501397" cy="3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4D5156"/>
                </a:solidFill>
                <a:latin typeface="Roboto"/>
                <a:ea typeface="Roboto"/>
                <a:cs typeface="Roboto"/>
                <a:sym typeface="Roboto"/>
              </a:rPr>
              <a:t>D E G R O U 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976" y="4748784"/>
            <a:ext cx="8766048" cy="262128"/>
          </a:xfrm>
          <a:custGeom>
            <a:avLst/>
            <a:gdLst/>
            <a:ahLst/>
            <a:cxnLst/>
            <a:rect l="l" t="t" r="r" b="b"/>
            <a:pathLst>
              <a:path w="8766048" h="262128">
                <a:moveTo>
                  <a:pt x="0" y="0"/>
                </a:moveTo>
                <a:lnTo>
                  <a:pt x="8766048" y="0"/>
                </a:lnTo>
                <a:lnTo>
                  <a:pt x="8766048" y="262128"/>
                </a:lnTo>
                <a:lnTo>
                  <a:pt x="0" y="262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4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0" y="38"/>
            <a:ext cx="9144000" cy="879310"/>
          </a:xfrm>
          <a:custGeom>
            <a:avLst/>
            <a:gdLst/>
            <a:ahLst/>
            <a:cxnLst/>
            <a:rect l="l" t="t" r="r" b="b"/>
            <a:pathLst>
              <a:path w="9144000" h="879310">
                <a:moveTo>
                  <a:pt x="0" y="0"/>
                </a:moveTo>
                <a:lnTo>
                  <a:pt x="9144000" y="0"/>
                </a:lnTo>
                <a:lnTo>
                  <a:pt x="9144000" y="879310"/>
                </a:lnTo>
                <a:lnTo>
                  <a:pt x="0" y="879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3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3213097" y="1054103"/>
            <a:ext cx="2870197" cy="3467100"/>
          </a:xfrm>
          <a:custGeom>
            <a:avLst/>
            <a:gdLst/>
            <a:ahLst/>
            <a:cxnLst/>
            <a:rect l="l" t="t" r="r" b="b"/>
            <a:pathLst>
              <a:path w="2870197" h="3467100">
                <a:moveTo>
                  <a:pt x="0" y="0"/>
                </a:moveTo>
                <a:lnTo>
                  <a:pt x="2870197" y="0"/>
                </a:lnTo>
                <a:lnTo>
                  <a:pt x="2870197" y="3467100"/>
                </a:lnTo>
                <a:lnTo>
                  <a:pt x="0" y="346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3546348" y="1516380"/>
            <a:ext cx="2200656" cy="573024"/>
          </a:xfrm>
          <a:custGeom>
            <a:avLst/>
            <a:gdLst/>
            <a:ahLst/>
            <a:cxnLst/>
            <a:rect l="l" t="t" r="r" b="b"/>
            <a:pathLst>
              <a:path w="2200656" h="573024">
                <a:moveTo>
                  <a:pt x="0" y="0"/>
                </a:moveTo>
                <a:lnTo>
                  <a:pt x="2200656" y="0"/>
                </a:lnTo>
                <a:lnTo>
                  <a:pt x="2200656" y="573024"/>
                </a:lnTo>
                <a:lnTo>
                  <a:pt x="0" y="573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3536442" y="2609469"/>
            <a:ext cx="2217925" cy="19050"/>
          </a:xfrm>
          <a:custGeom>
            <a:avLst/>
            <a:gdLst/>
            <a:ahLst/>
            <a:cxnLst/>
            <a:rect l="l" t="t" r="r" b="b"/>
            <a:pathLst>
              <a:path w="2217925" h="19050">
                <a:moveTo>
                  <a:pt x="0" y="0"/>
                </a:moveTo>
                <a:lnTo>
                  <a:pt x="2217925" y="0"/>
                </a:lnTo>
                <a:lnTo>
                  <a:pt x="2217925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6096000" y="1054103"/>
            <a:ext cx="2870197" cy="3467100"/>
          </a:xfrm>
          <a:custGeom>
            <a:avLst/>
            <a:gdLst/>
            <a:ahLst/>
            <a:cxnLst/>
            <a:rect l="l" t="t" r="r" b="b"/>
            <a:pathLst>
              <a:path w="2870197" h="3467100">
                <a:moveTo>
                  <a:pt x="0" y="0"/>
                </a:moveTo>
                <a:lnTo>
                  <a:pt x="2870197" y="0"/>
                </a:lnTo>
                <a:lnTo>
                  <a:pt x="2870197" y="3467100"/>
                </a:lnTo>
                <a:lnTo>
                  <a:pt x="0" y="34671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6623304" y="1394460"/>
            <a:ext cx="1898904" cy="879348"/>
          </a:xfrm>
          <a:custGeom>
            <a:avLst/>
            <a:gdLst/>
            <a:ahLst/>
            <a:cxnLst/>
            <a:rect l="l" t="t" r="r" b="b"/>
            <a:pathLst>
              <a:path w="1898904" h="879348">
                <a:moveTo>
                  <a:pt x="0" y="0"/>
                </a:moveTo>
                <a:lnTo>
                  <a:pt x="1898904" y="0"/>
                </a:lnTo>
                <a:lnTo>
                  <a:pt x="1898904" y="879348"/>
                </a:lnTo>
                <a:lnTo>
                  <a:pt x="0" y="8793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312725" y="4775206"/>
            <a:ext cx="686914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1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18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47031" y="2695756"/>
            <a:ext cx="2490768" cy="135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996" spc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La ANM gestiona los recursos mineros, planifica y promueve su uso en el marco del interés general, el respeto a los Derechos Humanos y los determinantes ambientales, garantizando la responsabilidad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45251" y="4067689"/>
            <a:ext cx="410423" cy="209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996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soci al 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15713" y="2695756"/>
            <a:ext cx="2523020" cy="135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996" spc="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Fundada en 2002 con la misión de establecer Dubái como puerta de entrada empresarial y de comercio de productos básicos a Oriente Medio y más allá, hoy representa el 11% de toda la inversión extranjera directa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83809" y="4067689"/>
            <a:ext cx="910504" cy="209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996" spc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en el emirato.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2675" y="1301782"/>
            <a:ext cx="2723912" cy="166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7"/>
              </a:lnSpc>
            </a:pPr>
            <a:r>
              <a:rPr lang="en-US" sz="1598" b="1" dirty="0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LICENCIAS COMERCIALES</a:t>
            </a:r>
          </a:p>
          <a:p>
            <a:pPr algn="l">
              <a:lnSpc>
                <a:spcPts val="1620"/>
              </a:lnSpc>
            </a:pP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LDE SAS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cuenta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con RUCOM y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licencias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comerciales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para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operar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Colombia e </a:t>
            </a:r>
          </a:p>
          <a:p>
            <a:pPr algn="l">
              <a:lnSpc>
                <a:spcPts val="1263"/>
              </a:lnSpc>
            </a:pPr>
            <a:r>
              <a:rPr lang="en-US" sz="90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importar</a:t>
            </a:r>
            <a:r>
              <a:rPr lang="en-US" sz="90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y </a:t>
            </a:r>
            <a:r>
              <a:rPr lang="en-US" sz="90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exportar</a:t>
            </a:r>
            <a:r>
              <a:rPr lang="en-US" sz="90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. </a:t>
            </a:r>
            <a:r>
              <a:rPr lang="en-US" sz="90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Está</a:t>
            </a:r>
            <a:r>
              <a:rPr lang="en-US" sz="90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aumentando</a:t>
            </a:r>
            <a:r>
              <a:rPr lang="en-US" sz="90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su</a:t>
            </a:r>
            <a:r>
              <a:rPr lang="en-US" sz="90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</a:p>
          <a:p>
            <a:pPr algn="l">
              <a:lnSpc>
                <a:spcPts val="1620"/>
              </a:lnSpc>
            </a:pP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participación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mercado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América Latina y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desarrollando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oportunidades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comerciales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transfronterizas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con América del Norte.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2725" y="4248464"/>
            <a:ext cx="1645615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spc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los Emiratos Árabes Unidos.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2725" y="3181312"/>
            <a:ext cx="2798293" cy="101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900" spc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licencia completa del DMCC, un eslabón crucial en la cadena de suministro de oro a través de uno de los centros de comercio de oro de más rápido crecimiento. La mayor parte del </a:t>
            </a:r>
          </a:p>
          <a:p>
            <a:pPr algn="l">
              <a:lnSpc>
                <a:spcPts val="1263"/>
              </a:lnSpc>
            </a:pPr>
            <a:r>
              <a:rPr lang="en-US" sz="902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comercio de oro de LDE se realiza a través de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2725" y="3013110"/>
            <a:ext cx="2462203" cy="15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"/>
              </a:lnSpc>
            </a:pPr>
            <a:r>
              <a:rPr lang="en-US" sz="902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LDE (Sucursal de Dubai) es miembro con </a:t>
            </a:r>
          </a:p>
        </p:txBody>
      </p:sp>
      <p:sp>
        <p:nvSpPr>
          <p:cNvPr id="22" name="Google Shape;65;p14">
            <a:extLst>
              <a:ext uri="{FF2B5EF4-FFF2-40B4-BE49-F238E27FC236}">
                <a16:creationId xmlns:a16="http://schemas.microsoft.com/office/drawing/2014/main" id="{A7587069-768F-30BB-D5EC-D3555D19840D}"/>
              </a:ext>
            </a:extLst>
          </p:cNvPr>
          <p:cNvSpPr/>
          <p:nvPr/>
        </p:nvSpPr>
        <p:spPr>
          <a:xfrm>
            <a:off x="8525" y="-552"/>
            <a:ext cx="9144000" cy="879900"/>
          </a:xfrm>
          <a:prstGeom prst="rect">
            <a:avLst/>
          </a:prstGeom>
          <a:gradFill>
            <a:gsLst>
              <a:gs pos="0">
                <a:srgbClr val="400F26">
                  <a:alpha val="44940"/>
                </a:srgbClr>
              </a:gs>
              <a:gs pos="50000">
                <a:srgbClr val="400F26">
                  <a:alpha val="79607"/>
                  <a:alpha val="44940"/>
                </a:srgbClr>
              </a:gs>
              <a:gs pos="100000">
                <a:srgbClr val="581736">
                  <a:alpha val="0"/>
                  <a:alpha val="449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3" name="Google Shape;83;p15">
            <a:extLst>
              <a:ext uri="{FF2B5EF4-FFF2-40B4-BE49-F238E27FC236}">
                <a16:creationId xmlns:a16="http://schemas.microsoft.com/office/drawing/2014/main" id="{9A9121DC-7C4C-372A-18F0-EF359A13D88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1526" b="38214"/>
          <a:stretch/>
        </p:blipFill>
        <p:spPr>
          <a:xfrm>
            <a:off x="312675" y="293625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84;p15">
            <a:extLst>
              <a:ext uri="{FF2B5EF4-FFF2-40B4-BE49-F238E27FC236}">
                <a16:creationId xmlns:a16="http://schemas.microsoft.com/office/drawing/2014/main" id="{C20E0B69-4D5B-61A1-CDF7-D663834A1F63}"/>
              </a:ext>
            </a:extLst>
          </p:cNvPr>
          <p:cNvSpPr txBox="1"/>
          <p:nvPr/>
        </p:nvSpPr>
        <p:spPr>
          <a:xfrm>
            <a:off x="3225898" y="274811"/>
            <a:ext cx="1987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 E   G R O U P</a:t>
            </a:r>
            <a:endParaRPr sz="2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3756" y="1411224"/>
            <a:ext cx="4046220" cy="864108"/>
          </a:xfrm>
          <a:custGeom>
            <a:avLst/>
            <a:gdLst/>
            <a:ahLst/>
            <a:cxnLst/>
            <a:rect l="l" t="t" r="r" b="b"/>
            <a:pathLst>
              <a:path w="4046220" h="864108">
                <a:moveTo>
                  <a:pt x="0" y="0"/>
                </a:moveTo>
                <a:lnTo>
                  <a:pt x="4046220" y="0"/>
                </a:lnTo>
                <a:lnTo>
                  <a:pt x="4046220" y="864108"/>
                </a:lnTo>
                <a:lnTo>
                  <a:pt x="0" y="8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330203" y="2412997"/>
            <a:ext cx="4051297" cy="965197"/>
          </a:xfrm>
          <a:custGeom>
            <a:avLst/>
            <a:gdLst/>
            <a:ahLst/>
            <a:cxnLst/>
            <a:rect l="l" t="t" r="r" b="b"/>
            <a:pathLst>
              <a:path w="4051297" h="965197">
                <a:moveTo>
                  <a:pt x="0" y="0"/>
                </a:moveTo>
                <a:lnTo>
                  <a:pt x="4051297" y="0"/>
                </a:lnTo>
                <a:lnTo>
                  <a:pt x="4051297" y="965197"/>
                </a:lnTo>
                <a:lnTo>
                  <a:pt x="0" y="965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333756" y="3521964"/>
            <a:ext cx="4046220" cy="659892"/>
          </a:xfrm>
          <a:custGeom>
            <a:avLst/>
            <a:gdLst/>
            <a:ahLst/>
            <a:cxnLst/>
            <a:rect l="l" t="t" r="r" b="b"/>
            <a:pathLst>
              <a:path w="4046220" h="659892">
                <a:moveTo>
                  <a:pt x="0" y="0"/>
                </a:moveTo>
                <a:lnTo>
                  <a:pt x="4046220" y="0"/>
                </a:lnTo>
                <a:lnTo>
                  <a:pt x="4046220" y="659892"/>
                </a:lnTo>
                <a:lnTo>
                  <a:pt x="0" y="659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188976" y="4756404"/>
            <a:ext cx="4383024" cy="260604"/>
          </a:xfrm>
          <a:custGeom>
            <a:avLst/>
            <a:gdLst/>
            <a:ahLst/>
            <a:cxnLst/>
            <a:rect l="l" t="t" r="r" b="b"/>
            <a:pathLst>
              <a:path w="4383024" h="260604">
                <a:moveTo>
                  <a:pt x="0" y="0"/>
                </a:moveTo>
                <a:lnTo>
                  <a:pt x="4383024" y="0"/>
                </a:lnTo>
                <a:lnTo>
                  <a:pt x="4383024" y="260604"/>
                </a:lnTo>
                <a:lnTo>
                  <a:pt x="0" y="2606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6952488" y="0"/>
            <a:ext cx="2191512" cy="5143500"/>
          </a:xfrm>
          <a:custGeom>
            <a:avLst/>
            <a:gdLst/>
            <a:ahLst/>
            <a:cxnLst/>
            <a:rect l="l" t="t" r="r" b="b"/>
            <a:pathLst>
              <a:path w="2191512" h="5143500">
                <a:moveTo>
                  <a:pt x="0" y="0"/>
                </a:moveTo>
                <a:lnTo>
                  <a:pt x="2191512" y="0"/>
                </a:lnTo>
                <a:lnTo>
                  <a:pt x="219151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17" b="-2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312420" y="245364"/>
            <a:ext cx="2150364" cy="249936"/>
          </a:xfrm>
          <a:custGeom>
            <a:avLst/>
            <a:gdLst/>
            <a:ahLst/>
            <a:cxnLst/>
            <a:rect l="l" t="t" r="r" b="b"/>
            <a:pathLst>
              <a:path w="2150364" h="249936">
                <a:moveTo>
                  <a:pt x="0" y="0"/>
                </a:moveTo>
                <a:lnTo>
                  <a:pt x="2150364" y="0"/>
                </a:lnTo>
                <a:lnTo>
                  <a:pt x="2150364" y="249936"/>
                </a:lnTo>
                <a:lnTo>
                  <a:pt x="0" y="2499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712208" y="0"/>
            <a:ext cx="2200656" cy="5143500"/>
            <a:chOff x="0" y="0"/>
            <a:chExt cx="2934208" cy="6858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4208" cy="6858000"/>
            </a:xfrm>
            <a:custGeom>
              <a:avLst/>
              <a:gdLst/>
              <a:ahLst/>
              <a:cxnLst/>
              <a:rect l="l" t="t" r="r" b="b"/>
              <a:pathLst>
                <a:path w="2934208" h="6858000">
                  <a:moveTo>
                    <a:pt x="489077" y="0"/>
                  </a:moveTo>
                  <a:cubicBezTo>
                    <a:pt x="218948" y="0"/>
                    <a:pt x="0" y="218948"/>
                    <a:pt x="0" y="489077"/>
                  </a:cubicBezTo>
                  <a:lnTo>
                    <a:pt x="0" y="6858000"/>
                  </a:lnTo>
                  <a:lnTo>
                    <a:pt x="2934208" y="6858000"/>
                  </a:lnTo>
                  <a:lnTo>
                    <a:pt x="2934208" y="489077"/>
                  </a:lnTo>
                  <a:cubicBezTo>
                    <a:pt x="2934208" y="218948"/>
                    <a:pt x="2715260" y="0"/>
                    <a:pt x="2445131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2725" y="4782217"/>
            <a:ext cx="641490" cy="162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7"/>
              </a:lnSpc>
            </a:pPr>
            <a:r>
              <a:rPr lang="en-US" sz="998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19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2725" y="981275"/>
            <a:ext cx="3474158" cy="3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4"/>
              </a:lnSpc>
            </a:pPr>
            <a:r>
              <a:rPr lang="en-US" sz="1596" b="1">
                <a:solidFill>
                  <a:srgbClr val="400F26"/>
                </a:solidFill>
                <a:latin typeface="Arial Bold"/>
                <a:ea typeface="Arial Bold"/>
                <a:cs typeface="Arial Bold"/>
                <a:sym typeface="Arial Bold"/>
              </a:rPr>
              <a:t>INVERSORES ESTADOUNIDENSES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5878" y="1609411"/>
            <a:ext cx="3110198" cy="202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3"/>
              </a:lnSpc>
            </a:pPr>
            <a:r>
              <a:rPr lang="en-US" sz="120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El London DE Group da la bienvenida 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5119" y="2561272"/>
            <a:ext cx="3373536" cy="4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3"/>
              </a:lnSpc>
            </a:pPr>
            <a:r>
              <a:rPr lang="en-US" sz="120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LDE da la bienvenida a las inversiones de ciudadanos estadounidenses, tanto dentro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1638" y="1820275"/>
            <a:ext cx="2308250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inversiones de todo el mundo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4119" y="2982582"/>
            <a:ext cx="1772107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5"/>
              </a:lnSpc>
            </a:pPr>
            <a:r>
              <a:rPr lang="en-US" sz="12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como fuera de EE. UU.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7512" y="3628758"/>
            <a:ext cx="3492913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5"/>
              </a:lnSpc>
            </a:pPr>
            <a:r>
              <a:rPr lang="en-US" sz="12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LDE ya cuenta con inversores de más de 50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3708" y="3839023"/>
            <a:ext cx="1795577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5"/>
              </a:lnSpc>
            </a:pPr>
            <a:r>
              <a:rPr lang="en-US" sz="12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países y jurisdicciones.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88390" y="179661"/>
            <a:ext cx="1501397" cy="3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4D5156"/>
                </a:solidFill>
                <a:latin typeface="Roboto"/>
                <a:ea typeface="Roboto"/>
                <a:cs typeface="Roboto"/>
                <a:sym typeface="Roboto"/>
              </a:rPr>
              <a:t>D E G R O U 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6776" y="0"/>
            <a:ext cx="2231136" cy="5143500"/>
          </a:xfrm>
          <a:custGeom>
            <a:avLst/>
            <a:gdLst/>
            <a:ahLst/>
            <a:cxnLst/>
            <a:rect l="l" t="t" r="r" b="b"/>
            <a:pathLst>
              <a:path w="2231136" h="5143500">
                <a:moveTo>
                  <a:pt x="0" y="0"/>
                </a:moveTo>
                <a:lnTo>
                  <a:pt x="2231136" y="0"/>
                </a:lnTo>
                <a:lnTo>
                  <a:pt x="223113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210312" y="4756404"/>
            <a:ext cx="4871466" cy="260604"/>
          </a:xfrm>
          <a:custGeom>
            <a:avLst/>
            <a:gdLst/>
            <a:ahLst/>
            <a:cxnLst/>
            <a:rect l="l" t="t" r="r" b="b"/>
            <a:pathLst>
              <a:path w="4871466" h="260604">
                <a:moveTo>
                  <a:pt x="0" y="0"/>
                </a:moveTo>
                <a:lnTo>
                  <a:pt x="4871466" y="0"/>
                </a:lnTo>
                <a:lnTo>
                  <a:pt x="4871466" y="260604"/>
                </a:lnTo>
                <a:lnTo>
                  <a:pt x="0" y="260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5622226" y="749998"/>
            <a:ext cx="1916811" cy="737235"/>
          </a:xfrm>
          <a:custGeom>
            <a:avLst/>
            <a:gdLst/>
            <a:ahLst/>
            <a:cxnLst/>
            <a:rect l="l" t="t" r="r" b="b"/>
            <a:pathLst>
              <a:path w="1916811" h="737235">
                <a:moveTo>
                  <a:pt x="0" y="0"/>
                </a:moveTo>
                <a:lnTo>
                  <a:pt x="1916812" y="0"/>
                </a:lnTo>
                <a:lnTo>
                  <a:pt x="1916812" y="737235"/>
                </a:lnTo>
                <a:lnTo>
                  <a:pt x="0" y="7372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5622226" y="1707070"/>
            <a:ext cx="1916811" cy="737235"/>
          </a:xfrm>
          <a:custGeom>
            <a:avLst/>
            <a:gdLst/>
            <a:ahLst/>
            <a:cxnLst/>
            <a:rect l="l" t="t" r="r" b="b"/>
            <a:pathLst>
              <a:path w="1916811" h="737235">
                <a:moveTo>
                  <a:pt x="0" y="0"/>
                </a:moveTo>
                <a:lnTo>
                  <a:pt x="1916812" y="0"/>
                </a:lnTo>
                <a:lnTo>
                  <a:pt x="1916812" y="737236"/>
                </a:lnTo>
                <a:lnTo>
                  <a:pt x="0" y="737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5622226" y="2664142"/>
            <a:ext cx="1916811" cy="737235"/>
          </a:xfrm>
          <a:custGeom>
            <a:avLst/>
            <a:gdLst/>
            <a:ahLst/>
            <a:cxnLst/>
            <a:rect l="l" t="t" r="r" b="b"/>
            <a:pathLst>
              <a:path w="1916811" h="737235">
                <a:moveTo>
                  <a:pt x="0" y="0"/>
                </a:moveTo>
                <a:lnTo>
                  <a:pt x="1916812" y="0"/>
                </a:lnTo>
                <a:lnTo>
                  <a:pt x="1916812" y="737236"/>
                </a:lnTo>
                <a:lnTo>
                  <a:pt x="0" y="737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5622226" y="3622738"/>
            <a:ext cx="1916811" cy="737235"/>
          </a:xfrm>
          <a:custGeom>
            <a:avLst/>
            <a:gdLst/>
            <a:ahLst/>
            <a:cxnLst/>
            <a:rect l="l" t="t" r="r" b="b"/>
            <a:pathLst>
              <a:path w="1916811" h="737235">
                <a:moveTo>
                  <a:pt x="0" y="0"/>
                </a:moveTo>
                <a:lnTo>
                  <a:pt x="1916812" y="0"/>
                </a:lnTo>
                <a:lnTo>
                  <a:pt x="1916812" y="737236"/>
                </a:lnTo>
                <a:lnTo>
                  <a:pt x="0" y="737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312420" y="245364"/>
            <a:ext cx="2150364" cy="249936"/>
          </a:xfrm>
          <a:custGeom>
            <a:avLst/>
            <a:gdLst/>
            <a:ahLst/>
            <a:cxnLst/>
            <a:rect l="l" t="t" r="r" b="b"/>
            <a:pathLst>
              <a:path w="2150364" h="249936">
                <a:moveTo>
                  <a:pt x="0" y="0"/>
                </a:moveTo>
                <a:lnTo>
                  <a:pt x="2150364" y="0"/>
                </a:lnTo>
                <a:lnTo>
                  <a:pt x="2150364" y="249936"/>
                </a:lnTo>
                <a:lnTo>
                  <a:pt x="0" y="249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7677912" y="0"/>
            <a:ext cx="1466088" cy="5143452"/>
          </a:xfrm>
          <a:custGeom>
            <a:avLst/>
            <a:gdLst/>
            <a:ahLst/>
            <a:cxnLst/>
            <a:rect l="l" t="t" r="r" b="b"/>
            <a:pathLst>
              <a:path w="1466088" h="5143452">
                <a:moveTo>
                  <a:pt x="0" y="0"/>
                </a:moveTo>
                <a:lnTo>
                  <a:pt x="1466088" y="0"/>
                </a:lnTo>
                <a:lnTo>
                  <a:pt x="1466088" y="5143452"/>
                </a:lnTo>
                <a:lnTo>
                  <a:pt x="0" y="51434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312725" y="4782217"/>
            <a:ext cx="641490" cy="162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7"/>
              </a:lnSpc>
            </a:pPr>
            <a:r>
              <a:rPr lang="en-US" sz="998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20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2725" y="588083"/>
            <a:ext cx="2678801" cy="3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4"/>
              </a:lnSpc>
            </a:pPr>
            <a:r>
              <a:rPr lang="en-US" sz="1596" b="1" spc="1">
                <a:solidFill>
                  <a:srgbClr val="400F26"/>
                </a:solidFill>
                <a:latin typeface="Arial Bold"/>
                <a:ea typeface="Arial Bold"/>
                <a:cs typeface="Arial Bold"/>
                <a:sym typeface="Arial Bold"/>
              </a:rPr>
              <a:t>CONCLUSIÓN Y RESUMEN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0345" y="1030691"/>
            <a:ext cx="70609" cy="101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sz="90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● ●</a:t>
            </a:r>
          </a:p>
          <a:p>
            <a:pPr algn="just">
              <a:lnSpc>
                <a:spcPts val="1263"/>
              </a:lnSpc>
            </a:pPr>
            <a:r>
              <a:rPr lang="en-US" sz="902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● 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7423" y="2278809"/>
            <a:ext cx="70609" cy="4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60"/>
              </a:lnSpc>
            </a:pP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● 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4111" y="2936214"/>
            <a:ext cx="70418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0345" y="3575942"/>
            <a:ext cx="70418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2285" y="1027281"/>
            <a:ext cx="4555312" cy="3241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Nota de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préstamo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oro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renta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fija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, Segura y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respaldada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por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activos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</a:p>
          <a:p>
            <a:pPr algn="l">
              <a:lnSpc>
                <a:spcPts val="2039"/>
              </a:lnSpc>
            </a:pP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11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años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historia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comercial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,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recaudación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fondos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exitosos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durante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5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años</a:t>
            </a:r>
            <a:endParaRPr lang="en-US" sz="852" dirty="0">
              <a:solidFill>
                <a:srgbClr val="400F26"/>
              </a:solidFill>
              <a:latin typeface="Verdana Pro"/>
              <a:ea typeface="Verdana Pro"/>
              <a:cs typeface="Verdana Pro"/>
              <a:sym typeface="Verdana Pro"/>
            </a:endParaRPr>
          </a:p>
          <a:p>
            <a:pPr algn="l">
              <a:lnSpc>
                <a:spcPts val="1196"/>
              </a:lnSpc>
            </a:pP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Plazo</a:t>
            </a: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mínimo</a:t>
            </a: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flexible de 12 meses,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renta</a:t>
            </a: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pagada</a:t>
            </a: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mensualmente</a:t>
            </a:r>
            <a:endParaRPr lang="en-US" sz="854" dirty="0">
              <a:solidFill>
                <a:srgbClr val="400F26"/>
              </a:solidFill>
              <a:latin typeface="Verdana Pro"/>
              <a:ea typeface="Verdana Pro"/>
              <a:cs typeface="Verdana Pro"/>
              <a:sym typeface="Verdana Pro"/>
            </a:endParaRPr>
          </a:p>
          <a:p>
            <a:pPr algn="l">
              <a:lnSpc>
                <a:spcPts val="2039"/>
              </a:lnSpc>
            </a:pP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Transacciones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seguras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, con un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Fiduciario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Garantías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teniendo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el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primer cargo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sobre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los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activos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del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grupo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. </a:t>
            </a:r>
          </a:p>
          <a:p>
            <a:pPr algn="l">
              <a:lnSpc>
                <a:spcPts val="2039"/>
              </a:lnSpc>
            </a:pP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El Grupo LDE se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posiciona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como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una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fuerza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ética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su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industria</a:t>
            </a:r>
            <a:endParaRPr lang="en-US" sz="852" dirty="0">
              <a:solidFill>
                <a:srgbClr val="400F26"/>
              </a:solidFill>
              <a:latin typeface="Verdana Pro"/>
              <a:ea typeface="Verdana Pro"/>
              <a:cs typeface="Verdana Pro"/>
              <a:sym typeface="Verdana Pro"/>
            </a:endParaRPr>
          </a:p>
          <a:p>
            <a:pPr algn="l">
              <a:lnSpc>
                <a:spcPts val="1196"/>
              </a:lnSpc>
            </a:pP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El Grupo ha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creado</a:t>
            </a: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asociaciones</a:t>
            </a: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clave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Europa, Oriente Medio, África,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el</a:t>
            </a:r>
            <a:endParaRPr lang="en-US" sz="854" dirty="0">
              <a:solidFill>
                <a:srgbClr val="400F26"/>
              </a:solidFill>
              <a:latin typeface="Verdana Pro"/>
              <a:ea typeface="Verdana Pro"/>
              <a:cs typeface="Verdana Pro"/>
              <a:sym typeface="Verdana Pro"/>
            </a:endParaRPr>
          </a:p>
          <a:p>
            <a:pPr algn="l">
              <a:lnSpc>
                <a:spcPts val="2039"/>
              </a:lnSpc>
            </a:pP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Sudeste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Asiático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y América. </a:t>
            </a:r>
          </a:p>
          <a:p>
            <a:pPr algn="l">
              <a:lnSpc>
                <a:spcPts val="2039"/>
              </a:lnSpc>
            </a:pP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LDE es un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negocio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híbrido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, con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bajos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gastos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generals y multiples canales B-B y B-C para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comercializar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.</a:t>
            </a:r>
          </a:p>
          <a:p>
            <a:pPr algn="l">
              <a:lnSpc>
                <a:spcPts val="1196"/>
              </a:lnSpc>
            </a:pP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Se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abrirán</a:t>
            </a: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dos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nuevas</a:t>
            </a: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oficinas</a:t>
            </a: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4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854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la region de Asia Pacíficoen2025</a:t>
            </a:r>
          </a:p>
          <a:p>
            <a:pPr algn="l">
              <a:lnSpc>
                <a:spcPts val="2039"/>
              </a:lnSpc>
            </a:pP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Las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prioridades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operativas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LDE son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consolidar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su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posición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el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mercado de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piedras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preciosas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y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joyas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, al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tiempo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que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consolida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su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participación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el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mercado del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oro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852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artesanal</a:t>
            </a:r>
            <a:r>
              <a:rPr lang="en-US" sz="85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7312" y="3347547"/>
            <a:ext cx="70609" cy="15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63"/>
              </a:lnSpc>
            </a:pPr>
            <a:r>
              <a:rPr lang="en-US" sz="902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69226" y="789280"/>
            <a:ext cx="676065" cy="61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75"/>
              </a:lnSpc>
            </a:pPr>
            <a:r>
              <a:rPr lang="en-US" sz="2604" b="1" spc="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10%</a:t>
            </a:r>
          </a:p>
          <a:p>
            <a:pPr algn="just">
              <a:lnSpc>
                <a:spcPts val="2070"/>
              </a:lnSpc>
            </a:pPr>
            <a:r>
              <a:rPr lang="en-US" sz="1502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Return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57672" y="1385297"/>
            <a:ext cx="676065" cy="97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10"/>
              </a:lnSpc>
            </a:pPr>
            <a:r>
              <a:rPr lang="en-US" sz="2604" b="1" spc="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12%</a:t>
            </a:r>
          </a:p>
          <a:p>
            <a:pPr algn="just">
              <a:lnSpc>
                <a:spcPts val="750"/>
              </a:lnSpc>
            </a:pPr>
            <a:r>
              <a:rPr lang="en-US" sz="15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Return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57672" y="2342998"/>
            <a:ext cx="676065" cy="97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10"/>
              </a:lnSpc>
            </a:pPr>
            <a:r>
              <a:rPr lang="en-US" sz="2604" b="1" spc="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15%</a:t>
            </a:r>
          </a:p>
          <a:p>
            <a:pPr algn="just">
              <a:lnSpc>
                <a:spcPts val="750"/>
              </a:lnSpc>
            </a:pPr>
            <a:r>
              <a:rPr lang="en-US" sz="15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Return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91602" y="1812741"/>
            <a:ext cx="783222" cy="48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60"/>
              </a:lnSpc>
            </a:pPr>
            <a:r>
              <a:rPr lang="en-US" sz="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Opción 2 </a:t>
            </a:r>
            <a:r>
              <a:rPr lang="en-US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$20,000+ 1.00% por mes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91602" y="2770327"/>
            <a:ext cx="783679" cy="48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60"/>
              </a:lnSpc>
            </a:pPr>
            <a:r>
              <a:rPr lang="en-US" sz="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Opción 3 </a:t>
            </a:r>
            <a:r>
              <a:rPr lang="en-US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$50,000+ 1.25% por mes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03165" y="854659"/>
            <a:ext cx="783222" cy="488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60"/>
              </a:lnSpc>
            </a:pPr>
            <a:r>
              <a:rPr lang="en-US" sz="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Opción 1 </a:t>
            </a:r>
            <a:r>
              <a:rPr lang="en-US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$10,000+ 0.83% por mes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91602" y="3885333"/>
            <a:ext cx="719690" cy="331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8"/>
              </a:lnSpc>
            </a:pPr>
            <a:r>
              <a:rPr lang="en-US" sz="900" spc="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$100,000+ 1.5% por mes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757672" y="3662343"/>
            <a:ext cx="676342" cy="61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75"/>
              </a:lnSpc>
            </a:pPr>
            <a:r>
              <a:rPr lang="en-US" sz="2606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18%</a:t>
            </a:r>
          </a:p>
          <a:p>
            <a:pPr algn="just">
              <a:lnSpc>
                <a:spcPts val="2077"/>
              </a:lnSpc>
            </a:pPr>
            <a:r>
              <a:rPr lang="en-US" sz="15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Return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491602" y="3727742"/>
            <a:ext cx="498567" cy="17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"/>
              </a:lnSpc>
            </a:pPr>
            <a:r>
              <a:rPr lang="en-US" sz="902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Opción 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588390" y="179661"/>
            <a:ext cx="1501397" cy="3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4D5156"/>
                </a:solidFill>
                <a:latin typeface="Roboto"/>
                <a:ea typeface="Roboto"/>
                <a:cs typeface="Roboto"/>
                <a:sym typeface="Roboto"/>
              </a:rPr>
              <a:t>D E G R O U 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6992" y="2103120"/>
            <a:ext cx="8554212" cy="1153668"/>
          </a:xfrm>
          <a:custGeom>
            <a:avLst/>
            <a:gdLst/>
            <a:ahLst/>
            <a:cxnLst/>
            <a:rect l="l" t="t" r="r" b="b"/>
            <a:pathLst>
              <a:path w="8554212" h="1153668">
                <a:moveTo>
                  <a:pt x="0" y="0"/>
                </a:moveTo>
                <a:lnTo>
                  <a:pt x="8554212" y="0"/>
                </a:lnTo>
                <a:lnTo>
                  <a:pt x="8554212" y="1153668"/>
                </a:lnTo>
                <a:lnTo>
                  <a:pt x="0" y="1153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188976" y="4748784"/>
            <a:ext cx="8766048" cy="262128"/>
          </a:xfrm>
          <a:custGeom>
            <a:avLst/>
            <a:gdLst/>
            <a:ahLst/>
            <a:cxnLst/>
            <a:rect l="l" t="t" r="r" b="b"/>
            <a:pathLst>
              <a:path w="8766048" h="262128">
                <a:moveTo>
                  <a:pt x="0" y="0"/>
                </a:moveTo>
                <a:lnTo>
                  <a:pt x="8766048" y="0"/>
                </a:lnTo>
                <a:lnTo>
                  <a:pt x="8766048" y="262128"/>
                </a:lnTo>
                <a:lnTo>
                  <a:pt x="0" y="262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4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515303" y="2306002"/>
            <a:ext cx="1916811" cy="737235"/>
          </a:xfrm>
          <a:custGeom>
            <a:avLst/>
            <a:gdLst/>
            <a:ahLst/>
            <a:cxnLst/>
            <a:rect l="l" t="t" r="r" b="b"/>
            <a:pathLst>
              <a:path w="1916811" h="737235">
                <a:moveTo>
                  <a:pt x="0" y="0"/>
                </a:moveTo>
                <a:lnTo>
                  <a:pt x="1916811" y="0"/>
                </a:lnTo>
                <a:lnTo>
                  <a:pt x="1916811" y="737236"/>
                </a:lnTo>
                <a:lnTo>
                  <a:pt x="0" y="737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2601658" y="2306002"/>
            <a:ext cx="1916811" cy="737235"/>
          </a:xfrm>
          <a:custGeom>
            <a:avLst/>
            <a:gdLst/>
            <a:ahLst/>
            <a:cxnLst/>
            <a:rect l="l" t="t" r="r" b="b"/>
            <a:pathLst>
              <a:path w="1916811" h="737235">
                <a:moveTo>
                  <a:pt x="0" y="0"/>
                </a:moveTo>
                <a:lnTo>
                  <a:pt x="1916812" y="0"/>
                </a:lnTo>
                <a:lnTo>
                  <a:pt x="1916812" y="737236"/>
                </a:lnTo>
                <a:lnTo>
                  <a:pt x="0" y="737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4688014" y="2306002"/>
            <a:ext cx="1916811" cy="737235"/>
          </a:xfrm>
          <a:custGeom>
            <a:avLst/>
            <a:gdLst/>
            <a:ahLst/>
            <a:cxnLst/>
            <a:rect l="l" t="t" r="r" b="b"/>
            <a:pathLst>
              <a:path w="1916811" h="737235">
                <a:moveTo>
                  <a:pt x="0" y="0"/>
                </a:moveTo>
                <a:lnTo>
                  <a:pt x="1916812" y="0"/>
                </a:lnTo>
                <a:lnTo>
                  <a:pt x="1916812" y="737236"/>
                </a:lnTo>
                <a:lnTo>
                  <a:pt x="0" y="737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6772846" y="2306002"/>
            <a:ext cx="1916811" cy="737235"/>
          </a:xfrm>
          <a:custGeom>
            <a:avLst/>
            <a:gdLst/>
            <a:ahLst/>
            <a:cxnLst/>
            <a:rect l="l" t="t" r="r" b="b"/>
            <a:pathLst>
              <a:path w="1916811" h="737235">
                <a:moveTo>
                  <a:pt x="0" y="0"/>
                </a:moveTo>
                <a:lnTo>
                  <a:pt x="1916811" y="0"/>
                </a:lnTo>
                <a:lnTo>
                  <a:pt x="1916811" y="737236"/>
                </a:lnTo>
                <a:lnTo>
                  <a:pt x="0" y="737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0" y="38"/>
            <a:ext cx="9144000" cy="879310"/>
          </a:xfrm>
          <a:custGeom>
            <a:avLst/>
            <a:gdLst/>
            <a:ahLst/>
            <a:cxnLst/>
            <a:rect l="l" t="t" r="r" b="b"/>
            <a:pathLst>
              <a:path w="9144000" h="879310">
                <a:moveTo>
                  <a:pt x="0" y="0"/>
                </a:moveTo>
                <a:lnTo>
                  <a:pt x="9144000" y="0"/>
                </a:lnTo>
                <a:lnTo>
                  <a:pt x="9144000" y="879310"/>
                </a:lnTo>
                <a:lnTo>
                  <a:pt x="0" y="879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73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0" y="0"/>
            <a:ext cx="9144000" cy="879348"/>
            <a:chOff x="0" y="0"/>
            <a:chExt cx="9144000" cy="8793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44000" cy="879348"/>
            </a:xfrm>
            <a:custGeom>
              <a:avLst/>
              <a:gdLst/>
              <a:ahLst/>
              <a:cxnLst/>
              <a:rect l="l" t="t" r="r" b="b"/>
              <a:pathLst>
                <a:path w="9144000" h="879348">
                  <a:moveTo>
                    <a:pt x="0" y="879348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8793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213604" y="3456432"/>
            <a:ext cx="809244" cy="576072"/>
          </a:xfrm>
          <a:custGeom>
            <a:avLst/>
            <a:gdLst/>
            <a:ahLst/>
            <a:cxnLst/>
            <a:rect l="l" t="t" r="r" b="b"/>
            <a:pathLst>
              <a:path w="809244" h="576072">
                <a:moveTo>
                  <a:pt x="0" y="0"/>
                </a:moveTo>
                <a:lnTo>
                  <a:pt x="809244" y="0"/>
                </a:lnTo>
                <a:lnTo>
                  <a:pt x="809244" y="576072"/>
                </a:lnTo>
                <a:lnTo>
                  <a:pt x="0" y="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552956" y="4143756"/>
            <a:ext cx="6342888" cy="576072"/>
          </a:xfrm>
          <a:custGeom>
            <a:avLst/>
            <a:gdLst/>
            <a:ahLst/>
            <a:cxnLst/>
            <a:rect l="l" t="t" r="r" b="b"/>
            <a:pathLst>
              <a:path w="6342888" h="576072">
                <a:moveTo>
                  <a:pt x="0" y="0"/>
                </a:moveTo>
                <a:lnTo>
                  <a:pt x="6342888" y="0"/>
                </a:lnTo>
                <a:lnTo>
                  <a:pt x="6342888" y="576072"/>
                </a:lnTo>
                <a:lnTo>
                  <a:pt x="0" y="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35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552956" y="3456432"/>
            <a:ext cx="3445764" cy="576072"/>
          </a:xfrm>
          <a:custGeom>
            <a:avLst/>
            <a:gdLst/>
            <a:ahLst/>
            <a:cxnLst/>
            <a:rect l="l" t="t" r="r" b="b"/>
            <a:pathLst>
              <a:path w="3445764" h="576072">
                <a:moveTo>
                  <a:pt x="0" y="0"/>
                </a:moveTo>
                <a:lnTo>
                  <a:pt x="3445764" y="0"/>
                </a:lnTo>
                <a:lnTo>
                  <a:pt x="3445764" y="576072"/>
                </a:lnTo>
                <a:lnTo>
                  <a:pt x="0" y="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15"/>
          <p:cNvSpPr/>
          <p:nvPr/>
        </p:nvSpPr>
        <p:spPr>
          <a:xfrm>
            <a:off x="6022848" y="3454918"/>
            <a:ext cx="1872872" cy="208778"/>
          </a:xfrm>
          <a:custGeom>
            <a:avLst/>
            <a:gdLst/>
            <a:ahLst/>
            <a:cxnLst/>
            <a:rect l="l" t="t" r="r" b="b"/>
            <a:pathLst>
              <a:path w="1872872" h="208778">
                <a:moveTo>
                  <a:pt x="0" y="0"/>
                </a:moveTo>
                <a:lnTo>
                  <a:pt x="1872872" y="0"/>
                </a:lnTo>
                <a:lnTo>
                  <a:pt x="1872872" y="208778"/>
                </a:lnTo>
                <a:lnTo>
                  <a:pt x="0" y="2087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6038088" y="3691128"/>
            <a:ext cx="1115568" cy="330708"/>
          </a:xfrm>
          <a:custGeom>
            <a:avLst/>
            <a:gdLst/>
            <a:ahLst/>
            <a:cxnLst/>
            <a:rect l="l" t="t" r="r" b="b"/>
            <a:pathLst>
              <a:path w="1115568" h="330708">
                <a:moveTo>
                  <a:pt x="0" y="0"/>
                </a:moveTo>
                <a:lnTo>
                  <a:pt x="1115568" y="0"/>
                </a:lnTo>
                <a:lnTo>
                  <a:pt x="1115568" y="330708"/>
                </a:lnTo>
                <a:lnTo>
                  <a:pt x="0" y="3307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7" name="TextBox 17"/>
          <p:cNvSpPr txBox="1"/>
          <p:nvPr/>
        </p:nvSpPr>
        <p:spPr>
          <a:xfrm>
            <a:off x="312725" y="962939"/>
            <a:ext cx="8566137" cy="100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OVERVIEW</a:t>
            </a:r>
          </a:p>
          <a:p>
            <a:pPr algn="l">
              <a:lnSpc>
                <a:spcPts val="2207"/>
              </a:lnSpc>
            </a:pPr>
            <a:r>
              <a:rPr lang="en-US" sz="900" b="1" spc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Invierta en la empresa de joyería fina y oro de origen ético líder del Reino Unido, </a:t>
            </a:r>
            <a:r>
              <a:rPr lang="en-US" sz="900" spc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con una trayectoria comercial de más de una década. </a:t>
            </a:r>
            <a:r>
              <a:rPr lang="en-US" sz="900" b="1" spc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Rentabilidad fija respaldada por activos de hasta el 18% anual, </a:t>
            </a:r>
            <a:r>
              <a:rPr lang="en-US" sz="900" spc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pagada mensualmente con un período de inversión mínimo flexible de 12 </a:t>
            </a:r>
          </a:p>
          <a:p>
            <a:pPr algn="l">
              <a:lnSpc>
                <a:spcPts val="450"/>
              </a:lnSpc>
            </a:pPr>
            <a:r>
              <a:rPr lang="en-US" sz="900" spc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meses.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2725" y="4775206"/>
            <a:ext cx="640985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Página 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1416" y="2345893"/>
            <a:ext cx="676342" cy="61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78"/>
              </a:lnSpc>
            </a:pPr>
            <a:r>
              <a:rPr lang="en-US" sz="2606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10%</a:t>
            </a:r>
          </a:p>
          <a:p>
            <a:pPr algn="just">
              <a:lnSpc>
                <a:spcPts val="2079"/>
              </a:lnSpc>
            </a:pPr>
            <a:r>
              <a:rPr lang="en-US" sz="15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Return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36218" y="2345893"/>
            <a:ext cx="676342" cy="61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78"/>
              </a:lnSpc>
            </a:pPr>
            <a:r>
              <a:rPr lang="en-US" sz="2606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12%</a:t>
            </a:r>
          </a:p>
          <a:p>
            <a:pPr algn="just">
              <a:lnSpc>
                <a:spcPts val="2079"/>
              </a:lnSpc>
            </a:pPr>
            <a:r>
              <a:rPr lang="en-US" sz="15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Return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22193" y="2345893"/>
            <a:ext cx="676961" cy="61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8"/>
              </a:lnSpc>
            </a:pPr>
            <a:r>
              <a:rPr lang="en-US" sz="2606" b="1" spc="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15%</a:t>
            </a:r>
          </a:p>
          <a:p>
            <a:pPr algn="l">
              <a:lnSpc>
                <a:spcPts val="2079"/>
              </a:lnSpc>
            </a:pPr>
            <a:r>
              <a:rPr lang="en-US" sz="15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Return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08549" y="2345893"/>
            <a:ext cx="676342" cy="61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78"/>
              </a:lnSpc>
            </a:pPr>
            <a:r>
              <a:rPr lang="en-US" sz="2606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18%</a:t>
            </a:r>
          </a:p>
          <a:p>
            <a:pPr algn="just">
              <a:lnSpc>
                <a:spcPts val="2079"/>
              </a:lnSpc>
            </a:pPr>
            <a:r>
              <a:rPr lang="en-US" sz="15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Return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5345" y="2411930"/>
            <a:ext cx="814455" cy="484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60"/>
              </a:lnSpc>
            </a:pPr>
            <a:r>
              <a:rPr lang="en-US" sz="9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Opción1 </a:t>
            </a:r>
            <a:r>
              <a:rPr lang="en-US" sz="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$10,000+ 0.83% </a:t>
            </a:r>
            <a:r>
              <a:rPr lang="en-US" sz="9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mes</a:t>
            </a:r>
            <a:endParaRPr lang="en-US" sz="9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470148" y="2411930"/>
            <a:ext cx="783222" cy="48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60"/>
              </a:lnSpc>
            </a:pPr>
            <a:r>
              <a:rPr lang="en-US" sz="9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Opción2 </a:t>
            </a:r>
            <a:r>
              <a:rPr lang="en-US" sz="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$20,000+ 1.00% </a:t>
            </a:r>
            <a:r>
              <a:rPr lang="en-US" sz="9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mes</a:t>
            </a:r>
            <a:endParaRPr lang="en-US" sz="9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556504" y="2411930"/>
            <a:ext cx="783222" cy="48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60"/>
              </a:lnSpc>
            </a:pPr>
            <a:r>
              <a:rPr lang="en-US" sz="9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Opción3 </a:t>
            </a:r>
            <a:r>
              <a:rPr lang="en-US" sz="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$50,000+ 1.25% </a:t>
            </a:r>
            <a:r>
              <a:rPr lang="en-US" sz="9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mes</a:t>
            </a:r>
            <a:endParaRPr lang="en-US" sz="9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642603" y="2411930"/>
            <a:ext cx="719690" cy="48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Opción4 </a:t>
            </a:r>
            <a:r>
              <a:rPr lang="en-US" sz="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$100,000+ 1.5% </a:t>
            </a:r>
            <a:r>
              <a:rPr lang="en-US" sz="9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mes</a:t>
            </a:r>
            <a:endParaRPr lang="en-US" sz="9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226565" y="207731"/>
            <a:ext cx="1924469" cy="40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5"/>
              </a:lnSpc>
            </a:pPr>
            <a:r>
              <a:rPr lang="en-US" sz="230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 E G R O U P</a:t>
            </a:r>
          </a:p>
        </p:txBody>
      </p:sp>
      <p:pic>
        <p:nvPicPr>
          <p:cNvPr id="28" name="Google Shape;81;p15">
            <a:extLst>
              <a:ext uri="{FF2B5EF4-FFF2-40B4-BE49-F238E27FC236}">
                <a16:creationId xmlns:a16="http://schemas.microsoft.com/office/drawing/2014/main" id="{23DB9755-06E2-15F0-607D-7401CA7DAFF8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t="43584" b="43585"/>
          <a:stretch/>
        </p:blipFill>
        <p:spPr>
          <a:xfrm>
            <a:off x="0" y="-10000"/>
            <a:ext cx="9144003" cy="87992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65;p14">
            <a:extLst>
              <a:ext uri="{FF2B5EF4-FFF2-40B4-BE49-F238E27FC236}">
                <a16:creationId xmlns:a16="http://schemas.microsoft.com/office/drawing/2014/main" id="{D8EBB62D-47C7-754E-1275-0895FBF922E8}"/>
              </a:ext>
            </a:extLst>
          </p:cNvPr>
          <p:cNvSpPr/>
          <p:nvPr/>
        </p:nvSpPr>
        <p:spPr>
          <a:xfrm>
            <a:off x="0" y="-19050"/>
            <a:ext cx="9220200" cy="898398"/>
          </a:xfrm>
          <a:prstGeom prst="rect">
            <a:avLst/>
          </a:prstGeom>
          <a:gradFill>
            <a:gsLst>
              <a:gs pos="0">
                <a:srgbClr val="400F26">
                  <a:alpha val="44940"/>
                </a:srgbClr>
              </a:gs>
              <a:gs pos="50000">
                <a:srgbClr val="400F26">
                  <a:alpha val="79607"/>
                  <a:alpha val="44940"/>
                </a:srgbClr>
              </a:gs>
              <a:gs pos="100000">
                <a:srgbClr val="581736">
                  <a:alpha val="0"/>
                  <a:alpha val="449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0" name="Google Shape;83;p15">
            <a:extLst>
              <a:ext uri="{FF2B5EF4-FFF2-40B4-BE49-F238E27FC236}">
                <a16:creationId xmlns:a16="http://schemas.microsoft.com/office/drawing/2014/main" id="{ECBB1450-FD61-E4B6-FA93-0B6B7796F6FB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r="1526" b="38214"/>
          <a:stretch/>
        </p:blipFill>
        <p:spPr>
          <a:xfrm>
            <a:off x="312675" y="293625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84;p15">
            <a:extLst>
              <a:ext uri="{FF2B5EF4-FFF2-40B4-BE49-F238E27FC236}">
                <a16:creationId xmlns:a16="http://schemas.microsoft.com/office/drawing/2014/main" id="{A9C16E66-83C4-DA28-2CD1-7DED4BB1EA47}"/>
              </a:ext>
            </a:extLst>
          </p:cNvPr>
          <p:cNvSpPr txBox="1"/>
          <p:nvPr/>
        </p:nvSpPr>
        <p:spPr>
          <a:xfrm>
            <a:off x="3225898" y="274811"/>
            <a:ext cx="1987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 E   G R O U P</a:t>
            </a:r>
            <a:endParaRPr sz="2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4617720"/>
          </a:xfrm>
          <a:custGeom>
            <a:avLst/>
            <a:gdLst/>
            <a:ahLst/>
            <a:cxnLst/>
            <a:rect l="l" t="t" r="r" b="b"/>
            <a:pathLst>
              <a:path w="9144000" h="4617720">
                <a:moveTo>
                  <a:pt x="0" y="0"/>
                </a:moveTo>
                <a:lnTo>
                  <a:pt x="9144000" y="0"/>
                </a:lnTo>
                <a:lnTo>
                  <a:pt x="9144000" y="4617720"/>
                </a:lnTo>
                <a:lnTo>
                  <a:pt x="0" y="4617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4000" cy="4617720"/>
          </a:xfrm>
          <a:custGeom>
            <a:avLst/>
            <a:gdLst/>
            <a:ahLst/>
            <a:cxnLst/>
            <a:rect l="l" t="t" r="r" b="b"/>
            <a:pathLst>
              <a:path w="9144000" h="4617720">
                <a:moveTo>
                  <a:pt x="0" y="0"/>
                </a:moveTo>
                <a:lnTo>
                  <a:pt x="9144000" y="0"/>
                </a:lnTo>
                <a:lnTo>
                  <a:pt x="9144000" y="4617720"/>
                </a:lnTo>
                <a:lnTo>
                  <a:pt x="0" y="4617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188976" y="4748784"/>
            <a:ext cx="8766048" cy="262128"/>
          </a:xfrm>
          <a:custGeom>
            <a:avLst/>
            <a:gdLst/>
            <a:ahLst/>
            <a:cxnLst/>
            <a:rect l="l" t="t" r="r" b="b"/>
            <a:pathLst>
              <a:path w="8766048" h="262128">
                <a:moveTo>
                  <a:pt x="0" y="0"/>
                </a:moveTo>
                <a:lnTo>
                  <a:pt x="8766048" y="0"/>
                </a:lnTo>
                <a:lnTo>
                  <a:pt x="8766048" y="262128"/>
                </a:lnTo>
                <a:lnTo>
                  <a:pt x="0" y="262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4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312420" y="294132"/>
            <a:ext cx="2705100" cy="320040"/>
          </a:xfrm>
          <a:custGeom>
            <a:avLst/>
            <a:gdLst/>
            <a:ahLst/>
            <a:cxnLst/>
            <a:rect l="l" t="t" r="r" b="b"/>
            <a:pathLst>
              <a:path w="2705100" h="320040">
                <a:moveTo>
                  <a:pt x="0" y="0"/>
                </a:moveTo>
                <a:lnTo>
                  <a:pt x="2705100" y="0"/>
                </a:lnTo>
                <a:lnTo>
                  <a:pt x="2705100" y="320040"/>
                </a:lnTo>
                <a:lnTo>
                  <a:pt x="0" y="320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TextBox 6"/>
          <p:cNvSpPr txBox="1"/>
          <p:nvPr/>
        </p:nvSpPr>
        <p:spPr>
          <a:xfrm>
            <a:off x="312725" y="4775206"/>
            <a:ext cx="640985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0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21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08430" y="1149744"/>
            <a:ext cx="3523717" cy="682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</a:pPr>
            <a:r>
              <a:rPr lang="en-US" sz="3602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¿HAY ALGUNA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9222" y="1698917"/>
            <a:ext cx="2901591" cy="68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PREGUNTA?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26565" y="207731"/>
            <a:ext cx="1924469" cy="40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5"/>
              </a:lnSpc>
            </a:pPr>
            <a:r>
              <a:rPr lang="en-US" sz="230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 E G R O U P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9E600-77C6-BFCC-5DD8-68B283B27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8FB8B21-9825-398E-7005-AAAC83BDA9A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Google Shape;351;p27">
            <a:extLst>
              <a:ext uri="{FF2B5EF4-FFF2-40B4-BE49-F238E27FC236}">
                <a16:creationId xmlns:a16="http://schemas.microsoft.com/office/drawing/2014/main" id="{4E03224D-96C5-56E4-8472-E76C24B905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400F26">
                  <a:alpha val="79750"/>
                </a:srgbClr>
              </a:gs>
              <a:gs pos="50000">
                <a:srgbClr val="400F26">
                  <a:alpha val="79607"/>
                  <a:alpha val="79750"/>
                </a:srgbClr>
              </a:gs>
              <a:gs pos="100000">
                <a:srgbClr val="581736">
                  <a:alpha val="0"/>
                  <a:alpha val="7975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B1CB0F8-EB6D-0EF1-4861-7BF19A382A13}"/>
              </a:ext>
            </a:extLst>
          </p:cNvPr>
          <p:cNvSpPr txBox="1"/>
          <p:nvPr/>
        </p:nvSpPr>
        <p:spPr>
          <a:xfrm>
            <a:off x="3710019" y="1926138"/>
            <a:ext cx="1924469" cy="40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5"/>
              </a:lnSpc>
            </a:pPr>
            <a:r>
              <a:rPr lang="en-US" sz="230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 E G R O U P</a:t>
            </a:r>
          </a:p>
        </p:txBody>
      </p:sp>
      <p:pic>
        <p:nvPicPr>
          <p:cNvPr id="8" name="Google Shape;353;p27">
            <a:extLst>
              <a:ext uri="{FF2B5EF4-FFF2-40B4-BE49-F238E27FC236}">
                <a16:creationId xmlns:a16="http://schemas.microsoft.com/office/drawing/2014/main" id="{B715F354-68BF-5B8D-732A-6475648DA2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526" b="38214"/>
          <a:stretch/>
        </p:blipFill>
        <p:spPr>
          <a:xfrm>
            <a:off x="804050" y="1968700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1CC9E700-F367-C487-C420-CBDBDBBC6775}"/>
              </a:ext>
            </a:extLst>
          </p:cNvPr>
          <p:cNvSpPr txBox="1"/>
          <p:nvPr/>
        </p:nvSpPr>
        <p:spPr>
          <a:xfrm>
            <a:off x="804050" y="2495550"/>
            <a:ext cx="3413150" cy="109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9"/>
              </a:lnSpc>
            </a:pPr>
            <a:r>
              <a:rPr lang="en-US" sz="1056" b="1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SUPPORT@LONDONDE.COM 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ConstituidaenInglaterray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Gales 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envirtudde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la Ley de 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Sociedadesde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2006 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Númerode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registro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: 08806847) 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Aumentototal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: 22 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millonesde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dólares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Fechade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presentaciónde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la 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información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lang="en-US" sz="1056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marzode</a:t>
            </a:r>
            <a:r>
              <a:rPr lang="en-US" sz="1056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873070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5280" y="1411224"/>
            <a:ext cx="4687824" cy="864108"/>
          </a:xfrm>
          <a:custGeom>
            <a:avLst/>
            <a:gdLst/>
            <a:ahLst/>
            <a:cxnLst/>
            <a:rect l="l" t="t" r="r" b="b"/>
            <a:pathLst>
              <a:path w="4687824" h="864108">
                <a:moveTo>
                  <a:pt x="0" y="0"/>
                </a:moveTo>
                <a:lnTo>
                  <a:pt x="4687824" y="0"/>
                </a:lnTo>
                <a:lnTo>
                  <a:pt x="4687824" y="864108"/>
                </a:lnTo>
                <a:lnTo>
                  <a:pt x="0" y="8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330203" y="2412997"/>
            <a:ext cx="4698997" cy="965197"/>
          </a:xfrm>
          <a:custGeom>
            <a:avLst/>
            <a:gdLst/>
            <a:ahLst/>
            <a:cxnLst/>
            <a:rect l="l" t="t" r="r" b="b"/>
            <a:pathLst>
              <a:path w="4698997" h="965197">
                <a:moveTo>
                  <a:pt x="0" y="0"/>
                </a:moveTo>
                <a:lnTo>
                  <a:pt x="4698997" y="0"/>
                </a:lnTo>
                <a:lnTo>
                  <a:pt x="4698997" y="965197"/>
                </a:lnTo>
                <a:lnTo>
                  <a:pt x="0" y="965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335280" y="3521964"/>
            <a:ext cx="4687824" cy="659892"/>
          </a:xfrm>
          <a:custGeom>
            <a:avLst/>
            <a:gdLst/>
            <a:ahLst/>
            <a:cxnLst/>
            <a:rect l="l" t="t" r="r" b="b"/>
            <a:pathLst>
              <a:path w="4687824" h="659892">
                <a:moveTo>
                  <a:pt x="0" y="0"/>
                </a:moveTo>
                <a:lnTo>
                  <a:pt x="4687824" y="0"/>
                </a:lnTo>
                <a:lnTo>
                  <a:pt x="4687824" y="659892"/>
                </a:lnTo>
                <a:lnTo>
                  <a:pt x="0" y="659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188976" y="4756404"/>
            <a:ext cx="4383024" cy="260604"/>
          </a:xfrm>
          <a:custGeom>
            <a:avLst/>
            <a:gdLst/>
            <a:ahLst/>
            <a:cxnLst/>
            <a:rect l="l" t="t" r="r" b="b"/>
            <a:pathLst>
              <a:path w="4383024" h="260604">
                <a:moveTo>
                  <a:pt x="0" y="0"/>
                </a:moveTo>
                <a:lnTo>
                  <a:pt x="4383024" y="0"/>
                </a:lnTo>
                <a:lnTo>
                  <a:pt x="4383024" y="260604"/>
                </a:lnTo>
                <a:lnTo>
                  <a:pt x="0" y="2606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5400000">
            <a:off x="3725418" y="1655826"/>
            <a:ext cx="5143500" cy="1831848"/>
            <a:chOff x="0" y="0"/>
            <a:chExt cx="6858000" cy="244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58000" cy="2442464"/>
            </a:xfrm>
            <a:custGeom>
              <a:avLst/>
              <a:gdLst/>
              <a:ahLst/>
              <a:cxnLst/>
              <a:rect l="l" t="t" r="r" b="b"/>
              <a:pathLst>
                <a:path w="6858000" h="2442464">
                  <a:moveTo>
                    <a:pt x="6858000" y="407035"/>
                  </a:moveTo>
                  <a:cubicBezTo>
                    <a:pt x="6858000" y="182372"/>
                    <a:pt x="6676009" y="127"/>
                    <a:pt x="6451219" y="0"/>
                  </a:cubicBezTo>
                  <a:lnTo>
                    <a:pt x="6451219" y="0"/>
                  </a:lnTo>
                  <a:lnTo>
                    <a:pt x="404622" y="0"/>
                  </a:lnTo>
                  <a:lnTo>
                    <a:pt x="404622" y="0"/>
                  </a:lnTo>
                  <a:cubicBezTo>
                    <a:pt x="236220" y="127"/>
                    <a:pt x="91694" y="102616"/>
                    <a:pt x="29972" y="248539"/>
                  </a:cubicBezTo>
                  <a:lnTo>
                    <a:pt x="0" y="397129"/>
                  </a:lnTo>
                  <a:lnTo>
                    <a:pt x="0" y="2442464"/>
                  </a:lnTo>
                  <a:lnTo>
                    <a:pt x="6858000" y="2442464"/>
                  </a:lnTo>
                  <a:close/>
                </a:path>
              </a:pathLst>
            </a:custGeom>
            <a:blipFill>
              <a:blip r:embed="rId8"/>
              <a:stretch>
                <a:fillRect l="-29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8" name="Freeform 8"/>
          <p:cNvSpPr/>
          <p:nvPr/>
        </p:nvSpPr>
        <p:spPr>
          <a:xfrm>
            <a:off x="7380732" y="0"/>
            <a:ext cx="1763268" cy="5143500"/>
          </a:xfrm>
          <a:custGeom>
            <a:avLst/>
            <a:gdLst/>
            <a:ahLst/>
            <a:cxnLst/>
            <a:rect l="l" t="t" r="r" b="b"/>
            <a:pathLst>
              <a:path w="1763268" h="5143500">
                <a:moveTo>
                  <a:pt x="0" y="0"/>
                </a:moveTo>
                <a:lnTo>
                  <a:pt x="1763268" y="0"/>
                </a:lnTo>
                <a:lnTo>
                  <a:pt x="17632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18" b="-2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312420" y="414528"/>
            <a:ext cx="2558796" cy="298704"/>
          </a:xfrm>
          <a:custGeom>
            <a:avLst/>
            <a:gdLst/>
            <a:ahLst/>
            <a:cxnLst/>
            <a:rect l="l" t="t" r="r" b="b"/>
            <a:pathLst>
              <a:path w="2558796" h="298704">
                <a:moveTo>
                  <a:pt x="0" y="0"/>
                </a:moveTo>
                <a:lnTo>
                  <a:pt x="2558796" y="0"/>
                </a:lnTo>
                <a:lnTo>
                  <a:pt x="2558796" y="298704"/>
                </a:lnTo>
                <a:lnTo>
                  <a:pt x="0" y="298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312725" y="4782217"/>
            <a:ext cx="641490" cy="162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7"/>
              </a:lnSpc>
            </a:pPr>
            <a:r>
              <a:rPr lang="en-US" sz="998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04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2725" y="981275"/>
            <a:ext cx="3296974" cy="3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4"/>
              </a:lnSpc>
            </a:pPr>
            <a:r>
              <a:rPr lang="en-US" sz="1596" b="1">
                <a:solidFill>
                  <a:srgbClr val="400F26"/>
                </a:solidFill>
                <a:latin typeface="Arial Bold"/>
                <a:ea typeface="Arial Bold"/>
                <a:cs typeface="Arial Bold"/>
                <a:sym typeface="Arial Bold"/>
              </a:rPr>
              <a:t>EL MERCADO ACTUAL DEL ORO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59251" y="3839023"/>
            <a:ext cx="1054246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(J.P. Morgan)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9328" y="2772270"/>
            <a:ext cx="4041800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5"/>
              </a:lnSpc>
            </a:pPr>
            <a:r>
              <a:rPr lang="en-US" sz="12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dispararse los precios del oro y caer el mercado de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7844" y="2982582"/>
            <a:ext cx="3338093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5"/>
              </a:lnSpc>
            </a:pPr>
            <a:r>
              <a:rPr lang="en-US" sz="12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valores durante los años de alta inflación”.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4698" y="1504559"/>
            <a:ext cx="4070871" cy="4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7"/>
              </a:lnSpc>
            </a:pPr>
            <a:r>
              <a:rPr lang="en-US" sz="12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“Los analistas esperan que se establezcan nuevos récords para los precios del oro a lo largo de 2024”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68014" y="1925431"/>
            <a:ext cx="1034815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7"/>
              </a:lnSpc>
            </a:pPr>
            <a:r>
              <a:rPr lang="en-US" sz="1200" spc="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(CNBC 2023)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9990" y="3628072"/>
            <a:ext cx="3492427" cy="202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3"/>
              </a:lnSpc>
            </a:pPr>
            <a:r>
              <a:rPr lang="en-US" sz="120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“El oro es dinero. Todo lo demás es crédito”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2460" y="2561272"/>
            <a:ext cx="4219661" cy="202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3"/>
              </a:lnSpc>
            </a:pPr>
            <a:r>
              <a:rPr lang="en-US" sz="120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Durante los últimos 50 años, los inversores han visto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19044" y="341528"/>
            <a:ext cx="1836839" cy="380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7"/>
              </a:lnSpc>
            </a:pPr>
            <a:r>
              <a:rPr lang="en-US" sz="2198">
                <a:solidFill>
                  <a:srgbClr val="4D5156"/>
                </a:solidFill>
                <a:latin typeface="Roboto"/>
                <a:ea typeface="Roboto"/>
                <a:cs typeface="Roboto"/>
                <a:sym typeface="Roboto"/>
              </a:rPr>
              <a:t>D E G R O U 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9144000" cy="879348"/>
            <a:chOff x="0" y="0"/>
            <a:chExt cx="9144000" cy="879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44000" cy="879348"/>
            </a:xfrm>
            <a:custGeom>
              <a:avLst/>
              <a:gdLst/>
              <a:ahLst/>
              <a:cxnLst/>
              <a:rect l="l" t="t" r="r" b="b"/>
              <a:pathLst>
                <a:path w="9144000" h="879348">
                  <a:moveTo>
                    <a:pt x="0" y="879348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8793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9144000" cy="879348"/>
          </a:xfrm>
          <a:custGeom>
            <a:avLst/>
            <a:gdLst/>
            <a:ahLst/>
            <a:cxnLst/>
            <a:rect l="l" t="t" r="r" b="b"/>
            <a:pathLst>
              <a:path w="9144000" h="879348">
                <a:moveTo>
                  <a:pt x="0" y="0"/>
                </a:moveTo>
                <a:lnTo>
                  <a:pt x="9144000" y="0"/>
                </a:lnTo>
                <a:lnTo>
                  <a:pt x="9144000" y="879348"/>
                </a:lnTo>
                <a:lnTo>
                  <a:pt x="0" y="879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0" y="4479036"/>
            <a:ext cx="9144000" cy="664454"/>
          </a:xfrm>
          <a:custGeom>
            <a:avLst/>
            <a:gdLst/>
            <a:ahLst/>
            <a:cxnLst/>
            <a:rect l="l" t="t" r="r" b="b"/>
            <a:pathLst>
              <a:path w="9144000" h="664454">
                <a:moveTo>
                  <a:pt x="0" y="0"/>
                </a:moveTo>
                <a:lnTo>
                  <a:pt x="9144000" y="0"/>
                </a:lnTo>
                <a:lnTo>
                  <a:pt x="9144000" y="664454"/>
                </a:lnTo>
                <a:lnTo>
                  <a:pt x="0" y="664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2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6938772" y="1053084"/>
            <a:ext cx="2205228" cy="3259836"/>
          </a:xfrm>
          <a:custGeom>
            <a:avLst/>
            <a:gdLst/>
            <a:ahLst/>
            <a:cxnLst/>
            <a:rect l="l" t="t" r="r" b="b"/>
            <a:pathLst>
              <a:path w="2205228" h="3259836">
                <a:moveTo>
                  <a:pt x="0" y="0"/>
                </a:moveTo>
                <a:lnTo>
                  <a:pt x="2205228" y="0"/>
                </a:lnTo>
                <a:lnTo>
                  <a:pt x="2205228" y="3259836"/>
                </a:lnTo>
                <a:lnTo>
                  <a:pt x="0" y="3259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333756" y="2177796"/>
            <a:ext cx="3774948" cy="2113788"/>
          </a:xfrm>
          <a:custGeom>
            <a:avLst/>
            <a:gdLst/>
            <a:ahLst/>
            <a:cxnLst/>
            <a:rect l="l" t="t" r="r" b="b"/>
            <a:pathLst>
              <a:path w="3774948" h="2113788">
                <a:moveTo>
                  <a:pt x="0" y="0"/>
                </a:moveTo>
                <a:lnTo>
                  <a:pt x="3774948" y="0"/>
                </a:lnTo>
                <a:lnTo>
                  <a:pt x="3774948" y="2113788"/>
                </a:lnTo>
                <a:lnTo>
                  <a:pt x="0" y="2113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280916" y="1053084"/>
            <a:ext cx="2504818" cy="3238500"/>
            <a:chOff x="0" y="0"/>
            <a:chExt cx="3339757" cy="4318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39719" cy="4318000"/>
            </a:xfrm>
            <a:custGeom>
              <a:avLst/>
              <a:gdLst/>
              <a:ahLst/>
              <a:cxnLst/>
              <a:rect l="l" t="t" r="r" b="b"/>
              <a:pathLst>
                <a:path w="3339719" h="4318000">
                  <a:moveTo>
                    <a:pt x="378968" y="0"/>
                  </a:moveTo>
                  <a:cubicBezTo>
                    <a:pt x="169672" y="0"/>
                    <a:pt x="0" y="169672"/>
                    <a:pt x="0" y="378968"/>
                  </a:cubicBezTo>
                  <a:lnTo>
                    <a:pt x="0" y="4318000"/>
                  </a:lnTo>
                  <a:lnTo>
                    <a:pt x="3339719" y="4318000"/>
                  </a:lnTo>
                  <a:lnTo>
                    <a:pt x="3339719" y="272796"/>
                  </a:lnTo>
                  <a:lnTo>
                    <a:pt x="3339719" y="272796"/>
                  </a:lnTo>
                  <a:cubicBezTo>
                    <a:pt x="3293872" y="115189"/>
                    <a:pt x="3148330" y="0"/>
                    <a:pt x="2975864" y="0"/>
                  </a:cubicBezTo>
                  <a:close/>
                </a:path>
              </a:pathLst>
            </a:custGeom>
            <a:blipFill>
              <a:blip r:embed="rId7"/>
              <a:stretch>
                <a:fillRect r="-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88010" y="1438532"/>
            <a:ext cx="2583666" cy="651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1"/>
              </a:lnSpc>
            </a:pPr>
            <a:r>
              <a:rPr lang="en-US" sz="1296" b="1" spc="2">
                <a:solidFill>
                  <a:srgbClr val="400F26"/>
                </a:solidFill>
                <a:latin typeface="Arial Bold"/>
                <a:ea typeface="Arial Bold"/>
                <a:cs typeface="Arial Bold"/>
                <a:sym typeface="Arial Bold"/>
              </a:rPr>
              <a:t>EL FUNDADOR Y CEO</a:t>
            </a:r>
          </a:p>
          <a:p>
            <a:pPr algn="l">
              <a:lnSpc>
                <a:spcPts val="3231"/>
              </a:lnSpc>
            </a:pPr>
            <a:r>
              <a:rPr lang="en-US" sz="2700" b="1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PHIL SPENCER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5663" y="2234775"/>
            <a:ext cx="70418" cy="251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9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5663" y="2741886"/>
            <a:ext cx="70418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5663" y="3115266"/>
            <a:ext cx="70418" cy="40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20"/>
              </a:lnSpc>
            </a:pPr>
            <a:r>
              <a:rPr lang="en-US" sz="9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● 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5663" y="3770843"/>
            <a:ext cx="70418" cy="15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0651" y="3732743"/>
            <a:ext cx="2906725" cy="40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900" spc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Enfoque ético para revolucionar los mercados de piedras preciosas de colores y oro artesanal.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0651" y="2703786"/>
            <a:ext cx="3159833" cy="96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90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Agente</a:t>
            </a:r>
            <a:r>
              <a:rPr lang="en-US" sz="90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Bolsa y Gestor de Patrimonio </a:t>
            </a:r>
            <a:r>
              <a:rPr lang="en-US" sz="90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0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la City de </a:t>
            </a:r>
            <a:r>
              <a:rPr lang="en-US" sz="90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Londres</a:t>
            </a:r>
            <a:r>
              <a:rPr lang="en-US" sz="90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y Dubai, EAU </a:t>
            </a:r>
          </a:p>
          <a:p>
            <a:pPr algn="l">
              <a:lnSpc>
                <a:spcPts val="1620"/>
              </a:lnSpc>
            </a:pPr>
            <a:r>
              <a:rPr lang="en-US" sz="90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Fundada</a:t>
            </a:r>
            <a:r>
              <a:rPr lang="en-US" sz="90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0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Londres</a:t>
            </a:r>
            <a:r>
              <a:rPr lang="en-US" sz="90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0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0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diciembre</a:t>
            </a:r>
            <a:r>
              <a:rPr lang="en-US" sz="90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2013. </a:t>
            </a:r>
            <a:r>
              <a:rPr lang="en-US" sz="90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Emprendedor</a:t>
            </a:r>
            <a:r>
              <a:rPr lang="en-US" sz="90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apasionado</a:t>
            </a:r>
            <a:r>
              <a:rPr lang="en-US" sz="90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, con un alto </a:t>
            </a:r>
            <a:r>
              <a:rPr lang="en-US" sz="90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grado</a:t>
            </a:r>
            <a:r>
              <a:rPr lang="en-US" sz="90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</a:p>
          <a:p>
            <a:pPr algn="l">
              <a:lnSpc>
                <a:spcPts val="1263"/>
              </a:lnSpc>
            </a:pPr>
            <a:r>
              <a:rPr lang="en-US" sz="902" spc="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integridad</a:t>
            </a:r>
            <a:r>
              <a:rPr lang="en-US" sz="902" spc="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0651" y="2330025"/>
            <a:ext cx="3195971" cy="36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Oficial comisionado en las Fuerzas Armadas del Reino Unido</a:t>
            </a:r>
          </a:p>
        </p:txBody>
      </p:sp>
      <p:sp>
        <p:nvSpPr>
          <p:cNvPr id="21" name="Google Shape;65;p14">
            <a:extLst>
              <a:ext uri="{FF2B5EF4-FFF2-40B4-BE49-F238E27FC236}">
                <a16:creationId xmlns:a16="http://schemas.microsoft.com/office/drawing/2014/main" id="{0CDC6336-05DD-0EA9-7F00-E246D19C18F9}"/>
              </a:ext>
            </a:extLst>
          </p:cNvPr>
          <p:cNvSpPr/>
          <p:nvPr/>
        </p:nvSpPr>
        <p:spPr>
          <a:xfrm>
            <a:off x="0" y="-19050"/>
            <a:ext cx="9220200" cy="898398"/>
          </a:xfrm>
          <a:prstGeom prst="rect">
            <a:avLst/>
          </a:prstGeom>
          <a:gradFill>
            <a:gsLst>
              <a:gs pos="0">
                <a:srgbClr val="400F26">
                  <a:alpha val="44940"/>
                </a:srgbClr>
              </a:gs>
              <a:gs pos="50000">
                <a:srgbClr val="400F26">
                  <a:alpha val="79607"/>
                  <a:alpha val="44940"/>
                </a:srgbClr>
              </a:gs>
              <a:gs pos="100000">
                <a:srgbClr val="581736">
                  <a:alpha val="0"/>
                  <a:alpha val="449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" name="Google Shape;83;p15">
            <a:extLst>
              <a:ext uri="{FF2B5EF4-FFF2-40B4-BE49-F238E27FC236}">
                <a16:creationId xmlns:a16="http://schemas.microsoft.com/office/drawing/2014/main" id="{15BF91F3-CE55-F4EE-965A-B32AEF0767E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1526" b="38214"/>
          <a:stretch/>
        </p:blipFill>
        <p:spPr>
          <a:xfrm>
            <a:off x="312675" y="293625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84;p15">
            <a:extLst>
              <a:ext uri="{FF2B5EF4-FFF2-40B4-BE49-F238E27FC236}">
                <a16:creationId xmlns:a16="http://schemas.microsoft.com/office/drawing/2014/main" id="{1F6081B6-B7AB-6CA1-90C4-8BD1F63B270F}"/>
              </a:ext>
            </a:extLst>
          </p:cNvPr>
          <p:cNvSpPr txBox="1"/>
          <p:nvPr/>
        </p:nvSpPr>
        <p:spPr>
          <a:xfrm>
            <a:off x="3225898" y="274811"/>
            <a:ext cx="1987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 E   G R O U P</a:t>
            </a:r>
            <a:endParaRPr sz="2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3097" y="1485900"/>
            <a:ext cx="2717797" cy="3009900"/>
          </a:xfrm>
          <a:custGeom>
            <a:avLst/>
            <a:gdLst/>
            <a:ahLst/>
            <a:cxnLst/>
            <a:rect l="l" t="t" r="r" b="b"/>
            <a:pathLst>
              <a:path w="2717797" h="3009900">
                <a:moveTo>
                  <a:pt x="0" y="0"/>
                </a:moveTo>
                <a:lnTo>
                  <a:pt x="2717797" y="0"/>
                </a:lnTo>
                <a:lnTo>
                  <a:pt x="2717797" y="3009900"/>
                </a:lnTo>
                <a:lnTo>
                  <a:pt x="0" y="300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220212" y="1484376"/>
            <a:ext cx="2706624" cy="1368552"/>
            <a:chOff x="0" y="0"/>
            <a:chExt cx="3608832" cy="1824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08832" cy="1824609"/>
            </a:xfrm>
            <a:custGeom>
              <a:avLst/>
              <a:gdLst/>
              <a:ahLst/>
              <a:cxnLst/>
              <a:rect l="l" t="t" r="r" b="b"/>
              <a:pathLst>
                <a:path w="3608832" h="1824609">
                  <a:moveTo>
                    <a:pt x="539115" y="0"/>
                  </a:moveTo>
                  <a:cubicBezTo>
                    <a:pt x="241300" y="0"/>
                    <a:pt x="0" y="241300"/>
                    <a:pt x="0" y="539115"/>
                  </a:cubicBezTo>
                  <a:lnTo>
                    <a:pt x="0" y="1285494"/>
                  </a:lnTo>
                  <a:cubicBezTo>
                    <a:pt x="0" y="1583309"/>
                    <a:pt x="241300" y="1824609"/>
                    <a:pt x="539115" y="1824609"/>
                  </a:cubicBezTo>
                  <a:lnTo>
                    <a:pt x="3069717" y="1824609"/>
                  </a:lnTo>
                  <a:cubicBezTo>
                    <a:pt x="3367532" y="1824609"/>
                    <a:pt x="3608832" y="1583309"/>
                    <a:pt x="3608832" y="1285494"/>
                  </a:cubicBezTo>
                  <a:lnTo>
                    <a:pt x="3608832" y="539115"/>
                  </a:lnTo>
                  <a:cubicBezTo>
                    <a:pt x="3608832" y="241300"/>
                    <a:pt x="3367532" y="0"/>
                    <a:pt x="3069717" y="0"/>
                  </a:cubicBezTo>
                  <a:close/>
                </a:path>
              </a:pathLst>
            </a:custGeom>
            <a:blipFill>
              <a:blip r:embed="rId3"/>
              <a:stretch>
                <a:fillRect b="-6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5" name="Freeform 5"/>
          <p:cNvSpPr/>
          <p:nvPr/>
        </p:nvSpPr>
        <p:spPr>
          <a:xfrm>
            <a:off x="312420" y="550164"/>
            <a:ext cx="2200656" cy="100584"/>
          </a:xfrm>
          <a:custGeom>
            <a:avLst/>
            <a:gdLst/>
            <a:ahLst/>
            <a:cxnLst/>
            <a:rect l="l" t="t" r="r" b="b"/>
            <a:pathLst>
              <a:path w="2200656" h="100584">
                <a:moveTo>
                  <a:pt x="0" y="0"/>
                </a:moveTo>
                <a:lnTo>
                  <a:pt x="2200656" y="0"/>
                </a:lnTo>
                <a:lnTo>
                  <a:pt x="2200656" y="100584"/>
                </a:lnTo>
                <a:lnTo>
                  <a:pt x="0" y="1005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185928" y="4756404"/>
            <a:ext cx="5893308" cy="260604"/>
          </a:xfrm>
          <a:custGeom>
            <a:avLst/>
            <a:gdLst/>
            <a:ahLst/>
            <a:cxnLst/>
            <a:rect l="l" t="t" r="r" b="b"/>
            <a:pathLst>
              <a:path w="5893308" h="260604">
                <a:moveTo>
                  <a:pt x="0" y="0"/>
                </a:moveTo>
                <a:lnTo>
                  <a:pt x="5893308" y="0"/>
                </a:lnTo>
                <a:lnTo>
                  <a:pt x="5893308" y="260604"/>
                </a:lnTo>
                <a:lnTo>
                  <a:pt x="0" y="260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312420" y="1493520"/>
            <a:ext cx="2706624" cy="2999232"/>
          </a:xfrm>
          <a:custGeom>
            <a:avLst/>
            <a:gdLst/>
            <a:ahLst/>
            <a:cxnLst/>
            <a:rect l="l" t="t" r="r" b="b"/>
            <a:pathLst>
              <a:path w="2706624" h="2999232">
                <a:moveTo>
                  <a:pt x="0" y="0"/>
                </a:moveTo>
                <a:lnTo>
                  <a:pt x="2706624" y="0"/>
                </a:lnTo>
                <a:lnTo>
                  <a:pt x="2706624" y="2999232"/>
                </a:lnTo>
                <a:lnTo>
                  <a:pt x="0" y="29992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09372" y="1481328"/>
            <a:ext cx="2711196" cy="1367914"/>
            <a:chOff x="0" y="0"/>
            <a:chExt cx="3614928" cy="18238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4928" cy="1823847"/>
            </a:xfrm>
            <a:custGeom>
              <a:avLst/>
              <a:gdLst/>
              <a:ahLst/>
              <a:cxnLst/>
              <a:rect l="l" t="t" r="r" b="b"/>
              <a:pathLst>
                <a:path w="3614928" h="1823847">
                  <a:moveTo>
                    <a:pt x="537591" y="0"/>
                  </a:moveTo>
                  <a:cubicBezTo>
                    <a:pt x="240665" y="0"/>
                    <a:pt x="0" y="240665"/>
                    <a:pt x="0" y="537591"/>
                  </a:cubicBezTo>
                  <a:lnTo>
                    <a:pt x="0" y="1287018"/>
                  </a:lnTo>
                  <a:cubicBezTo>
                    <a:pt x="0" y="1573784"/>
                    <a:pt x="224409" y="1807972"/>
                    <a:pt x="507111" y="1823847"/>
                  </a:cubicBezTo>
                  <a:lnTo>
                    <a:pt x="3107690" y="1823847"/>
                  </a:lnTo>
                  <a:cubicBezTo>
                    <a:pt x="3390519" y="1808099"/>
                    <a:pt x="3614928" y="1573911"/>
                    <a:pt x="3614928" y="1287018"/>
                  </a:cubicBezTo>
                  <a:lnTo>
                    <a:pt x="3614928" y="1287018"/>
                  </a:lnTo>
                  <a:lnTo>
                    <a:pt x="3614928" y="537591"/>
                  </a:lnTo>
                  <a:cubicBezTo>
                    <a:pt x="3614928" y="240665"/>
                    <a:pt x="3374263" y="0"/>
                    <a:pt x="3077337" y="0"/>
                  </a:cubicBezTo>
                  <a:close/>
                </a:path>
              </a:pathLst>
            </a:custGeom>
            <a:blipFill>
              <a:blip r:embed="rId8"/>
              <a:stretch>
                <a:fillRect b="-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09778" y="3266313"/>
            <a:ext cx="2251453" cy="19050"/>
          </a:xfrm>
          <a:custGeom>
            <a:avLst/>
            <a:gdLst/>
            <a:ahLst/>
            <a:cxnLst/>
            <a:rect l="l" t="t" r="r" b="b"/>
            <a:pathLst>
              <a:path w="2251453" h="19050">
                <a:moveTo>
                  <a:pt x="0" y="0"/>
                </a:moveTo>
                <a:lnTo>
                  <a:pt x="2251453" y="0"/>
                </a:lnTo>
                <a:lnTo>
                  <a:pt x="2251453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3414522" y="3266313"/>
            <a:ext cx="2251453" cy="19050"/>
          </a:xfrm>
          <a:custGeom>
            <a:avLst/>
            <a:gdLst/>
            <a:ahLst/>
            <a:cxnLst/>
            <a:rect l="l" t="t" r="r" b="b"/>
            <a:pathLst>
              <a:path w="2251453" h="19050">
                <a:moveTo>
                  <a:pt x="0" y="0"/>
                </a:moveTo>
                <a:lnTo>
                  <a:pt x="2251453" y="0"/>
                </a:lnTo>
                <a:lnTo>
                  <a:pt x="2251453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0" y="38"/>
            <a:ext cx="9144000" cy="879310"/>
          </a:xfrm>
          <a:custGeom>
            <a:avLst/>
            <a:gdLst/>
            <a:ahLst/>
            <a:cxnLst/>
            <a:rect l="l" t="t" r="r" b="b"/>
            <a:pathLst>
              <a:path w="9144000" h="879310">
                <a:moveTo>
                  <a:pt x="0" y="0"/>
                </a:moveTo>
                <a:lnTo>
                  <a:pt x="9144000" y="0"/>
                </a:lnTo>
                <a:lnTo>
                  <a:pt x="9144000" y="879310"/>
                </a:lnTo>
                <a:lnTo>
                  <a:pt x="0" y="8793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73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188964" y="1051560"/>
            <a:ext cx="2955036" cy="3965448"/>
            <a:chOff x="0" y="0"/>
            <a:chExt cx="3940048" cy="52872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40048" cy="5287264"/>
            </a:xfrm>
            <a:custGeom>
              <a:avLst/>
              <a:gdLst/>
              <a:ahLst/>
              <a:cxnLst/>
              <a:rect l="l" t="t" r="r" b="b"/>
              <a:pathLst>
                <a:path w="3940048" h="5287264">
                  <a:moveTo>
                    <a:pt x="405257" y="0"/>
                  </a:moveTo>
                  <a:cubicBezTo>
                    <a:pt x="181356" y="0"/>
                    <a:pt x="0" y="181356"/>
                    <a:pt x="0" y="405257"/>
                  </a:cubicBezTo>
                  <a:lnTo>
                    <a:pt x="0" y="5287264"/>
                  </a:lnTo>
                  <a:lnTo>
                    <a:pt x="3940048" y="5287264"/>
                  </a:lnTo>
                  <a:lnTo>
                    <a:pt x="3940048" y="405257"/>
                  </a:lnTo>
                  <a:cubicBezTo>
                    <a:pt x="3940048" y="181356"/>
                    <a:pt x="3758692" y="0"/>
                    <a:pt x="3534791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12725" y="983732"/>
            <a:ext cx="5574640" cy="34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3"/>
              </a:lnSpc>
            </a:pPr>
            <a:r>
              <a:rPr lang="en-US" sz="1802" b="1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HATTON GARDEN, LONDRES, OFICINA CENTRAL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2725" y="4782217"/>
            <a:ext cx="641490" cy="162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7"/>
              </a:lnSpc>
            </a:pPr>
            <a:r>
              <a:rPr lang="en-US" sz="998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3661" y="2910469"/>
            <a:ext cx="1471841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HATTON GARDEN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34458" y="2910469"/>
            <a:ext cx="2322500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GEMSTONE AND GOLD HUB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4198" y="3340675"/>
            <a:ext cx="2391242" cy="8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947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Hatton Garden ha sido un centro para el comercio de oro y joyería durante siglos. El área comenzó a atraer joyeros en el siglo XIX debido a su proximidad a la clientela adinerada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5970" y="4173083"/>
            <a:ext cx="1405614" cy="17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11"/>
              </a:lnSpc>
            </a:pPr>
            <a:r>
              <a:rPr lang="en-US" sz="947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del West End y la City.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509134" y="3340675"/>
            <a:ext cx="2208133" cy="8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947" spc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En la actualidad, hay más de 55 joyerías y cerca de 300 empresas de joyería en la localidad, lo que la convierte en el barrio de joyería y centro de comercio de oro más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842890" y="4173083"/>
            <a:ext cx="1484205" cy="17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11"/>
              </a:lnSpc>
            </a:pPr>
            <a:r>
              <a:rPr lang="en-US" sz="947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grande del Reino Unido.</a:t>
            </a:r>
          </a:p>
        </p:txBody>
      </p:sp>
      <p:sp>
        <p:nvSpPr>
          <p:cNvPr id="27" name="Google Shape;65;p14">
            <a:extLst>
              <a:ext uri="{FF2B5EF4-FFF2-40B4-BE49-F238E27FC236}">
                <a16:creationId xmlns:a16="http://schemas.microsoft.com/office/drawing/2014/main" id="{11BB4AB2-91F6-55B3-6DFA-B66DA393AA97}"/>
              </a:ext>
            </a:extLst>
          </p:cNvPr>
          <p:cNvSpPr/>
          <p:nvPr/>
        </p:nvSpPr>
        <p:spPr>
          <a:xfrm>
            <a:off x="-5" y="-762"/>
            <a:ext cx="9144000" cy="879900"/>
          </a:xfrm>
          <a:prstGeom prst="rect">
            <a:avLst/>
          </a:prstGeom>
          <a:gradFill>
            <a:gsLst>
              <a:gs pos="0">
                <a:srgbClr val="400F26">
                  <a:alpha val="44940"/>
                </a:srgbClr>
              </a:gs>
              <a:gs pos="50000">
                <a:srgbClr val="400F26">
                  <a:alpha val="79607"/>
                  <a:alpha val="44940"/>
                </a:srgbClr>
              </a:gs>
              <a:gs pos="100000">
                <a:srgbClr val="581736">
                  <a:alpha val="0"/>
                  <a:alpha val="449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8" name="Google Shape;83;p15">
            <a:extLst>
              <a:ext uri="{FF2B5EF4-FFF2-40B4-BE49-F238E27FC236}">
                <a16:creationId xmlns:a16="http://schemas.microsoft.com/office/drawing/2014/main" id="{1DCB8B08-C037-D303-8F96-6C5E4361C9D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r="1526" b="38214"/>
          <a:stretch/>
        </p:blipFill>
        <p:spPr>
          <a:xfrm>
            <a:off x="312675" y="293625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84;p15">
            <a:extLst>
              <a:ext uri="{FF2B5EF4-FFF2-40B4-BE49-F238E27FC236}">
                <a16:creationId xmlns:a16="http://schemas.microsoft.com/office/drawing/2014/main" id="{8657B009-A738-ABC6-3B12-53602D9BB5B7}"/>
              </a:ext>
            </a:extLst>
          </p:cNvPr>
          <p:cNvSpPr txBox="1"/>
          <p:nvPr/>
        </p:nvSpPr>
        <p:spPr>
          <a:xfrm>
            <a:off x="3225898" y="274811"/>
            <a:ext cx="1987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 E   G R O U P</a:t>
            </a:r>
            <a:endParaRPr sz="2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5928" y="4756404"/>
            <a:ext cx="5893308" cy="260604"/>
          </a:xfrm>
          <a:custGeom>
            <a:avLst/>
            <a:gdLst/>
            <a:ahLst/>
            <a:cxnLst/>
            <a:rect l="l" t="t" r="r" b="b"/>
            <a:pathLst>
              <a:path w="5893308" h="260604">
                <a:moveTo>
                  <a:pt x="0" y="0"/>
                </a:moveTo>
                <a:lnTo>
                  <a:pt x="5893308" y="0"/>
                </a:lnTo>
                <a:lnTo>
                  <a:pt x="5893308" y="260604"/>
                </a:lnTo>
                <a:lnTo>
                  <a:pt x="0" y="2606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251965" y="1384297"/>
            <a:ext cx="2832097" cy="3126229"/>
          </a:xfrm>
          <a:custGeom>
            <a:avLst/>
            <a:gdLst/>
            <a:ahLst/>
            <a:cxnLst/>
            <a:rect l="l" t="t" r="r" b="b"/>
            <a:pathLst>
              <a:path w="2832097" h="3126229">
                <a:moveTo>
                  <a:pt x="0" y="0"/>
                </a:moveTo>
                <a:lnTo>
                  <a:pt x="2832097" y="0"/>
                </a:lnTo>
                <a:lnTo>
                  <a:pt x="2832097" y="3126229"/>
                </a:lnTo>
                <a:lnTo>
                  <a:pt x="0" y="312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3158233" y="1384297"/>
            <a:ext cx="2833621" cy="3126229"/>
          </a:xfrm>
          <a:custGeom>
            <a:avLst/>
            <a:gdLst/>
            <a:ahLst/>
            <a:cxnLst/>
            <a:rect l="l" t="t" r="r" b="b"/>
            <a:pathLst>
              <a:path w="2833621" h="3126229">
                <a:moveTo>
                  <a:pt x="0" y="0"/>
                </a:moveTo>
                <a:lnTo>
                  <a:pt x="2833621" y="0"/>
                </a:lnTo>
                <a:lnTo>
                  <a:pt x="2833621" y="3126229"/>
                </a:lnTo>
                <a:lnTo>
                  <a:pt x="0" y="312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9144000" cy="879348"/>
          </a:xfrm>
          <a:custGeom>
            <a:avLst/>
            <a:gdLst/>
            <a:ahLst/>
            <a:cxnLst/>
            <a:rect l="l" t="t" r="r" b="b"/>
            <a:pathLst>
              <a:path w="9144000" h="879348">
                <a:moveTo>
                  <a:pt x="0" y="0"/>
                </a:moveTo>
                <a:lnTo>
                  <a:pt x="9144000" y="0"/>
                </a:lnTo>
                <a:lnTo>
                  <a:pt x="9144000" y="879348"/>
                </a:lnTo>
                <a:lnTo>
                  <a:pt x="0" y="879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12420" y="1435608"/>
            <a:ext cx="2711196" cy="1367914"/>
            <a:chOff x="0" y="0"/>
            <a:chExt cx="3614928" cy="18238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4928" cy="1823847"/>
            </a:xfrm>
            <a:custGeom>
              <a:avLst/>
              <a:gdLst/>
              <a:ahLst/>
              <a:cxnLst/>
              <a:rect l="l" t="t" r="r" b="b"/>
              <a:pathLst>
                <a:path w="3614928" h="1823847">
                  <a:moveTo>
                    <a:pt x="555117" y="0"/>
                  </a:moveTo>
                  <a:cubicBezTo>
                    <a:pt x="248539" y="0"/>
                    <a:pt x="0" y="248539"/>
                    <a:pt x="0" y="555117"/>
                  </a:cubicBezTo>
                  <a:lnTo>
                    <a:pt x="0" y="1269619"/>
                  </a:lnTo>
                  <a:cubicBezTo>
                    <a:pt x="0" y="1565783"/>
                    <a:pt x="232029" y="1807845"/>
                    <a:pt x="524129" y="1823847"/>
                  </a:cubicBezTo>
                  <a:lnTo>
                    <a:pt x="3090799" y="1823847"/>
                  </a:lnTo>
                  <a:cubicBezTo>
                    <a:pt x="3382772" y="1807845"/>
                    <a:pt x="3614801" y="1565910"/>
                    <a:pt x="3614928" y="1270000"/>
                  </a:cubicBezTo>
                  <a:lnTo>
                    <a:pt x="3614928" y="1270000"/>
                  </a:lnTo>
                  <a:lnTo>
                    <a:pt x="3614928" y="554990"/>
                  </a:lnTo>
                  <a:lnTo>
                    <a:pt x="3614928" y="554990"/>
                  </a:lnTo>
                  <a:cubicBezTo>
                    <a:pt x="3614801" y="248539"/>
                    <a:pt x="3366262" y="0"/>
                    <a:pt x="3059811" y="0"/>
                  </a:cubicBezTo>
                  <a:close/>
                </a:path>
              </a:pathLst>
            </a:custGeom>
            <a:blipFill>
              <a:blip r:embed="rId8"/>
              <a:stretch>
                <a:fillRect b="-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218688" y="1435608"/>
            <a:ext cx="2711196" cy="1367914"/>
            <a:chOff x="0" y="0"/>
            <a:chExt cx="3614928" cy="18238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14928" cy="1823847"/>
            </a:xfrm>
            <a:custGeom>
              <a:avLst/>
              <a:gdLst/>
              <a:ahLst/>
              <a:cxnLst/>
              <a:rect l="l" t="t" r="r" b="b"/>
              <a:pathLst>
                <a:path w="3614928" h="1823847">
                  <a:moveTo>
                    <a:pt x="555117" y="0"/>
                  </a:moveTo>
                  <a:cubicBezTo>
                    <a:pt x="248539" y="0"/>
                    <a:pt x="0" y="248539"/>
                    <a:pt x="0" y="555117"/>
                  </a:cubicBezTo>
                  <a:lnTo>
                    <a:pt x="0" y="1269619"/>
                  </a:lnTo>
                  <a:cubicBezTo>
                    <a:pt x="0" y="1565783"/>
                    <a:pt x="232029" y="1807845"/>
                    <a:pt x="524129" y="1823847"/>
                  </a:cubicBezTo>
                  <a:lnTo>
                    <a:pt x="3090799" y="1823847"/>
                  </a:lnTo>
                  <a:cubicBezTo>
                    <a:pt x="3382772" y="1807845"/>
                    <a:pt x="3614674" y="1566037"/>
                    <a:pt x="3614928" y="1270127"/>
                  </a:cubicBezTo>
                  <a:lnTo>
                    <a:pt x="3614928" y="1270127"/>
                  </a:lnTo>
                  <a:lnTo>
                    <a:pt x="3614928" y="554736"/>
                  </a:lnTo>
                  <a:lnTo>
                    <a:pt x="3614928" y="554736"/>
                  </a:lnTo>
                  <a:cubicBezTo>
                    <a:pt x="3614801" y="248412"/>
                    <a:pt x="3366262" y="0"/>
                    <a:pt x="3059811" y="0"/>
                  </a:cubicBezTo>
                  <a:close/>
                </a:path>
              </a:pathLst>
            </a:custGeom>
            <a:blipFill>
              <a:blip r:embed="rId9"/>
              <a:stretch>
                <a:fillRect b="-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161532" y="1037587"/>
            <a:ext cx="2982468" cy="3898649"/>
            <a:chOff x="0" y="0"/>
            <a:chExt cx="3976624" cy="51981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76624" cy="5198237"/>
            </a:xfrm>
            <a:custGeom>
              <a:avLst/>
              <a:gdLst/>
              <a:ahLst/>
              <a:cxnLst/>
              <a:rect l="l" t="t" r="r" b="b"/>
              <a:pathLst>
                <a:path w="3976624" h="5198237">
                  <a:moveTo>
                    <a:pt x="349631" y="0"/>
                  </a:moveTo>
                  <a:cubicBezTo>
                    <a:pt x="149860" y="42799"/>
                    <a:pt x="0" y="220472"/>
                    <a:pt x="0" y="432943"/>
                  </a:cubicBezTo>
                  <a:lnTo>
                    <a:pt x="0" y="5198237"/>
                  </a:lnTo>
                  <a:lnTo>
                    <a:pt x="3976624" y="5198237"/>
                  </a:lnTo>
                  <a:lnTo>
                    <a:pt x="3976624" y="432943"/>
                  </a:lnTo>
                  <a:cubicBezTo>
                    <a:pt x="3976624" y="220345"/>
                    <a:pt x="3826764" y="42799"/>
                    <a:pt x="3626993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87706" y="2897276"/>
            <a:ext cx="2606107" cy="20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5"/>
              </a:lnSpc>
            </a:pPr>
            <a:r>
              <a:rPr lang="en-US" sz="1103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London DE DMCC (Sucursal de Dubái)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52142" y="2897276"/>
            <a:ext cx="1881188" cy="20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5"/>
              </a:lnSpc>
            </a:pPr>
            <a:r>
              <a:rPr lang="en-US" sz="1103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London DE SAS (Colombia)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2725" y="4775206"/>
            <a:ext cx="640985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0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07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4198" y="3308528"/>
            <a:ext cx="2395423" cy="86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</a:pPr>
            <a:r>
              <a:rPr lang="en-US" sz="996" spc="3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Oriente Medio es el mercado minorista de lujo de más rápido crecimiento y se está convirtiendo rápidamente en uno de los mayores centros mundiales para el comercio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6994" y="4185114"/>
            <a:ext cx="1800501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de oro y metales preciosos.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28743" y="3308528"/>
            <a:ext cx="2382441" cy="86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"/>
              </a:lnSpc>
            </a:pPr>
            <a:r>
              <a:rPr lang="en-US" sz="996" spc="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Ubicado en el corazón del distrito comercial de esmeraldas de Bogotá, Colombia, la fuente de las mejores esmeraldas del mundo y la ubicación de la principal instalación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05399" y="4185114"/>
            <a:ext cx="957082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9"/>
              </a:lnSpc>
            </a:pPr>
            <a:r>
              <a:rPr lang="en-US" sz="996" spc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de producción.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2725" y="962939"/>
            <a:ext cx="2739771" cy="34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CENTROS REGIONALES</a:t>
            </a:r>
          </a:p>
        </p:txBody>
      </p:sp>
      <p:sp>
        <p:nvSpPr>
          <p:cNvPr id="24" name="Google Shape;65;p14">
            <a:extLst>
              <a:ext uri="{FF2B5EF4-FFF2-40B4-BE49-F238E27FC236}">
                <a16:creationId xmlns:a16="http://schemas.microsoft.com/office/drawing/2014/main" id="{5DBBB14B-DB49-7F2A-8769-E084726087F9}"/>
              </a:ext>
            </a:extLst>
          </p:cNvPr>
          <p:cNvSpPr/>
          <p:nvPr/>
        </p:nvSpPr>
        <p:spPr>
          <a:xfrm>
            <a:off x="-5" y="-762"/>
            <a:ext cx="9144000" cy="879900"/>
          </a:xfrm>
          <a:prstGeom prst="rect">
            <a:avLst/>
          </a:prstGeom>
          <a:gradFill>
            <a:gsLst>
              <a:gs pos="0">
                <a:srgbClr val="400F26">
                  <a:alpha val="44940"/>
                </a:srgbClr>
              </a:gs>
              <a:gs pos="50000">
                <a:srgbClr val="400F26">
                  <a:alpha val="79607"/>
                  <a:alpha val="44940"/>
                </a:srgbClr>
              </a:gs>
              <a:gs pos="100000">
                <a:srgbClr val="581736">
                  <a:alpha val="0"/>
                  <a:alpha val="449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" name="Google Shape;83;p15">
            <a:extLst>
              <a:ext uri="{FF2B5EF4-FFF2-40B4-BE49-F238E27FC236}">
                <a16:creationId xmlns:a16="http://schemas.microsoft.com/office/drawing/2014/main" id="{9FFA714F-D83E-CE3E-6148-6D652B6BBE1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1526" b="38214"/>
          <a:stretch/>
        </p:blipFill>
        <p:spPr>
          <a:xfrm>
            <a:off x="312675" y="293625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84;p15">
            <a:extLst>
              <a:ext uri="{FF2B5EF4-FFF2-40B4-BE49-F238E27FC236}">
                <a16:creationId xmlns:a16="http://schemas.microsoft.com/office/drawing/2014/main" id="{C18EF740-45B9-3CF8-68A1-D08FA8DC2EF0}"/>
              </a:ext>
            </a:extLst>
          </p:cNvPr>
          <p:cNvSpPr txBox="1"/>
          <p:nvPr/>
        </p:nvSpPr>
        <p:spPr>
          <a:xfrm>
            <a:off x="3225898" y="274811"/>
            <a:ext cx="1987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 E   G R O U P</a:t>
            </a:r>
            <a:endParaRPr sz="2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21403" y="1269997"/>
            <a:ext cx="2717797" cy="3009900"/>
          </a:xfrm>
          <a:custGeom>
            <a:avLst/>
            <a:gdLst/>
            <a:ahLst/>
            <a:cxnLst/>
            <a:rect l="l" t="t" r="r" b="b"/>
            <a:pathLst>
              <a:path w="2717797" h="3009900">
                <a:moveTo>
                  <a:pt x="0" y="0"/>
                </a:moveTo>
                <a:lnTo>
                  <a:pt x="2717797" y="0"/>
                </a:lnTo>
                <a:lnTo>
                  <a:pt x="2717797" y="3009900"/>
                </a:lnTo>
                <a:lnTo>
                  <a:pt x="0" y="300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123432" y="1258824"/>
            <a:ext cx="2711196" cy="1367914"/>
            <a:chOff x="0" y="0"/>
            <a:chExt cx="3614928" cy="18238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4928" cy="1823847"/>
            </a:xfrm>
            <a:custGeom>
              <a:avLst/>
              <a:gdLst/>
              <a:ahLst/>
              <a:cxnLst/>
              <a:rect l="l" t="t" r="r" b="b"/>
              <a:pathLst>
                <a:path w="3614928" h="1823847">
                  <a:moveTo>
                    <a:pt x="592836" y="0"/>
                  </a:moveTo>
                  <a:cubicBezTo>
                    <a:pt x="265303" y="254"/>
                    <a:pt x="0" y="265684"/>
                    <a:pt x="0" y="593217"/>
                  </a:cubicBezTo>
                  <a:lnTo>
                    <a:pt x="0" y="1231519"/>
                  </a:lnTo>
                  <a:cubicBezTo>
                    <a:pt x="0" y="1548511"/>
                    <a:pt x="248412" y="1807210"/>
                    <a:pt x="561213" y="1823847"/>
                  </a:cubicBezTo>
                  <a:lnTo>
                    <a:pt x="3053715" y="1823847"/>
                  </a:lnTo>
                  <a:cubicBezTo>
                    <a:pt x="3366262" y="1807210"/>
                    <a:pt x="3614674" y="1548765"/>
                    <a:pt x="3614928" y="1232027"/>
                  </a:cubicBezTo>
                  <a:lnTo>
                    <a:pt x="3614928" y="1232027"/>
                  </a:lnTo>
                  <a:lnTo>
                    <a:pt x="3614928" y="592836"/>
                  </a:lnTo>
                  <a:lnTo>
                    <a:pt x="3614928" y="592836"/>
                  </a:lnTo>
                  <a:cubicBezTo>
                    <a:pt x="3614801" y="265430"/>
                    <a:pt x="3349498" y="254"/>
                    <a:pt x="3022092" y="0"/>
                  </a:cubicBezTo>
                  <a:close/>
                </a:path>
              </a:pathLst>
            </a:custGeom>
            <a:blipFill>
              <a:blip r:embed="rId3"/>
              <a:stretch>
                <a:fillRect b="-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5" name="Freeform 5"/>
          <p:cNvSpPr/>
          <p:nvPr/>
        </p:nvSpPr>
        <p:spPr>
          <a:xfrm>
            <a:off x="304800" y="1269997"/>
            <a:ext cx="2717797" cy="3009900"/>
          </a:xfrm>
          <a:custGeom>
            <a:avLst/>
            <a:gdLst/>
            <a:ahLst/>
            <a:cxnLst/>
            <a:rect l="l" t="t" r="r" b="b"/>
            <a:pathLst>
              <a:path w="2717797" h="3009900">
                <a:moveTo>
                  <a:pt x="0" y="0"/>
                </a:moveTo>
                <a:lnTo>
                  <a:pt x="2717797" y="0"/>
                </a:lnTo>
                <a:lnTo>
                  <a:pt x="2717797" y="3009900"/>
                </a:lnTo>
                <a:lnTo>
                  <a:pt x="0" y="3009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6123432" y="1258824"/>
            <a:ext cx="2705100" cy="1368552"/>
          </a:xfrm>
          <a:custGeom>
            <a:avLst/>
            <a:gdLst/>
            <a:ahLst/>
            <a:cxnLst/>
            <a:rect l="l" t="t" r="r" b="b"/>
            <a:pathLst>
              <a:path w="2705100" h="1368552">
                <a:moveTo>
                  <a:pt x="0" y="0"/>
                </a:moveTo>
                <a:lnTo>
                  <a:pt x="2705100" y="0"/>
                </a:lnTo>
                <a:lnTo>
                  <a:pt x="2705100" y="1368552"/>
                </a:lnTo>
                <a:lnTo>
                  <a:pt x="0" y="1368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09372" y="1258824"/>
            <a:ext cx="2711196" cy="1368552"/>
            <a:chOff x="0" y="0"/>
            <a:chExt cx="3614928" cy="18247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4928" cy="1824736"/>
            </a:xfrm>
            <a:custGeom>
              <a:avLst/>
              <a:gdLst/>
              <a:ahLst/>
              <a:cxnLst/>
              <a:rect l="l" t="t" r="r" b="b"/>
              <a:pathLst>
                <a:path w="3614928" h="1824736">
                  <a:moveTo>
                    <a:pt x="579755" y="0"/>
                  </a:moveTo>
                  <a:cubicBezTo>
                    <a:pt x="259588" y="254"/>
                    <a:pt x="0" y="259842"/>
                    <a:pt x="0" y="580136"/>
                  </a:cubicBezTo>
                  <a:lnTo>
                    <a:pt x="0" y="1244600"/>
                  </a:lnTo>
                  <a:cubicBezTo>
                    <a:pt x="0" y="1565021"/>
                    <a:pt x="259715" y="1824736"/>
                    <a:pt x="580136" y="1824736"/>
                  </a:cubicBezTo>
                  <a:lnTo>
                    <a:pt x="3034792" y="1824736"/>
                  </a:lnTo>
                  <a:cubicBezTo>
                    <a:pt x="3355213" y="1824736"/>
                    <a:pt x="3614928" y="1565021"/>
                    <a:pt x="3614928" y="1244600"/>
                  </a:cubicBezTo>
                  <a:lnTo>
                    <a:pt x="3614928" y="1244600"/>
                  </a:lnTo>
                  <a:lnTo>
                    <a:pt x="3614928" y="580136"/>
                  </a:lnTo>
                  <a:cubicBezTo>
                    <a:pt x="3614928" y="259842"/>
                    <a:pt x="3355340" y="254"/>
                    <a:pt x="3035173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9" name="Freeform 9"/>
          <p:cNvSpPr/>
          <p:nvPr/>
        </p:nvSpPr>
        <p:spPr>
          <a:xfrm>
            <a:off x="315468" y="1258824"/>
            <a:ext cx="2705100" cy="1368552"/>
          </a:xfrm>
          <a:custGeom>
            <a:avLst/>
            <a:gdLst/>
            <a:ahLst/>
            <a:cxnLst/>
            <a:rect l="l" t="t" r="r" b="b"/>
            <a:pathLst>
              <a:path w="2705100" h="1368552">
                <a:moveTo>
                  <a:pt x="0" y="0"/>
                </a:moveTo>
                <a:lnTo>
                  <a:pt x="2705100" y="0"/>
                </a:lnTo>
                <a:lnTo>
                  <a:pt x="2705100" y="1368552"/>
                </a:lnTo>
                <a:lnTo>
                  <a:pt x="0" y="1368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3213097" y="1269997"/>
            <a:ext cx="2717797" cy="3009900"/>
          </a:xfrm>
          <a:custGeom>
            <a:avLst/>
            <a:gdLst/>
            <a:ahLst/>
            <a:cxnLst/>
            <a:rect l="l" t="t" r="r" b="b"/>
            <a:pathLst>
              <a:path w="2717797" h="3009900">
                <a:moveTo>
                  <a:pt x="0" y="0"/>
                </a:moveTo>
                <a:lnTo>
                  <a:pt x="2717797" y="0"/>
                </a:lnTo>
                <a:lnTo>
                  <a:pt x="2717797" y="3009900"/>
                </a:lnTo>
                <a:lnTo>
                  <a:pt x="0" y="3009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215640" y="1258824"/>
            <a:ext cx="2712720" cy="1368552"/>
            <a:chOff x="0" y="0"/>
            <a:chExt cx="3616960" cy="18247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16960" cy="1824736"/>
            </a:xfrm>
            <a:custGeom>
              <a:avLst/>
              <a:gdLst/>
              <a:ahLst/>
              <a:cxnLst/>
              <a:rect l="l" t="t" r="r" b="b"/>
              <a:pathLst>
                <a:path w="3616960" h="1824736">
                  <a:moveTo>
                    <a:pt x="573024" y="0"/>
                  </a:moveTo>
                  <a:cubicBezTo>
                    <a:pt x="256540" y="254"/>
                    <a:pt x="0" y="256794"/>
                    <a:pt x="0" y="573405"/>
                  </a:cubicBezTo>
                  <a:lnTo>
                    <a:pt x="0" y="1251331"/>
                  </a:lnTo>
                  <a:cubicBezTo>
                    <a:pt x="0" y="1567942"/>
                    <a:pt x="256667" y="1824736"/>
                    <a:pt x="573405" y="1824736"/>
                  </a:cubicBezTo>
                  <a:lnTo>
                    <a:pt x="3043555" y="1824736"/>
                  </a:lnTo>
                  <a:cubicBezTo>
                    <a:pt x="3360166" y="1824736"/>
                    <a:pt x="3616960" y="1568069"/>
                    <a:pt x="3616960" y="1251331"/>
                  </a:cubicBezTo>
                  <a:lnTo>
                    <a:pt x="3616960" y="573405"/>
                  </a:lnTo>
                  <a:cubicBezTo>
                    <a:pt x="3616960" y="256794"/>
                    <a:pt x="3360420" y="254"/>
                    <a:pt x="3043936" y="0"/>
                  </a:cubicBezTo>
                  <a:close/>
                </a:path>
              </a:pathLst>
            </a:custGeom>
            <a:blipFill>
              <a:blip r:embed="rId10"/>
              <a:stretch>
                <a:fillRect b="-9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3" name="Freeform 13"/>
          <p:cNvSpPr/>
          <p:nvPr/>
        </p:nvSpPr>
        <p:spPr>
          <a:xfrm>
            <a:off x="3217164" y="1258824"/>
            <a:ext cx="2706624" cy="1368552"/>
          </a:xfrm>
          <a:custGeom>
            <a:avLst/>
            <a:gdLst/>
            <a:ahLst/>
            <a:cxnLst/>
            <a:rect l="l" t="t" r="r" b="b"/>
            <a:pathLst>
              <a:path w="2706624" h="1368552">
                <a:moveTo>
                  <a:pt x="0" y="0"/>
                </a:moveTo>
                <a:lnTo>
                  <a:pt x="2706624" y="0"/>
                </a:lnTo>
                <a:lnTo>
                  <a:pt x="2706624" y="1368552"/>
                </a:lnTo>
                <a:lnTo>
                  <a:pt x="0" y="1368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0" y="4479036"/>
            <a:ext cx="9144000" cy="664454"/>
          </a:xfrm>
          <a:custGeom>
            <a:avLst/>
            <a:gdLst/>
            <a:ahLst/>
            <a:cxnLst/>
            <a:rect l="l" t="t" r="r" b="b"/>
            <a:pathLst>
              <a:path w="9144000" h="664454">
                <a:moveTo>
                  <a:pt x="0" y="0"/>
                </a:moveTo>
                <a:lnTo>
                  <a:pt x="9144000" y="0"/>
                </a:lnTo>
                <a:lnTo>
                  <a:pt x="9144000" y="664454"/>
                </a:lnTo>
                <a:lnTo>
                  <a:pt x="0" y="6644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2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15"/>
          <p:cNvSpPr/>
          <p:nvPr/>
        </p:nvSpPr>
        <p:spPr>
          <a:xfrm>
            <a:off x="509778" y="3043809"/>
            <a:ext cx="2251453" cy="19050"/>
          </a:xfrm>
          <a:custGeom>
            <a:avLst/>
            <a:gdLst/>
            <a:ahLst/>
            <a:cxnLst/>
            <a:rect l="l" t="t" r="r" b="b"/>
            <a:pathLst>
              <a:path w="2251453" h="19050">
                <a:moveTo>
                  <a:pt x="0" y="0"/>
                </a:moveTo>
                <a:lnTo>
                  <a:pt x="2251453" y="0"/>
                </a:lnTo>
                <a:lnTo>
                  <a:pt x="2251453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3414522" y="3043809"/>
            <a:ext cx="2251453" cy="19050"/>
          </a:xfrm>
          <a:custGeom>
            <a:avLst/>
            <a:gdLst/>
            <a:ahLst/>
            <a:cxnLst/>
            <a:rect l="l" t="t" r="r" b="b"/>
            <a:pathLst>
              <a:path w="2251453" h="19050">
                <a:moveTo>
                  <a:pt x="0" y="0"/>
                </a:moveTo>
                <a:lnTo>
                  <a:pt x="2251453" y="0"/>
                </a:lnTo>
                <a:lnTo>
                  <a:pt x="2251453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7" name="Freeform 17"/>
          <p:cNvSpPr/>
          <p:nvPr/>
        </p:nvSpPr>
        <p:spPr>
          <a:xfrm>
            <a:off x="6322314" y="3043809"/>
            <a:ext cx="2251453" cy="19050"/>
          </a:xfrm>
          <a:custGeom>
            <a:avLst/>
            <a:gdLst/>
            <a:ahLst/>
            <a:cxnLst/>
            <a:rect l="l" t="t" r="r" b="b"/>
            <a:pathLst>
              <a:path w="2251453" h="19050">
                <a:moveTo>
                  <a:pt x="0" y="0"/>
                </a:moveTo>
                <a:lnTo>
                  <a:pt x="2251453" y="0"/>
                </a:lnTo>
                <a:lnTo>
                  <a:pt x="2251453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8" name="Freeform 18"/>
          <p:cNvSpPr/>
          <p:nvPr/>
        </p:nvSpPr>
        <p:spPr>
          <a:xfrm>
            <a:off x="568452" y="2052828"/>
            <a:ext cx="2200656" cy="102108"/>
          </a:xfrm>
          <a:custGeom>
            <a:avLst/>
            <a:gdLst/>
            <a:ahLst/>
            <a:cxnLst/>
            <a:rect l="l" t="t" r="r" b="b"/>
            <a:pathLst>
              <a:path w="2200656" h="102108">
                <a:moveTo>
                  <a:pt x="0" y="0"/>
                </a:moveTo>
                <a:lnTo>
                  <a:pt x="2200656" y="0"/>
                </a:lnTo>
                <a:lnTo>
                  <a:pt x="2200656" y="102108"/>
                </a:lnTo>
                <a:lnTo>
                  <a:pt x="0" y="1021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9" name="Freeform 19"/>
          <p:cNvSpPr/>
          <p:nvPr/>
        </p:nvSpPr>
        <p:spPr>
          <a:xfrm>
            <a:off x="568452" y="1731264"/>
            <a:ext cx="2200656" cy="262128"/>
          </a:xfrm>
          <a:custGeom>
            <a:avLst/>
            <a:gdLst/>
            <a:ahLst/>
            <a:cxnLst/>
            <a:rect l="l" t="t" r="r" b="b"/>
            <a:pathLst>
              <a:path w="2200656" h="262128">
                <a:moveTo>
                  <a:pt x="0" y="0"/>
                </a:moveTo>
                <a:lnTo>
                  <a:pt x="2200656" y="0"/>
                </a:lnTo>
                <a:lnTo>
                  <a:pt x="2200656" y="262128"/>
                </a:lnTo>
                <a:lnTo>
                  <a:pt x="0" y="26212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0" name="Freeform 20"/>
          <p:cNvSpPr/>
          <p:nvPr/>
        </p:nvSpPr>
        <p:spPr>
          <a:xfrm>
            <a:off x="3611880" y="1719072"/>
            <a:ext cx="1917192" cy="504444"/>
          </a:xfrm>
          <a:custGeom>
            <a:avLst/>
            <a:gdLst/>
            <a:ahLst/>
            <a:cxnLst/>
            <a:rect l="l" t="t" r="r" b="b"/>
            <a:pathLst>
              <a:path w="1917192" h="504444">
                <a:moveTo>
                  <a:pt x="0" y="0"/>
                </a:moveTo>
                <a:lnTo>
                  <a:pt x="1917192" y="0"/>
                </a:lnTo>
                <a:lnTo>
                  <a:pt x="1917192" y="504444"/>
                </a:lnTo>
                <a:lnTo>
                  <a:pt x="0" y="50444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1" name="Freeform 21"/>
          <p:cNvSpPr/>
          <p:nvPr/>
        </p:nvSpPr>
        <p:spPr>
          <a:xfrm>
            <a:off x="6377940" y="1659512"/>
            <a:ext cx="2194560" cy="623316"/>
          </a:xfrm>
          <a:custGeom>
            <a:avLst/>
            <a:gdLst/>
            <a:ahLst/>
            <a:cxnLst/>
            <a:rect l="l" t="t" r="r" b="b"/>
            <a:pathLst>
              <a:path w="2194560" h="623316">
                <a:moveTo>
                  <a:pt x="0" y="0"/>
                </a:moveTo>
                <a:lnTo>
                  <a:pt x="2194560" y="0"/>
                </a:lnTo>
                <a:lnTo>
                  <a:pt x="2194560" y="623316"/>
                </a:lnTo>
                <a:lnTo>
                  <a:pt x="0" y="62331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2" name="Freeform 22"/>
          <p:cNvSpPr/>
          <p:nvPr/>
        </p:nvSpPr>
        <p:spPr>
          <a:xfrm>
            <a:off x="189205" y="376428"/>
            <a:ext cx="8765791" cy="262128"/>
          </a:xfrm>
          <a:custGeom>
            <a:avLst/>
            <a:gdLst/>
            <a:ahLst/>
            <a:cxnLst/>
            <a:rect l="l" t="t" r="r" b="b"/>
            <a:pathLst>
              <a:path w="8765791" h="262128">
                <a:moveTo>
                  <a:pt x="0" y="0"/>
                </a:moveTo>
                <a:lnTo>
                  <a:pt x="8765790" y="0"/>
                </a:lnTo>
                <a:lnTo>
                  <a:pt x="8765790" y="262128"/>
                </a:lnTo>
                <a:lnTo>
                  <a:pt x="0" y="26212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14" b="-53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3" name="Freeform 23"/>
          <p:cNvSpPr/>
          <p:nvPr/>
        </p:nvSpPr>
        <p:spPr>
          <a:xfrm>
            <a:off x="312420" y="245364"/>
            <a:ext cx="2150364" cy="249936"/>
          </a:xfrm>
          <a:custGeom>
            <a:avLst/>
            <a:gdLst/>
            <a:ahLst/>
            <a:cxnLst/>
            <a:rect l="l" t="t" r="r" b="b"/>
            <a:pathLst>
              <a:path w="2150364" h="249936">
                <a:moveTo>
                  <a:pt x="0" y="0"/>
                </a:moveTo>
                <a:lnTo>
                  <a:pt x="2150364" y="0"/>
                </a:lnTo>
                <a:lnTo>
                  <a:pt x="2150364" y="249936"/>
                </a:lnTo>
                <a:lnTo>
                  <a:pt x="0" y="24993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4" name="TextBox 24"/>
          <p:cNvSpPr txBox="1"/>
          <p:nvPr/>
        </p:nvSpPr>
        <p:spPr>
          <a:xfrm>
            <a:off x="315468" y="775792"/>
            <a:ext cx="1952511" cy="3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4"/>
              </a:lnSpc>
            </a:pPr>
            <a:r>
              <a:rPr lang="en-US" sz="1596" b="1">
                <a:solidFill>
                  <a:srgbClr val="400F26"/>
                </a:solidFill>
                <a:latin typeface="Arial Bold"/>
                <a:ea typeface="Arial Bold"/>
                <a:cs typeface="Arial Bold"/>
                <a:sym typeface="Arial Bold"/>
              </a:rPr>
              <a:t>LA ORGANIZACIÓN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2066" y="2687965"/>
            <a:ext cx="1395622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London DE (LDE)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12207" y="2687965"/>
            <a:ext cx="1752705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Sylvera London (SVL)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347460" y="2687965"/>
            <a:ext cx="2309251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 spc="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London Gold Xchange (LGX)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24230" y="3132001"/>
            <a:ext cx="2168862" cy="86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"/>
              </a:lnSpc>
            </a:pPr>
            <a:r>
              <a:rPr lang="en-US" sz="996" spc="3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London DE es la empresa matriz del grupo. Desde su oficina central en Londres, es responsable de las actividades comerciales de oro y piedras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55878" y="4008634"/>
            <a:ext cx="1651549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9"/>
              </a:lnSpc>
            </a:pPr>
            <a:r>
              <a:rPr lang="en-US" sz="996" spc="3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preciosas de colores B-B.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414522" y="3053334"/>
            <a:ext cx="2381012" cy="86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</a:pP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Sylvera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London es la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marca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joyería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fina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y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relojes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lujo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del Grupo LDE.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Especializado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esmeraldas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colombianas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(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obtenidas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</a:p>
          <a:p>
            <a:pPr algn="ctr">
              <a:lnSpc>
                <a:spcPts val="2490"/>
              </a:lnSpc>
            </a:pP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por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LDE), diamantes y </a:t>
            </a: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piedras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886533" y="4170435"/>
            <a:ext cx="1367885" cy="7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"/>
              </a:lnSpc>
            </a:pP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preciosas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colores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630668" y="319964"/>
            <a:ext cx="642785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2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Página 08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363338" y="3132001"/>
            <a:ext cx="2321519" cy="86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"/>
              </a:lnSpc>
            </a:pPr>
            <a:r>
              <a:rPr lang="en-US" sz="996" spc="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A través de vínculos directos con minas éticas en Colombia y en asociación con Royal Mint, LGX lleva lingotes y monedas de origen directo a un mercado global a un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46446" y="4008634"/>
            <a:ext cx="1289704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9"/>
              </a:lnSpc>
            </a:pPr>
            <a:r>
              <a:rPr lang="en-US" sz="996" spc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valor incomparable.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588390" y="179661"/>
            <a:ext cx="1501397" cy="3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4D5156"/>
                </a:solidFill>
                <a:latin typeface="Roboto"/>
                <a:ea typeface="Roboto"/>
                <a:cs typeface="Roboto"/>
                <a:sym typeface="Roboto"/>
              </a:rPr>
              <a:t>D E G R O U 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6228" y="1708404"/>
            <a:ext cx="4101084" cy="2036064"/>
          </a:xfrm>
          <a:custGeom>
            <a:avLst/>
            <a:gdLst/>
            <a:ahLst/>
            <a:cxnLst/>
            <a:rect l="l" t="t" r="r" b="b"/>
            <a:pathLst>
              <a:path w="4101084" h="2036064">
                <a:moveTo>
                  <a:pt x="0" y="0"/>
                </a:moveTo>
                <a:lnTo>
                  <a:pt x="4101084" y="0"/>
                </a:lnTo>
                <a:lnTo>
                  <a:pt x="4101084" y="2036064"/>
                </a:lnTo>
                <a:lnTo>
                  <a:pt x="0" y="2036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177803" y="863603"/>
            <a:ext cx="4381500" cy="3403597"/>
          </a:xfrm>
          <a:custGeom>
            <a:avLst/>
            <a:gdLst/>
            <a:ahLst/>
            <a:cxnLst/>
            <a:rect l="l" t="t" r="r" b="b"/>
            <a:pathLst>
              <a:path w="4381500" h="3403597">
                <a:moveTo>
                  <a:pt x="0" y="0"/>
                </a:moveTo>
                <a:lnTo>
                  <a:pt x="4381500" y="0"/>
                </a:lnTo>
                <a:lnTo>
                  <a:pt x="4381500" y="3403597"/>
                </a:lnTo>
                <a:lnTo>
                  <a:pt x="0" y="3403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4991100" y="863603"/>
            <a:ext cx="4089397" cy="3403597"/>
          </a:xfrm>
          <a:custGeom>
            <a:avLst/>
            <a:gdLst/>
            <a:ahLst/>
            <a:cxnLst/>
            <a:rect l="l" t="t" r="r" b="b"/>
            <a:pathLst>
              <a:path w="4089397" h="3403597">
                <a:moveTo>
                  <a:pt x="0" y="0"/>
                </a:moveTo>
                <a:lnTo>
                  <a:pt x="4089397" y="0"/>
                </a:lnTo>
                <a:lnTo>
                  <a:pt x="4089397" y="3403597"/>
                </a:lnTo>
                <a:lnTo>
                  <a:pt x="0" y="3403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0" y="4479036"/>
            <a:ext cx="9144000" cy="664454"/>
          </a:xfrm>
          <a:custGeom>
            <a:avLst/>
            <a:gdLst/>
            <a:ahLst/>
            <a:cxnLst/>
            <a:rect l="l" t="t" r="r" b="b"/>
            <a:pathLst>
              <a:path w="9144000" h="664454">
                <a:moveTo>
                  <a:pt x="0" y="0"/>
                </a:moveTo>
                <a:lnTo>
                  <a:pt x="9144000" y="0"/>
                </a:lnTo>
                <a:lnTo>
                  <a:pt x="9144000" y="664454"/>
                </a:lnTo>
                <a:lnTo>
                  <a:pt x="0" y="664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2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432054" y="1361313"/>
            <a:ext cx="1769745" cy="19050"/>
          </a:xfrm>
          <a:custGeom>
            <a:avLst/>
            <a:gdLst/>
            <a:ahLst/>
            <a:cxnLst/>
            <a:rect l="l" t="t" r="r" b="b"/>
            <a:pathLst>
              <a:path w="1769745" h="19050">
                <a:moveTo>
                  <a:pt x="0" y="0"/>
                </a:moveTo>
                <a:lnTo>
                  <a:pt x="1769745" y="0"/>
                </a:lnTo>
                <a:lnTo>
                  <a:pt x="1769745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432054" y="3057525"/>
            <a:ext cx="1769745" cy="19050"/>
          </a:xfrm>
          <a:custGeom>
            <a:avLst/>
            <a:gdLst/>
            <a:ahLst/>
            <a:cxnLst/>
            <a:rect l="l" t="t" r="r" b="b"/>
            <a:pathLst>
              <a:path w="1769745" h="19050">
                <a:moveTo>
                  <a:pt x="0" y="0"/>
                </a:moveTo>
                <a:lnTo>
                  <a:pt x="1769745" y="0"/>
                </a:lnTo>
                <a:lnTo>
                  <a:pt x="1769745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7037070" y="1361313"/>
            <a:ext cx="1769745" cy="19050"/>
          </a:xfrm>
          <a:custGeom>
            <a:avLst/>
            <a:gdLst/>
            <a:ahLst/>
            <a:cxnLst/>
            <a:rect l="l" t="t" r="r" b="b"/>
            <a:pathLst>
              <a:path w="1769745" h="19050">
                <a:moveTo>
                  <a:pt x="0" y="0"/>
                </a:moveTo>
                <a:lnTo>
                  <a:pt x="1769745" y="0"/>
                </a:lnTo>
                <a:lnTo>
                  <a:pt x="1769745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7037070" y="3057525"/>
            <a:ext cx="1769745" cy="19050"/>
          </a:xfrm>
          <a:custGeom>
            <a:avLst/>
            <a:gdLst/>
            <a:ahLst/>
            <a:cxnLst/>
            <a:rect l="l" t="t" r="r" b="b"/>
            <a:pathLst>
              <a:path w="1769745" h="19050">
                <a:moveTo>
                  <a:pt x="0" y="0"/>
                </a:moveTo>
                <a:lnTo>
                  <a:pt x="1769745" y="0"/>
                </a:lnTo>
                <a:lnTo>
                  <a:pt x="1769745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189205" y="376428"/>
            <a:ext cx="8765791" cy="262128"/>
          </a:xfrm>
          <a:custGeom>
            <a:avLst/>
            <a:gdLst/>
            <a:ahLst/>
            <a:cxnLst/>
            <a:rect l="l" t="t" r="r" b="b"/>
            <a:pathLst>
              <a:path w="8765791" h="262128">
                <a:moveTo>
                  <a:pt x="0" y="0"/>
                </a:moveTo>
                <a:lnTo>
                  <a:pt x="8765790" y="0"/>
                </a:lnTo>
                <a:lnTo>
                  <a:pt x="8765790" y="262128"/>
                </a:lnTo>
                <a:lnTo>
                  <a:pt x="0" y="2621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4" b="-53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312420" y="245364"/>
            <a:ext cx="2150364" cy="249936"/>
          </a:xfrm>
          <a:custGeom>
            <a:avLst/>
            <a:gdLst/>
            <a:ahLst/>
            <a:cxnLst/>
            <a:rect l="l" t="t" r="r" b="b"/>
            <a:pathLst>
              <a:path w="2150364" h="249936">
                <a:moveTo>
                  <a:pt x="0" y="0"/>
                </a:moveTo>
                <a:lnTo>
                  <a:pt x="2150364" y="0"/>
                </a:lnTo>
                <a:lnTo>
                  <a:pt x="2150364" y="249936"/>
                </a:lnTo>
                <a:lnTo>
                  <a:pt x="0" y="249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3279648" y="954986"/>
            <a:ext cx="2633529" cy="3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4"/>
              </a:lnSpc>
            </a:pPr>
            <a:r>
              <a:rPr lang="en-US" sz="1596" b="1">
                <a:solidFill>
                  <a:srgbClr val="400F26"/>
                </a:solidFill>
                <a:latin typeface="Arial Bold"/>
                <a:ea typeface="Arial Bold"/>
                <a:cs typeface="Arial Bold"/>
                <a:sym typeface="Arial Bold"/>
              </a:rPr>
              <a:t>NUESTRAS UBICACIONES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5022" y="2776366"/>
            <a:ext cx="1441171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 spc="2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Bogotá, Colombia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0863" y="1138152"/>
            <a:ext cx="1672123" cy="114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4"/>
              </a:lnSpc>
            </a:pPr>
            <a:r>
              <a:rPr lang="en-US" sz="1296" b="1" spc="2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Londres</a:t>
            </a:r>
            <a:r>
              <a:rPr lang="en-US" sz="1296" b="1" spc="2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en-US" sz="1296" b="1" spc="2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Inglaterra</a:t>
            </a:r>
            <a:endParaRPr lang="en-US" sz="1296" b="1" spc="2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1380"/>
              </a:lnSpc>
            </a:pP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London DE se </a:t>
            </a: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fundó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Hatton Garden </a:t>
            </a: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hace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más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una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década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2013, </a:t>
            </a: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donde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permanece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3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su</a:t>
            </a:r>
            <a:r>
              <a:rPr lang="en-US" sz="996" spc="3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95836" y="1098357"/>
            <a:ext cx="912447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Dubai, UAE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97738" y="2777271"/>
            <a:ext cx="1530934" cy="2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296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Brisbane, Australia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2837" y="3091993"/>
            <a:ext cx="1638833" cy="86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</a:pP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Formada para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facilitar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el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suministro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esmeraldas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y la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producción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interna de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joyas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esmeraldas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y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5471" y="3791251"/>
            <a:ext cx="722909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diamantes.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9120" y="2057142"/>
            <a:ext cx="961987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2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oficina</a:t>
            </a:r>
            <a:r>
              <a:rPr lang="en-US" sz="996" spc="2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central.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30668" y="319964"/>
            <a:ext cx="642785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4"/>
              </a:lnSpc>
            </a:pPr>
            <a:r>
              <a:rPr lang="en-US" sz="996" spc="2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Página 09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14334" y="3159814"/>
            <a:ext cx="1947329" cy="687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</a:pPr>
            <a:r>
              <a:rPr lang="en-US" sz="996" spc="3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London DE se instaló aquí a principios de 2023 para asegurar su asociación con una de las terceras refinerías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08822" y="3861111"/>
            <a:ext cx="1708766" cy="16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6" spc="2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más grandes de Australia.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48015" y="1436022"/>
            <a:ext cx="2079965" cy="68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</a:pP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Hogar de uno de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los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mercados de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lujo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más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rápido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crecimiento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. La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encrucijada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del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comercio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este-oeste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96" spc="1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joyería</a:t>
            </a:r>
            <a:r>
              <a:rPr lang="en-US" sz="996" spc="1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014334" y="2137861"/>
            <a:ext cx="1888779" cy="162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7"/>
              </a:lnSpc>
            </a:pPr>
            <a:r>
              <a:rPr lang="en-US" sz="998" spc="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fina</a:t>
            </a:r>
            <a:r>
              <a:rPr lang="en-US" sz="998" spc="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, </a:t>
            </a:r>
            <a:r>
              <a:rPr lang="en-US" sz="998" spc="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piedras</a:t>
            </a:r>
            <a:r>
              <a:rPr lang="en-US" sz="998" spc="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98" spc="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preciosas</a:t>
            </a:r>
            <a:r>
              <a:rPr lang="en-US" sz="998" spc="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 y </a:t>
            </a:r>
            <a:r>
              <a:rPr lang="en-US" sz="998" spc="0" dirty="0" err="1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oro</a:t>
            </a:r>
            <a:r>
              <a:rPr lang="en-US" sz="998" spc="0" dirty="0">
                <a:solidFill>
                  <a:srgbClr val="FFFFFF"/>
                </a:solidFill>
                <a:latin typeface="Verdana Pro"/>
                <a:ea typeface="Verdana Pro"/>
                <a:cs typeface="Verdana Pro"/>
                <a:sym typeface="Verdana Pro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588390" y="179661"/>
            <a:ext cx="1501397" cy="3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4D5156"/>
                </a:solidFill>
                <a:latin typeface="Roboto"/>
                <a:ea typeface="Roboto"/>
                <a:cs typeface="Roboto"/>
                <a:sym typeface="Roboto"/>
              </a:rPr>
              <a:t>D E G R O U 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879348"/>
          </a:xfrm>
          <a:custGeom>
            <a:avLst/>
            <a:gdLst/>
            <a:ahLst/>
            <a:cxnLst/>
            <a:rect l="l" t="t" r="r" b="b"/>
            <a:pathLst>
              <a:path w="9144000" h="879348">
                <a:moveTo>
                  <a:pt x="0" y="0"/>
                </a:moveTo>
                <a:lnTo>
                  <a:pt x="9144000" y="0"/>
                </a:lnTo>
                <a:lnTo>
                  <a:pt x="9144000" y="879348"/>
                </a:lnTo>
                <a:lnTo>
                  <a:pt x="0" y="879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185928" y="4756404"/>
            <a:ext cx="5893308" cy="260604"/>
          </a:xfrm>
          <a:custGeom>
            <a:avLst/>
            <a:gdLst/>
            <a:ahLst/>
            <a:cxnLst/>
            <a:rect l="l" t="t" r="r" b="b"/>
            <a:pathLst>
              <a:path w="5893308" h="260604">
                <a:moveTo>
                  <a:pt x="0" y="0"/>
                </a:moveTo>
                <a:lnTo>
                  <a:pt x="5893308" y="0"/>
                </a:lnTo>
                <a:lnTo>
                  <a:pt x="5893308" y="260604"/>
                </a:lnTo>
                <a:lnTo>
                  <a:pt x="0" y="260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310884" y="1040892"/>
            <a:ext cx="2833116" cy="4102608"/>
            <a:chOff x="0" y="0"/>
            <a:chExt cx="3777488" cy="54701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7488" cy="5470144"/>
            </a:xfrm>
            <a:custGeom>
              <a:avLst/>
              <a:gdLst/>
              <a:ahLst/>
              <a:cxnLst/>
              <a:rect l="l" t="t" r="r" b="b"/>
              <a:pathLst>
                <a:path w="3777488" h="5470144">
                  <a:moveTo>
                    <a:pt x="344043" y="0"/>
                  </a:moveTo>
                  <a:cubicBezTo>
                    <a:pt x="154051" y="0"/>
                    <a:pt x="0" y="154051"/>
                    <a:pt x="0" y="344043"/>
                  </a:cubicBezTo>
                  <a:lnTo>
                    <a:pt x="0" y="5470144"/>
                  </a:lnTo>
                  <a:lnTo>
                    <a:pt x="3777488" y="5470144"/>
                  </a:lnTo>
                  <a:lnTo>
                    <a:pt x="3777488" y="344043"/>
                  </a:lnTo>
                  <a:cubicBezTo>
                    <a:pt x="3777488" y="154051"/>
                    <a:pt x="3623437" y="0"/>
                    <a:pt x="3433191" y="0"/>
                  </a:cubicBezTo>
                  <a:close/>
                </a:path>
              </a:pathLst>
            </a:custGeom>
            <a:blipFill>
              <a:blip r:embed="rId4"/>
              <a:stretch>
                <a:fillRect r="-3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2725" y="983732"/>
            <a:ext cx="2947254" cy="34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3"/>
              </a:lnSpc>
            </a:pPr>
            <a:r>
              <a:rPr lang="en-US" sz="1802" b="1">
                <a:solidFill>
                  <a:srgbClr val="006F59"/>
                </a:solidFill>
                <a:latin typeface="Arial Bold"/>
                <a:ea typeface="Arial Bold"/>
                <a:cs typeface="Arial Bold"/>
                <a:sym typeface="Arial Bold"/>
              </a:rPr>
              <a:t>HITOS CLAVE Y SEÑALES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2725" y="4782217"/>
            <a:ext cx="641490" cy="162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7"/>
              </a:lnSpc>
            </a:pPr>
            <a:r>
              <a:rPr lang="en-US" sz="998">
                <a:solidFill>
                  <a:srgbClr val="006F59"/>
                </a:solidFill>
                <a:latin typeface="Verdana Pro"/>
                <a:ea typeface="Verdana Pro"/>
                <a:cs typeface="Verdana Pro"/>
                <a:sym typeface="Verdana Pro"/>
              </a:rPr>
              <a:t>Página 10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7530" y="1459821"/>
            <a:ext cx="70418" cy="49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52"/>
              </a:lnSpc>
            </a:pPr>
            <a:r>
              <a:rPr lang="en-US" sz="90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● 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7530" y="2242014"/>
            <a:ext cx="70418" cy="49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52"/>
              </a:lnSpc>
            </a:pPr>
            <a:r>
              <a:rPr lang="en-US" sz="90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● 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7530" y="3024083"/>
            <a:ext cx="70418" cy="127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52"/>
              </a:lnSpc>
            </a:pPr>
            <a:r>
              <a:rPr lang="en-US" sz="90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● ● ● ● 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2518" y="1459821"/>
            <a:ext cx="5586708" cy="291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2"/>
              </a:lnSpc>
            </a:pP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Formación y </a:t>
            </a: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consolidación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: 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2013-17 </a:t>
            </a:r>
          </a:p>
          <a:p>
            <a:pPr algn="l">
              <a:lnSpc>
                <a:spcPts val="2052"/>
              </a:lnSpc>
            </a:pP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Recaudación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 de </a:t>
            </a: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fondos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: 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2018-25 (5,5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millones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dólares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del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objetivo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12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millones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dólares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recaudados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hasta la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fecha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) </a:t>
            </a:r>
          </a:p>
          <a:p>
            <a:pPr algn="l">
              <a:lnSpc>
                <a:spcPts val="2052"/>
              </a:lnSpc>
            </a:pP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Constituida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 London DE SAS (Colombia) 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Q4 2020. </a:t>
            </a:r>
          </a:p>
          <a:p>
            <a:pPr algn="l">
              <a:lnSpc>
                <a:spcPts val="2052"/>
              </a:lnSpc>
            </a:pP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Lanzamiento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 de London Gold Xchange (LGX) –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Comercio de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oro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B-C: primer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trimestre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2021 </a:t>
            </a:r>
          </a:p>
          <a:p>
            <a:pPr algn="l">
              <a:lnSpc>
                <a:spcPts val="2052"/>
              </a:lnSpc>
            </a:pP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Lanzamiento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 del DMCC DE </a:t>
            </a: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Londres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 (Dubai) –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primer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trimestre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2022 </a:t>
            </a:r>
          </a:p>
          <a:p>
            <a:pPr algn="l">
              <a:lnSpc>
                <a:spcPts val="2052"/>
              </a:lnSpc>
            </a:pP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Lanzamiento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 de la </a:t>
            </a: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marca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 </a:t>
            </a: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Sylvera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-London Fine </a:t>
            </a: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Jewellery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–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primer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trimestre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2024 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Desarrollo de API B-B: 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2024-26 </a:t>
            </a:r>
          </a:p>
          <a:p>
            <a:pPr algn="l">
              <a:lnSpc>
                <a:spcPts val="2052"/>
              </a:lnSpc>
            </a:pP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Expansión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 global: 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2024-26 (Apertura de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oficinas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en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Singapur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/Bangkok: 2025) </a:t>
            </a:r>
          </a:p>
          <a:p>
            <a:pPr algn="l">
              <a:lnSpc>
                <a:spcPts val="2052"/>
              </a:lnSpc>
            </a:pP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Horizonte de </a:t>
            </a: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salida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 de inversions para </a:t>
            </a: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inversores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 de </a:t>
            </a:r>
            <a:r>
              <a:rPr lang="en-US" sz="900" b="1" dirty="0" err="1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deuda</a:t>
            </a:r>
            <a:r>
              <a:rPr lang="en-US" sz="900" b="1" dirty="0">
                <a:solidFill>
                  <a:srgbClr val="400F26"/>
                </a:solidFill>
                <a:latin typeface="Verdana Pro Bold"/>
                <a:ea typeface="Verdana Pro Bold"/>
                <a:cs typeface="Verdana Pro Bold"/>
                <a:sym typeface="Verdana Pro Bold"/>
              </a:rPr>
              <a:t> y capital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dentro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 de 5 </a:t>
            </a:r>
            <a:r>
              <a:rPr lang="en-US" sz="900" dirty="0" err="1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años</a:t>
            </a:r>
            <a:r>
              <a:rPr lang="en-US" sz="900" dirty="0">
                <a:solidFill>
                  <a:srgbClr val="400F26"/>
                </a:solidFill>
                <a:latin typeface="Verdana Pro"/>
                <a:ea typeface="Verdana Pro"/>
                <a:cs typeface="Verdana Pro"/>
                <a:sym typeface="Verdana Pro"/>
              </a:rPr>
              <a:t>.</a:t>
            </a:r>
          </a:p>
        </p:txBody>
      </p:sp>
      <p:sp>
        <p:nvSpPr>
          <p:cNvPr id="16" name="Google Shape;65;p14">
            <a:extLst>
              <a:ext uri="{FF2B5EF4-FFF2-40B4-BE49-F238E27FC236}">
                <a16:creationId xmlns:a16="http://schemas.microsoft.com/office/drawing/2014/main" id="{F15F7A9B-1C8E-2CDB-8A7A-7D71EC3B9125}"/>
              </a:ext>
            </a:extLst>
          </p:cNvPr>
          <p:cNvSpPr/>
          <p:nvPr/>
        </p:nvSpPr>
        <p:spPr>
          <a:xfrm>
            <a:off x="-5" y="-762"/>
            <a:ext cx="9144000" cy="879900"/>
          </a:xfrm>
          <a:prstGeom prst="rect">
            <a:avLst/>
          </a:prstGeom>
          <a:gradFill>
            <a:gsLst>
              <a:gs pos="0">
                <a:srgbClr val="400F26">
                  <a:alpha val="44940"/>
                </a:srgbClr>
              </a:gs>
              <a:gs pos="50000">
                <a:srgbClr val="400F26">
                  <a:alpha val="79607"/>
                  <a:alpha val="44940"/>
                </a:srgbClr>
              </a:gs>
              <a:gs pos="100000">
                <a:srgbClr val="581736">
                  <a:alpha val="0"/>
                  <a:alpha val="449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" name="Google Shape;83;p15">
            <a:extLst>
              <a:ext uri="{FF2B5EF4-FFF2-40B4-BE49-F238E27FC236}">
                <a16:creationId xmlns:a16="http://schemas.microsoft.com/office/drawing/2014/main" id="{704088DB-5027-D71C-D74E-70FFA94558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526" b="38214"/>
          <a:stretch/>
        </p:blipFill>
        <p:spPr>
          <a:xfrm>
            <a:off x="312675" y="293625"/>
            <a:ext cx="2705464" cy="32109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84;p15">
            <a:extLst>
              <a:ext uri="{FF2B5EF4-FFF2-40B4-BE49-F238E27FC236}">
                <a16:creationId xmlns:a16="http://schemas.microsoft.com/office/drawing/2014/main" id="{FDC2306E-FC5E-F110-BB04-FCF3C13C65DC}"/>
              </a:ext>
            </a:extLst>
          </p:cNvPr>
          <p:cNvSpPr txBox="1"/>
          <p:nvPr/>
        </p:nvSpPr>
        <p:spPr>
          <a:xfrm>
            <a:off x="3225898" y="274811"/>
            <a:ext cx="1987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 E   G R O U P</a:t>
            </a:r>
            <a:endParaRPr sz="2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2130</Words>
  <Application>Microsoft Office PowerPoint</Application>
  <PresentationFormat>Presentación en pantalla (16:9)</PresentationFormat>
  <Paragraphs>300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2" baseType="lpstr">
      <vt:lpstr>Roboto Light</vt:lpstr>
      <vt:lpstr>Verdana Pro Bold</vt:lpstr>
      <vt:lpstr>Verdana</vt:lpstr>
      <vt:lpstr>Tahoma</vt:lpstr>
      <vt:lpstr>Verdana Pro</vt:lpstr>
      <vt:lpstr>Calibri</vt:lpstr>
      <vt:lpstr>Tahoma Bold</vt:lpstr>
      <vt:lpstr>Arial</vt:lpstr>
      <vt:lpstr>Roboto</vt:lpstr>
      <vt:lpstr>Arial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presentacin-london-de-marzo-2025_elxM8.pdf</dc:title>
  <dc:creator>User</dc:creator>
  <cp:lastModifiedBy>Emiliano Pantoja</cp:lastModifiedBy>
  <cp:revision>9</cp:revision>
  <dcterms:created xsi:type="dcterms:W3CDTF">2006-08-16T00:00:00Z</dcterms:created>
  <dcterms:modified xsi:type="dcterms:W3CDTF">2025-04-22T17:22:50Z</dcterms:modified>
  <dc:identifier>DAGlYOeGIug</dc:identifier>
</cp:coreProperties>
</file>