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" panose="020B0604020202020204" charset="0"/>
      <p:regular r:id="rId15"/>
    </p:embeddedFont>
    <p:embeddedFont>
      <p:font typeface="Helvetica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12" Type="http://schemas.openxmlformats.org/officeDocument/2006/relationships/image" Target="../media/image30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.svg"/><Relationship Id="rId5" Type="http://schemas.openxmlformats.org/officeDocument/2006/relationships/image" Target="../media/image36.svg"/><Relationship Id="rId10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.svg"/><Relationship Id="rId5" Type="http://schemas.openxmlformats.org/officeDocument/2006/relationships/image" Target="../media/image36.svg"/><Relationship Id="rId10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406908" y="957072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9350626" y="328498"/>
            <a:ext cx="1405166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03 Marzo2025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0" y="931164"/>
            <a:ext cx="12192000" cy="5926836"/>
          </a:xfrm>
          <a:custGeom>
            <a:avLst/>
            <a:gdLst/>
            <a:ahLst/>
            <a:cxnLst/>
            <a:rect l="l" t="t" r="r" b="b"/>
            <a:pathLst>
              <a:path w="12192000" h="5926836">
                <a:moveTo>
                  <a:pt x="0" y="0"/>
                </a:moveTo>
                <a:lnTo>
                  <a:pt x="12192000" y="0"/>
                </a:lnTo>
                <a:lnTo>
                  <a:pt x="12192000" y="5926836"/>
                </a:lnTo>
                <a:lnTo>
                  <a:pt x="0" y="5926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551050" y="2041522"/>
            <a:ext cx="2992879" cy="743455"/>
          </a:xfrm>
          <a:custGeom>
            <a:avLst/>
            <a:gdLst/>
            <a:ahLst/>
            <a:cxnLst/>
            <a:rect l="l" t="t" r="r" b="b"/>
            <a:pathLst>
              <a:path w="2992879" h="743455">
                <a:moveTo>
                  <a:pt x="0" y="0"/>
                </a:moveTo>
                <a:lnTo>
                  <a:pt x="2992879" y="0"/>
                </a:lnTo>
                <a:lnTo>
                  <a:pt x="2992879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51050" y="4018150"/>
            <a:ext cx="2992879" cy="744979"/>
          </a:xfrm>
          <a:custGeom>
            <a:avLst/>
            <a:gdLst/>
            <a:ahLst/>
            <a:cxnLst/>
            <a:rect l="l" t="t" r="r" b="b"/>
            <a:pathLst>
              <a:path w="2992879" h="744979">
                <a:moveTo>
                  <a:pt x="0" y="0"/>
                </a:moveTo>
                <a:lnTo>
                  <a:pt x="2992879" y="0"/>
                </a:lnTo>
                <a:lnTo>
                  <a:pt x="2992879" y="744979"/>
                </a:lnTo>
                <a:lnTo>
                  <a:pt x="0" y="744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551050" y="5868286"/>
            <a:ext cx="2992879" cy="743455"/>
          </a:xfrm>
          <a:custGeom>
            <a:avLst/>
            <a:gdLst/>
            <a:ahLst/>
            <a:cxnLst/>
            <a:rect l="l" t="t" r="r" b="b"/>
            <a:pathLst>
              <a:path w="2992879" h="743455">
                <a:moveTo>
                  <a:pt x="0" y="0"/>
                </a:moveTo>
                <a:lnTo>
                  <a:pt x="2992879" y="0"/>
                </a:lnTo>
                <a:lnTo>
                  <a:pt x="2992879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4624702" y="2041522"/>
            <a:ext cx="2992879" cy="743455"/>
          </a:xfrm>
          <a:custGeom>
            <a:avLst/>
            <a:gdLst/>
            <a:ahLst/>
            <a:cxnLst/>
            <a:rect l="l" t="t" r="r" b="b"/>
            <a:pathLst>
              <a:path w="2992879" h="743455">
                <a:moveTo>
                  <a:pt x="0" y="0"/>
                </a:moveTo>
                <a:lnTo>
                  <a:pt x="2992879" y="0"/>
                </a:lnTo>
                <a:lnTo>
                  <a:pt x="2992879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8353044" y="260604"/>
            <a:ext cx="3646932" cy="397764"/>
          </a:xfrm>
          <a:custGeom>
            <a:avLst/>
            <a:gdLst/>
            <a:ahLst/>
            <a:cxnLst/>
            <a:rect l="l" t="t" r="r" b="b"/>
            <a:pathLst>
              <a:path w="3646932" h="397764">
                <a:moveTo>
                  <a:pt x="0" y="0"/>
                </a:moveTo>
                <a:lnTo>
                  <a:pt x="3646932" y="0"/>
                </a:lnTo>
                <a:lnTo>
                  <a:pt x="36469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8812654" y="2041522"/>
            <a:ext cx="2991355" cy="743455"/>
          </a:xfrm>
          <a:custGeom>
            <a:avLst/>
            <a:gdLst/>
            <a:ahLst/>
            <a:cxnLst/>
            <a:rect l="l" t="t" r="r" b="b"/>
            <a:pathLst>
              <a:path w="2991355" h="743455">
                <a:moveTo>
                  <a:pt x="0" y="0"/>
                </a:moveTo>
                <a:lnTo>
                  <a:pt x="2991355" y="0"/>
                </a:lnTo>
                <a:lnTo>
                  <a:pt x="2991355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8812654" y="4018150"/>
            <a:ext cx="2991355" cy="744979"/>
          </a:xfrm>
          <a:custGeom>
            <a:avLst/>
            <a:gdLst/>
            <a:ahLst/>
            <a:cxnLst/>
            <a:rect l="l" t="t" r="r" b="b"/>
            <a:pathLst>
              <a:path w="2991355" h="744979">
                <a:moveTo>
                  <a:pt x="0" y="0"/>
                </a:moveTo>
                <a:lnTo>
                  <a:pt x="2991355" y="0"/>
                </a:lnTo>
                <a:lnTo>
                  <a:pt x="2991355" y="744979"/>
                </a:lnTo>
                <a:lnTo>
                  <a:pt x="0" y="7449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8812654" y="5868286"/>
            <a:ext cx="2991355" cy="743455"/>
          </a:xfrm>
          <a:custGeom>
            <a:avLst/>
            <a:gdLst/>
            <a:ahLst/>
            <a:cxnLst/>
            <a:rect l="l" t="t" r="r" b="b"/>
            <a:pathLst>
              <a:path w="2991355" h="743455">
                <a:moveTo>
                  <a:pt x="0" y="0"/>
                </a:moveTo>
                <a:lnTo>
                  <a:pt x="2991355" y="0"/>
                </a:lnTo>
                <a:lnTo>
                  <a:pt x="2991355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4783836" y="3048000"/>
            <a:ext cx="2673096" cy="1716024"/>
          </a:xfrm>
          <a:custGeom>
            <a:avLst/>
            <a:gdLst/>
            <a:ahLst/>
            <a:cxnLst/>
            <a:rect l="l" t="t" r="r" b="b"/>
            <a:pathLst>
              <a:path w="2673096" h="1716024">
                <a:moveTo>
                  <a:pt x="0" y="0"/>
                </a:moveTo>
                <a:lnTo>
                  <a:pt x="2673096" y="0"/>
                </a:lnTo>
                <a:lnTo>
                  <a:pt x="2673096" y="1716024"/>
                </a:lnTo>
                <a:lnTo>
                  <a:pt x="0" y="171602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1452628" y="4195724"/>
            <a:ext cx="1290571" cy="29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88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FULHAM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8720" y="6045575"/>
            <a:ext cx="1935480" cy="29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77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BATTERSEA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508" y="2217572"/>
            <a:ext cx="2058676" cy="33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98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NOTTING HILL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31006" y="2217572"/>
            <a:ext cx="1931794" cy="29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98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WIMBLEDON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79226" y="2217572"/>
            <a:ext cx="1698374" cy="29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300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CHISWICK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28934" y="6045575"/>
            <a:ext cx="1672466" cy="29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98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RICHMOND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03382" y="4136593"/>
            <a:ext cx="2105292" cy="25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 spc="296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KENSINGTON &amp;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93907" y="4380433"/>
            <a:ext cx="1220629" cy="25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 spc="30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CHELSEA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51976" y="204416"/>
            <a:ext cx="2556415" cy="25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PRINCIPALES ÁREAS DE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19488" y="448256"/>
            <a:ext cx="1137933" cy="25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INVERSIÓN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0" y="950976"/>
            <a:ext cx="12192000" cy="5907024"/>
          </a:xfrm>
          <a:custGeom>
            <a:avLst/>
            <a:gdLst/>
            <a:ahLst/>
            <a:cxnLst/>
            <a:rect l="l" t="t" r="r" b="b"/>
            <a:pathLst>
              <a:path w="12192000" h="5907024">
                <a:moveTo>
                  <a:pt x="0" y="0"/>
                </a:moveTo>
                <a:lnTo>
                  <a:pt x="12192000" y="0"/>
                </a:lnTo>
                <a:lnTo>
                  <a:pt x="12192000" y="5907024"/>
                </a:lnTo>
                <a:lnTo>
                  <a:pt x="0" y="5907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b="-36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9385678" y="328498"/>
            <a:ext cx="1335576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PORTAFOLIO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92786" y="982218"/>
            <a:ext cx="3816096" cy="2735580"/>
          </a:xfrm>
          <a:custGeom>
            <a:avLst/>
            <a:gdLst/>
            <a:ahLst/>
            <a:cxnLst/>
            <a:rect l="l" t="t" r="r" b="b"/>
            <a:pathLst>
              <a:path w="3816096" h="2735580">
                <a:moveTo>
                  <a:pt x="0" y="0"/>
                </a:moveTo>
                <a:lnTo>
                  <a:pt x="3816096" y="0"/>
                </a:lnTo>
                <a:lnTo>
                  <a:pt x="3816096" y="2735580"/>
                </a:lnTo>
                <a:lnTo>
                  <a:pt x="0" y="2735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73736" y="963168"/>
            <a:ext cx="3854196" cy="2773680"/>
          </a:xfrm>
          <a:custGeom>
            <a:avLst/>
            <a:gdLst/>
            <a:ahLst/>
            <a:cxnLst/>
            <a:rect l="l" t="t" r="r" b="b"/>
            <a:pathLst>
              <a:path w="3854196" h="2773680">
                <a:moveTo>
                  <a:pt x="0" y="0"/>
                </a:moveTo>
                <a:lnTo>
                  <a:pt x="3854196" y="0"/>
                </a:lnTo>
                <a:lnTo>
                  <a:pt x="3854196" y="2773680"/>
                </a:lnTo>
                <a:lnTo>
                  <a:pt x="0" y="2773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4142232" y="960120"/>
            <a:ext cx="3854196" cy="2775204"/>
          </a:xfrm>
          <a:custGeom>
            <a:avLst/>
            <a:gdLst/>
            <a:ahLst/>
            <a:cxnLst/>
            <a:rect l="l" t="t" r="r" b="b"/>
            <a:pathLst>
              <a:path w="3854196" h="2775204">
                <a:moveTo>
                  <a:pt x="0" y="0"/>
                </a:moveTo>
                <a:lnTo>
                  <a:pt x="3854196" y="0"/>
                </a:lnTo>
                <a:lnTo>
                  <a:pt x="3854196" y="2775204"/>
                </a:lnTo>
                <a:lnTo>
                  <a:pt x="0" y="2775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4161282" y="979170"/>
            <a:ext cx="7854696" cy="2737104"/>
          </a:xfrm>
          <a:custGeom>
            <a:avLst/>
            <a:gdLst/>
            <a:ahLst/>
            <a:cxnLst/>
            <a:rect l="l" t="t" r="r" b="b"/>
            <a:pathLst>
              <a:path w="7854696" h="2737104">
                <a:moveTo>
                  <a:pt x="0" y="0"/>
                </a:moveTo>
                <a:lnTo>
                  <a:pt x="7854696" y="0"/>
                </a:lnTo>
                <a:lnTo>
                  <a:pt x="7854696" y="2737104"/>
                </a:lnTo>
                <a:lnTo>
                  <a:pt x="0" y="2737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8179308" y="960120"/>
            <a:ext cx="3855720" cy="2775204"/>
          </a:xfrm>
          <a:custGeom>
            <a:avLst/>
            <a:gdLst/>
            <a:ahLst/>
            <a:cxnLst/>
            <a:rect l="l" t="t" r="r" b="b"/>
            <a:pathLst>
              <a:path w="3855720" h="2775204">
                <a:moveTo>
                  <a:pt x="0" y="0"/>
                </a:moveTo>
                <a:lnTo>
                  <a:pt x="3855720" y="0"/>
                </a:lnTo>
                <a:lnTo>
                  <a:pt x="3855720" y="2775204"/>
                </a:lnTo>
                <a:lnTo>
                  <a:pt x="0" y="27752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68402" y="3914394"/>
            <a:ext cx="3817620" cy="2737104"/>
          </a:xfrm>
          <a:custGeom>
            <a:avLst/>
            <a:gdLst/>
            <a:ahLst/>
            <a:cxnLst/>
            <a:rect l="l" t="t" r="r" b="b"/>
            <a:pathLst>
              <a:path w="3817620" h="2737104">
                <a:moveTo>
                  <a:pt x="0" y="0"/>
                </a:moveTo>
                <a:lnTo>
                  <a:pt x="3817620" y="0"/>
                </a:lnTo>
                <a:lnTo>
                  <a:pt x="3817620" y="2737104"/>
                </a:lnTo>
                <a:lnTo>
                  <a:pt x="0" y="27371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49352" y="3895344"/>
            <a:ext cx="3855720" cy="2775204"/>
          </a:xfrm>
          <a:custGeom>
            <a:avLst/>
            <a:gdLst/>
            <a:ahLst/>
            <a:cxnLst/>
            <a:rect l="l" t="t" r="r" b="b"/>
            <a:pathLst>
              <a:path w="3855720" h="2775204">
                <a:moveTo>
                  <a:pt x="0" y="0"/>
                </a:moveTo>
                <a:lnTo>
                  <a:pt x="3855720" y="0"/>
                </a:lnTo>
                <a:lnTo>
                  <a:pt x="3855720" y="2775204"/>
                </a:lnTo>
                <a:lnTo>
                  <a:pt x="0" y="27752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4142232" y="3893820"/>
            <a:ext cx="3854196" cy="2775204"/>
          </a:xfrm>
          <a:custGeom>
            <a:avLst/>
            <a:gdLst/>
            <a:ahLst/>
            <a:cxnLst/>
            <a:rect l="l" t="t" r="r" b="b"/>
            <a:pathLst>
              <a:path w="3854196" h="2775204">
                <a:moveTo>
                  <a:pt x="0" y="0"/>
                </a:moveTo>
                <a:lnTo>
                  <a:pt x="3854196" y="0"/>
                </a:lnTo>
                <a:lnTo>
                  <a:pt x="3854196" y="2775204"/>
                </a:lnTo>
                <a:lnTo>
                  <a:pt x="0" y="2775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4161282" y="3899154"/>
            <a:ext cx="7839456" cy="2750820"/>
          </a:xfrm>
          <a:custGeom>
            <a:avLst/>
            <a:gdLst/>
            <a:ahLst/>
            <a:cxnLst/>
            <a:rect l="l" t="t" r="r" b="b"/>
            <a:pathLst>
              <a:path w="7839456" h="2750820">
                <a:moveTo>
                  <a:pt x="0" y="0"/>
                </a:moveTo>
                <a:lnTo>
                  <a:pt x="7839456" y="0"/>
                </a:lnTo>
                <a:lnTo>
                  <a:pt x="7839456" y="2750820"/>
                </a:lnTo>
                <a:lnTo>
                  <a:pt x="0" y="275082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8165592" y="3880104"/>
            <a:ext cx="3854196" cy="2773680"/>
          </a:xfrm>
          <a:custGeom>
            <a:avLst/>
            <a:gdLst/>
            <a:ahLst/>
            <a:cxnLst/>
            <a:rect l="l" t="t" r="r" b="b"/>
            <a:pathLst>
              <a:path w="3854196" h="2773680">
                <a:moveTo>
                  <a:pt x="0" y="0"/>
                </a:moveTo>
                <a:lnTo>
                  <a:pt x="3854196" y="0"/>
                </a:lnTo>
                <a:lnTo>
                  <a:pt x="3854196" y="2773680"/>
                </a:lnTo>
                <a:lnTo>
                  <a:pt x="0" y="2773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8807834" y="328498"/>
            <a:ext cx="2513619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PROYECTO WIMBLEDON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406908" y="957072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406908" y="952500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8807834" y="328498"/>
            <a:ext cx="2513619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PROYECTO WIMBLEDON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406908" y="957072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323718" y="1392298"/>
            <a:ext cx="9544555" cy="744979"/>
          </a:xfrm>
          <a:custGeom>
            <a:avLst/>
            <a:gdLst/>
            <a:ahLst/>
            <a:cxnLst/>
            <a:rect l="l" t="t" r="r" b="b"/>
            <a:pathLst>
              <a:path w="9544555" h="744979">
                <a:moveTo>
                  <a:pt x="0" y="0"/>
                </a:moveTo>
                <a:lnTo>
                  <a:pt x="9544555" y="0"/>
                </a:lnTo>
                <a:lnTo>
                  <a:pt x="9544555" y="744979"/>
                </a:lnTo>
                <a:lnTo>
                  <a:pt x="0" y="744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1358770" y="2344798"/>
            <a:ext cx="9544555" cy="744979"/>
          </a:xfrm>
          <a:custGeom>
            <a:avLst/>
            <a:gdLst/>
            <a:ahLst/>
            <a:cxnLst/>
            <a:rect l="l" t="t" r="r" b="b"/>
            <a:pathLst>
              <a:path w="9544555" h="744979">
                <a:moveTo>
                  <a:pt x="0" y="0"/>
                </a:moveTo>
                <a:lnTo>
                  <a:pt x="9544555" y="0"/>
                </a:lnTo>
                <a:lnTo>
                  <a:pt x="9544555" y="744979"/>
                </a:lnTo>
                <a:lnTo>
                  <a:pt x="0" y="744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364866" y="3336922"/>
            <a:ext cx="9544555" cy="743455"/>
          </a:xfrm>
          <a:custGeom>
            <a:avLst/>
            <a:gdLst/>
            <a:ahLst/>
            <a:cxnLst/>
            <a:rect l="l" t="t" r="r" b="b"/>
            <a:pathLst>
              <a:path w="9544555" h="743455">
                <a:moveTo>
                  <a:pt x="0" y="0"/>
                </a:moveTo>
                <a:lnTo>
                  <a:pt x="9544555" y="0"/>
                </a:lnTo>
                <a:lnTo>
                  <a:pt x="9544555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364866" y="4329046"/>
            <a:ext cx="9544555" cy="743455"/>
          </a:xfrm>
          <a:custGeom>
            <a:avLst/>
            <a:gdLst/>
            <a:ahLst/>
            <a:cxnLst/>
            <a:rect l="l" t="t" r="r" b="b"/>
            <a:pathLst>
              <a:path w="9544555" h="743455">
                <a:moveTo>
                  <a:pt x="0" y="0"/>
                </a:moveTo>
                <a:lnTo>
                  <a:pt x="9544555" y="0"/>
                </a:lnTo>
                <a:lnTo>
                  <a:pt x="9544555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8807834" y="328498"/>
            <a:ext cx="2513619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PROYECTO WIMBLEDON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79421" y="1569234"/>
            <a:ext cx="4272877" cy="33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95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1. PRECIO DE COMPRA £1.3M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11222" y="3513858"/>
            <a:ext cx="4497886" cy="33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88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3. VALORACIÓN ACTUAL £3.0M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99386" y="4505725"/>
            <a:ext cx="4928092" cy="33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97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4. BENEFICIOS OBTENIDOS £1.1M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84547" y="2522115"/>
            <a:ext cx="5557418" cy="33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97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2. GASTOS DE DESARROLLO £600,000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406908" y="957072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323718" y="1392298"/>
            <a:ext cx="9544555" cy="744979"/>
          </a:xfrm>
          <a:custGeom>
            <a:avLst/>
            <a:gdLst/>
            <a:ahLst/>
            <a:cxnLst/>
            <a:rect l="l" t="t" r="r" b="b"/>
            <a:pathLst>
              <a:path w="9544555" h="744979">
                <a:moveTo>
                  <a:pt x="0" y="0"/>
                </a:moveTo>
                <a:lnTo>
                  <a:pt x="9544555" y="0"/>
                </a:lnTo>
                <a:lnTo>
                  <a:pt x="9544555" y="744979"/>
                </a:lnTo>
                <a:lnTo>
                  <a:pt x="0" y="744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1358770" y="2344798"/>
            <a:ext cx="9544555" cy="744979"/>
          </a:xfrm>
          <a:custGeom>
            <a:avLst/>
            <a:gdLst/>
            <a:ahLst/>
            <a:cxnLst/>
            <a:rect l="l" t="t" r="r" b="b"/>
            <a:pathLst>
              <a:path w="9544555" h="744979">
                <a:moveTo>
                  <a:pt x="0" y="0"/>
                </a:moveTo>
                <a:lnTo>
                  <a:pt x="9544555" y="0"/>
                </a:lnTo>
                <a:lnTo>
                  <a:pt x="9544555" y="744979"/>
                </a:lnTo>
                <a:lnTo>
                  <a:pt x="0" y="744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364866" y="3336922"/>
            <a:ext cx="9544555" cy="743455"/>
          </a:xfrm>
          <a:custGeom>
            <a:avLst/>
            <a:gdLst/>
            <a:ahLst/>
            <a:cxnLst/>
            <a:rect l="l" t="t" r="r" b="b"/>
            <a:pathLst>
              <a:path w="9544555" h="743455">
                <a:moveTo>
                  <a:pt x="0" y="0"/>
                </a:moveTo>
                <a:lnTo>
                  <a:pt x="9544555" y="0"/>
                </a:lnTo>
                <a:lnTo>
                  <a:pt x="9544555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364866" y="4329046"/>
            <a:ext cx="9544555" cy="743455"/>
          </a:xfrm>
          <a:custGeom>
            <a:avLst/>
            <a:gdLst/>
            <a:ahLst/>
            <a:cxnLst/>
            <a:rect l="l" t="t" r="r" b="b"/>
            <a:pathLst>
              <a:path w="9544555" h="743455">
                <a:moveTo>
                  <a:pt x="0" y="0"/>
                </a:moveTo>
                <a:lnTo>
                  <a:pt x="9544555" y="0"/>
                </a:lnTo>
                <a:lnTo>
                  <a:pt x="9544555" y="743455"/>
                </a:lnTo>
                <a:lnTo>
                  <a:pt x="0" y="7434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8742302" y="328498"/>
            <a:ext cx="2646550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 spc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CÓMO GANAMOS DINERO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09473" y="4406665"/>
            <a:ext cx="8279654" cy="29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295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4. EL RENDIMIENTO DEL ALQUILER ES 7% EN NUESTRO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16022" y="4680985"/>
            <a:ext cx="3877647" cy="29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291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PORTAFOLIO DE LONDRES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3060" y="1470174"/>
            <a:ext cx="9183967" cy="29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295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1. COMPRAMOS INMUEBLES 25% POR DEBAJO DEL VALOR DE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75405" y="1744494"/>
            <a:ext cx="1787395" cy="270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288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MERCADO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1863" y="2194455"/>
            <a:ext cx="9058627" cy="52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 b="1" spc="298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2. DESARROLLAMOS LAS PROPIEDADES Y HACEMOS 25% DE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66004" y="2811676"/>
            <a:ext cx="1720596" cy="145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1800" b="1" spc="291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GANANCIA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3129" y="3414798"/>
            <a:ext cx="9229049" cy="57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 spc="293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3. EL CRECIMIENTO DEL CAPITAL HA SIDO 410% EN LONDRES DESDE 2000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406908" y="957072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314830" y="1249042"/>
            <a:ext cx="11562331" cy="4743955"/>
          </a:xfrm>
          <a:custGeom>
            <a:avLst/>
            <a:gdLst/>
            <a:ahLst/>
            <a:cxnLst/>
            <a:rect l="l" t="t" r="r" b="b"/>
            <a:pathLst>
              <a:path w="11562331" h="4743955">
                <a:moveTo>
                  <a:pt x="0" y="0"/>
                </a:moveTo>
                <a:lnTo>
                  <a:pt x="11562331" y="0"/>
                </a:lnTo>
                <a:lnTo>
                  <a:pt x="11562331" y="4743955"/>
                </a:lnTo>
                <a:lnTo>
                  <a:pt x="0" y="47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9394822" y="328498"/>
            <a:ext cx="1316145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PRODUCTOS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0031" y="1448593"/>
            <a:ext cx="1703689" cy="319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4" b="1" spc="280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NOTAS DE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1031" y="1744218"/>
            <a:ext cx="1861690" cy="31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4" b="1" spc="276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PRÉSTAMO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1838" y="2124799"/>
            <a:ext cx="3186703" cy="366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b="1" spc="29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PERIODO: 2 O 3 AÑOS TIPO: INGRESO &amp; </a:t>
            </a:r>
          </a:p>
          <a:p>
            <a:pPr algn="l">
              <a:lnSpc>
                <a:spcPts val="3359"/>
              </a:lnSpc>
            </a:pPr>
            <a:r>
              <a:rPr lang="en-US" sz="1403" b="1" spc="296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CRECIMIENTO RENDIMIENTO: 10-12% P.A MÍNIMO: 30,000 DIVISA:USD,EUR,GBP BONUS: BONIFICACIONES </a:t>
            </a:r>
          </a:p>
          <a:p>
            <a:pPr algn="l">
              <a:lnSpc>
                <a:spcPts val="701"/>
              </a:lnSpc>
            </a:pPr>
            <a:r>
              <a:rPr lang="en-US" sz="1403" b="1" spc="283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DISPONIBLES PARA </a:t>
            </a:r>
          </a:p>
          <a:p>
            <a:pPr algn="l">
              <a:lnSpc>
                <a:spcPts val="2657"/>
              </a:lnSpc>
            </a:pPr>
            <a:r>
              <a:rPr lang="en-US" sz="1403" b="1" spc="297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INVERSIONES DE 250.000 </a:t>
            </a:r>
          </a:p>
          <a:p>
            <a:pPr algn="l">
              <a:lnSpc>
                <a:spcPts val="701"/>
              </a:lnSpc>
            </a:pPr>
            <a:r>
              <a:rPr lang="en-US" sz="1403" b="1" spc="294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 500.000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98591" y="1841459"/>
            <a:ext cx="3220850" cy="3369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1403" b="1" spc="289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PERIODO: 2 AÑOS TIPO: CONVERTIBLE RENDIMIENTO: 12% P.A MÍNIMO: 5,000 DIVISDA:USD,EUR,GBP CONVERSION: 20% POR DEBAJO DEL </a:t>
            </a:r>
          </a:p>
          <a:p>
            <a:pPr algn="l">
              <a:lnSpc>
                <a:spcPts val="1968"/>
              </a:lnSpc>
            </a:pPr>
            <a:r>
              <a:rPr lang="en-US" sz="1406" b="1" spc="285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PRECIO DE LA ACCIÓN AL </a:t>
            </a:r>
          </a:p>
          <a:p>
            <a:pPr algn="l">
              <a:lnSpc>
                <a:spcPts val="3361"/>
              </a:lnSpc>
            </a:pPr>
            <a:r>
              <a:rPr lang="en-US" sz="1403" b="1" spc="296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VENCIMIENTO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15582" y="2003384"/>
            <a:ext cx="3180626" cy="299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3" b="1" spc="289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PRIECIO DE LA ACCIÓN: £6.33</a:t>
            </a:r>
          </a:p>
          <a:p>
            <a:pPr algn="l">
              <a:lnSpc>
                <a:spcPts val="3509"/>
              </a:lnSpc>
            </a:pPr>
            <a:r>
              <a:rPr lang="en-US" sz="1403" b="1" spc="294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DESCUENTO : 21%</a:t>
            </a:r>
          </a:p>
          <a:p>
            <a:pPr algn="l">
              <a:lnSpc>
                <a:spcPts val="3209"/>
              </a:lnSpc>
            </a:pPr>
            <a:r>
              <a:rPr lang="en-US" sz="1403" b="1" spc="297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PURCHASE PRICE: £5.00</a:t>
            </a:r>
          </a:p>
          <a:p>
            <a:pPr algn="l">
              <a:lnSpc>
                <a:spcPts val="3509"/>
              </a:lnSpc>
            </a:pPr>
            <a:r>
              <a:rPr lang="en-US" sz="1403" b="1" spc="296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MÍNIMO: £5,000</a:t>
            </a:r>
          </a:p>
          <a:p>
            <a:pPr algn="l">
              <a:lnSpc>
                <a:spcPts val="3209"/>
              </a:lnSpc>
            </a:pPr>
            <a:r>
              <a:rPr lang="en-US" sz="1403" b="1" spc="296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DIVISA: GBP</a:t>
            </a:r>
          </a:p>
          <a:p>
            <a:pPr algn="l">
              <a:lnSpc>
                <a:spcPts val="3509"/>
              </a:lnSpc>
            </a:pPr>
            <a:r>
              <a:rPr lang="en-US" sz="1403" b="1" spc="296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PERIODO DE RETENCIÓN: </a:t>
            </a:r>
          </a:p>
          <a:p>
            <a:pPr algn="l">
              <a:lnSpc>
                <a:spcPts val="1968"/>
              </a:lnSpc>
            </a:pPr>
            <a:r>
              <a:rPr lang="en-US" sz="1406" b="1" spc="277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2 AÑOS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5195" y="1540122"/>
            <a:ext cx="1641843" cy="334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2006" b="1" spc="298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BONOS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72519" y="1569363"/>
            <a:ext cx="1960750" cy="334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b="1" spc="296" dirty="0">
                <a:solidFill>
                  <a:srgbClr val="2A2828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ACCIONES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492" y="0"/>
            <a:ext cx="4279392" cy="952500"/>
          </a:xfrm>
          <a:custGeom>
            <a:avLst/>
            <a:gdLst/>
            <a:ahLst/>
            <a:cxnLst/>
            <a:rect l="l" t="t" r="r" b="b"/>
            <a:pathLst>
              <a:path w="4279392" h="952500">
                <a:moveTo>
                  <a:pt x="0" y="0"/>
                </a:moveTo>
                <a:lnTo>
                  <a:pt x="4279392" y="0"/>
                </a:lnTo>
                <a:lnTo>
                  <a:pt x="4279392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406908" y="957072"/>
            <a:ext cx="11378184" cy="5670804"/>
          </a:xfrm>
          <a:custGeom>
            <a:avLst/>
            <a:gdLst/>
            <a:ahLst/>
            <a:cxnLst/>
            <a:rect l="l" t="t" r="r" b="b"/>
            <a:pathLst>
              <a:path w="11378184" h="5670804">
                <a:moveTo>
                  <a:pt x="0" y="0"/>
                </a:moveTo>
                <a:lnTo>
                  <a:pt x="11378184" y="0"/>
                </a:lnTo>
                <a:lnTo>
                  <a:pt x="11378184" y="5670804"/>
                </a:lnTo>
                <a:lnTo>
                  <a:pt x="0" y="567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314830" y="1249042"/>
            <a:ext cx="11562331" cy="4504687"/>
          </a:xfrm>
          <a:custGeom>
            <a:avLst/>
            <a:gdLst/>
            <a:ahLst/>
            <a:cxnLst/>
            <a:rect l="l" t="t" r="r" b="b"/>
            <a:pathLst>
              <a:path w="11562331" h="4504687">
                <a:moveTo>
                  <a:pt x="0" y="0"/>
                </a:moveTo>
                <a:lnTo>
                  <a:pt x="11562331" y="0"/>
                </a:lnTo>
                <a:lnTo>
                  <a:pt x="11562331" y="4504687"/>
                </a:lnTo>
                <a:lnTo>
                  <a:pt x="0" y="4504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8214360" y="291084"/>
            <a:ext cx="3648456" cy="397764"/>
          </a:xfrm>
          <a:custGeom>
            <a:avLst/>
            <a:gdLst/>
            <a:ahLst/>
            <a:cxnLst/>
            <a:rect l="l" t="t" r="r" b="b"/>
            <a:pathLst>
              <a:path w="3648456" h="397764">
                <a:moveTo>
                  <a:pt x="0" y="0"/>
                </a:moveTo>
                <a:lnTo>
                  <a:pt x="3648456" y="0"/>
                </a:lnTo>
                <a:lnTo>
                  <a:pt x="3648456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9411586" y="328498"/>
            <a:ext cx="1280789" cy="28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b="1">
                <a:solidFill>
                  <a:srgbClr val="FFD57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DISCLAIMER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9879" y="1861271"/>
            <a:ext cx="10989383" cy="3221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promotion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exempt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from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general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restriction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section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21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of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Financial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Services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Markets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Act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2000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communication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of invitations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inducements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engage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activity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grounds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that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made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solely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persons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reasonably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believed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London Richmond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Limited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(i)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certified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high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net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worth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individuals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associations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thereof)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(ii)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certified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self-certified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sophisticated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investors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(or associations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thereof)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(iii)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professionals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(iv)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high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net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worth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companies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unincorporated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associations,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each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case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within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meaning of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Financial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Services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Markets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Act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2000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(Financial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Promotion)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Order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2005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(“Eligible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Recipients”).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requirements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that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must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met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 individual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fall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above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categories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are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out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that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Order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Memorandum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which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accompanies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promotion.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This document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contains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intended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solely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Eligible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Recipients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confidential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nature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distribution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general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public. Persons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receiving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promotion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who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are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Eligible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Recipients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should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rely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it.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opportunity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described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promotion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 only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available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Eligible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Recipients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other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person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applications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from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persons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who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are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Eligible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Recipients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will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rejected.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 information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presented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here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does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constitute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advice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invitation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does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constitute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offer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of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securities.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This promotion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contains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only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brief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summary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Eligible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Recipients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should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read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corresponding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Memorandum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full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before making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decision.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All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capital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risk.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opportunity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described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herein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regulated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Financial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Conduct Authority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(FCA)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FCA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authorised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person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covered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Financial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Services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Compensation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Scheme.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London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Richmond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Limited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are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not regulated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or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authorised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by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FCA.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individual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who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any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doubt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about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which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the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promotion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relates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should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consult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an authorised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person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specialising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advising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on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unquoted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debt</a:t>
            </a:r>
            <a:r>
              <a:rPr lang="en-US" sz="14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403">
                <a:solidFill>
                  <a:srgbClr val="FCFFFC"/>
                </a:solidFill>
                <a:latin typeface="Calibri (MS)"/>
                <a:ea typeface="Calibri (MS)"/>
                <a:cs typeface="Calibri (MS)"/>
                <a:sym typeface="Calibri (MS)"/>
              </a:rPr>
              <a:t>investments.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559</Words>
  <Application>Microsoft Office PowerPoint</Application>
  <PresentationFormat>Panorámica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Helvetica Bold</vt:lpstr>
      <vt:lpstr>Calibri</vt:lpstr>
      <vt:lpstr>Arial</vt:lpstr>
      <vt:lpstr>Calibri (MS)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presentacin-london-richmond-marzo-2025_EjRQ1.pdf</dc:title>
  <dc:creator>User</dc:creator>
  <cp:lastModifiedBy>Emiliano Pantoja</cp:lastModifiedBy>
  <cp:revision>2</cp:revision>
  <dcterms:created xsi:type="dcterms:W3CDTF">2006-08-16T00:00:00Z</dcterms:created>
  <dcterms:modified xsi:type="dcterms:W3CDTF">2025-04-22T17:53:10Z</dcterms:modified>
  <dc:identifier>DAGlYQQwwv4</dc:identifier>
</cp:coreProperties>
</file>