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MS)" panose="020B0604020202020204" charset="0"/>
      <p:regular r:id="rId11"/>
    </p:embeddedFont>
    <p:embeddedFont>
      <p:font typeface="Helvetica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6" d="100"/>
          <a:sy n="10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1.jpe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jpeg"/><Relationship Id="rId18" Type="http://schemas.openxmlformats.org/officeDocument/2006/relationships/image" Target="../media/image3.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1.jpeg"/><Relationship Id="rId17" Type="http://schemas.openxmlformats.org/officeDocument/2006/relationships/image" Target="../media/image36.svg"/><Relationship Id="rId2" Type="http://schemas.openxmlformats.org/officeDocument/2006/relationships/image" Target="../media/image22.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0.jpeg"/><Relationship Id="rId5" Type="http://schemas.openxmlformats.org/officeDocument/2006/relationships/image" Target="../media/image25.sv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7.svg"/><Relationship Id="rId4" Type="http://schemas.openxmlformats.org/officeDocument/2006/relationships/image" Target="../media/image24.png"/><Relationship Id="rId9" Type="http://schemas.openxmlformats.org/officeDocument/2006/relationships/image" Target="../media/image1.jpeg"/><Relationship Id="rId1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jpeg"/><Relationship Id="rId7" Type="http://schemas.openxmlformats.org/officeDocument/2006/relationships/image" Target="../media/image4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svg"/><Relationship Id="rId5" Type="http://schemas.openxmlformats.org/officeDocument/2006/relationships/image" Target="../media/image39.svg"/><Relationship Id="rId10"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image" Target="../media/image43.sv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jpeg"/><Relationship Id="rId7" Type="http://schemas.openxmlformats.org/officeDocument/2006/relationships/image" Target="../media/image4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svg"/><Relationship Id="rId5" Type="http://schemas.openxmlformats.org/officeDocument/2006/relationships/image" Target="../media/image39.svg"/><Relationship Id="rId10"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5.sv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7.sv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409575" y="962025"/>
            <a:ext cx="11372850" cy="5667375"/>
          </a:xfrm>
          <a:custGeom>
            <a:avLst/>
            <a:gdLst/>
            <a:ahLst/>
            <a:cxnLst/>
            <a:rect l="l" t="t" r="r" b="b"/>
            <a:pathLst>
              <a:path w="11372850" h="5667375">
                <a:moveTo>
                  <a:pt x="0" y="0"/>
                </a:moveTo>
                <a:lnTo>
                  <a:pt x="11372850" y="0"/>
                </a:lnTo>
                <a:lnTo>
                  <a:pt x="11372850" y="5667375"/>
                </a:lnTo>
                <a:lnTo>
                  <a:pt x="0" y="5667375"/>
                </a:lnTo>
                <a:lnTo>
                  <a:pt x="0" y="0"/>
                </a:lnTo>
                <a:close/>
              </a:path>
            </a:pathLst>
          </a:custGeom>
          <a:blipFill>
            <a:blip r:embed="rId3"/>
            <a:stretch>
              <a:fillRect/>
            </a:stretch>
          </a:blipFill>
        </p:spPr>
        <p:txBody>
          <a:bodyPr/>
          <a:lstStyle/>
          <a:p>
            <a:endParaRPr lang="es-MX"/>
          </a:p>
        </p:txBody>
      </p:sp>
      <p:sp>
        <p:nvSpPr>
          <p:cNvPr id="4" name="Freeform 4"/>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TextBox 5"/>
          <p:cNvSpPr txBox="1"/>
          <p:nvPr/>
        </p:nvSpPr>
        <p:spPr>
          <a:xfrm>
            <a:off x="8729348" y="249164"/>
            <a:ext cx="2686783" cy="484299"/>
          </a:xfrm>
          <a:prstGeom prst="rect">
            <a:avLst/>
          </a:prstGeom>
        </p:spPr>
        <p:txBody>
          <a:bodyPr lIns="0" tIns="0" rIns="0" bIns="0" rtlCol="0" anchor="t">
            <a:spAutoFit/>
          </a:bodyPr>
          <a:lstStyle/>
          <a:p>
            <a:pPr algn="ctr">
              <a:lnSpc>
                <a:spcPts val="1877"/>
              </a:lnSpc>
            </a:pPr>
            <a:r>
              <a:rPr lang="en-US" sz="1577" b="1">
                <a:solidFill>
                  <a:srgbClr val="FFD579"/>
                </a:solidFill>
                <a:latin typeface="Helvetica Bold"/>
                <a:ea typeface="Helvetica Bold"/>
                <a:cs typeface="Helvetica Bold"/>
                <a:sym typeface="Helvetica Bold"/>
              </a:rPr>
              <a:t>COMPANY PRESENTATION 3 MARCH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0" y="933450"/>
            <a:ext cx="12192000" cy="5924550"/>
          </a:xfrm>
          <a:custGeom>
            <a:avLst/>
            <a:gdLst/>
            <a:ahLst/>
            <a:cxnLst/>
            <a:rect l="l" t="t" r="r" b="b"/>
            <a:pathLst>
              <a:path w="12192000" h="5924550">
                <a:moveTo>
                  <a:pt x="0" y="0"/>
                </a:moveTo>
                <a:lnTo>
                  <a:pt x="12192000" y="0"/>
                </a:lnTo>
                <a:lnTo>
                  <a:pt x="12192000" y="5924550"/>
                </a:lnTo>
                <a:lnTo>
                  <a:pt x="0" y="5924550"/>
                </a:lnTo>
                <a:lnTo>
                  <a:pt x="0" y="0"/>
                </a:lnTo>
                <a:close/>
              </a:path>
            </a:pathLst>
          </a:custGeom>
          <a:blipFill>
            <a:blip r:embed="rId3"/>
            <a:stretch>
              <a:fillRect r="-390"/>
            </a:stretch>
          </a:blipFill>
        </p:spPr>
        <p:txBody>
          <a:bodyPr/>
          <a:lstStyle/>
          <a:p>
            <a:endParaRPr lang="es-MX"/>
          </a:p>
        </p:txBody>
      </p:sp>
      <p:sp>
        <p:nvSpPr>
          <p:cNvPr id="4" name="Freeform 4"/>
          <p:cNvSpPr/>
          <p:nvPr/>
        </p:nvSpPr>
        <p:spPr>
          <a:xfrm>
            <a:off x="546097" y="2041522"/>
            <a:ext cx="2994022" cy="746122"/>
          </a:xfrm>
          <a:custGeom>
            <a:avLst/>
            <a:gdLst/>
            <a:ahLst/>
            <a:cxnLst/>
            <a:rect l="l" t="t" r="r" b="b"/>
            <a:pathLst>
              <a:path w="2994022" h="746122">
                <a:moveTo>
                  <a:pt x="0" y="0"/>
                </a:moveTo>
                <a:lnTo>
                  <a:pt x="2994022" y="0"/>
                </a:lnTo>
                <a:lnTo>
                  <a:pt x="2994022" y="746122"/>
                </a:lnTo>
                <a:lnTo>
                  <a:pt x="0" y="746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546097" y="4022722"/>
            <a:ext cx="2994022" cy="736597"/>
          </a:xfrm>
          <a:custGeom>
            <a:avLst/>
            <a:gdLst/>
            <a:ahLst/>
            <a:cxnLst/>
            <a:rect l="l" t="t" r="r" b="b"/>
            <a:pathLst>
              <a:path w="2994022" h="736597">
                <a:moveTo>
                  <a:pt x="0" y="0"/>
                </a:moveTo>
                <a:lnTo>
                  <a:pt x="2994022" y="0"/>
                </a:lnTo>
                <a:lnTo>
                  <a:pt x="2994022" y="736597"/>
                </a:lnTo>
                <a:lnTo>
                  <a:pt x="0" y="7365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546097" y="5870572"/>
            <a:ext cx="2994022" cy="746122"/>
          </a:xfrm>
          <a:custGeom>
            <a:avLst/>
            <a:gdLst/>
            <a:ahLst/>
            <a:cxnLst/>
            <a:rect l="l" t="t" r="r" b="b"/>
            <a:pathLst>
              <a:path w="2994022" h="746122">
                <a:moveTo>
                  <a:pt x="0" y="0"/>
                </a:moveTo>
                <a:lnTo>
                  <a:pt x="2994022" y="0"/>
                </a:lnTo>
                <a:lnTo>
                  <a:pt x="2994022" y="746122"/>
                </a:lnTo>
                <a:lnTo>
                  <a:pt x="0" y="746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p:cNvSpPr/>
          <p:nvPr/>
        </p:nvSpPr>
        <p:spPr>
          <a:xfrm>
            <a:off x="4622797" y="2041522"/>
            <a:ext cx="2994022" cy="746122"/>
          </a:xfrm>
          <a:custGeom>
            <a:avLst/>
            <a:gdLst/>
            <a:ahLst/>
            <a:cxnLst/>
            <a:rect l="l" t="t" r="r" b="b"/>
            <a:pathLst>
              <a:path w="2994022" h="746122">
                <a:moveTo>
                  <a:pt x="0" y="0"/>
                </a:moveTo>
                <a:lnTo>
                  <a:pt x="2994022" y="0"/>
                </a:lnTo>
                <a:lnTo>
                  <a:pt x="2994022" y="746122"/>
                </a:lnTo>
                <a:lnTo>
                  <a:pt x="0" y="7461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8" name="Freeform 8"/>
          <p:cNvSpPr/>
          <p:nvPr/>
        </p:nvSpPr>
        <p:spPr>
          <a:xfrm>
            <a:off x="8353425" y="257175"/>
            <a:ext cx="3648075" cy="400050"/>
          </a:xfrm>
          <a:custGeom>
            <a:avLst/>
            <a:gdLst/>
            <a:ahLst/>
            <a:cxnLst/>
            <a:rect l="l" t="t" r="r" b="b"/>
            <a:pathLst>
              <a:path w="3648075" h="400050">
                <a:moveTo>
                  <a:pt x="0" y="0"/>
                </a:moveTo>
                <a:lnTo>
                  <a:pt x="3648075" y="0"/>
                </a:lnTo>
                <a:lnTo>
                  <a:pt x="3648075" y="400050"/>
                </a:lnTo>
                <a:lnTo>
                  <a:pt x="0" y="4000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9" name="Freeform 9"/>
          <p:cNvSpPr/>
          <p:nvPr/>
        </p:nvSpPr>
        <p:spPr>
          <a:xfrm>
            <a:off x="8813797" y="2041522"/>
            <a:ext cx="2994022" cy="746122"/>
          </a:xfrm>
          <a:custGeom>
            <a:avLst/>
            <a:gdLst/>
            <a:ahLst/>
            <a:cxnLst/>
            <a:rect l="l" t="t" r="r" b="b"/>
            <a:pathLst>
              <a:path w="2994022" h="746122">
                <a:moveTo>
                  <a:pt x="0" y="0"/>
                </a:moveTo>
                <a:lnTo>
                  <a:pt x="2994022" y="0"/>
                </a:lnTo>
                <a:lnTo>
                  <a:pt x="2994022" y="746122"/>
                </a:lnTo>
                <a:lnTo>
                  <a:pt x="0" y="746122"/>
                </a:lnTo>
                <a:lnTo>
                  <a:pt x="0" y="0"/>
                </a:lnTo>
                <a:close/>
              </a:path>
            </a:pathLst>
          </a:custGeom>
          <a:blipFill>
            <a:blip r:embed="rId10">
              <a:extLst>
                <a:ext uri="{96DAC541-7B7A-43D3-8B79-37D633B846F1}">
                  <asvg:svgBlip xmlns:asvg="http://schemas.microsoft.com/office/drawing/2016/SVG/main" r:embed="rId14"/>
                </a:ext>
              </a:extLst>
            </a:blip>
            <a:stretch>
              <a:fillRect/>
            </a:stretch>
          </a:blipFill>
        </p:spPr>
        <p:txBody>
          <a:bodyPr/>
          <a:lstStyle/>
          <a:p>
            <a:endParaRPr lang="es-MX"/>
          </a:p>
        </p:txBody>
      </p:sp>
      <p:sp>
        <p:nvSpPr>
          <p:cNvPr id="10" name="Freeform 10"/>
          <p:cNvSpPr/>
          <p:nvPr/>
        </p:nvSpPr>
        <p:spPr>
          <a:xfrm>
            <a:off x="8813797" y="4022722"/>
            <a:ext cx="2994022" cy="736597"/>
          </a:xfrm>
          <a:custGeom>
            <a:avLst/>
            <a:gdLst/>
            <a:ahLst/>
            <a:cxnLst/>
            <a:rect l="l" t="t" r="r" b="b"/>
            <a:pathLst>
              <a:path w="2994022" h="736597">
                <a:moveTo>
                  <a:pt x="0" y="0"/>
                </a:moveTo>
                <a:lnTo>
                  <a:pt x="2994022" y="0"/>
                </a:lnTo>
                <a:lnTo>
                  <a:pt x="2994022" y="736597"/>
                </a:lnTo>
                <a:lnTo>
                  <a:pt x="0" y="736597"/>
                </a:lnTo>
                <a:lnTo>
                  <a:pt x="0" y="0"/>
                </a:lnTo>
                <a:close/>
              </a:path>
            </a:pathLst>
          </a:custGeom>
          <a:blipFill>
            <a:blip r:embed="rId6">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1" name="Freeform 11"/>
          <p:cNvSpPr/>
          <p:nvPr/>
        </p:nvSpPr>
        <p:spPr>
          <a:xfrm>
            <a:off x="8813797" y="5870572"/>
            <a:ext cx="2994022" cy="746122"/>
          </a:xfrm>
          <a:custGeom>
            <a:avLst/>
            <a:gdLst/>
            <a:ahLst/>
            <a:cxnLst/>
            <a:rect l="l" t="t" r="r" b="b"/>
            <a:pathLst>
              <a:path w="2994022" h="746122">
                <a:moveTo>
                  <a:pt x="0" y="0"/>
                </a:moveTo>
                <a:lnTo>
                  <a:pt x="2994022" y="0"/>
                </a:lnTo>
                <a:lnTo>
                  <a:pt x="2994022" y="746122"/>
                </a:lnTo>
                <a:lnTo>
                  <a:pt x="0" y="7461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12" name="Freeform 12"/>
          <p:cNvSpPr/>
          <p:nvPr/>
        </p:nvSpPr>
        <p:spPr>
          <a:xfrm>
            <a:off x="4781550" y="3048000"/>
            <a:ext cx="2676525" cy="1714500"/>
          </a:xfrm>
          <a:custGeom>
            <a:avLst/>
            <a:gdLst/>
            <a:ahLst/>
            <a:cxnLst/>
            <a:rect l="l" t="t" r="r" b="b"/>
            <a:pathLst>
              <a:path w="2676525" h="1714500">
                <a:moveTo>
                  <a:pt x="0" y="0"/>
                </a:moveTo>
                <a:lnTo>
                  <a:pt x="2676525" y="0"/>
                </a:lnTo>
                <a:lnTo>
                  <a:pt x="2676525" y="1714500"/>
                </a:lnTo>
                <a:lnTo>
                  <a:pt x="0" y="1714500"/>
                </a:lnTo>
                <a:lnTo>
                  <a:pt x="0" y="0"/>
                </a:lnTo>
                <a:close/>
              </a:path>
            </a:pathLst>
          </a:custGeom>
          <a:blipFill>
            <a:blip r:embed="rId18"/>
            <a:stretch>
              <a:fillRect/>
            </a:stretch>
          </a:blipFill>
        </p:spPr>
        <p:txBody>
          <a:bodyPr/>
          <a:lstStyle/>
          <a:p>
            <a:endParaRPr lang="es-MX"/>
          </a:p>
        </p:txBody>
      </p:sp>
      <p:sp>
        <p:nvSpPr>
          <p:cNvPr id="13" name="TextBox 13"/>
          <p:cNvSpPr txBox="1"/>
          <p:nvPr/>
        </p:nvSpPr>
        <p:spPr>
          <a:xfrm>
            <a:off x="1451229" y="4206726"/>
            <a:ext cx="1291971" cy="298993"/>
          </a:xfrm>
          <a:prstGeom prst="rect">
            <a:avLst/>
          </a:prstGeom>
        </p:spPr>
        <p:txBody>
          <a:bodyPr wrap="square" lIns="0" tIns="0" rIns="0" bIns="0" rtlCol="0" anchor="t">
            <a:spAutoFit/>
          </a:bodyPr>
          <a:lstStyle/>
          <a:p>
            <a:pPr algn="l">
              <a:lnSpc>
                <a:spcPts val="2523"/>
              </a:lnSpc>
            </a:pPr>
            <a:r>
              <a:rPr lang="en-US" sz="1802" b="1" spc="292" dirty="0">
                <a:solidFill>
                  <a:srgbClr val="2A2828"/>
                </a:solidFill>
                <a:latin typeface="Helvetica Bold"/>
                <a:ea typeface="Helvetica Bold"/>
                <a:cs typeface="Helvetica Bold"/>
                <a:sym typeface="Helvetica Bold"/>
              </a:rPr>
              <a:t>FULHAM</a:t>
            </a:r>
          </a:p>
        </p:txBody>
      </p:sp>
      <p:sp>
        <p:nvSpPr>
          <p:cNvPr id="14" name="TextBox 14"/>
          <p:cNvSpPr txBox="1"/>
          <p:nvPr/>
        </p:nvSpPr>
        <p:spPr>
          <a:xfrm>
            <a:off x="1186501" y="6059024"/>
            <a:ext cx="1721101" cy="327108"/>
          </a:xfrm>
          <a:prstGeom prst="rect">
            <a:avLst/>
          </a:prstGeom>
        </p:spPr>
        <p:txBody>
          <a:bodyPr lIns="0" tIns="0" rIns="0" bIns="0" rtlCol="0" anchor="t">
            <a:spAutoFit/>
          </a:bodyPr>
          <a:lstStyle/>
          <a:p>
            <a:pPr algn="l">
              <a:lnSpc>
                <a:spcPts val="2523"/>
              </a:lnSpc>
            </a:pPr>
            <a:r>
              <a:rPr lang="en-US" sz="1802" b="1" spc="282">
                <a:solidFill>
                  <a:srgbClr val="2A2828"/>
                </a:solidFill>
                <a:latin typeface="Helvetica Bold"/>
                <a:ea typeface="Helvetica Bold"/>
                <a:cs typeface="Helvetica Bold"/>
                <a:sym typeface="Helvetica Bold"/>
              </a:rPr>
              <a:t>BATTERSEA</a:t>
            </a:r>
          </a:p>
        </p:txBody>
      </p:sp>
      <p:sp>
        <p:nvSpPr>
          <p:cNvPr id="15" name="TextBox 15"/>
          <p:cNvSpPr txBox="1"/>
          <p:nvPr/>
        </p:nvSpPr>
        <p:spPr>
          <a:xfrm>
            <a:off x="1019175" y="2226164"/>
            <a:ext cx="2054533" cy="327108"/>
          </a:xfrm>
          <a:prstGeom prst="rect">
            <a:avLst/>
          </a:prstGeom>
        </p:spPr>
        <p:txBody>
          <a:bodyPr lIns="0" tIns="0" rIns="0" bIns="0" rtlCol="0" anchor="t">
            <a:spAutoFit/>
          </a:bodyPr>
          <a:lstStyle/>
          <a:p>
            <a:pPr algn="l">
              <a:lnSpc>
                <a:spcPts val="2523"/>
              </a:lnSpc>
            </a:pPr>
            <a:r>
              <a:rPr lang="en-US" sz="1802" b="1" spc="295">
                <a:solidFill>
                  <a:srgbClr val="2A2828"/>
                </a:solidFill>
                <a:latin typeface="Helvetica Bold"/>
                <a:ea typeface="Helvetica Bold"/>
                <a:cs typeface="Helvetica Bold"/>
                <a:sym typeface="Helvetica Bold"/>
              </a:rPr>
              <a:t>NOTTING HILL</a:t>
            </a:r>
          </a:p>
        </p:txBody>
      </p:sp>
      <p:sp>
        <p:nvSpPr>
          <p:cNvPr id="16" name="TextBox 16"/>
          <p:cNvSpPr txBox="1"/>
          <p:nvPr/>
        </p:nvSpPr>
        <p:spPr>
          <a:xfrm>
            <a:off x="5235578" y="2226164"/>
            <a:ext cx="1927222" cy="298993"/>
          </a:xfrm>
          <a:prstGeom prst="rect">
            <a:avLst/>
          </a:prstGeom>
        </p:spPr>
        <p:txBody>
          <a:bodyPr wrap="square" lIns="0" tIns="0" rIns="0" bIns="0" rtlCol="0" anchor="t">
            <a:spAutoFit/>
          </a:bodyPr>
          <a:lstStyle/>
          <a:p>
            <a:pPr algn="l">
              <a:lnSpc>
                <a:spcPts val="2523"/>
              </a:lnSpc>
            </a:pPr>
            <a:r>
              <a:rPr lang="en-US" sz="1802" b="1" spc="295" dirty="0">
                <a:solidFill>
                  <a:srgbClr val="2A2828"/>
                </a:solidFill>
                <a:latin typeface="Helvetica Bold"/>
                <a:ea typeface="Helvetica Bold"/>
                <a:cs typeface="Helvetica Bold"/>
                <a:sym typeface="Helvetica Bold"/>
              </a:rPr>
              <a:t>WIMBLEDON</a:t>
            </a:r>
          </a:p>
        </p:txBody>
      </p:sp>
      <p:sp>
        <p:nvSpPr>
          <p:cNvPr id="17" name="TextBox 17"/>
          <p:cNvSpPr txBox="1"/>
          <p:nvPr/>
        </p:nvSpPr>
        <p:spPr>
          <a:xfrm>
            <a:off x="9585703" y="2226164"/>
            <a:ext cx="1587122" cy="298993"/>
          </a:xfrm>
          <a:prstGeom prst="rect">
            <a:avLst/>
          </a:prstGeom>
        </p:spPr>
        <p:txBody>
          <a:bodyPr wrap="square" lIns="0" tIns="0" rIns="0" bIns="0" rtlCol="0" anchor="t">
            <a:spAutoFit/>
          </a:bodyPr>
          <a:lstStyle/>
          <a:p>
            <a:pPr algn="l">
              <a:lnSpc>
                <a:spcPts val="2523"/>
              </a:lnSpc>
            </a:pPr>
            <a:r>
              <a:rPr lang="en-US" sz="1802" b="1" spc="297" dirty="0">
                <a:solidFill>
                  <a:srgbClr val="2A2828"/>
                </a:solidFill>
                <a:latin typeface="Helvetica Bold"/>
                <a:ea typeface="Helvetica Bold"/>
                <a:cs typeface="Helvetica Bold"/>
                <a:sym typeface="Helvetica Bold"/>
              </a:rPr>
              <a:t>CHISWICK</a:t>
            </a:r>
          </a:p>
        </p:txBody>
      </p:sp>
      <p:sp>
        <p:nvSpPr>
          <p:cNvPr id="18" name="TextBox 18"/>
          <p:cNvSpPr txBox="1"/>
          <p:nvPr/>
        </p:nvSpPr>
        <p:spPr>
          <a:xfrm>
            <a:off x="9534782" y="6059024"/>
            <a:ext cx="1742818" cy="298993"/>
          </a:xfrm>
          <a:prstGeom prst="rect">
            <a:avLst/>
          </a:prstGeom>
        </p:spPr>
        <p:txBody>
          <a:bodyPr wrap="square" lIns="0" tIns="0" rIns="0" bIns="0" rtlCol="0" anchor="t">
            <a:spAutoFit/>
          </a:bodyPr>
          <a:lstStyle/>
          <a:p>
            <a:pPr algn="l">
              <a:lnSpc>
                <a:spcPts val="2523"/>
              </a:lnSpc>
            </a:pPr>
            <a:r>
              <a:rPr lang="en-US" sz="1802" b="1" spc="301" dirty="0">
                <a:solidFill>
                  <a:srgbClr val="2A2828"/>
                </a:solidFill>
                <a:latin typeface="Helvetica Bold"/>
                <a:ea typeface="Helvetica Bold"/>
                <a:cs typeface="Helvetica Bold"/>
                <a:sym typeface="Helvetica Bold"/>
              </a:rPr>
              <a:t>RICHMOND</a:t>
            </a:r>
          </a:p>
        </p:txBody>
      </p:sp>
      <p:sp>
        <p:nvSpPr>
          <p:cNvPr id="19" name="TextBox 19"/>
          <p:cNvSpPr txBox="1"/>
          <p:nvPr/>
        </p:nvSpPr>
        <p:spPr>
          <a:xfrm>
            <a:off x="8917048" y="302800"/>
            <a:ext cx="2582551" cy="283512"/>
          </a:xfrm>
          <a:prstGeom prst="rect">
            <a:avLst/>
          </a:prstGeom>
        </p:spPr>
        <p:txBody>
          <a:bodyPr lIns="0" tIns="0" rIns="0" bIns="0" rtlCol="0" anchor="t">
            <a:spAutoFit/>
          </a:bodyPr>
          <a:lstStyle/>
          <a:p>
            <a:pPr algn="l">
              <a:lnSpc>
                <a:spcPts val="2204"/>
              </a:lnSpc>
            </a:pPr>
            <a:r>
              <a:rPr lang="en-US" sz="1575" b="1" spc="7">
                <a:solidFill>
                  <a:srgbClr val="FFD579"/>
                </a:solidFill>
                <a:latin typeface="Helvetica Bold"/>
                <a:ea typeface="Helvetica Bold"/>
                <a:cs typeface="Helvetica Bold"/>
                <a:sym typeface="Helvetica Bold"/>
              </a:rPr>
              <a:t>KEY INVESTMENT AREAS</a:t>
            </a:r>
          </a:p>
        </p:txBody>
      </p:sp>
      <p:sp>
        <p:nvSpPr>
          <p:cNvPr id="20" name="TextBox 20"/>
          <p:cNvSpPr txBox="1"/>
          <p:nvPr/>
        </p:nvSpPr>
        <p:spPr>
          <a:xfrm>
            <a:off x="9311002" y="4117629"/>
            <a:ext cx="2104320" cy="283512"/>
          </a:xfrm>
          <a:prstGeom prst="rect">
            <a:avLst/>
          </a:prstGeom>
        </p:spPr>
        <p:txBody>
          <a:bodyPr lIns="0" tIns="0" rIns="0" bIns="0" rtlCol="0" anchor="t">
            <a:spAutoFit/>
          </a:bodyPr>
          <a:lstStyle/>
          <a:p>
            <a:pPr algn="l">
              <a:lnSpc>
                <a:spcPts val="2204"/>
              </a:lnSpc>
            </a:pPr>
            <a:r>
              <a:rPr lang="en-US" sz="1575" b="1" spc="310">
                <a:solidFill>
                  <a:srgbClr val="2A2828"/>
                </a:solidFill>
                <a:latin typeface="Helvetica Bold"/>
                <a:ea typeface="Helvetica Bold"/>
                <a:cs typeface="Helvetica Bold"/>
                <a:sym typeface="Helvetica Bold"/>
              </a:rPr>
              <a:t>KENSINGTON &amp; </a:t>
            </a:r>
          </a:p>
        </p:txBody>
      </p:sp>
      <p:sp>
        <p:nvSpPr>
          <p:cNvPr id="21" name="TextBox 21"/>
          <p:cNvSpPr txBox="1"/>
          <p:nvPr/>
        </p:nvSpPr>
        <p:spPr>
          <a:xfrm>
            <a:off x="9699241" y="4355706"/>
            <a:ext cx="1215057" cy="283893"/>
          </a:xfrm>
          <a:prstGeom prst="rect">
            <a:avLst/>
          </a:prstGeom>
        </p:spPr>
        <p:txBody>
          <a:bodyPr lIns="0" tIns="0" rIns="0" bIns="0" rtlCol="0" anchor="t">
            <a:spAutoFit/>
          </a:bodyPr>
          <a:lstStyle/>
          <a:p>
            <a:pPr algn="l">
              <a:lnSpc>
                <a:spcPts val="2208"/>
              </a:lnSpc>
            </a:pPr>
            <a:r>
              <a:rPr lang="en-US" sz="1577" b="1" spc="307">
                <a:solidFill>
                  <a:srgbClr val="2A2828"/>
                </a:solidFill>
                <a:latin typeface="Helvetica Bold"/>
                <a:ea typeface="Helvetica Bold"/>
                <a:cs typeface="Helvetica Bold"/>
                <a:sym typeface="Helvetica Bold"/>
              </a:rPr>
              <a:t>CHELSEA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0" y="952500"/>
            <a:ext cx="12192000" cy="5905500"/>
          </a:xfrm>
          <a:custGeom>
            <a:avLst/>
            <a:gdLst/>
            <a:ahLst/>
            <a:cxnLst/>
            <a:rect l="l" t="t" r="r" b="b"/>
            <a:pathLst>
              <a:path w="12192000" h="5905500">
                <a:moveTo>
                  <a:pt x="0" y="0"/>
                </a:moveTo>
                <a:lnTo>
                  <a:pt x="12192000" y="0"/>
                </a:lnTo>
                <a:lnTo>
                  <a:pt x="12192000" y="5905500"/>
                </a:lnTo>
                <a:lnTo>
                  <a:pt x="0" y="5905500"/>
                </a:lnTo>
                <a:lnTo>
                  <a:pt x="0" y="0"/>
                </a:lnTo>
                <a:close/>
              </a:path>
            </a:pathLst>
          </a:custGeom>
          <a:blipFill>
            <a:blip r:embed="rId3"/>
            <a:stretch>
              <a:fillRect b="-322"/>
            </a:stretch>
          </a:blipFill>
        </p:spPr>
        <p:txBody>
          <a:bodyPr/>
          <a:lstStyle/>
          <a:p>
            <a:endParaRPr lang="es-MX"/>
          </a:p>
        </p:txBody>
      </p:sp>
      <p:sp>
        <p:nvSpPr>
          <p:cNvPr id="4" name="Freeform 4"/>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TextBox 5"/>
          <p:cNvSpPr txBox="1"/>
          <p:nvPr/>
        </p:nvSpPr>
        <p:spPr>
          <a:xfrm>
            <a:off x="9198864" y="333365"/>
            <a:ext cx="1723692" cy="283893"/>
          </a:xfrm>
          <a:prstGeom prst="rect">
            <a:avLst/>
          </a:prstGeom>
        </p:spPr>
        <p:txBody>
          <a:bodyPr lIns="0" tIns="0" rIns="0" bIns="0" rtlCol="0" anchor="t">
            <a:spAutoFit/>
          </a:bodyPr>
          <a:lstStyle/>
          <a:p>
            <a:pPr algn="l">
              <a:lnSpc>
                <a:spcPts val="2208"/>
              </a:lnSpc>
            </a:pPr>
            <a:r>
              <a:rPr lang="en-US" sz="1577" b="1" spc="12">
                <a:solidFill>
                  <a:srgbClr val="FFD579"/>
                </a:solidFill>
                <a:latin typeface="Helvetica Bold"/>
                <a:ea typeface="Helvetica Bold"/>
                <a:cs typeface="Helvetica Bold"/>
                <a:sym typeface="Helvetica Bold"/>
              </a:rPr>
              <a:t>OUR PORTFOLIO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171450" y="962025"/>
            <a:ext cx="3857625" cy="2771775"/>
          </a:xfrm>
          <a:custGeom>
            <a:avLst/>
            <a:gdLst/>
            <a:ahLst/>
            <a:cxnLst/>
            <a:rect l="l" t="t" r="r" b="b"/>
            <a:pathLst>
              <a:path w="3857625" h="2771775">
                <a:moveTo>
                  <a:pt x="0" y="0"/>
                </a:moveTo>
                <a:lnTo>
                  <a:pt x="3857625" y="0"/>
                </a:lnTo>
                <a:lnTo>
                  <a:pt x="3857625" y="2771775"/>
                </a:lnTo>
                <a:lnTo>
                  <a:pt x="0" y="2771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4143375" y="962025"/>
            <a:ext cx="3848100" cy="2771775"/>
          </a:xfrm>
          <a:custGeom>
            <a:avLst/>
            <a:gdLst/>
            <a:ahLst/>
            <a:cxnLst/>
            <a:rect l="l" t="t" r="r" b="b"/>
            <a:pathLst>
              <a:path w="3848100" h="2771775">
                <a:moveTo>
                  <a:pt x="0" y="0"/>
                </a:moveTo>
                <a:lnTo>
                  <a:pt x="3848100" y="0"/>
                </a:lnTo>
                <a:lnTo>
                  <a:pt x="3848100" y="2771775"/>
                </a:lnTo>
                <a:lnTo>
                  <a:pt x="0" y="2771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a:off x="8181975" y="962025"/>
            <a:ext cx="3848100" cy="2771775"/>
          </a:xfrm>
          <a:custGeom>
            <a:avLst/>
            <a:gdLst/>
            <a:ahLst/>
            <a:cxnLst/>
            <a:rect l="l" t="t" r="r" b="b"/>
            <a:pathLst>
              <a:path w="3848100" h="2771775">
                <a:moveTo>
                  <a:pt x="0" y="0"/>
                </a:moveTo>
                <a:lnTo>
                  <a:pt x="3848100" y="0"/>
                </a:lnTo>
                <a:lnTo>
                  <a:pt x="3848100" y="2771775"/>
                </a:lnTo>
                <a:lnTo>
                  <a:pt x="0" y="2771775"/>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s-MX"/>
          </a:p>
        </p:txBody>
      </p:sp>
      <p:sp>
        <p:nvSpPr>
          <p:cNvPr id="5" name="Freeform 5"/>
          <p:cNvSpPr/>
          <p:nvPr/>
        </p:nvSpPr>
        <p:spPr>
          <a:xfrm>
            <a:off x="152400" y="3895725"/>
            <a:ext cx="3848100" cy="2771775"/>
          </a:xfrm>
          <a:custGeom>
            <a:avLst/>
            <a:gdLst/>
            <a:ahLst/>
            <a:cxnLst/>
            <a:rect l="l" t="t" r="r" b="b"/>
            <a:pathLst>
              <a:path w="3848100" h="2771775">
                <a:moveTo>
                  <a:pt x="0" y="0"/>
                </a:moveTo>
                <a:lnTo>
                  <a:pt x="3848100" y="0"/>
                </a:lnTo>
                <a:lnTo>
                  <a:pt x="3848100" y="2771775"/>
                </a:lnTo>
                <a:lnTo>
                  <a:pt x="0" y="2771775"/>
                </a:lnTo>
                <a:lnTo>
                  <a:pt x="0" y="0"/>
                </a:lnTo>
                <a:close/>
              </a:path>
            </a:pathLst>
          </a:custGeom>
          <a:blipFill>
            <a:blip r:embed="rId4">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4143375" y="3895725"/>
            <a:ext cx="3848100" cy="2771775"/>
          </a:xfrm>
          <a:custGeom>
            <a:avLst/>
            <a:gdLst/>
            <a:ahLst/>
            <a:cxnLst/>
            <a:rect l="l" t="t" r="r" b="b"/>
            <a:pathLst>
              <a:path w="3848100" h="2771775">
                <a:moveTo>
                  <a:pt x="0" y="0"/>
                </a:moveTo>
                <a:lnTo>
                  <a:pt x="3848100" y="0"/>
                </a:lnTo>
                <a:lnTo>
                  <a:pt x="3848100" y="2771775"/>
                </a:lnTo>
                <a:lnTo>
                  <a:pt x="0" y="2771775"/>
                </a:lnTo>
                <a:lnTo>
                  <a:pt x="0" y="0"/>
                </a:lnTo>
                <a:close/>
              </a:path>
            </a:pathLst>
          </a:custGeom>
          <a:blipFill>
            <a:blip r:embed="rId4">
              <a:extLst>
                <a:ext uri="{96DAC541-7B7A-43D3-8B79-37D633B846F1}">
                  <asvg:svgBlip xmlns:asvg="http://schemas.microsoft.com/office/drawing/2016/SVG/main" r:embed="rId8"/>
                </a:ext>
              </a:extLst>
            </a:blip>
            <a:stretch>
              <a:fillRect/>
            </a:stretch>
          </a:blipFill>
        </p:spPr>
        <p:txBody>
          <a:bodyPr/>
          <a:lstStyle/>
          <a:p>
            <a:endParaRPr lang="es-MX"/>
          </a:p>
        </p:txBody>
      </p:sp>
      <p:sp>
        <p:nvSpPr>
          <p:cNvPr id="7" name="Freeform 7"/>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9"/>
            <a:stretch>
              <a:fillRect/>
            </a:stretch>
          </a:blipFill>
        </p:spPr>
        <p:txBody>
          <a:bodyPr/>
          <a:lstStyle/>
          <a:p>
            <a:endParaRPr lang="es-MX"/>
          </a:p>
        </p:txBody>
      </p:sp>
      <p:sp>
        <p:nvSpPr>
          <p:cNvPr id="8" name="Freeform 8"/>
          <p:cNvSpPr/>
          <p:nvPr/>
        </p:nvSpPr>
        <p:spPr>
          <a:xfrm>
            <a:off x="190500" y="981075"/>
            <a:ext cx="3819525" cy="2733675"/>
          </a:xfrm>
          <a:custGeom>
            <a:avLst/>
            <a:gdLst/>
            <a:ahLst/>
            <a:cxnLst/>
            <a:rect l="l" t="t" r="r" b="b"/>
            <a:pathLst>
              <a:path w="3819525" h="2733675">
                <a:moveTo>
                  <a:pt x="0" y="0"/>
                </a:moveTo>
                <a:lnTo>
                  <a:pt x="3819525" y="0"/>
                </a:lnTo>
                <a:lnTo>
                  <a:pt x="3819525" y="2733675"/>
                </a:lnTo>
                <a:lnTo>
                  <a:pt x="0" y="2733675"/>
                </a:lnTo>
                <a:lnTo>
                  <a:pt x="0" y="0"/>
                </a:lnTo>
                <a:close/>
              </a:path>
            </a:pathLst>
          </a:custGeom>
          <a:blipFill>
            <a:blip r:embed="rId10"/>
            <a:stretch>
              <a:fillRect/>
            </a:stretch>
          </a:blipFill>
        </p:spPr>
        <p:txBody>
          <a:bodyPr/>
          <a:lstStyle/>
          <a:p>
            <a:endParaRPr lang="es-MX"/>
          </a:p>
        </p:txBody>
      </p:sp>
      <p:sp>
        <p:nvSpPr>
          <p:cNvPr id="9" name="Freeform 9"/>
          <p:cNvSpPr/>
          <p:nvPr/>
        </p:nvSpPr>
        <p:spPr>
          <a:xfrm>
            <a:off x="4162425" y="981075"/>
            <a:ext cx="3810000" cy="2733675"/>
          </a:xfrm>
          <a:custGeom>
            <a:avLst/>
            <a:gdLst/>
            <a:ahLst/>
            <a:cxnLst/>
            <a:rect l="l" t="t" r="r" b="b"/>
            <a:pathLst>
              <a:path w="3810000" h="2733675">
                <a:moveTo>
                  <a:pt x="0" y="0"/>
                </a:moveTo>
                <a:lnTo>
                  <a:pt x="3810000" y="0"/>
                </a:lnTo>
                <a:lnTo>
                  <a:pt x="3810000" y="2733675"/>
                </a:lnTo>
                <a:lnTo>
                  <a:pt x="0" y="2733675"/>
                </a:lnTo>
                <a:lnTo>
                  <a:pt x="0" y="0"/>
                </a:lnTo>
                <a:close/>
              </a:path>
            </a:pathLst>
          </a:custGeom>
          <a:blipFill>
            <a:blip r:embed="rId11"/>
            <a:stretch>
              <a:fillRect/>
            </a:stretch>
          </a:blipFill>
        </p:spPr>
        <p:txBody>
          <a:bodyPr/>
          <a:lstStyle/>
          <a:p>
            <a:endParaRPr lang="es-MX"/>
          </a:p>
        </p:txBody>
      </p:sp>
      <p:sp>
        <p:nvSpPr>
          <p:cNvPr id="10" name="Freeform 10"/>
          <p:cNvSpPr/>
          <p:nvPr/>
        </p:nvSpPr>
        <p:spPr>
          <a:xfrm>
            <a:off x="8201025" y="981075"/>
            <a:ext cx="3810000" cy="2733675"/>
          </a:xfrm>
          <a:custGeom>
            <a:avLst/>
            <a:gdLst/>
            <a:ahLst/>
            <a:cxnLst/>
            <a:rect l="l" t="t" r="r" b="b"/>
            <a:pathLst>
              <a:path w="3810000" h="2733675">
                <a:moveTo>
                  <a:pt x="0" y="0"/>
                </a:moveTo>
                <a:lnTo>
                  <a:pt x="3810000" y="0"/>
                </a:lnTo>
                <a:lnTo>
                  <a:pt x="3810000" y="2733675"/>
                </a:lnTo>
                <a:lnTo>
                  <a:pt x="0" y="2733675"/>
                </a:lnTo>
                <a:lnTo>
                  <a:pt x="0" y="0"/>
                </a:lnTo>
                <a:close/>
              </a:path>
            </a:pathLst>
          </a:custGeom>
          <a:blipFill>
            <a:blip r:embed="rId12"/>
            <a:stretch>
              <a:fillRect/>
            </a:stretch>
          </a:blipFill>
        </p:spPr>
        <p:txBody>
          <a:bodyPr/>
          <a:lstStyle/>
          <a:p>
            <a:endParaRPr lang="es-MX"/>
          </a:p>
        </p:txBody>
      </p:sp>
      <p:sp>
        <p:nvSpPr>
          <p:cNvPr id="11" name="Freeform 11"/>
          <p:cNvSpPr/>
          <p:nvPr/>
        </p:nvSpPr>
        <p:spPr>
          <a:xfrm>
            <a:off x="171450" y="3914775"/>
            <a:ext cx="3810000" cy="2733675"/>
          </a:xfrm>
          <a:custGeom>
            <a:avLst/>
            <a:gdLst/>
            <a:ahLst/>
            <a:cxnLst/>
            <a:rect l="l" t="t" r="r" b="b"/>
            <a:pathLst>
              <a:path w="3810000" h="2733675">
                <a:moveTo>
                  <a:pt x="0" y="0"/>
                </a:moveTo>
                <a:lnTo>
                  <a:pt x="3810000" y="0"/>
                </a:lnTo>
                <a:lnTo>
                  <a:pt x="3810000" y="2733675"/>
                </a:lnTo>
                <a:lnTo>
                  <a:pt x="0" y="2733675"/>
                </a:lnTo>
                <a:lnTo>
                  <a:pt x="0" y="0"/>
                </a:lnTo>
                <a:close/>
              </a:path>
            </a:pathLst>
          </a:custGeom>
          <a:blipFill>
            <a:blip r:embed="rId13"/>
            <a:stretch>
              <a:fillRect/>
            </a:stretch>
          </a:blipFill>
        </p:spPr>
        <p:txBody>
          <a:bodyPr/>
          <a:lstStyle/>
          <a:p>
            <a:endParaRPr lang="es-MX"/>
          </a:p>
        </p:txBody>
      </p:sp>
      <p:sp>
        <p:nvSpPr>
          <p:cNvPr id="12" name="Freeform 12"/>
          <p:cNvSpPr/>
          <p:nvPr/>
        </p:nvSpPr>
        <p:spPr>
          <a:xfrm>
            <a:off x="4162425" y="3914775"/>
            <a:ext cx="3810000" cy="2733675"/>
          </a:xfrm>
          <a:custGeom>
            <a:avLst/>
            <a:gdLst/>
            <a:ahLst/>
            <a:cxnLst/>
            <a:rect l="l" t="t" r="r" b="b"/>
            <a:pathLst>
              <a:path w="3810000" h="2733675">
                <a:moveTo>
                  <a:pt x="0" y="0"/>
                </a:moveTo>
                <a:lnTo>
                  <a:pt x="3810000" y="0"/>
                </a:lnTo>
                <a:lnTo>
                  <a:pt x="3810000" y="2733675"/>
                </a:lnTo>
                <a:lnTo>
                  <a:pt x="0" y="2733675"/>
                </a:lnTo>
                <a:lnTo>
                  <a:pt x="0" y="0"/>
                </a:lnTo>
                <a:close/>
              </a:path>
            </a:pathLst>
          </a:custGeom>
          <a:blipFill>
            <a:blip r:embed="rId14"/>
            <a:stretch>
              <a:fillRect/>
            </a:stretch>
          </a:blipFill>
        </p:spPr>
        <p:txBody>
          <a:bodyPr/>
          <a:lstStyle/>
          <a:p>
            <a:endParaRPr lang="es-MX"/>
          </a:p>
        </p:txBody>
      </p:sp>
      <p:sp>
        <p:nvSpPr>
          <p:cNvPr id="13" name="Freeform 13"/>
          <p:cNvSpPr/>
          <p:nvPr/>
        </p:nvSpPr>
        <p:spPr>
          <a:xfrm>
            <a:off x="8181975" y="3895725"/>
            <a:ext cx="3819525" cy="2743200"/>
          </a:xfrm>
          <a:custGeom>
            <a:avLst/>
            <a:gdLst/>
            <a:ahLst/>
            <a:cxnLst/>
            <a:rect l="l" t="t" r="r" b="b"/>
            <a:pathLst>
              <a:path w="3819525" h="2743200">
                <a:moveTo>
                  <a:pt x="0" y="0"/>
                </a:moveTo>
                <a:lnTo>
                  <a:pt x="3819525" y="0"/>
                </a:lnTo>
                <a:lnTo>
                  <a:pt x="3819525" y="2743200"/>
                </a:lnTo>
                <a:lnTo>
                  <a:pt x="0" y="2743200"/>
                </a:lnTo>
                <a:lnTo>
                  <a:pt x="0" y="0"/>
                </a:lnTo>
                <a:close/>
              </a:path>
            </a:pathLst>
          </a:custGeom>
          <a:blipFill>
            <a:blip r:embed="rId15"/>
            <a:stretch>
              <a:fillRect/>
            </a:stretch>
          </a:blipFill>
        </p:spPr>
        <p:txBody>
          <a:bodyPr/>
          <a:lstStyle/>
          <a:p>
            <a:endParaRPr lang="es-MX"/>
          </a:p>
        </p:txBody>
      </p:sp>
      <p:sp>
        <p:nvSpPr>
          <p:cNvPr id="14" name="Freeform 14"/>
          <p:cNvSpPr/>
          <p:nvPr/>
        </p:nvSpPr>
        <p:spPr>
          <a:xfrm>
            <a:off x="8162925" y="3876675"/>
            <a:ext cx="3857625" cy="2781300"/>
          </a:xfrm>
          <a:custGeom>
            <a:avLst/>
            <a:gdLst/>
            <a:ahLst/>
            <a:cxnLst/>
            <a:rect l="l" t="t" r="r" b="b"/>
            <a:pathLst>
              <a:path w="3857625" h="2781300">
                <a:moveTo>
                  <a:pt x="0" y="0"/>
                </a:moveTo>
                <a:lnTo>
                  <a:pt x="3857625" y="0"/>
                </a:lnTo>
                <a:lnTo>
                  <a:pt x="3857625" y="2781300"/>
                </a:lnTo>
                <a:lnTo>
                  <a:pt x="0" y="2781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15" name="Freeform 15"/>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s-MX"/>
          </a:p>
        </p:txBody>
      </p:sp>
      <p:sp>
        <p:nvSpPr>
          <p:cNvPr id="16" name="TextBox 16"/>
          <p:cNvSpPr txBox="1"/>
          <p:nvPr/>
        </p:nvSpPr>
        <p:spPr>
          <a:xfrm>
            <a:off x="8901179" y="333365"/>
            <a:ext cx="2328358" cy="283893"/>
          </a:xfrm>
          <a:prstGeom prst="rect">
            <a:avLst/>
          </a:prstGeom>
        </p:spPr>
        <p:txBody>
          <a:bodyPr lIns="0" tIns="0" rIns="0" bIns="0" rtlCol="0" anchor="t">
            <a:spAutoFit/>
          </a:bodyPr>
          <a:lstStyle/>
          <a:p>
            <a:pPr algn="l">
              <a:lnSpc>
                <a:spcPts val="2208"/>
              </a:lnSpc>
            </a:pPr>
            <a:r>
              <a:rPr lang="en-US" sz="1577" b="1" spc="11">
                <a:solidFill>
                  <a:srgbClr val="FFD579"/>
                </a:solidFill>
                <a:latin typeface="Helvetica Bold"/>
                <a:ea typeface="Helvetica Bold"/>
                <a:cs typeface="Helvetica Bold"/>
                <a:sym typeface="Helvetica Bold"/>
              </a:rPr>
              <a:t>WIMBLEDON PROJECT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409575" y="962025"/>
            <a:ext cx="11372850" cy="5667375"/>
          </a:xfrm>
          <a:custGeom>
            <a:avLst/>
            <a:gdLst/>
            <a:ahLst/>
            <a:cxnLst/>
            <a:rect l="l" t="t" r="r" b="b"/>
            <a:pathLst>
              <a:path w="11372850" h="5667375">
                <a:moveTo>
                  <a:pt x="0" y="0"/>
                </a:moveTo>
                <a:lnTo>
                  <a:pt x="11372850" y="0"/>
                </a:lnTo>
                <a:lnTo>
                  <a:pt x="11372850" y="5667375"/>
                </a:lnTo>
                <a:lnTo>
                  <a:pt x="0" y="5667375"/>
                </a:lnTo>
                <a:lnTo>
                  <a:pt x="0" y="0"/>
                </a:lnTo>
                <a:close/>
              </a:path>
            </a:pathLst>
          </a:custGeom>
          <a:blipFill>
            <a:blip r:embed="rId3"/>
            <a:stretch>
              <a:fillRect/>
            </a:stretch>
          </a:blipFill>
        </p:spPr>
        <p:txBody>
          <a:bodyPr/>
          <a:lstStyle/>
          <a:p>
            <a:endParaRPr lang="es-MX"/>
          </a:p>
        </p:txBody>
      </p:sp>
      <p:sp>
        <p:nvSpPr>
          <p:cNvPr id="4" name="Freeform 4"/>
          <p:cNvSpPr/>
          <p:nvPr/>
        </p:nvSpPr>
        <p:spPr>
          <a:xfrm>
            <a:off x="409575" y="952500"/>
            <a:ext cx="11372850" cy="5667375"/>
          </a:xfrm>
          <a:custGeom>
            <a:avLst/>
            <a:gdLst/>
            <a:ahLst/>
            <a:cxnLst/>
            <a:rect l="l" t="t" r="r" b="b"/>
            <a:pathLst>
              <a:path w="11372850" h="5667375">
                <a:moveTo>
                  <a:pt x="0" y="0"/>
                </a:moveTo>
                <a:lnTo>
                  <a:pt x="11372850" y="0"/>
                </a:lnTo>
                <a:lnTo>
                  <a:pt x="11372850" y="5667375"/>
                </a:lnTo>
                <a:lnTo>
                  <a:pt x="0" y="5667375"/>
                </a:lnTo>
                <a:lnTo>
                  <a:pt x="0" y="0"/>
                </a:lnTo>
                <a:close/>
              </a:path>
            </a:pathLst>
          </a:custGeom>
          <a:blipFill>
            <a:blip r:embed="rId3"/>
            <a:stretch>
              <a:fillRect/>
            </a:stretch>
          </a:blipFill>
        </p:spPr>
        <p:txBody>
          <a:bodyPr/>
          <a:lstStyle/>
          <a:p>
            <a:endParaRPr lang="es-MX"/>
          </a:p>
        </p:txBody>
      </p:sp>
      <p:sp>
        <p:nvSpPr>
          <p:cNvPr id="5" name="Freeform 5"/>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6" name="TextBox 6"/>
          <p:cNvSpPr txBox="1"/>
          <p:nvPr/>
        </p:nvSpPr>
        <p:spPr>
          <a:xfrm>
            <a:off x="8901179" y="333365"/>
            <a:ext cx="2328358" cy="283893"/>
          </a:xfrm>
          <a:prstGeom prst="rect">
            <a:avLst/>
          </a:prstGeom>
        </p:spPr>
        <p:txBody>
          <a:bodyPr lIns="0" tIns="0" rIns="0" bIns="0" rtlCol="0" anchor="t">
            <a:spAutoFit/>
          </a:bodyPr>
          <a:lstStyle/>
          <a:p>
            <a:pPr algn="l">
              <a:lnSpc>
                <a:spcPts val="2208"/>
              </a:lnSpc>
            </a:pPr>
            <a:r>
              <a:rPr lang="en-US" sz="1577" b="1" spc="11">
                <a:solidFill>
                  <a:srgbClr val="FFD579"/>
                </a:solidFill>
                <a:latin typeface="Helvetica Bold"/>
                <a:ea typeface="Helvetica Bold"/>
                <a:cs typeface="Helvetica Bold"/>
                <a:sym typeface="Helvetica Bold"/>
              </a:rPr>
              <a:t>WIMBLEDON PROJECT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409575" y="962025"/>
            <a:ext cx="11372850" cy="5667375"/>
          </a:xfrm>
          <a:custGeom>
            <a:avLst/>
            <a:gdLst/>
            <a:ahLst/>
            <a:cxnLst/>
            <a:rect l="l" t="t" r="r" b="b"/>
            <a:pathLst>
              <a:path w="11372850" h="5667375">
                <a:moveTo>
                  <a:pt x="0" y="0"/>
                </a:moveTo>
                <a:lnTo>
                  <a:pt x="11372850" y="0"/>
                </a:lnTo>
                <a:lnTo>
                  <a:pt x="11372850" y="5667375"/>
                </a:lnTo>
                <a:lnTo>
                  <a:pt x="0" y="5667375"/>
                </a:lnTo>
                <a:lnTo>
                  <a:pt x="0" y="0"/>
                </a:lnTo>
                <a:close/>
              </a:path>
            </a:pathLst>
          </a:custGeom>
          <a:blipFill>
            <a:blip r:embed="rId3"/>
            <a:stretch>
              <a:fillRect/>
            </a:stretch>
          </a:blipFill>
        </p:spPr>
        <p:txBody>
          <a:bodyPr/>
          <a:lstStyle/>
          <a:p>
            <a:endParaRPr lang="es-MX"/>
          </a:p>
        </p:txBody>
      </p:sp>
      <p:sp>
        <p:nvSpPr>
          <p:cNvPr id="4" name="Freeform 4"/>
          <p:cNvSpPr/>
          <p:nvPr/>
        </p:nvSpPr>
        <p:spPr>
          <a:xfrm>
            <a:off x="1327147" y="1393822"/>
            <a:ext cx="9537697" cy="746122"/>
          </a:xfrm>
          <a:custGeom>
            <a:avLst/>
            <a:gdLst/>
            <a:ahLst/>
            <a:cxnLst/>
            <a:rect l="l" t="t" r="r" b="b"/>
            <a:pathLst>
              <a:path w="9537697" h="746122">
                <a:moveTo>
                  <a:pt x="0" y="0"/>
                </a:moveTo>
                <a:lnTo>
                  <a:pt x="9537697" y="0"/>
                </a:lnTo>
                <a:lnTo>
                  <a:pt x="9537697" y="746122"/>
                </a:lnTo>
                <a:lnTo>
                  <a:pt x="0" y="746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355722" y="2346322"/>
            <a:ext cx="9547222" cy="746122"/>
          </a:xfrm>
          <a:custGeom>
            <a:avLst/>
            <a:gdLst/>
            <a:ahLst/>
            <a:cxnLst/>
            <a:rect l="l" t="t" r="r" b="b"/>
            <a:pathLst>
              <a:path w="9547222" h="746122">
                <a:moveTo>
                  <a:pt x="0" y="0"/>
                </a:moveTo>
                <a:lnTo>
                  <a:pt x="9547222" y="0"/>
                </a:lnTo>
                <a:lnTo>
                  <a:pt x="9547222" y="746122"/>
                </a:lnTo>
                <a:lnTo>
                  <a:pt x="0" y="746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1365247" y="3336922"/>
            <a:ext cx="9547222" cy="746122"/>
          </a:xfrm>
          <a:custGeom>
            <a:avLst/>
            <a:gdLst/>
            <a:ahLst/>
            <a:cxnLst/>
            <a:rect l="l" t="t" r="r" b="b"/>
            <a:pathLst>
              <a:path w="9547222" h="746122">
                <a:moveTo>
                  <a:pt x="0" y="0"/>
                </a:moveTo>
                <a:lnTo>
                  <a:pt x="9547222" y="0"/>
                </a:lnTo>
                <a:lnTo>
                  <a:pt x="9547222" y="746122"/>
                </a:lnTo>
                <a:lnTo>
                  <a:pt x="0" y="746122"/>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s-MX"/>
          </a:p>
        </p:txBody>
      </p:sp>
      <p:sp>
        <p:nvSpPr>
          <p:cNvPr id="7" name="Freeform 7"/>
          <p:cNvSpPr/>
          <p:nvPr/>
        </p:nvSpPr>
        <p:spPr>
          <a:xfrm>
            <a:off x="1365247" y="4327522"/>
            <a:ext cx="9547222" cy="746122"/>
          </a:xfrm>
          <a:custGeom>
            <a:avLst/>
            <a:gdLst/>
            <a:ahLst/>
            <a:cxnLst/>
            <a:rect l="l" t="t" r="r" b="b"/>
            <a:pathLst>
              <a:path w="9547222" h="746122">
                <a:moveTo>
                  <a:pt x="0" y="0"/>
                </a:moveTo>
                <a:lnTo>
                  <a:pt x="9547222" y="0"/>
                </a:lnTo>
                <a:lnTo>
                  <a:pt x="9547222" y="746122"/>
                </a:lnTo>
                <a:lnTo>
                  <a:pt x="0" y="746122"/>
                </a:lnTo>
                <a:lnTo>
                  <a:pt x="0" y="0"/>
                </a:lnTo>
                <a:close/>
              </a:path>
            </a:pathLst>
          </a:custGeom>
          <a:blipFill>
            <a:blip r:embed="rId6">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9" name="TextBox 9"/>
          <p:cNvSpPr txBox="1"/>
          <p:nvPr/>
        </p:nvSpPr>
        <p:spPr>
          <a:xfrm>
            <a:off x="8901179" y="333365"/>
            <a:ext cx="2328358" cy="283893"/>
          </a:xfrm>
          <a:prstGeom prst="rect">
            <a:avLst/>
          </a:prstGeom>
        </p:spPr>
        <p:txBody>
          <a:bodyPr lIns="0" tIns="0" rIns="0" bIns="0" rtlCol="0" anchor="t">
            <a:spAutoFit/>
          </a:bodyPr>
          <a:lstStyle/>
          <a:p>
            <a:pPr algn="l">
              <a:lnSpc>
                <a:spcPts val="2208"/>
              </a:lnSpc>
            </a:pPr>
            <a:r>
              <a:rPr lang="en-US" sz="1577" b="1" spc="11">
                <a:solidFill>
                  <a:srgbClr val="FFD579"/>
                </a:solidFill>
                <a:latin typeface="Helvetica Bold"/>
                <a:ea typeface="Helvetica Bold"/>
                <a:cs typeface="Helvetica Bold"/>
                <a:sym typeface="Helvetica Bold"/>
              </a:rPr>
              <a:t>WIMBLEDON PROJECT</a:t>
            </a:r>
          </a:p>
        </p:txBody>
      </p:sp>
      <p:sp>
        <p:nvSpPr>
          <p:cNvPr id="10" name="TextBox 10"/>
          <p:cNvSpPr txBox="1"/>
          <p:nvPr/>
        </p:nvSpPr>
        <p:spPr>
          <a:xfrm>
            <a:off x="4162425" y="1577188"/>
            <a:ext cx="3915261" cy="327108"/>
          </a:xfrm>
          <a:prstGeom prst="rect">
            <a:avLst/>
          </a:prstGeom>
        </p:spPr>
        <p:txBody>
          <a:bodyPr lIns="0" tIns="0" rIns="0" bIns="0" rtlCol="0" anchor="t">
            <a:spAutoFit/>
          </a:bodyPr>
          <a:lstStyle/>
          <a:p>
            <a:pPr algn="l">
              <a:lnSpc>
                <a:spcPts val="2523"/>
              </a:lnSpc>
            </a:pPr>
            <a:r>
              <a:rPr lang="en-US" sz="1802" b="1" spc="299">
                <a:solidFill>
                  <a:srgbClr val="2A2828"/>
                </a:solidFill>
                <a:latin typeface="Helvetica Bold"/>
                <a:ea typeface="Helvetica Bold"/>
                <a:cs typeface="Helvetica Bold"/>
                <a:sym typeface="Helvetica Bold"/>
              </a:rPr>
              <a:t>1. PURCHASE PRICE £1.3M</a:t>
            </a:r>
          </a:p>
        </p:txBody>
      </p:sp>
      <p:sp>
        <p:nvSpPr>
          <p:cNvPr id="11" name="TextBox 11"/>
          <p:cNvSpPr txBox="1"/>
          <p:nvPr/>
        </p:nvSpPr>
        <p:spPr>
          <a:xfrm>
            <a:off x="4170045" y="4517241"/>
            <a:ext cx="3983669" cy="327108"/>
          </a:xfrm>
          <a:prstGeom prst="rect">
            <a:avLst/>
          </a:prstGeom>
        </p:spPr>
        <p:txBody>
          <a:bodyPr lIns="0" tIns="0" rIns="0" bIns="0" rtlCol="0" anchor="t">
            <a:spAutoFit/>
          </a:bodyPr>
          <a:lstStyle/>
          <a:p>
            <a:pPr algn="l">
              <a:lnSpc>
                <a:spcPts val="2523"/>
              </a:lnSpc>
            </a:pPr>
            <a:r>
              <a:rPr lang="en-US" sz="1802" b="1" spc="295">
                <a:solidFill>
                  <a:srgbClr val="2A2828"/>
                </a:solidFill>
                <a:latin typeface="Helvetica Bold"/>
                <a:ea typeface="Helvetica Bold"/>
                <a:cs typeface="Helvetica Bold"/>
                <a:sym typeface="Helvetica Bold"/>
              </a:rPr>
              <a:t>4. PROFIT ACHIEVED £1.1M</a:t>
            </a:r>
          </a:p>
        </p:txBody>
      </p:sp>
      <p:sp>
        <p:nvSpPr>
          <p:cNvPr id="12" name="TextBox 12"/>
          <p:cNvSpPr txBox="1"/>
          <p:nvPr/>
        </p:nvSpPr>
        <p:spPr>
          <a:xfrm>
            <a:off x="3928748" y="3524098"/>
            <a:ext cx="4463967" cy="327108"/>
          </a:xfrm>
          <a:prstGeom prst="rect">
            <a:avLst/>
          </a:prstGeom>
        </p:spPr>
        <p:txBody>
          <a:bodyPr lIns="0" tIns="0" rIns="0" bIns="0" rtlCol="0" anchor="t">
            <a:spAutoFit/>
          </a:bodyPr>
          <a:lstStyle/>
          <a:p>
            <a:pPr algn="l">
              <a:lnSpc>
                <a:spcPts val="2523"/>
              </a:lnSpc>
            </a:pPr>
            <a:r>
              <a:rPr lang="en-US" sz="1802" b="1" spc="284">
                <a:solidFill>
                  <a:srgbClr val="2A2828"/>
                </a:solidFill>
                <a:latin typeface="Helvetica Bold"/>
                <a:ea typeface="Helvetica Bold"/>
                <a:cs typeface="Helvetica Bold"/>
                <a:sym typeface="Helvetica Bold"/>
              </a:rPr>
              <a:t>3. CURRENT VALUATION £3.0M</a:t>
            </a:r>
          </a:p>
        </p:txBody>
      </p:sp>
      <p:sp>
        <p:nvSpPr>
          <p:cNvPr id="13" name="TextBox 13"/>
          <p:cNvSpPr txBox="1"/>
          <p:nvPr/>
        </p:nvSpPr>
        <p:spPr>
          <a:xfrm>
            <a:off x="3650618" y="2531212"/>
            <a:ext cx="5028105" cy="327108"/>
          </a:xfrm>
          <a:prstGeom prst="rect">
            <a:avLst/>
          </a:prstGeom>
        </p:spPr>
        <p:txBody>
          <a:bodyPr lIns="0" tIns="0" rIns="0" bIns="0" rtlCol="0" anchor="t">
            <a:spAutoFit/>
          </a:bodyPr>
          <a:lstStyle/>
          <a:p>
            <a:pPr algn="l">
              <a:lnSpc>
                <a:spcPts val="2523"/>
              </a:lnSpc>
            </a:pPr>
            <a:r>
              <a:rPr lang="en-US" sz="1802" b="1" spc="299">
                <a:solidFill>
                  <a:srgbClr val="2A2828"/>
                </a:solidFill>
                <a:latin typeface="Helvetica Bold"/>
                <a:ea typeface="Helvetica Bold"/>
                <a:cs typeface="Helvetica Bold"/>
                <a:sym typeface="Helvetica Bold"/>
              </a:rPr>
              <a:t>2. DEVELOPMENT COSTS £600,000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409575" y="962025"/>
            <a:ext cx="11372850" cy="5667375"/>
          </a:xfrm>
          <a:custGeom>
            <a:avLst/>
            <a:gdLst/>
            <a:ahLst/>
            <a:cxnLst/>
            <a:rect l="l" t="t" r="r" b="b"/>
            <a:pathLst>
              <a:path w="11372850" h="5667375">
                <a:moveTo>
                  <a:pt x="0" y="0"/>
                </a:moveTo>
                <a:lnTo>
                  <a:pt x="11372850" y="0"/>
                </a:lnTo>
                <a:lnTo>
                  <a:pt x="11372850" y="5667375"/>
                </a:lnTo>
                <a:lnTo>
                  <a:pt x="0" y="5667375"/>
                </a:lnTo>
                <a:lnTo>
                  <a:pt x="0" y="0"/>
                </a:lnTo>
                <a:close/>
              </a:path>
            </a:pathLst>
          </a:custGeom>
          <a:blipFill>
            <a:blip r:embed="rId3"/>
            <a:stretch>
              <a:fillRect/>
            </a:stretch>
          </a:blipFill>
        </p:spPr>
        <p:txBody>
          <a:bodyPr/>
          <a:lstStyle/>
          <a:p>
            <a:endParaRPr lang="es-MX"/>
          </a:p>
        </p:txBody>
      </p:sp>
      <p:sp>
        <p:nvSpPr>
          <p:cNvPr id="4" name="Freeform 4"/>
          <p:cNvSpPr/>
          <p:nvPr/>
        </p:nvSpPr>
        <p:spPr>
          <a:xfrm>
            <a:off x="1327147" y="1393822"/>
            <a:ext cx="9537697" cy="746122"/>
          </a:xfrm>
          <a:custGeom>
            <a:avLst/>
            <a:gdLst/>
            <a:ahLst/>
            <a:cxnLst/>
            <a:rect l="l" t="t" r="r" b="b"/>
            <a:pathLst>
              <a:path w="9537697" h="746122">
                <a:moveTo>
                  <a:pt x="0" y="0"/>
                </a:moveTo>
                <a:lnTo>
                  <a:pt x="9537697" y="0"/>
                </a:lnTo>
                <a:lnTo>
                  <a:pt x="9537697" y="746122"/>
                </a:lnTo>
                <a:lnTo>
                  <a:pt x="0" y="746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1355722" y="2346322"/>
            <a:ext cx="9547222" cy="746122"/>
          </a:xfrm>
          <a:custGeom>
            <a:avLst/>
            <a:gdLst/>
            <a:ahLst/>
            <a:cxnLst/>
            <a:rect l="l" t="t" r="r" b="b"/>
            <a:pathLst>
              <a:path w="9547222" h="746122">
                <a:moveTo>
                  <a:pt x="0" y="0"/>
                </a:moveTo>
                <a:lnTo>
                  <a:pt x="9547222" y="0"/>
                </a:lnTo>
                <a:lnTo>
                  <a:pt x="9547222" y="746122"/>
                </a:lnTo>
                <a:lnTo>
                  <a:pt x="0" y="746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Freeform 6"/>
          <p:cNvSpPr/>
          <p:nvPr/>
        </p:nvSpPr>
        <p:spPr>
          <a:xfrm>
            <a:off x="1365247" y="3336922"/>
            <a:ext cx="9547222" cy="746122"/>
          </a:xfrm>
          <a:custGeom>
            <a:avLst/>
            <a:gdLst/>
            <a:ahLst/>
            <a:cxnLst/>
            <a:rect l="l" t="t" r="r" b="b"/>
            <a:pathLst>
              <a:path w="9547222" h="746122">
                <a:moveTo>
                  <a:pt x="0" y="0"/>
                </a:moveTo>
                <a:lnTo>
                  <a:pt x="9547222" y="0"/>
                </a:lnTo>
                <a:lnTo>
                  <a:pt x="9547222" y="746122"/>
                </a:lnTo>
                <a:lnTo>
                  <a:pt x="0" y="746122"/>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s-MX"/>
          </a:p>
        </p:txBody>
      </p:sp>
      <p:sp>
        <p:nvSpPr>
          <p:cNvPr id="7" name="Freeform 7"/>
          <p:cNvSpPr/>
          <p:nvPr/>
        </p:nvSpPr>
        <p:spPr>
          <a:xfrm>
            <a:off x="1365247" y="4327522"/>
            <a:ext cx="9547222" cy="746122"/>
          </a:xfrm>
          <a:custGeom>
            <a:avLst/>
            <a:gdLst/>
            <a:ahLst/>
            <a:cxnLst/>
            <a:rect l="l" t="t" r="r" b="b"/>
            <a:pathLst>
              <a:path w="9547222" h="746122">
                <a:moveTo>
                  <a:pt x="0" y="0"/>
                </a:moveTo>
                <a:lnTo>
                  <a:pt x="9547222" y="0"/>
                </a:lnTo>
                <a:lnTo>
                  <a:pt x="9547222" y="746122"/>
                </a:lnTo>
                <a:lnTo>
                  <a:pt x="0" y="746122"/>
                </a:lnTo>
                <a:lnTo>
                  <a:pt x="0" y="0"/>
                </a:lnTo>
                <a:close/>
              </a:path>
            </a:pathLst>
          </a:custGeom>
          <a:blipFill>
            <a:blip r:embed="rId6">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9" name="TextBox 9"/>
          <p:cNvSpPr txBox="1"/>
          <p:nvPr/>
        </p:nvSpPr>
        <p:spPr>
          <a:xfrm>
            <a:off x="8877300" y="333365"/>
            <a:ext cx="2378621" cy="283893"/>
          </a:xfrm>
          <a:prstGeom prst="rect">
            <a:avLst/>
          </a:prstGeom>
        </p:spPr>
        <p:txBody>
          <a:bodyPr lIns="0" tIns="0" rIns="0" bIns="0" rtlCol="0" anchor="t">
            <a:spAutoFit/>
          </a:bodyPr>
          <a:lstStyle/>
          <a:p>
            <a:pPr algn="l">
              <a:lnSpc>
                <a:spcPts val="2208"/>
              </a:lnSpc>
            </a:pPr>
            <a:r>
              <a:rPr lang="en-US" sz="1577" b="1" spc="14">
                <a:solidFill>
                  <a:srgbClr val="FFD579"/>
                </a:solidFill>
                <a:latin typeface="Helvetica Bold"/>
                <a:ea typeface="Helvetica Bold"/>
                <a:cs typeface="Helvetica Bold"/>
                <a:sym typeface="Helvetica Bold"/>
              </a:rPr>
              <a:t>HOW WE MAKE MONEY</a:t>
            </a:r>
          </a:p>
        </p:txBody>
      </p:sp>
      <p:sp>
        <p:nvSpPr>
          <p:cNvPr id="10" name="TextBox 10"/>
          <p:cNvSpPr txBox="1"/>
          <p:nvPr/>
        </p:nvSpPr>
        <p:spPr>
          <a:xfrm>
            <a:off x="2279399" y="1577188"/>
            <a:ext cx="7743892" cy="327108"/>
          </a:xfrm>
          <a:prstGeom prst="rect">
            <a:avLst/>
          </a:prstGeom>
        </p:spPr>
        <p:txBody>
          <a:bodyPr lIns="0" tIns="0" rIns="0" bIns="0" rtlCol="0" anchor="t">
            <a:spAutoFit/>
          </a:bodyPr>
          <a:lstStyle/>
          <a:p>
            <a:pPr algn="l">
              <a:lnSpc>
                <a:spcPts val="2523"/>
              </a:lnSpc>
            </a:pPr>
            <a:r>
              <a:rPr lang="en-US" sz="1802" b="1" spc="293">
                <a:solidFill>
                  <a:srgbClr val="2A2828"/>
                </a:solidFill>
                <a:latin typeface="Helvetica Bold"/>
                <a:ea typeface="Helvetica Bold"/>
                <a:cs typeface="Helvetica Bold"/>
                <a:sym typeface="Helvetica Bold"/>
              </a:rPr>
              <a:t>1. WE BUY PROPERTIES 25% BELOW MARKET VALUE</a:t>
            </a:r>
          </a:p>
        </p:txBody>
      </p:sp>
      <p:sp>
        <p:nvSpPr>
          <p:cNvPr id="11" name="TextBox 11"/>
          <p:cNvSpPr txBox="1"/>
          <p:nvPr/>
        </p:nvSpPr>
        <p:spPr>
          <a:xfrm>
            <a:off x="2284733" y="4517241"/>
            <a:ext cx="7817444" cy="327108"/>
          </a:xfrm>
          <a:prstGeom prst="rect">
            <a:avLst/>
          </a:prstGeom>
        </p:spPr>
        <p:txBody>
          <a:bodyPr lIns="0" tIns="0" rIns="0" bIns="0" rtlCol="0" anchor="t">
            <a:spAutoFit/>
          </a:bodyPr>
          <a:lstStyle/>
          <a:p>
            <a:pPr algn="l">
              <a:lnSpc>
                <a:spcPts val="2523"/>
              </a:lnSpc>
            </a:pPr>
            <a:r>
              <a:rPr lang="en-US" sz="1802" b="1" spc="292">
                <a:solidFill>
                  <a:srgbClr val="2A2828"/>
                </a:solidFill>
                <a:latin typeface="Helvetica Bold"/>
                <a:ea typeface="Helvetica Bold"/>
                <a:cs typeface="Helvetica Bold"/>
                <a:sym typeface="Helvetica Bold"/>
              </a:rPr>
              <a:t>4. RENTAL YIELD IS 7% ON OUR LONDON PORTFOLIO</a:t>
            </a:r>
          </a:p>
        </p:txBody>
      </p:sp>
      <p:sp>
        <p:nvSpPr>
          <p:cNvPr id="12" name="TextBox 12"/>
          <p:cNvSpPr txBox="1"/>
          <p:nvPr/>
        </p:nvSpPr>
        <p:spPr>
          <a:xfrm>
            <a:off x="1852298" y="2531212"/>
            <a:ext cx="8685343" cy="327108"/>
          </a:xfrm>
          <a:prstGeom prst="rect">
            <a:avLst/>
          </a:prstGeom>
        </p:spPr>
        <p:txBody>
          <a:bodyPr lIns="0" tIns="0" rIns="0" bIns="0" rtlCol="0" anchor="t">
            <a:spAutoFit/>
          </a:bodyPr>
          <a:lstStyle/>
          <a:p>
            <a:pPr algn="l">
              <a:lnSpc>
                <a:spcPts val="2523"/>
              </a:lnSpc>
            </a:pPr>
            <a:r>
              <a:rPr lang="en-US" sz="1802" b="1" spc="295">
                <a:solidFill>
                  <a:srgbClr val="2A2828"/>
                </a:solidFill>
                <a:latin typeface="Helvetica Bold"/>
                <a:ea typeface="Helvetica Bold"/>
                <a:cs typeface="Helvetica Bold"/>
                <a:sym typeface="Helvetica Bold"/>
              </a:rPr>
              <a:t>2. WE DEVELOP THE PROPERTIES AND MAKE 25% PROFITS</a:t>
            </a:r>
          </a:p>
        </p:txBody>
      </p:sp>
      <p:sp>
        <p:nvSpPr>
          <p:cNvPr id="13" name="TextBox 13"/>
          <p:cNvSpPr txBox="1"/>
          <p:nvPr/>
        </p:nvSpPr>
        <p:spPr>
          <a:xfrm>
            <a:off x="1697993" y="3524098"/>
            <a:ext cx="9108672" cy="327108"/>
          </a:xfrm>
          <a:prstGeom prst="rect">
            <a:avLst/>
          </a:prstGeom>
        </p:spPr>
        <p:txBody>
          <a:bodyPr lIns="0" tIns="0" rIns="0" bIns="0" rtlCol="0" anchor="t">
            <a:spAutoFit/>
          </a:bodyPr>
          <a:lstStyle/>
          <a:p>
            <a:pPr algn="l">
              <a:lnSpc>
                <a:spcPts val="2523"/>
              </a:lnSpc>
            </a:pPr>
            <a:r>
              <a:rPr lang="en-US" sz="1802" b="1" spc="292">
                <a:solidFill>
                  <a:srgbClr val="2A2828"/>
                </a:solidFill>
                <a:latin typeface="Helvetica Bold"/>
                <a:ea typeface="Helvetica Bold"/>
                <a:cs typeface="Helvetica Bold"/>
                <a:sym typeface="Helvetica Bold"/>
              </a:rPr>
              <a:t>3. CAPITAL GROWTH HAS BEEN 410% IN LONDON SINCE 2000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409575" y="962025"/>
            <a:ext cx="11372850" cy="5667375"/>
          </a:xfrm>
          <a:custGeom>
            <a:avLst/>
            <a:gdLst/>
            <a:ahLst/>
            <a:cxnLst/>
            <a:rect l="l" t="t" r="r" b="b"/>
            <a:pathLst>
              <a:path w="11372850" h="5667375">
                <a:moveTo>
                  <a:pt x="0" y="0"/>
                </a:moveTo>
                <a:lnTo>
                  <a:pt x="11372850" y="0"/>
                </a:lnTo>
                <a:lnTo>
                  <a:pt x="11372850" y="5667375"/>
                </a:lnTo>
                <a:lnTo>
                  <a:pt x="0" y="5667375"/>
                </a:lnTo>
                <a:lnTo>
                  <a:pt x="0" y="0"/>
                </a:lnTo>
                <a:close/>
              </a:path>
            </a:pathLst>
          </a:custGeom>
          <a:blipFill>
            <a:blip r:embed="rId3"/>
            <a:stretch>
              <a:fillRect/>
            </a:stretch>
          </a:blipFill>
        </p:spPr>
        <p:txBody>
          <a:bodyPr/>
          <a:lstStyle/>
          <a:p>
            <a:endParaRPr lang="es-MX"/>
          </a:p>
        </p:txBody>
      </p:sp>
      <p:sp>
        <p:nvSpPr>
          <p:cNvPr id="4" name="Freeform 4"/>
          <p:cNvSpPr/>
          <p:nvPr/>
        </p:nvSpPr>
        <p:spPr>
          <a:xfrm>
            <a:off x="317497" y="1250947"/>
            <a:ext cx="11556997" cy="4498972"/>
          </a:xfrm>
          <a:custGeom>
            <a:avLst/>
            <a:gdLst/>
            <a:ahLst/>
            <a:cxnLst/>
            <a:rect l="l" t="t" r="r" b="b"/>
            <a:pathLst>
              <a:path w="11556997" h="4498972">
                <a:moveTo>
                  <a:pt x="0" y="0"/>
                </a:moveTo>
                <a:lnTo>
                  <a:pt x="11556997" y="0"/>
                </a:lnTo>
                <a:lnTo>
                  <a:pt x="11556997" y="4498972"/>
                </a:lnTo>
                <a:lnTo>
                  <a:pt x="0" y="4498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TextBox 6"/>
          <p:cNvSpPr txBox="1"/>
          <p:nvPr/>
        </p:nvSpPr>
        <p:spPr>
          <a:xfrm>
            <a:off x="8795385" y="333365"/>
            <a:ext cx="2549052" cy="283893"/>
          </a:xfrm>
          <a:prstGeom prst="rect">
            <a:avLst/>
          </a:prstGeom>
        </p:spPr>
        <p:txBody>
          <a:bodyPr lIns="0" tIns="0" rIns="0" bIns="0" rtlCol="0" anchor="t">
            <a:spAutoFit/>
          </a:bodyPr>
          <a:lstStyle/>
          <a:p>
            <a:pPr algn="l">
              <a:lnSpc>
                <a:spcPts val="2208"/>
              </a:lnSpc>
            </a:pPr>
            <a:r>
              <a:rPr lang="en-US" sz="1577" b="1" spc="12">
                <a:solidFill>
                  <a:srgbClr val="FFD579"/>
                </a:solidFill>
                <a:latin typeface="Helvetica Bold"/>
                <a:ea typeface="Helvetica Bold"/>
                <a:cs typeface="Helvetica Bold"/>
                <a:sym typeface="Helvetica Bold"/>
              </a:rPr>
              <a:t>INVESTMENT PRODUCTS</a:t>
            </a:r>
          </a:p>
        </p:txBody>
      </p:sp>
      <p:sp>
        <p:nvSpPr>
          <p:cNvPr id="7" name="TextBox 7"/>
          <p:cNvSpPr txBox="1"/>
          <p:nvPr/>
        </p:nvSpPr>
        <p:spPr>
          <a:xfrm>
            <a:off x="1256348" y="1379563"/>
            <a:ext cx="2050447" cy="360807"/>
          </a:xfrm>
          <a:prstGeom prst="rect">
            <a:avLst/>
          </a:prstGeom>
        </p:spPr>
        <p:txBody>
          <a:bodyPr lIns="0" tIns="0" rIns="0" bIns="0" rtlCol="0" anchor="t">
            <a:spAutoFit/>
          </a:bodyPr>
          <a:lstStyle/>
          <a:p>
            <a:pPr algn="l">
              <a:lnSpc>
                <a:spcPts val="2838"/>
              </a:lnSpc>
            </a:pPr>
            <a:r>
              <a:rPr lang="en-US" sz="2027" b="1" spc="281">
                <a:solidFill>
                  <a:srgbClr val="2A2828"/>
                </a:solidFill>
                <a:latin typeface="Helvetica Bold"/>
                <a:ea typeface="Helvetica Bold"/>
                <a:cs typeface="Helvetica Bold"/>
                <a:sym typeface="Helvetica Bold"/>
              </a:rPr>
              <a:t>LOAN NOTES</a:t>
            </a:r>
          </a:p>
        </p:txBody>
      </p:sp>
      <p:sp>
        <p:nvSpPr>
          <p:cNvPr id="8" name="TextBox 8"/>
          <p:cNvSpPr txBox="1"/>
          <p:nvPr/>
        </p:nvSpPr>
        <p:spPr>
          <a:xfrm>
            <a:off x="5545198" y="1364323"/>
            <a:ext cx="1281694" cy="335156"/>
          </a:xfrm>
          <a:prstGeom prst="rect">
            <a:avLst/>
          </a:prstGeom>
        </p:spPr>
        <p:txBody>
          <a:bodyPr wrap="square" lIns="0" tIns="0" rIns="0" bIns="0" rtlCol="0" anchor="t">
            <a:spAutoFit/>
          </a:bodyPr>
          <a:lstStyle/>
          <a:p>
            <a:pPr algn="l">
              <a:lnSpc>
                <a:spcPts val="2838"/>
              </a:lnSpc>
            </a:pPr>
            <a:r>
              <a:rPr lang="en-US" sz="2027" b="1" spc="289" dirty="0">
                <a:solidFill>
                  <a:srgbClr val="2A2828"/>
                </a:solidFill>
                <a:latin typeface="Helvetica Bold"/>
                <a:ea typeface="Helvetica Bold"/>
                <a:cs typeface="Helvetica Bold"/>
                <a:sym typeface="Helvetica Bold"/>
              </a:rPr>
              <a:t>BONDS</a:t>
            </a:r>
          </a:p>
        </p:txBody>
      </p:sp>
      <p:sp>
        <p:nvSpPr>
          <p:cNvPr id="9" name="TextBox 9"/>
          <p:cNvSpPr txBox="1"/>
          <p:nvPr/>
        </p:nvSpPr>
        <p:spPr>
          <a:xfrm>
            <a:off x="9274178" y="1364323"/>
            <a:ext cx="1470022" cy="335156"/>
          </a:xfrm>
          <a:prstGeom prst="rect">
            <a:avLst/>
          </a:prstGeom>
        </p:spPr>
        <p:txBody>
          <a:bodyPr wrap="square" lIns="0" tIns="0" rIns="0" bIns="0" rtlCol="0" anchor="t">
            <a:spAutoFit/>
          </a:bodyPr>
          <a:lstStyle/>
          <a:p>
            <a:pPr algn="l">
              <a:lnSpc>
                <a:spcPts val="2838"/>
              </a:lnSpc>
            </a:pPr>
            <a:r>
              <a:rPr lang="en-US" sz="2027" b="1" spc="289" dirty="0">
                <a:solidFill>
                  <a:srgbClr val="2A2828"/>
                </a:solidFill>
                <a:latin typeface="Helvetica Bold"/>
                <a:ea typeface="Helvetica Bold"/>
                <a:cs typeface="Helvetica Bold"/>
                <a:sym typeface="Helvetica Bold"/>
              </a:rPr>
              <a:t>SHARES</a:t>
            </a:r>
          </a:p>
        </p:txBody>
      </p:sp>
      <p:sp>
        <p:nvSpPr>
          <p:cNvPr id="10" name="TextBox 10"/>
          <p:cNvSpPr txBox="1"/>
          <p:nvPr/>
        </p:nvSpPr>
        <p:spPr>
          <a:xfrm>
            <a:off x="681990" y="3492198"/>
            <a:ext cx="3079442" cy="1663503"/>
          </a:xfrm>
          <a:prstGeom prst="rect">
            <a:avLst/>
          </a:prstGeom>
        </p:spPr>
        <p:txBody>
          <a:bodyPr lIns="0" tIns="0" rIns="0" bIns="0" rtlCol="0" anchor="t">
            <a:spAutoFit/>
          </a:bodyPr>
          <a:lstStyle/>
          <a:p>
            <a:pPr algn="l">
              <a:lnSpc>
                <a:spcPts val="3330"/>
              </a:lnSpc>
            </a:pPr>
            <a:r>
              <a:rPr lang="en-US" sz="1427" b="1" spc="278">
                <a:solidFill>
                  <a:srgbClr val="2A2828"/>
                </a:solidFill>
                <a:latin typeface="Helvetica Bold"/>
                <a:ea typeface="Helvetica Bold"/>
                <a:cs typeface="Helvetica Bold"/>
                <a:sym typeface="Helvetica Bold"/>
              </a:rPr>
              <a:t>CURRENCY:USD,EUR,GBP BONUS: BONUS RETURNS </a:t>
            </a:r>
          </a:p>
          <a:p>
            <a:pPr algn="l">
              <a:lnSpc>
                <a:spcPts val="713"/>
              </a:lnSpc>
            </a:pPr>
            <a:r>
              <a:rPr lang="en-US" sz="1427" b="1" spc="274">
                <a:solidFill>
                  <a:srgbClr val="2A2828"/>
                </a:solidFill>
                <a:latin typeface="Helvetica Bold"/>
                <a:ea typeface="Helvetica Bold"/>
                <a:cs typeface="Helvetica Bold"/>
                <a:sym typeface="Helvetica Bold"/>
              </a:rPr>
              <a:t>AVAILABLE FOR 250K &amp; </a:t>
            </a:r>
          </a:p>
          <a:p>
            <a:pPr algn="l">
              <a:lnSpc>
                <a:spcPts val="2590"/>
              </a:lnSpc>
            </a:pPr>
            <a:r>
              <a:rPr lang="en-US" sz="1427" b="1" spc="284">
                <a:solidFill>
                  <a:srgbClr val="2A2828"/>
                </a:solidFill>
                <a:latin typeface="Helvetica Bold"/>
                <a:ea typeface="Helvetica Bold"/>
                <a:cs typeface="Helvetica Bold"/>
                <a:sym typeface="Helvetica Bold"/>
              </a:rPr>
              <a:t>500K INVESTMENTS</a:t>
            </a:r>
          </a:p>
        </p:txBody>
      </p:sp>
      <p:sp>
        <p:nvSpPr>
          <p:cNvPr id="11" name="TextBox 11"/>
          <p:cNvSpPr txBox="1"/>
          <p:nvPr/>
        </p:nvSpPr>
        <p:spPr>
          <a:xfrm>
            <a:off x="681990" y="1785071"/>
            <a:ext cx="3148051" cy="1663436"/>
          </a:xfrm>
          <a:prstGeom prst="rect">
            <a:avLst/>
          </a:prstGeom>
        </p:spPr>
        <p:txBody>
          <a:bodyPr lIns="0" tIns="0" rIns="0" bIns="0" rtlCol="0" anchor="t">
            <a:spAutoFit/>
          </a:bodyPr>
          <a:lstStyle/>
          <a:p>
            <a:pPr algn="l">
              <a:lnSpc>
                <a:spcPts val="3354"/>
              </a:lnSpc>
            </a:pPr>
            <a:r>
              <a:rPr lang="en-US" sz="1427" b="1" spc="284">
                <a:solidFill>
                  <a:srgbClr val="2A2828"/>
                </a:solidFill>
                <a:latin typeface="Helvetica Bold"/>
                <a:ea typeface="Helvetica Bold"/>
                <a:cs typeface="Helvetica Bold"/>
                <a:sym typeface="Helvetica Bold"/>
              </a:rPr>
              <a:t>TERM: 2 OR 3 YEARS TYPE: INCOME &amp; GROWTH RETURN: 10-12% P.A</a:t>
            </a:r>
          </a:p>
          <a:p>
            <a:pPr algn="l">
              <a:lnSpc>
                <a:spcPts val="1995"/>
              </a:lnSpc>
            </a:pPr>
            <a:r>
              <a:rPr lang="en-US" sz="1425" b="1" spc="286">
                <a:solidFill>
                  <a:srgbClr val="2A2828"/>
                </a:solidFill>
                <a:latin typeface="Helvetica Bold"/>
                <a:ea typeface="Helvetica Bold"/>
                <a:cs typeface="Helvetica Bold"/>
                <a:sym typeface="Helvetica Bold"/>
              </a:rPr>
              <a:t>MINIMUM: 30,000</a:t>
            </a:r>
          </a:p>
        </p:txBody>
      </p:sp>
      <p:sp>
        <p:nvSpPr>
          <p:cNvPr id="12" name="TextBox 12"/>
          <p:cNvSpPr txBox="1"/>
          <p:nvPr/>
        </p:nvSpPr>
        <p:spPr>
          <a:xfrm>
            <a:off x="4501515" y="1798406"/>
            <a:ext cx="3244205" cy="3160833"/>
          </a:xfrm>
          <a:prstGeom prst="rect">
            <a:avLst/>
          </a:prstGeom>
        </p:spPr>
        <p:txBody>
          <a:bodyPr lIns="0" tIns="0" rIns="0" bIns="0" rtlCol="0" anchor="t">
            <a:spAutoFit/>
          </a:bodyPr>
          <a:lstStyle/>
          <a:p>
            <a:pPr algn="l">
              <a:lnSpc>
                <a:spcPts val="3330"/>
              </a:lnSpc>
            </a:pPr>
            <a:r>
              <a:rPr lang="en-US" sz="1427" b="1" spc="278">
                <a:solidFill>
                  <a:srgbClr val="2A2828"/>
                </a:solidFill>
                <a:latin typeface="Helvetica Bold"/>
                <a:ea typeface="Helvetica Bold"/>
                <a:cs typeface="Helvetica Bold"/>
                <a:sym typeface="Helvetica Bold"/>
              </a:rPr>
              <a:t>TERM: 2 YEARS TYPE: CONVERTIBLE RETURN: 12% P.A MINIMUM: 5,000 CURRENCY:USD,EUR,GBP</a:t>
            </a:r>
          </a:p>
          <a:p>
            <a:pPr algn="l">
              <a:lnSpc>
                <a:spcPts val="1703"/>
              </a:lnSpc>
            </a:pPr>
            <a:r>
              <a:rPr lang="en-US" sz="1427" b="1" spc="284">
                <a:solidFill>
                  <a:srgbClr val="2A2828"/>
                </a:solidFill>
                <a:latin typeface="Helvetica Bold"/>
                <a:ea typeface="Helvetica Bold"/>
                <a:cs typeface="Helvetica Bold"/>
                <a:sym typeface="Helvetica Bold"/>
              </a:rPr>
              <a:t>CONVERSION:</a:t>
            </a:r>
          </a:p>
          <a:p>
            <a:pPr algn="l">
              <a:lnSpc>
                <a:spcPts val="1703"/>
              </a:lnSpc>
            </a:pPr>
            <a:r>
              <a:rPr lang="en-US" sz="1427" b="1">
                <a:solidFill>
                  <a:srgbClr val="2A2828"/>
                </a:solidFill>
                <a:latin typeface="Helvetica Bold"/>
                <a:ea typeface="Helvetica Bold"/>
                <a:cs typeface="Helvetica Bold"/>
                <a:sym typeface="Helvetica Bold"/>
              </a:rPr>
              <a:t> </a:t>
            </a:r>
          </a:p>
          <a:p>
            <a:pPr algn="l">
              <a:lnSpc>
                <a:spcPts val="1703"/>
              </a:lnSpc>
            </a:pPr>
            <a:r>
              <a:rPr lang="en-US" sz="1427" b="1">
                <a:solidFill>
                  <a:srgbClr val="2A2828"/>
                </a:solidFill>
                <a:latin typeface="Helvetica Bold"/>
                <a:ea typeface="Helvetica Bold"/>
                <a:cs typeface="Helvetica Bold"/>
                <a:sym typeface="Helvetica Bold"/>
              </a:rPr>
              <a:t>20% BELOW SHARE PRICE </a:t>
            </a:r>
          </a:p>
          <a:p>
            <a:pPr algn="l">
              <a:lnSpc>
                <a:spcPts val="1504"/>
              </a:lnSpc>
            </a:pPr>
            <a:r>
              <a:rPr lang="en-US" sz="1427" b="1" spc="258">
                <a:solidFill>
                  <a:srgbClr val="2A2828"/>
                </a:solidFill>
                <a:latin typeface="Helvetica Bold"/>
                <a:ea typeface="Helvetica Bold"/>
                <a:cs typeface="Helvetica Bold"/>
                <a:sym typeface="Helvetica Bold"/>
              </a:rPr>
              <a:t>AT MATURITY</a:t>
            </a:r>
          </a:p>
        </p:txBody>
      </p:sp>
      <p:sp>
        <p:nvSpPr>
          <p:cNvPr id="13" name="TextBox 13"/>
          <p:cNvSpPr txBox="1"/>
          <p:nvPr/>
        </p:nvSpPr>
        <p:spPr>
          <a:xfrm>
            <a:off x="8320783" y="3934797"/>
            <a:ext cx="2277828" cy="814511"/>
          </a:xfrm>
          <a:prstGeom prst="rect">
            <a:avLst/>
          </a:prstGeom>
        </p:spPr>
        <p:txBody>
          <a:bodyPr lIns="0" tIns="0" rIns="0" bIns="0" rtlCol="0" anchor="t">
            <a:spAutoFit/>
          </a:bodyPr>
          <a:lstStyle/>
          <a:p>
            <a:pPr algn="l">
              <a:lnSpc>
                <a:spcPts val="3380"/>
              </a:lnSpc>
            </a:pPr>
            <a:r>
              <a:rPr lang="en-US" sz="1427" b="1" spc="284">
                <a:solidFill>
                  <a:srgbClr val="2A2828"/>
                </a:solidFill>
                <a:latin typeface="Helvetica Bold"/>
                <a:ea typeface="Helvetica Bold"/>
                <a:cs typeface="Helvetica Bold"/>
                <a:sym typeface="Helvetica Bold"/>
              </a:rPr>
              <a:t>HOLDING PERIOD: 2 YEARS</a:t>
            </a:r>
          </a:p>
        </p:txBody>
      </p:sp>
      <p:sp>
        <p:nvSpPr>
          <p:cNvPr id="14" name="TextBox 14"/>
          <p:cNvSpPr txBox="1"/>
          <p:nvPr/>
        </p:nvSpPr>
        <p:spPr>
          <a:xfrm>
            <a:off x="8320783" y="1798406"/>
            <a:ext cx="2971457" cy="2092700"/>
          </a:xfrm>
          <a:prstGeom prst="rect">
            <a:avLst/>
          </a:prstGeom>
        </p:spPr>
        <p:txBody>
          <a:bodyPr lIns="0" tIns="0" rIns="0" bIns="0" rtlCol="0" anchor="t">
            <a:spAutoFit/>
          </a:bodyPr>
          <a:lstStyle/>
          <a:p>
            <a:pPr algn="l">
              <a:lnSpc>
                <a:spcPts val="3330"/>
              </a:lnSpc>
            </a:pPr>
            <a:r>
              <a:rPr lang="en-US" sz="1427" b="1" spc="284">
                <a:solidFill>
                  <a:srgbClr val="2A2828"/>
                </a:solidFill>
                <a:latin typeface="Helvetica Bold"/>
                <a:ea typeface="Helvetica Bold"/>
                <a:cs typeface="Helvetica Bold"/>
                <a:sym typeface="Helvetica Bold"/>
              </a:rPr>
              <a:t>SHARE PRICE: £6.33 DISCOUNT: 21% PURCHASE PRICE: £5.00 MINIMUM: £5,000 CURRENCY: GBP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3320"/>
        </a:solidFill>
        <a:effectLst/>
      </p:bgPr>
    </p:bg>
    <p:spTree>
      <p:nvGrpSpPr>
        <p:cNvPr id="1" name=""/>
        <p:cNvGrpSpPr/>
        <p:nvPr/>
      </p:nvGrpSpPr>
      <p:grpSpPr>
        <a:xfrm>
          <a:off x="0" y="0"/>
          <a:ext cx="0" cy="0"/>
          <a:chOff x="0" y="0"/>
          <a:chExt cx="0" cy="0"/>
        </a:xfrm>
      </p:grpSpPr>
      <p:sp>
        <p:nvSpPr>
          <p:cNvPr id="2" name="Freeform 2"/>
          <p:cNvSpPr/>
          <p:nvPr/>
        </p:nvSpPr>
        <p:spPr>
          <a:xfrm>
            <a:off x="3933825" y="0"/>
            <a:ext cx="4286250" cy="952500"/>
          </a:xfrm>
          <a:custGeom>
            <a:avLst/>
            <a:gdLst/>
            <a:ahLst/>
            <a:cxnLst/>
            <a:rect l="l" t="t" r="r" b="b"/>
            <a:pathLst>
              <a:path w="4286250" h="952500">
                <a:moveTo>
                  <a:pt x="0" y="0"/>
                </a:moveTo>
                <a:lnTo>
                  <a:pt x="4286250" y="0"/>
                </a:lnTo>
                <a:lnTo>
                  <a:pt x="4286250" y="952500"/>
                </a:lnTo>
                <a:lnTo>
                  <a:pt x="0" y="952500"/>
                </a:lnTo>
                <a:lnTo>
                  <a:pt x="0" y="0"/>
                </a:lnTo>
                <a:close/>
              </a:path>
            </a:pathLst>
          </a:custGeom>
          <a:blipFill>
            <a:blip r:embed="rId2"/>
            <a:stretch>
              <a:fillRect/>
            </a:stretch>
          </a:blipFill>
        </p:spPr>
        <p:txBody>
          <a:bodyPr/>
          <a:lstStyle/>
          <a:p>
            <a:endParaRPr lang="es-MX"/>
          </a:p>
        </p:txBody>
      </p:sp>
      <p:sp>
        <p:nvSpPr>
          <p:cNvPr id="3" name="Freeform 3"/>
          <p:cNvSpPr/>
          <p:nvPr/>
        </p:nvSpPr>
        <p:spPr>
          <a:xfrm>
            <a:off x="409575" y="962025"/>
            <a:ext cx="11372850" cy="5667375"/>
          </a:xfrm>
          <a:custGeom>
            <a:avLst/>
            <a:gdLst/>
            <a:ahLst/>
            <a:cxnLst/>
            <a:rect l="l" t="t" r="r" b="b"/>
            <a:pathLst>
              <a:path w="11372850" h="5667375">
                <a:moveTo>
                  <a:pt x="0" y="0"/>
                </a:moveTo>
                <a:lnTo>
                  <a:pt x="11372850" y="0"/>
                </a:lnTo>
                <a:lnTo>
                  <a:pt x="11372850" y="5667375"/>
                </a:lnTo>
                <a:lnTo>
                  <a:pt x="0" y="5667375"/>
                </a:lnTo>
                <a:lnTo>
                  <a:pt x="0" y="0"/>
                </a:lnTo>
                <a:close/>
              </a:path>
            </a:pathLst>
          </a:custGeom>
          <a:blipFill>
            <a:blip r:embed="rId3"/>
            <a:stretch>
              <a:fillRect/>
            </a:stretch>
          </a:blipFill>
        </p:spPr>
        <p:txBody>
          <a:bodyPr/>
          <a:lstStyle/>
          <a:p>
            <a:endParaRPr lang="es-MX"/>
          </a:p>
        </p:txBody>
      </p:sp>
      <p:sp>
        <p:nvSpPr>
          <p:cNvPr id="4" name="Freeform 4"/>
          <p:cNvSpPr/>
          <p:nvPr/>
        </p:nvSpPr>
        <p:spPr>
          <a:xfrm>
            <a:off x="317497" y="1250947"/>
            <a:ext cx="11556997" cy="4498972"/>
          </a:xfrm>
          <a:custGeom>
            <a:avLst/>
            <a:gdLst/>
            <a:ahLst/>
            <a:cxnLst/>
            <a:rect l="l" t="t" r="r" b="b"/>
            <a:pathLst>
              <a:path w="11556997" h="4498972">
                <a:moveTo>
                  <a:pt x="0" y="0"/>
                </a:moveTo>
                <a:lnTo>
                  <a:pt x="11556997" y="0"/>
                </a:lnTo>
                <a:lnTo>
                  <a:pt x="11556997" y="4498972"/>
                </a:lnTo>
                <a:lnTo>
                  <a:pt x="0" y="4498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8210550" y="295275"/>
            <a:ext cx="3648075" cy="390525"/>
          </a:xfrm>
          <a:custGeom>
            <a:avLst/>
            <a:gdLst/>
            <a:ahLst/>
            <a:cxnLst/>
            <a:rect l="l" t="t" r="r" b="b"/>
            <a:pathLst>
              <a:path w="3648075" h="390525">
                <a:moveTo>
                  <a:pt x="0" y="0"/>
                </a:moveTo>
                <a:lnTo>
                  <a:pt x="3648075" y="0"/>
                </a:lnTo>
                <a:lnTo>
                  <a:pt x="3648075" y="390525"/>
                </a:lnTo>
                <a:lnTo>
                  <a:pt x="0" y="3905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6" name="TextBox 6"/>
          <p:cNvSpPr txBox="1"/>
          <p:nvPr/>
        </p:nvSpPr>
        <p:spPr>
          <a:xfrm>
            <a:off x="9415148" y="333365"/>
            <a:ext cx="1283313" cy="283893"/>
          </a:xfrm>
          <a:prstGeom prst="rect">
            <a:avLst/>
          </a:prstGeom>
        </p:spPr>
        <p:txBody>
          <a:bodyPr lIns="0" tIns="0" rIns="0" bIns="0" rtlCol="0" anchor="t">
            <a:spAutoFit/>
          </a:bodyPr>
          <a:lstStyle/>
          <a:p>
            <a:pPr algn="l">
              <a:lnSpc>
                <a:spcPts val="2208"/>
              </a:lnSpc>
            </a:pPr>
            <a:r>
              <a:rPr lang="en-US" sz="1577" b="1" spc="3">
                <a:solidFill>
                  <a:srgbClr val="FFD579"/>
                </a:solidFill>
                <a:latin typeface="Helvetica Bold"/>
                <a:ea typeface="Helvetica Bold"/>
                <a:cs typeface="Helvetica Bold"/>
                <a:sym typeface="Helvetica Bold"/>
              </a:rPr>
              <a:t>DIS</a:t>
            </a:r>
            <a:r>
              <a:rPr lang="en-US" sz="1577" b="1" spc="3">
                <a:solidFill>
                  <a:srgbClr val="000000"/>
                </a:solidFill>
                <a:latin typeface="Helvetica Bold"/>
                <a:ea typeface="Helvetica Bold"/>
                <a:cs typeface="Helvetica Bold"/>
                <a:sym typeface="Helvetica Bold"/>
              </a:rPr>
              <a:t> </a:t>
            </a:r>
            <a:r>
              <a:rPr lang="en-US" sz="1577" b="1" spc="3">
                <a:solidFill>
                  <a:srgbClr val="FFD579"/>
                </a:solidFill>
                <a:latin typeface="Helvetica Bold"/>
                <a:ea typeface="Helvetica Bold"/>
                <a:cs typeface="Helvetica Bold"/>
                <a:sym typeface="Helvetica Bold"/>
              </a:rPr>
              <a:t>CLAIMER</a:t>
            </a:r>
          </a:p>
        </p:txBody>
      </p:sp>
      <p:sp>
        <p:nvSpPr>
          <p:cNvPr id="7" name="TextBox 7"/>
          <p:cNvSpPr txBox="1"/>
          <p:nvPr/>
        </p:nvSpPr>
        <p:spPr>
          <a:xfrm>
            <a:off x="710251" y="1832267"/>
            <a:ext cx="10948349" cy="3321422"/>
          </a:xfrm>
          <a:prstGeom prst="rect">
            <a:avLst/>
          </a:prstGeom>
        </p:spPr>
        <p:txBody>
          <a:bodyPr wrap="square" lIns="0" tIns="0" rIns="0" bIns="0" rtlCol="0" anchor="t">
            <a:spAutoFit/>
          </a:bodyPr>
          <a:lstStyle/>
          <a:p>
            <a:pPr algn="just">
              <a:lnSpc>
                <a:spcPts val="1998"/>
              </a:lnSpc>
            </a:pPr>
            <a:r>
              <a:rPr lang="en-US" sz="1427" dirty="0">
                <a:solidFill>
                  <a:srgbClr val="FCFFFC"/>
                </a:solidFill>
                <a:latin typeface="Calibri (MS)"/>
                <a:ea typeface="Calibri (MS)"/>
                <a:cs typeface="Calibri (MS)"/>
                <a:sym typeface="Calibri (MS)"/>
              </a:rPr>
              <a:t>This promotion is exempt from the general restriction in section 21 of the Financial Services and Markets Act 2000 on the communication of </a:t>
            </a:r>
          </a:p>
          <a:p>
            <a:pPr algn="just">
              <a:lnSpc>
                <a:spcPts val="1727"/>
              </a:lnSpc>
            </a:pPr>
            <a:r>
              <a:rPr lang="en-US" sz="1425" dirty="0">
                <a:solidFill>
                  <a:srgbClr val="FCFFFC"/>
                </a:solidFill>
                <a:latin typeface="Calibri (MS)"/>
                <a:ea typeface="Calibri (MS)"/>
                <a:cs typeface="Calibri (MS)"/>
                <a:sym typeface="Calibri (MS)"/>
              </a:rPr>
              <a:t>invitations or inducements to engage in investment activity on the grounds that it is made solely to persons reasonably believed by London Richmond Limited to be (</a:t>
            </a:r>
            <a:r>
              <a:rPr lang="en-US" sz="1425" dirty="0" err="1">
                <a:solidFill>
                  <a:srgbClr val="FCFFFC"/>
                </a:solidFill>
                <a:latin typeface="Calibri (MS)"/>
                <a:ea typeface="Calibri (MS)"/>
                <a:cs typeface="Calibri (MS)"/>
                <a:sym typeface="Calibri (MS)"/>
              </a:rPr>
              <a:t>i</a:t>
            </a:r>
            <a:r>
              <a:rPr lang="en-US" sz="1425" dirty="0">
                <a:solidFill>
                  <a:srgbClr val="FCFFFC"/>
                </a:solidFill>
                <a:latin typeface="Calibri (MS)"/>
                <a:ea typeface="Calibri (MS)"/>
                <a:cs typeface="Calibri (MS)"/>
                <a:sym typeface="Calibri (MS)"/>
              </a:rPr>
              <a:t>) certified high net worth individuals (or associations thereof) (ii) certified or self-certified sophisticated investors (or associations thereof) (iii) investment professionals or (iv) high net worth companies or unincorporated associations, in each case within the meaning of the Financial Services and Markets Act 2000 (Financial Promotion) Order 2005 (“Eligible Recipients”). The requirements that must be met for an individual to fall into the above categories are set out in that Order and in the Information Memorandum which accompanies this promotion. This document contains information intended solely for Eligible Recipients and is confidential in nature and is not for distribution to the general public. Persons receiving this promotion who do are not Eligible Recipients should not rely on it. The investment opportunity described in this promotion is only available to Eligible Recipients and no other person and applications from persons who are not Eligible Recipients will be rejected. The </a:t>
            </a:r>
          </a:p>
          <a:p>
            <a:pPr algn="just">
              <a:lnSpc>
                <a:spcPts val="1878"/>
              </a:lnSpc>
            </a:pPr>
            <a:r>
              <a:rPr lang="en-US" sz="1427" dirty="0">
                <a:solidFill>
                  <a:srgbClr val="FCFFFC"/>
                </a:solidFill>
                <a:latin typeface="Calibri (MS)"/>
                <a:ea typeface="Calibri (MS)"/>
                <a:cs typeface="Calibri (MS)"/>
                <a:sym typeface="Calibri (MS)"/>
              </a:rPr>
              <a:t>information presented here does not constitute investment advice and is not an invitation to invest nor does it constitute an offer of securities. This </a:t>
            </a:r>
          </a:p>
          <a:p>
            <a:pPr algn="just">
              <a:lnSpc>
                <a:spcPts val="1424"/>
              </a:lnSpc>
            </a:pPr>
            <a:r>
              <a:rPr lang="en-US" sz="1427" dirty="0">
                <a:solidFill>
                  <a:srgbClr val="FCFFFC"/>
                </a:solidFill>
                <a:latin typeface="Calibri (MS)"/>
                <a:ea typeface="Calibri (MS)"/>
                <a:cs typeface="Calibri (MS)"/>
                <a:sym typeface="Calibri (MS)"/>
              </a:rPr>
              <a:t>promotion contains only brief summary information and Eligible Recipients should read the corresponding Information Memorandum in full before </a:t>
            </a:r>
          </a:p>
          <a:p>
            <a:pPr algn="just">
              <a:lnSpc>
                <a:spcPts val="1881"/>
              </a:lnSpc>
            </a:pPr>
            <a:r>
              <a:rPr lang="en-US" sz="1427" dirty="0">
                <a:solidFill>
                  <a:srgbClr val="FCFFFC"/>
                </a:solidFill>
                <a:latin typeface="Calibri (MS)"/>
                <a:ea typeface="Calibri (MS)"/>
                <a:cs typeface="Calibri (MS)"/>
                <a:sym typeface="Calibri (MS)"/>
              </a:rPr>
              <a:t>making any investment decision. All invested capital is at risk. The investment opportunity described herein is not regulated by the Financial Conduct </a:t>
            </a:r>
          </a:p>
          <a:p>
            <a:pPr algn="just">
              <a:lnSpc>
                <a:spcPts val="1675"/>
              </a:lnSpc>
            </a:pPr>
            <a:r>
              <a:rPr lang="en-US" sz="1427" dirty="0">
                <a:solidFill>
                  <a:srgbClr val="FCFFFC"/>
                </a:solidFill>
                <a:latin typeface="Calibri (MS)"/>
                <a:ea typeface="Calibri (MS)"/>
                <a:cs typeface="Calibri (MS)"/>
                <a:sym typeface="Calibri (MS)"/>
              </a:rPr>
              <a:t>Authority (FCA) or any FCA </a:t>
            </a:r>
            <a:r>
              <a:rPr lang="en-US" sz="1427" dirty="0" err="1">
                <a:solidFill>
                  <a:srgbClr val="FCFFFC"/>
                </a:solidFill>
                <a:latin typeface="Calibri (MS)"/>
                <a:ea typeface="Calibri (MS)"/>
                <a:cs typeface="Calibri (MS)"/>
                <a:sym typeface="Calibri (MS)"/>
              </a:rPr>
              <a:t>authorised</a:t>
            </a:r>
            <a:r>
              <a:rPr lang="en-US" sz="1427" dirty="0">
                <a:solidFill>
                  <a:srgbClr val="FCFFFC"/>
                </a:solidFill>
                <a:latin typeface="Calibri (MS)"/>
                <a:ea typeface="Calibri (MS)"/>
                <a:cs typeface="Calibri (MS)"/>
                <a:sym typeface="Calibri (MS)"/>
              </a:rPr>
              <a:t> person and is not covered by the Financial Services Compensation Scheme. London Richmond Limited are not regulated or </a:t>
            </a:r>
            <a:r>
              <a:rPr lang="en-US" sz="1427" dirty="0" err="1">
                <a:solidFill>
                  <a:srgbClr val="FCFFFC"/>
                </a:solidFill>
                <a:latin typeface="Calibri (MS)"/>
                <a:ea typeface="Calibri (MS)"/>
                <a:cs typeface="Calibri (MS)"/>
                <a:sym typeface="Calibri (MS)"/>
              </a:rPr>
              <a:t>authorised</a:t>
            </a:r>
            <a:r>
              <a:rPr lang="en-US" sz="1427" dirty="0">
                <a:solidFill>
                  <a:srgbClr val="FCFFFC"/>
                </a:solidFill>
                <a:latin typeface="Calibri (MS)"/>
                <a:ea typeface="Calibri (MS)"/>
                <a:cs typeface="Calibri (MS)"/>
                <a:sym typeface="Calibri (MS)"/>
              </a:rPr>
              <a:t> by the FCA. Any individual who is in any doubt about the investment to which the promotion relates should consult an </a:t>
            </a:r>
            <a:r>
              <a:rPr lang="en-US" sz="1427" dirty="0" err="1">
                <a:solidFill>
                  <a:srgbClr val="FCFFFC"/>
                </a:solidFill>
                <a:latin typeface="Calibri (MS)"/>
                <a:ea typeface="Calibri (MS)"/>
                <a:cs typeface="Calibri (MS)"/>
                <a:sym typeface="Calibri (MS)"/>
              </a:rPr>
              <a:t>authorised</a:t>
            </a:r>
            <a:r>
              <a:rPr lang="en-US" sz="1427" dirty="0">
                <a:solidFill>
                  <a:srgbClr val="FCFFFC"/>
                </a:solidFill>
                <a:latin typeface="Calibri (MS)"/>
                <a:ea typeface="Calibri (MS)"/>
                <a:cs typeface="Calibri (MS)"/>
                <a:sym typeface="Calibri (MS)"/>
              </a:rPr>
              <a:t> person </a:t>
            </a:r>
            <a:r>
              <a:rPr lang="en-US" sz="1427" dirty="0" err="1">
                <a:solidFill>
                  <a:srgbClr val="FCFFFC"/>
                </a:solidFill>
                <a:latin typeface="Calibri (MS)"/>
                <a:ea typeface="Calibri (MS)"/>
                <a:cs typeface="Calibri (MS)"/>
                <a:sym typeface="Calibri (MS)"/>
              </a:rPr>
              <a:t>specialising</a:t>
            </a:r>
            <a:r>
              <a:rPr lang="en-US" sz="1427" dirty="0">
                <a:solidFill>
                  <a:srgbClr val="FCFFFC"/>
                </a:solidFill>
                <a:latin typeface="Calibri (MS)"/>
                <a:ea typeface="Calibri (MS)"/>
                <a:cs typeface="Calibri (MS)"/>
                <a:sym typeface="Calibri (MS)"/>
              </a:rPr>
              <a:t> in advising on unquoted debt investments.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549</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Helvetica Bold</vt:lpstr>
      <vt:lpstr>Arial</vt:lpstr>
      <vt:lpstr>Calibri</vt:lpstr>
      <vt:lpstr>Calibri (MS)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Richmond - inglés.pdf</dc:title>
  <cp:lastModifiedBy>América Ceja</cp:lastModifiedBy>
  <cp:revision>2</cp:revision>
  <dcterms:created xsi:type="dcterms:W3CDTF">2006-08-16T00:00:00Z</dcterms:created>
  <dcterms:modified xsi:type="dcterms:W3CDTF">2025-04-22T18:03:23Z</dcterms:modified>
  <dc:identifier>DAGlYVzdGF4</dc:identifier>
</cp:coreProperties>
</file>