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71" r:id="rId2"/>
    <p:sldId id="383" r:id="rId3"/>
    <p:sldId id="256" r:id="rId4"/>
    <p:sldId id="257" r:id="rId5"/>
    <p:sldId id="268" r:id="rId6"/>
    <p:sldId id="258" r:id="rId7"/>
    <p:sldId id="385" r:id="rId8"/>
    <p:sldId id="386" r:id="rId9"/>
    <p:sldId id="387" r:id="rId10"/>
    <p:sldId id="259" r:id="rId11"/>
    <p:sldId id="260" r:id="rId12"/>
    <p:sldId id="261" r:id="rId13"/>
    <p:sldId id="262" r:id="rId14"/>
    <p:sldId id="263" r:id="rId15"/>
    <p:sldId id="264" r:id="rId16"/>
    <p:sldId id="265" r:id="rId17"/>
    <p:sldId id="266" r:id="rId18"/>
    <p:sldId id="267" r:id="rId19"/>
    <p:sldId id="269" r:id="rId20"/>
    <p:sldId id="270"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Roboto Light" panose="02000000000000000000" pitchFamily="2"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80393-87B0-4DEB-8509-5B51B62B9AAF}" v="12" dt="2025-05-16T15:00:50.284"/>
  </p1510:revLst>
</p1510:revInfo>
</file>

<file path=ppt/tableStyles.xml><?xml version="1.0" encoding="utf-8"?>
<a:tblStyleLst xmlns:a="http://schemas.openxmlformats.org/drawingml/2006/main" def="{F8DEE3F2-D06F-44B8-ADA8-1353795B1AD8}">
  <a:tblStyle styleId="{F8DEE3F2-D06F-44B8-ADA8-1353795B1AD8}"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0" autoAdjust="0"/>
    <p:restoredTop sz="94668"/>
  </p:normalViewPr>
  <p:slideViewPr>
    <p:cSldViewPr snapToGrid="0">
      <p:cViewPr varScale="1">
        <p:scale>
          <a:sx n="83" d="100"/>
          <a:sy n="83" d="100"/>
        </p:scale>
        <p:origin x="108"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ano Pantoja" userId="e4b94d3237f9e625" providerId="LiveId" clId="{CB680393-87B0-4DEB-8509-5B51B62B9AAF}"/>
    <pc:docChg chg="custSel addSld delSld modSld sldOrd">
      <pc:chgData name="Emiliano Pantoja" userId="e4b94d3237f9e625" providerId="LiveId" clId="{CB680393-87B0-4DEB-8509-5B51B62B9AAF}" dt="2025-05-16T15:06:34.146" v="83"/>
      <pc:docMkLst>
        <pc:docMk/>
      </pc:docMkLst>
      <pc:sldChg chg="addSp modSp mod">
        <pc:chgData name="Emiliano Pantoja" userId="e4b94d3237f9e625" providerId="LiveId" clId="{CB680393-87B0-4DEB-8509-5B51B62B9AAF}" dt="2025-05-16T14:52:50.635" v="29" actId="208"/>
        <pc:sldMkLst>
          <pc:docMk/>
          <pc:sldMk cId="0" sldId="258"/>
        </pc:sldMkLst>
        <pc:spChg chg="add mod">
          <ac:chgData name="Emiliano Pantoja" userId="e4b94d3237f9e625" providerId="LiveId" clId="{CB680393-87B0-4DEB-8509-5B51B62B9AAF}" dt="2025-05-16T14:52:50.635" v="29" actId="208"/>
          <ac:spMkLst>
            <pc:docMk/>
            <pc:sldMk cId="0" sldId="258"/>
            <ac:spMk id="2" creationId="{9F3E14A6-BAAD-46E7-88FB-B857A85D717D}"/>
          </ac:spMkLst>
        </pc:spChg>
        <pc:picChg chg="add mod">
          <ac:chgData name="Emiliano Pantoja" userId="e4b94d3237f9e625" providerId="LiveId" clId="{CB680393-87B0-4DEB-8509-5B51B62B9AAF}" dt="2025-05-16T14:52:34.932" v="26" actId="14100"/>
          <ac:picMkLst>
            <pc:docMk/>
            <pc:sldMk cId="0" sldId="258"/>
            <ac:picMk id="20" creationId="{77D396F4-C8D8-4438-8B48-62688A3F39CF}"/>
          </ac:picMkLst>
        </pc:picChg>
      </pc:sldChg>
      <pc:sldChg chg="modSp mod">
        <pc:chgData name="Emiliano Pantoja" userId="e4b94d3237f9e625" providerId="LiveId" clId="{CB680393-87B0-4DEB-8509-5B51B62B9AAF}" dt="2025-05-16T15:06:34.146" v="83"/>
        <pc:sldMkLst>
          <pc:docMk/>
          <pc:sldMk cId="0" sldId="259"/>
        </pc:sldMkLst>
        <pc:spChg chg="mod">
          <ac:chgData name="Emiliano Pantoja" userId="e4b94d3237f9e625" providerId="LiveId" clId="{CB680393-87B0-4DEB-8509-5B51B62B9AAF}" dt="2025-05-16T15:06:34.146" v="83"/>
          <ac:spMkLst>
            <pc:docMk/>
            <pc:sldMk cId="0" sldId="259"/>
            <ac:spMk id="106" creationId="{00000000-0000-0000-0000-000000000000}"/>
          </ac:spMkLst>
        </pc:spChg>
      </pc:sldChg>
      <pc:sldChg chg="addSp delSp modSp ord">
        <pc:chgData name="Emiliano Pantoja" userId="e4b94d3237f9e625" providerId="LiveId" clId="{CB680393-87B0-4DEB-8509-5B51B62B9AAF}" dt="2025-05-16T14:58:45.865" v="37"/>
        <pc:sldMkLst>
          <pc:docMk/>
          <pc:sldMk cId="0" sldId="268"/>
        </pc:sldMkLst>
        <pc:picChg chg="add del mod">
          <ac:chgData name="Emiliano Pantoja" userId="e4b94d3237f9e625" providerId="LiveId" clId="{CB680393-87B0-4DEB-8509-5B51B62B9AAF}" dt="2025-05-16T14:58:45.865" v="37"/>
          <ac:picMkLst>
            <pc:docMk/>
            <pc:sldMk cId="0" sldId="268"/>
            <ac:picMk id="4" creationId="{E28A84EF-B537-45D7-9048-7ADC7962357D}"/>
          </ac:picMkLst>
        </pc:picChg>
      </pc:sldChg>
      <pc:sldChg chg="delSp modSp mod">
        <pc:chgData name="Emiliano Pantoja" userId="e4b94d3237f9e625" providerId="LiveId" clId="{CB680393-87B0-4DEB-8509-5B51B62B9AAF}" dt="2025-05-16T14:56:46.307" v="33" actId="478"/>
        <pc:sldMkLst>
          <pc:docMk/>
          <pc:sldMk cId="0" sldId="269"/>
        </pc:sldMkLst>
        <pc:spChg chg="del mod">
          <ac:chgData name="Emiliano Pantoja" userId="e4b94d3237f9e625" providerId="LiveId" clId="{CB680393-87B0-4DEB-8509-5B51B62B9AAF}" dt="2025-05-16T14:56:46.307" v="33" actId="478"/>
          <ac:spMkLst>
            <pc:docMk/>
            <pc:sldMk cId="0" sldId="269"/>
            <ac:spMk id="345" creationId="{00000000-0000-0000-0000-000000000000}"/>
          </ac:spMkLst>
        </pc:spChg>
      </pc:sldChg>
      <pc:sldChg chg="addSp modSp mod">
        <pc:chgData name="Emiliano Pantoja" userId="e4b94d3237f9e625" providerId="LiveId" clId="{CB680393-87B0-4DEB-8509-5B51B62B9AAF}" dt="2025-05-16T14:54:08.380" v="31" actId="1076"/>
        <pc:sldMkLst>
          <pc:docMk/>
          <pc:sldMk cId="0" sldId="270"/>
        </pc:sldMkLst>
        <pc:picChg chg="add mod">
          <ac:chgData name="Emiliano Pantoja" userId="e4b94d3237f9e625" providerId="LiveId" clId="{CB680393-87B0-4DEB-8509-5B51B62B9AAF}" dt="2025-05-16T14:54:08.380" v="31" actId="1076"/>
          <ac:picMkLst>
            <pc:docMk/>
            <pc:sldMk cId="0" sldId="270"/>
            <ac:picMk id="7" creationId="{AD677FE9-BA18-94F5-736F-2F0C629B76F0}"/>
          </ac:picMkLst>
        </pc:picChg>
      </pc:sldChg>
      <pc:sldChg chg="addSp modSp new mod ord">
        <pc:chgData name="Emiliano Pantoja" userId="e4b94d3237f9e625" providerId="LiveId" clId="{CB680393-87B0-4DEB-8509-5B51B62B9AAF}" dt="2025-05-16T14:46:21.091" v="17"/>
        <pc:sldMkLst>
          <pc:docMk/>
          <pc:sldMk cId="732092958" sldId="271"/>
        </pc:sldMkLst>
        <pc:spChg chg="add mod">
          <ac:chgData name="Emiliano Pantoja" userId="e4b94d3237f9e625" providerId="LiveId" clId="{CB680393-87B0-4DEB-8509-5B51B62B9AAF}" dt="2025-05-16T14:46:21.091" v="17"/>
          <ac:spMkLst>
            <pc:docMk/>
            <pc:sldMk cId="732092958" sldId="271"/>
            <ac:spMk id="6" creationId="{3BA4E472-24BB-4F36-957B-3C900CDEE738}"/>
          </ac:spMkLst>
        </pc:spChg>
        <pc:picChg chg="add mod">
          <ac:chgData name="Emiliano Pantoja" userId="e4b94d3237f9e625" providerId="LiveId" clId="{CB680393-87B0-4DEB-8509-5B51B62B9AAF}" dt="2025-05-16T14:45:35.781" v="11" actId="1076"/>
          <ac:picMkLst>
            <pc:docMk/>
            <pc:sldMk cId="732092958" sldId="271"/>
            <ac:picMk id="2" creationId="{3F13D89A-1773-49D5-8BBD-CBA7647F1396}"/>
          </ac:picMkLst>
        </pc:picChg>
        <pc:picChg chg="add mod">
          <ac:chgData name="Emiliano Pantoja" userId="e4b94d3237f9e625" providerId="LiveId" clId="{CB680393-87B0-4DEB-8509-5B51B62B9AAF}" dt="2025-05-16T14:45:42.499" v="14" actId="14100"/>
          <ac:picMkLst>
            <pc:docMk/>
            <pc:sldMk cId="732092958" sldId="271"/>
            <ac:picMk id="4" creationId="{48EC4B36-1A68-49F1-A9D2-722387B80D3D}"/>
          </ac:picMkLst>
        </pc:picChg>
      </pc:sldChg>
      <pc:sldChg chg="add del setBg">
        <pc:chgData name="Emiliano Pantoja" userId="e4b94d3237f9e625" providerId="LiveId" clId="{CB680393-87B0-4DEB-8509-5B51B62B9AAF}" dt="2025-05-16T14:44:56.999" v="4"/>
        <pc:sldMkLst>
          <pc:docMk/>
          <pc:sldMk cId="3479339640" sldId="275"/>
        </pc:sldMkLst>
      </pc:sldChg>
      <pc:sldChg chg="modSp add del mod">
        <pc:chgData name="Emiliano Pantoja" userId="e4b94d3237f9e625" providerId="LiveId" clId="{CB680393-87B0-4DEB-8509-5B51B62B9AAF}" dt="2025-05-16T14:59:07.394" v="44" actId="47"/>
        <pc:sldMkLst>
          <pc:docMk/>
          <pc:sldMk cId="21069986" sldId="377"/>
        </pc:sldMkLst>
        <pc:spChg chg="mod">
          <ac:chgData name="Emiliano Pantoja" userId="e4b94d3237f9e625" providerId="LiveId" clId="{CB680393-87B0-4DEB-8509-5B51B62B9AAF}" dt="2025-05-16T14:58:59.191" v="41" actId="1076"/>
          <ac:spMkLst>
            <pc:docMk/>
            <pc:sldMk cId="21069986" sldId="377"/>
            <ac:spMk id="2" creationId="{3FD52028-8B2B-741E-C497-8414ADA70D1E}"/>
          </ac:spMkLst>
        </pc:spChg>
      </pc:sldChg>
      <pc:sldChg chg="add ord">
        <pc:chgData name="Emiliano Pantoja" userId="e4b94d3237f9e625" providerId="LiveId" clId="{CB680393-87B0-4DEB-8509-5B51B62B9AAF}" dt="2025-05-16T14:46:39.789" v="20"/>
        <pc:sldMkLst>
          <pc:docMk/>
          <pc:sldMk cId="2936523095" sldId="383"/>
        </pc:sldMkLst>
      </pc:sldChg>
      <pc:sldChg chg="new del">
        <pc:chgData name="Emiliano Pantoja" userId="e4b94d3237f9e625" providerId="LiveId" clId="{CB680393-87B0-4DEB-8509-5B51B62B9AAF}" dt="2025-05-16T14:58:56.434" v="40" actId="47"/>
        <pc:sldMkLst>
          <pc:docMk/>
          <pc:sldMk cId="2125213375" sldId="384"/>
        </pc:sldMkLst>
      </pc:sldChg>
      <pc:sldChg chg="addSp new del mod">
        <pc:chgData name="Emiliano Pantoja" userId="e4b94d3237f9e625" providerId="LiveId" clId="{CB680393-87B0-4DEB-8509-5B51B62B9AAF}" dt="2025-05-16T15:00:55.987" v="52" actId="2696"/>
        <pc:sldMkLst>
          <pc:docMk/>
          <pc:sldMk cId="3741125772" sldId="384"/>
        </pc:sldMkLst>
        <pc:picChg chg="add">
          <ac:chgData name="Emiliano Pantoja" userId="e4b94d3237f9e625" providerId="LiveId" clId="{CB680393-87B0-4DEB-8509-5B51B62B9AAF}" dt="2025-05-16T15:00:29.283" v="46" actId="22"/>
          <ac:picMkLst>
            <pc:docMk/>
            <pc:sldMk cId="3741125772" sldId="384"/>
            <ac:picMk id="3" creationId="{39C1B1CB-BCA9-4360-8E21-659CF4A43FB3}"/>
          </ac:picMkLst>
        </pc:picChg>
      </pc:sldChg>
      <pc:sldChg chg="add del">
        <pc:chgData name="Emiliano Pantoja" userId="e4b94d3237f9e625" providerId="LiveId" clId="{CB680393-87B0-4DEB-8509-5B51B62B9AAF}" dt="2025-05-16T14:59:03.082" v="43"/>
        <pc:sldMkLst>
          <pc:docMk/>
          <pc:sldMk cId="3973586630" sldId="384"/>
        </pc:sldMkLst>
      </pc:sldChg>
      <pc:sldChg chg="addSp modSp add mod ord">
        <pc:chgData name="Emiliano Pantoja" userId="e4b94d3237f9e625" providerId="LiveId" clId="{CB680393-87B0-4DEB-8509-5B51B62B9AAF}" dt="2025-05-16T15:00:52.495" v="51" actId="1076"/>
        <pc:sldMkLst>
          <pc:docMk/>
          <pc:sldMk cId="1972341054" sldId="385"/>
        </pc:sldMkLst>
        <pc:picChg chg="add mod">
          <ac:chgData name="Emiliano Pantoja" userId="e4b94d3237f9e625" providerId="LiveId" clId="{CB680393-87B0-4DEB-8509-5B51B62B9AAF}" dt="2025-05-16T15:00:52.495" v="51" actId="1076"/>
          <ac:picMkLst>
            <pc:docMk/>
            <pc:sldMk cId="1972341054" sldId="385"/>
            <ac:picMk id="13" creationId="{E8CC1722-CFE9-4D76-8282-E79A68AB39F8}"/>
          </ac:picMkLst>
        </pc:picChg>
      </pc:sldChg>
      <pc:sldChg chg="new del">
        <pc:chgData name="Emiliano Pantoja" userId="e4b94d3237f9e625" providerId="LiveId" clId="{CB680393-87B0-4DEB-8509-5B51B62B9AAF}" dt="2025-05-16T15:04:26.199" v="54" actId="47"/>
        <pc:sldMkLst>
          <pc:docMk/>
          <pc:sldMk cId="11166528" sldId="386"/>
        </pc:sldMkLst>
      </pc:sldChg>
      <pc:sldChg chg="addSp modSp add mod ord">
        <pc:chgData name="Emiliano Pantoja" userId="e4b94d3237f9e625" providerId="LiveId" clId="{CB680393-87B0-4DEB-8509-5B51B62B9AAF}" dt="2025-05-16T15:05:17.170" v="68" actId="208"/>
        <pc:sldMkLst>
          <pc:docMk/>
          <pc:sldMk cId="2489660220" sldId="386"/>
        </pc:sldMkLst>
        <pc:spChg chg="add mod">
          <ac:chgData name="Emiliano Pantoja" userId="e4b94d3237f9e625" providerId="LiveId" clId="{CB680393-87B0-4DEB-8509-5B51B62B9AAF}" dt="2025-05-16T15:05:17.170" v="68" actId="208"/>
          <ac:spMkLst>
            <pc:docMk/>
            <pc:sldMk cId="2489660220" sldId="386"/>
            <ac:spMk id="6" creationId="{8A9EE02E-A9DD-4F39-BB30-6531BF5A1499}"/>
          </ac:spMkLst>
        </pc:spChg>
        <pc:picChg chg="add mod modCrop">
          <ac:chgData name="Emiliano Pantoja" userId="e4b94d3237f9e625" providerId="LiveId" clId="{CB680393-87B0-4DEB-8509-5B51B62B9AAF}" dt="2025-05-16T15:04:59.370" v="64" actId="14100"/>
          <ac:picMkLst>
            <pc:docMk/>
            <pc:sldMk cId="2489660220" sldId="386"/>
            <ac:picMk id="4" creationId="{294CC7F0-D8FB-4FD0-985D-3C518B888F00}"/>
          </ac:picMkLst>
        </pc:picChg>
      </pc:sldChg>
      <pc:sldChg chg="addSp modSp add mod ord">
        <pc:chgData name="Emiliano Pantoja" userId="e4b94d3237f9e625" providerId="LiveId" clId="{CB680393-87B0-4DEB-8509-5B51B62B9AAF}" dt="2025-05-16T15:06:10.941" v="77" actId="208"/>
        <pc:sldMkLst>
          <pc:docMk/>
          <pc:sldMk cId="3430491919" sldId="387"/>
        </pc:sldMkLst>
        <pc:spChg chg="add mod">
          <ac:chgData name="Emiliano Pantoja" userId="e4b94d3237f9e625" providerId="LiveId" clId="{CB680393-87B0-4DEB-8509-5B51B62B9AAF}" dt="2025-05-16T15:06:10.941" v="77" actId="208"/>
          <ac:spMkLst>
            <pc:docMk/>
            <pc:sldMk cId="3430491919" sldId="387"/>
            <ac:spMk id="5" creationId="{4534DF22-3AC7-49F6-B881-F3747D5A3186}"/>
          </ac:spMkLst>
        </pc:spChg>
        <pc:picChg chg="add mod">
          <ac:chgData name="Emiliano Pantoja" userId="e4b94d3237f9e625" providerId="LiveId" clId="{CB680393-87B0-4DEB-8509-5B51B62B9AAF}" dt="2025-05-16T15:06:01.521" v="74" actId="14100"/>
          <ac:picMkLst>
            <pc:docMk/>
            <pc:sldMk cId="3430491919" sldId="387"/>
            <ac:picMk id="4" creationId="{C645614F-9ECD-459A-B3D0-8210D3DBAE58}"/>
          </ac:picMkLst>
        </pc:picChg>
      </pc:sldChg>
      <pc:sldMasterChg chg="delSldLayout">
        <pc:chgData name="Emiliano Pantoja" userId="e4b94d3237f9e625" providerId="LiveId" clId="{CB680393-87B0-4DEB-8509-5B51B62B9AAF}" dt="2025-05-16T15:04:26.199" v="54" actId="47"/>
        <pc:sldMasterMkLst>
          <pc:docMk/>
          <pc:sldMasterMk cId="0" sldId="2147483659"/>
        </pc:sldMasterMkLst>
        <pc:sldLayoutChg chg="del">
          <pc:chgData name="Emiliano Pantoja" userId="e4b94d3237f9e625" providerId="LiveId" clId="{CB680393-87B0-4DEB-8509-5B51B62B9AAF}" dt="2025-05-16T15:04:26.199" v="54" actId="47"/>
          <pc:sldLayoutMkLst>
            <pc:docMk/>
            <pc:sldMasterMk cId="0" sldId="2147483659"/>
            <pc:sldLayoutMk cId="0" sldId="2147483649"/>
          </pc:sldLayoutMkLst>
        </pc:sldLayoutChg>
      </pc:sldMasterChg>
    </pc:docChg>
  </pc:docChgLst>
  <pc:docChgLst>
    <pc:chgData name="Emiliano Pantoja" userId="e4b94d3237f9e625" providerId="LiveId" clId="{EE44E186-E496-4575-AF66-D109705CDE9B}"/>
    <pc:docChg chg="modSld">
      <pc:chgData name="Emiliano Pantoja" userId="e4b94d3237f9e625" providerId="LiveId" clId="{EE44E186-E496-4575-AF66-D109705CDE9B}" dt="2025-05-16T14:16:32.843" v="2" actId="20577"/>
      <pc:docMkLst>
        <pc:docMk/>
      </pc:docMkLst>
      <pc:sldChg chg="modSp mod">
        <pc:chgData name="Emiliano Pantoja" userId="e4b94d3237f9e625" providerId="LiveId" clId="{EE44E186-E496-4575-AF66-D109705CDE9B}" dt="2025-05-16T14:16:32.843" v="2" actId="20577"/>
        <pc:sldMkLst>
          <pc:docMk/>
          <pc:sldMk cId="0" sldId="256"/>
        </pc:sldMkLst>
        <pc:spChg chg="mod">
          <ac:chgData name="Emiliano Pantoja" userId="e4b94d3237f9e625" providerId="LiveId" clId="{EE44E186-E496-4575-AF66-D109705CDE9B}" dt="2025-05-16T14:16:32.843" v="2" actId="20577"/>
          <ac:spMkLst>
            <pc:docMk/>
            <pc:sldMk cId="0" sldId="256"/>
            <ac:spMk id="5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de7aca0bd4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de7aca0bd4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844840244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384484024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1cfdc5221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41cfdc5221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3844840244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3844840244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384484024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384484024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41cfdc522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41cfdc522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41cfdc5221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41cfdc522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844840244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3844840244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41cfdc522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41cfdc522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ddb895d3b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ddb895d3b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384484024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84484024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384484024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3844840244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41cfdc522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41cfdc522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384484024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3844840244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971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41cfdc522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41cfdc522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52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384484024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3844840244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2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384484024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384484024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384484024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384484024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3.xml"/><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4.jpg"/><Relationship Id="rId9" Type="http://schemas.openxmlformats.org/officeDocument/2006/relationships/image" Target="../media/image40.png"/><Relationship Id="rId1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jp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9.png"/><Relationship Id="rId10" Type="http://schemas.openxmlformats.org/officeDocument/2006/relationships/image" Target="../media/image52.png"/><Relationship Id="rId4" Type="http://schemas.openxmlformats.org/officeDocument/2006/relationships/image" Target="../media/image5.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5.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kngadvisors.co.u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9.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F13D89A-1773-49D5-8BBD-CBA7647F1396}"/>
              </a:ext>
            </a:extLst>
          </p:cNvPr>
          <p:cNvPicPr>
            <a:picLocks noChangeAspect="1"/>
          </p:cNvPicPr>
          <p:nvPr/>
        </p:nvPicPr>
        <p:blipFill>
          <a:blip r:embed="rId2"/>
          <a:stretch>
            <a:fillRect/>
          </a:stretch>
        </p:blipFill>
        <p:spPr>
          <a:xfrm>
            <a:off x="0" y="-30483"/>
            <a:ext cx="9144000" cy="5151119"/>
          </a:xfrm>
          <a:prstGeom prst="rect">
            <a:avLst/>
          </a:prstGeom>
        </p:spPr>
      </p:pic>
      <p:pic>
        <p:nvPicPr>
          <p:cNvPr id="4" name="Imagen 3">
            <a:extLst>
              <a:ext uri="{FF2B5EF4-FFF2-40B4-BE49-F238E27FC236}">
                <a16:creationId xmlns:a16="http://schemas.microsoft.com/office/drawing/2014/main" id="{48EC4B36-1A68-49F1-A9D2-722387B80D3D}"/>
              </a:ext>
            </a:extLst>
          </p:cNvPr>
          <p:cNvPicPr>
            <a:picLocks noChangeAspect="1"/>
          </p:cNvPicPr>
          <p:nvPr/>
        </p:nvPicPr>
        <p:blipFill>
          <a:blip r:embed="rId3"/>
          <a:stretch>
            <a:fillRect/>
          </a:stretch>
        </p:blipFill>
        <p:spPr>
          <a:xfrm>
            <a:off x="214430" y="4439192"/>
            <a:ext cx="4139856" cy="404952"/>
          </a:xfrm>
          <a:prstGeom prst="rect">
            <a:avLst/>
          </a:prstGeom>
        </p:spPr>
      </p:pic>
      <p:sp>
        <p:nvSpPr>
          <p:cNvPr id="6" name="CuadroTexto 5">
            <a:extLst>
              <a:ext uri="{FF2B5EF4-FFF2-40B4-BE49-F238E27FC236}">
                <a16:creationId xmlns:a16="http://schemas.microsoft.com/office/drawing/2014/main" id="{3BA4E472-24BB-4F36-957B-3C900CDEE738}"/>
              </a:ext>
            </a:extLst>
          </p:cNvPr>
          <p:cNvSpPr txBox="1"/>
          <p:nvPr/>
        </p:nvSpPr>
        <p:spPr>
          <a:xfrm>
            <a:off x="375557" y="4439192"/>
            <a:ext cx="4648200" cy="331566"/>
          </a:xfrm>
          <a:prstGeom prst="rect">
            <a:avLst/>
          </a:prstGeom>
          <a:noFill/>
        </p:spPr>
        <p:txBody>
          <a:bodyPr wrap="square">
            <a:spAutoFit/>
          </a:bodyPr>
          <a:lstStyle/>
          <a:p>
            <a:pPr marL="0" lvl="0" indent="0" algn="l" rtl="0">
              <a:lnSpc>
                <a:spcPct val="125000"/>
              </a:lnSpc>
              <a:spcBef>
                <a:spcPts val="0"/>
              </a:spcBef>
              <a:spcAft>
                <a:spcPts val="0"/>
              </a:spcAft>
              <a:buNone/>
            </a:pPr>
            <a:r>
              <a:rPr lang="en-US" sz="1400" dirty="0">
                <a:solidFill>
                  <a:schemeClr val="lt1"/>
                </a:solidFill>
                <a:latin typeface="Verdana"/>
                <a:ea typeface="Verdana"/>
                <a:cs typeface="Verdana"/>
                <a:sym typeface="Verdana"/>
              </a:rPr>
              <a:t>GOLD LOAN NOTE May 2025</a:t>
            </a:r>
            <a:endParaRPr lang="es-MX" sz="1400"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732092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p:nvPr/>
        </p:nvSpPr>
        <p:spPr>
          <a:xfrm>
            <a:off x="312675" y="911777"/>
            <a:ext cx="39732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1">
                <a:solidFill>
                  <a:srgbClr val="400F26"/>
                </a:solidFill>
              </a:rPr>
              <a:t>THE CURRENT GOLD MARKET</a:t>
            </a:r>
            <a:endParaRPr sz="1600" b="1">
              <a:solidFill>
                <a:srgbClr val="400F26"/>
              </a:solidFill>
            </a:endParaRPr>
          </a:p>
        </p:txBody>
      </p:sp>
      <p:sp>
        <p:nvSpPr>
          <p:cNvPr id="102" name="Google Shape;102;p16"/>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103" name="Google Shape;103;p16"/>
          <p:cNvPicPr preferRelativeResize="0"/>
          <p:nvPr/>
        </p:nvPicPr>
        <p:blipFill rotWithShape="1">
          <a:blip r:embed="rId3">
            <a:alphaModFix/>
          </a:blip>
          <a:srcRect l="29474" r="47572"/>
          <a:stretch/>
        </p:blipFill>
        <p:spPr>
          <a:xfrm>
            <a:off x="7380425" y="0"/>
            <a:ext cx="1772001" cy="5145299"/>
          </a:xfrm>
          <a:prstGeom prst="rect">
            <a:avLst/>
          </a:prstGeom>
          <a:noFill/>
          <a:ln>
            <a:noFill/>
          </a:ln>
        </p:spPr>
      </p:pic>
      <p:grpSp>
        <p:nvGrpSpPr>
          <p:cNvPr id="104" name="Google Shape;104;p16"/>
          <p:cNvGrpSpPr/>
          <p:nvPr/>
        </p:nvGrpSpPr>
        <p:grpSpPr>
          <a:xfrm>
            <a:off x="336625" y="1283333"/>
            <a:ext cx="6769581" cy="1146892"/>
            <a:chOff x="334891" y="1338669"/>
            <a:chExt cx="4688400" cy="864600"/>
          </a:xfrm>
        </p:grpSpPr>
        <p:sp>
          <p:nvSpPr>
            <p:cNvPr id="105" name="Google Shape;105;p16"/>
            <p:cNvSpPr/>
            <p:nvPr/>
          </p:nvSpPr>
          <p:spPr>
            <a:xfrm>
              <a:off x="334891" y="1338669"/>
              <a:ext cx="4688400" cy="864600"/>
            </a:xfrm>
            <a:prstGeom prst="roundRect">
              <a:avLst>
                <a:gd name="adj" fmla="val 16667"/>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6"/>
            <p:cNvSpPr txBox="1"/>
            <p:nvPr/>
          </p:nvSpPr>
          <p:spPr>
            <a:xfrm>
              <a:off x="478358" y="1377262"/>
              <a:ext cx="4393800" cy="7665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Clr>
                  <a:srgbClr val="000000"/>
                </a:buClr>
                <a:buSzPts val="1100"/>
                <a:buFont typeface="Arial"/>
                <a:buNone/>
              </a:pPr>
              <a:r>
                <a:rPr lang="en" sz="1200" dirty="0">
                  <a:solidFill>
                    <a:srgbClr val="FFFFFF"/>
                  </a:solidFill>
                  <a:latin typeface="Verdana"/>
                  <a:ea typeface="Verdana"/>
                  <a:cs typeface="Verdana"/>
                  <a:sym typeface="Verdana"/>
                </a:rPr>
                <a:t>As of April 2025, gold reached an </a:t>
              </a:r>
              <a:r>
                <a:rPr lang="en" sz="1200" b="1" dirty="0">
                  <a:solidFill>
                    <a:srgbClr val="FFFFFF"/>
                  </a:solidFill>
                  <a:latin typeface="Verdana"/>
                  <a:ea typeface="Verdana"/>
                  <a:cs typeface="Verdana"/>
                  <a:sym typeface="Verdana"/>
                </a:rPr>
                <a:t>all-time high</a:t>
              </a:r>
              <a:r>
                <a:rPr lang="en" sz="1200" dirty="0">
                  <a:solidFill>
                    <a:srgbClr val="FFFFFF"/>
                  </a:solidFill>
                  <a:latin typeface="Verdana"/>
                  <a:ea typeface="Verdana"/>
                  <a:cs typeface="Verdana"/>
                  <a:sym typeface="Verdana"/>
                </a:rPr>
                <a:t> of </a:t>
              </a:r>
              <a:r>
                <a:rPr lang="en" sz="1200" b="1" dirty="0">
                  <a:solidFill>
                    <a:srgbClr val="FFFFFF"/>
                  </a:solidFill>
                  <a:latin typeface="Verdana"/>
                  <a:ea typeface="Verdana"/>
                  <a:cs typeface="Verdana"/>
                  <a:sym typeface="Verdana"/>
                </a:rPr>
                <a:t>$ 3,400 per ounce</a:t>
              </a:r>
              <a:r>
                <a:rPr lang="en" sz="1200" dirty="0">
                  <a:solidFill>
                    <a:srgbClr val="FFFFFF"/>
                  </a:solidFill>
                  <a:latin typeface="Verdana"/>
                  <a:ea typeface="Verdana"/>
                  <a:cs typeface="Verdana"/>
                  <a:sym typeface="Verdana"/>
                </a:rPr>
                <a:t>, driven by escalating geopolitical tensions and economic uncertainties.</a:t>
              </a:r>
              <a:endParaRPr sz="1200" dirty="0">
                <a:solidFill>
                  <a:srgbClr val="FFFFFF"/>
                </a:solidFill>
                <a:latin typeface="Verdana"/>
                <a:ea typeface="Verdana"/>
                <a:cs typeface="Verdana"/>
                <a:sym typeface="Verdana"/>
              </a:endParaRPr>
            </a:p>
          </p:txBody>
        </p:sp>
      </p:grpSp>
      <p:grpSp>
        <p:nvGrpSpPr>
          <p:cNvPr id="107" name="Google Shape;107;p16"/>
          <p:cNvGrpSpPr/>
          <p:nvPr/>
        </p:nvGrpSpPr>
        <p:grpSpPr>
          <a:xfrm>
            <a:off x="336637" y="2552353"/>
            <a:ext cx="6769581" cy="875652"/>
            <a:chOff x="334900" y="2346302"/>
            <a:chExt cx="4688400" cy="660122"/>
          </a:xfrm>
        </p:grpSpPr>
        <p:sp>
          <p:nvSpPr>
            <p:cNvPr id="108" name="Google Shape;108;p16"/>
            <p:cNvSpPr/>
            <p:nvPr/>
          </p:nvSpPr>
          <p:spPr>
            <a:xfrm>
              <a:off x="334900" y="2346425"/>
              <a:ext cx="4688400" cy="660000"/>
            </a:xfrm>
            <a:prstGeom prst="roundRect">
              <a:avLst>
                <a:gd name="adj" fmla="val 16667"/>
              </a:avLst>
            </a:prstGeom>
            <a:gradFill>
              <a:gsLst>
                <a:gs pos="0">
                  <a:srgbClr val="006F59"/>
                </a:gs>
                <a:gs pos="100000">
                  <a:srgbClr val="539689"/>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6"/>
            <p:cNvSpPr txBox="1"/>
            <p:nvPr/>
          </p:nvSpPr>
          <p:spPr>
            <a:xfrm>
              <a:off x="600150" y="2346302"/>
              <a:ext cx="4149900" cy="660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200">
                  <a:solidFill>
                    <a:srgbClr val="FFFFFF"/>
                  </a:solidFill>
                  <a:latin typeface="Verdana"/>
                  <a:ea typeface="Verdana"/>
                  <a:cs typeface="Verdana"/>
                  <a:sym typeface="Verdana"/>
                </a:rPr>
                <a:t>In 2024, total global gold demand hit a record 4,974.5 metric tons, a 1% increase from the 2023. </a:t>
              </a:r>
              <a:endParaRPr sz="1200">
                <a:solidFill>
                  <a:srgbClr val="FFFFFF"/>
                </a:solidFill>
                <a:latin typeface="Verdana"/>
                <a:ea typeface="Verdana"/>
                <a:cs typeface="Verdana"/>
                <a:sym typeface="Verdana"/>
              </a:endParaRPr>
            </a:p>
          </p:txBody>
        </p:sp>
      </p:grpSp>
      <p:grpSp>
        <p:nvGrpSpPr>
          <p:cNvPr id="110" name="Google Shape;110;p16"/>
          <p:cNvGrpSpPr/>
          <p:nvPr/>
        </p:nvGrpSpPr>
        <p:grpSpPr>
          <a:xfrm>
            <a:off x="336625" y="3550133"/>
            <a:ext cx="6769581" cy="875490"/>
            <a:chOff x="334891" y="3149576"/>
            <a:chExt cx="4688400" cy="660000"/>
          </a:xfrm>
        </p:grpSpPr>
        <p:sp>
          <p:nvSpPr>
            <p:cNvPr id="111" name="Google Shape;111;p16"/>
            <p:cNvSpPr/>
            <p:nvPr/>
          </p:nvSpPr>
          <p:spPr>
            <a:xfrm>
              <a:off x="334891" y="3149576"/>
              <a:ext cx="4688400" cy="660000"/>
            </a:xfrm>
            <a:prstGeom prst="roundRect">
              <a:avLst>
                <a:gd name="adj" fmla="val 16667"/>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6"/>
            <p:cNvSpPr txBox="1"/>
            <p:nvPr/>
          </p:nvSpPr>
          <p:spPr>
            <a:xfrm>
              <a:off x="485925" y="3195500"/>
              <a:ext cx="4378500" cy="567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Clr>
                  <a:srgbClr val="000000"/>
                </a:buClr>
                <a:buSzPts val="1100"/>
                <a:buFont typeface="Arial"/>
                <a:buNone/>
              </a:pPr>
              <a:r>
                <a:rPr lang="en" sz="1200">
                  <a:solidFill>
                    <a:srgbClr val="FFFFFF"/>
                  </a:solidFill>
                  <a:latin typeface="Verdana"/>
                  <a:ea typeface="Verdana"/>
                  <a:cs typeface="Verdana"/>
                  <a:sym typeface="Verdana"/>
                </a:rPr>
                <a:t>Annual investment in gold </a:t>
              </a:r>
              <a:r>
                <a:rPr lang="en" sz="1200" b="1">
                  <a:solidFill>
                    <a:srgbClr val="FFFFFF"/>
                  </a:solidFill>
                  <a:latin typeface="Verdana"/>
                  <a:ea typeface="Verdana"/>
                  <a:cs typeface="Verdana"/>
                  <a:sym typeface="Verdana"/>
                </a:rPr>
                <a:t>rose by 25%</a:t>
              </a:r>
              <a:r>
                <a:rPr lang="en" sz="1200">
                  <a:solidFill>
                    <a:srgbClr val="FFFFFF"/>
                  </a:solidFill>
                  <a:latin typeface="Verdana"/>
                  <a:ea typeface="Verdana"/>
                  <a:cs typeface="Verdana"/>
                  <a:sym typeface="Verdana"/>
                </a:rPr>
                <a:t> in 2024, reaching a four-year high of 1,179.5 metric tons.</a:t>
              </a:r>
              <a:endParaRPr/>
            </a:p>
          </p:txBody>
        </p:sp>
      </p:grpSp>
      <p:grpSp>
        <p:nvGrpSpPr>
          <p:cNvPr id="113" name="Google Shape;113;p16"/>
          <p:cNvGrpSpPr/>
          <p:nvPr/>
        </p:nvGrpSpPr>
        <p:grpSpPr>
          <a:xfrm>
            <a:off x="312675" y="402814"/>
            <a:ext cx="4551751" cy="310575"/>
            <a:chOff x="312675" y="368796"/>
            <a:chExt cx="4551751" cy="310575"/>
          </a:xfrm>
        </p:grpSpPr>
        <p:pic>
          <p:nvPicPr>
            <p:cNvPr id="114" name="Google Shape;114;p16"/>
            <p:cNvPicPr preferRelativeResize="0"/>
            <p:nvPr/>
          </p:nvPicPr>
          <p:blipFill rotWithShape="1">
            <a:blip r:embed="rId4">
              <a:alphaModFix/>
            </a:blip>
            <a:srcRect b="38942"/>
            <a:stretch/>
          </p:blipFill>
          <p:spPr>
            <a:xfrm>
              <a:off x="312675" y="381215"/>
              <a:ext cx="2557869" cy="298157"/>
            </a:xfrm>
            <a:prstGeom prst="rect">
              <a:avLst/>
            </a:prstGeom>
            <a:noFill/>
            <a:ln>
              <a:noFill/>
            </a:ln>
          </p:spPr>
        </p:pic>
        <p:sp>
          <p:nvSpPr>
            <p:cNvPr id="115" name="Google Shape;115;p16"/>
            <p:cNvSpPr txBox="1"/>
            <p:nvPr/>
          </p:nvSpPr>
          <p:spPr>
            <a:xfrm>
              <a:off x="3018526" y="368796"/>
              <a:ext cx="1845900" cy="29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200">
                  <a:solidFill>
                    <a:srgbClr val="4D5156"/>
                  </a:solidFill>
                  <a:latin typeface="Roboto Light"/>
                  <a:ea typeface="Roboto Light"/>
                  <a:cs typeface="Roboto Light"/>
                  <a:sym typeface="Roboto Light"/>
                </a:rPr>
                <a:t>D E   G R O U P</a:t>
              </a:r>
              <a:endParaRPr sz="1900">
                <a:solidFill>
                  <a:srgbClr val="4D5156"/>
                </a:solidFill>
                <a:latin typeface="Roboto Light"/>
                <a:ea typeface="Roboto Light"/>
                <a:cs typeface="Roboto Light"/>
                <a:sym typeface="Roboto Light"/>
              </a:endParaRPr>
            </a:p>
          </p:txBody>
        </p:sp>
      </p:grpSp>
      <p:pic>
        <p:nvPicPr>
          <p:cNvPr id="116" name="Google Shape;116;p16"/>
          <p:cNvPicPr preferRelativeResize="0"/>
          <p:nvPr/>
        </p:nvPicPr>
        <p:blipFill rotWithShape="1">
          <a:blip r:embed="rId5">
            <a:alphaModFix/>
          </a:blip>
          <a:srcRect l="46905" t="49" r="-390"/>
          <a:stretch/>
        </p:blipFill>
        <p:spPr>
          <a:xfrm>
            <a:off x="334900" y="4756575"/>
            <a:ext cx="4688399" cy="261000"/>
          </a:xfrm>
          <a:prstGeom prst="rect">
            <a:avLst/>
          </a:prstGeom>
          <a:noFill/>
          <a:ln>
            <a:noFill/>
          </a:ln>
        </p:spPr>
      </p:pic>
      <p:sp>
        <p:nvSpPr>
          <p:cNvPr id="117" name="Google Shape;117;p16"/>
          <p:cNvSpPr txBox="1"/>
          <p:nvPr/>
        </p:nvSpPr>
        <p:spPr>
          <a:xfrm>
            <a:off x="312675" y="4729872"/>
            <a:ext cx="3381600" cy="213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solidFill>
                  <a:srgbClr val="006F59"/>
                </a:solidFill>
                <a:latin typeface="Proxima Nova"/>
                <a:ea typeface="Proxima Nova"/>
                <a:cs typeface="Proxima Nova"/>
                <a:sym typeface="Proxima Nova"/>
              </a:rPr>
              <a:t>Page 0</a:t>
            </a:r>
            <a:fld id="{00000000-1234-1234-1234-123412341234}" type="slidenum">
              <a:rPr lang="en" sz="1200">
                <a:solidFill>
                  <a:srgbClr val="006F59"/>
                </a:solidFill>
                <a:latin typeface="Proxima Nova"/>
                <a:ea typeface="Proxima Nova"/>
                <a:cs typeface="Proxima Nova"/>
                <a:sym typeface="Proxima Nova"/>
              </a:rPr>
              <a:t>10</a:t>
            </a:fld>
            <a:endParaRPr sz="1000">
              <a:solidFill>
                <a:srgbClr val="006F59"/>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p:nvPr/>
        </p:nvSpPr>
        <p:spPr>
          <a:xfrm>
            <a:off x="312675" y="916413"/>
            <a:ext cx="4338600" cy="46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800" b="1">
                <a:solidFill>
                  <a:srgbClr val="006F59"/>
                </a:solidFill>
              </a:rPr>
              <a:t>Problems in the Open Market</a:t>
            </a:r>
            <a:endParaRPr sz="1600" b="1">
              <a:solidFill>
                <a:srgbClr val="006F59"/>
              </a:solidFill>
            </a:endParaRPr>
          </a:p>
        </p:txBody>
      </p:sp>
      <p:grpSp>
        <p:nvGrpSpPr>
          <p:cNvPr id="123" name="Google Shape;123;p17"/>
          <p:cNvGrpSpPr/>
          <p:nvPr/>
        </p:nvGrpSpPr>
        <p:grpSpPr>
          <a:xfrm>
            <a:off x="0" y="0"/>
            <a:ext cx="9144003" cy="879921"/>
            <a:chOff x="0" y="0"/>
            <a:chExt cx="9144003" cy="879921"/>
          </a:xfrm>
        </p:grpSpPr>
        <p:pic>
          <p:nvPicPr>
            <p:cNvPr id="124" name="Google Shape;124;p17"/>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125" name="Google Shape;125;p17"/>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26" name="Google Shape;126;p17"/>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127" name="Google Shape;127;p17"/>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
        <p:nvSpPr>
          <p:cNvPr id="128" name="Google Shape;128;p17"/>
          <p:cNvSpPr/>
          <p:nvPr/>
        </p:nvSpPr>
        <p:spPr>
          <a:xfrm>
            <a:off x="1137850" y="1480225"/>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17"/>
          <p:cNvSpPr/>
          <p:nvPr/>
        </p:nvSpPr>
        <p:spPr>
          <a:xfrm>
            <a:off x="3720325" y="1480225"/>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7"/>
          <p:cNvSpPr/>
          <p:nvPr/>
        </p:nvSpPr>
        <p:spPr>
          <a:xfrm>
            <a:off x="6302771" y="1480225"/>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p17"/>
          <p:cNvSpPr/>
          <p:nvPr/>
        </p:nvSpPr>
        <p:spPr>
          <a:xfrm>
            <a:off x="1137850" y="3215446"/>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p17"/>
          <p:cNvSpPr/>
          <p:nvPr/>
        </p:nvSpPr>
        <p:spPr>
          <a:xfrm>
            <a:off x="3720325" y="3215446"/>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17"/>
          <p:cNvSpPr/>
          <p:nvPr/>
        </p:nvSpPr>
        <p:spPr>
          <a:xfrm>
            <a:off x="6302771" y="3215446"/>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4" name="Google Shape;134;p17"/>
          <p:cNvPicPr preferRelativeResize="0"/>
          <p:nvPr/>
        </p:nvPicPr>
        <p:blipFill rotWithShape="1">
          <a:blip r:embed="rId5">
            <a:alphaModFix/>
          </a:blip>
          <a:srcRect l="-20844" r="-20858"/>
          <a:stretch/>
        </p:blipFill>
        <p:spPr>
          <a:xfrm>
            <a:off x="1366150" y="1512625"/>
            <a:ext cx="1246801" cy="879900"/>
          </a:xfrm>
          <a:prstGeom prst="rect">
            <a:avLst/>
          </a:prstGeom>
          <a:noFill/>
          <a:ln>
            <a:noFill/>
          </a:ln>
        </p:spPr>
      </p:pic>
      <p:pic>
        <p:nvPicPr>
          <p:cNvPr id="135" name="Google Shape;135;p17"/>
          <p:cNvPicPr preferRelativeResize="0"/>
          <p:nvPr/>
        </p:nvPicPr>
        <p:blipFill>
          <a:blip r:embed="rId6">
            <a:alphaModFix/>
          </a:blip>
          <a:stretch>
            <a:fillRect/>
          </a:stretch>
        </p:blipFill>
        <p:spPr>
          <a:xfrm>
            <a:off x="4228387" y="1608950"/>
            <a:ext cx="687250" cy="687250"/>
          </a:xfrm>
          <a:prstGeom prst="rect">
            <a:avLst/>
          </a:prstGeom>
          <a:noFill/>
          <a:ln>
            <a:noFill/>
          </a:ln>
        </p:spPr>
      </p:pic>
      <p:sp>
        <p:nvSpPr>
          <p:cNvPr id="136" name="Google Shape;136;p17"/>
          <p:cNvSpPr txBox="1"/>
          <p:nvPr/>
        </p:nvSpPr>
        <p:spPr>
          <a:xfrm>
            <a:off x="995800" y="2436989"/>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Market Volatility</a:t>
            </a:r>
            <a:endParaRPr sz="1300" b="1">
              <a:solidFill>
                <a:srgbClr val="400E25"/>
              </a:solidFill>
            </a:endParaRPr>
          </a:p>
        </p:txBody>
      </p:sp>
      <p:sp>
        <p:nvSpPr>
          <p:cNvPr id="137" name="Google Shape;137;p17"/>
          <p:cNvSpPr txBox="1"/>
          <p:nvPr/>
        </p:nvSpPr>
        <p:spPr>
          <a:xfrm>
            <a:off x="3578275" y="2436989"/>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Liquidity Issues</a:t>
            </a:r>
            <a:endParaRPr sz="1300" b="1">
              <a:solidFill>
                <a:srgbClr val="400E25"/>
              </a:solidFill>
            </a:endParaRPr>
          </a:p>
        </p:txBody>
      </p:sp>
      <p:sp>
        <p:nvSpPr>
          <p:cNvPr id="138" name="Google Shape;138;p17"/>
          <p:cNvSpPr txBox="1"/>
          <p:nvPr/>
        </p:nvSpPr>
        <p:spPr>
          <a:xfrm>
            <a:off x="6160750" y="2436989"/>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Storage &amp; Security</a:t>
            </a:r>
            <a:endParaRPr sz="1300" b="1">
              <a:solidFill>
                <a:srgbClr val="400E25"/>
              </a:solidFill>
            </a:endParaRPr>
          </a:p>
        </p:txBody>
      </p:sp>
      <p:pic>
        <p:nvPicPr>
          <p:cNvPr id="139" name="Google Shape;139;p17"/>
          <p:cNvPicPr preferRelativeResize="0"/>
          <p:nvPr/>
        </p:nvPicPr>
        <p:blipFill>
          <a:blip r:embed="rId7">
            <a:alphaModFix/>
          </a:blip>
          <a:stretch>
            <a:fillRect/>
          </a:stretch>
        </p:blipFill>
        <p:spPr>
          <a:xfrm>
            <a:off x="6810875" y="1608950"/>
            <a:ext cx="687250" cy="687250"/>
          </a:xfrm>
          <a:prstGeom prst="rect">
            <a:avLst/>
          </a:prstGeom>
          <a:noFill/>
          <a:ln>
            <a:noFill/>
          </a:ln>
        </p:spPr>
      </p:pic>
      <p:sp>
        <p:nvSpPr>
          <p:cNvPr id="140" name="Google Shape;140;p17"/>
          <p:cNvSpPr txBox="1"/>
          <p:nvPr/>
        </p:nvSpPr>
        <p:spPr>
          <a:xfrm>
            <a:off x="995800" y="4160135"/>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High Transaction Costs</a:t>
            </a:r>
            <a:endParaRPr sz="1300" b="1">
              <a:solidFill>
                <a:srgbClr val="400E25"/>
              </a:solidFill>
            </a:endParaRPr>
          </a:p>
        </p:txBody>
      </p:sp>
      <p:sp>
        <p:nvSpPr>
          <p:cNvPr id="141" name="Google Shape;141;p17"/>
          <p:cNvSpPr txBox="1"/>
          <p:nvPr/>
        </p:nvSpPr>
        <p:spPr>
          <a:xfrm>
            <a:off x="3578275" y="4160135"/>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Ethics &amp; Sourcing </a:t>
            </a:r>
            <a:endParaRPr sz="1300" b="1">
              <a:solidFill>
                <a:srgbClr val="400E25"/>
              </a:solidFill>
            </a:endParaRPr>
          </a:p>
        </p:txBody>
      </p:sp>
      <p:sp>
        <p:nvSpPr>
          <p:cNvPr id="142" name="Google Shape;142;p17"/>
          <p:cNvSpPr txBox="1"/>
          <p:nvPr/>
        </p:nvSpPr>
        <p:spPr>
          <a:xfrm>
            <a:off x="6160750" y="4160135"/>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Niche Expertise</a:t>
            </a:r>
            <a:endParaRPr sz="1300" b="1">
              <a:solidFill>
                <a:srgbClr val="400E25"/>
              </a:solidFill>
            </a:endParaRPr>
          </a:p>
        </p:txBody>
      </p:sp>
      <p:pic>
        <p:nvPicPr>
          <p:cNvPr id="143" name="Google Shape;143;p17"/>
          <p:cNvPicPr preferRelativeResize="0"/>
          <p:nvPr/>
        </p:nvPicPr>
        <p:blipFill>
          <a:blip r:embed="rId8">
            <a:alphaModFix/>
          </a:blip>
          <a:stretch>
            <a:fillRect/>
          </a:stretch>
        </p:blipFill>
        <p:spPr>
          <a:xfrm>
            <a:off x="1549588" y="3247833"/>
            <a:ext cx="879924" cy="879924"/>
          </a:xfrm>
          <a:prstGeom prst="rect">
            <a:avLst/>
          </a:prstGeom>
          <a:noFill/>
          <a:ln>
            <a:noFill/>
          </a:ln>
        </p:spPr>
      </p:pic>
      <p:pic>
        <p:nvPicPr>
          <p:cNvPr id="144" name="Google Shape;144;p17"/>
          <p:cNvPicPr preferRelativeResize="0"/>
          <p:nvPr/>
        </p:nvPicPr>
        <p:blipFill>
          <a:blip r:embed="rId9">
            <a:alphaModFix/>
          </a:blip>
          <a:stretch>
            <a:fillRect/>
          </a:stretch>
        </p:blipFill>
        <p:spPr>
          <a:xfrm>
            <a:off x="4228375" y="3358393"/>
            <a:ext cx="687250" cy="687250"/>
          </a:xfrm>
          <a:prstGeom prst="rect">
            <a:avLst/>
          </a:prstGeom>
          <a:noFill/>
          <a:ln>
            <a:noFill/>
          </a:ln>
        </p:spPr>
      </p:pic>
      <p:pic>
        <p:nvPicPr>
          <p:cNvPr id="145" name="Google Shape;145;p17"/>
          <p:cNvPicPr preferRelativeResize="0"/>
          <p:nvPr/>
        </p:nvPicPr>
        <p:blipFill>
          <a:blip r:embed="rId10">
            <a:alphaModFix/>
          </a:blip>
          <a:stretch>
            <a:fillRect/>
          </a:stretch>
        </p:blipFill>
        <p:spPr>
          <a:xfrm>
            <a:off x="6810875" y="3344171"/>
            <a:ext cx="687250" cy="687250"/>
          </a:xfrm>
          <a:prstGeom prst="rect">
            <a:avLst/>
          </a:prstGeom>
          <a:noFill/>
          <a:ln>
            <a:noFill/>
          </a:ln>
        </p:spPr>
      </p:pic>
      <p:sp>
        <p:nvSpPr>
          <p:cNvPr id="146" name="Google Shape;146;p17"/>
          <p:cNvSpPr txBox="1"/>
          <p:nvPr/>
        </p:nvSpPr>
        <p:spPr>
          <a:xfrm>
            <a:off x="753150" y="2748711"/>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Commodity markets fluctuate due to economic and geopolitical factors.</a:t>
            </a:r>
            <a:endParaRPr sz="1000">
              <a:solidFill>
                <a:srgbClr val="400E25"/>
              </a:solidFill>
              <a:latin typeface="Verdana"/>
              <a:ea typeface="Verdana"/>
              <a:cs typeface="Verdana"/>
              <a:sym typeface="Verdana"/>
            </a:endParaRPr>
          </a:p>
        </p:txBody>
      </p:sp>
      <p:sp>
        <p:nvSpPr>
          <p:cNvPr id="147" name="Google Shape;147;p17"/>
          <p:cNvSpPr txBox="1"/>
          <p:nvPr/>
        </p:nvSpPr>
        <p:spPr>
          <a:xfrm>
            <a:off x="3335575" y="2748711"/>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Selling gemstones can take time, and gold sales may involve premiums.</a:t>
            </a:r>
            <a:endParaRPr sz="1000">
              <a:solidFill>
                <a:srgbClr val="400E25"/>
              </a:solidFill>
              <a:latin typeface="Verdana"/>
              <a:ea typeface="Verdana"/>
              <a:cs typeface="Verdana"/>
              <a:sym typeface="Verdana"/>
            </a:endParaRPr>
          </a:p>
        </p:txBody>
      </p:sp>
      <p:sp>
        <p:nvSpPr>
          <p:cNvPr id="148" name="Google Shape;148;p17"/>
          <p:cNvSpPr txBox="1"/>
          <p:nvPr/>
        </p:nvSpPr>
        <p:spPr>
          <a:xfrm>
            <a:off x="5918000" y="2748711"/>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Both require secure storage and insurance, adding to costs.</a:t>
            </a:r>
            <a:endParaRPr sz="1000">
              <a:solidFill>
                <a:srgbClr val="400E25"/>
              </a:solidFill>
              <a:latin typeface="Verdana"/>
              <a:ea typeface="Verdana"/>
              <a:cs typeface="Verdana"/>
              <a:sym typeface="Verdana"/>
            </a:endParaRPr>
          </a:p>
        </p:txBody>
      </p:sp>
      <p:sp>
        <p:nvSpPr>
          <p:cNvPr id="149" name="Google Shape;149;p17"/>
          <p:cNvSpPr txBox="1"/>
          <p:nvPr/>
        </p:nvSpPr>
        <p:spPr>
          <a:xfrm>
            <a:off x="753150" y="4489436"/>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Dealers, auction houses, and taxes reduce investment returns.</a:t>
            </a:r>
            <a:endParaRPr sz="1000">
              <a:solidFill>
                <a:srgbClr val="400E25"/>
              </a:solidFill>
              <a:latin typeface="Verdana"/>
              <a:ea typeface="Verdana"/>
              <a:cs typeface="Verdana"/>
              <a:sym typeface="Verdana"/>
            </a:endParaRPr>
          </a:p>
        </p:txBody>
      </p:sp>
      <p:sp>
        <p:nvSpPr>
          <p:cNvPr id="150" name="Google Shape;150;p17"/>
          <p:cNvSpPr txBox="1"/>
          <p:nvPr/>
        </p:nvSpPr>
        <p:spPr>
          <a:xfrm>
            <a:off x="3335575" y="4489436"/>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Conflict sourcing and environmental damage affect desirability.</a:t>
            </a:r>
            <a:endParaRPr sz="1000">
              <a:solidFill>
                <a:srgbClr val="400E25"/>
              </a:solidFill>
              <a:latin typeface="Verdana"/>
              <a:ea typeface="Verdana"/>
              <a:cs typeface="Verdana"/>
              <a:sym typeface="Verdana"/>
            </a:endParaRPr>
          </a:p>
        </p:txBody>
      </p:sp>
      <p:sp>
        <p:nvSpPr>
          <p:cNvPr id="151" name="Google Shape;151;p17"/>
          <p:cNvSpPr txBox="1"/>
          <p:nvPr/>
        </p:nvSpPr>
        <p:spPr>
          <a:xfrm>
            <a:off x="5918000" y="4489436"/>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Assessing gemstone value requires specialist knowledge.</a:t>
            </a:r>
            <a:endParaRPr sz="1000">
              <a:solidFill>
                <a:srgbClr val="400E25"/>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p:nvPr/>
        </p:nvSpPr>
        <p:spPr>
          <a:xfrm>
            <a:off x="4618616" y="3793329"/>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PROVEN TRACK RECORD</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London DE has been paying investors monthly returns since 2018, ensuring reliability and trust.</a:t>
            </a:r>
            <a:endParaRPr sz="1000">
              <a:solidFill>
                <a:schemeClr val="lt1"/>
              </a:solidFill>
              <a:latin typeface="Proxima Nova"/>
              <a:ea typeface="Proxima Nova"/>
              <a:cs typeface="Proxima Nova"/>
              <a:sym typeface="Proxima Nova"/>
            </a:endParaRPr>
          </a:p>
        </p:txBody>
      </p:sp>
      <p:sp>
        <p:nvSpPr>
          <p:cNvPr id="157" name="Google Shape;157;p18"/>
          <p:cNvSpPr/>
          <p:nvPr/>
        </p:nvSpPr>
        <p:spPr>
          <a:xfrm>
            <a:off x="648184" y="3793329"/>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ESG-ALIGNED</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London DE sources gold and gemstones through ethical, conflict-free supply chains.</a:t>
            </a:r>
            <a:endParaRPr sz="1000">
              <a:solidFill>
                <a:schemeClr val="lt1"/>
              </a:solidFill>
              <a:latin typeface="Proxima Nova"/>
              <a:ea typeface="Proxima Nova"/>
              <a:cs typeface="Proxima Nova"/>
              <a:sym typeface="Proxima Nova"/>
            </a:endParaRPr>
          </a:p>
        </p:txBody>
      </p:sp>
      <p:sp>
        <p:nvSpPr>
          <p:cNvPr id="158" name="Google Shape;158;p18"/>
          <p:cNvSpPr/>
          <p:nvPr/>
        </p:nvSpPr>
        <p:spPr>
          <a:xfrm>
            <a:off x="4618616" y="2925433"/>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NO HIDDEN FEES</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Investors pay no additional transaction costs, maximizing net returns.</a:t>
            </a:r>
            <a:endParaRPr sz="1000">
              <a:solidFill>
                <a:schemeClr val="lt1"/>
              </a:solidFill>
              <a:latin typeface="Proxima Nova"/>
              <a:ea typeface="Proxima Nova"/>
              <a:cs typeface="Proxima Nova"/>
              <a:sym typeface="Proxima Nova"/>
            </a:endParaRPr>
          </a:p>
        </p:txBody>
      </p:sp>
      <p:sp>
        <p:nvSpPr>
          <p:cNvPr id="159" name="Google Shape;159;p18"/>
          <p:cNvSpPr/>
          <p:nvPr/>
        </p:nvSpPr>
        <p:spPr>
          <a:xfrm>
            <a:off x="648184" y="2925433"/>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INVESTOR FUNDS ARE HELD IN ESCROW</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Funds are only released upon successful purchase, certification, and assay of gold.</a:t>
            </a:r>
            <a:endParaRPr sz="1000">
              <a:solidFill>
                <a:schemeClr val="lt1"/>
              </a:solidFill>
              <a:latin typeface="Proxima Nova"/>
              <a:ea typeface="Proxima Nova"/>
              <a:cs typeface="Proxima Nova"/>
              <a:sym typeface="Proxima Nova"/>
            </a:endParaRPr>
          </a:p>
        </p:txBody>
      </p:sp>
      <p:sp>
        <p:nvSpPr>
          <p:cNvPr id="160" name="Google Shape;160;p18"/>
          <p:cNvSpPr/>
          <p:nvPr/>
        </p:nvSpPr>
        <p:spPr>
          <a:xfrm>
            <a:off x="4618616" y="2057525"/>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REGULAR MONTHLY PAYMENTS</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Investors receive fixed interest payments every month, ensuring consistent cash flow.</a:t>
            </a:r>
            <a:endParaRPr sz="1000">
              <a:solidFill>
                <a:schemeClr val="lt1"/>
              </a:solidFill>
              <a:latin typeface="Proxima Nova"/>
              <a:ea typeface="Proxima Nova"/>
              <a:cs typeface="Proxima Nova"/>
              <a:sym typeface="Proxima Nova"/>
            </a:endParaRPr>
          </a:p>
        </p:txBody>
      </p:sp>
      <p:sp>
        <p:nvSpPr>
          <p:cNvPr id="161" name="Google Shape;161;p18"/>
          <p:cNvSpPr txBox="1"/>
          <p:nvPr/>
        </p:nvSpPr>
        <p:spPr>
          <a:xfrm>
            <a:off x="312675" y="763100"/>
            <a:ext cx="31116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6F59"/>
                </a:solidFill>
              </a:rPr>
              <a:t>The London DE Solution</a:t>
            </a:r>
            <a:endParaRPr sz="1800" b="1">
              <a:solidFill>
                <a:srgbClr val="006F59"/>
              </a:solidFill>
            </a:endParaRPr>
          </a:p>
        </p:txBody>
      </p:sp>
      <p:sp>
        <p:nvSpPr>
          <p:cNvPr id="162" name="Google Shape;162;p18"/>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grpSp>
        <p:nvGrpSpPr>
          <p:cNvPr id="163" name="Google Shape;163;p18"/>
          <p:cNvGrpSpPr/>
          <p:nvPr/>
        </p:nvGrpSpPr>
        <p:grpSpPr>
          <a:xfrm>
            <a:off x="312682" y="234186"/>
            <a:ext cx="3827113" cy="261131"/>
            <a:chOff x="312675" y="368796"/>
            <a:chExt cx="4551751" cy="310575"/>
          </a:xfrm>
        </p:grpSpPr>
        <p:pic>
          <p:nvPicPr>
            <p:cNvPr id="164" name="Google Shape;164;p18"/>
            <p:cNvPicPr preferRelativeResize="0"/>
            <p:nvPr/>
          </p:nvPicPr>
          <p:blipFill rotWithShape="1">
            <a:blip r:embed="rId3">
              <a:alphaModFix/>
            </a:blip>
            <a:srcRect b="38942"/>
            <a:stretch/>
          </p:blipFill>
          <p:spPr>
            <a:xfrm>
              <a:off x="312675" y="381215"/>
              <a:ext cx="2557869" cy="298157"/>
            </a:xfrm>
            <a:prstGeom prst="rect">
              <a:avLst/>
            </a:prstGeom>
            <a:noFill/>
            <a:ln>
              <a:noFill/>
            </a:ln>
          </p:spPr>
        </p:pic>
        <p:sp>
          <p:nvSpPr>
            <p:cNvPr id="165" name="Google Shape;165;p18"/>
            <p:cNvSpPr txBox="1"/>
            <p:nvPr/>
          </p:nvSpPr>
          <p:spPr>
            <a:xfrm>
              <a:off x="3018526" y="368796"/>
              <a:ext cx="1845900" cy="29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800">
                  <a:solidFill>
                    <a:srgbClr val="4D5156"/>
                  </a:solidFill>
                  <a:latin typeface="Roboto Light"/>
                  <a:ea typeface="Roboto Light"/>
                  <a:cs typeface="Roboto Light"/>
                  <a:sym typeface="Roboto Light"/>
                </a:rPr>
                <a:t>D E   G R O U P</a:t>
              </a:r>
              <a:endParaRPr sz="1500">
                <a:solidFill>
                  <a:srgbClr val="4D5156"/>
                </a:solidFill>
                <a:latin typeface="Roboto Light"/>
                <a:ea typeface="Roboto Light"/>
                <a:cs typeface="Roboto Light"/>
                <a:sym typeface="Roboto Light"/>
              </a:endParaRPr>
            </a:p>
          </p:txBody>
        </p:sp>
      </p:grpSp>
      <p:pic>
        <p:nvPicPr>
          <p:cNvPr id="166" name="Google Shape;166;p18"/>
          <p:cNvPicPr preferRelativeResize="0"/>
          <p:nvPr/>
        </p:nvPicPr>
        <p:blipFill rotWithShape="1">
          <a:blip r:embed="rId4">
            <a:alphaModFix/>
          </a:blip>
          <a:srcRect l="27838" r="-391"/>
          <a:stretch/>
        </p:blipFill>
        <p:spPr>
          <a:xfrm>
            <a:off x="312671" y="4756450"/>
            <a:ext cx="6359977" cy="261125"/>
          </a:xfrm>
          <a:prstGeom prst="rect">
            <a:avLst/>
          </a:prstGeom>
          <a:noFill/>
          <a:ln>
            <a:noFill/>
          </a:ln>
        </p:spPr>
      </p:pic>
      <p:sp>
        <p:nvSpPr>
          <p:cNvPr id="167" name="Google Shape;167;p18"/>
          <p:cNvSpPr txBox="1"/>
          <p:nvPr/>
        </p:nvSpPr>
        <p:spPr>
          <a:xfrm>
            <a:off x="312675" y="966725"/>
            <a:ext cx="8359500" cy="109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a:solidFill>
                  <a:srgbClr val="400E25"/>
                </a:solidFill>
              </a:rPr>
              <a:t>London DE’s Fixed Rate Loan Note offers asset-backed, high-yield returns while mitigating common investment risks in gold &amp; gemstones.</a:t>
            </a:r>
            <a:endParaRPr sz="1800" b="1">
              <a:solidFill>
                <a:srgbClr val="400E25"/>
              </a:solidFill>
            </a:endParaRPr>
          </a:p>
        </p:txBody>
      </p:sp>
      <p:sp>
        <p:nvSpPr>
          <p:cNvPr id="168" name="Google Shape;168;p18"/>
          <p:cNvSpPr/>
          <p:nvPr/>
        </p:nvSpPr>
        <p:spPr>
          <a:xfrm>
            <a:off x="648184" y="2057525"/>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FIXED INCOME RETURNS</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Loan Notes provide monthly interest payments, reducing exposure to market fluctuations.</a:t>
            </a:r>
            <a:endParaRPr sz="1000">
              <a:solidFill>
                <a:schemeClr val="lt1"/>
              </a:solidFill>
              <a:latin typeface="Proxima Nova"/>
              <a:ea typeface="Proxima Nova"/>
              <a:cs typeface="Proxima Nova"/>
              <a:sym typeface="Proxima Nova"/>
            </a:endParaRPr>
          </a:p>
        </p:txBody>
      </p:sp>
      <p:sp>
        <p:nvSpPr>
          <p:cNvPr id="169" name="Google Shape;169;p18"/>
          <p:cNvSpPr txBox="1"/>
          <p:nvPr/>
        </p:nvSpPr>
        <p:spPr>
          <a:xfrm>
            <a:off x="312675" y="4729872"/>
            <a:ext cx="3381600" cy="213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solidFill>
                  <a:srgbClr val="006F59"/>
                </a:solidFill>
                <a:latin typeface="Proxima Nova"/>
                <a:ea typeface="Proxima Nova"/>
                <a:cs typeface="Proxima Nova"/>
                <a:sym typeface="Proxima Nova"/>
              </a:rPr>
              <a:t>Page 0</a:t>
            </a:r>
            <a:fld id="{00000000-1234-1234-1234-123412341234}" type="slidenum">
              <a:rPr lang="en" sz="1200">
                <a:solidFill>
                  <a:srgbClr val="006F59"/>
                </a:solidFill>
                <a:latin typeface="Proxima Nova"/>
                <a:ea typeface="Proxima Nova"/>
                <a:cs typeface="Proxima Nova"/>
                <a:sym typeface="Proxima Nova"/>
              </a:rPr>
              <a:t>12</a:t>
            </a:fld>
            <a:endParaRPr sz="1000">
              <a:solidFill>
                <a:srgbClr val="006F59"/>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p:nvPr/>
        </p:nvSpPr>
        <p:spPr>
          <a:xfrm>
            <a:off x="422625" y="1241055"/>
            <a:ext cx="8298600" cy="1252500"/>
          </a:xfrm>
          <a:prstGeom prst="roundRect">
            <a:avLst>
              <a:gd name="adj" fmla="val 19107"/>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19"/>
          <p:cNvSpPr txBox="1"/>
          <p:nvPr/>
        </p:nvSpPr>
        <p:spPr>
          <a:xfrm>
            <a:off x="312675" y="763100"/>
            <a:ext cx="31116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6F59"/>
                </a:solidFill>
              </a:rPr>
              <a:t>The London DE Solution</a:t>
            </a:r>
            <a:endParaRPr sz="1800" b="1">
              <a:solidFill>
                <a:srgbClr val="006F59"/>
              </a:solidFill>
            </a:endParaRPr>
          </a:p>
        </p:txBody>
      </p:sp>
      <p:sp>
        <p:nvSpPr>
          <p:cNvPr id="176" name="Google Shape;176;p19"/>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grpSp>
        <p:nvGrpSpPr>
          <p:cNvPr id="177" name="Google Shape;177;p19"/>
          <p:cNvGrpSpPr/>
          <p:nvPr/>
        </p:nvGrpSpPr>
        <p:grpSpPr>
          <a:xfrm>
            <a:off x="312682" y="234186"/>
            <a:ext cx="3827113" cy="261131"/>
            <a:chOff x="312675" y="368796"/>
            <a:chExt cx="4551751" cy="310575"/>
          </a:xfrm>
        </p:grpSpPr>
        <p:pic>
          <p:nvPicPr>
            <p:cNvPr id="178" name="Google Shape;178;p19"/>
            <p:cNvPicPr preferRelativeResize="0"/>
            <p:nvPr/>
          </p:nvPicPr>
          <p:blipFill rotWithShape="1">
            <a:blip r:embed="rId3">
              <a:alphaModFix/>
            </a:blip>
            <a:srcRect b="38942"/>
            <a:stretch/>
          </p:blipFill>
          <p:spPr>
            <a:xfrm>
              <a:off x="312675" y="381215"/>
              <a:ext cx="2557869" cy="298157"/>
            </a:xfrm>
            <a:prstGeom prst="rect">
              <a:avLst/>
            </a:prstGeom>
            <a:noFill/>
            <a:ln>
              <a:noFill/>
            </a:ln>
          </p:spPr>
        </p:pic>
        <p:sp>
          <p:nvSpPr>
            <p:cNvPr id="179" name="Google Shape;179;p19"/>
            <p:cNvSpPr txBox="1"/>
            <p:nvPr/>
          </p:nvSpPr>
          <p:spPr>
            <a:xfrm>
              <a:off x="3018526" y="368796"/>
              <a:ext cx="1845900" cy="29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800">
                  <a:solidFill>
                    <a:srgbClr val="4D5156"/>
                  </a:solidFill>
                  <a:latin typeface="Roboto Light"/>
                  <a:ea typeface="Roboto Light"/>
                  <a:cs typeface="Roboto Light"/>
                  <a:sym typeface="Roboto Light"/>
                </a:rPr>
                <a:t>D E   G R O U P</a:t>
              </a:r>
              <a:endParaRPr sz="1500">
                <a:solidFill>
                  <a:srgbClr val="4D5156"/>
                </a:solidFill>
                <a:latin typeface="Roboto Light"/>
                <a:ea typeface="Roboto Light"/>
                <a:cs typeface="Roboto Light"/>
                <a:sym typeface="Roboto Light"/>
              </a:endParaRPr>
            </a:p>
          </p:txBody>
        </p:sp>
      </p:grpSp>
      <p:pic>
        <p:nvPicPr>
          <p:cNvPr id="180" name="Google Shape;180;p19"/>
          <p:cNvPicPr preferRelativeResize="0"/>
          <p:nvPr/>
        </p:nvPicPr>
        <p:blipFill rotWithShape="1">
          <a:blip r:embed="rId4">
            <a:alphaModFix/>
          </a:blip>
          <a:srcRect l="27838" r="-391"/>
          <a:stretch/>
        </p:blipFill>
        <p:spPr>
          <a:xfrm>
            <a:off x="312671" y="4756450"/>
            <a:ext cx="6359977" cy="261125"/>
          </a:xfrm>
          <a:prstGeom prst="rect">
            <a:avLst/>
          </a:prstGeom>
          <a:noFill/>
          <a:ln>
            <a:noFill/>
          </a:ln>
        </p:spPr>
      </p:pic>
      <p:sp>
        <p:nvSpPr>
          <p:cNvPr id="181" name="Google Shape;181;p19"/>
          <p:cNvSpPr txBox="1"/>
          <p:nvPr/>
        </p:nvSpPr>
        <p:spPr>
          <a:xfrm>
            <a:off x="312675" y="4729872"/>
            <a:ext cx="3381600" cy="213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solidFill>
                  <a:srgbClr val="006F59"/>
                </a:solidFill>
                <a:latin typeface="Proxima Nova"/>
                <a:ea typeface="Proxima Nova"/>
                <a:cs typeface="Proxima Nova"/>
                <a:sym typeface="Proxima Nova"/>
              </a:rPr>
              <a:t>Page 0</a:t>
            </a:r>
            <a:fld id="{00000000-1234-1234-1234-123412341234}" type="slidenum">
              <a:rPr lang="en" sz="1200">
                <a:solidFill>
                  <a:srgbClr val="006F59"/>
                </a:solidFill>
                <a:latin typeface="Proxima Nova"/>
                <a:ea typeface="Proxima Nova"/>
                <a:cs typeface="Proxima Nova"/>
                <a:sym typeface="Proxima Nova"/>
              </a:rPr>
              <a:t>13</a:t>
            </a:fld>
            <a:endParaRPr sz="1000">
              <a:solidFill>
                <a:srgbClr val="006F59"/>
              </a:solidFill>
              <a:latin typeface="Verdana"/>
              <a:ea typeface="Verdana"/>
              <a:cs typeface="Verdana"/>
              <a:sym typeface="Verdana"/>
            </a:endParaRPr>
          </a:p>
        </p:txBody>
      </p:sp>
      <p:grpSp>
        <p:nvGrpSpPr>
          <p:cNvPr id="182" name="Google Shape;182;p19"/>
          <p:cNvGrpSpPr/>
          <p:nvPr/>
        </p:nvGrpSpPr>
        <p:grpSpPr>
          <a:xfrm>
            <a:off x="1436860" y="2708990"/>
            <a:ext cx="6270281" cy="1622843"/>
            <a:chOff x="1606637" y="2999134"/>
            <a:chExt cx="6270281" cy="1622843"/>
          </a:xfrm>
        </p:grpSpPr>
        <p:pic>
          <p:nvPicPr>
            <p:cNvPr id="183" name="Google Shape;183;p19"/>
            <p:cNvPicPr preferRelativeResize="0"/>
            <p:nvPr/>
          </p:nvPicPr>
          <p:blipFill>
            <a:blip r:embed="rId5">
              <a:alphaModFix/>
            </a:blip>
            <a:stretch>
              <a:fillRect/>
            </a:stretch>
          </p:blipFill>
          <p:spPr>
            <a:xfrm>
              <a:off x="3812025" y="3915161"/>
              <a:ext cx="697275" cy="693681"/>
            </a:xfrm>
            <a:prstGeom prst="rect">
              <a:avLst/>
            </a:prstGeom>
            <a:noFill/>
            <a:ln>
              <a:noFill/>
            </a:ln>
          </p:spPr>
        </p:pic>
        <p:pic>
          <p:nvPicPr>
            <p:cNvPr id="184" name="Google Shape;184;p19"/>
            <p:cNvPicPr preferRelativeResize="0"/>
            <p:nvPr/>
          </p:nvPicPr>
          <p:blipFill>
            <a:blip r:embed="rId6">
              <a:alphaModFix/>
            </a:blip>
            <a:stretch>
              <a:fillRect/>
            </a:stretch>
          </p:blipFill>
          <p:spPr>
            <a:xfrm>
              <a:off x="5707567" y="3067987"/>
              <a:ext cx="697275" cy="627913"/>
            </a:xfrm>
            <a:prstGeom prst="rect">
              <a:avLst/>
            </a:prstGeom>
            <a:noFill/>
            <a:ln>
              <a:noFill/>
            </a:ln>
          </p:spPr>
        </p:pic>
        <p:pic>
          <p:nvPicPr>
            <p:cNvPr id="185" name="Google Shape;185;p19"/>
            <p:cNvPicPr preferRelativeResize="0"/>
            <p:nvPr/>
          </p:nvPicPr>
          <p:blipFill>
            <a:blip r:embed="rId7">
              <a:alphaModFix/>
            </a:blip>
            <a:stretch>
              <a:fillRect/>
            </a:stretch>
          </p:blipFill>
          <p:spPr>
            <a:xfrm>
              <a:off x="1606637" y="2999134"/>
              <a:ext cx="610150" cy="696776"/>
            </a:xfrm>
            <a:prstGeom prst="rect">
              <a:avLst/>
            </a:prstGeom>
            <a:noFill/>
            <a:ln>
              <a:noFill/>
            </a:ln>
          </p:spPr>
        </p:pic>
        <p:sp>
          <p:nvSpPr>
            <p:cNvPr id="186" name="Google Shape;186;p19"/>
            <p:cNvSpPr txBox="1"/>
            <p:nvPr/>
          </p:nvSpPr>
          <p:spPr>
            <a:xfrm>
              <a:off x="2365671" y="3119433"/>
              <a:ext cx="881676" cy="510600"/>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 sz="1000" b="1" dirty="0">
                  <a:solidFill>
                    <a:srgbClr val="591836"/>
                  </a:solidFill>
                  <a:latin typeface="Proxima Nova"/>
                  <a:ea typeface="Proxima Nova"/>
                  <a:cs typeface="Proxima Nova"/>
                  <a:sym typeface="Proxima Nova"/>
                </a:rPr>
                <a:t>Minimum</a:t>
              </a:r>
              <a:endParaRPr sz="1000" dirty="0">
                <a:latin typeface="Proxima Nova"/>
                <a:ea typeface="Proxima Nova"/>
                <a:cs typeface="Proxima Nova"/>
                <a:sym typeface="Proxima Nova"/>
              </a:endParaRPr>
            </a:p>
            <a:p>
              <a:pPr marL="12700" lvl="0" indent="0" algn="l" rtl="0">
                <a:lnSpc>
                  <a:spcPct val="100000"/>
                </a:lnSpc>
                <a:spcBef>
                  <a:spcPts val="95"/>
                </a:spcBef>
                <a:spcAft>
                  <a:spcPts val="0"/>
                </a:spcAft>
                <a:buNone/>
              </a:pPr>
              <a:r>
                <a:rPr lang="en" sz="1000" b="1" dirty="0">
                  <a:solidFill>
                    <a:srgbClr val="591836"/>
                  </a:solidFill>
                  <a:latin typeface="Proxima Nova"/>
                  <a:ea typeface="Proxima Nova"/>
                  <a:cs typeface="Proxima Nova"/>
                  <a:sym typeface="Proxima Nova"/>
                </a:rPr>
                <a:t>Investment</a:t>
              </a:r>
              <a:endParaRPr sz="1000" dirty="0">
                <a:latin typeface="Proxima Nova"/>
                <a:ea typeface="Proxima Nova"/>
                <a:cs typeface="Proxima Nova"/>
                <a:sym typeface="Proxima Nova"/>
              </a:endParaRPr>
            </a:p>
            <a:p>
              <a:pPr marL="12700" lvl="0" indent="0" algn="l" rtl="0">
                <a:lnSpc>
                  <a:spcPct val="100000"/>
                </a:lnSpc>
                <a:spcBef>
                  <a:spcPts val="95"/>
                </a:spcBef>
                <a:spcAft>
                  <a:spcPts val="0"/>
                </a:spcAft>
                <a:buNone/>
              </a:pPr>
              <a:r>
                <a:rPr lang="en" sz="1000" dirty="0">
                  <a:solidFill>
                    <a:srgbClr val="591836"/>
                  </a:solidFill>
                  <a:latin typeface="Proxima Nova"/>
                  <a:ea typeface="Proxima Nova"/>
                  <a:cs typeface="Proxima Nova"/>
                  <a:sym typeface="Proxima Nova"/>
                </a:rPr>
                <a:t>£100,000</a:t>
              </a:r>
              <a:endParaRPr sz="1000" dirty="0">
                <a:latin typeface="Proxima Nova"/>
                <a:ea typeface="Proxima Nova"/>
                <a:cs typeface="Proxima Nova"/>
                <a:sym typeface="Proxima Nova"/>
              </a:endParaRPr>
            </a:p>
          </p:txBody>
        </p:sp>
        <p:sp>
          <p:nvSpPr>
            <p:cNvPr id="187" name="Google Shape;187;p19"/>
            <p:cNvSpPr txBox="1"/>
            <p:nvPr/>
          </p:nvSpPr>
          <p:spPr>
            <a:xfrm>
              <a:off x="2365671" y="4017557"/>
              <a:ext cx="1169700" cy="498600"/>
            </a:xfrm>
            <a:prstGeom prst="rect">
              <a:avLst/>
            </a:prstGeom>
            <a:noFill/>
            <a:ln>
              <a:noFill/>
            </a:ln>
          </p:spPr>
          <p:txBody>
            <a:bodyPr spcFirstLastPara="1" wrap="square" lIns="0" tIns="12050" rIns="0" bIns="0" anchor="t" anchorCtr="0">
              <a:spAutoFit/>
            </a:bodyPr>
            <a:lstStyle/>
            <a:p>
              <a:pPr marL="12700" marR="5080" lvl="0" indent="0" algn="l" rtl="0">
                <a:lnSpc>
                  <a:spcPct val="108000"/>
                </a:lnSpc>
                <a:spcBef>
                  <a:spcPts val="0"/>
                </a:spcBef>
                <a:spcAft>
                  <a:spcPts val="0"/>
                </a:spcAft>
                <a:buNone/>
              </a:pPr>
              <a:r>
                <a:rPr lang="en" sz="1000" b="1">
                  <a:solidFill>
                    <a:srgbClr val="591836"/>
                  </a:solidFill>
                  <a:latin typeface="Proxima Nova"/>
                  <a:ea typeface="Proxima Nova"/>
                  <a:cs typeface="Proxima Nova"/>
                  <a:sym typeface="Proxima Nova"/>
                </a:rPr>
                <a:t>Security Trustee </a:t>
              </a:r>
              <a:r>
                <a:rPr lang="en" sz="1000">
                  <a:solidFill>
                    <a:srgbClr val="591836"/>
                  </a:solidFill>
                  <a:latin typeface="Proxima Nova"/>
                  <a:ea typeface="Proxima Nova"/>
                  <a:cs typeface="Proxima Nova"/>
                  <a:sym typeface="Proxima Nova"/>
                </a:rPr>
                <a:t>Cotswolds Capital Trustee</a:t>
              </a:r>
              <a:endParaRPr sz="1000">
                <a:latin typeface="Proxima Nova"/>
                <a:ea typeface="Proxima Nova"/>
                <a:cs typeface="Proxima Nova"/>
                <a:sym typeface="Proxima Nova"/>
              </a:endParaRPr>
            </a:p>
          </p:txBody>
        </p:sp>
        <p:sp>
          <p:nvSpPr>
            <p:cNvPr id="188" name="Google Shape;188;p19"/>
            <p:cNvSpPr txBox="1"/>
            <p:nvPr/>
          </p:nvSpPr>
          <p:spPr>
            <a:xfrm>
              <a:off x="4677678" y="3119563"/>
              <a:ext cx="842700" cy="510900"/>
            </a:xfrm>
            <a:prstGeom prst="rect">
              <a:avLst/>
            </a:prstGeom>
            <a:noFill/>
            <a:ln>
              <a:noFill/>
            </a:ln>
          </p:spPr>
          <p:txBody>
            <a:bodyPr spcFirstLastPara="1" wrap="square" lIns="0" tIns="12050" rIns="0" bIns="0" anchor="t" anchorCtr="0">
              <a:spAutoFit/>
            </a:bodyPr>
            <a:lstStyle/>
            <a:p>
              <a:pPr marL="12700" marR="5080" lvl="0" indent="0" algn="l" rtl="0">
                <a:lnSpc>
                  <a:spcPct val="108000"/>
                </a:lnSpc>
                <a:spcBef>
                  <a:spcPts val="0"/>
                </a:spcBef>
                <a:spcAft>
                  <a:spcPts val="0"/>
                </a:spcAft>
                <a:buNone/>
              </a:pPr>
              <a:r>
                <a:rPr lang="en" sz="1000" b="1" dirty="0">
                  <a:solidFill>
                    <a:srgbClr val="591836"/>
                  </a:solidFill>
                  <a:latin typeface="Proxima Nova"/>
                  <a:ea typeface="Proxima Nova"/>
                  <a:cs typeface="Proxima Nova"/>
                  <a:sym typeface="Proxima Nova"/>
                </a:rPr>
                <a:t>Investment Term</a:t>
              </a:r>
              <a:endParaRPr sz="1000" dirty="0">
                <a:latin typeface="Proxima Nova"/>
                <a:ea typeface="Proxima Nova"/>
                <a:cs typeface="Proxima Nova"/>
                <a:sym typeface="Proxima Nova"/>
              </a:endParaRPr>
            </a:p>
            <a:p>
              <a:pPr marL="12700" lvl="0" indent="0" algn="l" rtl="0">
                <a:lnSpc>
                  <a:spcPct val="100000"/>
                </a:lnSpc>
                <a:spcBef>
                  <a:spcPts val="95"/>
                </a:spcBef>
                <a:spcAft>
                  <a:spcPts val="0"/>
                </a:spcAft>
                <a:buNone/>
              </a:pPr>
              <a:r>
                <a:rPr lang="en" sz="1000" dirty="0">
                  <a:solidFill>
                    <a:srgbClr val="591836"/>
                  </a:solidFill>
                  <a:latin typeface="Proxima Nova"/>
                  <a:ea typeface="Proxima Nova"/>
                  <a:cs typeface="Proxima Nova"/>
                  <a:sym typeface="Proxima Nova"/>
                </a:rPr>
                <a:t>60 months</a:t>
              </a:r>
              <a:endParaRPr sz="1000" dirty="0">
                <a:latin typeface="Proxima Nova"/>
                <a:ea typeface="Proxima Nova"/>
                <a:cs typeface="Proxima Nova"/>
                <a:sym typeface="Proxima Nova"/>
              </a:endParaRPr>
            </a:p>
          </p:txBody>
        </p:sp>
        <p:sp>
          <p:nvSpPr>
            <p:cNvPr id="189" name="Google Shape;189;p19"/>
            <p:cNvSpPr txBox="1"/>
            <p:nvPr/>
          </p:nvSpPr>
          <p:spPr>
            <a:xfrm>
              <a:off x="4677678" y="4017687"/>
              <a:ext cx="842700" cy="498600"/>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 sz="1000" b="1">
                  <a:solidFill>
                    <a:srgbClr val="591836"/>
                  </a:solidFill>
                  <a:latin typeface="Proxima Nova"/>
                  <a:ea typeface="Proxima Nova"/>
                  <a:cs typeface="Proxima Nova"/>
                  <a:sym typeface="Proxima Nova"/>
                </a:rPr>
                <a:t>Asset Backed</a:t>
              </a:r>
              <a:endParaRPr sz="1000">
                <a:latin typeface="Proxima Nova"/>
                <a:ea typeface="Proxima Nova"/>
                <a:cs typeface="Proxima Nova"/>
                <a:sym typeface="Proxima Nova"/>
              </a:endParaRPr>
            </a:p>
            <a:p>
              <a:pPr marL="12700" marR="5080" lvl="0" indent="0" algn="l" rtl="0">
                <a:lnSpc>
                  <a:spcPct val="108000"/>
                </a:lnSpc>
                <a:spcBef>
                  <a:spcPts val="0"/>
                </a:spcBef>
                <a:spcAft>
                  <a:spcPts val="0"/>
                </a:spcAft>
                <a:buNone/>
              </a:pPr>
              <a:r>
                <a:rPr lang="en" sz="1000">
                  <a:solidFill>
                    <a:srgbClr val="591836"/>
                  </a:solidFill>
                  <a:latin typeface="Proxima Nova"/>
                  <a:ea typeface="Proxima Nova"/>
                  <a:cs typeface="Proxima Nova"/>
                  <a:sym typeface="Proxima Nova"/>
                </a:rPr>
                <a:t>Fixed income Loan Note</a:t>
              </a:r>
              <a:endParaRPr sz="1000">
                <a:latin typeface="Proxima Nova"/>
                <a:ea typeface="Proxima Nova"/>
                <a:cs typeface="Proxima Nova"/>
                <a:sym typeface="Proxima Nova"/>
              </a:endParaRPr>
            </a:p>
          </p:txBody>
        </p:sp>
        <p:sp>
          <p:nvSpPr>
            <p:cNvPr id="190" name="Google Shape;190;p19"/>
            <p:cNvSpPr txBox="1"/>
            <p:nvPr/>
          </p:nvSpPr>
          <p:spPr>
            <a:xfrm>
              <a:off x="6507117" y="3119692"/>
              <a:ext cx="610765" cy="510900"/>
            </a:xfrm>
            <a:prstGeom prst="rect">
              <a:avLst/>
            </a:prstGeom>
            <a:noFill/>
            <a:ln>
              <a:noFill/>
            </a:ln>
          </p:spPr>
          <p:txBody>
            <a:bodyPr spcFirstLastPara="1" wrap="square" lIns="0" tIns="12050" rIns="0" bIns="0" anchor="t" anchorCtr="0">
              <a:spAutoFit/>
            </a:bodyPr>
            <a:lstStyle/>
            <a:p>
              <a:pPr marL="12700" marR="5080" lvl="0" indent="0" algn="l" rtl="0">
                <a:lnSpc>
                  <a:spcPct val="108000"/>
                </a:lnSpc>
                <a:spcBef>
                  <a:spcPts val="0"/>
                </a:spcBef>
                <a:spcAft>
                  <a:spcPts val="0"/>
                </a:spcAft>
                <a:buNone/>
              </a:pPr>
              <a:r>
                <a:rPr lang="en" sz="1000" b="1" dirty="0">
                  <a:solidFill>
                    <a:srgbClr val="591836"/>
                  </a:solidFill>
                  <a:latin typeface="Proxima Nova"/>
                  <a:ea typeface="Proxima Nova"/>
                  <a:cs typeface="Proxima Nova"/>
                  <a:sym typeface="Proxima Nova"/>
                </a:rPr>
                <a:t>Interest Paid</a:t>
              </a:r>
              <a:endParaRPr sz="1000" dirty="0">
                <a:latin typeface="Proxima Nova"/>
                <a:ea typeface="Proxima Nova"/>
                <a:cs typeface="Proxima Nova"/>
                <a:sym typeface="Proxima Nova"/>
              </a:endParaRPr>
            </a:p>
            <a:p>
              <a:pPr marL="12700" lvl="0" indent="0" algn="l" rtl="0">
                <a:lnSpc>
                  <a:spcPct val="100000"/>
                </a:lnSpc>
                <a:spcBef>
                  <a:spcPts val="95"/>
                </a:spcBef>
                <a:spcAft>
                  <a:spcPts val="0"/>
                </a:spcAft>
                <a:buNone/>
              </a:pPr>
              <a:r>
                <a:rPr lang="en" sz="1000" dirty="0">
                  <a:solidFill>
                    <a:srgbClr val="591836"/>
                  </a:solidFill>
                  <a:latin typeface="Proxima Nova"/>
                  <a:ea typeface="Proxima Nova"/>
                  <a:cs typeface="Proxima Nova"/>
                  <a:sym typeface="Proxima Nova"/>
                </a:rPr>
                <a:t>Monthly</a:t>
              </a:r>
              <a:endParaRPr sz="1000" dirty="0">
                <a:latin typeface="Proxima Nova"/>
                <a:ea typeface="Proxima Nova"/>
                <a:cs typeface="Proxima Nova"/>
                <a:sym typeface="Proxima Nova"/>
              </a:endParaRPr>
            </a:p>
          </p:txBody>
        </p:sp>
        <p:sp>
          <p:nvSpPr>
            <p:cNvPr id="191" name="Google Shape;191;p19"/>
            <p:cNvSpPr txBox="1"/>
            <p:nvPr/>
          </p:nvSpPr>
          <p:spPr>
            <a:xfrm>
              <a:off x="6507118" y="4017815"/>
              <a:ext cx="1369800" cy="498600"/>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 sz="1000" b="1">
                  <a:solidFill>
                    <a:srgbClr val="591836"/>
                  </a:solidFill>
                  <a:latin typeface="Proxima Nova"/>
                  <a:ea typeface="Proxima Nova"/>
                  <a:cs typeface="Proxima Nova"/>
                  <a:sym typeface="Proxima Nova"/>
                </a:rPr>
                <a:t>Security</a:t>
              </a:r>
              <a:endParaRPr sz="1000">
                <a:latin typeface="Proxima Nova"/>
                <a:ea typeface="Proxima Nova"/>
                <a:cs typeface="Proxima Nova"/>
                <a:sym typeface="Proxima Nova"/>
              </a:endParaRPr>
            </a:p>
            <a:p>
              <a:pPr marL="12700" marR="5080" lvl="0" indent="0" algn="l" rtl="0">
                <a:lnSpc>
                  <a:spcPct val="108000"/>
                </a:lnSpc>
                <a:spcBef>
                  <a:spcPts val="0"/>
                </a:spcBef>
                <a:spcAft>
                  <a:spcPts val="0"/>
                </a:spcAft>
                <a:buNone/>
              </a:pPr>
              <a:r>
                <a:rPr lang="en" sz="1000">
                  <a:solidFill>
                    <a:srgbClr val="591836"/>
                  </a:solidFill>
                  <a:latin typeface="Proxima Nova"/>
                  <a:ea typeface="Proxima Nova"/>
                  <a:cs typeface="Proxima Nova"/>
                  <a:sym typeface="Proxima Nova"/>
                </a:rPr>
                <a:t>Legal charge over the Company and Assets</a:t>
              </a:r>
              <a:endParaRPr sz="1000">
                <a:latin typeface="Proxima Nova"/>
                <a:ea typeface="Proxima Nova"/>
                <a:cs typeface="Proxima Nova"/>
                <a:sym typeface="Proxima Nova"/>
              </a:endParaRPr>
            </a:p>
          </p:txBody>
        </p:sp>
        <p:pic>
          <p:nvPicPr>
            <p:cNvPr id="192" name="Google Shape;192;p19"/>
            <p:cNvPicPr preferRelativeResize="0"/>
            <p:nvPr/>
          </p:nvPicPr>
          <p:blipFill rotWithShape="1">
            <a:blip r:embed="rId8">
              <a:alphaModFix/>
            </a:blip>
            <a:srcRect/>
            <a:stretch/>
          </p:blipFill>
          <p:spPr>
            <a:xfrm>
              <a:off x="3844576" y="3000378"/>
              <a:ext cx="602862" cy="675498"/>
            </a:xfrm>
            <a:prstGeom prst="rect">
              <a:avLst/>
            </a:prstGeom>
            <a:noFill/>
            <a:ln>
              <a:noFill/>
            </a:ln>
          </p:spPr>
        </p:pic>
        <p:pic>
          <p:nvPicPr>
            <p:cNvPr id="193" name="Google Shape;193;p19"/>
            <p:cNvPicPr preferRelativeResize="0"/>
            <p:nvPr/>
          </p:nvPicPr>
          <p:blipFill rotWithShape="1">
            <a:blip r:embed="rId9">
              <a:alphaModFix/>
            </a:blip>
            <a:srcRect/>
            <a:stretch/>
          </p:blipFill>
          <p:spPr>
            <a:xfrm>
              <a:off x="1606759" y="3942845"/>
              <a:ext cx="610129" cy="679132"/>
            </a:xfrm>
            <a:prstGeom prst="rect">
              <a:avLst/>
            </a:prstGeom>
            <a:noFill/>
            <a:ln>
              <a:noFill/>
            </a:ln>
          </p:spPr>
        </p:pic>
        <p:pic>
          <p:nvPicPr>
            <p:cNvPr id="194" name="Google Shape;194;p19"/>
            <p:cNvPicPr preferRelativeResize="0"/>
            <p:nvPr/>
          </p:nvPicPr>
          <p:blipFill rotWithShape="1">
            <a:blip r:embed="rId10">
              <a:alphaModFix/>
            </a:blip>
            <a:srcRect/>
            <a:stretch/>
          </p:blipFill>
          <p:spPr>
            <a:xfrm>
              <a:off x="5743572" y="3942845"/>
              <a:ext cx="522969" cy="679132"/>
            </a:xfrm>
            <a:prstGeom prst="rect">
              <a:avLst/>
            </a:prstGeom>
            <a:noFill/>
            <a:ln>
              <a:noFill/>
            </a:ln>
          </p:spPr>
        </p:pic>
      </p:grpSp>
      <p:grpSp>
        <p:nvGrpSpPr>
          <p:cNvPr id="195" name="Google Shape;195;p19"/>
          <p:cNvGrpSpPr/>
          <p:nvPr/>
        </p:nvGrpSpPr>
        <p:grpSpPr>
          <a:xfrm>
            <a:off x="862563" y="1383690"/>
            <a:ext cx="3568200" cy="547200"/>
            <a:chOff x="941100" y="1925700"/>
            <a:chExt cx="3568200" cy="547200"/>
          </a:xfrm>
        </p:grpSpPr>
        <p:sp>
          <p:nvSpPr>
            <p:cNvPr id="196" name="Google Shape;196;p19"/>
            <p:cNvSpPr/>
            <p:nvPr/>
          </p:nvSpPr>
          <p:spPr>
            <a:xfrm>
              <a:off x="941100" y="1925700"/>
              <a:ext cx="3568200" cy="547200"/>
            </a:xfrm>
            <a:prstGeom prst="roundRect">
              <a:avLst>
                <a:gd name="adj" fmla="val 17916"/>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7" name="Google Shape;197;p19"/>
            <p:cNvSpPr txBox="1"/>
            <p:nvPr/>
          </p:nvSpPr>
          <p:spPr>
            <a:xfrm>
              <a:off x="1160076" y="1982975"/>
              <a:ext cx="5145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18%</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Return</a:t>
              </a:r>
              <a:endParaRPr sz="800" b="1">
                <a:solidFill>
                  <a:srgbClr val="FFFFFF"/>
                </a:solidFill>
                <a:latin typeface="Verdana"/>
                <a:ea typeface="Verdana"/>
                <a:cs typeface="Verdana"/>
                <a:sym typeface="Verdana"/>
              </a:endParaRPr>
            </a:p>
          </p:txBody>
        </p:sp>
        <p:sp>
          <p:nvSpPr>
            <p:cNvPr id="198" name="Google Shape;198;p19"/>
            <p:cNvSpPr txBox="1"/>
            <p:nvPr/>
          </p:nvSpPr>
          <p:spPr>
            <a:xfrm>
              <a:off x="1982262" y="1982975"/>
              <a:ext cx="13008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$100,000 </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Minimum Investment</a:t>
              </a:r>
              <a:endParaRPr sz="800" b="1">
                <a:solidFill>
                  <a:srgbClr val="FFFFFF"/>
                </a:solidFill>
                <a:latin typeface="Verdana"/>
                <a:ea typeface="Verdana"/>
                <a:cs typeface="Verdana"/>
                <a:sym typeface="Verdana"/>
              </a:endParaRPr>
            </a:p>
          </p:txBody>
        </p:sp>
        <p:sp>
          <p:nvSpPr>
            <p:cNvPr id="199" name="Google Shape;199;p19"/>
            <p:cNvSpPr txBox="1"/>
            <p:nvPr/>
          </p:nvSpPr>
          <p:spPr>
            <a:xfrm>
              <a:off x="3592127" y="1982975"/>
              <a:ext cx="6972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1.5%</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Per Month</a:t>
              </a:r>
              <a:endParaRPr sz="800" b="1">
                <a:solidFill>
                  <a:srgbClr val="FFFFFF"/>
                </a:solidFill>
                <a:latin typeface="Verdana"/>
                <a:ea typeface="Verdana"/>
                <a:cs typeface="Verdana"/>
                <a:sym typeface="Verdana"/>
              </a:endParaRPr>
            </a:p>
          </p:txBody>
        </p:sp>
        <p:cxnSp>
          <p:nvCxnSpPr>
            <p:cNvPr id="200" name="Google Shape;200;p19"/>
            <p:cNvCxnSpPr/>
            <p:nvPr/>
          </p:nvCxnSpPr>
          <p:spPr>
            <a:xfrm>
              <a:off x="1838462" y="2009442"/>
              <a:ext cx="0" cy="379800"/>
            </a:xfrm>
            <a:prstGeom prst="straightConnector1">
              <a:avLst/>
            </a:prstGeom>
            <a:noFill/>
            <a:ln w="19050" cap="flat" cmpd="sng">
              <a:solidFill>
                <a:srgbClr val="FFFFFF"/>
              </a:solidFill>
              <a:prstDash val="solid"/>
              <a:round/>
              <a:headEnd type="none" w="med" len="med"/>
              <a:tailEnd type="none" w="med" len="med"/>
            </a:ln>
          </p:spPr>
        </p:cxnSp>
        <p:cxnSp>
          <p:nvCxnSpPr>
            <p:cNvPr id="201" name="Google Shape;201;p19"/>
            <p:cNvCxnSpPr/>
            <p:nvPr/>
          </p:nvCxnSpPr>
          <p:spPr>
            <a:xfrm>
              <a:off x="3426766" y="2009442"/>
              <a:ext cx="0" cy="379800"/>
            </a:xfrm>
            <a:prstGeom prst="straightConnector1">
              <a:avLst/>
            </a:prstGeom>
            <a:noFill/>
            <a:ln w="19050" cap="flat" cmpd="sng">
              <a:solidFill>
                <a:srgbClr val="FFFFFF"/>
              </a:solidFill>
              <a:prstDash val="solid"/>
              <a:round/>
              <a:headEnd type="none" w="med" len="med"/>
              <a:tailEnd type="none" w="med" len="med"/>
            </a:ln>
          </p:spPr>
        </p:cxnSp>
      </p:grpSp>
      <p:grpSp>
        <p:nvGrpSpPr>
          <p:cNvPr id="202" name="Google Shape;202;p19"/>
          <p:cNvGrpSpPr/>
          <p:nvPr/>
        </p:nvGrpSpPr>
        <p:grpSpPr>
          <a:xfrm>
            <a:off x="4713088" y="1383690"/>
            <a:ext cx="3568200" cy="547200"/>
            <a:chOff x="941100" y="1925700"/>
            <a:chExt cx="3568200" cy="547200"/>
          </a:xfrm>
        </p:grpSpPr>
        <p:sp>
          <p:nvSpPr>
            <p:cNvPr id="203" name="Google Shape;203;p19"/>
            <p:cNvSpPr/>
            <p:nvPr/>
          </p:nvSpPr>
          <p:spPr>
            <a:xfrm>
              <a:off x="941100" y="1925700"/>
              <a:ext cx="3568200" cy="547200"/>
            </a:xfrm>
            <a:prstGeom prst="roundRect">
              <a:avLst>
                <a:gd name="adj" fmla="val 17916"/>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4" name="Google Shape;204;p19"/>
            <p:cNvSpPr txBox="1"/>
            <p:nvPr/>
          </p:nvSpPr>
          <p:spPr>
            <a:xfrm>
              <a:off x="1160076" y="1982975"/>
              <a:ext cx="5145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18%</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Return</a:t>
              </a:r>
              <a:endParaRPr sz="800" b="1">
                <a:solidFill>
                  <a:srgbClr val="FFFFFF"/>
                </a:solidFill>
                <a:latin typeface="Verdana"/>
                <a:ea typeface="Verdana"/>
                <a:cs typeface="Verdana"/>
                <a:sym typeface="Verdana"/>
              </a:endParaRPr>
            </a:p>
          </p:txBody>
        </p:sp>
        <p:sp>
          <p:nvSpPr>
            <p:cNvPr id="205" name="Google Shape;205;p19"/>
            <p:cNvSpPr txBox="1"/>
            <p:nvPr/>
          </p:nvSpPr>
          <p:spPr>
            <a:xfrm>
              <a:off x="1982262" y="1982975"/>
              <a:ext cx="13008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$500,000 </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Minimum Investment</a:t>
              </a:r>
              <a:endParaRPr sz="800" b="1">
                <a:solidFill>
                  <a:srgbClr val="FFFFFF"/>
                </a:solidFill>
                <a:latin typeface="Verdana"/>
                <a:ea typeface="Verdana"/>
                <a:cs typeface="Verdana"/>
                <a:sym typeface="Verdana"/>
              </a:endParaRPr>
            </a:p>
          </p:txBody>
        </p:sp>
        <p:sp>
          <p:nvSpPr>
            <p:cNvPr id="206" name="Google Shape;206;p19"/>
            <p:cNvSpPr txBox="1"/>
            <p:nvPr/>
          </p:nvSpPr>
          <p:spPr>
            <a:xfrm>
              <a:off x="3592127" y="1982975"/>
              <a:ext cx="6972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1.5%</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Per Month</a:t>
              </a:r>
              <a:endParaRPr sz="800" b="1">
                <a:solidFill>
                  <a:srgbClr val="FFFFFF"/>
                </a:solidFill>
                <a:latin typeface="Verdana"/>
                <a:ea typeface="Verdana"/>
                <a:cs typeface="Verdana"/>
                <a:sym typeface="Verdana"/>
              </a:endParaRPr>
            </a:p>
          </p:txBody>
        </p:sp>
        <p:cxnSp>
          <p:nvCxnSpPr>
            <p:cNvPr id="207" name="Google Shape;207;p19"/>
            <p:cNvCxnSpPr/>
            <p:nvPr/>
          </p:nvCxnSpPr>
          <p:spPr>
            <a:xfrm>
              <a:off x="1838462" y="2009442"/>
              <a:ext cx="0" cy="379800"/>
            </a:xfrm>
            <a:prstGeom prst="straightConnector1">
              <a:avLst/>
            </a:prstGeom>
            <a:noFill/>
            <a:ln w="19050" cap="flat" cmpd="sng">
              <a:solidFill>
                <a:srgbClr val="FFFFFF"/>
              </a:solidFill>
              <a:prstDash val="solid"/>
              <a:round/>
              <a:headEnd type="none" w="med" len="med"/>
              <a:tailEnd type="none" w="med" len="med"/>
            </a:ln>
          </p:spPr>
        </p:cxnSp>
        <p:cxnSp>
          <p:nvCxnSpPr>
            <p:cNvPr id="208" name="Google Shape;208;p19"/>
            <p:cNvCxnSpPr/>
            <p:nvPr/>
          </p:nvCxnSpPr>
          <p:spPr>
            <a:xfrm>
              <a:off x="3426766" y="2009442"/>
              <a:ext cx="0" cy="379800"/>
            </a:xfrm>
            <a:prstGeom prst="straightConnector1">
              <a:avLst/>
            </a:prstGeom>
            <a:noFill/>
            <a:ln w="19050" cap="flat" cmpd="sng">
              <a:solidFill>
                <a:srgbClr val="FFFFFF"/>
              </a:solidFill>
              <a:prstDash val="solid"/>
              <a:round/>
              <a:headEnd type="none" w="med" len="med"/>
              <a:tailEnd type="none" w="med" len="med"/>
            </a:ln>
          </p:spPr>
        </p:cxnSp>
      </p:grpSp>
      <p:sp>
        <p:nvSpPr>
          <p:cNvPr id="209" name="Google Shape;209;p19"/>
          <p:cNvSpPr txBox="1"/>
          <p:nvPr/>
        </p:nvSpPr>
        <p:spPr>
          <a:xfrm>
            <a:off x="1124313" y="2011114"/>
            <a:ext cx="3044700" cy="355200"/>
          </a:xfrm>
          <a:prstGeom prst="rect">
            <a:avLst/>
          </a:prstGeom>
          <a:noFill/>
          <a:ln>
            <a:noFill/>
          </a:ln>
        </p:spPr>
        <p:txBody>
          <a:bodyPr spcFirstLastPara="1" wrap="square" lIns="0" tIns="24125" rIns="0" bIns="0" anchor="t" anchorCtr="0">
            <a:spAutoFit/>
          </a:bodyPr>
          <a:lstStyle/>
          <a:p>
            <a:pPr marL="12700" lvl="0" indent="0" algn="ctr" rtl="0">
              <a:lnSpc>
                <a:spcPct val="115000"/>
              </a:lnSpc>
              <a:spcBef>
                <a:spcPts val="0"/>
              </a:spcBef>
              <a:spcAft>
                <a:spcPts val="0"/>
              </a:spcAft>
              <a:buNone/>
            </a:pPr>
            <a:r>
              <a:rPr lang="en" sz="1000">
                <a:solidFill>
                  <a:schemeClr val="lt1"/>
                </a:solidFill>
                <a:latin typeface="Proxima Nova"/>
                <a:ea typeface="Proxima Nova"/>
                <a:cs typeface="Proxima Nova"/>
                <a:sym typeface="Proxima Nova"/>
              </a:rPr>
              <a:t>Monthly interest is paid in </a:t>
            </a:r>
            <a:r>
              <a:rPr lang="en" sz="1000" b="1">
                <a:solidFill>
                  <a:schemeClr val="lt1"/>
                </a:solidFill>
                <a:latin typeface="Proxima Nova"/>
                <a:ea typeface="Proxima Nova"/>
                <a:cs typeface="Proxima Nova"/>
                <a:sym typeface="Proxima Nova"/>
              </a:rPr>
              <a:t>all major currencies</a:t>
            </a:r>
            <a:r>
              <a:rPr lang="en" sz="1000">
                <a:solidFill>
                  <a:schemeClr val="lt1"/>
                </a:solidFill>
                <a:latin typeface="Proxima Nova"/>
                <a:ea typeface="Proxima Nova"/>
                <a:cs typeface="Proxima Nova"/>
                <a:sym typeface="Proxima Nova"/>
              </a:rPr>
              <a:t> or </a:t>
            </a:r>
            <a:endParaRPr sz="1000">
              <a:solidFill>
                <a:schemeClr val="lt1"/>
              </a:solidFill>
              <a:latin typeface="Proxima Nova"/>
              <a:ea typeface="Proxima Nova"/>
              <a:cs typeface="Proxima Nova"/>
              <a:sym typeface="Proxima Nova"/>
            </a:endParaRPr>
          </a:p>
          <a:p>
            <a:pPr marL="12700" lvl="0" indent="0" algn="ctr" rtl="0">
              <a:lnSpc>
                <a:spcPct val="115000"/>
              </a:lnSpc>
              <a:spcBef>
                <a:spcPts val="0"/>
              </a:spcBef>
              <a:spcAft>
                <a:spcPts val="0"/>
              </a:spcAft>
              <a:buNone/>
            </a:pPr>
            <a:r>
              <a:rPr lang="en" sz="1000" b="1">
                <a:solidFill>
                  <a:schemeClr val="lt1"/>
                </a:solidFill>
                <a:latin typeface="Proxima Nova"/>
                <a:ea typeface="Proxima Nova"/>
                <a:cs typeface="Proxima Nova"/>
                <a:sym typeface="Proxima Nova"/>
              </a:rPr>
              <a:t>physical gold bullion interest</a:t>
            </a:r>
            <a:r>
              <a:rPr lang="en" sz="1000">
                <a:solidFill>
                  <a:schemeClr val="lt1"/>
                </a:solidFill>
                <a:latin typeface="Proxima Nova"/>
                <a:ea typeface="Proxima Nova"/>
                <a:cs typeface="Proxima Nova"/>
                <a:sym typeface="Proxima Nova"/>
              </a:rPr>
              <a:t> can be paid annually</a:t>
            </a:r>
            <a:endParaRPr sz="1000">
              <a:solidFill>
                <a:schemeClr val="lt1"/>
              </a:solidFill>
              <a:latin typeface="Proxima Nova"/>
              <a:ea typeface="Proxima Nova"/>
              <a:cs typeface="Proxima Nova"/>
              <a:sym typeface="Proxima Nova"/>
            </a:endParaRPr>
          </a:p>
        </p:txBody>
      </p:sp>
      <p:sp>
        <p:nvSpPr>
          <p:cNvPr id="210" name="Google Shape;210;p19"/>
          <p:cNvSpPr txBox="1"/>
          <p:nvPr/>
        </p:nvSpPr>
        <p:spPr>
          <a:xfrm>
            <a:off x="4974838" y="2011114"/>
            <a:ext cx="3044700" cy="355200"/>
          </a:xfrm>
          <a:prstGeom prst="rect">
            <a:avLst/>
          </a:prstGeom>
          <a:noFill/>
          <a:ln>
            <a:noFill/>
          </a:ln>
        </p:spPr>
        <p:txBody>
          <a:bodyPr spcFirstLastPara="1" wrap="square" lIns="0" tIns="24125" rIns="0" bIns="0" anchor="t" anchorCtr="0">
            <a:spAutoFit/>
          </a:bodyPr>
          <a:lstStyle/>
          <a:p>
            <a:pPr marL="12700" lvl="0" indent="0" algn="ctr" rtl="0">
              <a:lnSpc>
                <a:spcPct val="115000"/>
              </a:lnSpc>
              <a:spcBef>
                <a:spcPts val="0"/>
              </a:spcBef>
              <a:spcAft>
                <a:spcPts val="0"/>
              </a:spcAft>
              <a:buNone/>
            </a:pPr>
            <a:r>
              <a:rPr lang="en" sz="1000">
                <a:solidFill>
                  <a:schemeClr val="lt1"/>
                </a:solidFill>
                <a:latin typeface="Proxima Nova"/>
                <a:ea typeface="Proxima Nova"/>
                <a:cs typeface="Proxima Nova"/>
                <a:sym typeface="Proxima Nova"/>
              </a:rPr>
              <a:t>A </a:t>
            </a:r>
            <a:r>
              <a:rPr lang="en" sz="1000" b="1">
                <a:solidFill>
                  <a:schemeClr val="lt1"/>
                </a:solidFill>
                <a:latin typeface="Proxima Nova"/>
                <a:ea typeface="Proxima Nova"/>
                <a:cs typeface="Proxima Nova"/>
                <a:sym typeface="Proxima Nova"/>
              </a:rPr>
              <a:t>Golden Visa </a:t>
            </a:r>
            <a:r>
              <a:rPr lang="en" sz="1000">
                <a:solidFill>
                  <a:schemeClr val="lt1"/>
                </a:solidFill>
                <a:latin typeface="Proxima Nova"/>
                <a:ea typeface="Proxima Nova"/>
                <a:cs typeface="Proxima Nova"/>
                <a:sym typeface="Proxima Nova"/>
              </a:rPr>
              <a:t>to the </a:t>
            </a:r>
            <a:r>
              <a:rPr lang="en" sz="1000" b="1">
                <a:solidFill>
                  <a:schemeClr val="lt1"/>
                </a:solidFill>
                <a:latin typeface="Proxima Nova"/>
                <a:ea typeface="Proxima Nova"/>
                <a:cs typeface="Proxima Nova"/>
                <a:sym typeface="Proxima Nova"/>
              </a:rPr>
              <a:t>UAE</a:t>
            </a:r>
            <a:r>
              <a:rPr lang="en" sz="1000">
                <a:solidFill>
                  <a:schemeClr val="lt1"/>
                </a:solidFill>
                <a:latin typeface="Proxima Nova"/>
                <a:ea typeface="Proxima Nova"/>
                <a:cs typeface="Proxima Nova"/>
                <a:sym typeface="Proxima Nova"/>
              </a:rPr>
              <a:t> is included free of charge in this threshold offering </a:t>
            </a:r>
            <a:r>
              <a:rPr lang="en" sz="1000" b="1">
                <a:solidFill>
                  <a:schemeClr val="lt1"/>
                </a:solidFill>
                <a:latin typeface="Proxima Nova"/>
                <a:ea typeface="Proxima Nova"/>
                <a:cs typeface="Proxima Nova"/>
                <a:sym typeface="Proxima Nova"/>
              </a:rPr>
              <a:t>tax and residency benefits</a:t>
            </a:r>
            <a:endParaRPr sz="1000" b="1">
              <a:solidFill>
                <a:schemeClr val="lt1"/>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0"/>
          <p:cNvPicPr preferRelativeResize="0"/>
          <p:nvPr/>
        </p:nvPicPr>
        <p:blipFill rotWithShape="1">
          <a:blip r:embed="rId3">
            <a:alphaModFix/>
          </a:blip>
          <a:srcRect l="4788"/>
          <a:stretch/>
        </p:blipFill>
        <p:spPr>
          <a:xfrm>
            <a:off x="312376" y="4756450"/>
            <a:ext cx="8346600" cy="261125"/>
          </a:xfrm>
          <a:prstGeom prst="rect">
            <a:avLst/>
          </a:prstGeom>
          <a:noFill/>
          <a:ln>
            <a:noFill/>
          </a:ln>
        </p:spPr>
      </p:pic>
      <p:sp>
        <p:nvSpPr>
          <p:cNvPr id="216" name="Google Shape;216;p20"/>
          <p:cNvSpPr/>
          <p:nvPr/>
        </p:nvSpPr>
        <p:spPr>
          <a:xfrm>
            <a:off x="485025" y="2098375"/>
            <a:ext cx="3924600" cy="2388000"/>
          </a:xfrm>
          <a:prstGeom prst="roundRect">
            <a:avLst>
              <a:gd name="adj" fmla="val 9663"/>
            </a:avLst>
          </a:prstGeom>
          <a:gradFill>
            <a:gsLst>
              <a:gs pos="0">
                <a:srgbClr val="400F26"/>
              </a:gs>
              <a:gs pos="100000">
                <a:srgbClr val="280817"/>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7" name="Google Shape;217;p20"/>
          <p:cNvPicPr preferRelativeResize="0"/>
          <p:nvPr/>
        </p:nvPicPr>
        <p:blipFill rotWithShape="1">
          <a:blip r:embed="rId4">
            <a:alphaModFix/>
          </a:blip>
          <a:srcRect l="5468" t="35020" r="5468" b="18415"/>
          <a:stretch/>
        </p:blipFill>
        <p:spPr>
          <a:xfrm>
            <a:off x="484775" y="2098375"/>
            <a:ext cx="3924600" cy="1035900"/>
          </a:xfrm>
          <a:prstGeom prst="roundRect">
            <a:avLst>
              <a:gd name="adj" fmla="val 16622"/>
            </a:avLst>
          </a:prstGeom>
          <a:noFill/>
          <a:ln>
            <a:noFill/>
          </a:ln>
        </p:spPr>
      </p:pic>
      <p:sp>
        <p:nvSpPr>
          <p:cNvPr id="218" name="Google Shape;218;p20"/>
          <p:cNvSpPr txBox="1"/>
          <p:nvPr/>
        </p:nvSpPr>
        <p:spPr>
          <a:xfrm>
            <a:off x="312675" y="1030732"/>
            <a:ext cx="20277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6F59"/>
                </a:solidFill>
              </a:rPr>
              <a:t>Why Now?</a:t>
            </a:r>
            <a:endParaRPr sz="1800" b="1">
              <a:solidFill>
                <a:srgbClr val="006F59"/>
              </a:solidFill>
            </a:endParaRPr>
          </a:p>
        </p:txBody>
      </p:sp>
      <p:pic>
        <p:nvPicPr>
          <p:cNvPr id="219" name="Google Shape;219;p20"/>
          <p:cNvPicPr preferRelativeResize="0"/>
          <p:nvPr/>
        </p:nvPicPr>
        <p:blipFill rotWithShape="1">
          <a:blip r:embed="rId5">
            <a:alphaModFix/>
          </a:blip>
          <a:srcRect t="43584" b="43585"/>
          <a:stretch/>
        </p:blipFill>
        <p:spPr>
          <a:xfrm>
            <a:off x="0" y="0"/>
            <a:ext cx="9144003" cy="879921"/>
          </a:xfrm>
          <a:prstGeom prst="rect">
            <a:avLst/>
          </a:prstGeom>
          <a:noFill/>
          <a:ln>
            <a:noFill/>
          </a:ln>
        </p:spPr>
      </p:pic>
      <p:sp>
        <p:nvSpPr>
          <p:cNvPr id="3" name="Google Shape;55;p13">
            <a:extLst>
              <a:ext uri="{FF2B5EF4-FFF2-40B4-BE49-F238E27FC236}">
                <a16:creationId xmlns:a16="http://schemas.microsoft.com/office/drawing/2014/main" id="{14E54034-5EF8-0CB1-B3E4-206D8815EE2A}"/>
              </a:ext>
            </a:extLst>
          </p:cNvPr>
          <p:cNvSpPr/>
          <p:nvPr/>
        </p:nvSpPr>
        <p:spPr>
          <a:xfrm>
            <a:off x="0"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1" name="Google Shape;221;p20"/>
          <p:cNvPicPr preferRelativeResize="0"/>
          <p:nvPr/>
        </p:nvPicPr>
        <p:blipFill rotWithShape="1">
          <a:blip r:embed="rId6">
            <a:alphaModFix/>
          </a:blip>
          <a:srcRect r="1526" b="38214"/>
          <a:stretch/>
        </p:blipFill>
        <p:spPr>
          <a:xfrm>
            <a:off x="312675" y="293625"/>
            <a:ext cx="2705464" cy="321098"/>
          </a:xfrm>
          <a:prstGeom prst="rect">
            <a:avLst/>
          </a:prstGeom>
          <a:noFill/>
          <a:ln>
            <a:noFill/>
          </a:ln>
        </p:spPr>
      </p:pic>
      <p:sp>
        <p:nvSpPr>
          <p:cNvPr id="222" name="Google Shape;222;p20"/>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
        <p:nvSpPr>
          <p:cNvPr id="223" name="Google Shape;223;p20"/>
          <p:cNvSpPr txBox="1"/>
          <p:nvPr/>
        </p:nvSpPr>
        <p:spPr>
          <a:xfrm>
            <a:off x="712526" y="3176373"/>
            <a:ext cx="34698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FFFFFF"/>
                </a:solidFill>
              </a:rPr>
              <a:t>GROWING OPPORTUNITIES</a:t>
            </a:r>
            <a:endParaRPr sz="1300" b="1">
              <a:solidFill>
                <a:srgbClr val="FFFFFF"/>
              </a:solidFill>
            </a:endParaRPr>
          </a:p>
        </p:txBody>
      </p:sp>
      <p:sp>
        <p:nvSpPr>
          <p:cNvPr id="224" name="Google Shape;224;p20"/>
          <p:cNvSpPr txBox="1"/>
          <p:nvPr/>
        </p:nvSpPr>
        <p:spPr>
          <a:xfrm>
            <a:off x="712550" y="3658800"/>
            <a:ext cx="3469800" cy="7422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1000">
                <a:solidFill>
                  <a:srgbClr val="FFFFFF"/>
                </a:solidFill>
                <a:latin typeface="Verdana"/>
                <a:ea typeface="Verdana"/>
                <a:cs typeface="Verdana"/>
                <a:sym typeface="Verdana"/>
              </a:rPr>
              <a:t>London DE is securing competitive gold and gemstone deals in Zimbabwe through direct sourcing while expanding into its growing property market.</a:t>
            </a:r>
            <a:endParaRPr sz="1000">
              <a:solidFill>
                <a:srgbClr val="FFFFFF"/>
              </a:solidFill>
              <a:latin typeface="Verdana"/>
              <a:ea typeface="Verdana"/>
              <a:cs typeface="Verdana"/>
              <a:sym typeface="Verdana"/>
            </a:endParaRPr>
          </a:p>
        </p:txBody>
      </p:sp>
      <p:cxnSp>
        <p:nvCxnSpPr>
          <p:cNvPr id="225" name="Google Shape;225;p20"/>
          <p:cNvCxnSpPr/>
          <p:nvPr/>
        </p:nvCxnSpPr>
        <p:spPr>
          <a:xfrm>
            <a:off x="802980" y="3615889"/>
            <a:ext cx="3288900" cy="0"/>
          </a:xfrm>
          <a:prstGeom prst="straightConnector1">
            <a:avLst/>
          </a:prstGeom>
          <a:noFill/>
          <a:ln w="19050" cap="flat" cmpd="sng">
            <a:solidFill>
              <a:srgbClr val="FFFFFF"/>
            </a:solidFill>
            <a:prstDash val="solid"/>
            <a:round/>
            <a:headEnd type="none" w="med" len="med"/>
            <a:tailEnd type="none" w="med" len="med"/>
          </a:ln>
        </p:spPr>
      </p:cxnSp>
      <p:sp>
        <p:nvSpPr>
          <p:cNvPr id="226" name="Google Shape;226;p20"/>
          <p:cNvSpPr txBox="1"/>
          <p:nvPr/>
        </p:nvSpPr>
        <p:spPr>
          <a:xfrm>
            <a:off x="312675" y="4729872"/>
            <a:ext cx="3381600" cy="213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solidFill>
                  <a:srgbClr val="006F59"/>
                </a:solidFill>
                <a:latin typeface="Proxima Nova"/>
                <a:ea typeface="Proxima Nova"/>
                <a:cs typeface="Proxima Nova"/>
                <a:sym typeface="Proxima Nova"/>
              </a:rPr>
              <a:t>Page 0</a:t>
            </a:r>
            <a:fld id="{00000000-1234-1234-1234-123412341234}" type="slidenum">
              <a:rPr lang="en" sz="1200">
                <a:solidFill>
                  <a:srgbClr val="006F59"/>
                </a:solidFill>
                <a:latin typeface="Proxima Nova"/>
                <a:ea typeface="Proxima Nova"/>
                <a:cs typeface="Proxima Nova"/>
                <a:sym typeface="Proxima Nova"/>
              </a:rPr>
              <a:t>14</a:t>
            </a:fld>
            <a:endParaRPr sz="1000">
              <a:solidFill>
                <a:srgbClr val="006F59"/>
              </a:solidFill>
              <a:latin typeface="Verdana"/>
              <a:ea typeface="Verdana"/>
              <a:cs typeface="Verdana"/>
              <a:sym typeface="Verdana"/>
            </a:endParaRPr>
          </a:p>
        </p:txBody>
      </p:sp>
      <p:sp>
        <p:nvSpPr>
          <p:cNvPr id="227" name="Google Shape;227;p20"/>
          <p:cNvSpPr/>
          <p:nvPr/>
        </p:nvSpPr>
        <p:spPr>
          <a:xfrm>
            <a:off x="4734624" y="2098375"/>
            <a:ext cx="3924600" cy="2388000"/>
          </a:xfrm>
          <a:prstGeom prst="roundRect">
            <a:avLst>
              <a:gd name="adj" fmla="val 9663"/>
            </a:avLst>
          </a:prstGeom>
          <a:gradFill>
            <a:gsLst>
              <a:gs pos="0">
                <a:srgbClr val="400F26"/>
              </a:gs>
              <a:gs pos="100000">
                <a:srgbClr val="280817"/>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8" name="Google Shape;228;p20"/>
          <p:cNvPicPr preferRelativeResize="0"/>
          <p:nvPr/>
        </p:nvPicPr>
        <p:blipFill rotWithShape="1">
          <a:blip r:embed="rId7">
            <a:alphaModFix/>
          </a:blip>
          <a:srcRect l="19" t="35046" b="20875"/>
          <a:stretch/>
        </p:blipFill>
        <p:spPr>
          <a:xfrm>
            <a:off x="4734375" y="2098325"/>
            <a:ext cx="3924600" cy="1035900"/>
          </a:xfrm>
          <a:prstGeom prst="roundRect">
            <a:avLst>
              <a:gd name="adj" fmla="val 16622"/>
            </a:avLst>
          </a:prstGeom>
          <a:noFill/>
          <a:ln>
            <a:noFill/>
          </a:ln>
        </p:spPr>
      </p:pic>
      <p:sp>
        <p:nvSpPr>
          <p:cNvPr id="229" name="Google Shape;229;p20"/>
          <p:cNvSpPr txBox="1"/>
          <p:nvPr/>
        </p:nvSpPr>
        <p:spPr>
          <a:xfrm>
            <a:off x="4962120" y="3176373"/>
            <a:ext cx="34698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FFFFFF"/>
                </a:solidFill>
              </a:rPr>
              <a:t>INCREASED TOTAL</a:t>
            </a:r>
            <a:endParaRPr sz="1300" b="1">
              <a:solidFill>
                <a:srgbClr val="FFFFFF"/>
              </a:solidFill>
            </a:endParaRPr>
          </a:p>
        </p:txBody>
      </p:sp>
      <p:sp>
        <p:nvSpPr>
          <p:cNvPr id="230" name="Google Shape;230;p20"/>
          <p:cNvSpPr txBox="1"/>
          <p:nvPr/>
        </p:nvSpPr>
        <p:spPr>
          <a:xfrm>
            <a:off x="4962147" y="3658800"/>
            <a:ext cx="3469800" cy="7422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1000">
                <a:solidFill>
                  <a:srgbClr val="FFFFFF"/>
                </a:solidFill>
                <a:latin typeface="Verdana"/>
                <a:ea typeface="Verdana"/>
                <a:cs typeface="Verdana"/>
                <a:sym typeface="Verdana"/>
              </a:rPr>
              <a:t>Due to the commodity relationships that have been built created, the Security Trustee, Cotswolds Capital, have increased the total raise to £18 million. </a:t>
            </a:r>
            <a:endParaRPr sz="1000">
              <a:solidFill>
                <a:srgbClr val="FFFFFF"/>
              </a:solidFill>
              <a:latin typeface="Verdana"/>
              <a:ea typeface="Verdana"/>
              <a:cs typeface="Verdana"/>
              <a:sym typeface="Verdana"/>
            </a:endParaRPr>
          </a:p>
        </p:txBody>
      </p:sp>
      <p:cxnSp>
        <p:nvCxnSpPr>
          <p:cNvPr id="231" name="Google Shape;231;p20"/>
          <p:cNvCxnSpPr/>
          <p:nvPr/>
        </p:nvCxnSpPr>
        <p:spPr>
          <a:xfrm>
            <a:off x="5052574" y="3615889"/>
            <a:ext cx="3288900" cy="0"/>
          </a:xfrm>
          <a:prstGeom prst="straightConnector1">
            <a:avLst/>
          </a:prstGeom>
          <a:noFill/>
          <a:ln w="19050" cap="flat" cmpd="sng">
            <a:solidFill>
              <a:srgbClr val="FFFFFF"/>
            </a:solidFill>
            <a:prstDash val="solid"/>
            <a:round/>
            <a:headEnd type="none" w="med" len="med"/>
            <a:tailEnd type="none" w="med" len="med"/>
          </a:ln>
        </p:spPr>
      </p:cxnSp>
      <p:sp>
        <p:nvSpPr>
          <p:cNvPr id="232" name="Google Shape;232;p20"/>
          <p:cNvSpPr txBox="1"/>
          <p:nvPr/>
        </p:nvSpPr>
        <p:spPr>
          <a:xfrm>
            <a:off x="9544650" y="1550100"/>
            <a:ext cx="4743000" cy="1090800"/>
          </a:xfrm>
          <a:prstGeom prst="rect">
            <a:avLst/>
          </a:prstGeom>
          <a:noFill/>
          <a:ln>
            <a:noFill/>
          </a:ln>
        </p:spPr>
        <p:txBody>
          <a:bodyPr spcFirstLastPara="1" wrap="square" lIns="0" tIns="0" rIns="0" bIns="0" anchor="ctr" anchorCtr="0">
            <a:noAutofit/>
          </a:bodyPr>
          <a:lstStyle/>
          <a:p>
            <a:pPr marL="457200" lvl="0" indent="-342900" algn="ctr" rtl="0">
              <a:spcBef>
                <a:spcPts val="0"/>
              </a:spcBef>
              <a:spcAft>
                <a:spcPts val="0"/>
              </a:spcAft>
              <a:buClr>
                <a:srgbClr val="400E25"/>
              </a:buClr>
              <a:buSzPts val="1800"/>
              <a:buChar char="●"/>
            </a:pPr>
            <a:r>
              <a:rPr lang="en" sz="1800" b="1">
                <a:solidFill>
                  <a:srgbClr val="400E25"/>
                </a:solidFill>
              </a:rPr>
              <a:t>Increased raise - further investment</a:t>
            </a:r>
            <a:endParaRPr sz="1800" b="1">
              <a:solidFill>
                <a:srgbClr val="400E25"/>
              </a:solidFill>
            </a:endParaRPr>
          </a:p>
          <a:p>
            <a:pPr marL="457200" lvl="0" indent="-342900" algn="ctr" rtl="0">
              <a:spcBef>
                <a:spcPts val="0"/>
              </a:spcBef>
              <a:spcAft>
                <a:spcPts val="0"/>
              </a:spcAft>
              <a:buClr>
                <a:srgbClr val="400E25"/>
              </a:buClr>
              <a:buSzPts val="1800"/>
              <a:buChar char="●"/>
            </a:pPr>
            <a:r>
              <a:rPr lang="en" sz="1800" b="1">
                <a:solidFill>
                  <a:srgbClr val="400E25"/>
                </a:solidFill>
              </a:rPr>
              <a:t>Joint venture - exploring, extracting and investing in the local economy </a:t>
            </a:r>
            <a:endParaRPr sz="1800" b="1">
              <a:solidFill>
                <a:srgbClr val="400E25"/>
              </a:solidFill>
            </a:endParaRPr>
          </a:p>
          <a:p>
            <a:pPr marL="457200" lvl="0" indent="-342900" algn="ctr" rtl="0">
              <a:spcBef>
                <a:spcPts val="0"/>
              </a:spcBef>
              <a:spcAft>
                <a:spcPts val="0"/>
              </a:spcAft>
              <a:buClr>
                <a:srgbClr val="400E25"/>
              </a:buClr>
              <a:buSzPts val="1800"/>
              <a:buChar char="●"/>
            </a:pPr>
            <a:r>
              <a:rPr lang="en" sz="1800" b="1">
                <a:solidFill>
                  <a:srgbClr val="400E25"/>
                </a:solidFill>
              </a:rPr>
              <a:t>Larger discounts</a:t>
            </a:r>
            <a:endParaRPr sz="1800" b="1">
              <a:solidFill>
                <a:srgbClr val="400E25"/>
              </a:solidFill>
            </a:endParaRPr>
          </a:p>
        </p:txBody>
      </p:sp>
      <p:sp>
        <p:nvSpPr>
          <p:cNvPr id="233" name="Google Shape;233;p20"/>
          <p:cNvSpPr txBox="1"/>
          <p:nvPr/>
        </p:nvSpPr>
        <p:spPr>
          <a:xfrm>
            <a:off x="312675" y="1291732"/>
            <a:ext cx="8346600" cy="806593"/>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1000" dirty="0">
                <a:solidFill>
                  <a:srgbClr val="3F0F25"/>
                </a:solidFill>
                <a:latin typeface="Verdana"/>
                <a:ea typeface="Verdana"/>
                <a:cs typeface="Verdana"/>
                <a:sym typeface="Verdana"/>
              </a:rPr>
              <a:t>London DE is exploring, extracting and investing in local economies across the globe. These relationships have enabled London DE group to expand activities in various countries and gain trust with suppliers and investors alike.  </a:t>
            </a:r>
            <a:endParaRPr sz="1000" dirty="0">
              <a:solidFill>
                <a:srgbClr val="3F0F25"/>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1"/>
          <p:cNvSpPr txBox="1"/>
          <p:nvPr/>
        </p:nvSpPr>
        <p:spPr>
          <a:xfrm>
            <a:off x="312675" y="1006291"/>
            <a:ext cx="40260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6F59"/>
                </a:solidFill>
              </a:rPr>
              <a:t>Strategic Alliances &amp; Licenses </a:t>
            </a:r>
            <a:endParaRPr sz="1800" b="1">
              <a:solidFill>
                <a:srgbClr val="006F59"/>
              </a:solidFill>
            </a:endParaRPr>
          </a:p>
        </p:txBody>
      </p:sp>
      <p:pic>
        <p:nvPicPr>
          <p:cNvPr id="239" name="Google Shape;239;p21"/>
          <p:cNvPicPr preferRelativeResize="0"/>
          <p:nvPr/>
        </p:nvPicPr>
        <p:blipFill rotWithShape="1">
          <a:blip r:embed="rId3">
            <a:alphaModFix/>
          </a:blip>
          <a:srcRect r="10"/>
          <a:stretch/>
        </p:blipFill>
        <p:spPr>
          <a:xfrm>
            <a:off x="188825" y="4749033"/>
            <a:ext cx="8766351" cy="261125"/>
          </a:xfrm>
          <a:prstGeom prst="rect">
            <a:avLst/>
          </a:prstGeom>
          <a:noFill/>
          <a:ln>
            <a:noFill/>
          </a:ln>
        </p:spPr>
      </p:pic>
      <p:pic>
        <p:nvPicPr>
          <p:cNvPr id="240" name="Google Shape;240;p21"/>
          <p:cNvPicPr preferRelativeResize="0"/>
          <p:nvPr/>
        </p:nvPicPr>
        <p:blipFill rotWithShape="1">
          <a:blip r:embed="rId4">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8831DA5D-5348-3BD6-DB4E-953A69013B86}"/>
              </a:ext>
            </a:extLst>
          </p:cNvPr>
          <p:cNvSpPr/>
          <p:nvPr/>
        </p:nvSpPr>
        <p:spPr>
          <a:xfrm>
            <a:off x="0"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2" name="Google Shape;242;p21"/>
          <p:cNvPicPr preferRelativeResize="0"/>
          <p:nvPr/>
        </p:nvPicPr>
        <p:blipFill rotWithShape="1">
          <a:blip r:embed="rId5">
            <a:alphaModFix/>
          </a:blip>
          <a:srcRect r="1526" b="38214"/>
          <a:stretch/>
        </p:blipFill>
        <p:spPr>
          <a:xfrm>
            <a:off x="312675" y="293625"/>
            <a:ext cx="2705464" cy="321098"/>
          </a:xfrm>
          <a:prstGeom prst="rect">
            <a:avLst/>
          </a:prstGeom>
          <a:noFill/>
          <a:ln>
            <a:noFill/>
          </a:ln>
        </p:spPr>
      </p:pic>
      <p:sp>
        <p:nvSpPr>
          <p:cNvPr id="243" name="Google Shape;243;p21"/>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244" name="Google Shape;244;p21"/>
          <p:cNvPicPr preferRelativeResize="0"/>
          <p:nvPr/>
        </p:nvPicPr>
        <p:blipFill rotWithShape="1">
          <a:blip r:embed="rId6">
            <a:alphaModFix/>
          </a:blip>
          <a:srcRect t="12202" b="30989"/>
          <a:stretch/>
        </p:blipFill>
        <p:spPr>
          <a:xfrm>
            <a:off x="2598668" y="3896810"/>
            <a:ext cx="2196176" cy="428853"/>
          </a:xfrm>
          <a:prstGeom prst="rect">
            <a:avLst/>
          </a:prstGeom>
          <a:noFill/>
          <a:ln>
            <a:noFill/>
          </a:ln>
        </p:spPr>
      </p:pic>
      <p:pic>
        <p:nvPicPr>
          <p:cNvPr id="245" name="Google Shape;245;p21"/>
          <p:cNvPicPr preferRelativeResize="0"/>
          <p:nvPr/>
        </p:nvPicPr>
        <p:blipFill rotWithShape="1">
          <a:blip r:embed="rId7">
            <a:alphaModFix/>
          </a:blip>
          <a:srcRect l="6664" t="13845" r="6664" b="29667"/>
          <a:stretch/>
        </p:blipFill>
        <p:spPr>
          <a:xfrm>
            <a:off x="367500" y="3779944"/>
            <a:ext cx="2005484" cy="605415"/>
          </a:xfrm>
          <a:prstGeom prst="rect">
            <a:avLst/>
          </a:prstGeom>
          <a:noFill/>
          <a:ln>
            <a:noFill/>
          </a:ln>
        </p:spPr>
      </p:pic>
      <p:pic>
        <p:nvPicPr>
          <p:cNvPr id="246" name="Google Shape;246;p21"/>
          <p:cNvPicPr preferRelativeResize="0"/>
          <p:nvPr/>
        </p:nvPicPr>
        <p:blipFill>
          <a:blip r:embed="rId8">
            <a:alphaModFix/>
          </a:blip>
          <a:stretch>
            <a:fillRect/>
          </a:stretch>
        </p:blipFill>
        <p:spPr>
          <a:xfrm>
            <a:off x="4338675" y="1192525"/>
            <a:ext cx="1264564" cy="1264561"/>
          </a:xfrm>
          <a:prstGeom prst="rect">
            <a:avLst/>
          </a:prstGeom>
          <a:noFill/>
          <a:ln>
            <a:noFill/>
          </a:ln>
        </p:spPr>
      </p:pic>
      <p:sp>
        <p:nvSpPr>
          <p:cNvPr id="247" name="Google Shape;247;p21"/>
          <p:cNvSpPr txBox="1"/>
          <p:nvPr/>
        </p:nvSpPr>
        <p:spPr>
          <a:xfrm>
            <a:off x="312674" y="1380248"/>
            <a:ext cx="3499909" cy="858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sz="1000" dirty="0">
                <a:solidFill>
                  <a:srgbClr val="400F26"/>
                </a:solidFill>
                <a:latin typeface="Verdana"/>
                <a:ea typeface="Verdana"/>
                <a:cs typeface="Verdana"/>
                <a:sym typeface="Verdana"/>
              </a:rPr>
              <a:t>We have been establishing and maintaining a standard of excellence in the trade of precious metals, gemstones, </a:t>
            </a:r>
            <a:r>
              <a:rPr lang="en" sz="1000" dirty="0" err="1">
                <a:solidFill>
                  <a:srgbClr val="400F26"/>
                </a:solidFill>
                <a:latin typeface="Verdana"/>
                <a:ea typeface="Verdana"/>
                <a:cs typeface="Verdana"/>
                <a:sym typeface="Verdana"/>
              </a:rPr>
              <a:t>coloured</a:t>
            </a:r>
            <a:r>
              <a:rPr lang="en" sz="1000" dirty="0">
                <a:solidFill>
                  <a:srgbClr val="400F26"/>
                </a:solidFill>
                <a:latin typeface="Verdana"/>
                <a:ea typeface="Verdana"/>
                <a:cs typeface="Verdana"/>
                <a:sym typeface="Verdana"/>
              </a:rPr>
              <a:t> gemstones, and fine </a:t>
            </a:r>
            <a:r>
              <a:rPr lang="en" sz="1000" dirty="0" err="1">
                <a:solidFill>
                  <a:srgbClr val="400F26"/>
                </a:solidFill>
                <a:latin typeface="Verdana"/>
                <a:ea typeface="Verdana"/>
                <a:cs typeface="Verdana"/>
                <a:sym typeface="Verdana"/>
              </a:rPr>
              <a:t>jewellery</a:t>
            </a:r>
            <a:r>
              <a:rPr lang="en" sz="1000" dirty="0">
                <a:solidFill>
                  <a:srgbClr val="400F26"/>
                </a:solidFill>
                <a:latin typeface="Verdana"/>
                <a:ea typeface="Verdana"/>
                <a:cs typeface="Verdana"/>
                <a:sym typeface="Verdana"/>
              </a:rPr>
              <a:t> since our establishment in 2013. </a:t>
            </a:r>
            <a:endParaRPr sz="1000" dirty="0">
              <a:solidFill>
                <a:srgbClr val="400F26"/>
              </a:solidFill>
              <a:latin typeface="Verdana"/>
              <a:ea typeface="Verdana"/>
              <a:cs typeface="Verdana"/>
              <a:sym typeface="Verdana"/>
            </a:endParaRPr>
          </a:p>
        </p:txBody>
      </p:sp>
      <p:pic>
        <p:nvPicPr>
          <p:cNvPr id="248" name="Google Shape;248;p21"/>
          <p:cNvPicPr preferRelativeResize="0"/>
          <p:nvPr/>
        </p:nvPicPr>
        <p:blipFill rotWithShape="1">
          <a:blip r:embed="rId9">
            <a:alphaModFix/>
          </a:blip>
          <a:srcRect b="29622"/>
          <a:stretch/>
        </p:blipFill>
        <p:spPr>
          <a:xfrm>
            <a:off x="388646" y="2606525"/>
            <a:ext cx="866357" cy="899852"/>
          </a:xfrm>
          <a:prstGeom prst="rect">
            <a:avLst/>
          </a:prstGeom>
          <a:noFill/>
          <a:ln>
            <a:noFill/>
          </a:ln>
        </p:spPr>
      </p:pic>
      <p:pic>
        <p:nvPicPr>
          <p:cNvPr id="249" name="Google Shape;249;p21"/>
          <p:cNvPicPr preferRelativeResize="0"/>
          <p:nvPr/>
        </p:nvPicPr>
        <p:blipFill>
          <a:blip r:embed="rId10">
            <a:alphaModFix/>
          </a:blip>
          <a:stretch>
            <a:fillRect/>
          </a:stretch>
        </p:blipFill>
        <p:spPr>
          <a:xfrm>
            <a:off x="6246792" y="1192525"/>
            <a:ext cx="1668885" cy="1234346"/>
          </a:xfrm>
          <a:prstGeom prst="rect">
            <a:avLst/>
          </a:prstGeom>
          <a:noFill/>
          <a:ln>
            <a:noFill/>
          </a:ln>
        </p:spPr>
      </p:pic>
      <p:pic>
        <p:nvPicPr>
          <p:cNvPr id="250" name="Google Shape;250;p21"/>
          <p:cNvPicPr preferRelativeResize="0"/>
          <p:nvPr/>
        </p:nvPicPr>
        <p:blipFill>
          <a:blip r:embed="rId11">
            <a:alphaModFix/>
          </a:blip>
          <a:stretch>
            <a:fillRect/>
          </a:stretch>
        </p:blipFill>
        <p:spPr>
          <a:xfrm>
            <a:off x="2744563" y="2828242"/>
            <a:ext cx="1904387" cy="535750"/>
          </a:xfrm>
          <a:prstGeom prst="rect">
            <a:avLst/>
          </a:prstGeom>
          <a:noFill/>
          <a:ln>
            <a:noFill/>
          </a:ln>
        </p:spPr>
      </p:pic>
      <p:grpSp>
        <p:nvGrpSpPr>
          <p:cNvPr id="251" name="Google Shape;251;p21"/>
          <p:cNvGrpSpPr/>
          <p:nvPr/>
        </p:nvGrpSpPr>
        <p:grpSpPr>
          <a:xfrm>
            <a:off x="388647" y="2606519"/>
            <a:ext cx="2015027" cy="901136"/>
            <a:chOff x="394325" y="2190825"/>
            <a:chExt cx="2556167" cy="1143139"/>
          </a:xfrm>
        </p:grpSpPr>
        <p:pic>
          <p:nvPicPr>
            <p:cNvPr id="252" name="Google Shape;252;p21"/>
            <p:cNvPicPr preferRelativeResize="0"/>
            <p:nvPr/>
          </p:nvPicPr>
          <p:blipFill rotWithShape="1">
            <a:blip r:embed="rId12">
              <a:alphaModFix/>
            </a:blip>
            <a:srcRect l="31775" t="11095" r="34421" b="34140"/>
            <a:stretch/>
          </p:blipFill>
          <p:spPr>
            <a:xfrm>
              <a:off x="394325" y="2190825"/>
              <a:ext cx="1099024" cy="1143139"/>
            </a:xfrm>
            <a:prstGeom prst="rect">
              <a:avLst/>
            </a:prstGeom>
            <a:noFill/>
            <a:ln>
              <a:noFill/>
            </a:ln>
          </p:spPr>
        </p:pic>
        <p:pic>
          <p:nvPicPr>
            <p:cNvPr id="253" name="Google Shape;253;p21"/>
            <p:cNvPicPr preferRelativeResize="0"/>
            <p:nvPr/>
          </p:nvPicPr>
          <p:blipFill rotWithShape="1">
            <a:blip r:embed="rId12">
              <a:alphaModFix/>
            </a:blip>
            <a:srcRect l="33104" t="65706" r="35757" b="10363"/>
            <a:stretch/>
          </p:blipFill>
          <p:spPr>
            <a:xfrm>
              <a:off x="1499692" y="2509975"/>
              <a:ext cx="1450801" cy="715824"/>
            </a:xfrm>
            <a:prstGeom prst="rect">
              <a:avLst/>
            </a:prstGeom>
            <a:noFill/>
            <a:ln>
              <a:noFill/>
            </a:ln>
          </p:spPr>
        </p:pic>
      </p:grpSp>
      <p:pic>
        <p:nvPicPr>
          <p:cNvPr id="254" name="Google Shape;254;p21"/>
          <p:cNvPicPr preferRelativeResize="0"/>
          <p:nvPr/>
        </p:nvPicPr>
        <p:blipFill>
          <a:blip r:embed="rId13">
            <a:alphaModFix/>
          </a:blip>
          <a:stretch>
            <a:fillRect/>
          </a:stretch>
        </p:blipFill>
        <p:spPr>
          <a:xfrm>
            <a:off x="5065330" y="3835717"/>
            <a:ext cx="1832086" cy="564283"/>
          </a:xfrm>
          <a:prstGeom prst="rect">
            <a:avLst/>
          </a:prstGeom>
          <a:noFill/>
          <a:ln>
            <a:noFill/>
          </a:ln>
        </p:spPr>
      </p:pic>
      <p:pic>
        <p:nvPicPr>
          <p:cNvPr id="255" name="Google Shape;255;p21"/>
          <p:cNvPicPr preferRelativeResize="0"/>
          <p:nvPr/>
        </p:nvPicPr>
        <p:blipFill>
          <a:blip r:embed="rId14">
            <a:alphaModFix/>
          </a:blip>
          <a:stretch>
            <a:fillRect/>
          </a:stretch>
        </p:blipFill>
        <p:spPr>
          <a:xfrm>
            <a:off x="4938821" y="2672530"/>
            <a:ext cx="2142414" cy="939139"/>
          </a:xfrm>
          <a:prstGeom prst="rect">
            <a:avLst/>
          </a:prstGeom>
          <a:noFill/>
          <a:ln>
            <a:noFill/>
          </a:ln>
        </p:spPr>
      </p:pic>
      <p:pic>
        <p:nvPicPr>
          <p:cNvPr id="256" name="Google Shape;256;p21"/>
          <p:cNvPicPr preferRelativeResize="0"/>
          <p:nvPr/>
        </p:nvPicPr>
        <p:blipFill>
          <a:blip r:embed="rId15">
            <a:alphaModFix/>
          </a:blip>
          <a:stretch>
            <a:fillRect/>
          </a:stretch>
        </p:blipFill>
        <p:spPr>
          <a:xfrm>
            <a:off x="7285997" y="2724671"/>
            <a:ext cx="1497547" cy="788022"/>
          </a:xfrm>
          <a:prstGeom prst="rect">
            <a:avLst/>
          </a:prstGeom>
          <a:noFill/>
          <a:ln>
            <a:noFill/>
          </a:ln>
        </p:spPr>
      </p:pic>
      <p:pic>
        <p:nvPicPr>
          <p:cNvPr id="257" name="Google Shape;257;p21"/>
          <p:cNvPicPr preferRelativeResize="0"/>
          <p:nvPr/>
        </p:nvPicPr>
        <p:blipFill>
          <a:blip r:embed="rId16">
            <a:alphaModFix/>
          </a:blip>
          <a:stretch>
            <a:fillRect/>
          </a:stretch>
        </p:blipFill>
        <p:spPr>
          <a:xfrm>
            <a:off x="7285992" y="3823126"/>
            <a:ext cx="1497548" cy="576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p:nvPr/>
        </p:nvSpPr>
        <p:spPr>
          <a:xfrm>
            <a:off x="227125" y="1064350"/>
            <a:ext cx="2791200" cy="18354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1.</a:t>
            </a:r>
            <a:endParaRPr sz="20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Investor Subscribes.</a:t>
            </a:r>
            <a:br>
              <a:rPr lang="en" sz="850" b="1">
                <a:solidFill>
                  <a:schemeClr val="lt1"/>
                </a:solidFill>
                <a:latin typeface="Verdana"/>
                <a:ea typeface="Verdana"/>
                <a:cs typeface="Verdana"/>
                <a:sym typeface="Verdana"/>
              </a:rPr>
            </a:br>
            <a:r>
              <a:rPr lang="en" sz="850" b="1">
                <a:solidFill>
                  <a:schemeClr val="lt1"/>
                </a:solidFill>
                <a:latin typeface="Verdana"/>
                <a:ea typeface="Verdana"/>
                <a:cs typeface="Verdana"/>
                <a:sym typeface="Verdana"/>
              </a:rPr>
              <a:t>LDE Receives the net proceeds of the investment into the </a:t>
            </a:r>
            <a:br>
              <a:rPr lang="en" sz="850" b="1">
                <a:solidFill>
                  <a:schemeClr val="lt1"/>
                </a:solidFill>
                <a:latin typeface="Verdana"/>
                <a:ea typeface="Verdana"/>
                <a:cs typeface="Verdana"/>
                <a:sym typeface="Verdana"/>
              </a:rPr>
            </a:br>
            <a:r>
              <a:rPr lang="en" sz="850" b="1">
                <a:solidFill>
                  <a:schemeClr val="lt1"/>
                </a:solidFill>
                <a:latin typeface="Verdana"/>
                <a:ea typeface="Verdana"/>
                <a:cs typeface="Verdana"/>
                <a:sym typeface="Verdana"/>
              </a:rPr>
              <a:t>Currency Cloud FX portal</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Clr>
                <a:schemeClr val="dk1"/>
              </a:buClr>
              <a:buSzPts val="1100"/>
              <a:buFont typeface="Arial"/>
              <a:buNone/>
            </a:pPr>
            <a:r>
              <a:rPr lang="en" sz="900" b="1">
                <a:solidFill>
                  <a:schemeClr val="lt1"/>
                </a:solidFill>
                <a:latin typeface="Verdana"/>
                <a:ea typeface="Verdana"/>
                <a:cs typeface="Verdana"/>
                <a:sym typeface="Verdana"/>
              </a:rPr>
              <a:t>EXAMPLE = £100,000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b="1">
                <a:solidFill>
                  <a:schemeClr val="lt1"/>
                </a:solidFill>
                <a:latin typeface="Verdana"/>
                <a:ea typeface="Verdana"/>
                <a:cs typeface="Verdana"/>
                <a:sym typeface="Verdana"/>
              </a:rPr>
              <a:t>£15,000</a:t>
            </a:r>
            <a:r>
              <a:rPr lang="en" sz="900">
                <a:solidFill>
                  <a:schemeClr val="lt1"/>
                </a:solidFill>
                <a:latin typeface="Verdana"/>
                <a:ea typeface="Verdana"/>
                <a:cs typeface="Verdana"/>
                <a:sym typeface="Verdana"/>
              </a:rPr>
              <a:t> administration, marketing, and operational costs.</a:t>
            </a:r>
            <a:endParaRPr sz="850" b="1">
              <a:solidFill>
                <a:schemeClr val="lt1"/>
              </a:solidFill>
              <a:latin typeface="Verdana"/>
              <a:ea typeface="Verdana"/>
              <a:cs typeface="Verdana"/>
              <a:sym typeface="Verdana"/>
            </a:endParaRPr>
          </a:p>
        </p:txBody>
      </p:sp>
      <p:sp>
        <p:nvSpPr>
          <p:cNvPr id="263" name="Google Shape;263;p22"/>
          <p:cNvSpPr/>
          <p:nvPr/>
        </p:nvSpPr>
        <p:spPr>
          <a:xfrm>
            <a:off x="3175665" y="1064350"/>
            <a:ext cx="2791200" cy="18354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2.</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Funds are deployed to a secure holding account (usually Mashreq) </a:t>
            </a:r>
            <a:br>
              <a:rPr lang="en" sz="850" b="1">
                <a:solidFill>
                  <a:schemeClr val="lt1"/>
                </a:solidFill>
                <a:latin typeface="Verdana"/>
                <a:ea typeface="Verdana"/>
                <a:cs typeface="Verdana"/>
                <a:sym typeface="Verdana"/>
              </a:rPr>
            </a:br>
            <a:r>
              <a:rPr lang="en" sz="850" b="1">
                <a:solidFill>
                  <a:schemeClr val="lt1"/>
                </a:solidFill>
                <a:latin typeface="Verdana"/>
                <a:ea typeface="Verdana"/>
                <a:cs typeface="Verdana"/>
                <a:sym typeface="Verdana"/>
              </a:rPr>
              <a:t>to execute the trade (in USD) to purchase under spot price.</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a:solidFill>
                  <a:schemeClr val="lt1"/>
                </a:solidFill>
                <a:latin typeface="Verdana"/>
                <a:ea typeface="Verdana"/>
                <a:cs typeface="Verdana"/>
                <a:sym typeface="Verdana"/>
              </a:rPr>
              <a:t>EXAMPLE = £85,000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Proof of funds sent to Seller, who sources and ships the gold to the refinery</a:t>
            </a:r>
            <a:endParaRPr sz="850">
              <a:solidFill>
                <a:schemeClr val="lt1"/>
              </a:solidFill>
              <a:latin typeface="Verdana"/>
              <a:ea typeface="Verdana"/>
              <a:cs typeface="Verdana"/>
              <a:sym typeface="Verdana"/>
            </a:endParaRPr>
          </a:p>
        </p:txBody>
      </p:sp>
      <p:sp>
        <p:nvSpPr>
          <p:cNvPr id="264" name="Google Shape;264;p22"/>
          <p:cNvSpPr/>
          <p:nvPr/>
        </p:nvSpPr>
        <p:spPr>
          <a:xfrm>
            <a:off x="6124205" y="1064350"/>
            <a:ext cx="2791200" cy="18354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3.</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Gold is received by the refinery and Assayed. Funds are released from the account to the Seller only when the Final Assay Report is presented.</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a:solidFill>
                  <a:schemeClr val="lt1"/>
                </a:solidFill>
                <a:latin typeface="Verdana"/>
                <a:ea typeface="Verdana"/>
                <a:cs typeface="Verdana"/>
                <a:sym typeface="Verdana"/>
              </a:rPr>
              <a:t>EXAMPLE = £85,000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Released from the secure account to the Seller upon delivery of the Assay Report.</a:t>
            </a:r>
            <a:endParaRPr sz="850">
              <a:solidFill>
                <a:schemeClr val="lt1"/>
              </a:solidFill>
              <a:latin typeface="Verdana"/>
              <a:ea typeface="Verdana"/>
              <a:cs typeface="Verdana"/>
              <a:sym typeface="Verdana"/>
            </a:endParaRPr>
          </a:p>
        </p:txBody>
      </p:sp>
      <p:sp>
        <p:nvSpPr>
          <p:cNvPr id="265" name="Google Shape;265;p22"/>
          <p:cNvSpPr/>
          <p:nvPr/>
        </p:nvSpPr>
        <p:spPr>
          <a:xfrm>
            <a:off x="227125" y="3087824"/>
            <a:ext cx="2791200" cy="18354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4.</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The refinery pays London DE Group </a:t>
            </a:r>
            <a:br>
              <a:rPr lang="en" sz="850" b="1">
                <a:solidFill>
                  <a:schemeClr val="lt1"/>
                </a:solidFill>
                <a:latin typeface="Verdana"/>
                <a:ea typeface="Verdana"/>
                <a:cs typeface="Verdana"/>
                <a:sym typeface="Verdana"/>
              </a:rPr>
            </a:br>
            <a:r>
              <a:rPr lang="en" sz="850" b="1">
                <a:solidFill>
                  <a:schemeClr val="lt1"/>
                </a:solidFill>
                <a:latin typeface="Verdana"/>
                <a:ea typeface="Verdana"/>
                <a:cs typeface="Verdana"/>
                <a:sym typeface="Verdana"/>
              </a:rPr>
              <a:t>(LBMA second fix spot price -1%).</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a:solidFill>
                  <a:schemeClr val="lt1"/>
                </a:solidFill>
                <a:latin typeface="Verdana"/>
                <a:ea typeface="Verdana"/>
                <a:cs typeface="Verdana"/>
                <a:sym typeface="Verdana"/>
              </a:rPr>
              <a:t>EXAMPLE = £90,100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Approximately £90,100 is paid by the refinery to LDE for the trade, leaving a profit of £5,100.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(an average 6% gross margin per trade).</a:t>
            </a:r>
            <a:endParaRPr sz="850">
              <a:solidFill>
                <a:schemeClr val="lt1"/>
              </a:solidFill>
              <a:latin typeface="Verdana"/>
              <a:ea typeface="Verdana"/>
              <a:cs typeface="Verdana"/>
              <a:sym typeface="Verdana"/>
            </a:endParaRPr>
          </a:p>
        </p:txBody>
      </p:sp>
      <p:sp>
        <p:nvSpPr>
          <p:cNvPr id="266" name="Google Shape;266;p22"/>
          <p:cNvSpPr/>
          <p:nvPr/>
        </p:nvSpPr>
        <p:spPr>
          <a:xfrm>
            <a:off x="3175665" y="3087824"/>
            <a:ext cx="2791200" cy="18354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5.</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This process is repeated on average</a:t>
            </a:r>
            <a:br>
              <a:rPr lang="en" sz="850" b="1">
                <a:solidFill>
                  <a:schemeClr val="lt1"/>
                </a:solidFill>
                <a:latin typeface="Verdana"/>
                <a:ea typeface="Verdana"/>
                <a:cs typeface="Verdana"/>
                <a:sym typeface="Verdana"/>
              </a:rPr>
            </a:br>
            <a:r>
              <a:rPr lang="en" sz="850" b="1">
                <a:solidFill>
                  <a:schemeClr val="lt1"/>
                </a:solidFill>
                <a:latin typeface="Verdana"/>
                <a:ea typeface="Verdana"/>
                <a:cs typeface="Verdana"/>
                <a:sym typeface="Verdana"/>
              </a:rPr>
              <a:t>24 times per year.</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a:solidFill>
                  <a:schemeClr val="lt1"/>
                </a:solidFill>
                <a:latin typeface="Verdana"/>
                <a:ea typeface="Verdana"/>
                <a:cs typeface="Verdana"/>
                <a:sym typeface="Verdana"/>
              </a:rPr>
              <a:t>EXAMPLE = £207,400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Generating £207,400 on the original £100,000 loan (£85,000 of which was deployed into the trade twice per month for 12 months).</a:t>
            </a:r>
            <a:endParaRPr sz="850">
              <a:solidFill>
                <a:schemeClr val="lt1"/>
              </a:solidFill>
              <a:latin typeface="Verdana"/>
              <a:ea typeface="Verdana"/>
              <a:cs typeface="Verdana"/>
              <a:sym typeface="Verdana"/>
            </a:endParaRPr>
          </a:p>
        </p:txBody>
      </p:sp>
      <p:sp>
        <p:nvSpPr>
          <p:cNvPr id="267" name="Google Shape;267;p22"/>
          <p:cNvSpPr/>
          <p:nvPr/>
        </p:nvSpPr>
        <p:spPr>
          <a:xfrm>
            <a:off x="6124205" y="3087824"/>
            <a:ext cx="2791200" cy="18354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6.</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Interest payments are paid monthly with a minimum term of 12 months.</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a:solidFill>
                  <a:schemeClr val="lt1"/>
                </a:solidFill>
                <a:latin typeface="Verdana"/>
                <a:ea typeface="Verdana"/>
                <a:cs typeface="Verdana"/>
                <a:sym typeface="Verdana"/>
              </a:rPr>
              <a:t>EXAMPLE = £118,000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The total repayment after 12 months equates to 18% on a £100,000 loan note. This leaves a profit of £89,400 to pay overheads, interest and LDE profit.</a:t>
            </a:r>
            <a:endParaRPr sz="850">
              <a:solidFill>
                <a:schemeClr val="lt1"/>
              </a:solidFill>
              <a:latin typeface="Verdana"/>
              <a:ea typeface="Verdana"/>
              <a:cs typeface="Verdana"/>
              <a:sym typeface="Verdana"/>
            </a:endParaRPr>
          </a:p>
        </p:txBody>
      </p:sp>
      <p:pic>
        <p:nvPicPr>
          <p:cNvPr id="268" name="Google Shape;268;p22"/>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473EEAD0-B523-E22B-BFB1-489E03CACB54}"/>
              </a:ext>
            </a:extLst>
          </p:cNvPr>
          <p:cNvSpPr/>
          <p:nvPr/>
        </p:nvSpPr>
        <p:spPr>
          <a:xfrm>
            <a:off x="0"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70" name="Google Shape;270;p22"/>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271" name="Google Shape;271;p22"/>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p:nvPr/>
        </p:nvSpPr>
        <p:spPr>
          <a:xfrm>
            <a:off x="285900" y="1607323"/>
            <a:ext cx="1364400" cy="20706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1.</a:t>
            </a:r>
            <a:endParaRPr sz="20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LDE Receives the net proceeds of the investment into the Currency Cloud FX portal</a:t>
            </a:r>
            <a:endParaRPr sz="850" b="1">
              <a:solidFill>
                <a:schemeClr val="lt1"/>
              </a:solidFill>
              <a:latin typeface="Verdana"/>
              <a:ea typeface="Verdana"/>
              <a:cs typeface="Verdana"/>
              <a:sym typeface="Verdana"/>
            </a:endParaRPr>
          </a:p>
        </p:txBody>
      </p:sp>
      <p:sp>
        <p:nvSpPr>
          <p:cNvPr id="277" name="Google Shape;277;p23"/>
          <p:cNvSpPr/>
          <p:nvPr/>
        </p:nvSpPr>
        <p:spPr>
          <a:xfrm>
            <a:off x="1727457" y="1607323"/>
            <a:ext cx="1364400" cy="20706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2.</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Funds are deployed to a holding account to purchase gold under spot price.</a:t>
            </a:r>
            <a:endParaRPr sz="850">
              <a:solidFill>
                <a:schemeClr val="lt1"/>
              </a:solidFill>
              <a:latin typeface="Verdana"/>
              <a:ea typeface="Verdana"/>
              <a:cs typeface="Verdana"/>
              <a:sym typeface="Verdana"/>
            </a:endParaRPr>
          </a:p>
        </p:txBody>
      </p:sp>
      <p:sp>
        <p:nvSpPr>
          <p:cNvPr id="278" name="Google Shape;278;p23"/>
          <p:cNvSpPr/>
          <p:nvPr/>
        </p:nvSpPr>
        <p:spPr>
          <a:xfrm>
            <a:off x="3169014" y="1607323"/>
            <a:ext cx="1364400" cy="20706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3.</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Gold is received by the refinery, final assay report is presented and funds released.</a:t>
            </a:r>
            <a:endParaRPr sz="850">
              <a:solidFill>
                <a:schemeClr val="lt1"/>
              </a:solidFill>
              <a:latin typeface="Verdana"/>
              <a:ea typeface="Verdana"/>
              <a:cs typeface="Verdana"/>
              <a:sym typeface="Verdana"/>
            </a:endParaRPr>
          </a:p>
        </p:txBody>
      </p:sp>
      <p:sp>
        <p:nvSpPr>
          <p:cNvPr id="279" name="Google Shape;279;p23"/>
          <p:cNvSpPr/>
          <p:nvPr/>
        </p:nvSpPr>
        <p:spPr>
          <a:xfrm>
            <a:off x="4610586" y="1607323"/>
            <a:ext cx="1364400" cy="20706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4.</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The refinery pays London DE Group for the pure gold  (LBMA second fix spot price -1%).</a:t>
            </a:r>
            <a:endParaRPr sz="850">
              <a:solidFill>
                <a:schemeClr val="lt1"/>
              </a:solidFill>
              <a:latin typeface="Verdana"/>
              <a:ea typeface="Verdana"/>
              <a:cs typeface="Verdana"/>
              <a:sym typeface="Verdana"/>
            </a:endParaRPr>
          </a:p>
        </p:txBody>
      </p:sp>
      <p:sp>
        <p:nvSpPr>
          <p:cNvPr id="280" name="Google Shape;280;p23"/>
          <p:cNvSpPr/>
          <p:nvPr/>
        </p:nvSpPr>
        <p:spPr>
          <a:xfrm>
            <a:off x="6052143" y="1607323"/>
            <a:ext cx="1364400" cy="20706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5.</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This process is repeated twice per month making on average 6% margin per trade.</a:t>
            </a:r>
            <a:endParaRPr sz="850">
              <a:solidFill>
                <a:schemeClr val="lt1"/>
              </a:solidFill>
              <a:latin typeface="Verdana"/>
              <a:ea typeface="Verdana"/>
              <a:cs typeface="Verdana"/>
              <a:sym typeface="Verdana"/>
            </a:endParaRPr>
          </a:p>
        </p:txBody>
      </p:sp>
      <p:sp>
        <p:nvSpPr>
          <p:cNvPr id="281" name="Google Shape;281;p23"/>
          <p:cNvSpPr/>
          <p:nvPr/>
        </p:nvSpPr>
        <p:spPr>
          <a:xfrm>
            <a:off x="7493700" y="1607323"/>
            <a:ext cx="1364400" cy="20706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6.</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Loan note interest payments of 18%pa are paid monthly for a term of 5 years.</a:t>
            </a:r>
            <a:endParaRPr sz="850">
              <a:solidFill>
                <a:schemeClr val="lt1"/>
              </a:solidFill>
              <a:latin typeface="Verdana"/>
              <a:ea typeface="Verdana"/>
              <a:cs typeface="Verdana"/>
              <a:sym typeface="Verdana"/>
            </a:endParaRPr>
          </a:p>
        </p:txBody>
      </p:sp>
      <p:pic>
        <p:nvPicPr>
          <p:cNvPr id="282" name="Google Shape;282;p23"/>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3" name="Google Shape;55;p13">
            <a:extLst>
              <a:ext uri="{FF2B5EF4-FFF2-40B4-BE49-F238E27FC236}">
                <a16:creationId xmlns:a16="http://schemas.microsoft.com/office/drawing/2014/main" id="{BA1519B6-AA43-C77D-94CD-F13DA392A1F7}"/>
              </a:ext>
            </a:extLst>
          </p:cNvPr>
          <p:cNvSpPr/>
          <p:nvPr/>
        </p:nvSpPr>
        <p:spPr>
          <a:xfrm>
            <a:off x="0" y="-13880"/>
            <a:ext cx="9144000" cy="893789"/>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4" name="Google Shape;284;p23"/>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285" name="Google Shape;285;p23"/>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cxnSp>
        <p:nvCxnSpPr>
          <p:cNvPr id="286" name="Google Shape;286;p23"/>
          <p:cNvCxnSpPr/>
          <p:nvPr/>
        </p:nvCxnSpPr>
        <p:spPr>
          <a:xfrm>
            <a:off x="927150" y="4206294"/>
            <a:ext cx="7957500" cy="0"/>
          </a:xfrm>
          <a:prstGeom prst="straightConnector1">
            <a:avLst/>
          </a:prstGeom>
          <a:noFill/>
          <a:ln w="28575" cap="flat" cmpd="sng">
            <a:solidFill>
              <a:srgbClr val="400E25"/>
            </a:solidFill>
            <a:prstDash val="solid"/>
            <a:round/>
            <a:headEnd type="none" w="med" len="med"/>
            <a:tailEnd type="triangle" w="med" len="med"/>
          </a:ln>
        </p:spPr>
      </p:cxnSp>
      <p:cxnSp>
        <p:nvCxnSpPr>
          <p:cNvPr id="287" name="Google Shape;287;p23"/>
          <p:cNvCxnSpPr/>
          <p:nvPr/>
        </p:nvCxnSpPr>
        <p:spPr>
          <a:xfrm rot="10800000">
            <a:off x="936875" y="3804075"/>
            <a:ext cx="0" cy="416100"/>
          </a:xfrm>
          <a:prstGeom prst="straightConnector1">
            <a:avLst/>
          </a:prstGeom>
          <a:noFill/>
          <a:ln w="28575" cap="flat" cmpd="sng">
            <a:solidFill>
              <a:srgbClr val="400E25"/>
            </a:solidFill>
            <a:prstDash val="solid"/>
            <a:round/>
            <a:headEnd type="none" w="med" len="med"/>
            <a:tailEnd type="none" w="med" len="med"/>
          </a:ln>
        </p:spPr>
      </p:cxnSp>
      <p:cxnSp>
        <p:nvCxnSpPr>
          <p:cNvPr id="288" name="Google Shape;288;p23"/>
          <p:cNvCxnSpPr/>
          <p:nvPr/>
        </p:nvCxnSpPr>
        <p:spPr>
          <a:xfrm rot="10800000">
            <a:off x="2409650" y="3804000"/>
            <a:ext cx="0" cy="402300"/>
          </a:xfrm>
          <a:prstGeom prst="straightConnector1">
            <a:avLst/>
          </a:prstGeom>
          <a:noFill/>
          <a:ln w="28575" cap="flat" cmpd="sng">
            <a:solidFill>
              <a:srgbClr val="400E25"/>
            </a:solidFill>
            <a:prstDash val="solid"/>
            <a:round/>
            <a:headEnd type="none" w="med" len="med"/>
            <a:tailEnd type="triangle" w="med" len="med"/>
          </a:ln>
        </p:spPr>
      </p:cxnSp>
      <p:cxnSp>
        <p:nvCxnSpPr>
          <p:cNvPr id="289" name="Google Shape;289;p23"/>
          <p:cNvCxnSpPr/>
          <p:nvPr/>
        </p:nvCxnSpPr>
        <p:spPr>
          <a:xfrm rot="10800000">
            <a:off x="3851225" y="3804000"/>
            <a:ext cx="0" cy="402300"/>
          </a:xfrm>
          <a:prstGeom prst="straightConnector1">
            <a:avLst/>
          </a:prstGeom>
          <a:noFill/>
          <a:ln w="28575" cap="flat" cmpd="sng">
            <a:solidFill>
              <a:srgbClr val="400E25"/>
            </a:solidFill>
            <a:prstDash val="solid"/>
            <a:round/>
            <a:headEnd type="none" w="med" len="med"/>
            <a:tailEnd type="triangle" w="med" len="med"/>
          </a:ln>
        </p:spPr>
      </p:cxnSp>
      <p:cxnSp>
        <p:nvCxnSpPr>
          <p:cNvPr id="290" name="Google Shape;290;p23"/>
          <p:cNvCxnSpPr/>
          <p:nvPr/>
        </p:nvCxnSpPr>
        <p:spPr>
          <a:xfrm rot="10800000">
            <a:off x="5292775" y="3804000"/>
            <a:ext cx="0" cy="402300"/>
          </a:xfrm>
          <a:prstGeom prst="straightConnector1">
            <a:avLst/>
          </a:prstGeom>
          <a:noFill/>
          <a:ln w="28575" cap="flat" cmpd="sng">
            <a:solidFill>
              <a:srgbClr val="400E25"/>
            </a:solidFill>
            <a:prstDash val="solid"/>
            <a:round/>
            <a:headEnd type="none" w="med" len="med"/>
            <a:tailEnd type="triangle" w="med" len="med"/>
          </a:ln>
        </p:spPr>
      </p:cxnSp>
      <p:cxnSp>
        <p:nvCxnSpPr>
          <p:cNvPr id="291" name="Google Shape;291;p23"/>
          <p:cNvCxnSpPr/>
          <p:nvPr/>
        </p:nvCxnSpPr>
        <p:spPr>
          <a:xfrm rot="10800000">
            <a:off x="6734350" y="3804000"/>
            <a:ext cx="0" cy="402300"/>
          </a:xfrm>
          <a:prstGeom prst="straightConnector1">
            <a:avLst/>
          </a:prstGeom>
          <a:noFill/>
          <a:ln w="28575" cap="flat" cmpd="sng">
            <a:solidFill>
              <a:srgbClr val="400E25"/>
            </a:solidFill>
            <a:prstDash val="solid"/>
            <a:round/>
            <a:headEnd type="none" w="med" len="med"/>
            <a:tailEnd type="triangle" w="med" len="med"/>
          </a:ln>
        </p:spPr>
      </p:cxnSp>
      <p:cxnSp>
        <p:nvCxnSpPr>
          <p:cNvPr id="292" name="Google Shape;292;p23"/>
          <p:cNvCxnSpPr/>
          <p:nvPr/>
        </p:nvCxnSpPr>
        <p:spPr>
          <a:xfrm rot="10800000">
            <a:off x="8175900" y="3804000"/>
            <a:ext cx="0" cy="402300"/>
          </a:xfrm>
          <a:prstGeom prst="straightConnector1">
            <a:avLst/>
          </a:prstGeom>
          <a:noFill/>
          <a:ln w="28575" cap="flat" cmpd="sng">
            <a:solidFill>
              <a:srgbClr val="400E25"/>
            </a:solidFill>
            <a:prstDash val="solid"/>
            <a:round/>
            <a:headEnd type="none" w="med" len="med"/>
            <a:tailEnd type="triangle" w="med" len="med"/>
          </a:ln>
        </p:spPr>
      </p:cxnSp>
      <p:sp>
        <p:nvSpPr>
          <p:cNvPr id="293" name="Google Shape;293;p23"/>
          <p:cNvSpPr txBox="1"/>
          <p:nvPr/>
        </p:nvSpPr>
        <p:spPr>
          <a:xfrm>
            <a:off x="312675" y="1113116"/>
            <a:ext cx="40260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6F59"/>
                </a:solidFill>
              </a:rPr>
              <a:t>London DE Flow of Funds</a:t>
            </a:r>
            <a:endParaRPr sz="1800" b="1">
              <a:solidFill>
                <a:srgbClr val="006F59"/>
              </a:solidFill>
            </a:endParaRPr>
          </a:p>
        </p:txBody>
      </p:sp>
      <p:pic>
        <p:nvPicPr>
          <p:cNvPr id="294" name="Google Shape;294;p23"/>
          <p:cNvPicPr preferRelativeResize="0"/>
          <p:nvPr/>
        </p:nvPicPr>
        <p:blipFill rotWithShape="1">
          <a:blip r:embed="rId5">
            <a:alphaModFix/>
          </a:blip>
          <a:srcRect l="1774" r="1765"/>
          <a:stretch/>
        </p:blipFill>
        <p:spPr>
          <a:xfrm>
            <a:off x="0" y="4472375"/>
            <a:ext cx="9143999" cy="663900"/>
          </a:xfrm>
          <a:prstGeom prst="rect">
            <a:avLst/>
          </a:prstGeom>
          <a:noFill/>
          <a:ln>
            <a:noFill/>
          </a:ln>
        </p:spPr>
      </p:pic>
      <p:pic>
        <p:nvPicPr>
          <p:cNvPr id="295" name="Google Shape;295;p23"/>
          <p:cNvPicPr preferRelativeResize="0"/>
          <p:nvPr/>
        </p:nvPicPr>
        <p:blipFill>
          <a:blip r:embed="rId6">
            <a:alphaModFix/>
          </a:blip>
          <a:stretch>
            <a:fillRect/>
          </a:stretch>
        </p:blipFill>
        <p:spPr>
          <a:xfrm>
            <a:off x="692025" y="1742699"/>
            <a:ext cx="489700" cy="489700"/>
          </a:xfrm>
          <a:prstGeom prst="rect">
            <a:avLst/>
          </a:prstGeom>
          <a:noFill/>
          <a:ln>
            <a:noFill/>
          </a:ln>
        </p:spPr>
      </p:pic>
      <p:pic>
        <p:nvPicPr>
          <p:cNvPr id="296" name="Google Shape;296;p23"/>
          <p:cNvPicPr preferRelativeResize="0"/>
          <p:nvPr/>
        </p:nvPicPr>
        <p:blipFill>
          <a:blip r:embed="rId7">
            <a:alphaModFix/>
          </a:blip>
          <a:stretch>
            <a:fillRect/>
          </a:stretch>
        </p:blipFill>
        <p:spPr>
          <a:xfrm>
            <a:off x="2164813" y="1742699"/>
            <a:ext cx="489700" cy="489700"/>
          </a:xfrm>
          <a:prstGeom prst="rect">
            <a:avLst/>
          </a:prstGeom>
          <a:noFill/>
          <a:ln>
            <a:noFill/>
          </a:ln>
        </p:spPr>
      </p:pic>
      <p:pic>
        <p:nvPicPr>
          <p:cNvPr id="297" name="Google Shape;297;p23"/>
          <p:cNvPicPr preferRelativeResize="0"/>
          <p:nvPr/>
        </p:nvPicPr>
        <p:blipFill>
          <a:blip r:embed="rId8">
            <a:alphaModFix/>
          </a:blip>
          <a:stretch>
            <a:fillRect/>
          </a:stretch>
        </p:blipFill>
        <p:spPr>
          <a:xfrm>
            <a:off x="3606375" y="1742711"/>
            <a:ext cx="489676" cy="489676"/>
          </a:xfrm>
          <a:prstGeom prst="rect">
            <a:avLst/>
          </a:prstGeom>
          <a:noFill/>
          <a:ln>
            <a:noFill/>
          </a:ln>
        </p:spPr>
      </p:pic>
      <p:pic>
        <p:nvPicPr>
          <p:cNvPr id="298" name="Google Shape;298;p23"/>
          <p:cNvPicPr preferRelativeResize="0"/>
          <p:nvPr/>
        </p:nvPicPr>
        <p:blipFill>
          <a:blip r:embed="rId9">
            <a:alphaModFix/>
          </a:blip>
          <a:stretch>
            <a:fillRect/>
          </a:stretch>
        </p:blipFill>
        <p:spPr>
          <a:xfrm>
            <a:off x="5047950" y="1742711"/>
            <a:ext cx="489676" cy="489676"/>
          </a:xfrm>
          <a:prstGeom prst="rect">
            <a:avLst/>
          </a:prstGeom>
          <a:noFill/>
          <a:ln>
            <a:noFill/>
          </a:ln>
        </p:spPr>
      </p:pic>
      <p:pic>
        <p:nvPicPr>
          <p:cNvPr id="299" name="Google Shape;299;p23"/>
          <p:cNvPicPr preferRelativeResize="0"/>
          <p:nvPr/>
        </p:nvPicPr>
        <p:blipFill>
          <a:blip r:embed="rId10">
            <a:alphaModFix/>
          </a:blip>
          <a:stretch>
            <a:fillRect/>
          </a:stretch>
        </p:blipFill>
        <p:spPr>
          <a:xfrm>
            <a:off x="6489500" y="1742711"/>
            <a:ext cx="489676" cy="489676"/>
          </a:xfrm>
          <a:prstGeom prst="rect">
            <a:avLst/>
          </a:prstGeom>
          <a:noFill/>
          <a:ln>
            <a:noFill/>
          </a:ln>
        </p:spPr>
      </p:pic>
      <p:pic>
        <p:nvPicPr>
          <p:cNvPr id="300" name="Google Shape;300;p23"/>
          <p:cNvPicPr preferRelativeResize="0"/>
          <p:nvPr/>
        </p:nvPicPr>
        <p:blipFill>
          <a:blip r:embed="rId11">
            <a:alphaModFix/>
          </a:blip>
          <a:stretch>
            <a:fillRect/>
          </a:stretch>
        </p:blipFill>
        <p:spPr>
          <a:xfrm>
            <a:off x="7931068" y="1742711"/>
            <a:ext cx="489676" cy="4896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4"/>
          <p:cNvPicPr preferRelativeResize="0"/>
          <p:nvPr/>
        </p:nvPicPr>
        <p:blipFill rotWithShape="1">
          <a:blip r:embed="rId3">
            <a:alphaModFix/>
          </a:blip>
          <a:srcRect r="10"/>
          <a:stretch/>
        </p:blipFill>
        <p:spPr>
          <a:xfrm>
            <a:off x="188825" y="4749033"/>
            <a:ext cx="8766351" cy="261125"/>
          </a:xfrm>
          <a:prstGeom prst="rect">
            <a:avLst/>
          </a:prstGeom>
          <a:noFill/>
          <a:ln>
            <a:noFill/>
          </a:ln>
        </p:spPr>
      </p:pic>
      <p:pic>
        <p:nvPicPr>
          <p:cNvPr id="306" name="Google Shape;306;p24"/>
          <p:cNvPicPr preferRelativeResize="0"/>
          <p:nvPr/>
        </p:nvPicPr>
        <p:blipFill rotWithShape="1">
          <a:blip r:embed="rId4">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B4C04EB3-3749-106C-48AA-AE2FCBE07B62}"/>
              </a:ext>
            </a:extLst>
          </p:cNvPr>
          <p:cNvSpPr/>
          <p:nvPr/>
        </p:nvSpPr>
        <p:spPr>
          <a:xfrm>
            <a:off x="0" y="0"/>
            <a:ext cx="9144000" cy="874936"/>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08" name="Google Shape;308;p24"/>
          <p:cNvPicPr preferRelativeResize="0"/>
          <p:nvPr/>
        </p:nvPicPr>
        <p:blipFill rotWithShape="1">
          <a:blip r:embed="rId5">
            <a:alphaModFix/>
          </a:blip>
          <a:srcRect r="1526" b="38214"/>
          <a:stretch/>
        </p:blipFill>
        <p:spPr>
          <a:xfrm>
            <a:off x="312675" y="293625"/>
            <a:ext cx="2705464" cy="321098"/>
          </a:xfrm>
          <a:prstGeom prst="rect">
            <a:avLst/>
          </a:prstGeom>
          <a:noFill/>
          <a:ln>
            <a:noFill/>
          </a:ln>
        </p:spPr>
      </p:pic>
      <p:sp>
        <p:nvSpPr>
          <p:cNvPr id="309" name="Google Shape;309;p24"/>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310" name="Google Shape;310;p24" title="Points scored"/>
          <p:cNvPicPr preferRelativeResize="0"/>
          <p:nvPr/>
        </p:nvPicPr>
        <p:blipFill>
          <a:blip r:embed="rId6">
            <a:alphaModFix/>
          </a:blip>
          <a:stretch>
            <a:fillRect/>
          </a:stretch>
        </p:blipFill>
        <p:spPr>
          <a:xfrm>
            <a:off x="294969" y="2262593"/>
            <a:ext cx="3053865" cy="2524553"/>
          </a:xfrm>
          <a:prstGeom prst="rect">
            <a:avLst/>
          </a:prstGeom>
          <a:noFill/>
          <a:ln>
            <a:noFill/>
          </a:ln>
        </p:spPr>
      </p:pic>
      <p:sp>
        <p:nvSpPr>
          <p:cNvPr id="311" name="Google Shape;311;p24"/>
          <p:cNvSpPr txBox="1"/>
          <p:nvPr/>
        </p:nvSpPr>
        <p:spPr>
          <a:xfrm>
            <a:off x="312675" y="1348871"/>
            <a:ext cx="2840700" cy="11664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sz="1000">
                <a:solidFill>
                  <a:srgbClr val="400F26"/>
                </a:solidFill>
                <a:latin typeface="Verdana"/>
                <a:ea typeface="Verdana"/>
                <a:cs typeface="Verdana"/>
                <a:sym typeface="Verdana"/>
              </a:rPr>
              <a:t>Conservative five year forecast for the LDE group, compiled by Hilton Accountants in London, UK on 1st Nov 2024 and reviewed quarterly.</a:t>
            </a:r>
            <a:endParaRPr sz="1000">
              <a:solidFill>
                <a:srgbClr val="400F26"/>
              </a:solidFill>
              <a:latin typeface="Verdana"/>
              <a:ea typeface="Verdana"/>
              <a:cs typeface="Verdana"/>
              <a:sym typeface="Verdana"/>
            </a:endParaRPr>
          </a:p>
        </p:txBody>
      </p:sp>
      <p:sp>
        <p:nvSpPr>
          <p:cNvPr id="312" name="Google Shape;312;p24"/>
          <p:cNvSpPr txBox="1"/>
          <p:nvPr/>
        </p:nvSpPr>
        <p:spPr>
          <a:xfrm>
            <a:off x="312675" y="1031262"/>
            <a:ext cx="28407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1">
                <a:solidFill>
                  <a:srgbClr val="006F59"/>
                </a:solidFill>
              </a:rPr>
              <a:t>FINANCIAL FORECASTS</a:t>
            </a:r>
            <a:endParaRPr sz="1600" b="1">
              <a:solidFill>
                <a:srgbClr val="006F59"/>
              </a:solidFill>
            </a:endParaRPr>
          </a:p>
        </p:txBody>
      </p:sp>
      <p:graphicFrame>
        <p:nvGraphicFramePr>
          <p:cNvPr id="313" name="Google Shape;313;p24"/>
          <p:cNvGraphicFramePr/>
          <p:nvPr/>
        </p:nvGraphicFramePr>
        <p:xfrm>
          <a:off x="3467254" y="992260"/>
          <a:ext cx="5487900" cy="3665675"/>
        </p:xfrm>
        <a:graphic>
          <a:graphicData uri="http://schemas.openxmlformats.org/drawingml/2006/table">
            <a:tbl>
              <a:tblPr firstRow="1" bandRow="1">
                <a:noFill/>
                <a:tableStyleId>{F8DEE3F2-D06F-44B8-ADA8-1353795B1AD8}</a:tableStyleId>
              </a:tblPr>
              <a:tblGrid>
                <a:gridCol w="1348850">
                  <a:extLst>
                    <a:ext uri="{9D8B030D-6E8A-4147-A177-3AD203B41FA5}">
                      <a16:colId xmlns:a16="http://schemas.microsoft.com/office/drawing/2014/main" val="20000"/>
                    </a:ext>
                  </a:extLst>
                </a:gridCol>
                <a:gridCol w="938700">
                  <a:extLst>
                    <a:ext uri="{9D8B030D-6E8A-4147-A177-3AD203B41FA5}">
                      <a16:colId xmlns:a16="http://schemas.microsoft.com/office/drawing/2014/main" val="20001"/>
                    </a:ext>
                  </a:extLst>
                </a:gridCol>
                <a:gridCol w="597950">
                  <a:extLst>
                    <a:ext uri="{9D8B030D-6E8A-4147-A177-3AD203B41FA5}">
                      <a16:colId xmlns:a16="http://schemas.microsoft.com/office/drawing/2014/main" val="20002"/>
                    </a:ext>
                  </a:extLst>
                </a:gridCol>
                <a:gridCol w="636575">
                  <a:extLst>
                    <a:ext uri="{9D8B030D-6E8A-4147-A177-3AD203B41FA5}">
                      <a16:colId xmlns:a16="http://schemas.microsoft.com/office/drawing/2014/main" val="20003"/>
                    </a:ext>
                  </a:extLst>
                </a:gridCol>
                <a:gridCol w="636575">
                  <a:extLst>
                    <a:ext uri="{9D8B030D-6E8A-4147-A177-3AD203B41FA5}">
                      <a16:colId xmlns:a16="http://schemas.microsoft.com/office/drawing/2014/main" val="20004"/>
                    </a:ext>
                  </a:extLst>
                </a:gridCol>
                <a:gridCol w="636575">
                  <a:extLst>
                    <a:ext uri="{9D8B030D-6E8A-4147-A177-3AD203B41FA5}">
                      <a16:colId xmlns:a16="http://schemas.microsoft.com/office/drawing/2014/main" val="20005"/>
                    </a:ext>
                  </a:extLst>
                </a:gridCol>
                <a:gridCol w="692675">
                  <a:extLst>
                    <a:ext uri="{9D8B030D-6E8A-4147-A177-3AD203B41FA5}">
                      <a16:colId xmlns:a16="http://schemas.microsoft.com/office/drawing/2014/main" val="20006"/>
                    </a:ext>
                  </a:extLst>
                </a:gridCol>
              </a:tblGrid>
              <a:tr h="351450">
                <a:tc>
                  <a:txBody>
                    <a:bodyPr/>
                    <a:lstStyle/>
                    <a:p>
                      <a:pPr marL="0" marR="0" lvl="0" indent="0" algn="ctr" rtl="0">
                        <a:spcBef>
                          <a:spcPts val="0"/>
                        </a:spcBef>
                        <a:spcAft>
                          <a:spcPts val="0"/>
                        </a:spcAft>
                        <a:buNone/>
                      </a:pPr>
                      <a:r>
                        <a:rPr lang="en" sz="900">
                          <a:latin typeface="Arial"/>
                          <a:ea typeface="Arial"/>
                          <a:cs typeface="Arial"/>
                          <a:sym typeface="Arial"/>
                        </a:rPr>
                        <a:t>REVENUE SOURCE</a:t>
                      </a:r>
                      <a:endParaRPr sz="900">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a:latin typeface="Arial"/>
                          <a:ea typeface="Arial"/>
                          <a:cs typeface="Arial"/>
                          <a:sym typeface="Arial"/>
                        </a:rPr>
                        <a:t>DESCRIPTION</a:t>
                      </a:r>
                      <a:endParaRPr sz="900">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5</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6</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7</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8</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9</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extLst>
                  <a:ext uri="{0D108BD9-81ED-4DB2-BD59-A6C34878D82A}">
                    <a16:rowId xmlns:a16="http://schemas.microsoft.com/office/drawing/2014/main" val="10000"/>
                  </a:ext>
                </a:extLst>
              </a:tr>
              <a:tr h="178325">
                <a:tc>
                  <a:txBody>
                    <a:bodyPr/>
                    <a:lstStyle/>
                    <a:p>
                      <a:pPr marL="0" marR="0" lvl="0" indent="0" algn="l" rtl="0">
                        <a:spcBef>
                          <a:spcPts val="0"/>
                        </a:spcBef>
                        <a:spcAft>
                          <a:spcPts val="0"/>
                        </a:spcAft>
                        <a:buNone/>
                      </a:pPr>
                      <a:r>
                        <a:rPr lang="en" sz="1000" u="none" strike="noStrike" cap="none">
                          <a:latin typeface="Arial"/>
                          <a:ea typeface="Arial"/>
                          <a:cs typeface="Arial"/>
                          <a:sym typeface="Arial"/>
                        </a:rPr>
                        <a:t> </a:t>
                      </a: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7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 sz="1000" u="none" strike="noStrike" cap="none">
                          <a:latin typeface="Arial"/>
                          <a:ea typeface="Arial"/>
                          <a:cs typeface="Arial"/>
                          <a:sym typeface="Arial"/>
                        </a:rPr>
                        <a:t> </a:t>
                      </a: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4600">
                <a:tc>
                  <a:txBody>
                    <a:bodyPr/>
                    <a:lstStyle/>
                    <a:p>
                      <a:pPr marL="0" marR="0" lvl="0" indent="0" algn="l" rtl="0">
                        <a:spcBef>
                          <a:spcPts val="0"/>
                        </a:spcBef>
                        <a:spcAft>
                          <a:spcPts val="0"/>
                        </a:spcAft>
                        <a:buNone/>
                      </a:pPr>
                      <a:r>
                        <a:rPr lang="en" sz="900" b="1" u="none" strike="noStrike" cap="none">
                          <a:solidFill>
                            <a:srgbClr val="FFFFFF"/>
                          </a:solidFill>
                          <a:latin typeface="Arial"/>
                          <a:ea typeface="Arial"/>
                          <a:cs typeface="Arial"/>
                          <a:sym typeface="Arial"/>
                        </a:rPr>
                        <a:t>Gold sales</a:t>
                      </a:r>
                      <a:endParaRPr sz="900" b="1" i="0" u="none" strike="noStrike" cap="none">
                        <a:solidFill>
                          <a:srgbClr val="FFFFFF"/>
                        </a:solidFill>
                        <a:latin typeface="Arial"/>
                        <a:ea typeface="Arial"/>
                        <a:cs typeface="Arial"/>
                        <a:sym typeface="Arial"/>
                      </a:endParaRPr>
                    </a:p>
                  </a:txBody>
                  <a:tcPr marL="91425"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Turnover</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£36.43mn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£48.63mn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£65.32mn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£89.63mn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£105.70mn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extLst>
                  <a:ext uri="{0D108BD9-81ED-4DB2-BD59-A6C34878D82A}">
                    <a16:rowId xmlns:a16="http://schemas.microsoft.com/office/drawing/2014/main" val="10002"/>
                  </a:ext>
                </a:extLst>
              </a:tr>
              <a:tr h="284600">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solidFill>
                      <a:srgbClr val="006F59">
                        <a:alpha val="57590"/>
                      </a:srgbClr>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Gross Profit</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£2.19mn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£2.92mn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£3.92mn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£5.38mn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£6.34mn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extLst>
                  <a:ext uri="{0D108BD9-81ED-4DB2-BD59-A6C34878D82A}">
                    <a16:rowId xmlns:a16="http://schemas.microsoft.com/office/drawing/2014/main" val="10003"/>
                  </a:ext>
                </a:extLst>
              </a:tr>
              <a:tr h="307125">
                <a:tc>
                  <a:txBody>
                    <a:bodyPr/>
                    <a:lstStyle/>
                    <a:p>
                      <a:pPr marL="0" marR="0" lvl="0" indent="0" algn="l" rtl="0">
                        <a:spcBef>
                          <a:spcPts val="0"/>
                        </a:spcBef>
                        <a:spcAft>
                          <a:spcPts val="0"/>
                        </a:spcAft>
                        <a:buNone/>
                      </a:pPr>
                      <a:r>
                        <a:rPr lang="en" sz="800" u="none" strike="noStrike" cap="none">
                          <a:solidFill>
                            <a:srgbClr val="FFFFFF"/>
                          </a:solidFill>
                          <a:latin typeface="Arial"/>
                          <a:ea typeface="Arial"/>
                          <a:cs typeface="Arial"/>
                          <a:sym typeface="Arial"/>
                        </a:rPr>
                        <a:t>(B-B = 90% / B-C = 10%)</a:t>
                      </a:r>
                      <a:endParaRPr sz="800" b="1" i="0" u="none" strike="noStrike" cap="none">
                        <a:solidFill>
                          <a:srgbClr val="FFFFFF"/>
                        </a:solidFill>
                        <a:latin typeface="Arial"/>
                        <a:ea typeface="Arial"/>
                        <a:cs typeface="Arial"/>
                        <a:sym typeface="Arial"/>
                      </a:endParaRPr>
                    </a:p>
                  </a:txBody>
                  <a:tcPr marL="91425"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Net Profit</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£728K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£972K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£1.31mn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£1.79mn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£2.11mn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extLst>
                  <a:ext uri="{0D108BD9-81ED-4DB2-BD59-A6C34878D82A}">
                    <a16:rowId xmlns:a16="http://schemas.microsoft.com/office/drawing/2014/main" val="10004"/>
                  </a:ext>
                </a:extLst>
              </a:tr>
              <a:tr h="178325">
                <a:tc>
                  <a:txBody>
                    <a:bodyPr/>
                    <a:lstStyle/>
                    <a:p>
                      <a:pPr marL="0" marR="0" lvl="0" indent="0" algn="l" rtl="0">
                        <a:spcBef>
                          <a:spcPts val="0"/>
                        </a:spcBef>
                        <a:spcAft>
                          <a:spcPts val="0"/>
                        </a:spcAft>
                        <a:buNone/>
                      </a:pPr>
                      <a:r>
                        <a:rPr lang="en" sz="800" u="none" strike="noStrike" cap="none">
                          <a:latin typeface="Arial"/>
                          <a:ea typeface="Arial"/>
                          <a:cs typeface="Arial"/>
                          <a:sym typeface="Arial"/>
                        </a:rPr>
                        <a:t> </a:t>
                      </a:r>
                      <a:endParaRPr sz="800" b="1" i="0" u="none" strike="noStrike" cap="none">
                        <a:solidFill>
                          <a:srgbClr val="142855"/>
                        </a:solidFill>
                        <a:latin typeface="Arial"/>
                        <a:ea typeface="Arial"/>
                        <a:cs typeface="Arial"/>
                        <a:sym typeface="Arial"/>
                      </a:endParaRPr>
                    </a:p>
                  </a:txBody>
                  <a:tcPr marL="91425"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 </a:t>
                      </a: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03150">
                <a:tc>
                  <a:txBody>
                    <a:bodyPr/>
                    <a:lstStyle/>
                    <a:p>
                      <a:pPr marL="0" marR="0" lvl="0" indent="0" algn="l" rtl="0">
                        <a:spcBef>
                          <a:spcPts val="0"/>
                        </a:spcBef>
                        <a:spcAft>
                          <a:spcPts val="0"/>
                        </a:spcAft>
                        <a:buNone/>
                      </a:pPr>
                      <a:r>
                        <a:rPr lang="en" sz="900" b="1" u="none" strike="noStrike" cap="none">
                          <a:solidFill>
                            <a:srgbClr val="FFFFFF"/>
                          </a:solidFill>
                          <a:latin typeface="Arial"/>
                          <a:ea typeface="Arial"/>
                          <a:cs typeface="Arial"/>
                          <a:sym typeface="Arial"/>
                        </a:rPr>
                        <a:t>Jewellery, watch &amp; gemstone sales</a:t>
                      </a:r>
                      <a:endParaRPr sz="900" b="1" i="0" u="none" strike="noStrike" cap="none">
                        <a:solidFill>
                          <a:srgbClr val="FFFFFF"/>
                        </a:solidFill>
                        <a:latin typeface="Arial"/>
                        <a:ea typeface="Arial"/>
                        <a:cs typeface="Arial"/>
                        <a:sym typeface="Arial"/>
                      </a:endParaRPr>
                    </a:p>
                  </a:txBody>
                  <a:tcPr marL="91425"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Turnover</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£2.73mn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£4.59mn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£6.90mn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£8.01mn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£10.23mn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extLst>
                  <a:ext uri="{0D108BD9-81ED-4DB2-BD59-A6C34878D82A}">
                    <a16:rowId xmlns:a16="http://schemas.microsoft.com/office/drawing/2014/main" val="10006"/>
                  </a:ext>
                </a:extLst>
              </a:tr>
              <a:tr h="284600">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solidFill>
                      <a:srgbClr val="006F59">
                        <a:alpha val="57590"/>
                      </a:srgbClr>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Gross Profit</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£1.64mn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£3.21mn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£4.83mn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£5.60mn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£7.17mn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extLst>
                  <a:ext uri="{0D108BD9-81ED-4DB2-BD59-A6C34878D82A}">
                    <a16:rowId xmlns:a16="http://schemas.microsoft.com/office/drawing/2014/main" val="10007"/>
                  </a:ext>
                </a:extLst>
              </a:tr>
              <a:tr h="307125">
                <a:tc>
                  <a:txBody>
                    <a:bodyPr/>
                    <a:lstStyle/>
                    <a:p>
                      <a:pPr marL="0" marR="0" lvl="0" indent="0" algn="l" rtl="0">
                        <a:spcBef>
                          <a:spcPts val="0"/>
                        </a:spcBef>
                        <a:spcAft>
                          <a:spcPts val="0"/>
                        </a:spcAft>
                        <a:buNone/>
                      </a:pPr>
                      <a:r>
                        <a:rPr lang="en" sz="800" u="none" strike="noStrike" cap="none">
                          <a:solidFill>
                            <a:srgbClr val="FFFFFF"/>
                          </a:solidFill>
                          <a:latin typeface="Arial"/>
                          <a:ea typeface="Arial"/>
                          <a:cs typeface="Arial"/>
                          <a:sym typeface="Arial"/>
                        </a:rPr>
                        <a:t>(B-B = 20% / B-C = 80%)</a:t>
                      </a:r>
                      <a:endParaRPr sz="800" b="1" i="0" u="none" strike="noStrike" cap="none">
                        <a:solidFill>
                          <a:srgbClr val="FFFFFF"/>
                        </a:solidFill>
                        <a:latin typeface="Arial"/>
                        <a:ea typeface="Arial"/>
                        <a:cs typeface="Arial"/>
                        <a:sym typeface="Arial"/>
                      </a:endParaRPr>
                    </a:p>
                  </a:txBody>
                  <a:tcPr marL="91425"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Net Profit</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£327K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£803K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£1.69mn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£1.96mn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£2.51mn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extLst>
                  <a:ext uri="{0D108BD9-81ED-4DB2-BD59-A6C34878D82A}">
                    <a16:rowId xmlns:a16="http://schemas.microsoft.com/office/drawing/2014/main" val="10008"/>
                  </a:ext>
                </a:extLst>
              </a:tr>
              <a:tr h="178325">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84600">
                <a:tc>
                  <a:txBody>
                    <a:bodyPr/>
                    <a:lstStyle/>
                    <a:p>
                      <a:pPr marL="0" marR="0" lvl="0" indent="0" algn="l" rtl="0">
                        <a:spcBef>
                          <a:spcPts val="0"/>
                        </a:spcBef>
                        <a:spcAft>
                          <a:spcPts val="0"/>
                        </a:spcAft>
                        <a:buNone/>
                      </a:pPr>
                      <a:r>
                        <a:rPr lang="en" sz="900" b="1" u="none" strike="noStrike" cap="none">
                          <a:solidFill>
                            <a:srgbClr val="FFFFFF"/>
                          </a:solidFill>
                          <a:latin typeface="Arial"/>
                          <a:ea typeface="Arial"/>
                          <a:cs typeface="Arial"/>
                          <a:sym typeface="Arial"/>
                        </a:rPr>
                        <a:t>Totals:</a:t>
                      </a:r>
                      <a:endParaRPr sz="900" b="1" i="0" u="none" strike="noStrike" cap="none">
                        <a:solidFill>
                          <a:srgbClr val="FFFFFF"/>
                        </a:solidFill>
                        <a:latin typeface="Arial"/>
                        <a:ea typeface="Arial"/>
                        <a:cs typeface="Arial"/>
                        <a:sym typeface="Arial"/>
                      </a:endParaRPr>
                    </a:p>
                  </a:txBody>
                  <a:tcPr marL="91425"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Total Turnover</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£39.16mn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£53.22mn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£72.22mn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£97.63mn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£115.93mn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extLst>
                  <a:ext uri="{0D108BD9-81ED-4DB2-BD59-A6C34878D82A}">
                    <a16:rowId xmlns:a16="http://schemas.microsoft.com/office/drawing/2014/main" val="10010"/>
                  </a:ext>
                </a:extLst>
              </a:tr>
              <a:tr h="316325">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solidFill>
                      <a:srgbClr val="006F59">
                        <a:alpha val="57590"/>
                      </a:srgbClr>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Total Gross Profit</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£3.82mn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£6.13mn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£8.75mn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£10.98mn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£13.51mn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extLst>
                  <a:ext uri="{0D108BD9-81ED-4DB2-BD59-A6C34878D82A}">
                    <a16:rowId xmlns:a16="http://schemas.microsoft.com/office/drawing/2014/main" val="10011"/>
                  </a:ext>
                </a:extLst>
              </a:tr>
              <a:tr h="307125">
                <a:tc>
                  <a:txBody>
                    <a:bodyPr/>
                    <a:lstStyle/>
                    <a:p>
                      <a:pPr marL="0" marR="0" lvl="0" indent="0" algn="l" rtl="0">
                        <a:spcBef>
                          <a:spcPts val="0"/>
                        </a:spcBef>
                        <a:spcAft>
                          <a:spcPts val="0"/>
                        </a:spcAft>
                        <a:buNone/>
                      </a:pPr>
                      <a:r>
                        <a:rPr lang="en" sz="800" u="none" strike="noStrike" cap="none">
                          <a:solidFill>
                            <a:srgbClr val="FFFFFF"/>
                          </a:solidFill>
                          <a:latin typeface="Arial"/>
                          <a:ea typeface="Arial"/>
                          <a:cs typeface="Arial"/>
                          <a:sym typeface="Arial"/>
                        </a:rPr>
                        <a:t>(B-B = 55% / B-C = 45%)</a:t>
                      </a:r>
                      <a:endParaRPr sz="800" b="1" i="0" u="none" strike="noStrike" cap="none">
                        <a:solidFill>
                          <a:srgbClr val="FFFFFF"/>
                        </a:solidFill>
                        <a:latin typeface="Arial"/>
                        <a:ea typeface="Arial"/>
                        <a:cs typeface="Arial"/>
                        <a:sym typeface="Arial"/>
                      </a:endParaRPr>
                    </a:p>
                  </a:txBody>
                  <a:tcPr marL="91425" marR="0" marT="0" marB="0" anchor="ctr">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Total Net Profit</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£1.06mn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£1.78mn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£2.01mn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£3.75mn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£4.62mn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extLst>
                  <a:ext uri="{0D108BD9-81ED-4DB2-BD59-A6C34878D82A}">
                    <a16:rowId xmlns:a16="http://schemas.microsoft.com/office/drawing/2014/main" val="10012"/>
                  </a:ext>
                </a:extLst>
              </a:tr>
            </a:tbl>
          </a:graphicData>
        </a:graphic>
      </p:graphicFrame>
      <p:sp>
        <p:nvSpPr>
          <p:cNvPr id="314" name="Google Shape;314;p24"/>
          <p:cNvSpPr txBox="1"/>
          <p:nvPr/>
        </p:nvSpPr>
        <p:spPr>
          <a:xfrm>
            <a:off x="312675" y="4729872"/>
            <a:ext cx="3381600" cy="213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solidFill>
                  <a:srgbClr val="400E25"/>
                </a:solidFill>
                <a:latin typeface="Proxima Nova"/>
                <a:ea typeface="Proxima Nova"/>
                <a:cs typeface="Proxima Nova"/>
                <a:sym typeface="Proxima Nova"/>
              </a:rPr>
              <a:t>Page </a:t>
            </a:r>
            <a:fld id="{00000000-1234-1234-1234-123412341234}" type="slidenum">
              <a:rPr lang="en" sz="1200">
                <a:solidFill>
                  <a:srgbClr val="400E25"/>
                </a:solidFill>
                <a:latin typeface="Proxima Nova"/>
                <a:ea typeface="Proxima Nova"/>
                <a:cs typeface="Proxima Nova"/>
                <a:sym typeface="Proxima Nova"/>
              </a:rPr>
              <a:t>18</a:t>
            </a:fld>
            <a:endParaRPr sz="1000">
              <a:solidFill>
                <a:srgbClr val="400E25"/>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6"/>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BAE4E462-9E21-3584-734D-3D7B349E5989}"/>
              </a:ext>
            </a:extLst>
          </p:cNvPr>
          <p:cNvSpPr/>
          <p:nvPr/>
        </p:nvSpPr>
        <p:spPr>
          <a:xfrm>
            <a:off x="0" y="0"/>
            <a:ext cx="9144000" cy="879921"/>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36" name="Google Shape;336;p26"/>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337" name="Google Shape;337;p26"/>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
        <p:nvSpPr>
          <p:cNvPr id="338" name="Google Shape;338;p26"/>
          <p:cNvSpPr txBox="1"/>
          <p:nvPr/>
        </p:nvSpPr>
        <p:spPr>
          <a:xfrm>
            <a:off x="8077200" y="333150"/>
            <a:ext cx="811500" cy="213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200">
                <a:solidFill>
                  <a:schemeClr val="lt1"/>
                </a:solidFill>
                <a:latin typeface="Proxima Nova"/>
                <a:ea typeface="Proxima Nova"/>
                <a:cs typeface="Proxima Nova"/>
                <a:sym typeface="Proxima Nova"/>
              </a:rPr>
              <a:t>Page </a:t>
            </a:r>
            <a:fld id="{00000000-1234-1234-1234-123412341234}" type="slidenum">
              <a:rPr lang="en" sz="1200">
                <a:solidFill>
                  <a:schemeClr val="lt1"/>
                </a:solidFill>
                <a:latin typeface="Proxima Nova"/>
                <a:ea typeface="Proxima Nova"/>
                <a:cs typeface="Proxima Nova"/>
                <a:sym typeface="Proxima Nova"/>
              </a:rPr>
              <a:t>19</a:t>
            </a:fld>
            <a:endParaRPr sz="1000">
              <a:solidFill>
                <a:schemeClr val="lt1"/>
              </a:solidFill>
              <a:latin typeface="Verdana"/>
              <a:ea typeface="Verdana"/>
              <a:cs typeface="Verdana"/>
              <a:sym typeface="Verdana"/>
            </a:endParaRPr>
          </a:p>
        </p:txBody>
      </p:sp>
      <p:pic>
        <p:nvPicPr>
          <p:cNvPr id="339" name="Google Shape;339;p26" title="zq-lee-VbDjv8-8ibc-unsplash (1).jpg"/>
          <p:cNvPicPr preferRelativeResize="0"/>
          <p:nvPr/>
        </p:nvPicPr>
        <p:blipFill rotWithShape="1">
          <a:blip r:embed="rId5">
            <a:alphaModFix/>
          </a:blip>
          <a:srcRect l="29322" r="22001"/>
          <a:stretch/>
        </p:blipFill>
        <p:spPr>
          <a:xfrm>
            <a:off x="6030225" y="879925"/>
            <a:ext cx="3113774" cy="4263574"/>
          </a:xfrm>
          <a:prstGeom prst="rect">
            <a:avLst/>
          </a:prstGeom>
          <a:noFill/>
          <a:ln>
            <a:noFill/>
          </a:ln>
        </p:spPr>
      </p:pic>
      <p:sp>
        <p:nvSpPr>
          <p:cNvPr id="340" name="Google Shape;340;p26"/>
          <p:cNvSpPr txBox="1"/>
          <p:nvPr/>
        </p:nvSpPr>
        <p:spPr>
          <a:xfrm>
            <a:off x="312675" y="1006312"/>
            <a:ext cx="4026000" cy="632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006F59"/>
                </a:solidFill>
              </a:rPr>
              <a:t>UAE Golden Visa: </a:t>
            </a:r>
            <a:br>
              <a:rPr lang="en" sz="1800" b="1">
                <a:solidFill>
                  <a:srgbClr val="006F59"/>
                </a:solidFill>
              </a:rPr>
            </a:br>
            <a:r>
              <a:rPr lang="en">
                <a:solidFill>
                  <a:srgbClr val="006F59"/>
                </a:solidFill>
              </a:rPr>
              <a:t>Your Path to Long-Term Residency</a:t>
            </a:r>
            <a:endParaRPr>
              <a:solidFill>
                <a:srgbClr val="006F59"/>
              </a:solidFill>
            </a:endParaRPr>
          </a:p>
        </p:txBody>
      </p:sp>
      <p:sp>
        <p:nvSpPr>
          <p:cNvPr id="341" name="Google Shape;341;p26"/>
          <p:cNvSpPr/>
          <p:nvPr/>
        </p:nvSpPr>
        <p:spPr>
          <a:xfrm>
            <a:off x="312675" y="3366377"/>
            <a:ext cx="5427600" cy="6972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000" b="1">
                <a:solidFill>
                  <a:schemeClr val="lt1"/>
                </a:solidFill>
                <a:latin typeface="Proxima Nova"/>
                <a:ea typeface="Proxima Nova"/>
                <a:cs typeface="Proxima Nova"/>
                <a:sym typeface="Proxima Nova"/>
              </a:rPr>
              <a:t>Business &amp; Investment Perks</a:t>
            </a:r>
            <a:endParaRPr sz="1000" b="1">
              <a:solidFill>
                <a:schemeClr val="lt1"/>
              </a:solidFill>
              <a:latin typeface="Proxima Nova"/>
              <a:ea typeface="Proxima Nova"/>
              <a:cs typeface="Proxima Nova"/>
              <a:sym typeface="Proxima Nova"/>
            </a:endParaRPr>
          </a:p>
          <a:p>
            <a:pPr marL="0" lvl="0" indent="0" algn="ctr" rtl="0">
              <a:lnSpc>
                <a:spcPct val="115000"/>
              </a:lnSpc>
              <a:spcBef>
                <a:spcPts val="0"/>
              </a:spcBef>
              <a:spcAft>
                <a:spcPts val="0"/>
              </a:spcAft>
              <a:buClr>
                <a:schemeClr val="dk1"/>
              </a:buClr>
              <a:buSzPts val="1100"/>
              <a:buFont typeface="Arial"/>
              <a:buNone/>
            </a:pPr>
            <a:r>
              <a:rPr lang="en" sz="1000">
                <a:solidFill>
                  <a:schemeClr val="lt1"/>
                </a:solidFill>
                <a:latin typeface="Proxima Nova"/>
                <a:ea typeface="Proxima Nova"/>
                <a:cs typeface="Proxima Nova"/>
                <a:sym typeface="Proxima Nova"/>
              </a:rPr>
              <a:t>Visa holders can own 100% of their business without a local sponsor. There are no trade license restrictions, and all profits can be repatriated abroad.</a:t>
            </a:r>
            <a:endParaRPr sz="1000">
              <a:solidFill>
                <a:schemeClr val="lt1"/>
              </a:solidFill>
              <a:latin typeface="Proxima Nova"/>
              <a:ea typeface="Proxima Nova"/>
              <a:cs typeface="Proxima Nova"/>
              <a:sym typeface="Proxima Nova"/>
            </a:endParaRPr>
          </a:p>
        </p:txBody>
      </p:sp>
      <p:sp>
        <p:nvSpPr>
          <p:cNvPr id="342" name="Google Shape;342;p26"/>
          <p:cNvSpPr/>
          <p:nvPr/>
        </p:nvSpPr>
        <p:spPr>
          <a:xfrm>
            <a:off x="312675" y="2527801"/>
            <a:ext cx="5427600" cy="6972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000" b="1">
                <a:solidFill>
                  <a:schemeClr val="lt1"/>
                </a:solidFill>
                <a:latin typeface="Proxima Nova"/>
                <a:ea typeface="Proxima Nova"/>
                <a:cs typeface="Proxima Nova"/>
                <a:sym typeface="Proxima Nova"/>
              </a:rPr>
              <a:t>Residency &amp; Mobility</a:t>
            </a:r>
            <a:endParaRPr sz="1000" b="1">
              <a:solidFill>
                <a:schemeClr val="lt1"/>
              </a:solidFill>
              <a:latin typeface="Proxima Nova"/>
              <a:ea typeface="Proxima Nova"/>
              <a:cs typeface="Proxima Nova"/>
              <a:sym typeface="Proxima Nova"/>
            </a:endParaRPr>
          </a:p>
          <a:p>
            <a:pPr marL="0" lvl="0" indent="0" algn="ctr" rtl="0">
              <a:lnSpc>
                <a:spcPct val="115000"/>
              </a:lnSpc>
              <a:spcBef>
                <a:spcPts val="0"/>
              </a:spcBef>
              <a:spcAft>
                <a:spcPts val="0"/>
              </a:spcAft>
              <a:buClr>
                <a:schemeClr val="dk1"/>
              </a:buClr>
              <a:buSzPts val="1100"/>
              <a:buFont typeface="Arial"/>
              <a:buNone/>
            </a:pPr>
            <a:r>
              <a:rPr lang="en" sz="1000">
                <a:solidFill>
                  <a:schemeClr val="lt1"/>
                </a:solidFill>
                <a:latin typeface="Proxima Nova"/>
                <a:ea typeface="Proxima Nova"/>
                <a:cs typeface="Proxima Nova"/>
                <a:sym typeface="Proxima Nova"/>
              </a:rPr>
              <a:t>The UAE Golden Visa offers a 10-year renewable residency. There is no mandatory stay requirement, allowing full freedom to live, work, and study in the UAE.</a:t>
            </a:r>
            <a:endParaRPr sz="1000" b="1">
              <a:solidFill>
                <a:schemeClr val="lt1"/>
              </a:solidFill>
              <a:latin typeface="Proxima Nova"/>
              <a:ea typeface="Proxima Nova"/>
              <a:cs typeface="Proxima Nova"/>
              <a:sym typeface="Proxima Nova"/>
            </a:endParaRPr>
          </a:p>
        </p:txBody>
      </p:sp>
      <p:sp>
        <p:nvSpPr>
          <p:cNvPr id="343" name="Google Shape;343;p26"/>
          <p:cNvSpPr/>
          <p:nvPr/>
        </p:nvSpPr>
        <p:spPr>
          <a:xfrm>
            <a:off x="312675" y="1689225"/>
            <a:ext cx="5427600" cy="6972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None/>
            </a:pPr>
            <a:r>
              <a:rPr lang="en" sz="1000" b="1">
                <a:solidFill>
                  <a:schemeClr val="lt1"/>
                </a:solidFill>
                <a:latin typeface="Proxima Nova"/>
                <a:ea typeface="Proxima Nova"/>
                <a:cs typeface="Proxima Nova"/>
                <a:sym typeface="Proxima Nova"/>
              </a:rPr>
              <a:t>Tax Benefits</a:t>
            </a:r>
            <a:endParaRPr sz="1000" b="1">
              <a:solidFill>
                <a:schemeClr val="lt1"/>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1000">
                <a:solidFill>
                  <a:schemeClr val="lt1"/>
                </a:solidFill>
                <a:latin typeface="Proxima Nova"/>
                <a:ea typeface="Proxima Nova"/>
                <a:cs typeface="Proxima Nova"/>
                <a:sym typeface="Proxima Nova"/>
              </a:rPr>
              <a:t>Golden Visa holders in the UAE benefit personally from a tax-free environment. There is no personal income tax or wealth tax. Corporate tax is only 9%..</a:t>
            </a:r>
            <a:endParaRPr sz="1000">
              <a:solidFill>
                <a:schemeClr val="lt1"/>
              </a:solidFill>
              <a:latin typeface="Proxima Nova"/>
              <a:ea typeface="Proxima Nova"/>
              <a:cs typeface="Proxima Nova"/>
              <a:sym typeface="Proxima Nova"/>
            </a:endParaRPr>
          </a:p>
        </p:txBody>
      </p:sp>
      <p:sp>
        <p:nvSpPr>
          <p:cNvPr id="344" name="Google Shape;344;p26"/>
          <p:cNvSpPr/>
          <p:nvPr/>
        </p:nvSpPr>
        <p:spPr>
          <a:xfrm>
            <a:off x="312675" y="4204953"/>
            <a:ext cx="5427600" cy="6972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None/>
            </a:pPr>
            <a:r>
              <a:rPr lang="en" sz="1000" b="1">
                <a:solidFill>
                  <a:schemeClr val="lt1"/>
                </a:solidFill>
                <a:latin typeface="Proxima Nova"/>
                <a:ea typeface="Proxima Nova"/>
                <a:cs typeface="Proxima Nova"/>
                <a:sym typeface="Proxima Nova"/>
              </a:rPr>
              <a:t>Eligibility Paths</a:t>
            </a:r>
            <a:endParaRPr sz="1000" b="1">
              <a:solidFill>
                <a:schemeClr val="lt1"/>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1000">
                <a:solidFill>
                  <a:schemeClr val="lt1"/>
                </a:solidFill>
                <a:latin typeface="Proxima Nova"/>
                <a:ea typeface="Proxima Nova"/>
                <a:cs typeface="Proxima Nova"/>
                <a:sym typeface="Proxima Nova"/>
              </a:rPr>
              <a:t>Eligibility includes investors with AED 2M+ in real estate or AED 1M in business. Professionals earning AED 30,000+ and top-tier students can also qualify.</a:t>
            </a:r>
            <a:endParaRPr sz="1000">
              <a:solidFill>
                <a:schemeClr val="lt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A417-C12D-790D-8CFE-477D60CDC87A}"/>
            </a:ext>
          </a:extLst>
        </p:cNvPr>
        <p:cNvGrpSpPr/>
        <p:nvPr/>
      </p:nvGrpSpPr>
      <p:grpSpPr>
        <a:xfrm>
          <a:off x="0" y="0"/>
          <a:ext cx="0" cy="0"/>
          <a:chOff x="0" y="0"/>
          <a:chExt cx="0" cy="0"/>
        </a:xfrm>
      </p:grpSpPr>
      <p:sp>
        <p:nvSpPr>
          <p:cNvPr id="2" name="Rectángulo 1">
            <a:hlinkClick r:id="rId2"/>
            <a:extLst>
              <a:ext uri="{FF2B5EF4-FFF2-40B4-BE49-F238E27FC236}">
                <a16:creationId xmlns:a16="http://schemas.microsoft.com/office/drawing/2014/main" id="{C83D9E8F-1204-D1B8-6FF0-78F862470CA9}"/>
              </a:ext>
            </a:extLst>
          </p:cNvPr>
          <p:cNvSpPr/>
          <p:nvPr/>
        </p:nvSpPr>
        <p:spPr>
          <a:xfrm>
            <a:off x="4708449" y="4048860"/>
            <a:ext cx="1321441" cy="1440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48" dirty="0">
              <a:solidFill>
                <a:schemeClr val="tx1">
                  <a:lumMod val="75000"/>
                  <a:lumOff val="25000"/>
                </a:schemeClr>
              </a:solidFill>
              <a:cs typeface="Arial" pitchFamily="34" charset="0"/>
            </a:endParaRPr>
          </a:p>
        </p:txBody>
      </p:sp>
      <p:sp>
        <p:nvSpPr>
          <p:cNvPr id="11" name="Rectangle 9">
            <a:extLst>
              <a:ext uri="{FF2B5EF4-FFF2-40B4-BE49-F238E27FC236}">
                <a16:creationId xmlns:a16="http://schemas.microsoft.com/office/drawing/2014/main" id="{EF722D69-5E00-443F-7E2D-4B95E4CFE61C}"/>
              </a:ext>
            </a:extLst>
          </p:cNvPr>
          <p:cNvSpPr/>
          <p:nvPr/>
        </p:nvSpPr>
        <p:spPr>
          <a:xfrm>
            <a:off x="8807612" y="0"/>
            <a:ext cx="336388" cy="3442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97">
              <a:solidFill>
                <a:srgbClr val="002060"/>
              </a:solidFill>
            </a:endParaRPr>
          </a:p>
        </p:txBody>
      </p:sp>
      <p:sp>
        <p:nvSpPr>
          <p:cNvPr id="13" name="Rectangle 10">
            <a:extLst>
              <a:ext uri="{FF2B5EF4-FFF2-40B4-BE49-F238E27FC236}">
                <a16:creationId xmlns:a16="http://schemas.microsoft.com/office/drawing/2014/main" id="{A06562B5-9735-2606-F085-39A833D0CB5A}"/>
              </a:ext>
            </a:extLst>
          </p:cNvPr>
          <p:cNvSpPr/>
          <p:nvPr/>
        </p:nvSpPr>
        <p:spPr>
          <a:xfrm>
            <a:off x="9034619" y="346168"/>
            <a:ext cx="114372" cy="12001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97">
              <a:solidFill>
                <a:srgbClr val="002060"/>
              </a:solidFill>
            </a:endParaRPr>
          </a:p>
        </p:txBody>
      </p:sp>
      <p:sp>
        <p:nvSpPr>
          <p:cNvPr id="14" name="Rectangle 11">
            <a:extLst>
              <a:ext uri="{FF2B5EF4-FFF2-40B4-BE49-F238E27FC236}">
                <a16:creationId xmlns:a16="http://schemas.microsoft.com/office/drawing/2014/main" id="{AFD0A147-C8B4-EA5D-6961-4A0397DC21A8}"/>
              </a:ext>
            </a:extLst>
          </p:cNvPr>
          <p:cNvSpPr/>
          <p:nvPr/>
        </p:nvSpPr>
        <p:spPr>
          <a:xfrm>
            <a:off x="8693240" y="1805"/>
            <a:ext cx="114372" cy="1200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97">
              <a:solidFill>
                <a:srgbClr val="002060"/>
              </a:solidFill>
            </a:endParaRPr>
          </a:p>
        </p:txBody>
      </p:sp>
      <p:sp>
        <p:nvSpPr>
          <p:cNvPr id="3" name="CuadroTexto 35">
            <a:extLst>
              <a:ext uri="{FF2B5EF4-FFF2-40B4-BE49-F238E27FC236}">
                <a16:creationId xmlns:a16="http://schemas.microsoft.com/office/drawing/2014/main" id="{C349B844-C19E-1786-2877-D5232D59D2E8}"/>
              </a:ext>
            </a:extLst>
          </p:cNvPr>
          <p:cNvSpPr txBox="1"/>
          <p:nvPr/>
        </p:nvSpPr>
        <p:spPr>
          <a:xfrm>
            <a:off x="501890" y="719413"/>
            <a:ext cx="5666814" cy="1088760"/>
          </a:xfrm>
          <a:prstGeom prst="rect">
            <a:avLst/>
          </a:prstGeom>
          <a:noFill/>
        </p:spPr>
        <p:txBody>
          <a:bodyPr wrap="square" rtlCol="0">
            <a:spAutoFit/>
          </a:bodyPr>
          <a:lstStyle/>
          <a:p>
            <a:r>
              <a:rPr lang="en-US" sz="1225" b="1" dirty="0" err="1">
                <a:solidFill>
                  <a:srgbClr val="002060"/>
                </a:solidFill>
                <a:effectLst>
                  <a:outerShdw blurRad="38100" dist="38100" dir="2700000" algn="tl">
                    <a:srgbClr val="000000">
                      <a:alpha val="43137"/>
                    </a:srgbClr>
                  </a:outerShdw>
                </a:effectLst>
                <a:latin typeface="Arial" pitchFamily="34" charset="0"/>
                <a:cs typeface="Arial" pitchFamily="34" charset="0"/>
              </a:rPr>
              <a:t>Calpers</a:t>
            </a:r>
            <a:r>
              <a:rPr lang="en-US" sz="1225"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n-US" sz="1225" b="1" dirty="0" err="1">
                <a:solidFill>
                  <a:srgbClr val="002060"/>
                </a:solidFill>
                <a:effectLst>
                  <a:outerShdw blurRad="38100" dist="38100" dir="2700000" algn="tl">
                    <a:srgbClr val="000000">
                      <a:alpha val="43137"/>
                    </a:srgbClr>
                  </a:outerShdw>
                </a:effectLst>
                <a:latin typeface="Arial" pitchFamily="34" charset="0"/>
                <a:cs typeface="Arial" pitchFamily="34" charset="0"/>
              </a:rPr>
              <a:t>recalibates</a:t>
            </a:r>
            <a:r>
              <a:rPr lang="en-US" sz="1225" b="1" dirty="0">
                <a:solidFill>
                  <a:srgbClr val="002060"/>
                </a:solidFill>
                <a:effectLst>
                  <a:outerShdw blurRad="38100" dist="38100" dir="2700000" algn="tl">
                    <a:srgbClr val="000000">
                      <a:alpha val="43137"/>
                    </a:srgbClr>
                  </a:outerShdw>
                </a:effectLst>
                <a:latin typeface="Arial" pitchFamily="34" charset="0"/>
                <a:cs typeface="Arial" pitchFamily="34" charset="0"/>
              </a:rPr>
              <a:t> Asset Allocation For July 1st 2025</a:t>
            </a:r>
          </a:p>
          <a:p>
            <a:pPr algn="ctr">
              <a:lnSpc>
                <a:spcPts val="883"/>
              </a:lnSpc>
            </a:pPr>
            <a:endParaRPr lang="es-MX" sz="530" dirty="0">
              <a:latin typeface="Arial" panose="020B0604020202020204" pitchFamily="34" charset="0"/>
              <a:cs typeface="Arial" panose="020B0604020202020204" pitchFamily="34" charset="0"/>
            </a:endParaRPr>
          </a:p>
          <a:p>
            <a:pPr>
              <a:lnSpc>
                <a:spcPts val="883"/>
              </a:lnSpc>
            </a:pPr>
            <a:r>
              <a:rPr lang="en-US" sz="816" dirty="0">
                <a:solidFill>
                  <a:schemeClr val="tx1">
                    <a:lumMod val="65000"/>
                    <a:lumOff val="35000"/>
                  </a:schemeClr>
                </a:solidFill>
                <a:latin typeface="Arial" panose="020B0604020202020204" pitchFamily="34" charset="0"/>
                <a:cs typeface="Arial" panose="020B0604020202020204" pitchFamily="34" charset="0"/>
              </a:rPr>
              <a:t>CalPERS is the largest public pension fund in the US.$442 billion under management, voted to increase its allocations to private equity, private debt and other alternatives</a:t>
            </a:r>
          </a:p>
          <a:p>
            <a:pPr>
              <a:lnSpc>
                <a:spcPts val="883"/>
              </a:lnSpc>
            </a:pPr>
            <a:endParaRPr lang="en-US" sz="816" i="1" u="sng" dirty="0">
              <a:solidFill>
                <a:schemeClr val="tx1">
                  <a:lumMod val="65000"/>
                  <a:lumOff val="35000"/>
                </a:schemeClr>
              </a:solidFill>
              <a:latin typeface="Arial" panose="020B0604020202020204" pitchFamily="34" charset="0"/>
              <a:cs typeface="Arial" panose="020B0604020202020204" pitchFamily="34" charset="0"/>
            </a:endParaRPr>
          </a:p>
          <a:p>
            <a:pPr>
              <a:lnSpc>
                <a:spcPts val="883"/>
              </a:lnSpc>
            </a:pPr>
            <a:r>
              <a:rPr lang="es-MX" sz="816" dirty="0" err="1">
                <a:solidFill>
                  <a:schemeClr val="tx1">
                    <a:lumMod val="65000"/>
                    <a:lumOff val="35000"/>
                  </a:schemeClr>
                </a:solidFill>
                <a:latin typeface="Arial" panose="020B0604020202020204" pitchFamily="34" charset="0"/>
                <a:cs typeface="Arial" panose="020B0604020202020204" pitchFamily="34" charset="0"/>
              </a:rPr>
              <a:t>CalPERS</a:t>
            </a:r>
            <a:r>
              <a:rPr lang="es-MX" sz="816" dirty="0">
                <a:solidFill>
                  <a:schemeClr val="tx1">
                    <a:lumMod val="65000"/>
                    <a:lumOff val="35000"/>
                  </a:schemeClr>
                </a:solidFill>
                <a:latin typeface="Arial" panose="020B0604020202020204" pitchFamily="34" charset="0"/>
                <a:cs typeface="Arial" panose="020B0604020202020204" pitchFamily="34" charset="0"/>
              </a:rPr>
              <a:t> es el mayor fondo público de pensiones de Estados Unidos.</a:t>
            </a:r>
          </a:p>
          <a:p>
            <a:pPr>
              <a:lnSpc>
                <a:spcPts val="883"/>
              </a:lnSpc>
            </a:pPr>
            <a:r>
              <a:rPr lang="es-MX" sz="816" dirty="0">
                <a:solidFill>
                  <a:schemeClr val="tx1">
                    <a:lumMod val="65000"/>
                    <a:lumOff val="35000"/>
                  </a:schemeClr>
                </a:solidFill>
                <a:latin typeface="Arial" panose="020B0604020202020204" pitchFamily="34" charset="0"/>
                <a:cs typeface="Arial" panose="020B0604020202020204" pitchFamily="34" charset="0"/>
              </a:rPr>
              <a:t>Con 442.000 millones de dólares bajo gestión, votó a favor de aumentar sus asignaciones a capital riesgo, deuda privada entre otras inversiones alternativas</a:t>
            </a:r>
            <a:endParaRPr lang="es-MX" sz="816" i="1" u="sng"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8A3F5899-8436-7C20-F11C-49ED48282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95" y="1718797"/>
            <a:ext cx="4623462" cy="30823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7CC84935-115F-5E05-02E4-8BB2A7EE586D}"/>
              </a:ext>
            </a:extLst>
          </p:cNvPr>
          <p:cNvSpPr txBox="1"/>
          <p:nvPr/>
        </p:nvSpPr>
        <p:spPr>
          <a:xfrm>
            <a:off x="501889" y="2193184"/>
            <a:ext cx="3297384" cy="2393604"/>
          </a:xfrm>
          <a:prstGeom prst="rect">
            <a:avLst/>
          </a:prstGeom>
          <a:noFill/>
        </p:spPr>
        <p:txBody>
          <a:bodyPr wrap="square">
            <a:spAutoFit/>
          </a:bodyPr>
          <a:lstStyle/>
          <a:p>
            <a:r>
              <a:rPr lang="en-US" sz="1089" b="1" dirty="0">
                <a:latin typeface="Roboto" panose="02000000000000000000" pitchFamily="2" charset="0"/>
              </a:rPr>
              <a:t>CalPERS</a:t>
            </a:r>
            <a:r>
              <a:rPr lang="en-US" sz="1089" dirty="0">
                <a:latin typeface="Roboto" panose="02000000000000000000" pitchFamily="2" charset="0"/>
              </a:rPr>
              <a:t> (California Public Employees' Retirement System) has a new asset allocation target that includes the following percentages:</a:t>
            </a:r>
            <a:br>
              <a:rPr lang="en-US" sz="1089" dirty="0">
                <a:latin typeface="Roboto" panose="02000000000000000000" pitchFamily="2" charset="0"/>
              </a:rPr>
            </a:br>
            <a:endParaRPr lang="en-US" sz="1089" dirty="0">
              <a:latin typeface="Roboto" panose="02000000000000000000" pitchFamily="2" charset="0"/>
            </a:endParaRPr>
          </a:p>
          <a:p>
            <a:pPr marL="126148" indent="-126148">
              <a:buFont typeface="Arial" panose="020B0604020202020204" pitchFamily="34" charset="0"/>
              <a:buChar char="•"/>
            </a:pPr>
            <a:r>
              <a:rPr lang="en-US" sz="1089" dirty="0"/>
              <a:t>42% in global equity</a:t>
            </a:r>
          </a:p>
          <a:p>
            <a:pPr marL="126148" indent="-126148">
              <a:buFont typeface="Arial" panose="020B0604020202020204" pitchFamily="34" charset="0"/>
              <a:buChar char="•"/>
            </a:pPr>
            <a:r>
              <a:rPr lang="en-US" sz="1089" dirty="0"/>
              <a:t>30% in fixed income</a:t>
            </a:r>
          </a:p>
          <a:p>
            <a:pPr marL="126148" indent="-126148">
              <a:buFont typeface="Arial" panose="020B0604020202020204" pitchFamily="34" charset="0"/>
              <a:buChar char="•"/>
            </a:pPr>
            <a:r>
              <a:rPr lang="en-US" sz="1089" dirty="0"/>
              <a:t>15% in real assets</a:t>
            </a:r>
          </a:p>
          <a:p>
            <a:pPr marL="126148" indent="-126148">
              <a:buFont typeface="Arial" panose="020B0604020202020204" pitchFamily="34" charset="0"/>
              <a:buChar char="•"/>
            </a:pPr>
            <a:r>
              <a:rPr lang="en-US" sz="1089" dirty="0"/>
              <a:t>13% in private equity</a:t>
            </a:r>
          </a:p>
          <a:p>
            <a:pPr marL="126148" indent="-126148">
              <a:buFont typeface="Arial" panose="020B0604020202020204" pitchFamily="34" charset="0"/>
              <a:buChar char="•"/>
            </a:pPr>
            <a:r>
              <a:rPr lang="en-US" sz="1089" b="1" dirty="0"/>
              <a:t>5% in private debt</a:t>
            </a:r>
          </a:p>
          <a:p>
            <a:pPr marL="126148" indent="-126148">
              <a:buFont typeface="Arial" panose="020B0604020202020204" pitchFamily="34" charset="0"/>
              <a:buChar char="•"/>
            </a:pPr>
            <a:r>
              <a:rPr lang="en-US" sz="1089" i="1" dirty="0"/>
              <a:t>The allocation adds up to 105% due to the 5% allocation to leverage. CalPERS also increased its equity allocation to 50% and boosted fixed income to 28%.</a:t>
            </a:r>
          </a:p>
          <a:p>
            <a:endParaRPr lang="es-MX" sz="795" dirty="0"/>
          </a:p>
        </p:txBody>
      </p:sp>
      <p:sp>
        <p:nvSpPr>
          <p:cNvPr id="6" name="CuadroTexto 35">
            <a:extLst>
              <a:ext uri="{FF2B5EF4-FFF2-40B4-BE49-F238E27FC236}">
                <a16:creationId xmlns:a16="http://schemas.microsoft.com/office/drawing/2014/main" id="{AC3816E0-FE5B-5B6B-843E-FE013F288916}"/>
              </a:ext>
            </a:extLst>
          </p:cNvPr>
          <p:cNvSpPr txBox="1"/>
          <p:nvPr/>
        </p:nvSpPr>
        <p:spPr>
          <a:xfrm>
            <a:off x="501889" y="220418"/>
            <a:ext cx="7321860" cy="301749"/>
          </a:xfrm>
          <a:prstGeom prst="rect">
            <a:avLst/>
          </a:prstGeom>
          <a:noFill/>
        </p:spPr>
        <p:txBody>
          <a:bodyPr wrap="square" rtlCol="0">
            <a:spAutoFit/>
          </a:bodyPr>
          <a:lstStyle/>
          <a:p>
            <a:r>
              <a:rPr lang="en-US" sz="1361" b="1" dirty="0">
                <a:solidFill>
                  <a:srgbClr val="002060"/>
                </a:solidFill>
                <a:effectLst>
                  <a:outerShdw blurRad="38100" dist="38100" dir="2700000" algn="tl">
                    <a:srgbClr val="000000">
                      <a:alpha val="43137"/>
                    </a:srgbClr>
                  </a:outerShdw>
                </a:effectLst>
                <a:latin typeface="Arial" pitchFamily="34" charset="0"/>
                <a:cs typeface="Arial" pitchFamily="34" charset="0"/>
              </a:rPr>
              <a:t>Donde vemos Private Debt/Deuda Privada </a:t>
            </a:r>
            <a:r>
              <a:rPr lang="en-US" sz="1361" b="1" dirty="0" err="1">
                <a:solidFill>
                  <a:srgbClr val="002060"/>
                </a:solidFill>
                <a:effectLst>
                  <a:outerShdw blurRad="38100" dist="38100" dir="2700000" algn="tl">
                    <a:srgbClr val="000000">
                      <a:alpha val="43137"/>
                    </a:srgbClr>
                  </a:outerShdw>
                </a:effectLst>
                <a:latin typeface="Arial" pitchFamily="34" charset="0"/>
                <a:cs typeface="Arial" pitchFamily="34" charset="0"/>
              </a:rPr>
              <a:t>en</a:t>
            </a:r>
            <a:r>
              <a:rPr lang="en-US" sz="1361" b="1" dirty="0">
                <a:solidFill>
                  <a:srgbClr val="002060"/>
                </a:solidFill>
                <a:effectLst>
                  <a:outerShdw blurRad="38100" dist="38100" dir="2700000" algn="tl">
                    <a:srgbClr val="000000">
                      <a:alpha val="43137"/>
                    </a:srgbClr>
                  </a:outerShdw>
                </a:effectLst>
                <a:latin typeface="Arial" pitchFamily="34" charset="0"/>
                <a:cs typeface="Arial" pitchFamily="34" charset="0"/>
              </a:rPr>
              <a:t> un </a:t>
            </a:r>
            <a:r>
              <a:rPr lang="en-US" sz="1361" b="1" dirty="0" err="1">
                <a:solidFill>
                  <a:srgbClr val="002060"/>
                </a:solidFill>
                <a:effectLst>
                  <a:outerShdw blurRad="38100" dist="38100" dir="2700000" algn="tl">
                    <a:srgbClr val="000000">
                      <a:alpha val="43137"/>
                    </a:srgbClr>
                  </a:outerShdw>
                </a:effectLst>
                <a:latin typeface="Arial" pitchFamily="34" charset="0"/>
                <a:cs typeface="Arial" pitchFamily="34" charset="0"/>
              </a:rPr>
              <a:t>Portafolio</a:t>
            </a:r>
            <a:r>
              <a:rPr lang="en-US" sz="1361"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n-US" sz="1361" b="1" dirty="0" err="1">
                <a:solidFill>
                  <a:srgbClr val="002060"/>
                </a:solidFill>
                <a:effectLst>
                  <a:outerShdw blurRad="38100" dist="38100" dir="2700000" algn="tl">
                    <a:srgbClr val="000000">
                      <a:alpha val="43137"/>
                    </a:srgbClr>
                  </a:outerShdw>
                </a:effectLst>
                <a:latin typeface="Arial" pitchFamily="34" charset="0"/>
                <a:cs typeface="Arial" pitchFamily="34" charset="0"/>
              </a:rPr>
              <a:t>Diversificado</a:t>
            </a:r>
            <a:r>
              <a:rPr lang="en-US" sz="1361" b="1" dirty="0">
                <a:solidFill>
                  <a:srgbClr val="002060"/>
                </a:solidFill>
                <a:effectLst>
                  <a:outerShdw blurRad="38100" dist="38100" dir="2700000" algn="tl">
                    <a:srgbClr val="000000">
                      <a:alpha val="43137"/>
                    </a:srgbClr>
                  </a:outerShdw>
                </a:effectLst>
                <a:latin typeface="Arial" pitchFamily="34" charset="0"/>
                <a:cs typeface="Arial" pitchFamily="34" charset="0"/>
              </a:rPr>
              <a:t>?</a:t>
            </a:r>
            <a:endParaRPr lang="es-MX" sz="1361" i="1" u="sng"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52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27"/>
          <p:cNvPicPr preferRelativeResize="0"/>
          <p:nvPr/>
        </p:nvPicPr>
        <p:blipFill rotWithShape="1">
          <a:blip r:embed="rId3">
            <a:alphaModFix/>
          </a:blip>
          <a:srcRect t="12502" b="12495"/>
          <a:stretch/>
        </p:blipFill>
        <p:spPr>
          <a:xfrm>
            <a:off x="0" y="0"/>
            <a:ext cx="9143997" cy="5143500"/>
          </a:xfrm>
          <a:prstGeom prst="rect">
            <a:avLst/>
          </a:prstGeom>
          <a:noFill/>
          <a:ln>
            <a:noFill/>
          </a:ln>
        </p:spPr>
      </p:pic>
      <p:sp>
        <p:nvSpPr>
          <p:cNvPr id="351" name="Google Shape;351;p27"/>
          <p:cNvSpPr/>
          <p:nvPr/>
        </p:nvSpPr>
        <p:spPr>
          <a:xfrm>
            <a:off x="0" y="0"/>
            <a:ext cx="9144000" cy="514350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p27"/>
          <p:cNvSpPr txBox="1"/>
          <p:nvPr/>
        </p:nvSpPr>
        <p:spPr>
          <a:xfrm>
            <a:off x="804050" y="2442400"/>
            <a:ext cx="2929200" cy="1056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050" b="1" dirty="0" err="1">
                <a:solidFill>
                  <a:srgbClr val="FFFFFF"/>
                </a:solidFill>
                <a:latin typeface="Proxima Nova"/>
                <a:ea typeface="Proxima Nova"/>
                <a:cs typeface="Proxima Nova"/>
                <a:sym typeface="Proxima Nova"/>
              </a:rPr>
              <a:t>neil@londonde.com</a:t>
            </a:r>
            <a:endParaRPr sz="1050" b="1"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50" dirty="0">
                <a:solidFill>
                  <a:srgbClr val="FFFFFF"/>
                </a:solidFill>
                <a:latin typeface="Proxima Nova"/>
                <a:ea typeface="Proxima Nova"/>
                <a:cs typeface="Proxima Nova"/>
                <a:sym typeface="Proxima Nova"/>
              </a:rPr>
              <a:t>(Incorporated in England and Wales under the Companies Act 2006</a:t>
            </a:r>
            <a:endParaRPr sz="105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50" dirty="0">
                <a:solidFill>
                  <a:srgbClr val="FFFFFF"/>
                </a:solidFill>
                <a:latin typeface="Proxima Nova"/>
                <a:ea typeface="Proxima Nova"/>
                <a:cs typeface="Proxima Nova"/>
                <a:sym typeface="Proxima Nova"/>
              </a:rPr>
              <a:t>Registered no: 08806847) </a:t>
            </a:r>
            <a:endParaRPr sz="105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50" dirty="0">
                <a:solidFill>
                  <a:srgbClr val="FFFFFF"/>
                </a:solidFill>
                <a:latin typeface="Proxima Nova"/>
                <a:ea typeface="Proxima Nova"/>
                <a:cs typeface="Proxima Nova"/>
                <a:sym typeface="Proxima Nova"/>
              </a:rPr>
              <a:t>Total Raise: £18mn</a:t>
            </a:r>
            <a:endParaRPr sz="105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50" dirty="0">
                <a:solidFill>
                  <a:srgbClr val="FFFFFF"/>
                </a:solidFill>
                <a:latin typeface="Proxima Nova"/>
                <a:ea typeface="Proxima Nova"/>
                <a:cs typeface="Proxima Nova"/>
                <a:sym typeface="Proxima Nova"/>
              </a:rPr>
              <a:t>Date of Information Deck April 2025</a:t>
            </a:r>
            <a:endParaRPr sz="1050" dirty="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1700" dirty="0">
              <a:solidFill>
                <a:schemeClr val="lt1"/>
              </a:solidFill>
              <a:latin typeface="Verdana"/>
              <a:ea typeface="Verdana"/>
              <a:cs typeface="Verdana"/>
              <a:sym typeface="Verdana"/>
            </a:endParaRPr>
          </a:p>
        </p:txBody>
      </p:sp>
      <p:pic>
        <p:nvPicPr>
          <p:cNvPr id="353" name="Google Shape;353;p27"/>
          <p:cNvPicPr preferRelativeResize="0"/>
          <p:nvPr/>
        </p:nvPicPr>
        <p:blipFill rotWithShape="1">
          <a:blip r:embed="rId4">
            <a:alphaModFix/>
          </a:blip>
          <a:srcRect r="1526" b="38214"/>
          <a:stretch/>
        </p:blipFill>
        <p:spPr>
          <a:xfrm>
            <a:off x="804050" y="1968700"/>
            <a:ext cx="2705464" cy="321098"/>
          </a:xfrm>
          <a:prstGeom prst="rect">
            <a:avLst/>
          </a:prstGeom>
          <a:noFill/>
          <a:ln>
            <a:noFill/>
          </a:ln>
        </p:spPr>
      </p:pic>
      <p:sp>
        <p:nvSpPr>
          <p:cNvPr id="354" name="Google Shape;354;p27"/>
          <p:cNvSpPr txBox="1"/>
          <p:nvPr/>
        </p:nvSpPr>
        <p:spPr>
          <a:xfrm>
            <a:off x="3717273" y="1949886"/>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7" name="Picture 2">
            <a:extLst>
              <a:ext uri="{FF2B5EF4-FFF2-40B4-BE49-F238E27FC236}">
                <a16:creationId xmlns:a16="http://schemas.microsoft.com/office/drawing/2014/main" id="{AD677FE9-BA18-94F5-736F-2F0C629B76F0}"/>
              </a:ext>
            </a:extLst>
          </p:cNvPr>
          <p:cNvPicPr>
            <a:picLocks noChangeAspect="1"/>
          </p:cNvPicPr>
          <p:nvPr/>
        </p:nvPicPr>
        <p:blipFill>
          <a:blip r:embed="rId5"/>
          <a:stretch>
            <a:fillRect/>
          </a:stretch>
        </p:blipFill>
        <p:spPr>
          <a:xfrm>
            <a:off x="5906519" y="924534"/>
            <a:ext cx="3035731" cy="30357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2253" t="14194" r="2253" b="14187"/>
          <a:stretch/>
        </p:blipFill>
        <p:spPr>
          <a:xfrm>
            <a:off x="0" y="0"/>
            <a:ext cx="9143997" cy="5143500"/>
          </a:xfrm>
          <a:prstGeom prst="rect">
            <a:avLst/>
          </a:prstGeom>
          <a:noFill/>
          <a:ln>
            <a:noFill/>
          </a:ln>
        </p:spPr>
      </p:pic>
      <p:sp>
        <p:nvSpPr>
          <p:cNvPr id="55" name="Google Shape;55;p13"/>
          <p:cNvSpPr/>
          <p:nvPr/>
        </p:nvSpPr>
        <p:spPr>
          <a:xfrm>
            <a:off x="0" y="0"/>
            <a:ext cx="9144000" cy="514350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13"/>
          <p:cNvSpPr txBox="1"/>
          <p:nvPr/>
        </p:nvSpPr>
        <p:spPr>
          <a:xfrm>
            <a:off x="739025" y="2549341"/>
            <a:ext cx="4651200" cy="5163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 sz="1500" dirty="0">
                <a:solidFill>
                  <a:schemeClr val="lt1"/>
                </a:solidFill>
                <a:latin typeface="Verdana"/>
                <a:ea typeface="Verdana"/>
                <a:cs typeface="Verdana"/>
                <a:sym typeface="Verdana"/>
              </a:rPr>
              <a:t>GOLD LOAN NOTE PRESENTATION </a:t>
            </a:r>
            <a:endParaRPr sz="1500" dirty="0">
              <a:solidFill>
                <a:schemeClr val="lt1"/>
              </a:solidFill>
              <a:latin typeface="Verdana"/>
              <a:ea typeface="Verdana"/>
              <a:cs typeface="Verdana"/>
              <a:sym typeface="Verdana"/>
            </a:endParaRPr>
          </a:p>
          <a:p>
            <a:pPr marL="0" lvl="0" indent="0" algn="l" rtl="0">
              <a:lnSpc>
                <a:spcPct val="125000"/>
              </a:lnSpc>
              <a:spcBef>
                <a:spcPts val="0"/>
              </a:spcBef>
              <a:spcAft>
                <a:spcPts val="0"/>
              </a:spcAft>
              <a:buNone/>
            </a:pPr>
            <a:r>
              <a:rPr lang="en" sz="1500" dirty="0">
                <a:solidFill>
                  <a:schemeClr val="lt1"/>
                </a:solidFill>
                <a:latin typeface="Verdana"/>
                <a:ea typeface="Verdana"/>
                <a:cs typeface="Verdana"/>
                <a:sym typeface="Verdana"/>
              </a:rPr>
              <a:t>May   2025</a:t>
            </a:r>
            <a:endParaRPr sz="1500" dirty="0">
              <a:solidFill>
                <a:schemeClr val="lt1"/>
              </a:solidFill>
              <a:latin typeface="Verdana"/>
              <a:ea typeface="Verdana"/>
              <a:cs typeface="Verdana"/>
              <a:sym typeface="Verdana"/>
            </a:endParaRPr>
          </a:p>
        </p:txBody>
      </p:sp>
      <p:pic>
        <p:nvPicPr>
          <p:cNvPr id="57" name="Google Shape;57;p13"/>
          <p:cNvPicPr preferRelativeResize="0"/>
          <p:nvPr/>
        </p:nvPicPr>
        <p:blipFill rotWithShape="1">
          <a:blip r:embed="rId4">
            <a:alphaModFix/>
          </a:blip>
          <a:srcRect r="1526" b="38214"/>
          <a:stretch/>
        </p:blipFill>
        <p:spPr>
          <a:xfrm>
            <a:off x="739025" y="2096688"/>
            <a:ext cx="2705464" cy="321098"/>
          </a:xfrm>
          <a:prstGeom prst="rect">
            <a:avLst/>
          </a:prstGeom>
          <a:noFill/>
          <a:ln>
            <a:noFill/>
          </a:ln>
        </p:spPr>
      </p:pic>
      <p:sp>
        <p:nvSpPr>
          <p:cNvPr id="58" name="Google Shape;58;p13"/>
          <p:cNvSpPr txBox="1"/>
          <p:nvPr/>
        </p:nvSpPr>
        <p:spPr>
          <a:xfrm>
            <a:off x="3652248" y="2077874"/>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312675" y="901050"/>
            <a:ext cx="4338600" cy="46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6F59"/>
                </a:solidFill>
              </a:rPr>
              <a:t>Introduction to the London DE Group</a:t>
            </a:r>
            <a:endParaRPr sz="1600" b="1">
              <a:solidFill>
                <a:srgbClr val="006F59"/>
              </a:solidFill>
            </a:endParaRPr>
          </a:p>
        </p:txBody>
      </p:sp>
      <p:pic>
        <p:nvPicPr>
          <p:cNvPr id="64" name="Google Shape;64;p14"/>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3" name="Google Shape;269;p22">
            <a:extLst>
              <a:ext uri="{FF2B5EF4-FFF2-40B4-BE49-F238E27FC236}">
                <a16:creationId xmlns:a16="http://schemas.microsoft.com/office/drawing/2014/main" id="{3070E0C7-966B-8A56-9F50-ABCEAB73CBC3}"/>
              </a:ext>
            </a:extLst>
          </p:cNvPr>
          <p:cNvSpPr/>
          <p:nvPr/>
        </p:nvSpPr>
        <p:spPr>
          <a:xfrm>
            <a:off x="-1425" y="-1"/>
            <a:ext cx="9144000" cy="878953"/>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14"/>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66" name="Google Shape;66;p14"/>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67" name="Google Shape;67;p14"/>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grpSp>
        <p:nvGrpSpPr>
          <p:cNvPr id="68" name="Google Shape;68;p14"/>
          <p:cNvGrpSpPr/>
          <p:nvPr/>
        </p:nvGrpSpPr>
        <p:grpSpPr>
          <a:xfrm>
            <a:off x="362475" y="1378325"/>
            <a:ext cx="8419050" cy="3619800"/>
            <a:chOff x="309850" y="1378325"/>
            <a:chExt cx="8419050" cy="3619800"/>
          </a:xfrm>
        </p:grpSpPr>
        <p:sp>
          <p:nvSpPr>
            <p:cNvPr id="69" name="Google Shape;69;p14"/>
            <p:cNvSpPr/>
            <p:nvPr/>
          </p:nvSpPr>
          <p:spPr>
            <a:xfrm>
              <a:off x="312700" y="1378325"/>
              <a:ext cx="8416200" cy="3619800"/>
            </a:xfrm>
            <a:prstGeom prst="roundRect">
              <a:avLst>
                <a:gd name="adj" fmla="val 7309"/>
              </a:avLst>
            </a:prstGeom>
            <a:gradFill>
              <a:gsLst>
                <a:gs pos="0">
                  <a:srgbClr val="400F26"/>
                </a:gs>
                <a:gs pos="100000">
                  <a:srgbClr val="400E25"/>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0" name="Google Shape;70;p14"/>
            <p:cNvPicPr preferRelativeResize="0"/>
            <p:nvPr/>
          </p:nvPicPr>
          <p:blipFill rotWithShape="1">
            <a:blip r:embed="rId5">
              <a:alphaModFix/>
            </a:blip>
            <a:srcRect l="2060" t="40845" r="3412" b="36974"/>
            <a:stretch/>
          </p:blipFill>
          <p:spPr>
            <a:xfrm>
              <a:off x="309850" y="1378325"/>
              <a:ext cx="8416200" cy="1173000"/>
            </a:xfrm>
            <a:prstGeom prst="roundRect">
              <a:avLst>
                <a:gd name="adj" fmla="val 24633"/>
              </a:avLst>
            </a:prstGeom>
            <a:noFill/>
            <a:ln>
              <a:noFill/>
            </a:ln>
          </p:spPr>
        </p:pic>
        <p:sp>
          <p:nvSpPr>
            <p:cNvPr id="71" name="Google Shape;71;p14"/>
            <p:cNvSpPr txBox="1"/>
            <p:nvPr/>
          </p:nvSpPr>
          <p:spPr>
            <a:xfrm>
              <a:off x="3253000" y="2609064"/>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500" b="1">
                  <a:solidFill>
                    <a:schemeClr val="lt1"/>
                  </a:solidFill>
                </a:rPr>
                <a:t>London DE (LDE)</a:t>
              </a:r>
              <a:endParaRPr sz="1500" b="1">
                <a:solidFill>
                  <a:schemeClr val="lt1"/>
                </a:solidFill>
              </a:endParaRPr>
            </a:p>
          </p:txBody>
        </p:sp>
        <p:sp>
          <p:nvSpPr>
            <p:cNvPr id="72" name="Google Shape;72;p14"/>
            <p:cNvSpPr txBox="1"/>
            <p:nvPr/>
          </p:nvSpPr>
          <p:spPr>
            <a:xfrm>
              <a:off x="696400" y="3195624"/>
              <a:ext cx="7648800" cy="15693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chemeClr val="lt1"/>
                  </a:solidFill>
                  <a:latin typeface="Verdana"/>
                  <a:ea typeface="Verdana"/>
                  <a:cs typeface="Verdana"/>
                  <a:sym typeface="Verdana"/>
                </a:rPr>
                <a:t>London DE, Parent Company of the group, has been trading </a:t>
              </a:r>
              <a:r>
                <a:rPr lang="en" sz="1000" b="1">
                  <a:solidFill>
                    <a:schemeClr val="lt1"/>
                  </a:solidFill>
                  <a:latin typeface="Verdana"/>
                  <a:ea typeface="Verdana"/>
                  <a:cs typeface="Verdana"/>
                  <a:sym typeface="Verdana"/>
                </a:rPr>
                <a:t>since 2013</a:t>
              </a:r>
              <a:r>
                <a:rPr lang="en" sz="1000">
                  <a:solidFill>
                    <a:schemeClr val="lt1"/>
                  </a:solidFill>
                  <a:latin typeface="Verdana"/>
                  <a:ea typeface="Verdana"/>
                  <a:cs typeface="Verdana"/>
                  <a:sym typeface="Verdana"/>
                </a:rPr>
                <a:t>. London Gold Xchange and Sylvera are owned and operated by LDE Group.</a:t>
              </a:r>
              <a:endParaRPr sz="100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60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1000">
                  <a:solidFill>
                    <a:schemeClr val="lt1"/>
                  </a:solidFill>
                  <a:latin typeface="Verdana"/>
                  <a:ea typeface="Verdana"/>
                  <a:cs typeface="Verdana"/>
                  <a:sym typeface="Verdana"/>
                </a:rPr>
                <a:t>Founded by </a:t>
              </a:r>
              <a:r>
                <a:rPr lang="en" sz="1000" b="1">
                  <a:solidFill>
                    <a:schemeClr val="lt1"/>
                  </a:solidFill>
                  <a:latin typeface="Verdana"/>
                  <a:ea typeface="Verdana"/>
                  <a:cs typeface="Verdana"/>
                  <a:sym typeface="Verdana"/>
                </a:rPr>
                <a:t>Philip Spencer</a:t>
              </a:r>
              <a:r>
                <a:rPr lang="en" sz="1000">
                  <a:solidFill>
                    <a:schemeClr val="lt1"/>
                  </a:solidFill>
                  <a:latin typeface="Verdana"/>
                  <a:ea typeface="Verdana"/>
                  <a:cs typeface="Verdana"/>
                  <a:sym typeface="Verdana"/>
                </a:rPr>
                <a:t>, Commissioned Officer in UK Armed Forces, Stockbroker and Wealth Manager in City of London and Dubai, UAE.</a:t>
              </a:r>
              <a:endParaRPr sz="100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60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1000">
                  <a:solidFill>
                    <a:schemeClr val="lt1"/>
                  </a:solidFill>
                  <a:latin typeface="Verdana"/>
                  <a:ea typeface="Verdana"/>
                  <a:cs typeface="Verdana"/>
                  <a:sym typeface="Verdana"/>
                </a:rPr>
                <a:t>The LDE Group has established connections with </a:t>
              </a:r>
              <a:r>
                <a:rPr lang="en" sz="1000" b="1">
                  <a:solidFill>
                    <a:schemeClr val="lt1"/>
                  </a:solidFill>
                  <a:latin typeface="Verdana"/>
                  <a:ea typeface="Verdana"/>
                  <a:cs typeface="Verdana"/>
                  <a:sym typeface="Verdana"/>
                </a:rPr>
                <a:t>commodity sources</a:t>
              </a:r>
              <a:r>
                <a:rPr lang="en" sz="1000">
                  <a:solidFill>
                    <a:schemeClr val="lt1"/>
                  </a:solidFill>
                  <a:latin typeface="Verdana"/>
                  <a:ea typeface="Verdana"/>
                  <a:cs typeface="Verdana"/>
                  <a:sym typeface="Verdana"/>
                </a:rPr>
                <a:t>, offering </a:t>
              </a:r>
              <a:r>
                <a:rPr lang="en" sz="1000" b="1">
                  <a:solidFill>
                    <a:schemeClr val="lt1"/>
                  </a:solidFill>
                  <a:latin typeface="Verdana"/>
                  <a:ea typeface="Verdana"/>
                  <a:cs typeface="Verdana"/>
                  <a:sym typeface="Verdana"/>
                </a:rPr>
                <a:t>unique financial opportunities</a:t>
              </a:r>
              <a:r>
                <a:rPr lang="en" sz="1000">
                  <a:solidFill>
                    <a:schemeClr val="lt1"/>
                  </a:solidFill>
                  <a:latin typeface="Verdana"/>
                  <a:ea typeface="Verdana"/>
                  <a:cs typeface="Verdana"/>
                  <a:sym typeface="Verdana"/>
                </a:rPr>
                <a:t> and </a:t>
              </a:r>
              <a:r>
                <a:rPr lang="en" sz="1000" b="1">
                  <a:solidFill>
                    <a:schemeClr val="lt1"/>
                  </a:solidFill>
                  <a:latin typeface="Verdana"/>
                  <a:ea typeface="Verdana"/>
                  <a:cs typeface="Verdana"/>
                  <a:sym typeface="Verdana"/>
                </a:rPr>
                <a:t>competitive prices</a:t>
              </a:r>
              <a:r>
                <a:rPr lang="en"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cxnSp>
          <p:nvCxnSpPr>
            <p:cNvPr id="73" name="Google Shape;73;p14"/>
            <p:cNvCxnSpPr/>
            <p:nvPr/>
          </p:nvCxnSpPr>
          <p:spPr>
            <a:xfrm>
              <a:off x="566800" y="3105446"/>
              <a:ext cx="7908000" cy="0"/>
            </a:xfrm>
            <a:prstGeom prst="straightConnector1">
              <a:avLst/>
            </a:prstGeom>
            <a:noFill/>
            <a:ln w="19050" cap="flat" cmpd="sng">
              <a:solidFill>
                <a:schemeClr val="lt1"/>
              </a:solidFill>
              <a:prstDash val="solid"/>
              <a:round/>
              <a:headEnd type="none" w="med" len="med"/>
              <a:tailEnd type="none" w="med" len="med"/>
            </a:ln>
          </p:spPr>
        </p:cxnSp>
        <p:pic>
          <p:nvPicPr>
            <p:cNvPr id="74" name="Google Shape;74;p14"/>
            <p:cNvPicPr preferRelativeResize="0"/>
            <p:nvPr/>
          </p:nvPicPr>
          <p:blipFill rotWithShape="1">
            <a:blip r:embed="rId6">
              <a:alphaModFix/>
            </a:blip>
            <a:srcRect/>
            <a:stretch/>
          </p:blipFill>
          <p:spPr>
            <a:xfrm>
              <a:off x="3141746" y="1715675"/>
              <a:ext cx="2752409" cy="4983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25"/>
          <p:cNvPicPr preferRelativeResize="0"/>
          <p:nvPr/>
        </p:nvPicPr>
        <p:blipFill rotWithShape="1">
          <a:blip r:embed="rId3">
            <a:alphaModFix/>
          </a:blip>
          <a:srcRect l="117" t="-1" r="-13532" b="229"/>
          <a:stretch/>
        </p:blipFill>
        <p:spPr>
          <a:xfrm>
            <a:off x="4171950" y="1192799"/>
            <a:ext cx="2874150" cy="3259801"/>
          </a:xfrm>
          <a:prstGeom prst="round2SameRect">
            <a:avLst>
              <a:gd name="adj1" fmla="val 11298"/>
              <a:gd name="adj2" fmla="val 0"/>
            </a:avLst>
          </a:prstGeom>
          <a:noFill/>
          <a:ln>
            <a:noFill/>
          </a:ln>
        </p:spPr>
      </p:pic>
      <p:pic>
        <p:nvPicPr>
          <p:cNvPr id="320" name="Google Shape;320;p25"/>
          <p:cNvPicPr preferRelativeResize="0"/>
          <p:nvPr/>
        </p:nvPicPr>
        <p:blipFill rotWithShape="1">
          <a:blip r:embed="rId4">
            <a:alphaModFix/>
          </a:blip>
          <a:srcRect l="1774" r="1765" b="37776"/>
          <a:stretch/>
        </p:blipFill>
        <p:spPr>
          <a:xfrm>
            <a:off x="0" y="4708225"/>
            <a:ext cx="9143999" cy="413100"/>
          </a:xfrm>
          <a:prstGeom prst="rect">
            <a:avLst/>
          </a:prstGeom>
          <a:noFill/>
          <a:ln>
            <a:noFill/>
          </a:ln>
        </p:spPr>
      </p:pic>
      <p:sp>
        <p:nvSpPr>
          <p:cNvPr id="321" name="Google Shape;321;p25"/>
          <p:cNvSpPr txBox="1"/>
          <p:nvPr/>
        </p:nvSpPr>
        <p:spPr>
          <a:xfrm>
            <a:off x="387900" y="1372000"/>
            <a:ext cx="33984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1300" b="1">
                <a:solidFill>
                  <a:srgbClr val="400F26"/>
                </a:solidFill>
              </a:rPr>
              <a:t>THE FOUNDER &amp; CEO</a:t>
            </a:r>
            <a:endParaRPr sz="1300" b="1">
              <a:solidFill>
                <a:srgbClr val="400F26"/>
              </a:solidFill>
            </a:endParaRPr>
          </a:p>
        </p:txBody>
      </p:sp>
      <p:pic>
        <p:nvPicPr>
          <p:cNvPr id="322" name="Google Shape;322;p25"/>
          <p:cNvPicPr preferRelativeResize="0"/>
          <p:nvPr/>
        </p:nvPicPr>
        <p:blipFill rotWithShape="1">
          <a:blip r:embed="rId5">
            <a:alphaModFix/>
          </a:blip>
          <a:srcRect l="24278" r="24283"/>
          <a:stretch/>
        </p:blipFill>
        <p:spPr>
          <a:xfrm>
            <a:off x="6628200" y="1192800"/>
            <a:ext cx="2515799" cy="3259801"/>
          </a:xfrm>
          <a:prstGeom prst="rect">
            <a:avLst/>
          </a:prstGeom>
          <a:noFill/>
          <a:ln>
            <a:noFill/>
          </a:ln>
        </p:spPr>
      </p:pic>
      <p:sp>
        <p:nvSpPr>
          <p:cNvPr id="323" name="Google Shape;323;p25"/>
          <p:cNvSpPr txBox="1"/>
          <p:nvPr/>
        </p:nvSpPr>
        <p:spPr>
          <a:xfrm>
            <a:off x="387900" y="1589608"/>
            <a:ext cx="3473400" cy="413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2700" b="1">
                <a:solidFill>
                  <a:srgbClr val="006F59"/>
                </a:solidFill>
              </a:rPr>
              <a:t>PHIL SPENCER</a:t>
            </a:r>
            <a:endParaRPr sz="2700" b="1">
              <a:solidFill>
                <a:srgbClr val="006F59"/>
              </a:solidFill>
            </a:endParaRPr>
          </a:p>
        </p:txBody>
      </p:sp>
      <p:sp>
        <p:nvSpPr>
          <p:cNvPr id="324" name="Google Shape;324;p25"/>
          <p:cNvSpPr/>
          <p:nvPr/>
        </p:nvSpPr>
        <p:spPr>
          <a:xfrm>
            <a:off x="333875" y="2073125"/>
            <a:ext cx="3527400" cy="2358600"/>
          </a:xfrm>
          <a:prstGeom prst="roundRect">
            <a:avLst>
              <a:gd name="adj" fmla="val 9510"/>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25"/>
          <p:cNvSpPr txBox="1"/>
          <p:nvPr/>
        </p:nvSpPr>
        <p:spPr>
          <a:xfrm>
            <a:off x="333350" y="2073125"/>
            <a:ext cx="3360000" cy="2358600"/>
          </a:xfrm>
          <a:prstGeom prst="rect">
            <a:avLst/>
          </a:prstGeom>
          <a:noFill/>
          <a:ln>
            <a:noFill/>
          </a:ln>
        </p:spPr>
        <p:txBody>
          <a:bodyPr spcFirstLastPara="1" wrap="square" lIns="0" tIns="0" rIns="0" bIns="0" anchor="ctr" anchorCtr="0">
            <a:noAutofit/>
          </a:bodyPr>
          <a:lstStyle/>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Commissioned Officer in UK Armed Forces</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Stockbroker and Wealth Manager in City of London and Dubai, UAE</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Founded London DE in December 2013</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Passionate entrepreneur, with a high degree of integrity</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Ethical approach to disrupt the coloured gemstone and artisanal gold markets.</a:t>
            </a:r>
            <a:endParaRPr sz="1050">
              <a:solidFill>
                <a:srgbClr val="FFFFFF"/>
              </a:solidFill>
              <a:latin typeface="Verdana"/>
              <a:ea typeface="Verdana"/>
              <a:cs typeface="Verdana"/>
              <a:sym typeface="Verdana"/>
            </a:endParaRPr>
          </a:p>
        </p:txBody>
      </p:sp>
      <p:pic>
        <p:nvPicPr>
          <p:cNvPr id="326" name="Google Shape;326;p25"/>
          <p:cNvPicPr preferRelativeResize="0"/>
          <p:nvPr/>
        </p:nvPicPr>
        <p:blipFill rotWithShape="1">
          <a:blip r:embed="rId6">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84C75F53-4A2C-FAA0-D850-88B0EBA1F3C9}"/>
              </a:ext>
            </a:extLst>
          </p:cNvPr>
          <p:cNvSpPr/>
          <p:nvPr/>
        </p:nvSpPr>
        <p:spPr>
          <a:xfrm>
            <a:off x="1"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8" name="Google Shape;328;p25"/>
          <p:cNvPicPr preferRelativeResize="0"/>
          <p:nvPr/>
        </p:nvPicPr>
        <p:blipFill rotWithShape="1">
          <a:blip r:embed="rId7">
            <a:alphaModFix/>
          </a:blip>
          <a:srcRect r="1526" b="38214"/>
          <a:stretch/>
        </p:blipFill>
        <p:spPr>
          <a:xfrm>
            <a:off x="312675" y="293625"/>
            <a:ext cx="2705464" cy="321098"/>
          </a:xfrm>
          <a:prstGeom prst="rect">
            <a:avLst/>
          </a:prstGeom>
          <a:noFill/>
          <a:ln>
            <a:noFill/>
          </a:ln>
        </p:spPr>
      </p:pic>
      <p:sp>
        <p:nvSpPr>
          <p:cNvPr id="329" name="Google Shape;329;p25"/>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p:nvPr/>
        </p:nvSpPr>
        <p:spPr>
          <a:xfrm>
            <a:off x="615625" y="2129675"/>
            <a:ext cx="3837900" cy="1855200"/>
          </a:xfrm>
          <a:prstGeom prst="roundRect">
            <a:avLst>
              <a:gd name="adj" fmla="val 12520"/>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5"/>
          <p:cNvSpPr txBox="1"/>
          <p:nvPr/>
        </p:nvSpPr>
        <p:spPr>
          <a:xfrm>
            <a:off x="312675" y="901050"/>
            <a:ext cx="4338600" cy="46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6F59"/>
                </a:solidFill>
              </a:rPr>
              <a:t>Introduction to the London DE Group</a:t>
            </a:r>
            <a:endParaRPr sz="1600" b="1">
              <a:solidFill>
                <a:srgbClr val="006F59"/>
              </a:solidFill>
            </a:endParaRPr>
          </a:p>
        </p:txBody>
      </p:sp>
      <p:pic>
        <p:nvPicPr>
          <p:cNvPr id="81" name="Google Shape;81;p15"/>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5" name="Google Shape;65;p14">
            <a:extLst>
              <a:ext uri="{FF2B5EF4-FFF2-40B4-BE49-F238E27FC236}">
                <a16:creationId xmlns:a16="http://schemas.microsoft.com/office/drawing/2014/main" id="{8676C759-F552-6F45-8BEE-3FC310225DB8}"/>
              </a:ext>
            </a:extLst>
          </p:cNvPr>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83" name="Google Shape;83;p15"/>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84" name="Google Shape;84;p15"/>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
        <p:nvSpPr>
          <p:cNvPr id="85" name="Google Shape;85;p15"/>
          <p:cNvSpPr/>
          <p:nvPr/>
        </p:nvSpPr>
        <p:spPr>
          <a:xfrm>
            <a:off x="4690450" y="2129675"/>
            <a:ext cx="3837900" cy="1855200"/>
          </a:xfrm>
          <a:prstGeom prst="roundRect">
            <a:avLst>
              <a:gd name="adj" fmla="val 12520"/>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6" name="Google Shape;86;p15"/>
          <p:cNvPicPr preferRelativeResize="0"/>
          <p:nvPr/>
        </p:nvPicPr>
        <p:blipFill rotWithShape="1">
          <a:blip r:embed="rId5">
            <a:alphaModFix/>
          </a:blip>
          <a:srcRect t="12589" b="24461"/>
          <a:stretch/>
        </p:blipFill>
        <p:spPr>
          <a:xfrm>
            <a:off x="4690450" y="1702637"/>
            <a:ext cx="3837900" cy="1161300"/>
          </a:xfrm>
          <a:prstGeom prst="roundRect">
            <a:avLst>
              <a:gd name="adj" fmla="val 28676"/>
            </a:avLst>
          </a:prstGeom>
          <a:noFill/>
          <a:ln>
            <a:noFill/>
          </a:ln>
        </p:spPr>
      </p:pic>
      <p:pic>
        <p:nvPicPr>
          <p:cNvPr id="87" name="Google Shape;87;p15"/>
          <p:cNvPicPr preferRelativeResize="0"/>
          <p:nvPr/>
        </p:nvPicPr>
        <p:blipFill>
          <a:blip r:embed="rId6">
            <a:alphaModFix/>
          </a:blip>
          <a:stretch>
            <a:fillRect/>
          </a:stretch>
        </p:blipFill>
        <p:spPr>
          <a:xfrm>
            <a:off x="5810080" y="2113231"/>
            <a:ext cx="1592847" cy="420000"/>
          </a:xfrm>
          <a:prstGeom prst="rect">
            <a:avLst/>
          </a:prstGeom>
          <a:noFill/>
          <a:ln>
            <a:noFill/>
          </a:ln>
        </p:spPr>
      </p:pic>
      <p:sp>
        <p:nvSpPr>
          <p:cNvPr id="88" name="Google Shape;88;p15"/>
          <p:cNvSpPr txBox="1"/>
          <p:nvPr/>
        </p:nvSpPr>
        <p:spPr>
          <a:xfrm>
            <a:off x="5341603" y="2911189"/>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chemeClr val="lt1"/>
                </a:solidFill>
              </a:rPr>
              <a:t>Sylvera London (SVL)</a:t>
            </a:r>
            <a:endParaRPr sz="1300" b="1">
              <a:solidFill>
                <a:srgbClr val="FFFFFF"/>
              </a:solidFill>
            </a:endParaRPr>
          </a:p>
        </p:txBody>
      </p:sp>
      <p:sp>
        <p:nvSpPr>
          <p:cNvPr id="89" name="Google Shape;89;p15"/>
          <p:cNvSpPr txBox="1"/>
          <p:nvPr/>
        </p:nvSpPr>
        <p:spPr>
          <a:xfrm>
            <a:off x="4870653" y="3398519"/>
            <a:ext cx="3483900" cy="420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chemeClr val="lt1"/>
                </a:solidFill>
                <a:latin typeface="Verdana"/>
                <a:ea typeface="Verdana"/>
                <a:cs typeface="Verdana"/>
                <a:sym typeface="Verdana"/>
              </a:rPr>
              <a:t>Sylvera London is the the </a:t>
            </a:r>
            <a:r>
              <a:rPr lang="en" sz="1000" b="1">
                <a:solidFill>
                  <a:schemeClr val="lt1"/>
                </a:solidFill>
                <a:latin typeface="Verdana"/>
                <a:ea typeface="Verdana"/>
                <a:cs typeface="Verdana"/>
                <a:sym typeface="Verdana"/>
              </a:rPr>
              <a:t>fine jewellery &amp; luxury gemstone</a:t>
            </a:r>
            <a:r>
              <a:rPr lang="en" sz="1000">
                <a:solidFill>
                  <a:schemeClr val="lt1"/>
                </a:solidFill>
                <a:latin typeface="Verdana"/>
                <a:ea typeface="Verdana"/>
                <a:cs typeface="Verdana"/>
                <a:sym typeface="Verdana"/>
              </a:rPr>
              <a:t> of the LDE Group. </a:t>
            </a:r>
            <a:endParaRPr sz="1000">
              <a:solidFill>
                <a:srgbClr val="FFFFFF"/>
              </a:solidFill>
              <a:latin typeface="Verdana"/>
              <a:ea typeface="Verdana"/>
              <a:cs typeface="Verdana"/>
              <a:sym typeface="Verdana"/>
            </a:endParaRPr>
          </a:p>
        </p:txBody>
      </p:sp>
      <p:cxnSp>
        <p:nvCxnSpPr>
          <p:cNvPr id="90" name="Google Shape;90;p15"/>
          <p:cNvCxnSpPr/>
          <p:nvPr/>
        </p:nvCxnSpPr>
        <p:spPr>
          <a:xfrm>
            <a:off x="4911103" y="3320036"/>
            <a:ext cx="3396600" cy="0"/>
          </a:xfrm>
          <a:prstGeom prst="straightConnector1">
            <a:avLst/>
          </a:prstGeom>
          <a:noFill/>
          <a:ln w="19050" cap="flat" cmpd="sng">
            <a:solidFill>
              <a:srgbClr val="FFFFFF"/>
            </a:solidFill>
            <a:prstDash val="solid"/>
            <a:round/>
            <a:headEnd type="none" w="med" len="med"/>
            <a:tailEnd type="none" w="med" len="med"/>
          </a:ln>
        </p:spPr>
      </p:cxnSp>
      <p:pic>
        <p:nvPicPr>
          <p:cNvPr id="91" name="Google Shape;91;p15"/>
          <p:cNvPicPr preferRelativeResize="0"/>
          <p:nvPr/>
        </p:nvPicPr>
        <p:blipFill rotWithShape="1">
          <a:blip r:embed="rId7">
            <a:alphaModFix/>
          </a:blip>
          <a:srcRect l="9" t="20911" b="20905"/>
          <a:stretch/>
        </p:blipFill>
        <p:spPr>
          <a:xfrm>
            <a:off x="615625" y="1702633"/>
            <a:ext cx="3837900" cy="1158900"/>
          </a:xfrm>
          <a:prstGeom prst="roundRect">
            <a:avLst>
              <a:gd name="adj" fmla="val 28645"/>
            </a:avLst>
          </a:prstGeom>
          <a:noFill/>
          <a:ln>
            <a:noFill/>
          </a:ln>
        </p:spPr>
      </p:pic>
      <p:sp>
        <p:nvSpPr>
          <p:cNvPr id="92" name="Google Shape;92;p15"/>
          <p:cNvSpPr txBox="1"/>
          <p:nvPr/>
        </p:nvSpPr>
        <p:spPr>
          <a:xfrm>
            <a:off x="1269678" y="2909927"/>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FFFFFF"/>
                </a:solidFill>
              </a:rPr>
              <a:t>London Gold Xchange (LGX)</a:t>
            </a:r>
            <a:endParaRPr sz="1300" b="1">
              <a:solidFill>
                <a:srgbClr val="FFFFFF"/>
              </a:solidFill>
            </a:endParaRPr>
          </a:p>
        </p:txBody>
      </p:sp>
      <p:sp>
        <p:nvSpPr>
          <p:cNvPr id="93" name="Google Shape;93;p15"/>
          <p:cNvSpPr txBox="1"/>
          <p:nvPr/>
        </p:nvSpPr>
        <p:spPr>
          <a:xfrm>
            <a:off x="798728" y="3397257"/>
            <a:ext cx="3483900" cy="420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FFFFFF"/>
                </a:solidFill>
                <a:latin typeface="Verdana"/>
                <a:ea typeface="Verdana"/>
                <a:cs typeface="Verdana"/>
                <a:sym typeface="Verdana"/>
              </a:rPr>
              <a:t>Through direct links to ethical mines globally, LGX offers a </a:t>
            </a:r>
            <a:r>
              <a:rPr lang="en" sz="1000" b="1">
                <a:solidFill>
                  <a:srgbClr val="FFFFFF"/>
                </a:solidFill>
                <a:latin typeface="Verdana"/>
                <a:ea typeface="Verdana"/>
                <a:cs typeface="Verdana"/>
                <a:sym typeface="Verdana"/>
              </a:rPr>
              <a:t>fixed-rate loan note, bullion and coins</a:t>
            </a:r>
            <a:r>
              <a:rPr lang="en" sz="1000">
                <a:solidFill>
                  <a:srgbClr val="FFFFFF"/>
                </a:solidFill>
                <a:latin typeface="Verdana"/>
                <a:ea typeface="Verdana"/>
                <a:cs typeface="Verdana"/>
                <a:sym typeface="Verdana"/>
              </a:rPr>
              <a:t>.</a:t>
            </a:r>
            <a:endParaRPr sz="1000">
              <a:solidFill>
                <a:srgbClr val="FFFFFF"/>
              </a:solidFill>
              <a:latin typeface="Verdana"/>
              <a:ea typeface="Verdana"/>
              <a:cs typeface="Verdana"/>
              <a:sym typeface="Verdana"/>
            </a:endParaRPr>
          </a:p>
        </p:txBody>
      </p:sp>
      <p:cxnSp>
        <p:nvCxnSpPr>
          <p:cNvPr id="94" name="Google Shape;94;p15"/>
          <p:cNvCxnSpPr/>
          <p:nvPr/>
        </p:nvCxnSpPr>
        <p:spPr>
          <a:xfrm>
            <a:off x="839178" y="3323619"/>
            <a:ext cx="3396600" cy="0"/>
          </a:xfrm>
          <a:prstGeom prst="straightConnector1">
            <a:avLst/>
          </a:prstGeom>
          <a:noFill/>
          <a:ln w="19050" cap="flat" cmpd="sng">
            <a:solidFill>
              <a:srgbClr val="FFFFFF"/>
            </a:solidFill>
            <a:prstDash val="solid"/>
            <a:round/>
            <a:headEnd type="none" w="med" len="med"/>
            <a:tailEnd type="none" w="med" len="med"/>
          </a:ln>
        </p:spPr>
      </p:cxnSp>
      <p:pic>
        <p:nvPicPr>
          <p:cNvPr id="95" name="Google Shape;95;p15"/>
          <p:cNvPicPr preferRelativeResize="0"/>
          <p:nvPr/>
        </p:nvPicPr>
        <p:blipFill rotWithShape="1">
          <a:blip r:embed="rId8">
            <a:alphaModFix/>
          </a:blip>
          <a:srcRect t="-3168" b="-3168"/>
          <a:stretch/>
        </p:blipFill>
        <p:spPr>
          <a:xfrm>
            <a:off x="1540828" y="2001193"/>
            <a:ext cx="1987500" cy="601190"/>
          </a:xfrm>
          <a:prstGeom prst="rect">
            <a:avLst/>
          </a:prstGeom>
          <a:noFill/>
          <a:ln>
            <a:noFill/>
          </a:ln>
        </p:spPr>
      </p:pic>
      <p:pic>
        <p:nvPicPr>
          <p:cNvPr id="96" name="Google Shape;96;p15"/>
          <p:cNvPicPr preferRelativeResize="0"/>
          <p:nvPr/>
        </p:nvPicPr>
        <p:blipFill rotWithShape="1">
          <a:blip r:embed="rId9">
            <a:alphaModFix/>
          </a:blip>
          <a:srcRect l="1774" r="1765"/>
          <a:stretch/>
        </p:blipFill>
        <p:spPr>
          <a:xfrm>
            <a:off x="0" y="4479625"/>
            <a:ext cx="9143999" cy="663875"/>
          </a:xfrm>
          <a:prstGeom prst="rect">
            <a:avLst/>
          </a:prstGeom>
          <a:noFill/>
          <a:ln>
            <a:noFill/>
          </a:ln>
        </p:spPr>
      </p:pic>
      <p:pic>
        <p:nvPicPr>
          <p:cNvPr id="20" name="Imagen 19">
            <a:extLst>
              <a:ext uri="{FF2B5EF4-FFF2-40B4-BE49-F238E27FC236}">
                <a16:creationId xmlns:a16="http://schemas.microsoft.com/office/drawing/2014/main" id="{77D396F4-C8D8-4438-8B48-62688A3F39CF}"/>
              </a:ext>
            </a:extLst>
          </p:cNvPr>
          <p:cNvPicPr>
            <a:picLocks noChangeAspect="1"/>
          </p:cNvPicPr>
          <p:nvPr/>
        </p:nvPicPr>
        <p:blipFill>
          <a:blip r:embed="rId10"/>
          <a:stretch>
            <a:fillRect/>
          </a:stretch>
        </p:blipFill>
        <p:spPr>
          <a:xfrm>
            <a:off x="0" y="842713"/>
            <a:ext cx="9144000" cy="3655033"/>
          </a:xfrm>
          <a:prstGeom prst="rect">
            <a:avLst/>
          </a:prstGeom>
        </p:spPr>
      </p:pic>
      <p:sp>
        <p:nvSpPr>
          <p:cNvPr id="2" name="Rectángulo 1">
            <a:extLst>
              <a:ext uri="{FF2B5EF4-FFF2-40B4-BE49-F238E27FC236}">
                <a16:creationId xmlns:a16="http://schemas.microsoft.com/office/drawing/2014/main" id="{9F3E14A6-BAAD-46E7-88FB-B857A85D717D}"/>
              </a:ext>
            </a:extLst>
          </p:cNvPr>
          <p:cNvSpPr/>
          <p:nvPr/>
        </p:nvSpPr>
        <p:spPr>
          <a:xfrm>
            <a:off x="7750629" y="879900"/>
            <a:ext cx="777721" cy="278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25"/>
          <p:cNvPicPr preferRelativeResize="0"/>
          <p:nvPr/>
        </p:nvPicPr>
        <p:blipFill rotWithShape="1">
          <a:blip r:embed="rId3">
            <a:alphaModFix/>
          </a:blip>
          <a:srcRect l="117" t="-1" r="-13532" b="229"/>
          <a:stretch/>
        </p:blipFill>
        <p:spPr>
          <a:xfrm>
            <a:off x="4171950" y="1192799"/>
            <a:ext cx="2874150" cy="3259801"/>
          </a:xfrm>
          <a:prstGeom prst="round2SameRect">
            <a:avLst>
              <a:gd name="adj1" fmla="val 11298"/>
              <a:gd name="adj2" fmla="val 0"/>
            </a:avLst>
          </a:prstGeom>
          <a:noFill/>
          <a:ln>
            <a:noFill/>
          </a:ln>
        </p:spPr>
      </p:pic>
      <p:pic>
        <p:nvPicPr>
          <p:cNvPr id="320" name="Google Shape;320;p25"/>
          <p:cNvPicPr preferRelativeResize="0"/>
          <p:nvPr/>
        </p:nvPicPr>
        <p:blipFill rotWithShape="1">
          <a:blip r:embed="rId4">
            <a:alphaModFix/>
          </a:blip>
          <a:srcRect l="1774" r="1765" b="37776"/>
          <a:stretch/>
        </p:blipFill>
        <p:spPr>
          <a:xfrm>
            <a:off x="0" y="4708225"/>
            <a:ext cx="9143999" cy="413100"/>
          </a:xfrm>
          <a:prstGeom prst="rect">
            <a:avLst/>
          </a:prstGeom>
          <a:noFill/>
          <a:ln>
            <a:noFill/>
          </a:ln>
        </p:spPr>
      </p:pic>
      <p:sp>
        <p:nvSpPr>
          <p:cNvPr id="321" name="Google Shape;321;p25"/>
          <p:cNvSpPr txBox="1"/>
          <p:nvPr/>
        </p:nvSpPr>
        <p:spPr>
          <a:xfrm>
            <a:off x="387900" y="1372000"/>
            <a:ext cx="33984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1300" b="1">
                <a:solidFill>
                  <a:srgbClr val="400F26"/>
                </a:solidFill>
              </a:rPr>
              <a:t>THE FOUNDER &amp; CEO</a:t>
            </a:r>
            <a:endParaRPr sz="1300" b="1">
              <a:solidFill>
                <a:srgbClr val="400F26"/>
              </a:solidFill>
            </a:endParaRPr>
          </a:p>
        </p:txBody>
      </p:sp>
      <p:pic>
        <p:nvPicPr>
          <p:cNvPr id="322" name="Google Shape;322;p25"/>
          <p:cNvPicPr preferRelativeResize="0"/>
          <p:nvPr/>
        </p:nvPicPr>
        <p:blipFill rotWithShape="1">
          <a:blip r:embed="rId5">
            <a:alphaModFix/>
          </a:blip>
          <a:srcRect l="24278" r="24283"/>
          <a:stretch/>
        </p:blipFill>
        <p:spPr>
          <a:xfrm>
            <a:off x="6628200" y="1192800"/>
            <a:ext cx="2515799" cy="3259801"/>
          </a:xfrm>
          <a:prstGeom prst="rect">
            <a:avLst/>
          </a:prstGeom>
          <a:noFill/>
          <a:ln>
            <a:noFill/>
          </a:ln>
        </p:spPr>
      </p:pic>
      <p:sp>
        <p:nvSpPr>
          <p:cNvPr id="323" name="Google Shape;323;p25"/>
          <p:cNvSpPr txBox="1"/>
          <p:nvPr/>
        </p:nvSpPr>
        <p:spPr>
          <a:xfrm>
            <a:off x="387900" y="1589608"/>
            <a:ext cx="3473400" cy="413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2700" b="1">
                <a:solidFill>
                  <a:srgbClr val="006F59"/>
                </a:solidFill>
              </a:rPr>
              <a:t>PHIL SPENCER</a:t>
            </a:r>
            <a:endParaRPr sz="2700" b="1">
              <a:solidFill>
                <a:srgbClr val="006F59"/>
              </a:solidFill>
            </a:endParaRPr>
          </a:p>
        </p:txBody>
      </p:sp>
      <p:sp>
        <p:nvSpPr>
          <p:cNvPr id="324" name="Google Shape;324;p25"/>
          <p:cNvSpPr/>
          <p:nvPr/>
        </p:nvSpPr>
        <p:spPr>
          <a:xfrm>
            <a:off x="333875" y="2073125"/>
            <a:ext cx="3527400" cy="2358600"/>
          </a:xfrm>
          <a:prstGeom prst="roundRect">
            <a:avLst>
              <a:gd name="adj" fmla="val 9510"/>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25"/>
          <p:cNvSpPr txBox="1"/>
          <p:nvPr/>
        </p:nvSpPr>
        <p:spPr>
          <a:xfrm>
            <a:off x="333350" y="2073125"/>
            <a:ext cx="3360000" cy="2358600"/>
          </a:xfrm>
          <a:prstGeom prst="rect">
            <a:avLst/>
          </a:prstGeom>
          <a:noFill/>
          <a:ln>
            <a:noFill/>
          </a:ln>
        </p:spPr>
        <p:txBody>
          <a:bodyPr spcFirstLastPara="1" wrap="square" lIns="0" tIns="0" rIns="0" bIns="0" anchor="ctr" anchorCtr="0">
            <a:noAutofit/>
          </a:bodyPr>
          <a:lstStyle/>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Commissioned Officer in UK Armed Forces</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Stockbroker and Wealth Manager in City of London and Dubai, UAE</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Founded London DE in December 2013</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Passionate entrepreneur, with a high degree of integrity</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Ethical approach to disrupt the coloured gemstone and artisanal gold markets.</a:t>
            </a:r>
            <a:endParaRPr sz="1050">
              <a:solidFill>
                <a:srgbClr val="FFFFFF"/>
              </a:solidFill>
              <a:latin typeface="Verdana"/>
              <a:ea typeface="Verdana"/>
              <a:cs typeface="Verdana"/>
              <a:sym typeface="Verdana"/>
            </a:endParaRPr>
          </a:p>
        </p:txBody>
      </p:sp>
      <p:pic>
        <p:nvPicPr>
          <p:cNvPr id="326" name="Google Shape;326;p25"/>
          <p:cNvPicPr preferRelativeResize="0"/>
          <p:nvPr/>
        </p:nvPicPr>
        <p:blipFill rotWithShape="1">
          <a:blip r:embed="rId6">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84C75F53-4A2C-FAA0-D850-88B0EBA1F3C9}"/>
              </a:ext>
            </a:extLst>
          </p:cNvPr>
          <p:cNvSpPr/>
          <p:nvPr/>
        </p:nvSpPr>
        <p:spPr>
          <a:xfrm>
            <a:off x="1"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8" name="Google Shape;328;p25"/>
          <p:cNvPicPr preferRelativeResize="0"/>
          <p:nvPr/>
        </p:nvPicPr>
        <p:blipFill rotWithShape="1">
          <a:blip r:embed="rId7">
            <a:alphaModFix/>
          </a:blip>
          <a:srcRect r="1526" b="38214"/>
          <a:stretch/>
        </p:blipFill>
        <p:spPr>
          <a:xfrm>
            <a:off x="312675" y="293625"/>
            <a:ext cx="2705464" cy="321098"/>
          </a:xfrm>
          <a:prstGeom prst="rect">
            <a:avLst/>
          </a:prstGeom>
          <a:noFill/>
          <a:ln>
            <a:noFill/>
          </a:ln>
        </p:spPr>
      </p:pic>
      <p:sp>
        <p:nvSpPr>
          <p:cNvPr id="329" name="Google Shape;329;p25"/>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13" name="Imagen 12">
            <a:extLst>
              <a:ext uri="{FF2B5EF4-FFF2-40B4-BE49-F238E27FC236}">
                <a16:creationId xmlns:a16="http://schemas.microsoft.com/office/drawing/2014/main" id="{E8CC1722-CFE9-4D76-8282-E79A68AB39F8}"/>
              </a:ext>
            </a:extLst>
          </p:cNvPr>
          <p:cNvPicPr>
            <a:picLocks noChangeAspect="1"/>
          </p:cNvPicPr>
          <p:nvPr/>
        </p:nvPicPr>
        <p:blipFill>
          <a:blip r:embed="rId8"/>
          <a:stretch>
            <a:fillRect/>
          </a:stretch>
        </p:blipFill>
        <p:spPr>
          <a:xfrm>
            <a:off x="8721" y="908348"/>
            <a:ext cx="8916644" cy="3677163"/>
          </a:xfrm>
          <a:prstGeom prst="rect">
            <a:avLst/>
          </a:prstGeom>
        </p:spPr>
      </p:pic>
    </p:spTree>
    <p:extLst>
      <p:ext uri="{BB962C8B-B14F-4D97-AF65-F5344CB8AC3E}">
        <p14:creationId xmlns:p14="http://schemas.microsoft.com/office/powerpoint/2010/main" val="197234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p:nvPr/>
        </p:nvSpPr>
        <p:spPr>
          <a:xfrm>
            <a:off x="615625" y="2129675"/>
            <a:ext cx="3837900" cy="1855200"/>
          </a:xfrm>
          <a:prstGeom prst="roundRect">
            <a:avLst>
              <a:gd name="adj" fmla="val 12520"/>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5"/>
          <p:cNvSpPr txBox="1"/>
          <p:nvPr/>
        </p:nvSpPr>
        <p:spPr>
          <a:xfrm>
            <a:off x="312675" y="901050"/>
            <a:ext cx="4338600" cy="46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6F59"/>
                </a:solidFill>
              </a:rPr>
              <a:t>Introduction to the London DE Group</a:t>
            </a:r>
            <a:endParaRPr sz="1600" b="1">
              <a:solidFill>
                <a:srgbClr val="006F59"/>
              </a:solidFill>
            </a:endParaRPr>
          </a:p>
        </p:txBody>
      </p:sp>
      <p:pic>
        <p:nvPicPr>
          <p:cNvPr id="81" name="Google Shape;81;p15"/>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5" name="Google Shape;65;p14">
            <a:extLst>
              <a:ext uri="{FF2B5EF4-FFF2-40B4-BE49-F238E27FC236}">
                <a16:creationId xmlns:a16="http://schemas.microsoft.com/office/drawing/2014/main" id="{8676C759-F552-6F45-8BEE-3FC310225DB8}"/>
              </a:ext>
            </a:extLst>
          </p:cNvPr>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83" name="Google Shape;83;p15"/>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84" name="Google Shape;84;p15"/>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
        <p:nvSpPr>
          <p:cNvPr id="85" name="Google Shape;85;p15"/>
          <p:cNvSpPr/>
          <p:nvPr/>
        </p:nvSpPr>
        <p:spPr>
          <a:xfrm>
            <a:off x="4690450" y="2129675"/>
            <a:ext cx="3837900" cy="1855200"/>
          </a:xfrm>
          <a:prstGeom prst="roundRect">
            <a:avLst>
              <a:gd name="adj" fmla="val 12520"/>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6" name="Google Shape;86;p15"/>
          <p:cNvPicPr preferRelativeResize="0"/>
          <p:nvPr/>
        </p:nvPicPr>
        <p:blipFill rotWithShape="1">
          <a:blip r:embed="rId5">
            <a:alphaModFix/>
          </a:blip>
          <a:srcRect t="12589" b="24461"/>
          <a:stretch/>
        </p:blipFill>
        <p:spPr>
          <a:xfrm>
            <a:off x="4690450" y="1702637"/>
            <a:ext cx="3837900" cy="1161300"/>
          </a:xfrm>
          <a:prstGeom prst="roundRect">
            <a:avLst>
              <a:gd name="adj" fmla="val 28676"/>
            </a:avLst>
          </a:prstGeom>
          <a:noFill/>
          <a:ln>
            <a:noFill/>
          </a:ln>
        </p:spPr>
      </p:pic>
      <p:pic>
        <p:nvPicPr>
          <p:cNvPr id="87" name="Google Shape;87;p15"/>
          <p:cNvPicPr preferRelativeResize="0"/>
          <p:nvPr/>
        </p:nvPicPr>
        <p:blipFill>
          <a:blip r:embed="rId6">
            <a:alphaModFix/>
          </a:blip>
          <a:stretch>
            <a:fillRect/>
          </a:stretch>
        </p:blipFill>
        <p:spPr>
          <a:xfrm>
            <a:off x="5810080" y="2113231"/>
            <a:ext cx="1592847" cy="420000"/>
          </a:xfrm>
          <a:prstGeom prst="rect">
            <a:avLst/>
          </a:prstGeom>
          <a:noFill/>
          <a:ln>
            <a:noFill/>
          </a:ln>
        </p:spPr>
      </p:pic>
      <p:sp>
        <p:nvSpPr>
          <p:cNvPr id="88" name="Google Shape;88;p15"/>
          <p:cNvSpPr txBox="1"/>
          <p:nvPr/>
        </p:nvSpPr>
        <p:spPr>
          <a:xfrm>
            <a:off x="5341603" y="2911189"/>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chemeClr val="lt1"/>
                </a:solidFill>
              </a:rPr>
              <a:t>Sylvera London (SVL)</a:t>
            </a:r>
            <a:endParaRPr sz="1300" b="1">
              <a:solidFill>
                <a:srgbClr val="FFFFFF"/>
              </a:solidFill>
            </a:endParaRPr>
          </a:p>
        </p:txBody>
      </p:sp>
      <p:sp>
        <p:nvSpPr>
          <p:cNvPr id="89" name="Google Shape;89;p15"/>
          <p:cNvSpPr txBox="1"/>
          <p:nvPr/>
        </p:nvSpPr>
        <p:spPr>
          <a:xfrm>
            <a:off x="4870653" y="3398519"/>
            <a:ext cx="3483900" cy="420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chemeClr val="lt1"/>
                </a:solidFill>
                <a:latin typeface="Verdana"/>
                <a:ea typeface="Verdana"/>
                <a:cs typeface="Verdana"/>
                <a:sym typeface="Verdana"/>
              </a:rPr>
              <a:t>Sylvera London is the the </a:t>
            </a:r>
            <a:r>
              <a:rPr lang="en" sz="1000" b="1">
                <a:solidFill>
                  <a:schemeClr val="lt1"/>
                </a:solidFill>
                <a:latin typeface="Verdana"/>
                <a:ea typeface="Verdana"/>
                <a:cs typeface="Verdana"/>
                <a:sym typeface="Verdana"/>
              </a:rPr>
              <a:t>fine jewellery &amp; luxury gemstone</a:t>
            </a:r>
            <a:r>
              <a:rPr lang="en" sz="1000">
                <a:solidFill>
                  <a:schemeClr val="lt1"/>
                </a:solidFill>
                <a:latin typeface="Verdana"/>
                <a:ea typeface="Verdana"/>
                <a:cs typeface="Verdana"/>
                <a:sym typeface="Verdana"/>
              </a:rPr>
              <a:t> of the LDE Group. </a:t>
            </a:r>
            <a:endParaRPr sz="1000">
              <a:solidFill>
                <a:srgbClr val="FFFFFF"/>
              </a:solidFill>
              <a:latin typeface="Verdana"/>
              <a:ea typeface="Verdana"/>
              <a:cs typeface="Verdana"/>
              <a:sym typeface="Verdana"/>
            </a:endParaRPr>
          </a:p>
        </p:txBody>
      </p:sp>
      <p:cxnSp>
        <p:nvCxnSpPr>
          <p:cNvPr id="90" name="Google Shape;90;p15"/>
          <p:cNvCxnSpPr/>
          <p:nvPr/>
        </p:nvCxnSpPr>
        <p:spPr>
          <a:xfrm>
            <a:off x="4911103" y="3320036"/>
            <a:ext cx="3396600" cy="0"/>
          </a:xfrm>
          <a:prstGeom prst="straightConnector1">
            <a:avLst/>
          </a:prstGeom>
          <a:noFill/>
          <a:ln w="19050" cap="flat" cmpd="sng">
            <a:solidFill>
              <a:srgbClr val="FFFFFF"/>
            </a:solidFill>
            <a:prstDash val="solid"/>
            <a:round/>
            <a:headEnd type="none" w="med" len="med"/>
            <a:tailEnd type="none" w="med" len="med"/>
          </a:ln>
        </p:spPr>
      </p:cxnSp>
      <p:pic>
        <p:nvPicPr>
          <p:cNvPr id="91" name="Google Shape;91;p15"/>
          <p:cNvPicPr preferRelativeResize="0"/>
          <p:nvPr/>
        </p:nvPicPr>
        <p:blipFill rotWithShape="1">
          <a:blip r:embed="rId7">
            <a:alphaModFix/>
          </a:blip>
          <a:srcRect l="9" t="20911" b="20905"/>
          <a:stretch/>
        </p:blipFill>
        <p:spPr>
          <a:xfrm>
            <a:off x="615625" y="1702633"/>
            <a:ext cx="3837900" cy="1158900"/>
          </a:xfrm>
          <a:prstGeom prst="roundRect">
            <a:avLst>
              <a:gd name="adj" fmla="val 28645"/>
            </a:avLst>
          </a:prstGeom>
          <a:noFill/>
          <a:ln>
            <a:noFill/>
          </a:ln>
        </p:spPr>
      </p:pic>
      <p:sp>
        <p:nvSpPr>
          <p:cNvPr id="92" name="Google Shape;92;p15"/>
          <p:cNvSpPr txBox="1"/>
          <p:nvPr/>
        </p:nvSpPr>
        <p:spPr>
          <a:xfrm>
            <a:off x="1269678" y="2909927"/>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FFFFFF"/>
                </a:solidFill>
              </a:rPr>
              <a:t>London Gold Xchange (LGX)</a:t>
            </a:r>
            <a:endParaRPr sz="1300" b="1">
              <a:solidFill>
                <a:srgbClr val="FFFFFF"/>
              </a:solidFill>
            </a:endParaRPr>
          </a:p>
        </p:txBody>
      </p:sp>
      <p:sp>
        <p:nvSpPr>
          <p:cNvPr id="93" name="Google Shape;93;p15"/>
          <p:cNvSpPr txBox="1"/>
          <p:nvPr/>
        </p:nvSpPr>
        <p:spPr>
          <a:xfrm>
            <a:off x="798728" y="3397257"/>
            <a:ext cx="3483900" cy="420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FFFFFF"/>
                </a:solidFill>
                <a:latin typeface="Verdana"/>
                <a:ea typeface="Verdana"/>
                <a:cs typeface="Verdana"/>
                <a:sym typeface="Verdana"/>
              </a:rPr>
              <a:t>Through direct links to ethical mines globally, LGX offers a </a:t>
            </a:r>
            <a:r>
              <a:rPr lang="en" sz="1000" b="1">
                <a:solidFill>
                  <a:srgbClr val="FFFFFF"/>
                </a:solidFill>
                <a:latin typeface="Verdana"/>
                <a:ea typeface="Verdana"/>
                <a:cs typeface="Verdana"/>
                <a:sym typeface="Verdana"/>
              </a:rPr>
              <a:t>fixed-rate loan note, bullion and coins</a:t>
            </a:r>
            <a:r>
              <a:rPr lang="en" sz="1000">
                <a:solidFill>
                  <a:srgbClr val="FFFFFF"/>
                </a:solidFill>
                <a:latin typeface="Verdana"/>
                <a:ea typeface="Verdana"/>
                <a:cs typeface="Verdana"/>
                <a:sym typeface="Verdana"/>
              </a:rPr>
              <a:t>.</a:t>
            </a:r>
            <a:endParaRPr sz="1000">
              <a:solidFill>
                <a:srgbClr val="FFFFFF"/>
              </a:solidFill>
              <a:latin typeface="Verdana"/>
              <a:ea typeface="Verdana"/>
              <a:cs typeface="Verdana"/>
              <a:sym typeface="Verdana"/>
            </a:endParaRPr>
          </a:p>
        </p:txBody>
      </p:sp>
      <p:cxnSp>
        <p:nvCxnSpPr>
          <p:cNvPr id="94" name="Google Shape;94;p15"/>
          <p:cNvCxnSpPr/>
          <p:nvPr/>
        </p:nvCxnSpPr>
        <p:spPr>
          <a:xfrm>
            <a:off x="839178" y="3323619"/>
            <a:ext cx="3396600" cy="0"/>
          </a:xfrm>
          <a:prstGeom prst="straightConnector1">
            <a:avLst/>
          </a:prstGeom>
          <a:noFill/>
          <a:ln w="19050" cap="flat" cmpd="sng">
            <a:solidFill>
              <a:srgbClr val="FFFFFF"/>
            </a:solidFill>
            <a:prstDash val="solid"/>
            <a:round/>
            <a:headEnd type="none" w="med" len="med"/>
            <a:tailEnd type="none" w="med" len="med"/>
          </a:ln>
        </p:spPr>
      </p:cxnSp>
      <p:pic>
        <p:nvPicPr>
          <p:cNvPr id="95" name="Google Shape;95;p15"/>
          <p:cNvPicPr preferRelativeResize="0"/>
          <p:nvPr/>
        </p:nvPicPr>
        <p:blipFill rotWithShape="1">
          <a:blip r:embed="rId8">
            <a:alphaModFix/>
          </a:blip>
          <a:srcRect t="-3168" b="-3168"/>
          <a:stretch/>
        </p:blipFill>
        <p:spPr>
          <a:xfrm>
            <a:off x="1540828" y="2001193"/>
            <a:ext cx="1987500" cy="601190"/>
          </a:xfrm>
          <a:prstGeom prst="rect">
            <a:avLst/>
          </a:prstGeom>
          <a:noFill/>
          <a:ln>
            <a:noFill/>
          </a:ln>
        </p:spPr>
      </p:pic>
      <p:pic>
        <p:nvPicPr>
          <p:cNvPr id="96" name="Google Shape;96;p15"/>
          <p:cNvPicPr preferRelativeResize="0"/>
          <p:nvPr/>
        </p:nvPicPr>
        <p:blipFill rotWithShape="1">
          <a:blip r:embed="rId9">
            <a:alphaModFix/>
          </a:blip>
          <a:srcRect l="1774" r="1765"/>
          <a:stretch/>
        </p:blipFill>
        <p:spPr>
          <a:xfrm>
            <a:off x="0" y="4479625"/>
            <a:ext cx="9143999" cy="663875"/>
          </a:xfrm>
          <a:prstGeom prst="rect">
            <a:avLst/>
          </a:prstGeom>
          <a:noFill/>
          <a:ln>
            <a:noFill/>
          </a:ln>
        </p:spPr>
      </p:pic>
      <p:pic>
        <p:nvPicPr>
          <p:cNvPr id="20" name="Imagen 19">
            <a:extLst>
              <a:ext uri="{FF2B5EF4-FFF2-40B4-BE49-F238E27FC236}">
                <a16:creationId xmlns:a16="http://schemas.microsoft.com/office/drawing/2014/main" id="{77D396F4-C8D8-4438-8B48-62688A3F39CF}"/>
              </a:ext>
            </a:extLst>
          </p:cNvPr>
          <p:cNvPicPr>
            <a:picLocks noChangeAspect="1"/>
          </p:cNvPicPr>
          <p:nvPr/>
        </p:nvPicPr>
        <p:blipFill>
          <a:blip r:embed="rId10"/>
          <a:stretch>
            <a:fillRect/>
          </a:stretch>
        </p:blipFill>
        <p:spPr>
          <a:xfrm>
            <a:off x="0" y="842713"/>
            <a:ext cx="9144000" cy="3655033"/>
          </a:xfrm>
          <a:prstGeom prst="rect">
            <a:avLst/>
          </a:prstGeom>
        </p:spPr>
      </p:pic>
      <p:sp>
        <p:nvSpPr>
          <p:cNvPr id="2" name="Rectángulo 1">
            <a:extLst>
              <a:ext uri="{FF2B5EF4-FFF2-40B4-BE49-F238E27FC236}">
                <a16:creationId xmlns:a16="http://schemas.microsoft.com/office/drawing/2014/main" id="{9F3E14A6-BAAD-46E7-88FB-B857A85D717D}"/>
              </a:ext>
            </a:extLst>
          </p:cNvPr>
          <p:cNvSpPr/>
          <p:nvPr/>
        </p:nvSpPr>
        <p:spPr>
          <a:xfrm>
            <a:off x="7750629" y="879900"/>
            <a:ext cx="777721" cy="278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294CC7F0-D8FB-4FD0-985D-3C518B888F00}"/>
              </a:ext>
            </a:extLst>
          </p:cNvPr>
          <p:cNvPicPr>
            <a:picLocks noChangeAspect="1"/>
          </p:cNvPicPr>
          <p:nvPr/>
        </p:nvPicPr>
        <p:blipFill rotWithShape="1">
          <a:blip r:embed="rId11"/>
          <a:srcRect l="3067"/>
          <a:stretch/>
        </p:blipFill>
        <p:spPr>
          <a:xfrm>
            <a:off x="0" y="825478"/>
            <a:ext cx="9143999" cy="3654126"/>
          </a:xfrm>
          <a:prstGeom prst="rect">
            <a:avLst/>
          </a:prstGeom>
        </p:spPr>
      </p:pic>
      <p:sp>
        <p:nvSpPr>
          <p:cNvPr id="6" name="Rectángulo 5">
            <a:extLst>
              <a:ext uri="{FF2B5EF4-FFF2-40B4-BE49-F238E27FC236}">
                <a16:creationId xmlns:a16="http://schemas.microsoft.com/office/drawing/2014/main" id="{8A9EE02E-A9DD-4F39-BB30-6531BF5A1499}"/>
              </a:ext>
            </a:extLst>
          </p:cNvPr>
          <p:cNvSpPr/>
          <p:nvPr/>
        </p:nvSpPr>
        <p:spPr>
          <a:xfrm>
            <a:off x="60037" y="4064611"/>
            <a:ext cx="706056" cy="253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8966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25"/>
          <p:cNvPicPr preferRelativeResize="0"/>
          <p:nvPr/>
        </p:nvPicPr>
        <p:blipFill rotWithShape="1">
          <a:blip r:embed="rId3">
            <a:alphaModFix/>
          </a:blip>
          <a:srcRect l="117" t="-1" r="-13532" b="229"/>
          <a:stretch/>
        </p:blipFill>
        <p:spPr>
          <a:xfrm>
            <a:off x="4171950" y="1192799"/>
            <a:ext cx="2874150" cy="3259801"/>
          </a:xfrm>
          <a:prstGeom prst="round2SameRect">
            <a:avLst>
              <a:gd name="adj1" fmla="val 11298"/>
              <a:gd name="adj2" fmla="val 0"/>
            </a:avLst>
          </a:prstGeom>
          <a:noFill/>
          <a:ln>
            <a:noFill/>
          </a:ln>
        </p:spPr>
      </p:pic>
      <p:pic>
        <p:nvPicPr>
          <p:cNvPr id="320" name="Google Shape;320;p25"/>
          <p:cNvPicPr preferRelativeResize="0"/>
          <p:nvPr/>
        </p:nvPicPr>
        <p:blipFill rotWithShape="1">
          <a:blip r:embed="rId4">
            <a:alphaModFix/>
          </a:blip>
          <a:srcRect l="1774" r="1765" b="37776"/>
          <a:stretch/>
        </p:blipFill>
        <p:spPr>
          <a:xfrm>
            <a:off x="0" y="4708225"/>
            <a:ext cx="9143999" cy="413100"/>
          </a:xfrm>
          <a:prstGeom prst="rect">
            <a:avLst/>
          </a:prstGeom>
          <a:noFill/>
          <a:ln>
            <a:noFill/>
          </a:ln>
        </p:spPr>
      </p:pic>
      <p:sp>
        <p:nvSpPr>
          <p:cNvPr id="321" name="Google Shape;321;p25"/>
          <p:cNvSpPr txBox="1"/>
          <p:nvPr/>
        </p:nvSpPr>
        <p:spPr>
          <a:xfrm>
            <a:off x="387900" y="1372000"/>
            <a:ext cx="33984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1300" b="1">
                <a:solidFill>
                  <a:srgbClr val="400F26"/>
                </a:solidFill>
              </a:rPr>
              <a:t>THE FOUNDER &amp; CEO</a:t>
            </a:r>
            <a:endParaRPr sz="1300" b="1">
              <a:solidFill>
                <a:srgbClr val="400F26"/>
              </a:solidFill>
            </a:endParaRPr>
          </a:p>
        </p:txBody>
      </p:sp>
      <p:pic>
        <p:nvPicPr>
          <p:cNvPr id="322" name="Google Shape;322;p25"/>
          <p:cNvPicPr preferRelativeResize="0"/>
          <p:nvPr/>
        </p:nvPicPr>
        <p:blipFill rotWithShape="1">
          <a:blip r:embed="rId5">
            <a:alphaModFix/>
          </a:blip>
          <a:srcRect l="24278" r="24283"/>
          <a:stretch/>
        </p:blipFill>
        <p:spPr>
          <a:xfrm>
            <a:off x="6628200" y="1192800"/>
            <a:ext cx="2515799" cy="3259801"/>
          </a:xfrm>
          <a:prstGeom prst="rect">
            <a:avLst/>
          </a:prstGeom>
          <a:noFill/>
          <a:ln>
            <a:noFill/>
          </a:ln>
        </p:spPr>
      </p:pic>
      <p:sp>
        <p:nvSpPr>
          <p:cNvPr id="323" name="Google Shape;323;p25"/>
          <p:cNvSpPr txBox="1"/>
          <p:nvPr/>
        </p:nvSpPr>
        <p:spPr>
          <a:xfrm>
            <a:off x="387900" y="1589608"/>
            <a:ext cx="3473400" cy="413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2700" b="1">
                <a:solidFill>
                  <a:srgbClr val="006F59"/>
                </a:solidFill>
              </a:rPr>
              <a:t>PHIL SPENCER</a:t>
            </a:r>
            <a:endParaRPr sz="2700" b="1">
              <a:solidFill>
                <a:srgbClr val="006F59"/>
              </a:solidFill>
            </a:endParaRPr>
          </a:p>
        </p:txBody>
      </p:sp>
      <p:sp>
        <p:nvSpPr>
          <p:cNvPr id="324" name="Google Shape;324;p25"/>
          <p:cNvSpPr/>
          <p:nvPr/>
        </p:nvSpPr>
        <p:spPr>
          <a:xfrm>
            <a:off x="333875" y="2073125"/>
            <a:ext cx="3527400" cy="2358600"/>
          </a:xfrm>
          <a:prstGeom prst="roundRect">
            <a:avLst>
              <a:gd name="adj" fmla="val 9510"/>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25"/>
          <p:cNvSpPr txBox="1"/>
          <p:nvPr/>
        </p:nvSpPr>
        <p:spPr>
          <a:xfrm>
            <a:off x="333350" y="2073125"/>
            <a:ext cx="3360000" cy="2358600"/>
          </a:xfrm>
          <a:prstGeom prst="rect">
            <a:avLst/>
          </a:prstGeom>
          <a:noFill/>
          <a:ln>
            <a:noFill/>
          </a:ln>
        </p:spPr>
        <p:txBody>
          <a:bodyPr spcFirstLastPara="1" wrap="square" lIns="0" tIns="0" rIns="0" bIns="0" anchor="ctr" anchorCtr="0">
            <a:noAutofit/>
          </a:bodyPr>
          <a:lstStyle/>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Commissioned Officer in UK Armed Forces</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Stockbroker and Wealth Manager in City of London and Dubai, UAE</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Founded London DE in December 2013</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Passionate entrepreneur, with a high degree of integrity</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Ethical approach to disrupt the coloured gemstone and artisanal gold markets.</a:t>
            </a:r>
            <a:endParaRPr sz="1050">
              <a:solidFill>
                <a:srgbClr val="FFFFFF"/>
              </a:solidFill>
              <a:latin typeface="Verdana"/>
              <a:ea typeface="Verdana"/>
              <a:cs typeface="Verdana"/>
              <a:sym typeface="Verdana"/>
            </a:endParaRPr>
          </a:p>
        </p:txBody>
      </p:sp>
      <p:pic>
        <p:nvPicPr>
          <p:cNvPr id="326" name="Google Shape;326;p25"/>
          <p:cNvPicPr preferRelativeResize="0"/>
          <p:nvPr/>
        </p:nvPicPr>
        <p:blipFill rotWithShape="1">
          <a:blip r:embed="rId6">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84C75F53-4A2C-FAA0-D850-88B0EBA1F3C9}"/>
              </a:ext>
            </a:extLst>
          </p:cNvPr>
          <p:cNvSpPr/>
          <p:nvPr/>
        </p:nvSpPr>
        <p:spPr>
          <a:xfrm>
            <a:off x="1"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8" name="Google Shape;328;p25"/>
          <p:cNvPicPr preferRelativeResize="0"/>
          <p:nvPr/>
        </p:nvPicPr>
        <p:blipFill rotWithShape="1">
          <a:blip r:embed="rId7">
            <a:alphaModFix/>
          </a:blip>
          <a:srcRect r="1526" b="38214"/>
          <a:stretch/>
        </p:blipFill>
        <p:spPr>
          <a:xfrm>
            <a:off x="312675" y="293625"/>
            <a:ext cx="2705464" cy="321098"/>
          </a:xfrm>
          <a:prstGeom prst="rect">
            <a:avLst/>
          </a:prstGeom>
          <a:noFill/>
          <a:ln>
            <a:noFill/>
          </a:ln>
        </p:spPr>
      </p:pic>
      <p:sp>
        <p:nvSpPr>
          <p:cNvPr id="329" name="Google Shape;329;p25"/>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13" name="Imagen 12">
            <a:extLst>
              <a:ext uri="{FF2B5EF4-FFF2-40B4-BE49-F238E27FC236}">
                <a16:creationId xmlns:a16="http://schemas.microsoft.com/office/drawing/2014/main" id="{E8CC1722-CFE9-4D76-8282-E79A68AB39F8}"/>
              </a:ext>
            </a:extLst>
          </p:cNvPr>
          <p:cNvPicPr>
            <a:picLocks noChangeAspect="1"/>
          </p:cNvPicPr>
          <p:nvPr/>
        </p:nvPicPr>
        <p:blipFill>
          <a:blip r:embed="rId8"/>
          <a:stretch>
            <a:fillRect/>
          </a:stretch>
        </p:blipFill>
        <p:spPr>
          <a:xfrm>
            <a:off x="8721" y="908348"/>
            <a:ext cx="8916644" cy="3677163"/>
          </a:xfrm>
          <a:prstGeom prst="rect">
            <a:avLst/>
          </a:prstGeom>
        </p:spPr>
      </p:pic>
      <p:pic>
        <p:nvPicPr>
          <p:cNvPr id="4" name="Imagen 3">
            <a:extLst>
              <a:ext uri="{FF2B5EF4-FFF2-40B4-BE49-F238E27FC236}">
                <a16:creationId xmlns:a16="http://schemas.microsoft.com/office/drawing/2014/main" id="{C645614F-9ECD-459A-B3D0-8210D3DBAE58}"/>
              </a:ext>
            </a:extLst>
          </p:cNvPr>
          <p:cNvPicPr>
            <a:picLocks noChangeAspect="1"/>
          </p:cNvPicPr>
          <p:nvPr/>
        </p:nvPicPr>
        <p:blipFill>
          <a:blip r:embed="rId9"/>
          <a:stretch>
            <a:fillRect/>
          </a:stretch>
        </p:blipFill>
        <p:spPr>
          <a:xfrm>
            <a:off x="8721" y="851434"/>
            <a:ext cx="9059539" cy="4292065"/>
          </a:xfrm>
          <a:prstGeom prst="rect">
            <a:avLst/>
          </a:prstGeom>
        </p:spPr>
      </p:pic>
      <p:sp>
        <p:nvSpPr>
          <p:cNvPr id="5" name="Rectángulo 4">
            <a:extLst>
              <a:ext uri="{FF2B5EF4-FFF2-40B4-BE49-F238E27FC236}">
                <a16:creationId xmlns:a16="http://schemas.microsoft.com/office/drawing/2014/main" id="{4534DF22-3AC7-49F6-B881-F3747D5A3186}"/>
              </a:ext>
            </a:extLst>
          </p:cNvPr>
          <p:cNvSpPr/>
          <p:nvPr/>
        </p:nvSpPr>
        <p:spPr>
          <a:xfrm>
            <a:off x="218635" y="4822401"/>
            <a:ext cx="591593" cy="203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3049191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1962</Words>
  <Application>Microsoft Office PowerPoint</Application>
  <PresentationFormat>Presentación en pantalla (16:9)</PresentationFormat>
  <Paragraphs>281</Paragraphs>
  <Slides>20</Slides>
  <Notes>18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Verdana</vt:lpstr>
      <vt:lpstr>Roboto Light</vt:lpstr>
      <vt:lpstr>Arial</vt:lpstr>
      <vt:lpstr>Calibri</vt:lpstr>
      <vt:lpstr>Proxima Nova</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Emiliano Pantoja</cp:lastModifiedBy>
  <cp:revision>4</cp:revision>
  <dcterms:modified xsi:type="dcterms:W3CDTF">2025-05-16T15:06:43Z</dcterms:modified>
</cp:coreProperties>
</file>