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75" r:id="rId2"/>
    <p:sldId id="377" r:id="rId3"/>
    <p:sldId id="383" r:id="rId4"/>
    <p:sldId id="256" r:id="rId5"/>
    <p:sldId id="257" r:id="rId6"/>
    <p:sldId id="268" r:id="rId7"/>
    <p:sldId id="258" r:id="rId8"/>
    <p:sldId id="264" r:id="rId9"/>
    <p:sldId id="384" r:id="rId10"/>
    <p:sldId id="385" r:id="rId11"/>
    <p:sldId id="259" r:id="rId12"/>
    <p:sldId id="260" r:id="rId13"/>
    <p:sldId id="261" r:id="rId14"/>
    <p:sldId id="386" r:id="rId15"/>
    <p:sldId id="388" r:id="rId16"/>
    <p:sldId id="262" r:id="rId17"/>
    <p:sldId id="263" r:id="rId18"/>
    <p:sldId id="271" r:id="rId19"/>
    <p:sldId id="265" r:id="rId20"/>
    <p:sldId id="266" r:id="rId21"/>
    <p:sldId id="267" r:id="rId22"/>
    <p:sldId id="269" r:id="rId23"/>
    <p:sldId id="274" r:id="rId24"/>
    <p:sldId id="387" r:id="rId25"/>
    <p:sldId id="272" r:id="rId26"/>
  </p:sldIdLst>
  <p:sldSz cx="9144000" cy="5143500" type="screen16x9"/>
  <p:notesSz cx="6858000" cy="9144000"/>
  <p:embeddedFontLst>
    <p:embeddedFont>
      <p:font typeface="Arial Bold" panose="020B0604020202020204" charset="0"/>
      <p:bold r:id="rId28"/>
    </p:embeddedFon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embeddedFont>
    <p:embeddedFont>
      <p:font typeface="Roboto Light" panose="02000000000000000000"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
      <p:font typeface="Verdana Pro" panose="020B0604030504040204" pitchFamily="34" charset="0"/>
      <p:regular r:id="rId43"/>
      <p:bold r:id="rId44"/>
      <p:italic r:id="rId45"/>
      <p:boldItalic r:id="rId46"/>
    </p:embeddedFont>
    <p:embeddedFont>
      <p:font typeface="Verdana Pro Bold" panose="020B080403050404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0F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DEE3F2-D06F-44B8-ADA8-1353795B1AD8}">
  <a:tblStyle styleId="{F8DEE3F2-D06F-44B8-ADA8-1353795B1AD8}"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58"/>
  </p:normalViewPr>
  <p:slideViewPr>
    <p:cSldViewPr snapToGrid="0">
      <p:cViewPr varScale="1">
        <p:scale>
          <a:sx n="82" d="100"/>
          <a:sy n="82" d="100"/>
        </p:scale>
        <p:origin x="108"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de7aca0bd4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de7aca0bd4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F4770D0B-8A46-5F5F-9116-F949A222C96C}"/>
            </a:ext>
          </a:extLst>
        </p:cNvPr>
        <p:cNvGrpSpPr/>
        <p:nvPr/>
      </p:nvGrpSpPr>
      <p:grpSpPr>
        <a:xfrm>
          <a:off x="0" y="0"/>
          <a:ext cx="0" cy="0"/>
          <a:chOff x="0" y="0"/>
          <a:chExt cx="0" cy="0"/>
        </a:xfrm>
      </p:grpSpPr>
      <p:sp>
        <p:nvSpPr>
          <p:cNvPr id="235" name="Google Shape;235;g33844840244_0_194:notes">
            <a:extLst>
              <a:ext uri="{FF2B5EF4-FFF2-40B4-BE49-F238E27FC236}">
                <a16:creationId xmlns:a16="http://schemas.microsoft.com/office/drawing/2014/main" id="{9FC87BBE-A5E5-5E4E-9B5A-72A8C7630F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3844840244_0_194:notes">
            <a:extLst>
              <a:ext uri="{FF2B5EF4-FFF2-40B4-BE49-F238E27FC236}">
                <a16:creationId xmlns:a16="http://schemas.microsoft.com/office/drawing/2014/main" id="{F63A3884-B725-A356-30AC-DCDE89E0A2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866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41cfdc5221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41cfdc5221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41cfdc5221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41cfdc5221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33844840244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33844840244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41cfdc522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41cfdc5221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a:extLst>
            <a:ext uri="{FF2B5EF4-FFF2-40B4-BE49-F238E27FC236}">
              <a16:creationId xmlns:a16="http://schemas.microsoft.com/office/drawing/2014/main" id="{B7F00040-4AF9-E706-7384-9CC0AE8F2095}"/>
            </a:ext>
          </a:extLst>
        </p:cNvPr>
        <p:cNvGrpSpPr/>
        <p:nvPr/>
      </p:nvGrpSpPr>
      <p:grpSpPr>
        <a:xfrm>
          <a:off x="0" y="0"/>
          <a:ext cx="0" cy="0"/>
          <a:chOff x="0" y="0"/>
          <a:chExt cx="0" cy="0"/>
        </a:xfrm>
      </p:grpSpPr>
      <p:sp>
        <p:nvSpPr>
          <p:cNvPr id="347" name="Google Shape;347;g2ddb895d3bf_0_69:notes">
            <a:extLst>
              <a:ext uri="{FF2B5EF4-FFF2-40B4-BE49-F238E27FC236}">
                <a16:creationId xmlns:a16="http://schemas.microsoft.com/office/drawing/2014/main" id="{E0407495-7AB5-EB3D-A770-B173960971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2ddb895d3bf_0_69:notes">
            <a:extLst>
              <a:ext uri="{FF2B5EF4-FFF2-40B4-BE49-F238E27FC236}">
                <a16:creationId xmlns:a16="http://schemas.microsoft.com/office/drawing/2014/main" id="{7A23B7AB-58B0-48C7-E7D8-CD80A223B2C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517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384484024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384484024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3844840244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3844840244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41cfdc522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41cfdc522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3844840244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3844840244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384484024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384484024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84484024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84484024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41cfdc5221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41cfdc5221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384484024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3844840244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65242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36.png"/><Relationship Id="rId1" Type="http://schemas.openxmlformats.org/officeDocument/2006/relationships/slideLayout" Target="../slideLayouts/slideLayout9.xml"/><Relationship Id="rId6" Type="http://schemas.openxmlformats.org/officeDocument/2006/relationships/image" Target="../media/image48.svg"/><Relationship Id="rId11" Type="http://schemas.openxmlformats.org/officeDocument/2006/relationships/image" Target="../media/image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svg"/><Relationship Id="rId9"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jpg"/><Relationship Id="rId7" Type="http://schemas.openxmlformats.org/officeDocument/2006/relationships/image" Target="../media/image5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3.png"/><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3.png"/><Relationship Id="rId18" Type="http://schemas.openxmlformats.org/officeDocument/2006/relationships/image" Target="../media/image75.png"/><Relationship Id="rId3" Type="http://schemas.openxmlformats.org/officeDocument/2006/relationships/image" Target="../media/image64.svg"/><Relationship Id="rId7" Type="http://schemas.openxmlformats.org/officeDocument/2006/relationships/image" Target="../media/image67.png"/><Relationship Id="rId12" Type="http://schemas.openxmlformats.org/officeDocument/2006/relationships/image" Target="../media/image5.jpg"/><Relationship Id="rId17" Type="http://schemas.openxmlformats.org/officeDocument/2006/relationships/image" Target="../media/image74.png"/><Relationship Id="rId2" Type="http://schemas.openxmlformats.org/officeDocument/2006/relationships/image" Target="../media/image63.png"/><Relationship Id="rId16"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image" Target="../media/image66.svg"/><Relationship Id="rId11" Type="http://schemas.openxmlformats.org/officeDocument/2006/relationships/image" Target="../media/image43.jpeg"/><Relationship Id="rId5" Type="http://schemas.openxmlformats.org/officeDocument/2006/relationships/image" Target="../media/image65.png"/><Relationship Id="rId15" Type="http://schemas.openxmlformats.org/officeDocument/2006/relationships/image" Target="../media/image72.png"/><Relationship Id="rId10" Type="http://schemas.openxmlformats.org/officeDocument/2006/relationships/image" Target="../media/image70.svg"/><Relationship Id="rId19" Type="http://schemas.openxmlformats.org/officeDocument/2006/relationships/image" Target="../media/image76.png"/><Relationship Id="rId4" Type="http://schemas.openxmlformats.org/officeDocument/2006/relationships/image" Target="../media/image62.png"/><Relationship Id="rId9" Type="http://schemas.openxmlformats.org/officeDocument/2006/relationships/image" Target="../media/image69.svg"/><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13" Type="http://schemas.openxmlformats.org/officeDocument/2006/relationships/image" Target="../media/image3.png"/><Relationship Id="rId18" Type="http://schemas.openxmlformats.org/officeDocument/2006/relationships/image" Target="../media/image75.png"/><Relationship Id="rId3" Type="http://schemas.openxmlformats.org/officeDocument/2006/relationships/image" Target="../media/image64.svg"/><Relationship Id="rId7" Type="http://schemas.openxmlformats.org/officeDocument/2006/relationships/image" Target="../media/image67.png"/><Relationship Id="rId12" Type="http://schemas.openxmlformats.org/officeDocument/2006/relationships/image" Target="../media/image5.jpg"/><Relationship Id="rId17" Type="http://schemas.openxmlformats.org/officeDocument/2006/relationships/image" Target="../media/image74.png"/><Relationship Id="rId2" Type="http://schemas.openxmlformats.org/officeDocument/2006/relationships/image" Target="../media/image63.png"/><Relationship Id="rId16" Type="http://schemas.openxmlformats.org/officeDocument/2006/relationships/image" Target="../media/image73.png"/><Relationship Id="rId1" Type="http://schemas.openxmlformats.org/officeDocument/2006/relationships/slideLayout" Target="../slideLayouts/slideLayout9.xml"/><Relationship Id="rId6" Type="http://schemas.openxmlformats.org/officeDocument/2006/relationships/image" Target="../media/image66.svg"/><Relationship Id="rId11" Type="http://schemas.openxmlformats.org/officeDocument/2006/relationships/image" Target="../media/image43.jpeg"/><Relationship Id="rId5" Type="http://schemas.openxmlformats.org/officeDocument/2006/relationships/image" Target="../media/image65.png"/><Relationship Id="rId15" Type="http://schemas.openxmlformats.org/officeDocument/2006/relationships/image" Target="../media/image72.png"/><Relationship Id="rId10" Type="http://schemas.openxmlformats.org/officeDocument/2006/relationships/image" Target="../media/image70.svg"/><Relationship Id="rId19" Type="http://schemas.openxmlformats.org/officeDocument/2006/relationships/image" Target="../media/image76.png"/><Relationship Id="rId4" Type="http://schemas.openxmlformats.org/officeDocument/2006/relationships/image" Target="../media/image62.png"/><Relationship Id="rId9" Type="http://schemas.openxmlformats.org/officeDocument/2006/relationships/image" Target="../media/image69.svg"/><Relationship Id="rId14"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5.jpg"/><Relationship Id="rId7" Type="http://schemas.openxmlformats.org/officeDocument/2006/relationships/image" Target="../media/image7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3.png"/><Relationship Id="rId5" Type="http://schemas.openxmlformats.org/officeDocument/2006/relationships/image" Target="../media/image72.png"/><Relationship Id="rId10" Type="http://schemas.openxmlformats.org/officeDocument/2006/relationships/image" Target="../media/image62.png"/><Relationship Id="rId4" Type="http://schemas.openxmlformats.org/officeDocument/2006/relationships/image" Target="../media/image71.png"/><Relationship Id="rId9"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77.jp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3.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9.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10.xml"/><Relationship Id="rId16"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3.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5.jpg"/><Relationship Id="rId9" Type="http://schemas.openxmlformats.org/officeDocument/2006/relationships/image" Target="../media/image83.png"/><Relationship Id="rId14" Type="http://schemas.openxmlformats.org/officeDocument/2006/relationships/image" Target="../media/image8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5.jpg"/><Relationship Id="rId7" Type="http://schemas.openxmlformats.org/officeDocument/2006/relationships/image" Target="../media/image9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png"/><Relationship Id="rId10" Type="http://schemas.openxmlformats.org/officeDocument/2006/relationships/image" Target="../media/image95.png"/><Relationship Id="rId4" Type="http://schemas.openxmlformats.org/officeDocument/2006/relationships/image" Target="../media/image3.png"/><Relationship Id="rId9" Type="http://schemas.openxmlformats.org/officeDocument/2006/relationships/image" Target="../media/image94.png"/></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7.png"/><Relationship Id="rId5" Type="http://schemas.openxmlformats.org/officeDocument/2006/relationships/image" Target="../media/image3.pn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98.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sv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9.xml"/><Relationship Id="rId6" Type="http://schemas.openxmlformats.org/officeDocument/2006/relationships/image" Target="../media/image103.svg"/><Relationship Id="rId5" Type="http://schemas.openxmlformats.org/officeDocument/2006/relationships/image" Target="../media/image102.png"/><Relationship Id="rId10" Type="http://schemas.openxmlformats.org/officeDocument/2006/relationships/image" Target="../media/image107.jpeg"/><Relationship Id="rId4" Type="http://schemas.openxmlformats.org/officeDocument/2006/relationships/image" Target="../media/image101.png"/><Relationship Id="rId9" Type="http://schemas.openxmlformats.org/officeDocument/2006/relationships/image" Target="../media/image106.png"/></Relationships>
</file>

<file path=ppt/slides/_rels/slide2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9.svg"/><Relationship Id="rId7" Type="http://schemas.openxmlformats.org/officeDocument/2006/relationships/image" Target="../media/image112.png"/><Relationship Id="rId12" Type="http://schemas.openxmlformats.org/officeDocument/2006/relationships/image" Target="../media/image116.jpeg"/><Relationship Id="rId2" Type="http://schemas.openxmlformats.org/officeDocument/2006/relationships/image" Target="../media/image108.png"/><Relationship Id="rId1" Type="http://schemas.openxmlformats.org/officeDocument/2006/relationships/slideLayout" Target="../slideLayouts/slideLayout9.xml"/><Relationship Id="rId6" Type="http://schemas.openxmlformats.org/officeDocument/2006/relationships/image" Target="../media/image111.svg"/><Relationship Id="rId11" Type="http://schemas.openxmlformats.org/officeDocument/2006/relationships/image" Target="../media/image106.png"/><Relationship Id="rId5" Type="http://schemas.openxmlformats.org/officeDocument/2006/relationships/image" Target="../media/image65.png"/><Relationship Id="rId10" Type="http://schemas.openxmlformats.org/officeDocument/2006/relationships/image" Target="../media/image115.svg"/><Relationship Id="rId4" Type="http://schemas.openxmlformats.org/officeDocument/2006/relationships/image" Target="../media/image110.png"/><Relationship Id="rId9" Type="http://schemas.openxmlformats.org/officeDocument/2006/relationships/image" Target="../media/image114.sv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kngadvisors.co.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svg"/><Relationship Id="rId5" Type="http://schemas.openxmlformats.org/officeDocument/2006/relationships/image" Target="../media/image11.png"/><Relationship Id="rId15" Type="http://schemas.openxmlformats.org/officeDocument/2006/relationships/image" Target="../media/image20.sv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5.jpeg"/><Relationship Id="rId7" Type="http://schemas.openxmlformats.org/officeDocument/2006/relationships/image" Target="../media/image38.svg"/><Relationship Id="rId12" Type="http://schemas.openxmlformats.org/officeDocument/2006/relationships/image" Target="../media/image43.jpeg"/><Relationship Id="rId2" Type="http://schemas.openxmlformats.org/officeDocument/2006/relationships/image" Target="../media/image34.png"/><Relationship Id="rId1" Type="http://schemas.openxmlformats.org/officeDocument/2006/relationships/slideLayout" Target="../slideLayouts/slideLayout9.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21.png"/><Relationship Id="rId9" Type="http://schemas.openxmlformats.org/officeDocument/2006/relationships/image" Target="../media/image40.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3" name="Imagen 2" descr="Logotipo&#10;&#10;El contenido generado por IA puede ser incorrecto.">
            <a:extLst>
              <a:ext uri="{FF2B5EF4-FFF2-40B4-BE49-F238E27FC236}">
                <a16:creationId xmlns:a16="http://schemas.microsoft.com/office/drawing/2014/main" id="{4C7A6A3C-0C08-A679-3905-1F38031735DA}"/>
              </a:ext>
            </a:extLst>
          </p:cNvPr>
          <p:cNvPicPr>
            <a:picLocks noChangeAspect="1"/>
          </p:cNvPicPr>
          <p:nvPr/>
        </p:nvPicPr>
        <p:blipFill>
          <a:blip r:embed="rId2"/>
          <a:stretch>
            <a:fillRect/>
          </a:stretch>
        </p:blipFill>
        <p:spPr>
          <a:xfrm>
            <a:off x="1911302" y="1578762"/>
            <a:ext cx="5321395" cy="1985975"/>
          </a:xfrm>
          <a:prstGeom prst="rect">
            <a:avLst/>
          </a:prstGeom>
        </p:spPr>
      </p:pic>
    </p:spTree>
    <p:extLst>
      <p:ext uri="{BB962C8B-B14F-4D97-AF65-F5344CB8AC3E}">
        <p14:creationId xmlns:p14="http://schemas.microsoft.com/office/powerpoint/2010/main" val="3479339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5928" y="4756404"/>
            <a:ext cx="5893308" cy="260604"/>
          </a:xfrm>
          <a:custGeom>
            <a:avLst/>
            <a:gdLst/>
            <a:ahLst/>
            <a:cxnLst/>
            <a:rect l="l" t="t" r="r" b="b"/>
            <a:pathLst>
              <a:path w="5893308" h="260604">
                <a:moveTo>
                  <a:pt x="0" y="0"/>
                </a:moveTo>
                <a:lnTo>
                  <a:pt x="5893308" y="0"/>
                </a:lnTo>
                <a:lnTo>
                  <a:pt x="5893308" y="260604"/>
                </a:lnTo>
                <a:lnTo>
                  <a:pt x="0" y="260604"/>
                </a:lnTo>
                <a:lnTo>
                  <a:pt x="0" y="0"/>
                </a:lnTo>
                <a:close/>
              </a:path>
            </a:pathLst>
          </a:custGeom>
          <a:blipFill>
            <a:blip r:embed="rId2"/>
            <a:stretch>
              <a:fillRect/>
            </a:stretch>
          </a:blipFill>
        </p:spPr>
        <p:txBody>
          <a:bodyPr/>
          <a:lstStyle/>
          <a:p>
            <a:endParaRPr lang="es-MX"/>
          </a:p>
        </p:txBody>
      </p:sp>
      <p:sp>
        <p:nvSpPr>
          <p:cNvPr id="3" name="Freeform 3"/>
          <p:cNvSpPr/>
          <p:nvPr/>
        </p:nvSpPr>
        <p:spPr>
          <a:xfrm>
            <a:off x="251965" y="1384297"/>
            <a:ext cx="2832097" cy="3126229"/>
          </a:xfrm>
          <a:custGeom>
            <a:avLst/>
            <a:gdLst/>
            <a:ahLst/>
            <a:cxnLst/>
            <a:rect l="l" t="t" r="r" b="b"/>
            <a:pathLst>
              <a:path w="2832097" h="3126229">
                <a:moveTo>
                  <a:pt x="0" y="0"/>
                </a:moveTo>
                <a:lnTo>
                  <a:pt x="2832097" y="0"/>
                </a:lnTo>
                <a:lnTo>
                  <a:pt x="2832097" y="3126229"/>
                </a:lnTo>
                <a:lnTo>
                  <a:pt x="0" y="31262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MX"/>
          </a:p>
        </p:txBody>
      </p:sp>
      <p:sp>
        <p:nvSpPr>
          <p:cNvPr id="4" name="Freeform 4"/>
          <p:cNvSpPr/>
          <p:nvPr/>
        </p:nvSpPr>
        <p:spPr>
          <a:xfrm>
            <a:off x="3158233" y="1384297"/>
            <a:ext cx="2833621" cy="3126229"/>
          </a:xfrm>
          <a:custGeom>
            <a:avLst/>
            <a:gdLst/>
            <a:ahLst/>
            <a:cxnLst/>
            <a:rect l="l" t="t" r="r" b="b"/>
            <a:pathLst>
              <a:path w="2833621" h="3126229">
                <a:moveTo>
                  <a:pt x="0" y="0"/>
                </a:moveTo>
                <a:lnTo>
                  <a:pt x="2833621" y="0"/>
                </a:lnTo>
                <a:lnTo>
                  <a:pt x="2833621" y="3126229"/>
                </a:lnTo>
                <a:lnTo>
                  <a:pt x="0" y="312622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p:cNvSpPr/>
          <p:nvPr/>
        </p:nvSpPr>
        <p:spPr>
          <a:xfrm>
            <a:off x="0" y="0"/>
            <a:ext cx="9144000" cy="879348"/>
          </a:xfrm>
          <a:custGeom>
            <a:avLst/>
            <a:gdLst/>
            <a:ahLst/>
            <a:cxnLst/>
            <a:rect l="l" t="t" r="r" b="b"/>
            <a:pathLst>
              <a:path w="9144000" h="879348">
                <a:moveTo>
                  <a:pt x="0" y="0"/>
                </a:moveTo>
                <a:lnTo>
                  <a:pt x="9144000" y="0"/>
                </a:lnTo>
                <a:lnTo>
                  <a:pt x="9144000" y="879348"/>
                </a:lnTo>
                <a:lnTo>
                  <a:pt x="0" y="879348"/>
                </a:lnTo>
                <a:lnTo>
                  <a:pt x="0" y="0"/>
                </a:lnTo>
                <a:close/>
              </a:path>
            </a:pathLst>
          </a:custGeom>
          <a:blipFill>
            <a:blip r:embed="rId7"/>
            <a:stretch>
              <a:fillRect/>
            </a:stretch>
          </a:blipFill>
        </p:spPr>
        <p:txBody>
          <a:bodyPr/>
          <a:lstStyle/>
          <a:p>
            <a:endParaRPr lang="es-MX"/>
          </a:p>
        </p:txBody>
      </p:sp>
      <p:grpSp>
        <p:nvGrpSpPr>
          <p:cNvPr id="8" name="Group 8"/>
          <p:cNvGrpSpPr>
            <a:grpSpLocks noChangeAspect="1"/>
          </p:cNvGrpSpPr>
          <p:nvPr/>
        </p:nvGrpSpPr>
        <p:grpSpPr>
          <a:xfrm>
            <a:off x="312420" y="1435608"/>
            <a:ext cx="2711196" cy="1367914"/>
            <a:chOff x="0" y="0"/>
            <a:chExt cx="3614928" cy="1823885"/>
          </a:xfrm>
        </p:grpSpPr>
        <p:sp>
          <p:nvSpPr>
            <p:cNvPr id="9" name="Freeform 9"/>
            <p:cNvSpPr/>
            <p:nvPr/>
          </p:nvSpPr>
          <p:spPr>
            <a:xfrm>
              <a:off x="0" y="0"/>
              <a:ext cx="3614928" cy="1823847"/>
            </a:xfrm>
            <a:custGeom>
              <a:avLst/>
              <a:gdLst/>
              <a:ahLst/>
              <a:cxnLst/>
              <a:rect l="l" t="t" r="r" b="b"/>
              <a:pathLst>
                <a:path w="3614928" h="1823847">
                  <a:moveTo>
                    <a:pt x="555117" y="0"/>
                  </a:moveTo>
                  <a:cubicBezTo>
                    <a:pt x="248539" y="0"/>
                    <a:pt x="0" y="248539"/>
                    <a:pt x="0" y="555117"/>
                  </a:cubicBezTo>
                  <a:lnTo>
                    <a:pt x="0" y="1269619"/>
                  </a:lnTo>
                  <a:cubicBezTo>
                    <a:pt x="0" y="1565783"/>
                    <a:pt x="232029" y="1807845"/>
                    <a:pt x="524129" y="1823847"/>
                  </a:cubicBezTo>
                  <a:lnTo>
                    <a:pt x="3090799" y="1823847"/>
                  </a:lnTo>
                  <a:cubicBezTo>
                    <a:pt x="3382772" y="1807845"/>
                    <a:pt x="3614801" y="1565910"/>
                    <a:pt x="3614928" y="1270000"/>
                  </a:cubicBezTo>
                  <a:lnTo>
                    <a:pt x="3614928" y="1270000"/>
                  </a:lnTo>
                  <a:lnTo>
                    <a:pt x="3614928" y="554990"/>
                  </a:lnTo>
                  <a:lnTo>
                    <a:pt x="3614928" y="554990"/>
                  </a:lnTo>
                  <a:cubicBezTo>
                    <a:pt x="3614801" y="248539"/>
                    <a:pt x="3366262" y="0"/>
                    <a:pt x="3059811" y="0"/>
                  </a:cubicBezTo>
                  <a:close/>
                </a:path>
              </a:pathLst>
            </a:custGeom>
            <a:blipFill>
              <a:blip r:embed="rId8"/>
              <a:stretch>
                <a:fillRect b="-2"/>
              </a:stretch>
            </a:blipFill>
          </p:spPr>
          <p:txBody>
            <a:bodyPr/>
            <a:lstStyle/>
            <a:p>
              <a:endParaRPr lang="es-MX"/>
            </a:p>
          </p:txBody>
        </p:sp>
      </p:grpSp>
      <p:grpSp>
        <p:nvGrpSpPr>
          <p:cNvPr id="10" name="Group 10"/>
          <p:cNvGrpSpPr>
            <a:grpSpLocks noChangeAspect="1"/>
          </p:cNvGrpSpPr>
          <p:nvPr/>
        </p:nvGrpSpPr>
        <p:grpSpPr>
          <a:xfrm>
            <a:off x="3218688" y="1435608"/>
            <a:ext cx="2711196" cy="1367914"/>
            <a:chOff x="0" y="0"/>
            <a:chExt cx="3614928" cy="1823885"/>
          </a:xfrm>
        </p:grpSpPr>
        <p:sp>
          <p:nvSpPr>
            <p:cNvPr id="11" name="Freeform 11"/>
            <p:cNvSpPr/>
            <p:nvPr/>
          </p:nvSpPr>
          <p:spPr>
            <a:xfrm>
              <a:off x="0" y="0"/>
              <a:ext cx="3614928" cy="1823847"/>
            </a:xfrm>
            <a:custGeom>
              <a:avLst/>
              <a:gdLst/>
              <a:ahLst/>
              <a:cxnLst/>
              <a:rect l="l" t="t" r="r" b="b"/>
              <a:pathLst>
                <a:path w="3614928" h="1823847">
                  <a:moveTo>
                    <a:pt x="555117" y="0"/>
                  </a:moveTo>
                  <a:cubicBezTo>
                    <a:pt x="248539" y="0"/>
                    <a:pt x="0" y="248539"/>
                    <a:pt x="0" y="555117"/>
                  </a:cubicBezTo>
                  <a:lnTo>
                    <a:pt x="0" y="1269619"/>
                  </a:lnTo>
                  <a:cubicBezTo>
                    <a:pt x="0" y="1565783"/>
                    <a:pt x="232029" y="1807845"/>
                    <a:pt x="524129" y="1823847"/>
                  </a:cubicBezTo>
                  <a:lnTo>
                    <a:pt x="3090799" y="1823847"/>
                  </a:lnTo>
                  <a:cubicBezTo>
                    <a:pt x="3382772" y="1807845"/>
                    <a:pt x="3614674" y="1566037"/>
                    <a:pt x="3614928" y="1270127"/>
                  </a:cubicBezTo>
                  <a:lnTo>
                    <a:pt x="3614928" y="1270127"/>
                  </a:lnTo>
                  <a:lnTo>
                    <a:pt x="3614928" y="554736"/>
                  </a:lnTo>
                  <a:lnTo>
                    <a:pt x="3614928" y="554736"/>
                  </a:lnTo>
                  <a:cubicBezTo>
                    <a:pt x="3614801" y="248412"/>
                    <a:pt x="3366262" y="0"/>
                    <a:pt x="3059811" y="0"/>
                  </a:cubicBezTo>
                  <a:close/>
                </a:path>
              </a:pathLst>
            </a:custGeom>
            <a:blipFill>
              <a:blip r:embed="rId9"/>
              <a:stretch>
                <a:fillRect b="-2"/>
              </a:stretch>
            </a:blipFill>
          </p:spPr>
          <p:txBody>
            <a:bodyPr/>
            <a:lstStyle/>
            <a:p>
              <a:endParaRPr lang="es-MX"/>
            </a:p>
          </p:txBody>
        </p:sp>
      </p:grpSp>
      <p:grpSp>
        <p:nvGrpSpPr>
          <p:cNvPr id="13" name="Group 13"/>
          <p:cNvGrpSpPr>
            <a:grpSpLocks noChangeAspect="1"/>
          </p:cNvGrpSpPr>
          <p:nvPr/>
        </p:nvGrpSpPr>
        <p:grpSpPr>
          <a:xfrm>
            <a:off x="6161532" y="1037587"/>
            <a:ext cx="2982468" cy="3898649"/>
            <a:chOff x="0" y="0"/>
            <a:chExt cx="3976624" cy="5198199"/>
          </a:xfrm>
        </p:grpSpPr>
        <p:sp>
          <p:nvSpPr>
            <p:cNvPr id="14" name="Freeform 14"/>
            <p:cNvSpPr/>
            <p:nvPr/>
          </p:nvSpPr>
          <p:spPr>
            <a:xfrm>
              <a:off x="0" y="0"/>
              <a:ext cx="3976624" cy="5198237"/>
            </a:xfrm>
            <a:custGeom>
              <a:avLst/>
              <a:gdLst/>
              <a:ahLst/>
              <a:cxnLst/>
              <a:rect l="l" t="t" r="r" b="b"/>
              <a:pathLst>
                <a:path w="3976624" h="5198237">
                  <a:moveTo>
                    <a:pt x="349631" y="0"/>
                  </a:moveTo>
                  <a:cubicBezTo>
                    <a:pt x="149860" y="42799"/>
                    <a:pt x="0" y="220472"/>
                    <a:pt x="0" y="432943"/>
                  </a:cubicBezTo>
                  <a:lnTo>
                    <a:pt x="0" y="5198237"/>
                  </a:lnTo>
                  <a:lnTo>
                    <a:pt x="3976624" y="5198237"/>
                  </a:lnTo>
                  <a:lnTo>
                    <a:pt x="3976624" y="432943"/>
                  </a:lnTo>
                  <a:cubicBezTo>
                    <a:pt x="3976624" y="220345"/>
                    <a:pt x="3826764" y="42799"/>
                    <a:pt x="3626993" y="0"/>
                  </a:cubicBezTo>
                  <a:close/>
                </a:path>
              </a:pathLst>
            </a:custGeom>
            <a:blipFill>
              <a:blip r:embed="rId10"/>
              <a:stretch>
                <a:fillRect/>
              </a:stretch>
            </a:blipFill>
          </p:spPr>
          <p:txBody>
            <a:bodyPr/>
            <a:lstStyle/>
            <a:p>
              <a:endParaRPr lang="es-MX"/>
            </a:p>
          </p:txBody>
        </p:sp>
      </p:grpSp>
      <p:sp>
        <p:nvSpPr>
          <p:cNvPr id="15" name="TextBox 15"/>
          <p:cNvSpPr txBox="1"/>
          <p:nvPr/>
        </p:nvSpPr>
        <p:spPr>
          <a:xfrm>
            <a:off x="387706" y="2897276"/>
            <a:ext cx="2606107" cy="203444"/>
          </a:xfrm>
          <a:prstGeom prst="rect">
            <a:avLst/>
          </a:prstGeom>
        </p:spPr>
        <p:txBody>
          <a:bodyPr lIns="0" tIns="0" rIns="0" bIns="0" rtlCol="0" anchor="t">
            <a:spAutoFit/>
          </a:bodyPr>
          <a:lstStyle/>
          <a:p>
            <a:pPr algn="l">
              <a:lnSpc>
                <a:spcPts val="1545"/>
              </a:lnSpc>
            </a:pPr>
            <a:r>
              <a:rPr lang="en-US" sz="1103" b="1">
                <a:solidFill>
                  <a:srgbClr val="FFFFFF"/>
                </a:solidFill>
                <a:latin typeface="Arial Bold"/>
                <a:ea typeface="Arial Bold"/>
                <a:cs typeface="Arial Bold"/>
                <a:sym typeface="Arial Bold"/>
              </a:rPr>
              <a:t>London DE DMCC (Sucursal de Dubái)</a:t>
            </a:r>
          </a:p>
        </p:txBody>
      </p:sp>
      <p:sp>
        <p:nvSpPr>
          <p:cNvPr id="16" name="TextBox 16"/>
          <p:cNvSpPr txBox="1"/>
          <p:nvPr/>
        </p:nvSpPr>
        <p:spPr>
          <a:xfrm>
            <a:off x="3652142" y="2897276"/>
            <a:ext cx="1881188" cy="203444"/>
          </a:xfrm>
          <a:prstGeom prst="rect">
            <a:avLst/>
          </a:prstGeom>
        </p:spPr>
        <p:txBody>
          <a:bodyPr lIns="0" tIns="0" rIns="0" bIns="0" rtlCol="0" anchor="t">
            <a:spAutoFit/>
          </a:bodyPr>
          <a:lstStyle/>
          <a:p>
            <a:pPr algn="l">
              <a:lnSpc>
                <a:spcPts val="1545"/>
              </a:lnSpc>
            </a:pPr>
            <a:r>
              <a:rPr lang="en-US" sz="1103" b="1">
                <a:solidFill>
                  <a:srgbClr val="FFFFFF"/>
                </a:solidFill>
                <a:latin typeface="Arial Bold"/>
                <a:ea typeface="Arial Bold"/>
                <a:cs typeface="Arial Bold"/>
                <a:sym typeface="Arial Bold"/>
              </a:rPr>
              <a:t>London DE SAS (Colombia)</a:t>
            </a:r>
          </a:p>
        </p:txBody>
      </p:sp>
      <p:sp>
        <p:nvSpPr>
          <p:cNvPr id="18" name="TextBox 18"/>
          <p:cNvSpPr txBox="1"/>
          <p:nvPr/>
        </p:nvSpPr>
        <p:spPr>
          <a:xfrm>
            <a:off x="514198" y="3308528"/>
            <a:ext cx="2395423" cy="863117"/>
          </a:xfrm>
          <a:prstGeom prst="rect">
            <a:avLst/>
          </a:prstGeom>
        </p:spPr>
        <p:txBody>
          <a:bodyPr lIns="0" tIns="0" rIns="0" bIns="0" rtlCol="0" anchor="t">
            <a:spAutoFit/>
          </a:bodyPr>
          <a:lstStyle/>
          <a:p>
            <a:pPr algn="ctr">
              <a:lnSpc>
                <a:spcPts val="1380"/>
              </a:lnSpc>
            </a:pPr>
            <a:r>
              <a:rPr lang="en-US" sz="996" spc="3">
                <a:solidFill>
                  <a:srgbClr val="FFFFFF"/>
                </a:solidFill>
                <a:latin typeface="Verdana Pro"/>
                <a:ea typeface="Verdana Pro"/>
                <a:cs typeface="Verdana Pro"/>
                <a:sym typeface="Verdana Pro"/>
              </a:rPr>
              <a:t>Oriente Medio es el mercado minorista de lujo de más rápido crecimiento y se está convirtiendo rápidamente en uno de los mayores centros mundiales para el comercio </a:t>
            </a:r>
          </a:p>
        </p:txBody>
      </p:sp>
      <p:sp>
        <p:nvSpPr>
          <p:cNvPr id="19" name="TextBox 19"/>
          <p:cNvSpPr txBox="1"/>
          <p:nvPr/>
        </p:nvSpPr>
        <p:spPr>
          <a:xfrm>
            <a:off x="786994" y="4185114"/>
            <a:ext cx="1800501" cy="161801"/>
          </a:xfrm>
          <a:prstGeom prst="rect">
            <a:avLst/>
          </a:prstGeom>
        </p:spPr>
        <p:txBody>
          <a:bodyPr lIns="0" tIns="0" rIns="0" bIns="0" rtlCol="0" anchor="t">
            <a:spAutoFit/>
          </a:bodyPr>
          <a:lstStyle/>
          <a:p>
            <a:pPr algn="l">
              <a:lnSpc>
                <a:spcPts val="1380"/>
              </a:lnSpc>
            </a:pPr>
            <a:r>
              <a:rPr lang="en-US" sz="996" spc="2">
                <a:solidFill>
                  <a:srgbClr val="FFFFFF"/>
                </a:solidFill>
                <a:latin typeface="Verdana Pro"/>
                <a:ea typeface="Verdana Pro"/>
                <a:cs typeface="Verdana Pro"/>
                <a:sym typeface="Verdana Pro"/>
              </a:rPr>
              <a:t>de oro y metales preciosos.</a:t>
            </a:r>
          </a:p>
        </p:txBody>
      </p:sp>
      <p:sp>
        <p:nvSpPr>
          <p:cNvPr id="20" name="TextBox 20"/>
          <p:cNvSpPr txBox="1"/>
          <p:nvPr/>
        </p:nvSpPr>
        <p:spPr>
          <a:xfrm>
            <a:off x="3428743" y="3308528"/>
            <a:ext cx="2382441" cy="863117"/>
          </a:xfrm>
          <a:prstGeom prst="rect">
            <a:avLst/>
          </a:prstGeom>
        </p:spPr>
        <p:txBody>
          <a:bodyPr lIns="0" tIns="0" rIns="0" bIns="0" rtlCol="0" anchor="t">
            <a:spAutoFit/>
          </a:bodyPr>
          <a:lstStyle/>
          <a:p>
            <a:pPr algn="ctr">
              <a:lnSpc>
                <a:spcPts val="1379"/>
              </a:lnSpc>
            </a:pPr>
            <a:r>
              <a:rPr lang="en-US" sz="996" spc="2">
                <a:solidFill>
                  <a:srgbClr val="FFFFFF"/>
                </a:solidFill>
                <a:latin typeface="Verdana Pro"/>
                <a:ea typeface="Verdana Pro"/>
                <a:cs typeface="Verdana Pro"/>
                <a:sym typeface="Verdana Pro"/>
              </a:rPr>
              <a:t>Ubicado en el corazón del distrito comercial de esmeraldas de Bogotá, Colombia, la fuente de las mejores esmeraldas del mundo y la ubicación de la principal instalación </a:t>
            </a:r>
          </a:p>
        </p:txBody>
      </p:sp>
      <p:sp>
        <p:nvSpPr>
          <p:cNvPr id="21" name="TextBox 21"/>
          <p:cNvSpPr txBox="1"/>
          <p:nvPr/>
        </p:nvSpPr>
        <p:spPr>
          <a:xfrm>
            <a:off x="4105399" y="4185114"/>
            <a:ext cx="957082" cy="161801"/>
          </a:xfrm>
          <a:prstGeom prst="rect">
            <a:avLst/>
          </a:prstGeom>
        </p:spPr>
        <p:txBody>
          <a:bodyPr lIns="0" tIns="0" rIns="0" bIns="0" rtlCol="0" anchor="t">
            <a:spAutoFit/>
          </a:bodyPr>
          <a:lstStyle/>
          <a:p>
            <a:pPr algn="l">
              <a:lnSpc>
                <a:spcPts val="1379"/>
              </a:lnSpc>
            </a:pPr>
            <a:r>
              <a:rPr lang="en-US" sz="996" spc="0">
                <a:solidFill>
                  <a:srgbClr val="FFFFFF"/>
                </a:solidFill>
                <a:latin typeface="Verdana Pro"/>
                <a:ea typeface="Verdana Pro"/>
                <a:cs typeface="Verdana Pro"/>
                <a:sym typeface="Verdana Pro"/>
              </a:rPr>
              <a:t>de producción.</a:t>
            </a:r>
          </a:p>
        </p:txBody>
      </p:sp>
      <p:sp>
        <p:nvSpPr>
          <p:cNvPr id="22" name="TextBox 22"/>
          <p:cNvSpPr txBox="1"/>
          <p:nvPr/>
        </p:nvSpPr>
        <p:spPr>
          <a:xfrm>
            <a:off x="312725" y="962939"/>
            <a:ext cx="2739771" cy="345786"/>
          </a:xfrm>
          <a:prstGeom prst="rect">
            <a:avLst/>
          </a:prstGeom>
        </p:spPr>
        <p:txBody>
          <a:bodyPr lIns="0" tIns="0" rIns="0" bIns="0" rtlCol="0" anchor="t">
            <a:spAutoFit/>
          </a:bodyPr>
          <a:lstStyle/>
          <a:p>
            <a:pPr algn="l">
              <a:lnSpc>
                <a:spcPts val="2520"/>
              </a:lnSpc>
            </a:pPr>
            <a:r>
              <a:rPr lang="en-US" sz="1800" b="1">
                <a:solidFill>
                  <a:srgbClr val="006F59"/>
                </a:solidFill>
                <a:latin typeface="Arial Bold"/>
                <a:ea typeface="Arial Bold"/>
                <a:cs typeface="Arial Bold"/>
                <a:sym typeface="Arial Bold"/>
              </a:rPr>
              <a:t>CENTROS REGIONALES</a:t>
            </a:r>
          </a:p>
        </p:txBody>
      </p:sp>
      <p:sp>
        <p:nvSpPr>
          <p:cNvPr id="24" name="Google Shape;65;p14">
            <a:extLst>
              <a:ext uri="{FF2B5EF4-FFF2-40B4-BE49-F238E27FC236}">
                <a16:creationId xmlns:a16="http://schemas.microsoft.com/office/drawing/2014/main" id="{5DBBB14B-DB49-7F2A-8769-E084726087F9}"/>
              </a:ext>
            </a:extLst>
          </p:cNvPr>
          <p:cNvSpPr/>
          <p:nvPr/>
        </p:nvSpPr>
        <p:spPr>
          <a:xfrm>
            <a:off x="-5" y="-762"/>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5" name="Google Shape;83;p15">
            <a:extLst>
              <a:ext uri="{FF2B5EF4-FFF2-40B4-BE49-F238E27FC236}">
                <a16:creationId xmlns:a16="http://schemas.microsoft.com/office/drawing/2014/main" id="{9FFA714F-D83E-CE3E-6148-6D652B6BBE1D}"/>
              </a:ext>
            </a:extLst>
          </p:cNvPr>
          <p:cNvPicPr preferRelativeResize="0"/>
          <p:nvPr/>
        </p:nvPicPr>
        <p:blipFill rotWithShape="1">
          <a:blip r:embed="rId11">
            <a:alphaModFix/>
          </a:blip>
          <a:srcRect r="1526" b="38214"/>
          <a:stretch/>
        </p:blipFill>
        <p:spPr>
          <a:xfrm>
            <a:off x="312675" y="293625"/>
            <a:ext cx="2705464" cy="321098"/>
          </a:xfrm>
          <a:prstGeom prst="rect">
            <a:avLst/>
          </a:prstGeom>
          <a:noFill/>
          <a:ln>
            <a:noFill/>
          </a:ln>
        </p:spPr>
      </p:pic>
      <p:sp>
        <p:nvSpPr>
          <p:cNvPr id="26" name="Google Shape;84;p15">
            <a:extLst>
              <a:ext uri="{FF2B5EF4-FFF2-40B4-BE49-F238E27FC236}">
                <a16:creationId xmlns:a16="http://schemas.microsoft.com/office/drawing/2014/main" id="{C18EF740-45B9-3CF8-68A1-D08FA8DC2EF0}"/>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p:nvPr/>
        </p:nvSpPr>
        <p:spPr>
          <a:xfrm>
            <a:off x="312675" y="911777"/>
            <a:ext cx="39732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MX" sz="1600" b="1" dirty="0">
                <a:solidFill>
                  <a:srgbClr val="400F26"/>
                </a:solidFill>
              </a:rPr>
              <a:t>EL MERCADO ACTUAL DEL ORO</a:t>
            </a:r>
            <a:endParaRPr sz="1600" b="1" dirty="0">
              <a:solidFill>
                <a:srgbClr val="400F26"/>
              </a:solidFill>
            </a:endParaRPr>
          </a:p>
        </p:txBody>
      </p:sp>
      <p:sp>
        <p:nvSpPr>
          <p:cNvPr id="102" name="Google Shape;102;p1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103" name="Google Shape;103;p16"/>
          <p:cNvPicPr preferRelativeResize="0"/>
          <p:nvPr/>
        </p:nvPicPr>
        <p:blipFill rotWithShape="1">
          <a:blip r:embed="rId3">
            <a:alphaModFix/>
          </a:blip>
          <a:srcRect l="29474" r="47572"/>
          <a:stretch/>
        </p:blipFill>
        <p:spPr>
          <a:xfrm>
            <a:off x="7380425" y="0"/>
            <a:ext cx="1772001" cy="5145299"/>
          </a:xfrm>
          <a:prstGeom prst="rect">
            <a:avLst/>
          </a:prstGeom>
          <a:noFill/>
          <a:ln>
            <a:noFill/>
          </a:ln>
        </p:spPr>
      </p:pic>
      <p:grpSp>
        <p:nvGrpSpPr>
          <p:cNvPr id="104" name="Google Shape;104;p16"/>
          <p:cNvGrpSpPr/>
          <p:nvPr/>
        </p:nvGrpSpPr>
        <p:grpSpPr>
          <a:xfrm>
            <a:off x="336625" y="1283333"/>
            <a:ext cx="6769581" cy="1146892"/>
            <a:chOff x="334891" y="1338669"/>
            <a:chExt cx="4688400" cy="864600"/>
          </a:xfrm>
        </p:grpSpPr>
        <p:sp>
          <p:nvSpPr>
            <p:cNvPr id="105" name="Google Shape;105;p16"/>
            <p:cNvSpPr/>
            <p:nvPr/>
          </p:nvSpPr>
          <p:spPr>
            <a:xfrm>
              <a:off x="334891" y="1338669"/>
              <a:ext cx="4688400" cy="8646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6" name="Google Shape;106;p16"/>
            <p:cNvSpPr txBox="1"/>
            <p:nvPr/>
          </p:nvSpPr>
          <p:spPr>
            <a:xfrm>
              <a:off x="478358" y="1377262"/>
              <a:ext cx="4393800" cy="7665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s-MX" sz="1200" dirty="0">
                  <a:solidFill>
                    <a:srgbClr val="FFFFFF"/>
                  </a:solidFill>
                  <a:latin typeface="Verdana"/>
                  <a:ea typeface="Verdana"/>
                  <a:cs typeface="Verdana"/>
                  <a:sym typeface="Verdana"/>
                </a:rPr>
                <a:t>En abril de 2025, el oro alcanzó un </a:t>
              </a:r>
              <a:r>
                <a:rPr lang="es-MX" sz="1200" b="1" dirty="0">
                  <a:solidFill>
                    <a:srgbClr val="FFFFFF"/>
                  </a:solidFill>
                  <a:latin typeface="Verdana"/>
                  <a:ea typeface="Verdana"/>
                  <a:cs typeface="Verdana"/>
                  <a:sym typeface="Verdana"/>
                </a:rPr>
                <a:t>máximo histórico de </a:t>
              </a:r>
              <a:r>
                <a:rPr lang="en" sz="1200" b="1" dirty="0">
                  <a:solidFill>
                    <a:srgbClr val="FFFFFF"/>
                  </a:solidFill>
                  <a:latin typeface="Verdana"/>
                  <a:ea typeface="Verdana"/>
                  <a:cs typeface="Verdana"/>
                  <a:sym typeface="Verdana"/>
                </a:rPr>
                <a:t>$3,400 </a:t>
              </a:r>
              <a:r>
                <a:rPr lang="es-MX" sz="1200" b="1" dirty="0">
                  <a:solidFill>
                    <a:srgbClr val="FFFFFF"/>
                  </a:solidFill>
                  <a:latin typeface="Verdana"/>
                  <a:ea typeface="Verdana"/>
                  <a:cs typeface="Verdana"/>
                  <a:sym typeface="Verdana"/>
                </a:rPr>
                <a:t>dólares la onza</a:t>
              </a:r>
              <a:r>
                <a:rPr lang="es-MX" sz="1200" dirty="0">
                  <a:solidFill>
                    <a:srgbClr val="FFFFFF"/>
                  </a:solidFill>
                  <a:latin typeface="Verdana"/>
                  <a:ea typeface="Verdana"/>
                  <a:cs typeface="Verdana"/>
                  <a:sym typeface="Verdana"/>
                </a:rPr>
                <a:t>, impulsado por la escalada de las tensiones geopolíticas y la incertidumbre económica.</a:t>
              </a:r>
              <a:endParaRPr sz="1200" dirty="0">
                <a:solidFill>
                  <a:srgbClr val="FFFFFF"/>
                </a:solidFill>
                <a:latin typeface="Verdana"/>
                <a:ea typeface="Verdana"/>
                <a:cs typeface="Verdana"/>
                <a:sym typeface="Verdana"/>
              </a:endParaRPr>
            </a:p>
          </p:txBody>
        </p:sp>
      </p:grpSp>
      <p:grpSp>
        <p:nvGrpSpPr>
          <p:cNvPr id="107" name="Google Shape;107;p16"/>
          <p:cNvGrpSpPr/>
          <p:nvPr/>
        </p:nvGrpSpPr>
        <p:grpSpPr>
          <a:xfrm>
            <a:off x="336637" y="2552353"/>
            <a:ext cx="6769581" cy="875652"/>
            <a:chOff x="334900" y="2346302"/>
            <a:chExt cx="4688400" cy="660122"/>
          </a:xfrm>
        </p:grpSpPr>
        <p:sp>
          <p:nvSpPr>
            <p:cNvPr id="108" name="Google Shape;108;p16"/>
            <p:cNvSpPr/>
            <p:nvPr/>
          </p:nvSpPr>
          <p:spPr>
            <a:xfrm>
              <a:off x="334900" y="2346425"/>
              <a:ext cx="4688400" cy="660000"/>
            </a:xfrm>
            <a:prstGeom prst="roundRect">
              <a:avLst>
                <a:gd name="adj" fmla="val 16667"/>
              </a:avLst>
            </a:prstGeom>
            <a:gradFill>
              <a:gsLst>
                <a:gs pos="0">
                  <a:srgbClr val="006F59"/>
                </a:gs>
                <a:gs pos="100000">
                  <a:srgbClr val="539689"/>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9" name="Google Shape;109;p16"/>
            <p:cNvSpPr txBox="1"/>
            <p:nvPr/>
          </p:nvSpPr>
          <p:spPr>
            <a:xfrm>
              <a:off x="600150" y="2346302"/>
              <a:ext cx="4149900" cy="660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200" dirty="0">
                  <a:solidFill>
                    <a:srgbClr val="FFFFFF"/>
                  </a:solidFill>
                  <a:latin typeface="Verdana"/>
                  <a:ea typeface="Verdana"/>
                  <a:cs typeface="Verdana"/>
                  <a:sym typeface="Verdana"/>
                </a:rPr>
                <a:t>En 2024, la demanda mundial total de oro alcanzó la cifra récord de 4.974,5 toneladas métricas, un 1% más que en 2023. </a:t>
              </a:r>
              <a:endParaRPr sz="1200" dirty="0">
                <a:solidFill>
                  <a:srgbClr val="FFFFFF"/>
                </a:solidFill>
                <a:latin typeface="Verdana"/>
                <a:ea typeface="Verdana"/>
                <a:cs typeface="Verdana"/>
                <a:sym typeface="Verdana"/>
              </a:endParaRPr>
            </a:p>
          </p:txBody>
        </p:sp>
      </p:grpSp>
      <p:grpSp>
        <p:nvGrpSpPr>
          <p:cNvPr id="110" name="Google Shape;110;p16"/>
          <p:cNvGrpSpPr/>
          <p:nvPr/>
        </p:nvGrpSpPr>
        <p:grpSpPr>
          <a:xfrm>
            <a:off x="336625" y="3550133"/>
            <a:ext cx="6769581" cy="875490"/>
            <a:chOff x="334891" y="3149576"/>
            <a:chExt cx="4688400" cy="660000"/>
          </a:xfrm>
        </p:grpSpPr>
        <p:sp>
          <p:nvSpPr>
            <p:cNvPr id="111" name="Google Shape;111;p16"/>
            <p:cNvSpPr/>
            <p:nvPr/>
          </p:nvSpPr>
          <p:spPr>
            <a:xfrm>
              <a:off x="334891" y="3149576"/>
              <a:ext cx="4688400" cy="660000"/>
            </a:xfrm>
            <a:prstGeom prst="roundRect">
              <a:avLst>
                <a:gd name="adj" fmla="val 1666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2" name="Google Shape;112;p16"/>
            <p:cNvSpPr txBox="1"/>
            <p:nvPr/>
          </p:nvSpPr>
          <p:spPr>
            <a:xfrm>
              <a:off x="485925" y="3195500"/>
              <a:ext cx="4378500" cy="567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Clr>
                  <a:srgbClr val="000000"/>
                </a:buClr>
                <a:buSzPts val="1100"/>
                <a:buFont typeface="Arial"/>
                <a:buNone/>
              </a:pPr>
              <a:r>
                <a:rPr lang="es-MX" sz="1200" dirty="0">
                  <a:solidFill>
                    <a:srgbClr val="FFFFFF"/>
                  </a:solidFill>
                  <a:latin typeface="Verdana"/>
                  <a:ea typeface="Verdana"/>
                  <a:cs typeface="Verdana"/>
                  <a:sym typeface="Verdana"/>
                </a:rPr>
                <a:t>La inversión anual en oro </a:t>
              </a:r>
              <a:r>
                <a:rPr lang="es-MX" sz="1200" b="1" dirty="0">
                  <a:solidFill>
                    <a:srgbClr val="FFFFFF"/>
                  </a:solidFill>
                  <a:latin typeface="Verdana"/>
                  <a:ea typeface="Verdana"/>
                  <a:cs typeface="Verdana"/>
                  <a:sym typeface="Verdana"/>
                </a:rPr>
                <a:t>aumentó un 25% </a:t>
              </a:r>
              <a:r>
                <a:rPr lang="es-MX" sz="1200" dirty="0">
                  <a:solidFill>
                    <a:srgbClr val="FFFFFF"/>
                  </a:solidFill>
                  <a:latin typeface="Verdana"/>
                  <a:ea typeface="Verdana"/>
                  <a:cs typeface="Verdana"/>
                  <a:sym typeface="Verdana"/>
                </a:rPr>
                <a:t>en 2024, alcanzando un máximo de cuatro años de 1.179,5 toneladas métricas.</a:t>
              </a:r>
              <a:endParaRPr dirty="0"/>
            </a:p>
          </p:txBody>
        </p:sp>
      </p:grpSp>
      <p:grpSp>
        <p:nvGrpSpPr>
          <p:cNvPr id="113" name="Google Shape;113;p16"/>
          <p:cNvGrpSpPr/>
          <p:nvPr/>
        </p:nvGrpSpPr>
        <p:grpSpPr>
          <a:xfrm>
            <a:off x="312675" y="402814"/>
            <a:ext cx="4551751" cy="310575"/>
            <a:chOff x="312675" y="368796"/>
            <a:chExt cx="4551751" cy="310575"/>
          </a:xfrm>
        </p:grpSpPr>
        <p:pic>
          <p:nvPicPr>
            <p:cNvPr id="114" name="Google Shape;114;p16"/>
            <p:cNvPicPr preferRelativeResize="0"/>
            <p:nvPr/>
          </p:nvPicPr>
          <p:blipFill rotWithShape="1">
            <a:blip r:embed="rId4">
              <a:alphaModFix/>
            </a:blip>
            <a:srcRect b="38942"/>
            <a:stretch/>
          </p:blipFill>
          <p:spPr>
            <a:xfrm>
              <a:off x="312675" y="381215"/>
              <a:ext cx="2557869" cy="298157"/>
            </a:xfrm>
            <a:prstGeom prst="rect">
              <a:avLst/>
            </a:prstGeom>
            <a:noFill/>
            <a:ln>
              <a:noFill/>
            </a:ln>
          </p:spPr>
        </p:pic>
        <p:sp>
          <p:nvSpPr>
            <p:cNvPr id="115" name="Google Shape;115;p16"/>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200">
                  <a:solidFill>
                    <a:srgbClr val="4D5156"/>
                  </a:solidFill>
                  <a:latin typeface="Roboto Light"/>
                  <a:ea typeface="Roboto Light"/>
                  <a:cs typeface="Roboto Light"/>
                  <a:sym typeface="Roboto Light"/>
                </a:rPr>
                <a:t>D E   G R O U P</a:t>
              </a:r>
              <a:endParaRPr sz="1900">
                <a:solidFill>
                  <a:srgbClr val="4D5156"/>
                </a:solidFill>
                <a:latin typeface="Roboto Light"/>
                <a:ea typeface="Roboto Light"/>
                <a:cs typeface="Roboto Light"/>
                <a:sym typeface="Roboto Light"/>
              </a:endParaRPr>
            </a:p>
          </p:txBody>
        </p:sp>
      </p:grpSp>
      <p:pic>
        <p:nvPicPr>
          <p:cNvPr id="116" name="Google Shape;116;p16"/>
          <p:cNvPicPr preferRelativeResize="0"/>
          <p:nvPr/>
        </p:nvPicPr>
        <p:blipFill rotWithShape="1">
          <a:blip r:embed="rId5">
            <a:alphaModFix/>
          </a:blip>
          <a:srcRect l="46905" t="49" r="-390"/>
          <a:stretch/>
        </p:blipFill>
        <p:spPr>
          <a:xfrm>
            <a:off x="334900" y="4756575"/>
            <a:ext cx="4688399" cy="261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p:nvPr/>
        </p:nvSpPr>
        <p:spPr>
          <a:xfrm>
            <a:off x="312675" y="916413"/>
            <a:ext cx="814165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MX" sz="1800" b="1" dirty="0">
                <a:solidFill>
                  <a:srgbClr val="006F59"/>
                </a:solidFill>
              </a:rPr>
              <a:t>Problemas en el mercado abierto de metales y piedras preciosas</a:t>
            </a:r>
            <a:endParaRPr sz="1600" b="1" dirty="0">
              <a:solidFill>
                <a:srgbClr val="006F59"/>
              </a:solidFill>
            </a:endParaRPr>
          </a:p>
        </p:txBody>
      </p:sp>
      <p:grpSp>
        <p:nvGrpSpPr>
          <p:cNvPr id="123" name="Google Shape;123;p17"/>
          <p:cNvGrpSpPr/>
          <p:nvPr/>
        </p:nvGrpSpPr>
        <p:grpSpPr>
          <a:xfrm>
            <a:off x="-590" y="0"/>
            <a:ext cx="9144003" cy="879921"/>
            <a:chOff x="0" y="0"/>
            <a:chExt cx="9144003" cy="879921"/>
          </a:xfrm>
        </p:grpSpPr>
        <p:pic>
          <p:nvPicPr>
            <p:cNvPr id="124" name="Google Shape;124;p17"/>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125" name="Google Shape;125;p17"/>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126" name="Google Shape;126;p17"/>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127" name="Google Shape;127;p17"/>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
        <p:nvSpPr>
          <p:cNvPr id="128" name="Google Shape;128;p17"/>
          <p:cNvSpPr/>
          <p:nvPr/>
        </p:nvSpPr>
        <p:spPr>
          <a:xfrm>
            <a:off x="1136654" y="1400932"/>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17"/>
          <p:cNvSpPr/>
          <p:nvPr/>
        </p:nvSpPr>
        <p:spPr>
          <a:xfrm>
            <a:off x="3719712" y="1392240"/>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17"/>
          <p:cNvSpPr/>
          <p:nvPr/>
        </p:nvSpPr>
        <p:spPr>
          <a:xfrm>
            <a:off x="6302750" y="1392240"/>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1" name="Google Shape;131;p17"/>
          <p:cNvSpPr/>
          <p:nvPr/>
        </p:nvSpPr>
        <p:spPr>
          <a:xfrm>
            <a:off x="1137829" y="3283573"/>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2" name="Google Shape;132;p17"/>
          <p:cNvSpPr/>
          <p:nvPr/>
        </p:nvSpPr>
        <p:spPr>
          <a:xfrm>
            <a:off x="3720325" y="3283573"/>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3" name="Google Shape;133;p17"/>
          <p:cNvSpPr/>
          <p:nvPr/>
        </p:nvSpPr>
        <p:spPr>
          <a:xfrm>
            <a:off x="6302750" y="3279649"/>
            <a:ext cx="1703400" cy="9447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34" name="Google Shape;134;p17"/>
          <p:cNvPicPr preferRelativeResize="0"/>
          <p:nvPr/>
        </p:nvPicPr>
        <p:blipFill rotWithShape="1">
          <a:blip r:embed="rId5">
            <a:alphaModFix/>
          </a:blip>
          <a:srcRect l="-20844" r="-20858"/>
          <a:stretch/>
        </p:blipFill>
        <p:spPr>
          <a:xfrm>
            <a:off x="1364953" y="1438127"/>
            <a:ext cx="1246801" cy="879900"/>
          </a:xfrm>
          <a:prstGeom prst="rect">
            <a:avLst/>
          </a:prstGeom>
          <a:noFill/>
          <a:ln>
            <a:noFill/>
          </a:ln>
        </p:spPr>
      </p:pic>
      <p:pic>
        <p:nvPicPr>
          <p:cNvPr id="135" name="Google Shape;135;p17"/>
          <p:cNvPicPr preferRelativeResize="0"/>
          <p:nvPr/>
        </p:nvPicPr>
        <p:blipFill>
          <a:blip r:embed="rId6">
            <a:alphaModFix/>
          </a:blip>
          <a:stretch>
            <a:fillRect/>
          </a:stretch>
        </p:blipFill>
        <p:spPr>
          <a:xfrm>
            <a:off x="4228375" y="1520965"/>
            <a:ext cx="687250" cy="687250"/>
          </a:xfrm>
          <a:prstGeom prst="rect">
            <a:avLst/>
          </a:prstGeom>
          <a:noFill/>
          <a:ln>
            <a:noFill/>
          </a:ln>
        </p:spPr>
      </p:pic>
      <p:sp>
        <p:nvSpPr>
          <p:cNvPr id="136" name="Google Shape;136;p17"/>
          <p:cNvSpPr txBox="1"/>
          <p:nvPr/>
        </p:nvSpPr>
        <p:spPr>
          <a:xfrm>
            <a:off x="994603" y="238122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Volatilidad del mercado</a:t>
            </a:r>
            <a:endParaRPr sz="1300" b="1" dirty="0">
              <a:solidFill>
                <a:srgbClr val="400E25"/>
              </a:solidFill>
            </a:endParaRPr>
          </a:p>
        </p:txBody>
      </p:sp>
      <p:sp>
        <p:nvSpPr>
          <p:cNvPr id="137" name="Google Shape;137;p17"/>
          <p:cNvSpPr txBox="1"/>
          <p:nvPr/>
        </p:nvSpPr>
        <p:spPr>
          <a:xfrm>
            <a:off x="3577662" y="2381229"/>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Cuestiones de liquidez</a:t>
            </a:r>
            <a:endParaRPr sz="1300" b="1" dirty="0">
              <a:solidFill>
                <a:srgbClr val="400E25"/>
              </a:solidFill>
            </a:endParaRPr>
          </a:p>
        </p:txBody>
      </p:sp>
      <p:sp>
        <p:nvSpPr>
          <p:cNvPr id="138" name="Google Shape;138;p17"/>
          <p:cNvSpPr txBox="1"/>
          <p:nvPr/>
        </p:nvSpPr>
        <p:spPr>
          <a:xfrm>
            <a:off x="5959664" y="2381229"/>
            <a:ext cx="2389572"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Almacenamiento y seguridad</a:t>
            </a:r>
            <a:endParaRPr sz="1300" b="1" dirty="0">
              <a:solidFill>
                <a:srgbClr val="400E25"/>
              </a:solidFill>
            </a:endParaRPr>
          </a:p>
        </p:txBody>
      </p:sp>
      <p:pic>
        <p:nvPicPr>
          <p:cNvPr id="139" name="Google Shape;139;p17"/>
          <p:cNvPicPr preferRelativeResize="0"/>
          <p:nvPr/>
        </p:nvPicPr>
        <p:blipFill>
          <a:blip r:embed="rId7">
            <a:alphaModFix/>
          </a:blip>
          <a:stretch>
            <a:fillRect/>
          </a:stretch>
        </p:blipFill>
        <p:spPr>
          <a:xfrm>
            <a:off x="6810875" y="1503561"/>
            <a:ext cx="687250" cy="687250"/>
          </a:xfrm>
          <a:prstGeom prst="rect">
            <a:avLst/>
          </a:prstGeom>
          <a:noFill/>
          <a:ln>
            <a:noFill/>
          </a:ln>
        </p:spPr>
      </p:pic>
      <p:sp>
        <p:nvSpPr>
          <p:cNvPr id="140" name="Google Shape;140;p17"/>
          <p:cNvSpPr txBox="1"/>
          <p:nvPr/>
        </p:nvSpPr>
        <p:spPr>
          <a:xfrm>
            <a:off x="556252" y="4226689"/>
            <a:ext cx="2724525"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Elevados costos de transacción</a:t>
            </a:r>
            <a:endParaRPr sz="1300" b="1" dirty="0">
              <a:solidFill>
                <a:srgbClr val="400E25"/>
              </a:solidFill>
            </a:endParaRPr>
          </a:p>
        </p:txBody>
      </p:sp>
      <p:sp>
        <p:nvSpPr>
          <p:cNvPr id="141" name="Google Shape;141;p17"/>
          <p:cNvSpPr txBox="1"/>
          <p:nvPr/>
        </p:nvSpPr>
        <p:spPr>
          <a:xfrm>
            <a:off x="3578275" y="4217433"/>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Ética y suministro</a:t>
            </a:r>
            <a:endParaRPr sz="1300" b="1" dirty="0">
              <a:solidFill>
                <a:srgbClr val="400E25"/>
              </a:solidFill>
            </a:endParaRPr>
          </a:p>
        </p:txBody>
      </p:sp>
      <p:sp>
        <p:nvSpPr>
          <p:cNvPr id="142" name="Google Shape;142;p17"/>
          <p:cNvSpPr txBox="1"/>
          <p:nvPr/>
        </p:nvSpPr>
        <p:spPr>
          <a:xfrm>
            <a:off x="6160700" y="4217433"/>
            <a:ext cx="1987500" cy="32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400E25"/>
                </a:solidFill>
              </a:rPr>
              <a:t>Especialización</a:t>
            </a:r>
            <a:endParaRPr sz="1300" b="1" dirty="0">
              <a:solidFill>
                <a:srgbClr val="400E25"/>
              </a:solidFill>
            </a:endParaRPr>
          </a:p>
        </p:txBody>
      </p:sp>
      <p:pic>
        <p:nvPicPr>
          <p:cNvPr id="143" name="Google Shape;143;p17"/>
          <p:cNvPicPr preferRelativeResize="0"/>
          <p:nvPr/>
        </p:nvPicPr>
        <p:blipFill>
          <a:blip r:embed="rId8">
            <a:alphaModFix/>
          </a:blip>
          <a:stretch>
            <a:fillRect/>
          </a:stretch>
        </p:blipFill>
        <p:spPr>
          <a:xfrm>
            <a:off x="1548392" y="3312037"/>
            <a:ext cx="879924" cy="879924"/>
          </a:xfrm>
          <a:prstGeom prst="rect">
            <a:avLst/>
          </a:prstGeom>
          <a:noFill/>
          <a:ln>
            <a:noFill/>
          </a:ln>
        </p:spPr>
      </p:pic>
      <p:pic>
        <p:nvPicPr>
          <p:cNvPr id="144" name="Google Shape;144;p17"/>
          <p:cNvPicPr preferRelativeResize="0"/>
          <p:nvPr/>
        </p:nvPicPr>
        <p:blipFill>
          <a:blip r:embed="rId9">
            <a:alphaModFix/>
          </a:blip>
          <a:stretch>
            <a:fillRect/>
          </a:stretch>
        </p:blipFill>
        <p:spPr>
          <a:xfrm>
            <a:off x="4228375" y="3423390"/>
            <a:ext cx="687250" cy="687250"/>
          </a:xfrm>
          <a:prstGeom prst="rect">
            <a:avLst/>
          </a:prstGeom>
          <a:noFill/>
          <a:ln>
            <a:noFill/>
          </a:ln>
        </p:spPr>
      </p:pic>
      <p:pic>
        <p:nvPicPr>
          <p:cNvPr id="145" name="Google Shape;145;p17"/>
          <p:cNvPicPr preferRelativeResize="0"/>
          <p:nvPr/>
        </p:nvPicPr>
        <p:blipFill>
          <a:blip r:embed="rId10">
            <a:alphaModFix/>
          </a:blip>
          <a:stretch>
            <a:fillRect/>
          </a:stretch>
        </p:blipFill>
        <p:spPr>
          <a:xfrm>
            <a:off x="6810875" y="3404916"/>
            <a:ext cx="687250" cy="687250"/>
          </a:xfrm>
          <a:prstGeom prst="rect">
            <a:avLst/>
          </a:prstGeom>
          <a:noFill/>
          <a:ln>
            <a:noFill/>
          </a:ln>
        </p:spPr>
      </p:pic>
      <p:sp>
        <p:nvSpPr>
          <p:cNvPr id="146" name="Google Shape;146;p17"/>
          <p:cNvSpPr txBox="1"/>
          <p:nvPr/>
        </p:nvSpPr>
        <p:spPr>
          <a:xfrm>
            <a:off x="751904" y="2783755"/>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Los mercados de materias primas fluctúan debido a factores económicos y geopolíticos.</a:t>
            </a:r>
            <a:endParaRPr sz="1000" dirty="0">
              <a:solidFill>
                <a:srgbClr val="400E25"/>
              </a:solidFill>
              <a:latin typeface="Verdana"/>
              <a:ea typeface="Verdana"/>
              <a:cs typeface="Verdana"/>
              <a:sym typeface="Verdana"/>
            </a:endParaRPr>
          </a:p>
        </p:txBody>
      </p:sp>
      <p:sp>
        <p:nvSpPr>
          <p:cNvPr id="147" name="Google Shape;147;p17"/>
          <p:cNvSpPr txBox="1"/>
          <p:nvPr/>
        </p:nvSpPr>
        <p:spPr>
          <a:xfrm>
            <a:off x="3335460" y="2794129"/>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Vender piedras preciosas puede llevar tiempo, y la venta de oro puede implicar primas.</a:t>
            </a:r>
            <a:endParaRPr sz="1000" dirty="0">
              <a:solidFill>
                <a:srgbClr val="400E25"/>
              </a:solidFill>
              <a:latin typeface="Verdana"/>
              <a:ea typeface="Verdana"/>
              <a:cs typeface="Verdana"/>
              <a:sym typeface="Verdana"/>
            </a:endParaRPr>
          </a:p>
        </p:txBody>
      </p:sp>
      <p:sp>
        <p:nvSpPr>
          <p:cNvPr id="148" name="Google Shape;148;p17"/>
          <p:cNvSpPr txBox="1"/>
          <p:nvPr/>
        </p:nvSpPr>
        <p:spPr>
          <a:xfrm>
            <a:off x="5919017" y="2783755"/>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Ambos requieren almacenamiento seguro y protección aseguradora, lo que incrementa los costos.</a:t>
            </a:r>
            <a:endParaRPr sz="1000" dirty="0">
              <a:solidFill>
                <a:srgbClr val="400E25"/>
              </a:solidFill>
              <a:latin typeface="Verdana"/>
              <a:ea typeface="Verdana"/>
              <a:cs typeface="Verdana"/>
              <a:sym typeface="Verdana"/>
            </a:endParaRPr>
          </a:p>
        </p:txBody>
      </p:sp>
      <p:sp>
        <p:nvSpPr>
          <p:cNvPr id="149" name="Google Shape;149;p17"/>
          <p:cNvSpPr txBox="1"/>
          <p:nvPr/>
        </p:nvSpPr>
        <p:spPr>
          <a:xfrm>
            <a:off x="751904" y="460344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Los concesionarios, las casas de subastas y los impuestos reducen el rendimiento de la inversión.</a:t>
            </a:r>
            <a:endParaRPr sz="1000" dirty="0">
              <a:solidFill>
                <a:srgbClr val="400E25"/>
              </a:solidFill>
              <a:latin typeface="Verdana"/>
              <a:ea typeface="Verdana"/>
              <a:cs typeface="Verdana"/>
              <a:sym typeface="Verdana"/>
            </a:endParaRPr>
          </a:p>
        </p:txBody>
      </p:sp>
      <p:sp>
        <p:nvSpPr>
          <p:cNvPr id="150" name="Google Shape;150;p17"/>
          <p:cNvSpPr txBox="1"/>
          <p:nvPr/>
        </p:nvSpPr>
        <p:spPr>
          <a:xfrm>
            <a:off x="3362939" y="4603441"/>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El abastecimiento conflictivo y el daño medioambiental afectan a la deseabilidad.</a:t>
            </a:r>
            <a:endParaRPr sz="1000" dirty="0">
              <a:solidFill>
                <a:srgbClr val="400E25"/>
              </a:solidFill>
              <a:latin typeface="Verdana"/>
              <a:ea typeface="Verdana"/>
              <a:cs typeface="Verdana"/>
              <a:sym typeface="Verdana"/>
            </a:endParaRPr>
          </a:p>
        </p:txBody>
      </p:sp>
      <p:sp>
        <p:nvSpPr>
          <p:cNvPr id="151" name="Google Shape;151;p17"/>
          <p:cNvSpPr txBox="1"/>
          <p:nvPr/>
        </p:nvSpPr>
        <p:spPr>
          <a:xfrm>
            <a:off x="5919017" y="4606426"/>
            <a:ext cx="2472900" cy="3210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s-MX" sz="1000" dirty="0">
                <a:solidFill>
                  <a:srgbClr val="400E25"/>
                </a:solidFill>
                <a:latin typeface="Verdana"/>
                <a:ea typeface="Verdana"/>
                <a:cs typeface="Verdana"/>
                <a:sym typeface="Verdana"/>
              </a:rPr>
              <a:t>Evaluar el valor de una piedra preciosa requiere conocimientos especializados.</a:t>
            </a:r>
            <a:endParaRPr sz="1000" dirty="0">
              <a:solidFill>
                <a:srgbClr val="400E25"/>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8"/>
          <p:cNvSpPr/>
          <p:nvPr/>
        </p:nvSpPr>
        <p:spPr>
          <a:xfrm>
            <a:off x="4618616"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TRAYECTORIA PROBADA</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London DE lleva pagando a los inversores rendimientos mensuales desde 2018, lo que garantiza fiabilidad y confianza.</a:t>
            </a:r>
            <a:endParaRPr sz="900" dirty="0">
              <a:solidFill>
                <a:schemeClr val="lt1"/>
              </a:solidFill>
              <a:latin typeface="Proxima Nova"/>
              <a:ea typeface="Proxima Nova"/>
              <a:cs typeface="Proxima Nova"/>
              <a:sym typeface="Proxima Nova"/>
            </a:endParaRPr>
          </a:p>
        </p:txBody>
      </p:sp>
      <p:sp>
        <p:nvSpPr>
          <p:cNvPr id="157" name="Google Shape;157;p18"/>
          <p:cNvSpPr/>
          <p:nvPr/>
        </p:nvSpPr>
        <p:spPr>
          <a:xfrm>
            <a:off x="648184" y="3793329"/>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ALINEADO CON ESG</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London DE se abastece de oro y piedras preciosas a través de cadenas de suministro éticas y libres de conflictos.</a:t>
            </a:r>
            <a:endParaRPr sz="900" dirty="0">
              <a:solidFill>
                <a:schemeClr val="lt1"/>
              </a:solidFill>
              <a:latin typeface="Proxima Nova"/>
              <a:ea typeface="Proxima Nova"/>
              <a:cs typeface="Proxima Nova"/>
              <a:sym typeface="Proxima Nova"/>
            </a:endParaRPr>
          </a:p>
        </p:txBody>
      </p:sp>
      <p:sp>
        <p:nvSpPr>
          <p:cNvPr id="158" name="Google Shape;158;p18"/>
          <p:cNvSpPr/>
          <p:nvPr/>
        </p:nvSpPr>
        <p:spPr>
          <a:xfrm>
            <a:off x="4618616"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SIN GASTOS OCULTOS</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Los inversores no pagan costos de transacción adicionales, lo que maximiza la rentabilidad neta.</a:t>
            </a:r>
            <a:endParaRPr sz="900" dirty="0">
              <a:solidFill>
                <a:schemeClr val="lt1"/>
              </a:solidFill>
              <a:latin typeface="Proxima Nova"/>
              <a:ea typeface="Proxima Nova"/>
              <a:cs typeface="Proxima Nova"/>
              <a:sym typeface="Proxima Nova"/>
            </a:endParaRPr>
          </a:p>
        </p:txBody>
      </p:sp>
      <p:sp>
        <p:nvSpPr>
          <p:cNvPr id="159" name="Google Shape;159;p18"/>
          <p:cNvSpPr/>
          <p:nvPr/>
        </p:nvSpPr>
        <p:spPr>
          <a:xfrm>
            <a:off x="648184" y="2925433"/>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LOS FONDOS DE LOS INVERSORES SE MANTIENEN EN CUSTODIA</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Los fondos sólo se liberan tras la compra, certificación y ensayo del oro.</a:t>
            </a:r>
            <a:endParaRPr sz="900" dirty="0">
              <a:solidFill>
                <a:schemeClr val="lt1"/>
              </a:solidFill>
              <a:latin typeface="Proxima Nova"/>
              <a:ea typeface="Proxima Nova"/>
              <a:cs typeface="Proxima Nova"/>
              <a:sym typeface="Proxima Nova"/>
            </a:endParaRPr>
          </a:p>
        </p:txBody>
      </p:sp>
      <p:sp>
        <p:nvSpPr>
          <p:cNvPr id="160" name="Google Shape;160;p18"/>
          <p:cNvSpPr/>
          <p:nvPr/>
        </p:nvSpPr>
        <p:spPr>
          <a:xfrm>
            <a:off x="4618616"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PAGOS MENSUALES REGULARES</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Los inversores reciben pagos de intereses fijos todos los meses, lo que garantiza un flujo de caja constante.</a:t>
            </a:r>
            <a:endParaRPr sz="900" dirty="0">
              <a:solidFill>
                <a:schemeClr val="lt1"/>
              </a:solidFill>
              <a:latin typeface="Proxima Nova"/>
              <a:ea typeface="Proxima Nova"/>
              <a:cs typeface="Proxima Nova"/>
              <a:sym typeface="Proxima Nova"/>
            </a:endParaRPr>
          </a:p>
        </p:txBody>
      </p:sp>
      <p:sp>
        <p:nvSpPr>
          <p:cNvPr id="161" name="Google Shape;161;p18"/>
          <p:cNvSpPr txBox="1"/>
          <p:nvPr/>
        </p:nvSpPr>
        <p:spPr>
          <a:xfrm>
            <a:off x="562201" y="900488"/>
            <a:ext cx="31116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MX" sz="1800" b="1" dirty="0">
                <a:solidFill>
                  <a:srgbClr val="006F59"/>
                </a:solidFill>
              </a:rPr>
              <a:t>La solución de London DE</a:t>
            </a:r>
            <a:endParaRPr sz="1800" b="1" dirty="0">
              <a:solidFill>
                <a:srgbClr val="006F59"/>
              </a:solidFill>
            </a:endParaRPr>
          </a:p>
        </p:txBody>
      </p:sp>
      <p:sp>
        <p:nvSpPr>
          <p:cNvPr id="162" name="Google Shape;162;p18"/>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grpSp>
        <p:nvGrpSpPr>
          <p:cNvPr id="163" name="Google Shape;163;p18"/>
          <p:cNvGrpSpPr/>
          <p:nvPr/>
        </p:nvGrpSpPr>
        <p:grpSpPr>
          <a:xfrm>
            <a:off x="312682" y="234186"/>
            <a:ext cx="3827113" cy="261131"/>
            <a:chOff x="312675" y="368796"/>
            <a:chExt cx="4551751" cy="310575"/>
          </a:xfrm>
        </p:grpSpPr>
        <p:pic>
          <p:nvPicPr>
            <p:cNvPr id="164" name="Google Shape;164;p18"/>
            <p:cNvPicPr preferRelativeResize="0"/>
            <p:nvPr/>
          </p:nvPicPr>
          <p:blipFill rotWithShape="1">
            <a:blip r:embed="rId3">
              <a:alphaModFix/>
            </a:blip>
            <a:srcRect b="38942"/>
            <a:stretch/>
          </p:blipFill>
          <p:spPr>
            <a:xfrm>
              <a:off x="312675" y="381215"/>
              <a:ext cx="2557869" cy="298157"/>
            </a:xfrm>
            <a:prstGeom prst="rect">
              <a:avLst/>
            </a:prstGeom>
            <a:noFill/>
            <a:ln>
              <a:noFill/>
            </a:ln>
          </p:spPr>
        </p:pic>
        <p:sp>
          <p:nvSpPr>
            <p:cNvPr id="165" name="Google Shape;165;p18"/>
            <p:cNvSpPr txBox="1"/>
            <p:nvPr/>
          </p:nvSpPr>
          <p:spPr>
            <a:xfrm>
              <a:off x="3018526" y="368796"/>
              <a:ext cx="1845900" cy="29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800">
                  <a:solidFill>
                    <a:srgbClr val="4D5156"/>
                  </a:solidFill>
                  <a:latin typeface="Roboto Light"/>
                  <a:ea typeface="Roboto Light"/>
                  <a:cs typeface="Roboto Light"/>
                  <a:sym typeface="Roboto Light"/>
                </a:rPr>
                <a:t>D E   G R O U P</a:t>
              </a:r>
              <a:endParaRPr sz="1500">
                <a:solidFill>
                  <a:srgbClr val="4D5156"/>
                </a:solidFill>
                <a:latin typeface="Roboto Light"/>
                <a:ea typeface="Roboto Light"/>
                <a:cs typeface="Roboto Light"/>
                <a:sym typeface="Roboto Light"/>
              </a:endParaRPr>
            </a:p>
          </p:txBody>
        </p:sp>
      </p:grpSp>
      <p:sp>
        <p:nvSpPr>
          <p:cNvPr id="167" name="Google Shape;167;p18"/>
          <p:cNvSpPr txBox="1"/>
          <p:nvPr/>
        </p:nvSpPr>
        <p:spPr>
          <a:xfrm>
            <a:off x="312675" y="966725"/>
            <a:ext cx="8359500" cy="1090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b="1" dirty="0">
                <a:solidFill>
                  <a:srgbClr val="400E25"/>
                </a:solidFill>
              </a:rPr>
              <a:t>La Nota de Préstamo de Renta fija de London DE, ofrece altos rendimientos respaldados por activos, al tiempo que mitiga los riesgos habituales de la inversión en oro y piedras preciosas</a:t>
            </a:r>
            <a:r>
              <a:rPr lang="es-MX" sz="1600" b="1" dirty="0">
                <a:solidFill>
                  <a:srgbClr val="400E25"/>
                </a:solidFill>
              </a:rPr>
              <a:t>.</a:t>
            </a:r>
            <a:endParaRPr lang="en-US" sz="1600" b="1" dirty="0">
              <a:solidFill>
                <a:srgbClr val="400E25"/>
              </a:solidFill>
            </a:endParaRPr>
          </a:p>
        </p:txBody>
      </p:sp>
      <p:sp>
        <p:nvSpPr>
          <p:cNvPr id="168" name="Google Shape;168;p18"/>
          <p:cNvSpPr/>
          <p:nvPr/>
        </p:nvSpPr>
        <p:spPr>
          <a:xfrm>
            <a:off x="648184" y="2057525"/>
            <a:ext cx="3877200" cy="685800"/>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spcBef>
                <a:spcPts val="0"/>
              </a:spcBef>
              <a:spcAft>
                <a:spcPts val="0"/>
              </a:spcAft>
              <a:buNone/>
            </a:pPr>
            <a:r>
              <a:rPr lang="es-MX" sz="1000" b="1" dirty="0">
                <a:solidFill>
                  <a:schemeClr val="lt1"/>
                </a:solidFill>
                <a:latin typeface="Proxima Nova"/>
                <a:ea typeface="Proxima Nova"/>
                <a:cs typeface="Proxima Nova"/>
                <a:sym typeface="Proxima Nova"/>
              </a:rPr>
              <a:t>RENDIMIENTOS DE RENTA FIJA</a:t>
            </a:r>
          </a:p>
          <a:p>
            <a:pPr marL="0" lvl="0" indent="0" algn="ctr" rtl="0">
              <a:spcBef>
                <a:spcPts val="0"/>
              </a:spcBef>
              <a:spcAft>
                <a:spcPts val="0"/>
              </a:spcAft>
              <a:buNone/>
            </a:pPr>
            <a:r>
              <a:rPr lang="es-MX" sz="900" dirty="0">
                <a:solidFill>
                  <a:schemeClr val="lt1"/>
                </a:solidFill>
                <a:latin typeface="Proxima Nova"/>
                <a:ea typeface="Proxima Nova"/>
                <a:cs typeface="Proxima Nova"/>
                <a:sym typeface="Proxima Nova"/>
              </a:rPr>
              <a:t>Las Notas de Préstamo proporcionan pagos mensuales de intereses, reduciendo la exposición a las fluctuaciones del mercado.</a:t>
            </a:r>
            <a:endParaRPr sz="900" dirty="0">
              <a:solidFill>
                <a:schemeClr val="lt1"/>
              </a:solidFill>
              <a:latin typeface="Proxima Nova"/>
              <a:ea typeface="Proxima Nova"/>
              <a:cs typeface="Proxima Nova"/>
              <a:sym typeface="Proxima Nova"/>
            </a:endParaRPr>
          </a:p>
        </p:txBody>
      </p:sp>
      <p:sp>
        <p:nvSpPr>
          <p:cNvPr id="2" name="Freeform 3">
            <a:extLst>
              <a:ext uri="{FF2B5EF4-FFF2-40B4-BE49-F238E27FC236}">
                <a16:creationId xmlns:a16="http://schemas.microsoft.com/office/drawing/2014/main" id="{9E9848C8-659B-7471-1A18-E53750F9B38C}"/>
              </a:ext>
            </a:extLst>
          </p:cNvPr>
          <p:cNvSpPr/>
          <p:nvPr/>
        </p:nvSpPr>
        <p:spPr>
          <a:xfrm>
            <a:off x="188976" y="4748784"/>
            <a:ext cx="8766048" cy="262128"/>
          </a:xfrm>
          <a:custGeom>
            <a:avLst/>
            <a:gdLst/>
            <a:ahLst/>
            <a:cxnLst/>
            <a:rect l="l" t="t" r="r" b="b"/>
            <a:pathLst>
              <a:path w="8766048" h="262128">
                <a:moveTo>
                  <a:pt x="0" y="0"/>
                </a:moveTo>
                <a:lnTo>
                  <a:pt x="8766048" y="0"/>
                </a:lnTo>
                <a:lnTo>
                  <a:pt x="8766048" y="262128"/>
                </a:lnTo>
                <a:lnTo>
                  <a:pt x="0" y="262128"/>
                </a:lnTo>
                <a:lnTo>
                  <a:pt x="0" y="0"/>
                </a:lnTo>
                <a:close/>
              </a:path>
            </a:pathLst>
          </a:custGeom>
          <a:blipFill>
            <a:blip r:embed="rId4"/>
            <a:stretch>
              <a:fillRect b="-548"/>
            </a:stretch>
          </a:blipFill>
        </p:spPr>
        <p:txBody>
          <a:bodyPr/>
          <a:lstStyle/>
          <a:p>
            <a:endParaRPr lang="es-MX"/>
          </a:p>
        </p:txBody>
      </p:sp>
      <p:sp>
        <p:nvSpPr>
          <p:cNvPr id="3" name="Google Shape;125;p17">
            <a:extLst>
              <a:ext uri="{FF2B5EF4-FFF2-40B4-BE49-F238E27FC236}">
                <a16:creationId xmlns:a16="http://schemas.microsoft.com/office/drawing/2014/main" id="{EFC30F49-DCB1-A2B0-DC63-8F769D073179}"/>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 name="Google Shape;123;p17">
            <a:extLst>
              <a:ext uri="{FF2B5EF4-FFF2-40B4-BE49-F238E27FC236}">
                <a16:creationId xmlns:a16="http://schemas.microsoft.com/office/drawing/2014/main" id="{1742AA96-2D58-8956-9A72-5F59BF2AF5E9}"/>
              </a:ext>
            </a:extLst>
          </p:cNvPr>
          <p:cNvGrpSpPr/>
          <p:nvPr/>
        </p:nvGrpSpPr>
        <p:grpSpPr>
          <a:xfrm>
            <a:off x="-3" y="-6789"/>
            <a:ext cx="9144003" cy="879921"/>
            <a:chOff x="0" y="0"/>
            <a:chExt cx="9144003" cy="879921"/>
          </a:xfrm>
        </p:grpSpPr>
        <p:pic>
          <p:nvPicPr>
            <p:cNvPr id="5" name="Google Shape;124;p17">
              <a:extLst>
                <a:ext uri="{FF2B5EF4-FFF2-40B4-BE49-F238E27FC236}">
                  <a16:creationId xmlns:a16="http://schemas.microsoft.com/office/drawing/2014/main" id="{DBA3797C-2942-41B8-2033-C4281B076875}"/>
                </a:ext>
              </a:extLst>
            </p:cNvPr>
            <p:cNvPicPr preferRelativeResize="0"/>
            <p:nvPr/>
          </p:nvPicPr>
          <p:blipFill rotWithShape="1">
            <a:blip r:embed="rId5">
              <a:alphaModFix/>
            </a:blip>
            <a:srcRect t="43584" b="43585"/>
            <a:stretch/>
          </p:blipFill>
          <p:spPr>
            <a:xfrm>
              <a:off x="0" y="0"/>
              <a:ext cx="9144003" cy="879921"/>
            </a:xfrm>
            <a:prstGeom prst="rect">
              <a:avLst/>
            </a:prstGeom>
            <a:noFill/>
            <a:ln>
              <a:noFill/>
            </a:ln>
          </p:spPr>
        </p:pic>
        <p:sp>
          <p:nvSpPr>
            <p:cNvPr id="6" name="Google Shape;125;p17">
              <a:extLst>
                <a:ext uri="{FF2B5EF4-FFF2-40B4-BE49-F238E27FC236}">
                  <a16:creationId xmlns:a16="http://schemas.microsoft.com/office/drawing/2014/main" id="{7E95A798-1A94-5A6C-F801-3AF5ED9FEDFF}"/>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pic>
        <p:nvPicPr>
          <p:cNvPr id="7" name="Google Shape;126;p17">
            <a:extLst>
              <a:ext uri="{FF2B5EF4-FFF2-40B4-BE49-F238E27FC236}">
                <a16:creationId xmlns:a16="http://schemas.microsoft.com/office/drawing/2014/main" id="{40DEBC69-0015-24D9-47F9-BF71DB95C90E}"/>
              </a:ext>
            </a:extLst>
          </p:cNvPr>
          <p:cNvPicPr preferRelativeResize="0"/>
          <p:nvPr/>
        </p:nvPicPr>
        <p:blipFill rotWithShape="1">
          <a:blip r:embed="rId6">
            <a:alphaModFix/>
          </a:blip>
          <a:srcRect r="1526" b="38214"/>
          <a:stretch/>
        </p:blipFill>
        <p:spPr>
          <a:xfrm>
            <a:off x="321569" y="239754"/>
            <a:ext cx="2705464" cy="321098"/>
          </a:xfrm>
          <a:prstGeom prst="rect">
            <a:avLst/>
          </a:prstGeom>
          <a:noFill/>
          <a:ln>
            <a:noFill/>
          </a:ln>
        </p:spPr>
      </p:pic>
      <p:sp>
        <p:nvSpPr>
          <p:cNvPr id="8" name="Google Shape;127;p17">
            <a:extLst>
              <a:ext uri="{FF2B5EF4-FFF2-40B4-BE49-F238E27FC236}">
                <a16:creationId xmlns:a16="http://schemas.microsoft.com/office/drawing/2014/main" id="{F301B2E8-8E5F-68D2-F315-48B07F4E2F71}"/>
              </a:ext>
            </a:extLst>
          </p:cNvPr>
          <p:cNvSpPr txBox="1"/>
          <p:nvPr/>
        </p:nvSpPr>
        <p:spPr>
          <a:xfrm>
            <a:off x="3234792" y="220940"/>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4650" y="1966109"/>
            <a:ext cx="8554212" cy="1153668"/>
          </a:xfrm>
          <a:custGeom>
            <a:avLst/>
            <a:gdLst/>
            <a:ahLst/>
            <a:cxnLst/>
            <a:rect l="l" t="t" r="r" b="b"/>
            <a:pathLst>
              <a:path w="8554212" h="1153668">
                <a:moveTo>
                  <a:pt x="0" y="0"/>
                </a:moveTo>
                <a:lnTo>
                  <a:pt x="8554212" y="0"/>
                </a:lnTo>
                <a:lnTo>
                  <a:pt x="8554212" y="1153668"/>
                </a:lnTo>
                <a:lnTo>
                  <a:pt x="0" y="1153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188976" y="4748784"/>
            <a:ext cx="8766048" cy="262128"/>
          </a:xfrm>
          <a:custGeom>
            <a:avLst/>
            <a:gdLst/>
            <a:ahLst/>
            <a:cxnLst/>
            <a:rect l="l" t="t" r="r" b="b"/>
            <a:pathLst>
              <a:path w="8766048" h="262128">
                <a:moveTo>
                  <a:pt x="0" y="0"/>
                </a:moveTo>
                <a:lnTo>
                  <a:pt x="8766048" y="0"/>
                </a:lnTo>
                <a:lnTo>
                  <a:pt x="8766048" y="262128"/>
                </a:lnTo>
                <a:lnTo>
                  <a:pt x="0" y="262128"/>
                </a:lnTo>
                <a:lnTo>
                  <a:pt x="0" y="0"/>
                </a:lnTo>
                <a:close/>
              </a:path>
            </a:pathLst>
          </a:custGeom>
          <a:blipFill>
            <a:blip r:embed="rId4"/>
            <a:stretch>
              <a:fillRect b="-548"/>
            </a:stretch>
          </a:blipFill>
        </p:spPr>
        <p:txBody>
          <a:bodyPr/>
          <a:lstStyle/>
          <a:p>
            <a:endParaRPr lang="es-MX"/>
          </a:p>
        </p:txBody>
      </p:sp>
      <p:sp>
        <p:nvSpPr>
          <p:cNvPr id="4" name="Freeform 4"/>
          <p:cNvSpPr/>
          <p:nvPr/>
        </p:nvSpPr>
        <p:spPr>
          <a:xfrm>
            <a:off x="446662" y="2148957"/>
            <a:ext cx="1916811" cy="737235"/>
          </a:xfrm>
          <a:custGeom>
            <a:avLst/>
            <a:gdLst/>
            <a:ahLst/>
            <a:cxnLst/>
            <a:rect l="l" t="t" r="r" b="b"/>
            <a:pathLst>
              <a:path w="1916811" h="737235">
                <a:moveTo>
                  <a:pt x="0" y="0"/>
                </a:moveTo>
                <a:lnTo>
                  <a:pt x="1916811" y="0"/>
                </a:lnTo>
                <a:lnTo>
                  <a:pt x="1916811" y="737236"/>
                </a:lnTo>
                <a:lnTo>
                  <a:pt x="0" y="737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p:cNvSpPr/>
          <p:nvPr/>
        </p:nvSpPr>
        <p:spPr>
          <a:xfrm>
            <a:off x="2533017" y="2148957"/>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6" name="Freeform 6"/>
          <p:cNvSpPr/>
          <p:nvPr/>
        </p:nvSpPr>
        <p:spPr>
          <a:xfrm>
            <a:off x="4619373" y="2148957"/>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5">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6704205" y="2148957"/>
            <a:ext cx="1916811" cy="737235"/>
          </a:xfrm>
          <a:custGeom>
            <a:avLst/>
            <a:gdLst/>
            <a:ahLst/>
            <a:cxnLst/>
            <a:rect l="l" t="t" r="r" b="b"/>
            <a:pathLst>
              <a:path w="1916811" h="737235">
                <a:moveTo>
                  <a:pt x="0" y="0"/>
                </a:moveTo>
                <a:lnTo>
                  <a:pt x="1916811" y="0"/>
                </a:lnTo>
                <a:lnTo>
                  <a:pt x="1916811" y="737236"/>
                </a:lnTo>
                <a:lnTo>
                  <a:pt x="0" y="737236"/>
                </a:lnTo>
                <a:lnTo>
                  <a:pt x="0" y="0"/>
                </a:lnTo>
                <a:close/>
              </a:path>
            </a:pathLst>
          </a:custGeom>
          <a:blipFill>
            <a:blip r:embed="rId5">
              <a:extLst>
                <a:ext uri="{96DAC541-7B7A-43D3-8B79-37D633B846F1}">
                  <asvg:svgBlip xmlns:asvg="http://schemas.microsoft.com/office/drawing/2016/SVG/main" r:embed="rId10"/>
                </a:ext>
              </a:extLst>
            </a:blip>
            <a:stretch>
              <a:fillRect/>
            </a:stretch>
          </a:blipFill>
        </p:spPr>
        <p:txBody>
          <a:bodyPr/>
          <a:lstStyle/>
          <a:p>
            <a:endParaRPr lang="es-MX"/>
          </a:p>
        </p:txBody>
      </p:sp>
      <p:sp>
        <p:nvSpPr>
          <p:cNvPr id="8" name="Freeform 8"/>
          <p:cNvSpPr/>
          <p:nvPr/>
        </p:nvSpPr>
        <p:spPr>
          <a:xfrm>
            <a:off x="0" y="38"/>
            <a:ext cx="9144000" cy="879310"/>
          </a:xfrm>
          <a:custGeom>
            <a:avLst/>
            <a:gdLst/>
            <a:ahLst/>
            <a:cxnLst/>
            <a:rect l="l" t="t" r="r" b="b"/>
            <a:pathLst>
              <a:path w="9144000" h="879310">
                <a:moveTo>
                  <a:pt x="0" y="0"/>
                </a:moveTo>
                <a:lnTo>
                  <a:pt x="9144000" y="0"/>
                </a:lnTo>
                <a:lnTo>
                  <a:pt x="9144000" y="879310"/>
                </a:lnTo>
                <a:lnTo>
                  <a:pt x="0" y="879310"/>
                </a:lnTo>
                <a:lnTo>
                  <a:pt x="0" y="0"/>
                </a:lnTo>
                <a:close/>
              </a:path>
            </a:pathLst>
          </a:custGeom>
          <a:blipFill>
            <a:blip r:embed="rId11"/>
            <a:stretch>
              <a:fillRect b="-173"/>
            </a:stretch>
          </a:blipFill>
        </p:spPr>
        <p:txBody>
          <a:bodyPr/>
          <a:lstStyle/>
          <a:p>
            <a:endParaRPr lang="es-MX"/>
          </a:p>
        </p:txBody>
      </p:sp>
      <p:grpSp>
        <p:nvGrpSpPr>
          <p:cNvPr id="9" name="Group 9"/>
          <p:cNvGrpSpPr>
            <a:grpSpLocks noChangeAspect="1"/>
          </p:cNvGrpSpPr>
          <p:nvPr/>
        </p:nvGrpSpPr>
        <p:grpSpPr>
          <a:xfrm>
            <a:off x="0" y="0"/>
            <a:ext cx="9144000" cy="879348"/>
            <a:chOff x="0" y="0"/>
            <a:chExt cx="9144000" cy="879348"/>
          </a:xfrm>
        </p:grpSpPr>
        <p:sp>
          <p:nvSpPr>
            <p:cNvPr id="10" name="Freeform 10"/>
            <p:cNvSpPr/>
            <p:nvPr/>
          </p:nvSpPr>
          <p:spPr>
            <a:xfrm>
              <a:off x="0" y="0"/>
              <a:ext cx="9144000" cy="879348"/>
            </a:xfrm>
            <a:custGeom>
              <a:avLst/>
              <a:gdLst/>
              <a:ahLst/>
              <a:cxnLst/>
              <a:rect l="l" t="t" r="r" b="b"/>
              <a:pathLst>
                <a:path w="9144000" h="879348">
                  <a:moveTo>
                    <a:pt x="0" y="879348"/>
                  </a:moveTo>
                  <a:lnTo>
                    <a:pt x="0" y="0"/>
                  </a:lnTo>
                  <a:lnTo>
                    <a:pt x="9144000" y="0"/>
                  </a:lnTo>
                  <a:lnTo>
                    <a:pt x="9144000" y="879348"/>
                  </a:lnTo>
                  <a:close/>
                </a:path>
              </a:pathLst>
            </a:custGeom>
            <a:solidFill>
              <a:srgbClr val="FFFFFF"/>
            </a:solidFill>
          </p:spPr>
          <p:txBody>
            <a:bodyPr/>
            <a:lstStyle/>
            <a:p>
              <a:endParaRPr lang="es-MX"/>
            </a:p>
          </p:txBody>
        </p:sp>
      </p:grpSp>
      <p:sp>
        <p:nvSpPr>
          <p:cNvPr id="17" name="TextBox 17"/>
          <p:cNvSpPr txBox="1"/>
          <p:nvPr/>
        </p:nvSpPr>
        <p:spPr>
          <a:xfrm>
            <a:off x="312725" y="962939"/>
            <a:ext cx="8566137" cy="956865"/>
          </a:xfrm>
          <a:prstGeom prst="rect">
            <a:avLst/>
          </a:prstGeom>
        </p:spPr>
        <p:txBody>
          <a:bodyPr lIns="0" tIns="0" rIns="0" bIns="0" rtlCol="0" anchor="t">
            <a:spAutoFit/>
          </a:bodyPr>
          <a:lstStyle/>
          <a:p>
            <a:pPr algn="l">
              <a:lnSpc>
                <a:spcPts val="2520"/>
              </a:lnSpc>
            </a:pPr>
            <a:r>
              <a:rPr lang="en-US" sz="1800" b="1" dirty="0">
                <a:solidFill>
                  <a:srgbClr val="006F59"/>
                </a:solidFill>
                <a:latin typeface="Arial Bold"/>
                <a:ea typeface="Arial Bold"/>
                <a:cs typeface="Arial Bold"/>
                <a:sym typeface="Arial Bold"/>
              </a:rPr>
              <a:t>OFERTA DE INVERSIÓN</a:t>
            </a:r>
          </a:p>
          <a:p>
            <a:pPr algn="l">
              <a:lnSpc>
                <a:spcPts val="2207"/>
              </a:lnSpc>
            </a:pPr>
            <a:r>
              <a:rPr lang="en-US" sz="900" b="1" spc="0" dirty="0" err="1">
                <a:solidFill>
                  <a:srgbClr val="400F26"/>
                </a:solidFill>
                <a:latin typeface="Verdana Pro Bold"/>
                <a:ea typeface="Verdana Pro Bold"/>
                <a:cs typeface="Verdana Pro Bold"/>
                <a:sym typeface="Verdana Pro Bold"/>
              </a:rPr>
              <a:t>Invierta</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en</a:t>
            </a:r>
            <a:r>
              <a:rPr lang="en-US" sz="900" b="1" spc="0" dirty="0">
                <a:solidFill>
                  <a:srgbClr val="400F26"/>
                </a:solidFill>
                <a:latin typeface="Verdana Pro Bold"/>
                <a:ea typeface="Verdana Pro Bold"/>
                <a:cs typeface="Verdana Pro Bold"/>
                <a:sym typeface="Verdana Pro Bold"/>
              </a:rPr>
              <a:t> la </a:t>
            </a:r>
            <a:r>
              <a:rPr lang="en-US" sz="900" b="1" spc="0" dirty="0" err="1">
                <a:solidFill>
                  <a:srgbClr val="400F26"/>
                </a:solidFill>
                <a:latin typeface="Verdana Pro Bold"/>
                <a:ea typeface="Verdana Pro Bold"/>
                <a:cs typeface="Verdana Pro Bold"/>
                <a:sym typeface="Verdana Pro Bold"/>
              </a:rPr>
              <a:t>empresa</a:t>
            </a:r>
            <a:r>
              <a:rPr lang="en-US" sz="900" b="1" spc="0" dirty="0">
                <a:solidFill>
                  <a:srgbClr val="400F26"/>
                </a:solidFill>
                <a:latin typeface="Verdana Pro Bold"/>
                <a:ea typeface="Verdana Pro Bold"/>
                <a:cs typeface="Verdana Pro Bold"/>
                <a:sym typeface="Verdana Pro Bold"/>
              </a:rPr>
              <a:t> de joyería </a:t>
            </a:r>
            <a:r>
              <a:rPr lang="en-US" sz="900" b="1" spc="0" dirty="0" err="1">
                <a:solidFill>
                  <a:srgbClr val="400F26"/>
                </a:solidFill>
                <a:latin typeface="Verdana Pro Bold"/>
                <a:ea typeface="Verdana Pro Bold"/>
                <a:cs typeface="Verdana Pro Bold"/>
                <a:sym typeface="Verdana Pro Bold"/>
              </a:rPr>
              <a:t>fina</a:t>
            </a:r>
            <a:r>
              <a:rPr lang="en-US" sz="900" b="1" spc="0" dirty="0">
                <a:solidFill>
                  <a:srgbClr val="400F26"/>
                </a:solidFill>
                <a:latin typeface="Verdana Pro Bold"/>
                <a:ea typeface="Verdana Pro Bold"/>
                <a:cs typeface="Verdana Pro Bold"/>
                <a:sym typeface="Verdana Pro Bold"/>
              </a:rPr>
              <a:t> y </a:t>
            </a:r>
            <a:r>
              <a:rPr lang="en-US" sz="900" b="1" spc="0" dirty="0" err="1">
                <a:solidFill>
                  <a:srgbClr val="400F26"/>
                </a:solidFill>
                <a:latin typeface="Verdana Pro Bold"/>
                <a:ea typeface="Verdana Pro Bold"/>
                <a:cs typeface="Verdana Pro Bold"/>
                <a:sym typeface="Verdana Pro Bold"/>
              </a:rPr>
              <a:t>oro</a:t>
            </a:r>
            <a:r>
              <a:rPr lang="en-US" sz="900" b="1" spc="0" dirty="0">
                <a:solidFill>
                  <a:srgbClr val="400F26"/>
                </a:solidFill>
                <a:latin typeface="Verdana Pro Bold"/>
                <a:ea typeface="Verdana Pro Bold"/>
                <a:cs typeface="Verdana Pro Bold"/>
                <a:sym typeface="Verdana Pro Bold"/>
              </a:rPr>
              <a:t> de </a:t>
            </a:r>
            <a:r>
              <a:rPr lang="en-US" sz="900" b="1" spc="0" dirty="0" err="1">
                <a:solidFill>
                  <a:srgbClr val="400F26"/>
                </a:solidFill>
                <a:latin typeface="Verdana Pro Bold"/>
                <a:ea typeface="Verdana Pro Bold"/>
                <a:cs typeface="Verdana Pro Bold"/>
                <a:sym typeface="Verdana Pro Bold"/>
              </a:rPr>
              <a:t>origen</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ético</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líder</a:t>
            </a:r>
            <a:r>
              <a:rPr lang="en-US" sz="900" b="1" spc="0" dirty="0">
                <a:solidFill>
                  <a:srgbClr val="400F26"/>
                </a:solidFill>
                <a:latin typeface="Verdana Pro Bold"/>
                <a:ea typeface="Verdana Pro Bold"/>
                <a:cs typeface="Verdana Pro Bold"/>
                <a:sym typeface="Verdana Pro Bold"/>
              </a:rPr>
              <a:t> del Reino Unido, </a:t>
            </a:r>
            <a:r>
              <a:rPr lang="en-US" sz="900" spc="0" dirty="0">
                <a:solidFill>
                  <a:srgbClr val="400F26"/>
                </a:solidFill>
                <a:latin typeface="Verdana Pro"/>
                <a:ea typeface="Verdana Pro"/>
                <a:cs typeface="Verdana Pro"/>
                <a:sym typeface="Verdana Pro"/>
              </a:rPr>
              <a:t>con </a:t>
            </a:r>
            <a:r>
              <a:rPr lang="en-US" sz="900" spc="0" dirty="0" err="1">
                <a:solidFill>
                  <a:srgbClr val="400F26"/>
                </a:solidFill>
                <a:latin typeface="Verdana Pro"/>
                <a:ea typeface="Verdana Pro"/>
                <a:cs typeface="Verdana Pro"/>
                <a:sym typeface="Verdana Pro"/>
              </a:rPr>
              <a:t>una</a:t>
            </a:r>
            <a:r>
              <a:rPr lang="en-US" sz="900" spc="0" dirty="0">
                <a:solidFill>
                  <a:srgbClr val="400F26"/>
                </a:solidFill>
                <a:latin typeface="Verdana Pro"/>
                <a:ea typeface="Verdana Pro"/>
                <a:cs typeface="Verdana Pro"/>
                <a:sym typeface="Verdana Pro"/>
              </a:rPr>
              <a:t> trayectoria </a:t>
            </a:r>
            <a:r>
              <a:rPr lang="en-US" sz="900" spc="0" dirty="0" err="1">
                <a:solidFill>
                  <a:srgbClr val="400F26"/>
                </a:solidFill>
                <a:latin typeface="Verdana Pro"/>
                <a:ea typeface="Verdana Pro"/>
                <a:cs typeface="Verdana Pro"/>
                <a:sym typeface="Verdana Pro"/>
              </a:rPr>
              <a:t>comercial</a:t>
            </a:r>
            <a:r>
              <a:rPr lang="en-US" sz="900" spc="0" dirty="0">
                <a:solidFill>
                  <a:srgbClr val="400F26"/>
                </a:solidFill>
                <a:latin typeface="Verdana Pro"/>
                <a:ea typeface="Verdana Pro"/>
                <a:cs typeface="Verdana Pro"/>
                <a:sym typeface="Verdana Pro"/>
              </a:rPr>
              <a:t> de </a:t>
            </a:r>
            <a:r>
              <a:rPr lang="en-US" sz="900" spc="0" dirty="0" err="1">
                <a:solidFill>
                  <a:srgbClr val="400F26"/>
                </a:solidFill>
                <a:latin typeface="Verdana Pro"/>
                <a:ea typeface="Verdana Pro"/>
                <a:cs typeface="Verdana Pro"/>
                <a:sym typeface="Verdana Pro"/>
              </a:rPr>
              <a:t>más</a:t>
            </a:r>
            <a:r>
              <a:rPr lang="en-US" sz="900" spc="0" dirty="0">
                <a:solidFill>
                  <a:srgbClr val="400F26"/>
                </a:solidFill>
                <a:latin typeface="Verdana Pro"/>
                <a:ea typeface="Verdana Pro"/>
                <a:cs typeface="Verdana Pro"/>
                <a:sym typeface="Verdana Pro"/>
              </a:rPr>
              <a:t> de </a:t>
            </a:r>
            <a:r>
              <a:rPr lang="en-US" sz="900" spc="0" dirty="0" err="1">
                <a:solidFill>
                  <a:srgbClr val="400F26"/>
                </a:solidFill>
                <a:latin typeface="Verdana Pro"/>
                <a:ea typeface="Verdana Pro"/>
                <a:cs typeface="Verdana Pro"/>
                <a:sym typeface="Verdana Pro"/>
              </a:rPr>
              <a:t>una</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década</a:t>
            </a:r>
            <a:r>
              <a:rPr lang="en-US" sz="900" spc="0" dirty="0">
                <a:solidFill>
                  <a:srgbClr val="400F26"/>
                </a:solidFill>
                <a:latin typeface="Verdana Pro"/>
                <a:ea typeface="Verdana Pro"/>
                <a:cs typeface="Verdana Pro"/>
                <a:sym typeface="Verdana Pro"/>
              </a:rPr>
              <a:t>. </a:t>
            </a:r>
            <a:r>
              <a:rPr lang="en-US" sz="900" b="1" spc="0" dirty="0" err="1">
                <a:solidFill>
                  <a:srgbClr val="400F26"/>
                </a:solidFill>
                <a:latin typeface="Verdana Pro Bold"/>
                <a:ea typeface="Verdana Pro Bold"/>
                <a:cs typeface="Verdana Pro Bold"/>
                <a:sym typeface="Verdana Pro Bold"/>
              </a:rPr>
              <a:t>Rentabilidad</a:t>
            </a:r>
            <a:r>
              <a:rPr lang="en-US" sz="900" b="1" spc="0" dirty="0">
                <a:solidFill>
                  <a:srgbClr val="400F26"/>
                </a:solidFill>
                <a:latin typeface="Verdana Pro Bold"/>
                <a:ea typeface="Verdana Pro Bold"/>
                <a:cs typeface="Verdana Pro Bold"/>
                <a:sym typeface="Verdana Pro Bold"/>
              </a:rPr>
              <a:t> fija </a:t>
            </a:r>
            <a:r>
              <a:rPr lang="en-US" sz="900" b="1" spc="0" dirty="0" err="1">
                <a:solidFill>
                  <a:srgbClr val="400F26"/>
                </a:solidFill>
                <a:latin typeface="Verdana Pro Bold"/>
                <a:ea typeface="Verdana Pro Bold"/>
                <a:cs typeface="Verdana Pro Bold"/>
                <a:sym typeface="Verdana Pro Bold"/>
              </a:rPr>
              <a:t>respaldada</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por</a:t>
            </a:r>
            <a:r>
              <a:rPr lang="en-US" sz="900" b="1" spc="0" dirty="0">
                <a:solidFill>
                  <a:srgbClr val="400F26"/>
                </a:solidFill>
                <a:latin typeface="Verdana Pro Bold"/>
                <a:ea typeface="Verdana Pro Bold"/>
                <a:cs typeface="Verdana Pro Bold"/>
                <a:sym typeface="Verdana Pro Bold"/>
              </a:rPr>
              <a:t> activos de hasta </a:t>
            </a:r>
            <a:r>
              <a:rPr lang="en-US" sz="900" b="1" spc="0" dirty="0" err="1">
                <a:solidFill>
                  <a:srgbClr val="400F26"/>
                </a:solidFill>
                <a:latin typeface="Verdana Pro Bold"/>
                <a:ea typeface="Verdana Pro Bold"/>
                <a:cs typeface="Verdana Pro Bold"/>
                <a:sym typeface="Verdana Pro Bold"/>
              </a:rPr>
              <a:t>el</a:t>
            </a:r>
            <a:r>
              <a:rPr lang="en-US" sz="900" b="1" spc="0" dirty="0">
                <a:solidFill>
                  <a:srgbClr val="400F26"/>
                </a:solidFill>
                <a:latin typeface="Verdana Pro Bold"/>
                <a:ea typeface="Verdana Pro Bold"/>
                <a:cs typeface="Verdana Pro Bold"/>
                <a:sym typeface="Verdana Pro Bold"/>
              </a:rPr>
              <a:t> 18% anual, </a:t>
            </a:r>
            <a:r>
              <a:rPr lang="en-US" sz="900" spc="0" dirty="0" err="1">
                <a:solidFill>
                  <a:srgbClr val="400F26"/>
                </a:solidFill>
                <a:latin typeface="Verdana Pro"/>
                <a:ea typeface="Verdana Pro"/>
                <a:cs typeface="Verdana Pro"/>
                <a:sym typeface="Verdana Pro"/>
              </a:rPr>
              <a:t>pagada</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mensualmente</a:t>
            </a:r>
            <a:r>
              <a:rPr lang="en-US" sz="900" spc="0" dirty="0">
                <a:solidFill>
                  <a:srgbClr val="400F26"/>
                </a:solidFill>
                <a:latin typeface="Verdana Pro"/>
                <a:ea typeface="Verdana Pro"/>
                <a:cs typeface="Verdana Pro"/>
                <a:sym typeface="Verdana Pro"/>
              </a:rPr>
              <a:t> con un período de </a:t>
            </a:r>
            <a:r>
              <a:rPr lang="en-US" sz="900" spc="0" dirty="0" err="1">
                <a:solidFill>
                  <a:srgbClr val="400F26"/>
                </a:solidFill>
                <a:latin typeface="Verdana Pro"/>
                <a:ea typeface="Verdana Pro"/>
                <a:cs typeface="Verdana Pro"/>
                <a:sym typeface="Verdana Pro"/>
              </a:rPr>
              <a:t>inversión</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mínimo</a:t>
            </a:r>
            <a:r>
              <a:rPr lang="en-US" sz="900" spc="0" dirty="0">
                <a:solidFill>
                  <a:srgbClr val="400F26"/>
                </a:solidFill>
                <a:latin typeface="Verdana Pro"/>
                <a:ea typeface="Verdana Pro"/>
                <a:cs typeface="Verdana Pro"/>
                <a:sym typeface="Verdana Pro"/>
              </a:rPr>
              <a:t> flexible de 12 </a:t>
            </a:r>
          </a:p>
          <a:p>
            <a:pPr algn="l">
              <a:lnSpc>
                <a:spcPts val="450"/>
              </a:lnSpc>
            </a:pPr>
            <a:r>
              <a:rPr lang="en-US" sz="900" spc="0" dirty="0">
                <a:solidFill>
                  <a:srgbClr val="400F26"/>
                </a:solidFill>
                <a:latin typeface="Verdana Pro"/>
                <a:ea typeface="Verdana Pro"/>
                <a:cs typeface="Verdana Pro"/>
                <a:sym typeface="Verdana Pro"/>
              </a:rPr>
              <a:t>meses. </a:t>
            </a:r>
          </a:p>
        </p:txBody>
      </p:sp>
      <p:sp>
        <p:nvSpPr>
          <p:cNvPr id="18" name="TextBox 18"/>
          <p:cNvSpPr txBox="1"/>
          <p:nvPr/>
        </p:nvSpPr>
        <p:spPr>
          <a:xfrm>
            <a:off x="312725" y="4775206"/>
            <a:ext cx="640985" cy="161801"/>
          </a:xfrm>
          <a:prstGeom prst="rect">
            <a:avLst/>
          </a:prstGeom>
        </p:spPr>
        <p:txBody>
          <a:bodyPr lIns="0" tIns="0" rIns="0" bIns="0" rtlCol="0" anchor="t">
            <a:spAutoFit/>
          </a:bodyPr>
          <a:lstStyle/>
          <a:p>
            <a:pPr algn="l">
              <a:lnSpc>
                <a:spcPts val="1394"/>
              </a:lnSpc>
            </a:pPr>
            <a:r>
              <a:rPr lang="en-US" sz="996" spc="0">
                <a:solidFill>
                  <a:srgbClr val="400F26"/>
                </a:solidFill>
                <a:latin typeface="Verdana Pro"/>
                <a:ea typeface="Verdana Pro"/>
                <a:cs typeface="Verdana Pro"/>
                <a:sym typeface="Verdana Pro"/>
              </a:rPr>
              <a:t>Página 03</a:t>
            </a:r>
          </a:p>
        </p:txBody>
      </p:sp>
      <p:sp>
        <p:nvSpPr>
          <p:cNvPr id="19" name="TextBox 19"/>
          <p:cNvSpPr txBox="1"/>
          <p:nvPr/>
        </p:nvSpPr>
        <p:spPr>
          <a:xfrm>
            <a:off x="667379" y="2214217"/>
            <a:ext cx="676342" cy="618030"/>
          </a:xfrm>
          <a:prstGeom prst="rect">
            <a:avLst/>
          </a:prstGeom>
        </p:spPr>
        <p:txBody>
          <a:bodyPr lIns="0" tIns="0" rIns="0" bIns="0" rtlCol="0" anchor="t">
            <a:spAutoFit/>
          </a:bodyPr>
          <a:lstStyle/>
          <a:p>
            <a:pPr algn="just">
              <a:lnSpc>
                <a:spcPts val="2778"/>
              </a:lnSpc>
            </a:pPr>
            <a:r>
              <a:rPr lang="en-US" sz="2606" b="1" spc="2" dirty="0">
                <a:solidFill>
                  <a:srgbClr val="FFFFFF"/>
                </a:solidFill>
                <a:latin typeface="Arial Bold"/>
                <a:ea typeface="Arial Bold"/>
                <a:cs typeface="Arial Bold"/>
                <a:sym typeface="Arial Bold"/>
              </a:rPr>
              <a:t>10%</a:t>
            </a:r>
          </a:p>
          <a:p>
            <a:pPr algn="just">
              <a:lnSpc>
                <a:spcPts val="2079"/>
              </a:lnSpc>
            </a:pPr>
            <a:r>
              <a:rPr lang="en-US" sz="1500" b="1" dirty="0">
                <a:solidFill>
                  <a:srgbClr val="FFFFFF"/>
                </a:solidFill>
                <a:latin typeface="Arial Bold"/>
                <a:ea typeface="Arial Bold"/>
                <a:cs typeface="Arial Bold"/>
                <a:sym typeface="Arial Bold"/>
              </a:rPr>
              <a:t>Return</a:t>
            </a:r>
          </a:p>
        </p:txBody>
      </p:sp>
      <p:sp>
        <p:nvSpPr>
          <p:cNvPr id="20" name="TextBox 20"/>
          <p:cNvSpPr txBox="1"/>
          <p:nvPr/>
        </p:nvSpPr>
        <p:spPr>
          <a:xfrm>
            <a:off x="2742181" y="2214217"/>
            <a:ext cx="676342" cy="618030"/>
          </a:xfrm>
          <a:prstGeom prst="rect">
            <a:avLst/>
          </a:prstGeom>
        </p:spPr>
        <p:txBody>
          <a:bodyPr lIns="0" tIns="0" rIns="0" bIns="0" rtlCol="0" anchor="t">
            <a:spAutoFit/>
          </a:bodyPr>
          <a:lstStyle/>
          <a:p>
            <a:pPr algn="just">
              <a:lnSpc>
                <a:spcPts val="2778"/>
              </a:lnSpc>
            </a:pPr>
            <a:r>
              <a:rPr lang="en-US" sz="2606" b="1" spc="2">
                <a:solidFill>
                  <a:srgbClr val="FFFFFF"/>
                </a:solidFill>
                <a:latin typeface="Arial Bold"/>
                <a:ea typeface="Arial Bold"/>
                <a:cs typeface="Arial Bold"/>
                <a:sym typeface="Arial Bold"/>
              </a:rPr>
              <a:t>12%</a:t>
            </a:r>
          </a:p>
          <a:p>
            <a:pPr algn="just">
              <a:lnSpc>
                <a:spcPts val="2079"/>
              </a:lnSpc>
            </a:pPr>
            <a:r>
              <a:rPr lang="en-US" sz="1500" b="1">
                <a:solidFill>
                  <a:srgbClr val="FFFFFF"/>
                </a:solidFill>
                <a:latin typeface="Arial Bold"/>
                <a:ea typeface="Arial Bold"/>
                <a:cs typeface="Arial Bold"/>
                <a:sym typeface="Arial Bold"/>
              </a:rPr>
              <a:t>Return</a:t>
            </a:r>
          </a:p>
        </p:txBody>
      </p:sp>
      <p:sp>
        <p:nvSpPr>
          <p:cNvPr id="21" name="TextBox 21"/>
          <p:cNvSpPr txBox="1"/>
          <p:nvPr/>
        </p:nvSpPr>
        <p:spPr>
          <a:xfrm>
            <a:off x="4828156" y="2214217"/>
            <a:ext cx="676961" cy="618030"/>
          </a:xfrm>
          <a:prstGeom prst="rect">
            <a:avLst/>
          </a:prstGeom>
        </p:spPr>
        <p:txBody>
          <a:bodyPr lIns="0" tIns="0" rIns="0" bIns="0" rtlCol="0" anchor="t">
            <a:spAutoFit/>
          </a:bodyPr>
          <a:lstStyle/>
          <a:p>
            <a:pPr algn="l">
              <a:lnSpc>
                <a:spcPts val="2778"/>
              </a:lnSpc>
            </a:pPr>
            <a:r>
              <a:rPr lang="en-US" sz="2606" b="1" spc="5">
                <a:solidFill>
                  <a:srgbClr val="FFFFFF"/>
                </a:solidFill>
                <a:latin typeface="Arial Bold"/>
                <a:ea typeface="Arial Bold"/>
                <a:cs typeface="Arial Bold"/>
                <a:sym typeface="Arial Bold"/>
              </a:rPr>
              <a:t>15%</a:t>
            </a:r>
          </a:p>
          <a:p>
            <a:pPr algn="l">
              <a:lnSpc>
                <a:spcPts val="2079"/>
              </a:lnSpc>
            </a:pPr>
            <a:r>
              <a:rPr lang="en-US" sz="1500" b="1">
                <a:solidFill>
                  <a:srgbClr val="FFFFFF"/>
                </a:solidFill>
                <a:latin typeface="Arial Bold"/>
                <a:ea typeface="Arial Bold"/>
                <a:cs typeface="Arial Bold"/>
                <a:sym typeface="Arial Bold"/>
              </a:rPr>
              <a:t>Return</a:t>
            </a:r>
          </a:p>
        </p:txBody>
      </p:sp>
      <p:sp>
        <p:nvSpPr>
          <p:cNvPr id="22" name="TextBox 22"/>
          <p:cNvSpPr txBox="1"/>
          <p:nvPr/>
        </p:nvSpPr>
        <p:spPr>
          <a:xfrm>
            <a:off x="6914512" y="2214217"/>
            <a:ext cx="676342" cy="618030"/>
          </a:xfrm>
          <a:prstGeom prst="rect">
            <a:avLst/>
          </a:prstGeom>
        </p:spPr>
        <p:txBody>
          <a:bodyPr lIns="0" tIns="0" rIns="0" bIns="0" rtlCol="0" anchor="t">
            <a:spAutoFit/>
          </a:bodyPr>
          <a:lstStyle/>
          <a:p>
            <a:pPr algn="just">
              <a:lnSpc>
                <a:spcPts val="2778"/>
              </a:lnSpc>
            </a:pPr>
            <a:r>
              <a:rPr lang="en-US" sz="2606" b="1" spc="2" dirty="0">
                <a:solidFill>
                  <a:srgbClr val="FFFFFF"/>
                </a:solidFill>
                <a:latin typeface="Arial Bold"/>
                <a:ea typeface="Arial Bold"/>
                <a:cs typeface="Arial Bold"/>
                <a:sym typeface="Arial Bold"/>
              </a:rPr>
              <a:t>18%</a:t>
            </a:r>
          </a:p>
          <a:p>
            <a:pPr algn="just">
              <a:lnSpc>
                <a:spcPts val="2079"/>
              </a:lnSpc>
            </a:pPr>
            <a:r>
              <a:rPr lang="en-US" sz="1500" b="1" dirty="0">
                <a:solidFill>
                  <a:srgbClr val="FFFFFF"/>
                </a:solidFill>
                <a:latin typeface="Arial Bold"/>
                <a:ea typeface="Arial Bold"/>
                <a:cs typeface="Arial Bold"/>
                <a:sym typeface="Arial Bold"/>
              </a:rPr>
              <a:t>Return</a:t>
            </a:r>
          </a:p>
        </p:txBody>
      </p:sp>
      <p:sp>
        <p:nvSpPr>
          <p:cNvPr id="23" name="TextBox 23"/>
          <p:cNvSpPr txBox="1"/>
          <p:nvPr/>
        </p:nvSpPr>
        <p:spPr>
          <a:xfrm>
            <a:off x="1401308" y="2280254"/>
            <a:ext cx="814455" cy="484684"/>
          </a:xfrm>
          <a:prstGeom prst="rect">
            <a:avLst/>
          </a:prstGeom>
        </p:spPr>
        <p:txBody>
          <a:bodyPr wrap="square"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Opción1 </a:t>
            </a:r>
            <a:r>
              <a:rPr lang="en-US" sz="900" dirty="0">
                <a:solidFill>
                  <a:srgbClr val="FFFFFF"/>
                </a:solidFill>
                <a:latin typeface="Arial"/>
                <a:ea typeface="Arial"/>
                <a:cs typeface="Arial"/>
                <a:sym typeface="Arial"/>
              </a:rPr>
              <a:t>$10,000+ 0.83%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4" name="TextBox 24"/>
          <p:cNvSpPr txBox="1"/>
          <p:nvPr/>
        </p:nvSpPr>
        <p:spPr>
          <a:xfrm>
            <a:off x="3476111" y="2280254"/>
            <a:ext cx="783222" cy="488366"/>
          </a:xfrm>
          <a:prstGeom prst="rect">
            <a:avLst/>
          </a:prstGeom>
        </p:spPr>
        <p:txBody>
          <a:bodyPr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Opción2 </a:t>
            </a:r>
            <a:r>
              <a:rPr lang="en-US" sz="900" dirty="0">
                <a:solidFill>
                  <a:srgbClr val="FFFFFF"/>
                </a:solidFill>
                <a:latin typeface="Arial"/>
                <a:ea typeface="Arial"/>
                <a:cs typeface="Arial"/>
                <a:sym typeface="Arial"/>
              </a:rPr>
              <a:t>$20,000+ 1.00%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5" name="TextBox 25"/>
          <p:cNvSpPr txBox="1"/>
          <p:nvPr/>
        </p:nvSpPr>
        <p:spPr>
          <a:xfrm>
            <a:off x="5562467" y="2280254"/>
            <a:ext cx="783222" cy="488366"/>
          </a:xfrm>
          <a:prstGeom prst="rect">
            <a:avLst/>
          </a:prstGeom>
        </p:spPr>
        <p:txBody>
          <a:bodyPr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Opción3 </a:t>
            </a:r>
            <a:r>
              <a:rPr lang="en-US" sz="900" dirty="0">
                <a:solidFill>
                  <a:srgbClr val="FFFFFF"/>
                </a:solidFill>
                <a:latin typeface="Arial"/>
                <a:ea typeface="Arial"/>
                <a:cs typeface="Arial"/>
                <a:sym typeface="Arial"/>
              </a:rPr>
              <a:t>$50,000+ 1.25%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6" name="TextBox 26"/>
          <p:cNvSpPr txBox="1"/>
          <p:nvPr/>
        </p:nvSpPr>
        <p:spPr>
          <a:xfrm>
            <a:off x="7648566" y="2280254"/>
            <a:ext cx="719690" cy="488366"/>
          </a:xfrm>
          <a:prstGeom prst="rect">
            <a:avLst/>
          </a:prstGeom>
        </p:spPr>
        <p:txBody>
          <a:bodyPr lIns="0" tIns="0" rIns="0" bIns="0" rtlCol="0" anchor="t">
            <a:spAutoFit/>
          </a:bodyPr>
          <a:lstStyle/>
          <a:p>
            <a:pPr algn="l">
              <a:lnSpc>
                <a:spcPts val="1260"/>
              </a:lnSpc>
            </a:pPr>
            <a:r>
              <a:rPr lang="en-US" sz="900" b="1" dirty="0">
                <a:solidFill>
                  <a:srgbClr val="FFFFFF"/>
                </a:solidFill>
                <a:latin typeface="Arial Bold"/>
                <a:ea typeface="Arial Bold"/>
                <a:cs typeface="Arial Bold"/>
                <a:sym typeface="Arial Bold"/>
              </a:rPr>
              <a:t>Opción4 </a:t>
            </a:r>
            <a:r>
              <a:rPr lang="en-US" sz="900" dirty="0">
                <a:solidFill>
                  <a:srgbClr val="FFFFFF"/>
                </a:solidFill>
                <a:latin typeface="Arial"/>
                <a:ea typeface="Arial"/>
                <a:cs typeface="Arial"/>
                <a:sym typeface="Arial"/>
              </a:rPr>
              <a:t>$100,000+ 1.5%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7" name="TextBox 27"/>
          <p:cNvSpPr txBox="1"/>
          <p:nvPr/>
        </p:nvSpPr>
        <p:spPr>
          <a:xfrm>
            <a:off x="3226565" y="207731"/>
            <a:ext cx="1924469" cy="406222"/>
          </a:xfrm>
          <a:prstGeom prst="rect">
            <a:avLst/>
          </a:prstGeom>
        </p:spPr>
        <p:txBody>
          <a:bodyPr lIns="0" tIns="0" rIns="0" bIns="0" rtlCol="0" anchor="t">
            <a:spAutoFit/>
          </a:bodyPr>
          <a:lstStyle/>
          <a:p>
            <a:pPr algn="l">
              <a:lnSpc>
                <a:spcPts val="3225"/>
              </a:lnSpc>
            </a:pPr>
            <a:r>
              <a:rPr lang="en-US" sz="2304">
                <a:solidFill>
                  <a:srgbClr val="FFFFFF"/>
                </a:solidFill>
                <a:latin typeface="Roboto"/>
                <a:ea typeface="Roboto"/>
                <a:cs typeface="Roboto"/>
                <a:sym typeface="Roboto"/>
              </a:rPr>
              <a:t>D E G R O U P</a:t>
            </a:r>
          </a:p>
        </p:txBody>
      </p:sp>
      <p:pic>
        <p:nvPicPr>
          <p:cNvPr id="28" name="Google Shape;81;p15">
            <a:extLst>
              <a:ext uri="{FF2B5EF4-FFF2-40B4-BE49-F238E27FC236}">
                <a16:creationId xmlns:a16="http://schemas.microsoft.com/office/drawing/2014/main" id="{23DB9755-06E2-15F0-607D-7401CA7DAFF8}"/>
              </a:ext>
            </a:extLst>
          </p:cNvPr>
          <p:cNvPicPr preferRelativeResize="0"/>
          <p:nvPr/>
        </p:nvPicPr>
        <p:blipFill rotWithShape="1">
          <a:blip r:embed="rId12">
            <a:alphaModFix/>
          </a:blip>
          <a:srcRect t="43584" b="43585"/>
          <a:stretch/>
        </p:blipFill>
        <p:spPr>
          <a:xfrm>
            <a:off x="0" y="-10000"/>
            <a:ext cx="9144003" cy="879921"/>
          </a:xfrm>
          <a:prstGeom prst="rect">
            <a:avLst/>
          </a:prstGeom>
          <a:noFill/>
          <a:ln>
            <a:noFill/>
          </a:ln>
        </p:spPr>
      </p:pic>
      <p:sp>
        <p:nvSpPr>
          <p:cNvPr id="29" name="Google Shape;65;p14">
            <a:extLst>
              <a:ext uri="{FF2B5EF4-FFF2-40B4-BE49-F238E27FC236}">
                <a16:creationId xmlns:a16="http://schemas.microsoft.com/office/drawing/2014/main" id="{D8EBB62D-47C7-754E-1275-0895FBF922E8}"/>
              </a:ext>
            </a:extLst>
          </p:cNvPr>
          <p:cNvSpPr/>
          <p:nvPr/>
        </p:nvSpPr>
        <p:spPr>
          <a:xfrm>
            <a:off x="0" y="-19050"/>
            <a:ext cx="9220200" cy="898398"/>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0" name="Google Shape;83;p15">
            <a:extLst>
              <a:ext uri="{FF2B5EF4-FFF2-40B4-BE49-F238E27FC236}">
                <a16:creationId xmlns:a16="http://schemas.microsoft.com/office/drawing/2014/main" id="{ECBB1450-FD61-E4B6-FA93-0B6B7796F6FB}"/>
              </a:ext>
            </a:extLst>
          </p:cNvPr>
          <p:cNvPicPr preferRelativeResize="0"/>
          <p:nvPr/>
        </p:nvPicPr>
        <p:blipFill rotWithShape="1">
          <a:blip r:embed="rId13">
            <a:alphaModFix/>
          </a:blip>
          <a:srcRect r="1526" b="38214"/>
          <a:stretch/>
        </p:blipFill>
        <p:spPr>
          <a:xfrm>
            <a:off x="312675" y="293625"/>
            <a:ext cx="2705464" cy="321098"/>
          </a:xfrm>
          <a:prstGeom prst="rect">
            <a:avLst/>
          </a:prstGeom>
          <a:noFill/>
          <a:ln>
            <a:noFill/>
          </a:ln>
        </p:spPr>
      </p:pic>
      <p:sp>
        <p:nvSpPr>
          <p:cNvPr id="32" name="Google Shape;84;p15">
            <a:extLst>
              <a:ext uri="{FF2B5EF4-FFF2-40B4-BE49-F238E27FC236}">
                <a16:creationId xmlns:a16="http://schemas.microsoft.com/office/drawing/2014/main" id="{A9C16E66-83C4-DA28-2CD1-7DED4BB1EA47}"/>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pic>
        <p:nvPicPr>
          <p:cNvPr id="11" name="Google Shape;183;p19">
            <a:extLst>
              <a:ext uri="{FF2B5EF4-FFF2-40B4-BE49-F238E27FC236}">
                <a16:creationId xmlns:a16="http://schemas.microsoft.com/office/drawing/2014/main" id="{1B234934-FF5B-3C3E-D15D-DDFC6616DE10}"/>
              </a:ext>
            </a:extLst>
          </p:cNvPr>
          <p:cNvPicPr preferRelativeResize="0"/>
          <p:nvPr/>
        </p:nvPicPr>
        <p:blipFill>
          <a:blip r:embed="rId14">
            <a:alphaModFix/>
          </a:blip>
          <a:stretch>
            <a:fillRect/>
          </a:stretch>
        </p:blipFill>
        <p:spPr>
          <a:xfrm>
            <a:off x="3577711" y="4093692"/>
            <a:ext cx="707460" cy="703814"/>
          </a:xfrm>
          <a:prstGeom prst="rect">
            <a:avLst/>
          </a:prstGeom>
          <a:noFill/>
          <a:ln>
            <a:noFill/>
          </a:ln>
        </p:spPr>
      </p:pic>
      <p:pic>
        <p:nvPicPr>
          <p:cNvPr id="31" name="Google Shape;184;p19">
            <a:extLst>
              <a:ext uri="{FF2B5EF4-FFF2-40B4-BE49-F238E27FC236}">
                <a16:creationId xmlns:a16="http://schemas.microsoft.com/office/drawing/2014/main" id="{6FB99911-CEDB-28B2-5A72-83735E758F8B}"/>
              </a:ext>
            </a:extLst>
          </p:cNvPr>
          <p:cNvPicPr preferRelativeResize="0"/>
          <p:nvPr/>
        </p:nvPicPr>
        <p:blipFill>
          <a:blip r:embed="rId15">
            <a:alphaModFix/>
          </a:blip>
          <a:stretch>
            <a:fillRect/>
          </a:stretch>
        </p:blipFill>
        <p:spPr>
          <a:xfrm>
            <a:off x="5473253" y="3247478"/>
            <a:ext cx="707460" cy="637085"/>
          </a:xfrm>
          <a:prstGeom prst="rect">
            <a:avLst/>
          </a:prstGeom>
          <a:noFill/>
          <a:ln>
            <a:noFill/>
          </a:ln>
        </p:spPr>
      </p:pic>
      <p:pic>
        <p:nvPicPr>
          <p:cNvPr id="33" name="Google Shape;185;p19">
            <a:extLst>
              <a:ext uri="{FF2B5EF4-FFF2-40B4-BE49-F238E27FC236}">
                <a16:creationId xmlns:a16="http://schemas.microsoft.com/office/drawing/2014/main" id="{14E64C4C-E3B0-B37C-635E-5BD2918B6E64}"/>
              </a:ext>
            </a:extLst>
          </p:cNvPr>
          <p:cNvPicPr preferRelativeResize="0"/>
          <p:nvPr/>
        </p:nvPicPr>
        <p:blipFill>
          <a:blip r:embed="rId16">
            <a:alphaModFix/>
          </a:blip>
          <a:stretch>
            <a:fillRect/>
          </a:stretch>
        </p:blipFill>
        <p:spPr>
          <a:xfrm>
            <a:off x="1372322" y="3177619"/>
            <a:ext cx="619063" cy="706954"/>
          </a:xfrm>
          <a:prstGeom prst="rect">
            <a:avLst/>
          </a:prstGeom>
          <a:noFill/>
          <a:ln>
            <a:noFill/>
          </a:ln>
        </p:spPr>
      </p:pic>
      <p:sp>
        <p:nvSpPr>
          <p:cNvPr id="34" name="Google Shape;186;p19">
            <a:extLst>
              <a:ext uri="{FF2B5EF4-FFF2-40B4-BE49-F238E27FC236}">
                <a16:creationId xmlns:a16="http://schemas.microsoft.com/office/drawing/2014/main" id="{DB825C86-3C89-CFA2-C89F-DA65748B34A0}"/>
              </a:ext>
            </a:extLst>
          </p:cNvPr>
          <p:cNvSpPr txBox="1"/>
          <p:nvPr/>
        </p:nvSpPr>
        <p:spPr>
          <a:xfrm>
            <a:off x="2131356" y="3300998"/>
            <a:ext cx="970713" cy="493124"/>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Inversión mínima</a:t>
            </a:r>
          </a:p>
          <a:p>
            <a:pPr marL="12700" lvl="0" indent="0" algn="l" rtl="0">
              <a:spcBef>
                <a:spcPts val="0"/>
              </a:spcBef>
              <a:spcAft>
                <a:spcPts val="0"/>
              </a:spcAft>
              <a:buNone/>
            </a:pPr>
            <a:r>
              <a:rPr lang="en" sz="1000" dirty="0">
                <a:solidFill>
                  <a:srgbClr val="591836"/>
                </a:solidFill>
                <a:latin typeface="Proxima Nova"/>
                <a:ea typeface="Proxima Nova"/>
                <a:cs typeface="Proxima Nova"/>
                <a:sym typeface="Proxima Nova"/>
              </a:rPr>
              <a:t>$100,000</a:t>
            </a:r>
            <a:endParaRPr sz="1000" dirty="0">
              <a:latin typeface="Proxima Nova"/>
              <a:ea typeface="Proxima Nova"/>
              <a:cs typeface="Proxima Nova"/>
              <a:sym typeface="Proxima Nova"/>
            </a:endParaRPr>
          </a:p>
        </p:txBody>
      </p:sp>
      <p:sp>
        <p:nvSpPr>
          <p:cNvPr id="35" name="Google Shape;187;p19">
            <a:extLst>
              <a:ext uri="{FF2B5EF4-FFF2-40B4-BE49-F238E27FC236}">
                <a16:creationId xmlns:a16="http://schemas.microsoft.com/office/drawing/2014/main" id="{B051D3EC-9E07-37C2-C537-FF57301A643A}"/>
              </a:ext>
            </a:extLst>
          </p:cNvPr>
          <p:cNvSpPr txBox="1"/>
          <p:nvPr/>
        </p:nvSpPr>
        <p:spPr>
          <a:xfrm>
            <a:off x="2129541" y="4148545"/>
            <a:ext cx="1186786" cy="636890"/>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Fideicomisario de seguridad </a:t>
            </a:r>
            <a:r>
              <a:rPr lang="en" sz="1000" dirty="0">
                <a:solidFill>
                  <a:srgbClr val="591836"/>
                </a:solidFill>
                <a:latin typeface="Proxima Nova"/>
                <a:ea typeface="Proxima Nova"/>
                <a:cs typeface="Proxima Nova"/>
                <a:sym typeface="Proxima Nova"/>
              </a:rPr>
              <a:t>Cotswolds Capital Trustee</a:t>
            </a:r>
            <a:endParaRPr sz="1000" dirty="0">
              <a:latin typeface="Proxima Nova"/>
              <a:ea typeface="Proxima Nova"/>
              <a:cs typeface="Proxima Nova"/>
              <a:sym typeface="Proxima Nova"/>
            </a:endParaRPr>
          </a:p>
        </p:txBody>
      </p:sp>
      <p:sp>
        <p:nvSpPr>
          <p:cNvPr id="36" name="Google Shape;188;p19">
            <a:extLst>
              <a:ext uri="{FF2B5EF4-FFF2-40B4-BE49-F238E27FC236}">
                <a16:creationId xmlns:a16="http://schemas.microsoft.com/office/drawing/2014/main" id="{E3B2E3D6-158E-4B2F-F875-F1141E4774FA}"/>
              </a:ext>
            </a:extLst>
          </p:cNvPr>
          <p:cNvSpPr txBox="1"/>
          <p:nvPr/>
        </p:nvSpPr>
        <p:spPr>
          <a:xfrm>
            <a:off x="4443363" y="3301176"/>
            <a:ext cx="855009" cy="480754"/>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Plazo de inversión</a:t>
            </a:r>
          </a:p>
          <a:p>
            <a:pPr marL="12700" marR="5080" lvl="0" indent="0" algn="l" rtl="0">
              <a:spcBef>
                <a:spcPts val="0"/>
              </a:spcBef>
              <a:spcAft>
                <a:spcPts val="0"/>
              </a:spcAft>
              <a:buNone/>
            </a:pPr>
            <a:r>
              <a:rPr lang="en" sz="1000" dirty="0">
                <a:solidFill>
                  <a:srgbClr val="591836"/>
                </a:solidFill>
                <a:latin typeface="Proxima Nova"/>
                <a:ea typeface="Proxima Nova"/>
                <a:cs typeface="Proxima Nova"/>
                <a:sym typeface="Proxima Nova"/>
              </a:rPr>
              <a:t>60 meses</a:t>
            </a:r>
            <a:endParaRPr sz="1000" dirty="0">
              <a:latin typeface="Proxima Nova"/>
              <a:ea typeface="Proxima Nova"/>
              <a:cs typeface="Proxima Nova"/>
              <a:sym typeface="Proxima Nova"/>
            </a:endParaRPr>
          </a:p>
        </p:txBody>
      </p:sp>
      <p:sp>
        <p:nvSpPr>
          <p:cNvPr id="37" name="Google Shape;189;p19">
            <a:extLst>
              <a:ext uri="{FF2B5EF4-FFF2-40B4-BE49-F238E27FC236}">
                <a16:creationId xmlns:a16="http://schemas.microsoft.com/office/drawing/2014/main" id="{9402C457-DBA0-DD98-7E1D-9F007A6BFE2F}"/>
              </a:ext>
            </a:extLst>
          </p:cNvPr>
          <p:cNvSpPr txBox="1"/>
          <p:nvPr/>
        </p:nvSpPr>
        <p:spPr>
          <a:xfrm>
            <a:off x="4443363" y="4148366"/>
            <a:ext cx="965097" cy="649261"/>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Activos respaldados</a:t>
            </a:r>
            <a:r>
              <a:rPr lang="es-MX" sz="1000" dirty="0">
                <a:solidFill>
                  <a:srgbClr val="591836"/>
                </a:solidFill>
                <a:latin typeface="Proxima Nova"/>
                <a:ea typeface="Proxima Nova"/>
                <a:cs typeface="Proxima Nova"/>
                <a:sym typeface="Proxima Nova"/>
              </a:rPr>
              <a:t> Renta fija Nota de préstamo</a:t>
            </a:r>
            <a:endParaRPr sz="1000" dirty="0">
              <a:latin typeface="Proxima Nova"/>
              <a:ea typeface="Proxima Nova"/>
              <a:cs typeface="Proxima Nova"/>
              <a:sym typeface="Proxima Nova"/>
            </a:endParaRPr>
          </a:p>
        </p:txBody>
      </p:sp>
      <p:sp>
        <p:nvSpPr>
          <p:cNvPr id="38" name="Google Shape;190;p19">
            <a:extLst>
              <a:ext uri="{FF2B5EF4-FFF2-40B4-BE49-F238E27FC236}">
                <a16:creationId xmlns:a16="http://schemas.microsoft.com/office/drawing/2014/main" id="{A190935B-38BE-0AA3-7750-4E9E9D1A04F7}"/>
              </a:ext>
            </a:extLst>
          </p:cNvPr>
          <p:cNvSpPr txBox="1"/>
          <p:nvPr/>
        </p:nvSpPr>
        <p:spPr>
          <a:xfrm>
            <a:off x="6272802" y="3296680"/>
            <a:ext cx="1389809" cy="793026"/>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Pago de intereses</a:t>
            </a:r>
            <a:r>
              <a:rPr lang="es-MX" sz="1000" dirty="0">
                <a:solidFill>
                  <a:srgbClr val="591836"/>
                </a:solidFill>
                <a:latin typeface="Proxima Nova"/>
                <a:ea typeface="Proxima Nova"/>
                <a:cs typeface="Proxima Nova"/>
                <a:sym typeface="Proxima Nova"/>
              </a:rPr>
              <a:t> Mensual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Trimestral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Semestral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Anual</a:t>
            </a:r>
            <a:endParaRPr sz="1000" dirty="0">
              <a:latin typeface="Proxima Nova"/>
              <a:ea typeface="Proxima Nova"/>
              <a:cs typeface="Proxima Nova"/>
              <a:sym typeface="Proxima Nova"/>
            </a:endParaRPr>
          </a:p>
        </p:txBody>
      </p:sp>
      <p:sp>
        <p:nvSpPr>
          <p:cNvPr id="39" name="Google Shape;191;p19">
            <a:extLst>
              <a:ext uri="{FF2B5EF4-FFF2-40B4-BE49-F238E27FC236}">
                <a16:creationId xmlns:a16="http://schemas.microsoft.com/office/drawing/2014/main" id="{81A3DF88-ABE2-D989-A34F-69E9A87CED86}"/>
              </a:ext>
            </a:extLst>
          </p:cNvPr>
          <p:cNvSpPr txBox="1"/>
          <p:nvPr/>
        </p:nvSpPr>
        <p:spPr>
          <a:xfrm>
            <a:off x="6272804" y="4146118"/>
            <a:ext cx="1187526" cy="805397"/>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Seguridad</a:t>
            </a:r>
          </a:p>
          <a:p>
            <a:pPr marL="12700" lvl="0" indent="0" algn="l" rtl="0">
              <a:spcBef>
                <a:spcPts val="0"/>
              </a:spcBef>
              <a:spcAft>
                <a:spcPts val="0"/>
              </a:spcAft>
              <a:buNone/>
            </a:pPr>
            <a:r>
              <a:rPr lang="es-MX" sz="1000" dirty="0">
                <a:solidFill>
                  <a:srgbClr val="591836"/>
                </a:solidFill>
                <a:latin typeface="Proxima Nova"/>
                <a:ea typeface="Proxima Nova"/>
                <a:cs typeface="Proxima Nova"/>
                <a:sym typeface="Proxima Nova"/>
              </a:rPr>
              <a:t>Carga legal sobre la empresa y los activos fijos y flotantes</a:t>
            </a:r>
            <a:endParaRPr sz="1000" dirty="0">
              <a:latin typeface="Proxima Nova"/>
              <a:ea typeface="Proxima Nova"/>
              <a:cs typeface="Proxima Nova"/>
              <a:sym typeface="Proxima Nova"/>
            </a:endParaRPr>
          </a:p>
        </p:txBody>
      </p:sp>
      <p:pic>
        <p:nvPicPr>
          <p:cNvPr id="40" name="Google Shape;192;p19">
            <a:extLst>
              <a:ext uri="{FF2B5EF4-FFF2-40B4-BE49-F238E27FC236}">
                <a16:creationId xmlns:a16="http://schemas.microsoft.com/office/drawing/2014/main" id="{04A24877-EE18-28D1-F30B-8D662A72ED75}"/>
              </a:ext>
            </a:extLst>
          </p:cNvPr>
          <p:cNvPicPr preferRelativeResize="0"/>
          <p:nvPr/>
        </p:nvPicPr>
        <p:blipFill rotWithShape="1">
          <a:blip r:embed="rId17">
            <a:alphaModFix/>
          </a:blip>
          <a:srcRect/>
          <a:stretch/>
        </p:blipFill>
        <p:spPr>
          <a:xfrm>
            <a:off x="3610262" y="3179174"/>
            <a:ext cx="611668" cy="685365"/>
          </a:xfrm>
          <a:prstGeom prst="rect">
            <a:avLst/>
          </a:prstGeom>
          <a:noFill/>
          <a:ln>
            <a:noFill/>
          </a:ln>
        </p:spPr>
      </p:pic>
      <p:pic>
        <p:nvPicPr>
          <p:cNvPr id="41" name="Google Shape;193;p19">
            <a:extLst>
              <a:ext uri="{FF2B5EF4-FFF2-40B4-BE49-F238E27FC236}">
                <a16:creationId xmlns:a16="http://schemas.microsoft.com/office/drawing/2014/main" id="{7AD9F66F-A1BC-1152-8647-7E3199D575C2}"/>
              </a:ext>
            </a:extLst>
          </p:cNvPr>
          <p:cNvPicPr preferRelativeResize="0"/>
          <p:nvPr/>
        </p:nvPicPr>
        <p:blipFill rotWithShape="1">
          <a:blip r:embed="rId18">
            <a:alphaModFix/>
          </a:blip>
          <a:srcRect/>
          <a:stretch/>
        </p:blipFill>
        <p:spPr>
          <a:xfrm>
            <a:off x="1372445" y="4121588"/>
            <a:ext cx="619041" cy="689052"/>
          </a:xfrm>
          <a:prstGeom prst="rect">
            <a:avLst/>
          </a:prstGeom>
          <a:noFill/>
          <a:ln>
            <a:noFill/>
          </a:ln>
        </p:spPr>
      </p:pic>
      <p:pic>
        <p:nvPicPr>
          <p:cNvPr id="42" name="Google Shape;194;p19">
            <a:extLst>
              <a:ext uri="{FF2B5EF4-FFF2-40B4-BE49-F238E27FC236}">
                <a16:creationId xmlns:a16="http://schemas.microsoft.com/office/drawing/2014/main" id="{BFB4A384-0433-DC6E-E0D0-5D2322DFB504}"/>
              </a:ext>
            </a:extLst>
          </p:cNvPr>
          <p:cNvPicPr preferRelativeResize="0"/>
          <p:nvPr/>
        </p:nvPicPr>
        <p:blipFill rotWithShape="1">
          <a:blip r:embed="rId19">
            <a:alphaModFix/>
          </a:blip>
          <a:srcRect/>
          <a:stretch/>
        </p:blipFill>
        <p:spPr>
          <a:xfrm>
            <a:off x="5509258" y="4121588"/>
            <a:ext cx="530608" cy="6890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E0707-AA55-7E6F-3544-D14116A7234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C5ED528-6C22-8692-9B53-83B91773B4DF}"/>
              </a:ext>
            </a:extLst>
          </p:cNvPr>
          <p:cNvSpPr/>
          <p:nvPr/>
        </p:nvSpPr>
        <p:spPr>
          <a:xfrm>
            <a:off x="324650" y="1966109"/>
            <a:ext cx="8554212" cy="1153668"/>
          </a:xfrm>
          <a:custGeom>
            <a:avLst/>
            <a:gdLst/>
            <a:ahLst/>
            <a:cxnLst/>
            <a:rect l="l" t="t" r="r" b="b"/>
            <a:pathLst>
              <a:path w="8554212" h="1153668">
                <a:moveTo>
                  <a:pt x="0" y="0"/>
                </a:moveTo>
                <a:lnTo>
                  <a:pt x="8554212" y="0"/>
                </a:lnTo>
                <a:lnTo>
                  <a:pt x="8554212" y="1153668"/>
                </a:lnTo>
                <a:lnTo>
                  <a:pt x="0" y="115366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a:extLst>
              <a:ext uri="{FF2B5EF4-FFF2-40B4-BE49-F238E27FC236}">
                <a16:creationId xmlns:a16="http://schemas.microsoft.com/office/drawing/2014/main" id="{777609DB-D6C3-BD65-4C65-7BC206F0754A}"/>
              </a:ext>
            </a:extLst>
          </p:cNvPr>
          <p:cNvSpPr/>
          <p:nvPr/>
        </p:nvSpPr>
        <p:spPr>
          <a:xfrm>
            <a:off x="188976" y="4748784"/>
            <a:ext cx="8766048" cy="262128"/>
          </a:xfrm>
          <a:custGeom>
            <a:avLst/>
            <a:gdLst/>
            <a:ahLst/>
            <a:cxnLst/>
            <a:rect l="l" t="t" r="r" b="b"/>
            <a:pathLst>
              <a:path w="8766048" h="262128">
                <a:moveTo>
                  <a:pt x="0" y="0"/>
                </a:moveTo>
                <a:lnTo>
                  <a:pt x="8766048" y="0"/>
                </a:lnTo>
                <a:lnTo>
                  <a:pt x="8766048" y="262128"/>
                </a:lnTo>
                <a:lnTo>
                  <a:pt x="0" y="262128"/>
                </a:lnTo>
                <a:lnTo>
                  <a:pt x="0" y="0"/>
                </a:lnTo>
                <a:close/>
              </a:path>
            </a:pathLst>
          </a:custGeom>
          <a:blipFill>
            <a:blip r:embed="rId4"/>
            <a:stretch>
              <a:fillRect b="-548"/>
            </a:stretch>
          </a:blipFill>
        </p:spPr>
        <p:txBody>
          <a:bodyPr/>
          <a:lstStyle/>
          <a:p>
            <a:endParaRPr lang="es-MX"/>
          </a:p>
        </p:txBody>
      </p:sp>
      <p:sp>
        <p:nvSpPr>
          <p:cNvPr id="4" name="Freeform 4">
            <a:extLst>
              <a:ext uri="{FF2B5EF4-FFF2-40B4-BE49-F238E27FC236}">
                <a16:creationId xmlns:a16="http://schemas.microsoft.com/office/drawing/2014/main" id="{A60D3291-08C5-E799-281C-430962B67684}"/>
              </a:ext>
            </a:extLst>
          </p:cNvPr>
          <p:cNvSpPr/>
          <p:nvPr/>
        </p:nvSpPr>
        <p:spPr>
          <a:xfrm>
            <a:off x="446662" y="2148957"/>
            <a:ext cx="1916811" cy="737235"/>
          </a:xfrm>
          <a:custGeom>
            <a:avLst/>
            <a:gdLst/>
            <a:ahLst/>
            <a:cxnLst/>
            <a:rect l="l" t="t" r="r" b="b"/>
            <a:pathLst>
              <a:path w="1916811" h="737235">
                <a:moveTo>
                  <a:pt x="0" y="0"/>
                </a:moveTo>
                <a:lnTo>
                  <a:pt x="1916811" y="0"/>
                </a:lnTo>
                <a:lnTo>
                  <a:pt x="1916811" y="737236"/>
                </a:lnTo>
                <a:lnTo>
                  <a:pt x="0" y="73723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a:extLst>
              <a:ext uri="{FF2B5EF4-FFF2-40B4-BE49-F238E27FC236}">
                <a16:creationId xmlns:a16="http://schemas.microsoft.com/office/drawing/2014/main" id="{CC6F3A1A-96B0-A87A-00F0-69F0AFB108D4}"/>
              </a:ext>
            </a:extLst>
          </p:cNvPr>
          <p:cNvSpPr/>
          <p:nvPr/>
        </p:nvSpPr>
        <p:spPr>
          <a:xfrm>
            <a:off x="2533017" y="2148957"/>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6" name="Freeform 6">
            <a:extLst>
              <a:ext uri="{FF2B5EF4-FFF2-40B4-BE49-F238E27FC236}">
                <a16:creationId xmlns:a16="http://schemas.microsoft.com/office/drawing/2014/main" id="{286D1759-8A60-B3F4-A9A1-1610CCD94FA1}"/>
              </a:ext>
            </a:extLst>
          </p:cNvPr>
          <p:cNvSpPr/>
          <p:nvPr/>
        </p:nvSpPr>
        <p:spPr>
          <a:xfrm>
            <a:off x="4619373" y="2148957"/>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5">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a:extLst>
              <a:ext uri="{FF2B5EF4-FFF2-40B4-BE49-F238E27FC236}">
                <a16:creationId xmlns:a16="http://schemas.microsoft.com/office/drawing/2014/main" id="{64AE1345-552F-336B-C37A-20FCAB5DDF87}"/>
              </a:ext>
            </a:extLst>
          </p:cNvPr>
          <p:cNvSpPr/>
          <p:nvPr/>
        </p:nvSpPr>
        <p:spPr>
          <a:xfrm>
            <a:off x="6704205" y="2148957"/>
            <a:ext cx="1916811" cy="737235"/>
          </a:xfrm>
          <a:custGeom>
            <a:avLst/>
            <a:gdLst/>
            <a:ahLst/>
            <a:cxnLst/>
            <a:rect l="l" t="t" r="r" b="b"/>
            <a:pathLst>
              <a:path w="1916811" h="737235">
                <a:moveTo>
                  <a:pt x="0" y="0"/>
                </a:moveTo>
                <a:lnTo>
                  <a:pt x="1916811" y="0"/>
                </a:lnTo>
                <a:lnTo>
                  <a:pt x="1916811" y="737236"/>
                </a:lnTo>
                <a:lnTo>
                  <a:pt x="0" y="737236"/>
                </a:lnTo>
                <a:lnTo>
                  <a:pt x="0" y="0"/>
                </a:lnTo>
                <a:close/>
              </a:path>
            </a:pathLst>
          </a:custGeom>
          <a:blipFill>
            <a:blip r:embed="rId5">
              <a:extLst>
                <a:ext uri="{96DAC541-7B7A-43D3-8B79-37D633B846F1}">
                  <asvg:svgBlip xmlns:asvg="http://schemas.microsoft.com/office/drawing/2016/SVG/main" r:embed="rId10"/>
                </a:ext>
              </a:extLst>
            </a:blip>
            <a:stretch>
              <a:fillRect/>
            </a:stretch>
          </a:blipFill>
        </p:spPr>
        <p:txBody>
          <a:bodyPr/>
          <a:lstStyle/>
          <a:p>
            <a:endParaRPr lang="es-MX"/>
          </a:p>
        </p:txBody>
      </p:sp>
      <p:sp>
        <p:nvSpPr>
          <p:cNvPr id="8" name="Freeform 8">
            <a:extLst>
              <a:ext uri="{FF2B5EF4-FFF2-40B4-BE49-F238E27FC236}">
                <a16:creationId xmlns:a16="http://schemas.microsoft.com/office/drawing/2014/main" id="{E7B052A8-4502-42E1-63BA-3D950D19C15D}"/>
              </a:ext>
            </a:extLst>
          </p:cNvPr>
          <p:cNvSpPr/>
          <p:nvPr/>
        </p:nvSpPr>
        <p:spPr>
          <a:xfrm>
            <a:off x="0" y="38"/>
            <a:ext cx="9144000" cy="879310"/>
          </a:xfrm>
          <a:custGeom>
            <a:avLst/>
            <a:gdLst/>
            <a:ahLst/>
            <a:cxnLst/>
            <a:rect l="l" t="t" r="r" b="b"/>
            <a:pathLst>
              <a:path w="9144000" h="879310">
                <a:moveTo>
                  <a:pt x="0" y="0"/>
                </a:moveTo>
                <a:lnTo>
                  <a:pt x="9144000" y="0"/>
                </a:lnTo>
                <a:lnTo>
                  <a:pt x="9144000" y="879310"/>
                </a:lnTo>
                <a:lnTo>
                  <a:pt x="0" y="879310"/>
                </a:lnTo>
                <a:lnTo>
                  <a:pt x="0" y="0"/>
                </a:lnTo>
                <a:close/>
              </a:path>
            </a:pathLst>
          </a:custGeom>
          <a:blipFill>
            <a:blip r:embed="rId11"/>
            <a:stretch>
              <a:fillRect b="-173"/>
            </a:stretch>
          </a:blipFill>
        </p:spPr>
        <p:txBody>
          <a:bodyPr/>
          <a:lstStyle/>
          <a:p>
            <a:endParaRPr lang="es-MX"/>
          </a:p>
        </p:txBody>
      </p:sp>
      <p:grpSp>
        <p:nvGrpSpPr>
          <p:cNvPr id="9" name="Group 9">
            <a:extLst>
              <a:ext uri="{FF2B5EF4-FFF2-40B4-BE49-F238E27FC236}">
                <a16:creationId xmlns:a16="http://schemas.microsoft.com/office/drawing/2014/main" id="{D75BFF89-F1A5-7F2B-4F68-147345E92EBD}"/>
              </a:ext>
            </a:extLst>
          </p:cNvPr>
          <p:cNvGrpSpPr>
            <a:grpSpLocks noChangeAspect="1"/>
          </p:cNvGrpSpPr>
          <p:nvPr/>
        </p:nvGrpSpPr>
        <p:grpSpPr>
          <a:xfrm>
            <a:off x="0" y="0"/>
            <a:ext cx="9144000" cy="879348"/>
            <a:chOff x="0" y="0"/>
            <a:chExt cx="9144000" cy="879348"/>
          </a:xfrm>
        </p:grpSpPr>
        <p:sp>
          <p:nvSpPr>
            <p:cNvPr id="10" name="Freeform 10">
              <a:extLst>
                <a:ext uri="{FF2B5EF4-FFF2-40B4-BE49-F238E27FC236}">
                  <a16:creationId xmlns:a16="http://schemas.microsoft.com/office/drawing/2014/main" id="{3AC1BD35-F69B-8F0D-0674-C1390523009A}"/>
                </a:ext>
              </a:extLst>
            </p:cNvPr>
            <p:cNvSpPr/>
            <p:nvPr/>
          </p:nvSpPr>
          <p:spPr>
            <a:xfrm>
              <a:off x="0" y="0"/>
              <a:ext cx="9144000" cy="879348"/>
            </a:xfrm>
            <a:custGeom>
              <a:avLst/>
              <a:gdLst/>
              <a:ahLst/>
              <a:cxnLst/>
              <a:rect l="l" t="t" r="r" b="b"/>
              <a:pathLst>
                <a:path w="9144000" h="879348">
                  <a:moveTo>
                    <a:pt x="0" y="879348"/>
                  </a:moveTo>
                  <a:lnTo>
                    <a:pt x="0" y="0"/>
                  </a:lnTo>
                  <a:lnTo>
                    <a:pt x="9144000" y="0"/>
                  </a:lnTo>
                  <a:lnTo>
                    <a:pt x="9144000" y="879348"/>
                  </a:lnTo>
                  <a:close/>
                </a:path>
              </a:pathLst>
            </a:custGeom>
            <a:solidFill>
              <a:srgbClr val="FFFFFF"/>
            </a:solidFill>
          </p:spPr>
          <p:txBody>
            <a:bodyPr/>
            <a:lstStyle/>
            <a:p>
              <a:endParaRPr lang="es-MX"/>
            </a:p>
          </p:txBody>
        </p:sp>
      </p:grpSp>
      <p:sp>
        <p:nvSpPr>
          <p:cNvPr id="17" name="TextBox 17">
            <a:extLst>
              <a:ext uri="{FF2B5EF4-FFF2-40B4-BE49-F238E27FC236}">
                <a16:creationId xmlns:a16="http://schemas.microsoft.com/office/drawing/2014/main" id="{5DCCED60-E53E-2C75-2145-AA1793F26C4A}"/>
              </a:ext>
            </a:extLst>
          </p:cNvPr>
          <p:cNvSpPr txBox="1"/>
          <p:nvPr/>
        </p:nvSpPr>
        <p:spPr>
          <a:xfrm>
            <a:off x="312725" y="962939"/>
            <a:ext cx="8566137" cy="956865"/>
          </a:xfrm>
          <a:prstGeom prst="rect">
            <a:avLst/>
          </a:prstGeom>
        </p:spPr>
        <p:txBody>
          <a:bodyPr lIns="0" tIns="0" rIns="0" bIns="0" rtlCol="0" anchor="t">
            <a:spAutoFit/>
          </a:bodyPr>
          <a:lstStyle/>
          <a:p>
            <a:pPr algn="l">
              <a:lnSpc>
                <a:spcPts val="2520"/>
              </a:lnSpc>
            </a:pPr>
            <a:r>
              <a:rPr lang="en-US" sz="1800" b="1" dirty="0">
                <a:solidFill>
                  <a:srgbClr val="006F59"/>
                </a:solidFill>
                <a:latin typeface="Arial Bold"/>
                <a:ea typeface="Arial Bold"/>
                <a:cs typeface="Arial Bold"/>
                <a:sym typeface="Arial Bold"/>
              </a:rPr>
              <a:t>OFERTA DE INVERSIÓN</a:t>
            </a:r>
          </a:p>
          <a:p>
            <a:pPr algn="l">
              <a:lnSpc>
                <a:spcPts val="2207"/>
              </a:lnSpc>
            </a:pPr>
            <a:r>
              <a:rPr lang="en-US" sz="900" b="1" spc="0" dirty="0" err="1">
                <a:solidFill>
                  <a:srgbClr val="400F26"/>
                </a:solidFill>
                <a:latin typeface="Verdana Pro Bold"/>
                <a:ea typeface="Verdana Pro Bold"/>
                <a:cs typeface="Verdana Pro Bold"/>
                <a:sym typeface="Verdana Pro Bold"/>
              </a:rPr>
              <a:t>Invierta</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en</a:t>
            </a:r>
            <a:r>
              <a:rPr lang="en-US" sz="900" b="1" spc="0" dirty="0">
                <a:solidFill>
                  <a:srgbClr val="400F26"/>
                </a:solidFill>
                <a:latin typeface="Verdana Pro Bold"/>
                <a:ea typeface="Verdana Pro Bold"/>
                <a:cs typeface="Verdana Pro Bold"/>
                <a:sym typeface="Verdana Pro Bold"/>
              </a:rPr>
              <a:t> la </a:t>
            </a:r>
            <a:r>
              <a:rPr lang="en-US" sz="900" b="1" spc="0" dirty="0" err="1">
                <a:solidFill>
                  <a:srgbClr val="400F26"/>
                </a:solidFill>
                <a:latin typeface="Verdana Pro Bold"/>
                <a:ea typeface="Verdana Pro Bold"/>
                <a:cs typeface="Verdana Pro Bold"/>
                <a:sym typeface="Verdana Pro Bold"/>
              </a:rPr>
              <a:t>empresa</a:t>
            </a:r>
            <a:r>
              <a:rPr lang="en-US" sz="900" b="1" spc="0" dirty="0">
                <a:solidFill>
                  <a:srgbClr val="400F26"/>
                </a:solidFill>
                <a:latin typeface="Verdana Pro Bold"/>
                <a:ea typeface="Verdana Pro Bold"/>
                <a:cs typeface="Verdana Pro Bold"/>
                <a:sym typeface="Verdana Pro Bold"/>
              </a:rPr>
              <a:t> de joyería </a:t>
            </a:r>
            <a:r>
              <a:rPr lang="en-US" sz="900" b="1" spc="0" dirty="0" err="1">
                <a:solidFill>
                  <a:srgbClr val="400F26"/>
                </a:solidFill>
                <a:latin typeface="Verdana Pro Bold"/>
                <a:ea typeface="Verdana Pro Bold"/>
                <a:cs typeface="Verdana Pro Bold"/>
                <a:sym typeface="Verdana Pro Bold"/>
              </a:rPr>
              <a:t>fina</a:t>
            </a:r>
            <a:r>
              <a:rPr lang="en-US" sz="900" b="1" spc="0" dirty="0">
                <a:solidFill>
                  <a:srgbClr val="400F26"/>
                </a:solidFill>
                <a:latin typeface="Verdana Pro Bold"/>
                <a:ea typeface="Verdana Pro Bold"/>
                <a:cs typeface="Verdana Pro Bold"/>
                <a:sym typeface="Verdana Pro Bold"/>
              </a:rPr>
              <a:t> y </a:t>
            </a:r>
            <a:r>
              <a:rPr lang="en-US" sz="900" b="1" spc="0" dirty="0" err="1">
                <a:solidFill>
                  <a:srgbClr val="400F26"/>
                </a:solidFill>
                <a:latin typeface="Verdana Pro Bold"/>
                <a:ea typeface="Verdana Pro Bold"/>
                <a:cs typeface="Verdana Pro Bold"/>
                <a:sym typeface="Verdana Pro Bold"/>
              </a:rPr>
              <a:t>oro</a:t>
            </a:r>
            <a:r>
              <a:rPr lang="en-US" sz="900" b="1" spc="0" dirty="0">
                <a:solidFill>
                  <a:srgbClr val="400F26"/>
                </a:solidFill>
                <a:latin typeface="Verdana Pro Bold"/>
                <a:ea typeface="Verdana Pro Bold"/>
                <a:cs typeface="Verdana Pro Bold"/>
                <a:sym typeface="Verdana Pro Bold"/>
              </a:rPr>
              <a:t> de </a:t>
            </a:r>
            <a:r>
              <a:rPr lang="en-US" sz="900" b="1" spc="0" dirty="0" err="1">
                <a:solidFill>
                  <a:srgbClr val="400F26"/>
                </a:solidFill>
                <a:latin typeface="Verdana Pro Bold"/>
                <a:ea typeface="Verdana Pro Bold"/>
                <a:cs typeface="Verdana Pro Bold"/>
                <a:sym typeface="Verdana Pro Bold"/>
              </a:rPr>
              <a:t>origen</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ético</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líder</a:t>
            </a:r>
            <a:r>
              <a:rPr lang="en-US" sz="900" b="1" spc="0" dirty="0">
                <a:solidFill>
                  <a:srgbClr val="400F26"/>
                </a:solidFill>
                <a:latin typeface="Verdana Pro Bold"/>
                <a:ea typeface="Verdana Pro Bold"/>
                <a:cs typeface="Verdana Pro Bold"/>
                <a:sym typeface="Verdana Pro Bold"/>
              </a:rPr>
              <a:t> del Reino Unido, </a:t>
            </a:r>
            <a:r>
              <a:rPr lang="en-US" sz="900" spc="0" dirty="0">
                <a:solidFill>
                  <a:srgbClr val="400F26"/>
                </a:solidFill>
                <a:latin typeface="Verdana Pro"/>
                <a:ea typeface="Verdana Pro"/>
                <a:cs typeface="Verdana Pro"/>
                <a:sym typeface="Verdana Pro"/>
              </a:rPr>
              <a:t>con </a:t>
            </a:r>
            <a:r>
              <a:rPr lang="en-US" sz="900" spc="0" dirty="0" err="1">
                <a:solidFill>
                  <a:srgbClr val="400F26"/>
                </a:solidFill>
                <a:latin typeface="Verdana Pro"/>
                <a:ea typeface="Verdana Pro"/>
                <a:cs typeface="Verdana Pro"/>
                <a:sym typeface="Verdana Pro"/>
              </a:rPr>
              <a:t>una</a:t>
            </a:r>
            <a:r>
              <a:rPr lang="en-US" sz="900" spc="0" dirty="0">
                <a:solidFill>
                  <a:srgbClr val="400F26"/>
                </a:solidFill>
                <a:latin typeface="Verdana Pro"/>
                <a:ea typeface="Verdana Pro"/>
                <a:cs typeface="Verdana Pro"/>
                <a:sym typeface="Verdana Pro"/>
              </a:rPr>
              <a:t> trayectoria </a:t>
            </a:r>
            <a:r>
              <a:rPr lang="en-US" sz="900" spc="0" dirty="0" err="1">
                <a:solidFill>
                  <a:srgbClr val="400F26"/>
                </a:solidFill>
                <a:latin typeface="Verdana Pro"/>
                <a:ea typeface="Verdana Pro"/>
                <a:cs typeface="Verdana Pro"/>
                <a:sym typeface="Verdana Pro"/>
              </a:rPr>
              <a:t>comercial</a:t>
            </a:r>
            <a:r>
              <a:rPr lang="en-US" sz="900" spc="0" dirty="0">
                <a:solidFill>
                  <a:srgbClr val="400F26"/>
                </a:solidFill>
                <a:latin typeface="Verdana Pro"/>
                <a:ea typeface="Verdana Pro"/>
                <a:cs typeface="Verdana Pro"/>
                <a:sym typeface="Verdana Pro"/>
              </a:rPr>
              <a:t> de </a:t>
            </a:r>
            <a:r>
              <a:rPr lang="en-US" sz="900" spc="0" dirty="0" err="1">
                <a:solidFill>
                  <a:srgbClr val="400F26"/>
                </a:solidFill>
                <a:latin typeface="Verdana Pro"/>
                <a:ea typeface="Verdana Pro"/>
                <a:cs typeface="Verdana Pro"/>
                <a:sym typeface="Verdana Pro"/>
              </a:rPr>
              <a:t>más</a:t>
            </a:r>
            <a:r>
              <a:rPr lang="en-US" sz="900" spc="0" dirty="0">
                <a:solidFill>
                  <a:srgbClr val="400F26"/>
                </a:solidFill>
                <a:latin typeface="Verdana Pro"/>
                <a:ea typeface="Verdana Pro"/>
                <a:cs typeface="Verdana Pro"/>
                <a:sym typeface="Verdana Pro"/>
              </a:rPr>
              <a:t> de </a:t>
            </a:r>
            <a:r>
              <a:rPr lang="en-US" sz="900" spc="0" dirty="0" err="1">
                <a:solidFill>
                  <a:srgbClr val="400F26"/>
                </a:solidFill>
                <a:latin typeface="Verdana Pro"/>
                <a:ea typeface="Verdana Pro"/>
                <a:cs typeface="Verdana Pro"/>
                <a:sym typeface="Verdana Pro"/>
              </a:rPr>
              <a:t>una</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década</a:t>
            </a:r>
            <a:r>
              <a:rPr lang="en-US" sz="900" spc="0" dirty="0">
                <a:solidFill>
                  <a:srgbClr val="400F26"/>
                </a:solidFill>
                <a:latin typeface="Verdana Pro"/>
                <a:ea typeface="Verdana Pro"/>
                <a:cs typeface="Verdana Pro"/>
                <a:sym typeface="Verdana Pro"/>
              </a:rPr>
              <a:t>. </a:t>
            </a:r>
            <a:r>
              <a:rPr lang="en-US" sz="900" b="1" spc="0" dirty="0" err="1">
                <a:solidFill>
                  <a:srgbClr val="400F26"/>
                </a:solidFill>
                <a:latin typeface="Verdana Pro Bold"/>
                <a:ea typeface="Verdana Pro Bold"/>
                <a:cs typeface="Verdana Pro Bold"/>
                <a:sym typeface="Verdana Pro Bold"/>
              </a:rPr>
              <a:t>Rentabilidad</a:t>
            </a:r>
            <a:r>
              <a:rPr lang="en-US" sz="900" b="1" spc="0" dirty="0">
                <a:solidFill>
                  <a:srgbClr val="400F26"/>
                </a:solidFill>
                <a:latin typeface="Verdana Pro Bold"/>
                <a:ea typeface="Verdana Pro Bold"/>
                <a:cs typeface="Verdana Pro Bold"/>
                <a:sym typeface="Verdana Pro Bold"/>
              </a:rPr>
              <a:t> fija </a:t>
            </a:r>
            <a:r>
              <a:rPr lang="en-US" sz="900" b="1" spc="0" dirty="0" err="1">
                <a:solidFill>
                  <a:srgbClr val="400F26"/>
                </a:solidFill>
                <a:latin typeface="Verdana Pro Bold"/>
                <a:ea typeface="Verdana Pro Bold"/>
                <a:cs typeface="Verdana Pro Bold"/>
                <a:sym typeface="Verdana Pro Bold"/>
              </a:rPr>
              <a:t>respaldada</a:t>
            </a:r>
            <a:r>
              <a:rPr lang="en-US" sz="900" b="1" spc="0" dirty="0">
                <a:solidFill>
                  <a:srgbClr val="400F26"/>
                </a:solidFill>
                <a:latin typeface="Verdana Pro Bold"/>
                <a:ea typeface="Verdana Pro Bold"/>
                <a:cs typeface="Verdana Pro Bold"/>
                <a:sym typeface="Verdana Pro Bold"/>
              </a:rPr>
              <a:t> </a:t>
            </a:r>
            <a:r>
              <a:rPr lang="en-US" sz="900" b="1" spc="0" dirty="0" err="1">
                <a:solidFill>
                  <a:srgbClr val="400F26"/>
                </a:solidFill>
                <a:latin typeface="Verdana Pro Bold"/>
                <a:ea typeface="Verdana Pro Bold"/>
                <a:cs typeface="Verdana Pro Bold"/>
                <a:sym typeface="Verdana Pro Bold"/>
              </a:rPr>
              <a:t>por</a:t>
            </a:r>
            <a:r>
              <a:rPr lang="en-US" sz="900" b="1" spc="0" dirty="0">
                <a:solidFill>
                  <a:srgbClr val="400F26"/>
                </a:solidFill>
                <a:latin typeface="Verdana Pro Bold"/>
                <a:ea typeface="Verdana Pro Bold"/>
                <a:cs typeface="Verdana Pro Bold"/>
                <a:sym typeface="Verdana Pro Bold"/>
              </a:rPr>
              <a:t> activos de hasta </a:t>
            </a:r>
            <a:r>
              <a:rPr lang="en-US" sz="900" b="1" spc="0" dirty="0" err="1">
                <a:solidFill>
                  <a:srgbClr val="400F26"/>
                </a:solidFill>
                <a:latin typeface="Verdana Pro Bold"/>
                <a:ea typeface="Verdana Pro Bold"/>
                <a:cs typeface="Verdana Pro Bold"/>
                <a:sym typeface="Verdana Pro Bold"/>
              </a:rPr>
              <a:t>el</a:t>
            </a:r>
            <a:r>
              <a:rPr lang="en-US" sz="900" b="1" spc="0" dirty="0">
                <a:solidFill>
                  <a:srgbClr val="400F26"/>
                </a:solidFill>
                <a:latin typeface="Verdana Pro Bold"/>
                <a:ea typeface="Verdana Pro Bold"/>
                <a:cs typeface="Verdana Pro Bold"/>
                <a:sym typeface="Verdana Pro Bold"/>
              </a:rPr>
              <a:t> 18% anual, </a:t>
            </a:r>
            <a:r>
              <a:rPr lang="en-US" sz="900" spc="0" dirty="0" err="1">
                <a:solidFill>
                  <a:srgbClr val="400F26"/>
                </a:solidFill>
                <a:latin typeface="Verdana Pro"/>
                <a:ea typeface="Verdana Pro"/>
                <a:cs typeface="Verdana Pro"/>
                <a:sym typeface="Verdana Pro"/>
              </a:rPr>
              <a:t>pagada</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mensualmente</a:t>
            </a:r>
            <a:r>
              <a:rPr lang="en-US" sz="900" spc="0" dirty="0">
                <a:solidFill>
                  <a:srgbClr val="400F26"/>
                </a:solidFill>
                <a:latin typeface="Verdana Pro"/>
                <a:ea typeface="Verdana Pro"/>
                <a:cs typeface="Verdana Pro"/>
                <a:sym typeface="Verdana Pro"/>
              </a:rPr>
              <a:t> con un período de </a:t>
            </a:r>
            <a:r>
              <a:rPr lang="en-US" sz="900" spc="0" dirty="0" err="1">
                <a:solidFill>
                  <a:srgbClr val="400F26"/>
                </a:solidFill>
                <a:latin typeface="Verdana Pro"/>
                <a:ea typeface="Verdana Pro"/>
                <a:cs typeface="Verdana Pro"/>
                <a:sym typeface="Verdana Pro"/>
              </a:rPr>
              <a:t>inversión</a:t>
            </a:r>
            <a:r>
              <a:rPr lang="en-US" sz="900" spc="0" dirty="0">
                <a:solidFill>
                  <a:srgbClr val="400F26"/>
                </a:solidFill>
                <a:latin typeface="Verdana Pro"/>
                <a:ea typeface="Verdana Pro"/>
                <a:cs typeface="Verdana Pro"/>
                <a:sym typeface="Verdana Pro"/>
              </a:rPr>
              <a:t> </a:t>
            </a:r>
            <a:r>
              <a:rPr lang="en-US" sz="900" spc="0" dirty="0" err="1">
                <a:solidFill>
                  <a:srgbClr val="400F26"/>
                </a:solidFill>
                <a:latin typeface="Verdana Pro"/>
                <a:ea typeface="Verdana Pro"/>
                <a:cs typeface="Verdana Pro"/>
                <a:sym typeface="Verdana Pro"/>
              </a:rPr>
              <a:t>mínimo</a:t>
            </a:r>
            <a:r>
              <a:rPr lang="en-US" sz="900" spc="0" dirty="0">
                <a:solidFill>
                  <a:srgbClr val="400F26"/>
                </a:solidFill>
                <a:latin typeface="Verdana Pro"/>
                <a:ea typeface="Verdana Pro"/>
                <a:cs typeface="Verdana Pro"/>
                <a:sym typeface="Verdana Pro"/>
              </a:rPr>
              <a:t> flexible de 12 </a:t>
            </a:r>
          </a:p>
          <a:p>
            <a:pPr algn="l">
              <a:lnSpc>
                <a:spcPts val="450"/>
              </a:lnSpc>
            </a:pPr>
            <a:r>
              <a:rPr lang="en-US" sz="900" spc="0" dirty="0">
                <a:solidFill>
                  <a:srgbClr val="400F26"/>
                </a:solidFill>
                <a:latin typeface="Verdana Pro"/>
                <a:ea typeface="Verdana Pro"/>
                <a:cs typeface="Verdana Pro"/>
                <a:sym typeface="Verdana Pro"/>
              </a:rPr>
              <a:t>meses. </a:t>
            </a:r>
            <a:r>
              <a:rPr lang="en-US" sz="900" spc="0" dirty="0" err="1">
                <a:solidFill>
                  <a:srgbClr val="400F26"/>
                </a:solidFill>
                <a:latin typeface="Verdana Pro"/>
                <a:ea typeface="Verdana Pro"/>
                <a:cs typeface="Verdana Pro"/>
                <a:sym typeface="Verdana Pro"/>
              </a:rPr>
              <a:t>Retiros</a:t>
            </a:r>
            <a:r>
              <a:rPr lang="en-US" sz="900" spc="0" dirty="0">
                <a:solidFill>
                  <a:srgbClr val="400F26"/>
                </a:solidFill>
                <a:latin typeface="Verdana Pro"/>
                <a:ea typeface="Verdana Pro"/>
                <a:cs typeface="Verdana Pro"/>
                <a:sym typeface="Verdana Pro"/>
              </a:rPr>
              <a:t>/</a:t>
            </a:r>
            <a:r>
              <a:rPr lang="en-US" sz="900" spc="0" dirty="0" err="1">
                <a:solidFill>
                  <a:srgbClr val="400F26"/>
                </a:solidFill>
                <a:latin typeface="Verdana Pro"/>
                <a:ea typeface="Verdana Pro"/>
                <a:cs typeface="Verdana Pro"/>
                <a:sym typeface="Verdana Pro"/>
              </a:rPr>
              <a:t>redenciones</a:t>
            </a:r>
            <a:r>
              <a:rPr lang="en-US" sz="900" spc="0" dirty="0">
                <a:solidFill>
                  <a:srgbClr val="400F26"/>
                </a:solidFill>
                <a:latin typeface="Verdana Pro"/>
                <a:ea typeface="Verdana Pro"/>
                <a:cs typeface="Verdana Pro"/>
                <a:sym typeface="Verdana Pro"/>
              </a:rPr>
              <a:t> previas a </a:t>
            </a:r>
            <a:r>
              <a:rPr lang="en-US" sz="900" spc="0" dirty="0" err="1">
                <a:solidFill>
                  <a:srgbClr val="400F26"/>
                </a:solidFill>
                <a:latin typeface="Verdana Pro"/>
                <a:ea typeface="Verdana Pro"/>
                <a:cs typeface="Verdana Pro"/>
                <a:sym typeface="Verdana Pro"/>
              </a:rPr>
              <a:t>los</a:t>
            </a:r>
            <a:r>
              <a:rPr lang="en-US" sz="900" spc="0" dirty="0">
                <a:solidFill>
                  <a:srgbClr val="400F26"/>
                </a:solidFill>
                <a:latin typeface="Verdana Pro"/>
                <a:ea typeface="Verdana Pro"/>
                <a:cs typeface="Verdana Pro"/>
                <a:sym typeface="Verdana Pro"/>
              </a:rPr>
              <a:t> 60 meses </a:t>
            </a:r>
            <a:r>
              <a:rPr lang="en-US" sz="900" spc="0" dirty="0" err="1">
                <a:solidFill>
                  <a:srgbClr val="400F26"/>
                </a:solidFill>
                <a:latin typeface="Verdana Pro"/>
                <a:ea typeface="Verdana Pro"/>
                <a:cs typeface="Verdana Pro"/>
                <a:sym typeface="Verdana Pro"/>
              </a:rPr>
              <a:t>tardan</a:t>
            </a:r>
            <a:r>
              <a:rPr lang="en-US" sz="900" spc="0" dirty="0">
                <a:solidFill>
                  <a:srgbClr val="400F26"/>
                </a:solidFill>
                <a:latin typeface="Verdana Pro"/>
                <a:ea typeface="Verdana Pro"/>
                <a:cs typeface="Verdana Pro"/>
                <a:sym typeface="Verdana Pro"/>
              </a:rPr>
              <a:t> 3 meses. </a:t>
            </a:r>
            <a:r>
              <a:rPr lang="en-US" sz="900" spc="0" dirty="0" err="1">
                <a:solidFill>
                  <a:srgbClr val="400F26"/>
                </a:solidFill>
                <a:latin typeface="Verdana Pro"/>
                <a:ea typeface="Verdana Pro"/>
                <a:cs typeface="Verdana Pro"/>
                <a:sym typeface="Verdana Pro"/>
              </a:rPr>
              <a:t>Interes</a:t>
            </a:r>
            <a:r>
              <a:rPr lang="en-US" sz="900" spc="0" dirty="0">
                <a:solidFill>
                  <a:srgbClr val="400F26"/>
                </a:solidFill>
                <a:latin typeface="Verdana Pro"/>
                <a:ea typeface="Verdana Pro"/>
                <a:cs typeface="Verdana Pro"/>
                <a:sym typeface="Verdana Pro"/>
              </a:rPr>
              <a:t> se pagan </a:t>
            </a:r>
            <a:r>
              <a:rPr lang="en-US" sz="900" spc="0" dirty="0" err="1">
                <a:solidFill>
                  <a:srgbClr val="400F26"/>
                </a:solidFill>
                <a:latin typeface="Verdana Pro"/>
                <a:ea typeface="Verdana Pro"/>
                <a:cs typeface="Verdana Pro"/>
                <a:sym typeface="Verdana Pro"/>
              </a:rPr>
              <a:t>durante</a:t>
            </a:r>
            <a:r>
              <a:rPr lang="en-US" sz="900" spc="0" dirty="0">
                <a:solidFill>
                  <a:srgbClr val="400F26"/>
                </a:solidFill>
                <a:latin typeface="Verdana Pro"/>
                <a:ea typeface="Verdana Pro"/>
                <a:cs typeface="Verdana Pro"/>
                <a:sym typeface="Verdana Pro"/>
              </a:rPr>
              <a:t> estos 3 meses.</a:t>
            </a:r>
          </a:p>
        </p:txBody>
      </p:sp>
      <p:sp>
        <p:nvSpPr>
          <p:cNvPr id="18" name="TextBox 18">
            <a:extLst>
              <a:ext uri="{FF2B5EF4-FFF2-40B4-BE49-F238E27FC236}">
                <a16:creationId xmlns:a16="http://schemas.microsoft.com/office/drawing/2014/main" id="{668916D4-FB6D-1696-D70D-6262C0386E1A}"/>
              </a:ext>
            </a:extLst>
          </p:cNvPr>
          <p:cNvSpPr txBox="1"/>
          <p:nvPr/>
        </p:nvSpPr>
        <p:spPr>
          <a:xfrm>
            <a:off x="312725" y="4775206"/>
            <a:ext cx="640985" cy="161801"/>
          </a:xfrm>
          <a:prstGeom prst="rect">
            <a:avLst/>
          </a:prstGeom>
        </p:spPr>
        <p:txBody>
          <a:bodyPr lIns="0" tIns="0" rIns="0" bIns="0" rtlCol="0" anchor="t">
            <a:spAutoFit/>
          </a:bodyPr>
          <a:lstStyle/>
          <a:p>
            <a:pPr algn="l">
              <a:lnSpc>
                <a:spcPts val="1394"/>
              </a:lnSpc>
            </a:pPr>
            <a:r>
              <a:rPr lang="en-US" sz="996" spc="0">
                <a:solidFill>
                  <a:srgbClr val="400F26"/>
                </a:solidFill>
                <a:latin typeface="Verdana Pro"/>
                <a:ea typeface="Verdana Pro"/>
                <a:cs typeface="Verdana Pro"/>
                <a:sym typeface="Verdana Pro"/>
              </a:rPr>
              <a:t>Página 03</a:t>
            </a:r>
          </a:p>
        </p:txBody>
      </p:sp>
      <p:sp>
        <p:nvSpPr>
          <p:cNvPr id="19" name="TextBox 19">
            <a:extLst>
              <a:ext uri="{FF2B5EF4-FFF2-40B4-BE49-F238E27FC236}">
                <a16:creationId xmlns:a16="http://schemas.microsoft.com/office/drawing/2014/main" id="{CF59262C-F37C-D324-A26E-6399733018BA}"/>
              </a:ext>
            </a:extLst>
          </p:cNvPr>
          <p:cNvSpPr txBox="1"/>
          <p:nvPr/>
        </p:nvSpPr>
        <p:spPr>
          <a:xfrm>
            <a:off x="667379" y="2214217"/>
            <a:ext cx="676342" cy="618030"/>
          </a:xfrm>
          <a:prstGeom prst="rect">
            <a:avLst/>
          </a:prstGeom>
        </p:spPr>
        <p:txBody>
          <a:bodyPr lIns="0" tIns="0" rIns="0" bIns="0" rtlCol="0" anchor="t">
            <a:spAutoFit/>
          </a:bodyPr>
          <a:lstStyle/>
          <a:p>
            <a:pPr algn="just">
              <a:lnSpc>
                <a:spcPts val="2778"/>
              </a:lnSpc>
            </a:pPr>
            <a:r>
              <a:rPr lang="en-US" sz="2606" b="1" spc="2" dirty="0">
                <a:solidFill>
                  <a:srgbClr val="FFFFFF"/>
                </a:solidFill>
                <a:latin typeface="Arial Bold"/>
                <a:ea typeface="Arial Bold"/>
                <a:cs typeface="Arial Bold"/>
                <a:sym typeface="Arial Bold"/>
              </a:rPr>
              <a:t>10%</a:t>
            </a:r>
          </a:p>
          <a:p>
            <a:pPr algn="just">
              <a:lnSpc>
                <a:spcPts val="2079"/>
              </a:lnSpc>
            </a:pPr>
            <a:r>
              <a:rPr lang="en-US" sz="1500" b="1" dirty="0">
                <a:solidFill>
                  <a:srgbClr val="FFFFFF"/>
                </a:solidFill>
                <a:latin typeface="Arial Bold"/>
                <a:ea typeface="Arial Bold"/>
                <a:cs typeface="Arial Bold"/>
                <a:sym typeface="Arial Bold"/>
              </a:rPr>
              <a:t>Return</a:t>
            </a:r>
          </a:p>
        </p:txBody>
      </p:sp>
      <p:sp>
        <p:nvSpPr>
          <p:cNvPr id="20" name="TextBox 20">
            <a:extLst>
              <a:ext uri="{FF2B5EF4-FFF2-40B4-BE49-F238E27FC236}">
                <a16:creationId xmlns:a16="http://schemas.microsoft.com/office/drawing/2014/main" id="{4889F4FA-D553-B234-2C73-1C4A091DA9F9}"/>
              </a:ext>
            </a:extLst>
          </p:cNvPr>
          <p:cNvSpPr txBox="1"/>
          <p:nvPr/>
        </p:nvSpPr>
        <p:spPr>
          <a:xfrm>
            <a:off x="2742181" y="2214217"/>
            <a:ext cx="676342" cy="618030"/>
          </a:xfrm>
          <a:prstGeom prst="rect">
            <a:avLst/>
          </a:prstGeom>
        </p:spPr>
        <p:txBody>
          <a:bodyPr lIns="0" tIns="0" rIns="0" bIns="0" rtlCol="0" anchor="t">
            <a:spAutoFit/>
          </a:bodyPr>
          <a:lstStyle/>
          <a:p>
            <a:pPr algn="just">
              <a:lnSpc>
                <a:spcPts val="2778"/>
              </a:lnSpc>
            </a:pPr>
            <a:r>
              <a:rPr lang="en-US" sz="2606" b="1" spc="2">
                <a:solidFill>
                  <a:srgbClr val="FFFFFF"/>
                </a:solidFill>
                <a:latin typeface="Arial Bold"/>
                <a:ea typeface="Arial Bold"/>
                <a:cs typeface="Arial Bold"/>
                <a:sym typeface="Arial Bold"/>
              </a:rPr>
              <a:t>12%</a:t>
            </a:r>
          </a:p>
          <a:p>
            <a:pPr algn="just">
              <a:lnSpc>
                <a:spcPts val="2079"/>
              </a:lnSpc>
            </a:pPr>
            <a:r>
              <a:rPr lang="en-US" sz="1500" b="1">
                <a:solidFill>
                  <a:srgbClr val="FFFFFF"/>
                </a:solidFill>
                <a:latin typeface="Arial Bold"/>
                <a:ea typeface="Arial Bold"/>
                <a:cs typeface="Arial Bold"/>
                <a:sym typeface="Arial Bold"/>
              </a:rPr>
              <a:t>Return</a:t>
            </a:r>
          </a:p>
        </p:txBody>
      </p:sp>
      <p:sp>
        <p:nvSpPr>
          <p:cNvPr id="21" name="TextBox 21">
            <a:extLst>
              <a:ext uri="{FF2B5EF4-FFF2-40B4-BE49-F238E27FC236}">
                <a16:creationId xmlns:a16="http://schemas.microsoft.com/office/drawing/2014/main" id="{8593EB57-79CD-B1B3-9464-840771F44AF8}"/>
              </a:ext>
            </a:extLst>
          </p:cNvPr>
          <p:cNvSpPr txBox="1"/>
          <p:nvPr/>
        </p:nvSpPr>
        <p:spPr>
          <a:xfrm>
            <a:off x="4828156" y="2214217"/>
            <a:ext cx="676961" cy="618030"/>
          </a:xfrm>
          <a:prstGeom prst="rect">
            <a:avLst/>
          </a:prstGeom>
        </p:spPr>
        <p:txBody>
          <a:bodyPr lIns="0" tIns="0" rIns="0" bIns="0" rtlCol="0" anchor="t">
            <a:spAutoFit/>
          </a:bodyPr>
          <a:lstStyle/>
          <a:p>
            <a:pPr algn="l">
              <a:lnSpc>
                <a:spcPts val="2778"/>
              </a:lnSpc>
            </a:pPr>
            <a:r>
              <a:rPr lang="en-US" sz="2606" b="1" spc="5">
                <a:solidFill>
                  <a:srgbClr val="FFFFFF"/>
                </a:solidFill>
                <a:latin typeface="Arial Bold"/>
                <a:ea typeface="Arial Bold"/>
                <a:cs typeface="Arial Bold"/>
                <a:sym typeface="Arial Bold"/>
              </a:rPr>
              <a:t>15%</a:t>
            </a:r>
          </a:p>
          <a:p>
            <a:pPr algn="l">
              <a:lnSpc>
                <a:spcPts val="2079"/>
              </a:lnSpc>
            </a:pPr>
            <a:r>
              <a:rPr lang="en-US" sz="1500" b="1">
                <a:solidFill>
                  <a:srgbClr val="FFFFFF"/>
                </a:solidFill>
                <a:latin typeface="Arial Bold"/>
                <a:ea typeface="Arial Bold"/>
                <a:cs typeface="Arial Bold"/>
                <a:sym typeface="Arial Bold"/>
              </a:rPr>
              <a:t>Return</a:t>
            </a:r>
          </a:p>
        </p:txBody>
      </p:sp>
      <p:sp>
        <p:nvSpPr>
          <p:cNvPr id="22" name="TextBox 22">
            <a:extLst>
              <a:ext uri="{FF2B5EF4-FFF2-40B4-BE49-F238E27FC236}">
                <a16:creationId xmlns:a16="http://schemas.microsoft.com/office/drawing/2014/main" id="{AFEC4603-D335-C28C-0AC0-7BDB7062C7D1}"/>
              </a:ext>
            </a:extLst>
          </p:cNvPr>
          <p:cNvSpPr txBox="1"/>
          <p:nvPr/>
        </p:nvSpPr>
        <p:spPr>
          <a:xfrm>
            <a:off x="6914512" y="2214217"/>
            <a:ext cx="676342" cy="618030"/>
          </a:xfrm>
          <a:prstGeom prst="rect">
            <a:avLst/>
          </a:prstGeom>
        </p:spPr>
        <p:txBody>
          <a:bodyPr lIns="0" tIns="0" rIns="0" bIns="0" rtlCol="0" anchor="t">
            <a:spAutoFit/>
          </a:bodyPr>
          <a:lstStyle/>
          <a:p>
            <a:pPr algn="just">
              <a:lnSpc>
                <a:spcPts val="2778"/>
              </a:lnSpc>
            </a:pPr>
            <a:r>
              <a:rPr lang="en-US" sz="2606" b="1" spc="2" dirty="0">
                <a:solidFill>
                  <a:srgbClr val="FFFFFF"/>
                </a:solidFill>
                <a:latin typeface="Arial Bold"/>
                <a:ea typeface="Arial Bold"/>
                <a:cs typeface="Arial Bold"/>
                <a:sym typeface="Arial Bold"/>
              </a:rPr>
              <a:t>18%</a:t>
            </a:r>
          </a:p>
          <a:p>
            <a:pPr algn="just">
              <a:lnSpc>
                <a:spcPts val="2079"/>
              </a:lnSpc>
            </a:pPr>
            <a:r>
              <a:rPr lang="en-US" sz="1500" b="1" dirty="0">
                <a:solidFill>
                  <a:srgbClr val="FFFFFF"/>
                </a:solidFill>
                <a:latin typeface="Arial Bold"/>
                <a:ea typeface="Arial Bold"/>
                <a:cs typeface="Arial Bold"/>
                <a:sym typeface="Arial Bold"/>
              </a:rPr>
              <a:t>Return</a:t>
            </a:r>
          </a:p>
        </p:txBody>
      </p:sp>
      <p:sp>
        <p:nvSpPr>
          <p:cNvPr id="23" name="TextBox 23">
            <a:extLst>
              <a:ext uri="{FF2B5EF4-FFF2-40B4-BE49-F238E27FC236}">
                <a16:creationId xmlns:a16="http://schemas.microsoft.com/office/drawing/2014/main" id="{E9D3D5FE-4BA8-3CCB-4C3D-23DFD46100C4}"/>
              </a:ext>
            </a:extLst>
          </p:cNvPr>
          <p:cNvSpPr txBox="1"/>
          <p:nvPr/>
        </p:nvSpPr>
        <p:spPr>
          <a:xfrm>
            <a:off x="1401308" y="2280254"/>
            <a:ext cx="814455" cy="484684"/>
          </a:xfrm>
          <a:prstGeom prst="rect">
            <a:avLst/>
          </a:prstGeom>
        </p:spPr>
        <p:txBody>
          <a:bodyPr wrap="square"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Opción1 </a:t>
            </a:r>
            <a:r>
              <a:rPr lang="en-US" sz="900" dirty="0">
                <a:solidFill>
                  <a:srgbClr val="FFFFFF"/>
                </a:solidFill>
                <a:latin typeface="Arial"/>
                <a:ea typeface="Arial"/>
                <a:cs typeface="Arial"/>
                <a:sym typeface="Arial"/>
              </a:rPr>
              <a:t>$10,000+ 0.83%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4" name="TextBox 24">
            <a:extLst>
              <a:ext uri="{FF2B5EF4-FFF2-40B4-BE49-F238E27FC236}">
                <a16:creationId xmlns:a16="http://schemas.microsoft.com/office/drawing/2014/main" id="{5A5777E1-85DF-F21F-5479-F7254055858E}"/>
              </a:ext>
            </a:extLst>
          </p:cNvPr>
          <p:cNvSpPr txBox="1"/>
          <p:nvPr/>
        </p:nvSpPr>
        <p:spPr>
          <a:xfrm>
            <a:off x="3476111" y="2280254"/>
            <a:ext cx="783222" cy="488366"/>
          </a:xfrm>
          <a:prstGeom prst="rect">
            <a:avLst/>
          </a:prstGeom>
        </p:spPr>
        <p:txBody>
          <a:bodyPr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Opción2 </a:t>
            </a:r>
            <a:r>
              <a:rPr lang="en-US" sz="900" dirty="0">
                <a:solidFill>
                  <a:srgbClr val="FFFFFF"/>
                </a:solidFill>
                <a:latin typeface="Arial"/>
                <a:ea typeface="Arial"/>
                <a:cs typeface="Arial"/>
                <a:sym typeface="Arial"/>
              </a:rPr>
              <a:t>$20,000+ 1.00%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5" name="TextBox 25">
            <a:extLst>
              <a:ext uri="{FF2B5EF4-FFF2-40B4-BE49-F238E27FC236}">
                <a16:creationId xmlns:a16="http://schemas.microsoft.com/office/drawing/2014/main" id="{A49C4708-0244-A7B4-E45F-3E31D504374D}"/>
              </a:ext>
            </a:extLst>
          </p:cNvPr>
          <p:cNvSpPr txBox="1"/>
          <p:nvPr/>
        </p:nvSpPr>
        <p:spPr>
          <a:xfrm>
            <a:off x="5562467" y="2280254"/>
            <a:ext cx="783222" cy="488366"/>
          </a:xfrm>
          <a:prstGeom prst="rect">
            <a:avLst/>
          </a:prstGeom>
        </p:spPr>
        <p:txBody>
          <a:bodyPr lIns="0" tIns="0" rIns="0" bIns="0" rtlCol="0" anchor="t">
            <a:spAutoFit/>
          </a:bodyPr>
          <a:lstStyle/>
          <a:p>
            <a:pPr algn="just">
              <a:lnSpc>
                <a:spcPts val="1260"/>
              </a:lnSpc>
            </a:pPr>
            <a:r>
              <a:rPr lang="en-US" sz="900" b="1" dirty="0">
                <a:solidFill>
                  <a:srgbClr val="FFFFFF"/>
                </a:solidFill>
                <a:latin typeface="Arial Bold"/>
                <a:ea typeface="Arial Bold"/>
                <a:cs typeface="Arial Bold"/>
                <a:sym typeface="Arial Bold"/>
              </a:rPr>
              <a:t>Opción3 </a:t>
            </a:r>
            <a:r>
              <a:rPr lang="en-US" sz="900" dirty="0">
                <a:solidFill>
                  <a:srgbClr val="FFFFFF"/>
                </a:solidFill>
                <a:latin typeface="Arial"/>
                <a:ea typeface="Arial"/>
                <a:cs typeface="Arial"/>
                <a:sym typeface="Arial"/>
              </a:rPr>
              <a:t>$50,000+ 1.25%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6" name="TextBox 26">
            <a:extLst>
              <a:ext uri="{FF2B5EF4-FFF2-40B4-BE49-F238E27FC236}">
                <a16:creationId xmlns:a16="http://schemas.microsoft.com/office/drawing/2014/main" id="{FA7D70F2-B992-BF57-1DE6-A3642D5DD93D}"/>
              </a:ext>
            </a:extLst>
          </p:cNvPr>
          <p:cNvSpPr txBox="1"/>
          <p:nvPr/>
        </p:nvSpPr>
        <p:spPr>
          <a:xfrm>
            <a:off x="7648566" y="2280254"/>
            <a:ext cx="719690" cy="488366"/>
          </a:xfrm>
          <a:prstGeom prst="rect">
            <a:avLst/>
          </a:prstGeom>
        </p:spPr>
        <p:txBody>
          <a:bodyPr lIns="0" tIns="0" rIns="0" bIns="0" rtlCol="0" anchor="t">
            <a:spAutoFit/>
          </a:bodyPr>
          <a:lstStyle/>
          <a:p>
            <a:pPr algn="l">
              <a:lnSpc>
                <a:spcPts val="1260"/>
              </a:lnSpc>
            </a:pPr>
            <a:r>
              <a:rPr lang="en-US" sz="900" b="1" dirty="0">
                <a:solidFill>
                  <a:srgbClr val="FFFFFF"/>
                </a:solidFill>
                <a:latin typeface="Arial Bold"/>
                <a:ea typeface="Arial Bold"/>
                <a:cs typeface="Arial Bold"/>
                <a:sym typeface="Arial Bold"/>
              </a:rPr>
              <a:t>Opción4 </a:t>
            </a:r>
            <a:r>
              <a:rPr lang="en-US" sz="900" dirty="0">
                <a:solidFill>
                  <a:srgbClr val="FFFFFF"/>
                </a:solidFill>
                <a:latin typeface="Arial"/>
                <a:ea typeface="Arial"/>
                <a:cs typeface="Arial"/>
                <a:sym typeface="Arial"/>
              </a:rPr>
              <a:t>$100,000+ 1.5% </a:t>
            </a:r>
            <a:r>
              <a:rPr lang="en-US" sz="900" dirty="0" err="1">
                <a:solidFill>
                  <a:srgbClr val="FFFFFF"/>
                </a:solidFill>
                <a:latin typeface="Arial"/>
                <a:ea typeface="Arial"/>
                <a:cs typeface="Arial"/>
                <a:sym typeface="Arial"/>
              </a:rPr>
              <a:t>por</a:t>
            </a:r>
            <a:r>
              <a:rPr lang="en-US" sz="900" dirty="0">
                <a:solidFill>
                  <a:srgbClr val="FFFFFF"/>
                </a:solidFill>
                <a:latin typeface="Arial"/>
                <a:ea typeface="Arial"/>
                <a:cs typeface="Arial"/>
                <a:sym typeface="Arial"/>
              </a:rPr>
              <a:t> </a:t>
            </a:r>
            <a:r>
              <a:rPr lang="en-US" sz="900" dirty="0" err="1">
                <a:solidFill>
                  <a:srgbClr val="FFFFFF"/>
                </a:solidFill>
                <a:latin typeface="Arial"/>
                <a:ea typeface="Arial"/>
                <a:cs typeface="Arial"/>
                <a:sym typeface="Arial"/>
              </a:rPr>
              <a:t>mes</a:t>
            </a:r>
            <a:endParaRPr lang="en-US" sz="900" dirty="0">
              <a:solidFill>
                <a:srgbClr val="FFFFFF"/>
              </a:solidFill>
              <a:latin typeface="Arial"/>
              <a:ea typeface="Arial"/>
              <a:cs typeface="Arial"/>
              <a:sym typeface="Arial"/>
            </a:endParaRPr>
          </a:p>
        </p:txBody>
      </p:sp>
      <p:sp>
        <p:nvSpPr>
          <p:cNvPr id="27" name="TextBox 27">
            <a:extLst>
              <a:ext uri="{FF2B5EF4-FFF2-40B4-BE49-F238E27FC236}">
                <a16:creationId xmlns:a16="http://schemas.microsoft.com/office/drawing/2014/main" id="{678F1B95-3512-F055-FC78-4C53828CB29E}"/>
              </a:ext>
            </a:extLst>
          </p:cNvPr>
          <p:cNvSpPr txBox="1"/>
          <p:nvPr/>
        </p:nvSpPr>
        <p:spPr>
          <a:xfrm>
            <a:off x="3226565" y="207731"/>
            <a:ext cx="1924469" cy="406222"/>
          </a:xfrm>
          <a:prstGeom prst="rect">
            <a:avLst/>
          </a:prstGeom>
        </p:spPr>
        <p:txBody>
          <a:bodyPr lIns="0" tIns="0" rIns="0" bIns="0" rtlCol="0" anchor="t">
            <a:spAutoFit/>
          </a:bodyPr>
          <a:lstStyle/>
          <a:p>
            <a:pPr algn="l">
              <a:lnSpc>
                <a:spcPts val="3225"/>
              </a:lnSpc>
            </a:pPr>
            <a:r>
              <a:rPr lang="en-US" sz="2304">
                <a:solidFill>
                  <a:srgbClr val="FFFFFF"/>
                </a:solidFill>
                <a:latin typeface="Roboto"/>
                <a:ea typeface="Roboto"/>
                <a:cs typeface="Roboto"/>
                <a:sym typeface="Roboto"/>
              </a:rPr>
              <a:t>D E G R O U P</a:t>
            </a:r>
          </a:p>
        </p:txBody>
      </p:sp>
      <p:pic>
        <p:nvPicPr>
          <p:cNvPr id="28" name="Google Shape;81;p15">
            <a:extLst>
              <a:ext uri="{FF2B5EF4-FFF2-40B4-BE49-F238E27FC236}">
                <a16:creationId xmlns:a16="http://schemas.microsoft.com/office/drawing/2014/main" id="{A096A104-9B01-C236-6BA5-18A92E0287D6}"/>
              </a:ext>
            </a:extLst>
          </p:cNvPr>
          <p:cNvPicPr preferRelativeResize="0"/>
          <p:nvPr/>
        </p:nvPicPr>
        <p:blipFill rotWithShape="1">
          <a:blip r:embed="rId12">
            <a:alphaModFix/>
          </a:blip>
          <a:srcRect t="43584" b="43585"/>
          <a:stretch/>
        </p:blipFill>
        <p:spPr>
          <a:xfrm>
            <a:off x="0" y="-10000"/>
            <a:ext cx="9144003" cy="879921"/>
          </a:xfrm>
          <a:prstGeom prst="rect">
            <a:avLst/>
          </a:prstGeom>
          <a:noFill/>
          <a:ln>
            <a:noFill/>
          </a:ln>
        </p:spPr>
      </p:pic>
      <p:sp>
        <p:nvSpPr>
          <p:cNvPr id="29" name="Google Shape;65;p14">
            <a:extLst>
              <a:ext uri="{FF2B5EF4-FFF2-40B4-BE49-F238E27FC236}">
                <a16:creationId xmlns:a16="http://schemas.microsoft.com/office/drawing/2014/main" id="{3E941C35-F12E-5CED-A10B-1BEECEB14DF9}"/>
              </a:ext>
            </a:extLst>
          </p:cNvPr>
          <p:cNvSpPr/>
          <p:nvPr/>
        </p:nvSpPr>
        <p:spPr>
          <a:xfrm>
            <a:off x="0" y="-10976"/>
            <a:ext cx="9144000" cy="90001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30" name="Google Shape;83;p15">
            <a:extLst>
              <a:ext uri="{FF2B5EF4-FFF2-40B4-BE49-F238E27FC236}">
                <a16:creationId xmlns:a16="http://schemas.microsoft.com/office/drawing/2014/main" id="{C4CBB9D3-6380-5FE4-319F-E1280D2EADF7}"/>
              </a:ext>
            </a:extLst>
          </p:cNvPr>
          <p:cNvPicPr preferRelativeResize="0"/>
          <p:nvPr/>
        </p:nvPicPr>
        <p:blipFill rotWithShape="1">
          <a:blip r:embed="rId13">
            <a:alphaModFix/>
          </a:blip>
          <a:srcRect r="1526" b="38214"/>
          <a:stretch/>
        </p:blipFill>
        <p:spPr>
          <a:xfrm>
            <a:off x="312675" y="293625"/>
            <a:ext cx="2705464" cy="321098"/>
          </a:xfrm>
          <a:prstGeom prst="rect">
            <a:avLst/>
          </a:prstGeom>
          <a:noFill/>
          <a:ln>
            <a:noFill/>
          </a:ln>
        </p:spPr>
      </p:pic>
      <p:sp>
        <p:nvSpPr>
          <p:cNvPr id="32" name="Google Shape;84;p15">
            <a:extLst>
              <a:ext uri="{FF2B5EF4-FFF2-40B4-BE49-F238E27FC236}">
                <a16:creationId xmlns:a16="http://schemas.microsoft.com/office/drawing/2014/main" id="{CBCFFF9C-7F20-4214-EE03-E0D038427605}"/>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pic>
        <p:nvPicPr>
          <p:cNvPr id="11" name="Google Shape;183;p19">
            <a:extLst>
              <a:ext uri="{FF2B5EF4-FFF2-40B4-BE49-F238E27FC236}">
                <a16:creationId xmlns:a16="http://schemas.microsoft.com/office/drawing/2014/main" id="{13D53804-44DE-F084-E37A-BC3AE83660D9}"/>
              </a:ext>
            </a:extLst>
          </p:cNvPr>
          <p:cNvPicPr preferRelativeResize="0"/>
          <p:nvPr/>
        </p:nvPicPr>
        <p:blipFill>
          <a:blip r:embed="rId14">
            <a:alphaModFix/>
          </a:blip>
          <a:stretch>
            <a:fillRect/>
          </a:stretch>
        </p:blipFill>
        <p:spPr>
          <a:xfrm>
            <a:off x="3577711" y="4093692"/>
            <a:ext cx="707460" cy="703814"/>
          </a:xfrm>
          <a:prstGeom prst="rect">
            <a:avLst/>
          </a:prstGeom>
          <a:noFill/>
          <a:ln>
            <a:noFill/>
          </a:ln>
        </p:spPr>
      </p:pic>
      <p:pic>
        <p:nvPicPr>
          <p:cNvPr id="31" name="Google Shape;184;p19">
            <a:extLst>
              <a:ext uri="{FF2B5EF4-FFF2-40B4-BE49-F238E27FC236}">
                <a16:creationId xmlns:a16="http://schemas.microsoft.com/office/drawing/2014/main" id="{F5033A5C-AABF-AC4F-C77E-D4983AFE5E71}"/>
              </a:ext>
            </a:extLst>
          </p:cNvPr>
          <p:cNvPicPr preferRelativeResize="0"/>
          <p:nvPr/>
        </p:nvPicPr>
        <p:blipFill>
          <a:blip r:embed="rId15">
            <a:alphaModFix/>
          </a:blip>
          <a:stretch>
            <a:fillRect/>
          </a:stretch>
        </p:blipFill>
        <p:spPr>
          <a:xfrm>
            <a:off x="5473253" y="3247478"/>
            <a:ext cx="707460" cy="637085"/>
          </a:xfrm>
          <a:prstGeom prst="rect">
            <a:avLst/>
          </a:prstGeom>
          <a:noFill/>
          <a:ln>
            <a:noFill/>
          </a:ln>
        </p:spPr>
      </p:pic>
      <p:pic>
        <p:nvPicPr>
          <p:cNvPr id="33" name="Google Shape;185;p19">
            <a:extLst>
              <a:ext uri="{FF2B5EF4-FFF2-40B4-BE49-F238E27FC236}">
                <a16:creationId xmlns:a16="http://schemas.microsoft.com/office/drawing/2014/main" id="{42497F0B-86AB-4C96-6502-A095CFD30A2D}"/>
              </a:ext>
            </a:extLst>
          </p:cNvPr>
          <p:cNvPicPr preferRelativeResize="0"/>
          <p:nvPr/>
        </p:nvPicPr>
        <p:blipFill>
          <a:blip r:embed="rId16">
            <a:alphaModFix/>
          </a:blip>
          <a:stretch>
            <a:fillRect/>
          </a:stretch>
        </p:blipFill>
        <p:spPr>
          <a:xfrm>
            <a:off x="1372322" y="3177619"/>
            <a:ext cx="619063" cy="706954"/>
          </a:xfrm>
          <a:prstGeom prst="rect">
            <a:avLst/>
          </a:prstGeom>
          <a:noFill/>
          <a:ln>
            <a:noFill/>
          </a:ln>
        </p:spPr>
      </p:pic>
      <p:sp>
        <p:nvSpPr>
          <p:cNvPr id="34" name="Google Shape;186;p19">
            <a:extLst>
              <a:ext uri="{FF2B5EF4-FFF2-40B4-BE49-F238E27FC236}">
                <a16:creationId xmlns:a16="http://schemas.microsoft.com/office/drawing/2014/main" id="{3B0FD0CA-6E41-49AD-FBD5-22D355A601D6}"/>
              </a:ext>
            </a:extLst>
          </p:cNvPr>
          <p:cNvSpPr txBox="1"/>
          <p:nvPr/>
        </p:nvSpPr>
        <p:spPr>
          <a:xfrm>
            <a:off x="2131356" y="3300998"/>
            <a:ext cx="970713" cy="493124"/>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Inversión mínima</a:t>
            </a:r>
          </a:p>
          <a:p>
            <a:pPr marL="12700" lvl="0" indent="0" algn="l" rtl="0">
              <a:spcBef>
                <a:spcPts val="0"/>
              </a:spcBef>
              <a:spcAft>
                <a:spcPts val="0"/>
              </a:spcAft>
              <a:buNone/>
            </a:pPr>
            <a:r>
              <a:rPr lang="en" sz="1000" dirty="0">
                <a:solidFill>
                  <a:srgbClr val="591836"/>
                </a:solidFill>
                <a:latin typeface="Proxima Nova"/>
                <a:ea typeface="Proxima Nova"/>
                <a:cs typeface="Proxima Nova"/>
                <a:sym typeface="Proxima Nova"/>
              </a:rPr>
              <a:t>$100,000</a:t>
            </a:r>
            <a:endParaRPr sz="1000" dirty="0">
              <a:latin typeface="Proxima Nova"/>
              <a:ea typeface="Proxima Nova"/>
              <a:cs typeface="Proxima Nova"/>
              <a:sym typeface="Proxima Nova"/>
            </a:endParaRPr>
          </a:p>
        </p:txBody>
      </p:sp>
      <p:sp>
        <p:nvSpPr>
          <p:cNvPr id="35" name="Google Shape;187;p19">
            <a:extLst>
              <a:ext uri="{FF2B5EF4-FFF2-40B4-BE49-F238E27FC236}">
                <a16:creationId xmlns:a16="http://schemas.microsoft.com/office/drawing/2014/main" id="{688CC7B4-32F4-C927-721C-766D7D71F5AC}"/>
              </a:ext>
            </a:extLst>
          </p:cNvPr>
          <p:cNvSpPr txBox="1"/>
          <p:nvPr/>
        </p:nvSpPr>
        <p:spPr>
          <a:xfrm>
            <a:off x="2129541" y="4148545"/>
            <a:ext cx="1186786" cy="636890"/>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Fideicomisario de seguridad </a:t>
            </a:r>
            <a:r>
              <a:rPr lang="en" sz="1000" dirty="0">
                <a:solidFill>
                  <a:srgbClr val="591836"/>
                </a:solidFill>
                <a:latin typeface="Proxima Nova"/>
                <a:ea typeface="Proxima Nova"/>
                <a:cs typeface="Proxima Nova"/>
                <a:sym typeface="Proxima Nova"/>
              </a:rPr>
              <a:t>Cotswolds Capital Trustee</a:t>
            </a:r>
            <a:endParaRPr sz="1000" dirty="0">
              <a:latin typeface="Proxima Nova"/>
              <a:ea typeface="Proxima Nova"/>
              <a:cs typeface="Proxima Nova"/>
              <a:sym typeface="Proxima Nova"/>
            </a:endParaRPr>
          </a:p>
        </p:txBody>
      </p:sp>
      <p:sp>
        <p:nvSpPr>
          <p:cNvPr id="36" name="Google Shape;188;p19">
            <a:extLst>
              <a:ext uri="{FF2B5EF4-FFF2-40B4-BE49-F238E27FC236}">
                <a16:creationId xmlns:a16="http://schemas.microsoft.com/office/drawing/2014/main" id="{4ACD3835-9C31-B5DB-53BA-019BD4361360}"/>
              </a:ext>
            </a:extLst>
          </p:cNvPr>
          <p:cNvSpPr txBox="1"/>
          <p:nvPr/>
        </p:nvSpPr>
        <p:spPr>
          <a:xfrm>
            <a:off x="4443363" y="3301176"/>
            <a:ext cx="855009" cy="480754"/>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Plazo de inversión</a:t>
            </a:r>
          </a:p>
          <a:p>
            <a:pPr marL="12700" marR="5080" lvl="0" indent="0" algn="l" rtl="0">
              <a:spcBef>
                <a:spcPts val="0"/>
              </a:spcBef>
              <a:spcAft>
                <a:spcPts val="0"/>
              </a:spcAft>
              <a:buNone/>
            </a:pPr>
            <a:r>
              <a:rPr lang="en" sz="1000" dirty="0">
                <a:solidFill>
                  <a:srgbClr val="591836"/>
                </a:solidFill>
                <a:latin typeface="Proxima Nova"/>
                <a:ea typeface="Proxima Nova"/>
                <a:cs typeface="Proxima Nova"/>
                <a:sym typeface="Proxima Nova"/>
              </a:rPr>
              <a:t>60 meses</a:t>
            </a:r>
            <a:endParaRPr sz="1000" dirty="0">
              <a:latin typeface="Proxima Nova"/>
              <a:ea typeface="Proxima Nova"/>
              <a:cs typeface="Proxima Nova"/>
              <a:sym typeface="Proxima Nova"/>
            </a:endParaRPr>
          </a:p>
        </p:txBody>
      </p:sp>
      <p:sp>
        <p:nvSpPr>
          <p:cNvPr id="37" name="Google Shape;189;p19">
            <a:extLst>
              <a:ext uri="{FF2B5EF4-FFF2-40B4-BE49-F238E27FC236}">
                <a16:creationId xmlns:a16="http://schemas.microsoft.com/office/drawing/2014/main" id="{F105561C-D55B-DB83-4164-E33C213968B5}"/>
              </a:ext>
            </a:extLst>
          </p:cNvPr>
          <p:cNvSpPr txBox="1"/>
          <p:nvPr/>
        </p:nvSpPr>
        <p:spPr>
          <a:xfrm>
            <a:off x="4443363" y="4148366"/>
            <a:ext cx="965097" cy="649261"/>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Activos respaldados</a:t>
            </a:r>
            <a:r>
              <a:rPr lang="es-MX" sz="1000" dirty="0">
                <a:solidFill>
                  <a:srgbClr val="591836"/>
                </a:solidFill>
                <a:latin typeface="Proxima Nova"/>
                <a:ea typeface="Proxima Nova"/>
                <a:cs typeface="Proxima Nova"/>
                <a:sym typeface="Proxima Nova"/>
              </a:rPr>
              <a:t> Renta fija Nota de préstamo</a:t>
            </a:r>
            <a:endParaRPr sz="1000" dirty="0">
              <a:latin typeface="Proxima Nova"/>
              <a:ea typeface="Proxima Nova"/>
              <a:cs typeface="Proxima Nova"/>
              <a:sym typeface="Proxima Nova"/>
            </a:endParaRPr>
          </a:p>
        </p:txBody>
      </p:sp>
      <p:sp>
        <p:nvSpPr>
          <p:cNvPr id="38" name="Google Shape;190;p19">
            <a:extLst>
              <a:ext uri="{FF2B5EF4-FFF2-40B4-BE49-F238E27FC236}">
                <a16:creationId xmlns:a16="http://schemas.microsoft.com/office/drawing/2014/main" id="{D31ABB87-F5E4-83E2-5287-E64C32BC0645}"/>
              </a:ext>
            </a:extLst>
          </p:cNvPr>
          <p:cNvSpPr txBox="1"/>
          <p:nvPr/>
        </p:nvSpPr>
        <p:spPr>
          <a:xfrm>
            <a:off x="6272802" y="3296680"/>
            <a:ext cx="1389809" cy="793026"/>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Pago de intereses</a:t>
            </a:r>
            <a:r>
              <a:rPr lang="es-MX" sz="1000" dirty="0">
                <a:solidFill>
                  <a:srgbClr val="591836"/>
                </a:solidFill>
                <a:latin typeface="Proxima Nova"/>
                <a:ea typeface="Proxima Nova"/>
                <a:cs typeface="Proxima Nova"/>
                <a:sym typeface="Proxima Nova"/>
              </a:rPr>
              <a:t> Mensual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Trimestral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Semestral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Anual</a:t>
            </a:r>
            <a:endParaRPr sz="1000" dirty="0">
              <a:latin typeface="Proxima Nova"/>
              <a:ea typeface="Proxima Nova"/>
              <a:cs typeface="Proxima Nova"/>
              <a:sym typeface="Proxima Nova"/>
            </a:endParaRPr>
          </a:p>
        </p:txBody>
      </p:sp>
      <p:sp>
        <p:nvSpPr>
          <p:cNvPr id="39" name="Google Shape;191;p19">
            <a:extLst>
              <a:ext uri="{FF2B5EF4-FFF2-40B4-BE49-F238E27FC236}">
                <a16:creationId xmlns:a16="http://schemas.microsoft.com/office/drawing/2014/main" id="{FABD33D2-2679-606F-633D-A510569BE791}"/>
              </a:ext>
            </a:extLst>
          </p:cNvPr>
          <p:cNvSpPr txBox="1"/>
          <p:nvPr/>
        </p:nvSpPr>
        <p:spPr>
          <a:xfrm>
            <a:off x="6272804" y="4146118"/>
            <a:ext cx="1187526" cy="805397"/>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Seguridad</a:t>
            </a:r>
          </a:p>
          <a:p>
            <a:pPr marL="12700" lvl="0" indent="0" algn="l" rtl="0">
              <a:spcBef>
                <a:spcPts val="0"/>
              </a:spcBef>
              <a:spcAft>
                <a:spcPts val="0"/>
              </a:spcAft>
              <a:buNone/>
            </a:pPr>
            <a:r>
              <a:rPr lang="es-MX" sz="1000" dirty="0">
                <a:solidFill>
                  <a:srgbClr val="591836"/>
                </a:solidFill>
                <a:latin typeface="Proxima Nova"/>
                <a:ea typeface="Proxima Nova"/>
                <a:cs typeface="Proxima Nova"/>
                <a:sym typeface="Proxima Nova"/>
              </a:rPr>
              <a:t>Carga legal sobre la empresa y los activos fijos y flotantes</a:t>
            </a:r>
            <a:endParaRPr sz="1000" dirty="0">
              <a:latin typeface="Proxima Nova"/>
              <a:ea typeface="Proxima Nova"/>
              <a:cs typeface="Proxima Nova"/>
              <a:sym typeface="Proxima Nova"/>
            </a:endParaRPr>
          </a:p>
        </p:txBody>
      </p:sp>
      <p:pic>
        <p:nvPicPr>
          <p:cNvPr id="40" name="Google Shape;192;p19">
            <a:extLst>
              <a:ext uri="{FF2B5EF4-FFF2-40B4-BE49-F238E27FC236}">
                <a16:creationId xmlns:a16="http://schemas.microsoft.com/office/drawing/2014/main" id="{65611BCD-C5BA-59B3-AE69-9104E65AEDA4}"/>
              </a:ext>
            </a:extLst>
          </p:cNvPr>
          <p:cNvPicPr preferRelativeResize="0"/>
          <p:nvPr/>
        </p:nvPicPr>
        <p:blipFill rotWithShape="1">
          <a:blip r:embed="rId17">
            <a:alphaModFix/>
          </a:blip>
          <a:srcRect/>
          <a:stretch/>
        </p:blipFill>
        <p:spPr>
          <a:xfrm>
            <a:off x="3610262" y="3179174"/>
            <a:ext cx="611668" cy="685365"/>
          </a:xfrm>
          <a:prstGeom prst="rect">
            <a:avLst/>
          </a:prstGeom>
          <a:noFill/>
          <a:ln>
            <a:noFill/>
          </a:ln>
        </p:spPr>
      </p:pic>
      <p:pic>
        <p:nvPicPr>
          <p:cNvPr id="41" name="Google Shape;193;p19">
            <a:extLst>
              <a:ext uri="{FF2B5EF4-FFF2-40B4-BE49-F238E27FC236}">
                <a16:creationId xmlns:a16="http://schemas.microsoft.com/office/drawing/2014/main" id="{CF25872E-2A6F-893C-2010-645B3170144B}"/>
              </a:ext>
            </a:extLst>
          </p:cNvPr>
          <p:cNvPicPr preferRelativeResize="0"/>
          <p:nvPr/>
        </p:nvPicPr>
        <p:blipFill rotWithShape="1">
          <a:blip r:embed="rId18">
            <a:alphaModFix/>
          </a:blip>
          <a:srcRect/>
          <a:stretch/>
        </p:blipFill>
        <p:spPr>
          <a:xfrm>
            <a:off x="1372445" y="4121588"/>
            <a:ext cx="619041" cy="689052"/>
          </a:xfrm>
          <a:prstGeom prst="rect">
            <a:avLst/>
          </a:prstGeom>
          <a:noFill/>
          <a:ln>
            <a:noFill/>
          </a:ln>
        </p:spPr>
      </p:pic>
      <p:pic>
        <p:nvPicPr>
          <p:cNvPr id="42" name="Google Shape;194;p19">
            <a:extLst>
              <a:ext uri="{FF2B5EF4-FFF2-40B4-BE49-F238E27FC236}">
                <a16:creationId xmlns:a16="http://schemas.microsoft.com/office/drawing/2014/main" id="{0717C9F2-59C8-0124-1A29-51ABAA903FED}"/>
              </a:ext>
            </a:extLst>
          </p:cNvPr>
          <p:cNvPicPr preferRelativeResize="0"/>
          <p:nvPr/>
        </p:nvPicPr>
        <p:blipFill rotWithShape="1">
          <a:blip r:embed="rId19">
            <a:alphaModFix/>
          </a:blip>
          <a:srcRect/>
          <a:stretch/>
        </p:blipFill>
        <p:spPr>
          <a:xfrm>
            <a:off x="5509258" y="4121588"/>
            <a:ext cx="530608" cy="689052"/>
          </a:xfrm>
          <a:prstGeom prst="rect">
            <a:avLst/>
          </a:prstGeom>
          <a:noFill/>
          <a:ln>
            <a:noFill/>
          </a:ln>
        </p:spPr>
      </p:pic>
    </p:spTree>
    <p:extLst>
      <p:ext uri="{BB962C8B-B14F-4D97-AF65-F5344CB8AC3E}">
        <p14:creationId xmlns:p14="http://schemas.microsoft.com/office/powerpoint/2010/main" val="166489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4" name="Google Shape;81;p15">
            <a:extLst>
              <a:ext uri="{FF2B5EF4-FFF2-40B4-BE49-F238E27FC236}">
                <a16:creationId xmlns:a16="http://schemas.microsoft.com/office/drawing/2014/main" id="{D1A20CCB-41D1-78AF-7963-71E58B441C87}"/>
              </a:ext>
            </a:extLst>
          </p:cNvPr>
          <p:cNvPicPr preferRelativeResize="0"/>
          <p:nvPr/>
        </p:nvPicPr>
        <p:blipFill rotWithShape="1">
          <a:blip r:embed="rId3">
            <a:alphaModFix/>
          </a:blip>
          <a:srcRect t="43584" b="43585"/>
          <a:stretch/>
        </p:blipFill>
        <p:spPr>
          <a:xfrm>
            <a:off x="0" y="-10000"/>
            <a:ext cx="9144003" cy="879921"/>
          </a:xfrm>
          <a:prstGeom prst="rect">
            <a:avLst/>
          </a:prstGeom>
          <a:noFill/>
          <a:ln>
            <a:noFill/>
          </a:ln>
        </p:spPr>
      </p:pic>
      <p:sp>
        <p:nvSpPr>
          <p:cNvPr id="174" name="Google Shape;174;p19"/>
          <p:cNvSpPr/>
          <p:nvPr/>
        </p:nvSpPr>
        <p:spPr>
          <a:xfrm>
            <a:off x="422700" y="1402134"/>
            <a:ext cx="8298600" cy="1252500"/>
          </a:xfrm>
          <a:prstGeom prst="roundRect">
            <a:avLst>
              <a:gd name="adj" fmla="val 19107"/>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19"/>
          <p:cNvSpPr txBox="1"/>
          <p:nvPr/>
        </p:nvSpPr>
        <p:spPr>
          <a:xfrm>
            <a:off x="530845" y="918357"/>
            <a:ext cx="3111600" cy="261000"/>
          </a:xfrm>
          <a:prstGeom prst="rect">
            <a:avLst/>
          </a:prstGeom>
          <a:noFill/>
          <a:ln>
            <a:noFill/>
          </a:ln>
        </p:spPr>
        <p:txBody>
          <a:bodyPr spcFirstLastPara="1" wrap="square" lIns="0" tIns="0" rIns="0" bIns="0" anchor="t" anchorCtr="0">
            <a:noAutofit/>
          </a:bodyPr>
          <a:lstStyle/>
          <a:p>
            <a:pPr>
              <a:lnSpc>
                <a:spcPts val="2520"/>
              </a:lnSpc>
            </a:pPr>
            <a:r>
              <a:rPr lang="en-US" sz="1800" b="1" dirty="0">
                <a:solidFill>
                  <a:srgbClr val="006F59"/>
                </a:solidFill>
                <a:latin typeface="Arial Bold"/>
                <a:ea typeface="Arial Bold"/>
                <a:cs typeface="Arial Bold"/>
                <a:sym typeface="Arial Bold"/>
              </a:rPr>
              <a:t>OFERTA DE INVERSIÓN</a:t>
            </a:r>
          </a:p>
        </p:txBody>
      </p:sp>
      <p:grpSp>
        <p:nvGrpSpPr>
          <p:cNvPr id="182" name="Google Shape;182;p19"/>
          <p:cNvGrpSpPr/>
          <p:nvPr/>
        </p:nvGrpSpPr>
        <p:grpSpPr>
          <a:xfrm>
            <a:off x="1458649" y="2977525"/>
            <a:ext cx="6270280" cy="1763718"/>
            <a:chOff x="1606637" y="2999134"/>
            <a:chExt cx="6270280" cy="1763718"/>
          </a:xfrm>
        </p:grpSpPr>
        <p:pic>
          <p:nvPicPr>
            <p:cNvPr id="183" name="Google Shape;183;p19"/>
            <p:cNvPicPr preferRelativeResize="0"/>
            <p:nvPr/>
          </p:nvPicPr>
          <p:blipFill>
            <a:blip r:embed="rId4">
              <a:alphaModFix/>
            </a:blip>
            <a:stretch>
              <a:fillRect/>
            </a:stretch>
          </p:blipFill>
          <p:spPr>
            <a:xfrm>
              <a:off x="3812025" y="3915161"/>
              <a:ext cx="697275" cy="693681"/>
            </a:xfrm>
            <a:prstGeom prst="rect">
              <a:avLst/>
            </a:prstGeom>
            <a:noFill/>
            <a:ln>
              <a:noFill/>
            </a:ln>
          </p:spPr>
        </p:pic>
        <p:pic>
          <p:nvPicPr>
            <p:cNvPr id="184" name="Google Shape;184;p19"/>
            <p:cNvPicPr preferRelativeResize="0"/>
            <p:nvPr/>
          </p:nvPicPr>
          <p:blipFill>
            <a:blip r:embed="rId5">
              <a:alphaModFix/>
            </a:blip>
            <a:stretch>
              <a:fillRect/>
            </a:stretch>
          </p:blipFill>
          <p:spPr>
            <a:xfrm>
              <a:off x="5707567" y="3067987"/>
              <a:ext cx="697275" cy="627913"/>
            </a:xfrm>
            <a:prstGeom prst="rect">
              <a:avLst/>
            </a:prstGeom>
            <a:noFill/>
            <a:ln>
              <a:noFill/>
            </a:ln>
          </p:spPr>
        </p:pic>
        <p:pic>
          <p:nvPicPr>
            <p:cNvPr id="185" name="Google Shape;185;p19"/>
            <p:cNvPicPr preferRelativeResize="0"/>
            <p:nvPr/>
          </p:nvPicPr>
          <p:blipFill>
            <a:blip r:embed="rId6">
              <a:alphaModFix/>
            </a:blip>
            <a:stretch>
              <a:fillRect/>
            </a:stretch>
          </p:blipFill>
          <p:spPr>
            <a:xfrm>
              <a:off x="1606637" y="2999134"/>
              <a:ext cx="610150" cy="696776"/>
            </a:xfrm>
            <a:prstGeom prst="rect">
              <a:avLst/>
            </a:prstGeom>
            <a:noFill/>
            <a:ln>
              <a:noFill/>
            </a:ln>
          </p:spPr>
        </p:pic>
        <p:sp>
          <p:nvSpPr>
            <p:cNvPr id="186" name="Google Shape;186;p19"/>
            <p:cNvSpPr txBox="1"/>
            <p:nvPr/>
          </p:nvSpPr>
          <p:spPr>
            <a:xfrm>
              <a:off x="2365670" y="3119433"/>
              <a:ext cx="956739" cy="486025"/>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Inversión mínima</a:t>
              </a:r>
            </a:p>
            <a:p>
              <a:pPr marL="12700" lvl="0" indent="0" algn="l" rtl="0">
                <a:spcBef>
                  <a:spcPts val="0"/>
                </a:spcBef>
                <a:spcAft>
                  <a:spcPts val="0"/>
                </a:spcAft>
                <a:buNone/>
              </a:pPr>
              <a:r>
                <a:rPr lang="en" sz="1000" dirty="0">
                  <a:solidFill>
                    <a:srgbClr val="591836"/>
                  </a:solidFill>
                  <a:latin typeface="Proxima Nova"/>
                  <a:ea typeface="Proxima Nova"/>
                  <a:cs typeface="Proxima Nova"/>
                  <a:sym typeface="Proxima Nova"/>
                </a:rPr>
                <a:t>$100,000</a:t>
              </a:r>
              <a:endParaRPr sz="1000" dirty="0">
                <a:latin typeface="Proxima Nova"/>
                <a:ea typeface="Proxima Nova"/>
                <a:cs typeface="Proxima Nova"/>
                <a:sym typeface="Proxima Nova"/>
              </a:endParaRPr>
            </a:p>
          </p:txBody>
        </p:sp>
        <p:sp>
          <p:nvSpPr>
            <p:cNvPr id="187" name="Google Shape;187;p19"/>
            <p:cNvSpPr txBox="1"/>
            <p:nvPr/>
          </p:nvSpPr>
          <p:spPr>
            <a:xfrm>
              <a:off x="2363855" y="3969050"/>
              <a:ext cx="1169700" cy="627721"/>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Fideicomisario de seguridad </a:t>
              </a:r>
              <a:r>
                <a:rPr lang="en" sz="1000" dirty="0">
                  <a:solidFill>
                    <a:srgbClr val="591836"/>
                  </a:solidFill>
                  <a:latin typeface="Proxima Nova"/>
                  <a:ea typeface="Proxima Nova"/>
                  <a:cs typeface="Proxima Nova"/>
                  <a:sym typeface="Proxima Nova"/>
                </a:rPr>
                <a:t>Cotswolds Capital Trustee</a:t>
              </a:r>
              <a:endParaRPr sz="1000" dirty="0">
                <a:latin typeface="Proxima Nova"/>
                <a:ea typeface="Proxima Nova"/>
                <a:cs typeface="Proxima Nova"/>
                <a:sym typeface="Proxima Nova"/>
              </a:endParaRPr>
            </a:p>
          </p:txBody>
        </p:sp>
        <p:sp>
          <p:nvSpPr>
            <p:cNvPr id="188" name="Google Shape;188;p19"/>
            <p:cNvSpPr txBox="1"/>
            <p:nvPr/>
          </p:nvSpPr>
          <p:spPr>
            <a:xfrm>
              <a:off x="4677678" y="3119433"/>
              <a:ext cx="842700" cy="473833"/>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Plazo de inversión</a:t>
              </a:r>
            </a:p>
            <a:p>
              <a:pPr marL="12700" marR="5080" lvl="0" indent="0" algn="l" rtl="0">
                <a:spcBef>
                  <a:spcPts val="0"/>
                </a:spcBef>
                <a:spcAft>
                  <a:spcPts val="0"/>
                </a:spcAft>
                <a:buNone/>
              </a:pPr>
              <a:r>
                <a:rPr lang="en" sz="1000" dirty="0">
                  <a:solidFill>
                    <a:srgbClr val="591836"/>
                  </a:solidFill>
                  <a:latin typeface="Proxima Nova"/>
                  <a:ea typeface="Proxima Nova"/>
                  <a:cs typeface="Proxima Nova"/>
                  <a:sym typeface="Proxima Nova"/>
                </a:rPr>
                <a:t>60 meses</a:t>
              </a:r>
              <a:endParaRPr sz="1000" dirty="0">
                <a:latin typeface="Proxima Nova"/>
                <a:ea typeface="Proxima Nova"/>
                <a:cs typeface="Proxima Nova"/>
                <a:sym typeface="Proxima Nova"/>
              </a:endParaRPr>
            </a:p>
          </p:txBody>
        </p:sp>
        <p:sp>
          <p:nvSpPr>
            <p:cNvPr id="189" name="Google Shape;189;p19"/>
            <p:cNvSpPr txBox="1"/>
            <p:nvPr/>
          </p:nvSpPr>
          <p:spPr>
            <a:xfrm>
              <a:off x="4677677" y="3969050"/>
              <a:ext cx="951203" cy="639914"/>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Activos respaldados</a:t>
              </a:r>
              <a:r>
                <a:rPr lang="es-MX" sz="1000" dirty="0">
                  <a:solidFill>
                    <a:srgbClr val="591836"/>
                  </a:solidFill>
                  <a:latin typeface="Proxima Nova"/>
                  <a:ea typeface="Proxima Nova"/>
                  <a:cs typeface="Proxima Nova"/>
                  <a:sym typeface="Proxima Nova"/>
                </a:rPr>
                <a:t> Renta fija Nota de préstamo</a:t>
              </a:r>
              <a:endParaRPr sz="1000" dirty="0">
                <a:latin typeface="Proxima Nova"/>
                <a:ea typeface="Proxima Nova"/>
                <a:cs typeface="Proxima Nova"/>
                <a:sym typeface="Proxima Nova"/>
              </a:endParaRPr>
            </a:p>
          </p:txBody>
        </p:sp>
        <p:sp>
          <p:nvSpPr>
            <p:cNvPr id="190" name="Google Shape;190;p19"/>
            <p:cNvSpPr txBox="1"/>
            <p:nvPr/>
          </p:nvSpPr>
          <p:spPr>
            <a:xfrm>
              <a:off x="6507117" y="3119433"/>
              <a:ext cx="1369800" cy="781609"/>
            </a:xfrm>
            <a:prstGeom prst="rect">
              <a:avLst/>
            </a:prstGeom>
            <a:noFill/>
            <a:ln>
              <a:noFill/>
            </a:ln>
          </p:spPr>
          <p:txBody>
            <a:bodyPr spcFirstLastPara="1" wrap="square" lIns="0" tIns="12050" rIns="0" bIns="0" anchor="t" anchorCtr="0">
              <a:spAutoFit/>
            </a:bodyPr>
            <a:lstStyle/>
            <a:p>
              <a:pPr marL="12700" marR="508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Pago de intereses</a:t>
              </a:r>
              <a:r>
                <a:rPr lang="es-MX" sz="1000" dirty="0">
                  <a:solidFill>
                    <a:srgbClr val="591836"/>
                  </a:solidFill>
                  <a:latin typeface="Proxima Nova"/>
                  <a:ea typeface="Proxima Nova"/>
                  <a:cs typeface="Proxima Nova"/>
                  <a:sym typeface="Proxima Nova"/>
                </a:rPr>
                <a:t> Mensual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Trimestral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Semestral</a:t>
              </a:r>
              <a:br>
                <a:rPr lang="es-MX" sz="1000" dirty="0">
                  <a:solidFill>
                    <a:srgbClr val="591836"/>
                  </a:solidFill>
                  <a:latin typeface="Proxima Nova"/>
                  <a:ea typeface="Proxima Nova"/>
                  <a:cs typeface="Proxima Nova"/>
                  <a:sym typeface="Proxima Nova"/>
                </a:rPr>
              </a:br>
              <a:r>
                <a:rPr lang="es-MX" sz="1000" dirty="0">
                  <a:solidFill>
                    <a:srgbClr val="591836"/>
                  </a:solidFill>
                  <a:latin typeface="Proxima Nova"/>
                  <a:ea typeface="Proxima Nova"/>
                  <a:cs typeface="Proxima Nova"/>
                  <a:sym typeface="Proxima Nova"/>
                </a:rPr>
                <a:t>Anual</a:t>
              </a:r>
              <a:endParaRPr sz="1000" dirty="0">
                <a:latin typeface="Proxima Nova"/>
                <a:ea typeface="Proxima Nova"/>
                <a:cs typeface="Proxima Nova"/>
                <a:sym typeface="Proxima Nova"/>
              </a:endParaRPr>
            </a:p>
          </p:txBody>
        </p:sp>
        <p:sp>
          <p:nvSpPr>
            <p:cNvPr id="191" name="Google Shape;191;p19"/>
            <p:cNvSpPr txBox="1"/>
            <p:nvPr/>
          </p:nvSpPr>
          <p:spPr>
            <a:xfrm>
              <a:off x="6507118" y="3969050"/>
              <a:ext cx="1170430" cy="793802"/>
            </a:xfrm>
            <a:prstGeom prst="rect">
              <a:avLst/>
            </a:prstGeom>
            <a:noFill/>
            <a:ln>
              <a:noFill/>
            </a:ln>
          </p:spPr>
          <p:txBody>
            <a:bodyPr spcFirstLastPara="1" wrap="square" lIns="0" tIns="24125" rIns="0" bIns="0" anchor="t" anchorCtr="0">
              <a:spAutoFit/>
            </a:bodyPr>
            <a:lstStyle/>
            <a:p>
              <a:pPr marL="12700" lvl="0" indent="0" algn="l" rtl="0">
                <a:spcBef>
                  <a:spcPts val="0"/>
                </a:spcBef>
                <a:spcAft>
                  <a:spcPts val="0"/>
                </a:spcAft>
                <a:buNone/>
              </a:pPr>
              <a:r>
                <a:rPr lang="es-MX" sz="1000" b="1" dirty="0">
                  <a:solidFill>
                    <a:srgbClr val="591836"/>
                  </a:solidFill>
                  <a:latin typeface="Proxima Nova"/>
                  <a:ea typeface="Proxima Nova"/>
                  <a:cs typeface="Proxima Nova"/>
                  <a:sym typeface="Proxima Nova"/>
                </a:rPr>
                <a:t>Seguridad</a:t>
              </a:r>
            </a:p>
            <a:p>
              <a:pPr marL="12700" lvl="0" indent="0" algn="l" rtl="0">
                <a:spcBef>
                  <a:spcPts val="0"/>
                </a:spcBef>
                <a:spcAft>
                  <a:spcPts val="0"/>
                </a:spcAft>
                <a:buNone/>
              </a:pPr>
              <a:r>
                <a:rPr lang="es-MX" sz="1000" dirty="0">
                  <a:solidFill>
                    <a:srgbClr val="591836"/>
                  </a:solidFill>
                  <a:latin typeface="Proxima Nova"/>
                  <a:ea typeface="Proxima Nova"/>
                  <a:cs typeface="Proxima Nova"/>
                  <a:sym typeface="Proxima Nova"/>
                </a:rPr>
                <a:t>Carga legal sobre la empresa y los activos fijos y flotantes</a:t>
              </a:r>
              <a:endParaRPr sz="1000" dirty="0">
                <a:latin typeface="Proxima Nova"/>
                <a:ea typeface="Proxima Nova"/>
                <a:cs typeface="Proxima Nova"/>
                <a:sym typeface="Proxima Nova"/>
              </a:endParaRPr>
            </a:p>
          </p:txBody>
        </p:sp>
        <p:pic>
          <p:nvPicPr>
            <p:cNvPr id="192" name="Google Shape;192;p19"/>
            <p:cNvPicPr preferRelativeResize="0"/>
            <p:nvPr/>
          </p:nvPicPr>
          <p:blipFill rotWithShape="1">
            <a:blip r:embed="rId7">
              <a:alphaModFix/>
            </a:blip>
            <a:srcRect/>
            <a:stretch/>
          </p:blipFill>
          <p:spPr>
            <a:xfrm>
              <a:off x="3844576" y="3000378"/>
              <a:ext cx="602862" cy="675498"/>
            </a:xfrm>
            <a:prstGeom prst="rect">
              <a:avLst/>
            </a:prstGeom>
            <a:noFill/>
            <a:ln>
              <a:noFill/>
            </a:ln>
          </p:spPr>
        </p:pic>
        <p:pic>
          <p:nvPicPr>
            <p:cNvPr id="193" name="Google Shape;193;p19"/>
            <p:cNvPicPr preferRelativeResize="0"/>
            <p:nvPr/>
          </p:nvPicPr>
          <p:blipFill rotWithShape="1">
            <a:blip r:embed="rId8">
              <a:alphaModFix/>
            </a:blip>
            <a:srcRect/>
            <a:stretch/>
          </p:blipFill>
          <p:spPr>
            <a:xfrm>
              <a:off x="1606759" y="3942845"/>
              <a:ext cx="610129" cy="679132"/>
            </a:xfrm>
            <a:prstGeom prst="rect">
              <a:avLst/>
            </a:prstGeom>
            <a:noFill/>
            <a:ln>
              <a:noFill/>
            </a:ln>
          </p:spPr>
        </p:pic>
        <p:pic>
          <p:nvPicPr>
            <p:cNvPr id="194" name="Google Shape;194;p19"/>
            <p:cNvPicPr preferRelativeResize="0"/>
            <p:nvPr/>
          </p:nvPicPr>
          <p:blipFill rotWithShape="1">
            <a:blip r:embed="rId9">
              <a:alphaModFix/>
            </a:blip>
            <a:srcRect/>
            <a:stretch/>
          </p:blipFill>
          <p:spPr>
            <a:xfrm>
              <a:off x="5743572" y="3942845"/>
              <a:ext cx="522969" cy="679132"/>
            </a:xfrm>
            <a:prstGeom prst="rect">
              <a:avLst/>
            </a:prstGeom>
            <a:noFill/>
            <a:ln>
              <a:noFill/>
            </a:ln>
          </p:spPr>
        </p:pic>
      </p:grpSp>
      <p:grpSp>
        <p:nvGrpSpPr>
          <p:cNvPr id="195" name="Google Shape;195;p19"/>
          <p:cNvGrpSpPr/>
          <p:nvPr/>
        </p:nvGrpSpPr>
        <p:grpSpPr>
          <a:xfrm>
            <a:off x="725173" y="1567105"/>
            <a:ext cx="3568200" cy="547200"/>
            <a:chOff x="941100" y="1925700"/>
            <a:chExt cx="3568200" cy="547200"/>
          </a:xfrm>
        </p:grpSpPr>
        <p:sp>
          <p:nvSpPr>
            <p:cNvPr id="196" name="Google Shape;196;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7" name="Google Shape;197;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18%</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dirty="0">
                  <a:solidFill>
                    <a:srgbClr val="FFFFFF"/>
                  </a:solidFill>
                  <a:latin typeface="Verdana"/>
                  <a:ea typeface="Verdana"/>
                  <a:cs typeface="Verdana"/>
                  <a:sym typeface="Verdana"/>
                </a:rPr>
                <a:t>Retorno</a:t>
              </a:r>
              <a:endParaRPr sz="800" b="1" dirty="0">
                <a:solidFill>
                  <a:srgbClr val="FFFFFF"/>
                </a:solidFill>
                <a:latin typeface="Verdana"/>
                <a:ea typeface="Verdana"/>
                <a:cs typeface="Verdana"/>
                <a:sym typeface="Verdana"/>
              </a:endParaRPr>
            </a:p>
          </p:txBody>
        </p:sp>
        <p:sp>
          <p:nvSpPr>
            <p:cNvPr id="198" name="Google Shape;198;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$100,000 </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s-MX" sz="800" b="1" dirty="0">
                  <a:solidFill>
                    <a:srgbClr val="FFFFFF"/>
                  </a:solidFill>
                  <a:latin typeface="Verdana"/>
                  <a:ea typeface="Verdana"/>
                  <a:cs typeface="Verdana"/>
                  <a:sym typeface="Verdana"/>
                </a:rPr>
                <a:t>Inversión mínima</a:t>
              </a:r>
              <a:endParaRPr sz="800" b="1" dirty="0">
                <a:solidFill>
                  <a:srgbClr val="FFFFFF"/>
                </a:solidFill>
                <a:latin typeface="Verdana"/>
                <a:ea typeface="Verdana"/>
                <a:cs typeface="Verdana"/>
                <a:sym typeface="Verdana"/>
              </a:endParaRPr>
            </a:p>
          </p:txBody>
        </p:sp>
        <p:sp>
          <p:nvSpPr>
            <p:cNvPr id="199" name="Google Shape;199;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1.5%</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n" sz="800" b="1" dirty="0">
                  <a:solidFill>
                    <a:srgbClr val="FFFFFF"/>
                  </a:solidFill>
                  <a:latin typeface="Verdana"/>
                  <a:ea typeface="Verdana"/>
                  <a:cs typeface="Verdana"/>
                  <a:sym typeface="Verdana"/>
                </a:rPr>
                <a:t>Por mes</a:t>
              </a:r>
              <a:endParaRPr sz="800" b="1" dirty="0">
                <a:solidFill>
                  <a:srgbClr val="FFFFFF"/>
                </a:solidFill>
                <a:latin typeface="Verdana"/>
                <a:ea typeface="Verdana"/>
                <a:cs typeface="Verdana"/>
                <a:sym typeface="Verdana"/>
              </a:endParaRPr>
            </a:p>
          </p:txBody>
        </p:sp>
        <p:cxnSp>
          <p:nvCxnSpPr>
            <p:cNvPr id="200" name="Google Shape;200;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1" name="Google Shape;201;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grpSp>
        <p:nvGrpSpPr>
          <p:cNvPr id="202" name="Google Shape;202;p19"/>
          <p:cNvGrpSpPr/>
          <p:nvPr/>
        </p:nvGrpSpPr>
        <p:grpSpPr>
          <a:xfrm>
            <a:off x="4856744" y="1567105"/>
            <a:ext cx="3568200" cy="547200"/>
            <a:chOff x="941100" y="1925700"/>
            <a:chExt cx="3568200" cy="547200"/>
          </a:xfrm>
        </p:grpSpPr>
        <p:sp>
          <p:nvSpPr>
            <p:cNvPr id="203" name="Google Shape;203;p19"/>
            <p:cNvSpPr/>
            <p:nvPr/>
          </p:nvSpPr>
          <p:spPr>
            <a:xfrm>
              <a:off x="941100" y="1925700"/>
              <a:ext cx="3568200" cy="547200"/>
            </a:xfrm>
            <a:prstGeom prst="roundRect">
              <a:avLst>
                <a:gd name="adj" fmla="val 17916"/>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04" name="Google Shape;204;p19"/>
            <p:cNvSpPr txBox="1"/>
            <p:nvPr/>
          </p:nvSpPr>
          <p:spPr>
            <a:xfrm>
              <a:off x="1160076" y="1982975"/>
              <a:ext cx="5145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18%</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s-MX" sz="800" b="1" dirty="0">
                  <a:solidFill>
                    <a:srgbClr val="FFFFFF"/>
                  </a:solidFill>
                  <a:latin typeface="Verdana"/>
                  <a:ea typeface="Verdana"/>
                  <a:cs typeface="Verdana"/>
                  <a:sym typeface="Verdana"/>
                </a:rPr>
                <a:t>Retorno</a:t>
              </a:r>
            </a:p>
          </p:txBody>
        </p:sp>
        <p:sp>
          <p:nvSpPr>
            <p:cNvPr id="205" name="Google Shape;205;p19"/>
            <p:cNvSpPr txBox="1"/>
            <p:nvPr/>
          </p:nvSpPr>
          <p:spPr>
            <a:xfrm>
              <a:off x="1982262" y="1982975"/>
              <a:ext cx="13008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$500,000 </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s-MX" sz="800" b="1" dirty="0">
                  <a:solidFill>
                    <a:srgbClr val="FFFFFF"/>
                  </a:solidFill>
                  <a:latin typeface="Verdana"/>
                  <a:ea typeface="Verdana"/>
                  <a:cs typeface="Verdana"/>
                  <a:sym typeface="Verdana"/>
                </a:rPr>
                <a:t>Inversión mínima</a:t>
              </a:r>
            </a:p>
          </p:txBody>
        </p:sp>
        <p:sp>
          <p:nvSpPr>
            <p:cNvPr id="206" name="Google Shape;206;p19"/>
            <p:cNvSpPr txBox="1"/>
            <p:nvPr/>
          </p:nvSpPr>
          <p:spPr>
            <a:xfrm>
              <a:off x="3592127" y="1982975"/>
              <a:ext cx="697200" cy="432600"/>
            </a:xfrm>
            <a:prstGeom prst="rect">
              <a:avLst/>
            </a:prstGeom>
            <a:noFill/>
            <a:ln>
              <a:noFill/>
            </a:ln>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b="1" dirty="0">
                  <a:solidFill>
                    <a:srgbClr val="FFFFFF"/>
                  </a:solidFill>
                  <a:latin typeface="Verdana"/>
                  <a:ea typeface="Verdana"/>
                  <a:cs typeface="Verdana"/>
                  <a:sym typeface="Verdana"/>
                </a:rPr>
                <a:t>1.5%</a:t>
              </a:r>
              <a:endParaRPr sz="1300" b="1" dirty="0">
                <a:solidFill>
                  <a:srgbClr val="FFFFFF"/>
                </a:solidFill>
                <a:latin typeface="Verdana"/>
                <a:ea typeface="Verdana"/>
                <a:cs typeface="Verdana"/>
                <a:sym typeface="Verdana"/>
              </a:endParaRPr>
            </a:p>
            <a:p>
              <a:pPr marL="0" lvl="0" indent="0" algn="ctr" rtl="0">
                <a:lnSpc>
                  <a:spcPct val="125000"/>
                </a:lnSpc>
                <a:spcBef>
                  <a:spcPts val="0"/>
                </a:spcBef>
                <a:spcAft>
                  <a:spcPts val="0"/>
                </a:spcAft>
                <a:buNone/>
              </a:pPr>
              <a:r>
                <a:rPr lang="es-MX" sz="800" b="1" dirty="0">
                  <a:solidFill>
                    <a:srgbClr val="FFFFFF"/>
                  </a:solidFill>
                  <a:latin typeface="Verdana"/>
                  <a:ea typeface="Verdana"/>
                  <a:cs typeface="Verdana"/>
                  <a:sym typeface="Verdana"/>
                </a:rPr>
                <a:t>Por mes</a:t>
              </a:r>
            </a:p>
          </p:txBody>
        </p:sp>
        <p:cxnSp>
          <p:nvCxnSpPr>
            <p:cNvPr id="207" name="Google Shape;207;p19"/>
            <p:cNvCxnSpPr/>
            <p:nvPr/>
          </p:nvCxnSpPr>
          <p:spPr>
            <a:xfrm>
              <a:off x="1838462" y="2009442"/>
              <a:ext cx="0" cy="379800"/>
            </a:xfrm>
            <a:prstGeom prst="straightConnector1">
              <a:avLst/>
            </a:prstGeom>
            <a:noFill/>
            <a:ln w="19050" cap="flat" cmpd="sng">
              <a:solidFill>
                <a:srgbClr val="FFFFFF"/>
              </a:solidFill>
              <a:prstDash val="solid"/>
              <a:round/>
              <a:headEnd type="none" w="med" len="med"/>
              <a:tailEnd type="none" w="med" len="med"/>
            </a:ln>
          </p:spPr>
        </p:cxnSp>
        <p:cxnSp>
          <p:nvCxnSpPr>
            <p:cNvPr id="208" name="Google Shape;208;p19"/>
            <p:cNvCxnSpPr/>
            <p:nvPr/>
          </p:nvCxnSpPr>
          <p:spPr>
            <a:xfrm>
              <a:off x="3426766" y="2009442"/>
              <a:ext cx="0" cy="379800"/>
            </a:xfrm>
            <a:prstGeom prst="straightConnector1">
              <a:avLst/>
            </a:prstGeom>
            <a:noFill/>
            <a:ln w="19050" cap="flat" cmpd="sng">
              <a:solidFill>
                <a:srgbClr val="FFFFFF"/>
              </a:solidFill>
              <a:prstDash val="solid"/>
              <a:round/>
              <a:headEnd type="none" w="med" len="med"/>
              <a:tailEnd type="none" w="med" len="med"/>
            </a:ln>
          </p:spPr>
        </p:cxnSp>
      </p:grpSp>
      <p:sp>
        <p:nvSpPr>
          <p:cNvPr id="209" name="Google Shape;209;p19"/>
          <p:cNvSpPr txBox="1"/>
          <p:nvPr/>
        </p:nvSpPr>
        <p:spPr>
          <a:xfrm>
            <a:off x="571032" y="2204252"/>
            <a:ext cx="3896319" cy="342909"/>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s-MX" sz="900" dirty="0">
                <a:solidFill>
                  <a:schemeClr val="lt1"/>
                </a:solidFill>
                <a:latin typeface="Proxima Nova"/>
                <a:ea typeface="Proxima Nova"/>
                <a:cs typeface="Proxima Nova"/>
                <a:sym typeface="Proxima Nova"/>
              </a:rPr>
              <a:t>Se pagan intereses mensuales en las </a:t>
            </a:r>
            <a:r>
              <a:rPr lang="es-MX" sz="900" b="1" dirty="0">
                <a:solidFill>
                  <a:schemeClr val="lt1"/>
                </a:solidFill>
                <a:latin typeface="Proxima Nova"/>
                <a:ea typeface="Proxima Nova"/>
                <a:cs typeface="Proxima Nova"/>
                <a:sym typeface="Proxima Nova"/>
              </a:rPr>
              <a:t>principales divisas</a:t>
            </a:r>
            <a:r>
              <a:rPr lang="es-MX" sz="900" dirty="0">
                <a:solidFill>
                  <a:schemeClr val="lt1"/>
                </a:solidFill>
                <a:latin typeface="Proxima Nova"/>
                <a:ea typeface="Proxima Nova"/>
                <a:cs typeface="Proxima Nova"/>
                <a:sym typeface="Proxima Nova"/>
              </a:rPr>
              <a:t> o </a:t>
            </a:r>
          </a:p>
          <a:p>
            <a:pPr marL="12700" lvl="0" indent="0" algn="ctr" rtl="0">
              <a:lnSpc>
                <a:spcPct val="115000"/>
              </a:lnSpc>
              <a:spcBef>
                <a:spcPts val="0"/>
              </a:spcBef>
              <a:spcAft>
                <a:spcPts val="0"/>
              </a:spcAft>
              <a:buNone/>
            </a:pPr>
            <a:r>
              <a:rPr lang="es-MX" sz="900" dirty="0">
                <a:solidFill>
                  <a:schemeClr val="lt1"/>
                </a:solidFill>
                <a:latin typeface="Proxima Nova"/>
                <a:ea typeface="Proxima Nova"/>
                <a:cs typeface="Proxima Nova"/>
                <a:sym typeface="Proxima Nova"/>
              </a:rPr>
              <a:t>los </a:t>
            </a:r>
            <a:r>
              <a:rPr lang="es-MX" sz="900" b="1" dirty="0">
                <a:solidFill>
                  <a:schemeClr val="lt1"/>
                </a:solidFill>
                <a:latin typeface="Proxima Nova"/>
                <a:ea typeface="Proxima Nova"/>
                <a:cs typeface="Proxima Nova"/>
                <a:sym typeface="Proxima Nova"/>
              </a:rPr>
              <a:t>intereses de los lingotes de oro físico </a:t>
            </a:r>
            <a:r>
              <a:rPr lang="es-MX" sz="900" dirty="0">
                <a:solidFill>
                  <a:schemeClr val="lt1"/>
                </a:solidFill>
                <a:latin typeface="Proxima Nova"/>
                <a:ea typeface="Proxima Nova"/>
                <a:cs typeface="Proxima Nova"/>
                <a:sym typeface="Proxima Nova"/>
              </a:rPr>
              <a:t>pueden pagarse anualmente</a:t>
            </a:r>
            <a:endParaRPr sz="900" dirty="0">
              <a:solidFill>
                <a:schemeClr val="lt1"/>
              </a:solidFill>
              <a:latin typeface="Proxima Nova"/>
              <a:ea typeface="Proxima Nova"/>
              <a:cs typeface="Proxima Nova"/>
              <a:sym typeface="Proxima Nova"/>
            </a:endParaRPr>
          </a:p>
        </p:txBody>
      </p:sp>
      <p:sp>
        <p:nvSpPr>
          <p:cNvPr id="210" name="Google Shape;210;p19"/>
          <p:cNvSpPr txBox="1"/>
          <p:nvPr/>
        </p:nvSpPr>
        <p:spPr>
          <a:xfrm>
            <a:off x="4583954" y="2204252"/>
            <a:ext cx="3999228" cy="342909"/>
          </a:xfrm>
          <a:prstGeom prst="rect">
            <a:avLst/>
          </a:prstGeom>
          <a:noFill/>
          <a:ln>
            <a:noFill/>
          </a:ln>
        </p:spPr>
        <p:txBody>
          <a:bodyPr spcFirstLastPara="1" wrap="square" lIns="0" tIns="24125" rIns="0" bIns="0" anchor="t" anchorCtr="0">
            <a:spAutoFit/>
          </a:bodyPr>
          <a:lstStyle/>
          <a:p>
            <a:pPr marL="12700" lvl="0" indent="0" algn="ctr" rtl="0">
              <a:lnSpc>
                <a:spcPct val="115000"/>
              </a:lnSpc>
              <a:spcBef>
                <a:spcPts val="0"/>
              </a:spcBef>
              <a:spcAft>
                <a:spcPts val="0"/>
              </a:spcAft>
              <a:buNone/>
            </a:pPr>
            <a:r>
              <a:rPr lang="es-MX" sz="900" dirty="0">
                <a:solidFill>
                  <a:schemeClr val="lt1"/>
                </a:solidFill>
                <a:latin typeface="Proxima Nova"/>
                <a:ea typeface="Proxima Nova"/>
                <a:cs typeface="Proxima Nova"/>
                <a:sym typeface="Proxima Nova"/>
              </a:rPr>
              <a:t>Una </a:t>
            </a:r>
            <a:r>
              <a:rPr lang="es-MX" sz="900" b="1" dirty="0">
                <a:solidFill>
                  <a:schemeClr val="lt1"/>
                </a:solidFill>
                <a:latin typeface="Proxima Nova"/>
                <a:ea typeface="Proxima Nova"/>
                <a:cs typeface="Proxima Nova"/>
                <a:sym typeface="Proxima Nova"/>
              </a:rPr>
              <a:t>Golden Visa </a:t>
            </a:r>
            <a:r>
              <a:rPr lang="es-MX" sz="900" dirty="0">
                <a:solidFill>
                  <a:schemeClr val="lt1"/>
                </a:solidFill>
                <a:latin typeface="Proxima Nova"/>
                <a:ea typeface="Proxima Nova"/>
                <a:cs typeface="Proxima Nova"/>
                <a:sym typeface="Proxima Nova"/>
              </a:rPr>
              <a:t>para los </a:t>
            </a:r>
            <a:r>
              <a:rPr lang="es-MX" sz="900" b="1" dirty="0">
                <a:solidFill>
                  <a:schemeClr val="lt1"/>
                </a:solidFill>
                <a:latin typeface="Proxima Nova"/>
                <a:ea typeface="Proxima Nova"/>
                <a:cs typeface="Proxima Nova"/>
                <a:sym typeface="Proxima Nova"/>
              </a:rPr>
              <a:t>Emiratos Árabes Unidos </a:t>
            </a:r>
            <a:r>
              <a:rPr lang="es-MX" sz="900" dirty="0">
                <a:solidFill>
                  <a:schemeClr val="lt1"/>
                </a:solidFill>
                <a:latin typeface="Proxima Nova"/>
                <a:ea typeface="Proxima Nova"/>
                <a:cs typeface="Proxima Nova"/>
                <a:sym typeface="Proxima Nova"/>
              </a:rPr>
              <a:t>está incluida de forma gratuita en este umbral y </a:t>
            </a:r>
            <a:r>
              <a:rPr lang="es-MX" sz="900" b="1" dirty="0">
                <a:solidFill>
                  <a:schemeClr val="lt1"/>
                </a:solidFill>
                <a:latin typeface="Proxima Nova"/>
                <a:ea typeface="Proxima Nova"/>
                <a:cs typeface="Proxima Nova"/>
                <a:sym typeface="Proxima Nova"/>
              </a:rPr>
              <a:t>ofrece beneficios fiscales y de residencia</a:t>
            </a:r>
            <a:r>
              <a:rPr lang="es-MX" sz="900" dirty="0">
                <a:solidFill>
                  <a:schemeClr val="lt1"/>
                </a:solidFill>
                <a:latin typeface="Proxima Nova"/>
                <a:ea typeface="Proxima Nova"/>
                <a:cs typeface="Proxima Nova"/>
                <a:sym typeface="Proxima Nova"/>
              </a:rPr>
              <a:t>.</a:t>
            </a:r>
            <a:endParaRPr sz="900" b="1" dirty="0">
              <a:solidFill>
                <a:schemeClr val="lt1"/>
              </a:solidFill>
              <a:latin typeface="Proxima Nova"/>
              <a:ea typeface="Proxima Nova"/>
              <a:cs typeface="Proxima Nova"/>
              <a:sym typeface="Proxima Nova"/>
            </a:endParaRPr>
          </a:p>
        </p:txBody>
      </p:sp>
      <p:sp>
        <p:nvSpPr>
          <p:cNvPr id="2" name="Freeform 3">
            <a:extLst>
              <a:ext uri="{FF2B5EF4-FFF2-40B4-BE49-F238E27FC236}">
                <a16:creationId xmlns:a16="http://schemas.microsoft.com/office/drawing/2014/main" id="{DDD7F4C9-E409-BF0D-524B-956107E95198}"/>
              </a:ext>
            </a:extLst>
          </p:cNvPr>
          <p:cNvSpPr/>
          <p:nvPr/>
        </p:nvSpPr>
        <p:spPr>
          <a:xfrm>
            <a:off x="188976" y="4748784"/>
            <a:ext cx="8766048" cy="262128"/>
          </a:xfrm>
          <a:custGeom>
            <a:avLst/>
            <a:gdLst/>
            <a:ahLst/>
            <a:cxnLst/>
            <a:rect l="l" t="t" r="r" b="b"/>
            <a:pathLst>
              <a:path w="8766048" h="262128">
                <a:moveTo>
                  <a:pt x="0" y="0"/>
                </a:moveTo>
                <a:lnTo>
                  <a:pt x="8766048" y="0"/>
                </a:lnTo>
                <a:lnTo>
                  <a:pt x="8766048" y="262128"/>
                </a:lnTo>
                <a:lnTo>
                  <a:pt x="0" y="262128"/>
                </a:lnTo>
                <a:lnTo>
                  <a:pt x="0" y="0"/>
                </a:lnTo>
                <a:close/>
              </a:path>
            </a:pathLst>
          </a:custGeom>
          <a:blipFill>
            <a:blip r:embed="rId10"/>
            <a:stretch>
              <a:fillRect b="-548"/>
            </a:stretch>
          </a:blipFill>
        </p:spPr>
        <p:txBody>
          <a:bodyPr/>
          <a:lstStyle/>
          <a:p>
            <a:endParaRPr lang="es-MX"/>
          </a:p>
        </p:txBody>
      </p:sp>
      <p:sp>
        <p:nvSpPr>
          <p:cNvPr id="3" name="Google Shape;65;p14">
            <a:extLst>
              <a:ext uri="{FF2B5EF4-FFF2-40B4-BE49-F238E27FC236}">
                <a16:creationId xmlns:a16="http://schemas.microsoft.com/office/drawing/2014/main" id="{C128EC3B-F5EF-3847-25B4-88F36FF7E256}"/>
              </a:ext>
            </a:extLst>
          </p:cNvPr>
          <p:cNvSpPr/>
          <p:nvPr/>
        </p:nvSpPr>
        <p:spPr>
          <a:xfrm>
            <a:off x="0" y="-4839"/>
            <a:ext cx="9144000" cy="882301"/>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5" name="Google Shape;83;p15">
            <a:extLst>
              <a:ext uri="{FF2B5EF4-FFF2-40B4-BE49-F238E27FC236}">
                <a16:creationId xmlns:a16="http://schemas.microsoft.com/office/drawing/2014/main" id="{2A35E9DB-B065-3001-4C7B-4454EC65A4A4}"/>
              </a:ext>
            </a:extLst>
          </p:cNvPr>
          <p:cNvPicPr preferRelativeResize="0"/>
          <p:nvPr/>
        </p:nvPicPr>
        <p:blipFill rotWithShape="1">
          <a:blip r:embed="rId11">
            <a:alphaModFix/>
          </a:blip>
          <a:srcRect r="1526" b="38214"/>
          <a:stretch/>
        </p:blipFill>
        <p:spPr>
          <a:xfrm>
            <a:off x="312675" y="293625"/>
            <a:ext cx="2705464" cy="321098"/>
          </a:xfrm>
          <a:prstGeom prst="rect">
            <a:avLst/>
          </a:prstGeom>
          <a:noFill/>
          <a:ln>
            <a:noFill/>
          </a:ln>
        </p:spPr>
      </p:pic>
      <p:sp>
        <p:nvSpPr>
          <p:cNvPr id="6" name="Google Shape;84;p15">
            <a:extLst>
              <a:ext uri="{FF2B5EF4-FFF2-40B4-BE49-F238E27FC236}">
                <a16:creationId xmlns:a16="http://schemas.microsoft.com/office/drawing/2014/main" id="{A7020602-9A81-0A58-A226-5C61C4F0B58F}"/>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6" name="Google Shape;216;p20"/>
          <p:cNvSpPr/>
          <p:nvPr/>
        </p:nvSpPr>
        <p:spPr>
          <a:xfrm>
            <a:off x="485025"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7" name="Google Shape;217;p20"/>
          <p:cNvPicPr preferRelativeResize="0"/>
          <p:nvPr/>
        </p:nvPicPr>
        <p:blipFill rotWithShape="1">
          <a:blip r:embed="rId3">
            <a:alphaModFix/>
          </a:blip>
          <a:srcRect l="5468" t="35020" r="5468" b="18415"/>
          <a:stretch/>
        </p:blipFill>
        <p:spPr>
          <a:xfrm>
            <a:off x="484775" y="2098375"/>
            <a:ext cx="3924600" cy="1035900"/>
          </a:xfrm>
          <a:prstGeom prst="roundRect">
            <a:avLst>
              <a:gd name="adj" fmla="val 16622"/>
            </a:avLst>
          </a:prstGeom>
          <a:noFill/>
          <a:ln>
            <a:noFill/>
          </a:ln>
        </p:spPr>
      </p:pic>
      <p:sp>
        <p:nvSpPr>
          <p:cNvPr id="218" name="Google Shape;218;p20"/>
          <p:cNvSpPr txBox="1"/>
          <p:nvPr/>
        </p:nvSpPr>
        <p:spPr>
          <a:xfrm>
            <a:off x="312675" y="1030732"/>
            <a:ext cx="2027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MX" sz="1800" b="1" dirty="0">
                <a:solidFill>
                  <a:srgbClr val="006F59"/>
                </a:solidFill>
              </a:rPr>
              <a:t>¿Por qué ahora?</a:t>
            </a:r>
            <a:endParaRPr sz="1800" b="1" dirty="0">
              <a:solidFill>
                <a:srgbClr val="006F59"/>
              </a:solidFill>
            </a:endParaRPr>
          </a:p>
        </p:txBody>
      </p:sp>
      <p:pic>
        <p:nvPicPr>
          <p:cNvPr id="219" name="Google Shape;219;p20"/>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14E54034-5EF8-0CB1-B3E4-206D8815EE2A}"/>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1" name="Google Shape;221;p20"/>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222" name="Google Shape;222;p20"/>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sp>
        <p:nvSpPr>
          <p:cNvPr id="223" name="Google Shape;223;p20"/>
          <p:cNvSpPr txBox="1"/>
          <p:nvPr/>
        </p:nvSpPr>
        <p:spPr>
          <a:xfrm>
            <a:off x="712526" y="3136618"/>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FFFFFF"/>
                </a:solidFill>
              </a:rPr>
              <a:t>OPORTUNIDADES DE CRECIMIENTO</a:t>
            </a:r>
            <a:endParaRPr sz="1300" b="1" dirty="0">
              <a:solidFill>
                <a:srgbClr val="FFFFFF"/>
              </a:solidFill>
            </a:endParaRPr>
          </a:p>
        </p:txBody>
      </p:sp>
      <p:sp>
        <p:nvSpPr>
          <p:cNvPr id="224" name="Google Shape;224;p20"/>
          <p:cNvSpPr txBox="1"/>
          <p:nvPr/>
        </p:nvSpPr>
        <p:spPr>
          <a:xfrm>
            <a:off x="706140" y="3623568"/>
            <a:ext cx="3622125"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s-MX" sz="1000" dirty="0">
                <a:solidFill>
                  <a:srgbClr val="FFFFFF"/>
                </a:solidFill>
                <a:latin typeface="Verdana"/>
                <a:ea typeface="Verdana"/>
                <a:cs typeface="Verdana"/>
                <a:sym typeface="Verdana"/>
              </a:rPr>
              <a:t>London DE está consiguiendo ofertas competitivas de oro y piedras preciosas en Zimbabue a través de fuentes directas, al tiempo que se expande en su creciente mercado inmobiliario.</a:t>
            </a:r>
            <a:endParaRPr sz="1000" dirty="0">
              <a:solidFill>
                <a:srgbClr val="FFFFFF"/>
              </a:solidFill>
              <a:latin typeface="Verdana"/>
              <a:ea typeface="Verdana"/>
              <a:cs typeface="Verdana"/>
              <a:sym typeface="Verdana"/>
            </a:endParaRPr>
          </a:p>
        </p:txBody>
      </p:sp>
      <p:cxnSp>
        <p:nvCxnSpPr>
          <p:cNvPr id="225" name="Google Shape;225;p20"/>
          <p:cNvCxnSpPr/>
          <p:nvPr/>
        </p:nvCxnSpPr>
        <p:spPr>
          <a:xfrm>
            <a:off x="802980" y="3546089"/>
            <a:ext cx="3288900" cy="0"/>
          </a:xfrm>
          <a:prstGeom prst="straightConnector1">
            <a:avLst/>
          </a:prstGeom>
          <a:noFill/>
          <a:ln w="19050" cap="flat" cmpd="sng">
            <a:solidFill>
              <a:srgbClr val="FFFFFF"/>
            </a:solidFill>
            <a:prstDash val="solid"/>
            <a:round/>
            <a:headEnd type="none" w="med" len="med"/>
            <a:tailEnd type="none" w="med" len="med"/>
          </a:ln>
        </p:spPr>
      </p:cxnSp>
      <p:sp>
        <p:nvSpPr>
          <p:cNvPr id="227" name="Google Shape;227;p20"/>
          <p:cNvSpPr/>
          <p:nvPr/>
        </p:nvSpPr>
        <p:spPr>
          <a:xfrm>
            <a:off x="4734624" y="2098375"/>
            <a:ext cx="3924600" cy="2388000"/>
          </a:xfrm>
          <a:prstGeom prst="roundRect">
            <a:avLst>
              <a:gd name="adj" fmla="val 9663"/>
            </a:avLst>
          </a:prstGeom>
          <a:gradFill>
            <a:gsLst>
              <a:gs pos="0">
                <a:srgbClr val="400F26"/>
              </a:gs>
              <a:gs pos="100000">
                <a:srgbClr val="280817"/>
              </a:gs>
            </a:gsLst>
            <a:lin ang="10800025"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28" name="Google Shape;228;p20"/>
          <p:cNvPicPr preferRelativeResize="0"/>
          <p:nvPr/>
        </p:nvPicPr>
        <p:blipFill rotWithShape="1">
          <a:blip r:embed="rId6">
            <a:alphaModFix/>
          </a:blip>
          <a:srcRect l="19" t="35046" b="20875"/>
          <a:stretch/>
        </p:blipFill>
        <p:spPr>
          <a:xfrm>
            <a:off x="4734375" y="2098325"/>
            <a:ext cx="3924600" cy="1035900"/>
          </a:xfrm>
          <a:prstGeom prst="roundRect">
            <a:avLst>
              <a:gd name="adj" fmla="val 16622"/>
            </a:avLst>
          </a:prstGeom>
          <a:noFill/>
          <a:ln>
            <a:noFill/>
          </a:ln>
        </p:spPr>
      </p:pic>
      <p:sp>
        <p:nvSpPr>
          <p:cNvPr id="229" name="Google Shape;229;p20"/>
          <p:cNvSpPr txBox="1"/>
          <p:nvPr/>
        </p:nvSpPr>
        <p:spPr>
          <a:xfrm>
            <a:off x="4962120" y="3136618"/>
            <a:ext cx="34698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s-MX" sz="1300" b="1" dirty="0">
                <a:solidFill>
                  <a:srgbClr val="FFFFFF"/>
                </a:solidFill>
              </a:rPr>
              <a:t>AUMENTO TOTAL DE LA EMISIÓN</a:t>
            </a:r>
            <a:endParaRPr sz="1300" b="1" dirty="0">
              <a:solidFill>
                <a:srgbClr val="FFFFFF"/>
              </a:solidFill>
            </a:endParaRPr>
          </a:p>
        </p:txBody>
      </p:sp>
      <p:sp>
        <p:nvSpPr>
          <p:cNvPr id="230" name="Google Shape;230;p20"/>
          <p:cNvSpPr txBox="1"/>
          <p:nvPr/>
        </p:nvSpPr>
        <p:spPr>
          <a:xfrm>
            <a:off x="4961455" y="3623568"/>
            <a:ext cx="3533071" cy="7422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s-MX" sz="1000" dirty="0">
                <a:solidFill>
                  <a:srgbClr val="FFFFFF"/>
                </a:solidFill>
                <a:latin typeface="Verdana"/>
                <a:ea typeface="Verdana"/>
                <a:cs typeface="Verdana"/>
                <a:sym typeface="Verdana"/>
              </a:rPr>
              <a:t>Debido a las relaciones comerciales que se han creado, el fideicomisario de seguridad, </a:t>
            </a:r>
            <a:r>
              <a:rPr lang="es-MX" sz="1000" dirty="0" err="1">
                <a:solidFill>
                  <a:srgbClr val="FFFFFF"/>
                </a:solidFill>
                <a:latin typeface="Verdana"/>
                <a:ea typeface="Verdana"/>
                <a:cs typeface="Verdana"/>
                <a:sym typeface="Verdana"/>
              </a:rPr>
              <a:t>Cotswolds</a:t>
            </a:r>
            <a:r>
              <a:rPr lang="es-MX" sz="1000" dirty="0">
                <a:solidFill>
                  <a:srgbClr val="FFFFFF"/>
                </a:solidFill>
                <a:latin typeface="Verdana"/>
                <a:ea typeface="Verdana"/>
                <a:cs typeface="Verdana"/>
                <a:sym typeface="Verdana"/>
              </a:rPr>
              <a:t> Capital, ha aumentado la recaudación total a 18 millones de libras esterlinas. </a:t>
            </a:r>
            <a:endParaRPr sz="1000" dirty="0">
              <a:solidFill>
                <a:srgbClr val="FFFFFF"/>
              </a:solidFill>
              <a:latin typeface="Verdana"/>
              <a:ea typeface="Verdana"/>
              <a:cs typeface="Verdana"/>
              <a:sym typeface="Verdana"/>
            </a:endParaRPr>
          </a:p>
        </p:txBody>
      </p:sp>
      <p:cxnSp>
        <p:nvCxnSpPr>
          <p:cNvPr id="231" name="Google Shape;231;p20"/>
          <p:cNvCxnSpPr/>
          <p:nvPr/>
        </p:nvCxnSpPr>
        <p:spPr>
          <a:xfrm>
            <a:off x="5052225" y="3546089"/>
            <a:ext cx="3288900" cy="0"/>
          </a:xfrm>
          <a:prstGeom prst="straightConnector1">
            <a:avLst/>
          </a:prstGeom>
          <a:noFill/>
          <a:ln w="19050" cap="flat" cmpd="sng">
            <a:solidFill>
              <a:srgbClr val="FFFFFF"/>
            </a:solidFill>
            <a:prstDash val="solid"/>
            <a:round/>
            <a:headEnd type="none" w="med" len="med"/>
            <a:tailEnd type="none" w="med" len="med"/>
          </a:ln>
        </p:spPr>
      </p:cxnSp>
      <p:sp>
        <p:nvSpPr>
          <p:cNvPr id="233" name="Google Shape;233;p20"/>
          <p:cNvSpPr txBox="1"/>
          <p:nvPr/>
        </p:nvSpPr>
        <p:spPr>
          <a:xfrm>
            <a:off x="312675" y="1291732"/>
            <a:ext cx="8346600" cy="806593"/>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s-MX" sz="1000" dirty="0">
                <a:solidFill>
                  <a:srgbClr val="3F0F25"/>
                </a:solidFill>
                <a:latin typeface="Verdana"/>
                <a:ea typeface="Verdana"/>
                <a:cs typeface="Verdana"/>
                <a:sym typeface="Verdana"/>
              </a:rPr>
              <a:t>London DE explora, extrae e invierte en las economías locales de todo el mundo. Estas relaciones han permitido a LDE </a:t>
            </a:r>
            <a:r>
              <a:rPr lang="es-MX" sz="1000" dirty="0" err="1">
                <a:solidFill>
                  <a:srgbClr val="3F0F25"/>
                </a:solidFill>
                <a:latin typeface="Verdana"/>
                <a:ea typeface="Verdana"/>
                <a:cs typeface="Verdana"/>
                <a:sym typeface="Verdana"/>
              </a:rPr>
              <a:t>Group</a:t>
            </a:r>
            <a:r>
              <a:rPr lang="es-MX" sz="1000" dirty="0">
                <a:solidFill>
                  <a:srgbClr val="3F0F25"/>
                </a:solidFill>
                <a:latin typeface="Verdana"/>
                <a:ea typeface="Verdana"/>
                <a:cs typeface="Verdana"/>
                <a:sym typeface="Verdana"/>
              </a:rPr>
              <a:t> ampliar sus actividades en varios países y ganarse la confianza tanto de proveedores como de inversores. </a:t>
            </a:r>
            <a:endParaRPr sz="1000" dirty="0">
              <a:solidFill>
                <a:srgbClr val="3F0F25"/>
              </a:solidFill>
              <a:latin typeface="Verdana"/>
              <a:ea typeface="Verdana"/>
              <a:cs typeface="Verdana"/>
              <a:sym typeface="Verdana"/>
            </a:endParaRPr>
          </a:p>
        </p:txBody>
      </p:sp>
      <p:sp>
        <p:nvSpPr>
          <p:cNvPr id="4" name="Freeform 3">
            <a:extLst>
              <a:ext uri="{FF2B5EF4-FFF2-40B4-BE49-F238E27FC236}">
                <a16:creationId xmlns:a16="http://schemas.microsoft.com/office/drawing/2014/main" id="{D0967EF1-B43C-BD64-E7C0-A99E7F036FCA}"/>
              </a:ext>
            </a:extLst>
          </p:cNvPr>
          <p:cNvSpPr/>
          <p:nvPr/>
        </p:nvSpPr>
        <p:spPr>
          <a:xfrm>
            <a:off x="188976" y="4748784"/>
            <a:ext cx="8766048" cy="262128"/>
          </a:xfrm>
          <a:custGeom>
            <a:avLst/>
            <a:gdLst/>
            <a:ahLst/>
            <a:cxnLst/>
            <a:rect l="l" t="t" r="r" b="b"/>
            <a:pathLst>
              <a:path w="8766048" h="262128">
                <a:moveTo>
                  <a:pt x="0" y="0"/>
                </a:moveTo>
                <a:lnTo>
                  <a:pt x="8766048" y="0"/>
                </a:lnTo>
                <a:lnTo>
                  <a:pt x="8766048" y="262128"/>
                </a:lnTo>
                <a:lnTo>
                  <a:pt x="0" y="262128"/>
                </a:lnTo>
                <a:lnTo>
                  <a:pt x="0" y="0"/>
                </a:lnTo>
                <a:close/>
              </a:path>
            </a:pathLst>
          </a:custGeom>
          <a:blipFill>
            <a:blip r:embed="rId7"/>
            <a:stretch>
              <a:fillRect b="-548"/>
            </a:stretch>
          </a:blipFill>
        </p:spPr>
        <p:txBody>
          <a:bodyPr/>
          <a:lstStyle/>
          <a:p>
            <a:endParaRPr lang="es-MX"/>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a:extLst>
            <a:ext uri="{FF2B5EF4-FFF2-40B4-BE49-F238E27FC236}">
              <a16:creationId xmlns:a16="http://schemas.microsoft.com/office/drawing/2014/main" id="{9C1BF7D1-460A-5828-256B-586DC91786E7}"/>
            </a:ext>
          </a:extLst>
        </p:cNvPr>
        <p:cNvGrpSpPr/>
        <p:nvPr/>
      </p:nvGrpSpPr>
      <p:grpSpPr>
        <a:xfrm>
          <a:off x="0" y="0"/>
          <a:ext cx="0" cy="0"/>
          <a:chOff x="0" y="0"/>
          <a:chExt cx="0" cy="0"/>
        </a:xfrm>
      </p:grpSpPr>
      <p:sp>
        <p:nvSpPr>
          <p:cNvPr id="238" name="Google Shape;238;p21">
            <a:extLst>
              <a:ext uri="{FF2B5EF4-FFF2-40B4-BE49-F238E27FC236}">
                <a16:creationId xmlns:a16="http://schemas.microsoft.com/office/drawing/2014/main" id="{563DCA27-90F3-594A-D96B-2253F16DCCBB}"/>
              </a:ext>
            </a:extLst>
          </p:cNvPr>
          <p:cNvSpPr txBox="1"/>
          <p:nvPr/>
        </p:nvSpPr>
        <p:spPr>
          <a:xfrm>
            <a:off x="312675" y="1048293"/>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MX" sz="1800" b="1" dirty="0">
                <a:solidFill>
                  <a:srgbClr val="006F59"/>
                </a:solidFill>
              </a:rPr>
              <a:t>Alianzas estratégicas y licencias </a:t>
            </a:r>
            <a:endParaRPr sz="1800" b="1" dirty="0">
              <a:solidFill>
                <a:srgbClr val="006F59"/>
              </a:solidFill>
            </a:endParaRPr>
          </a:p>
        </p:txBody>
      </p:sp>
      <p:pic>
        <p:nvPicPr>
          <p:cNvPr id="239" name="Google Shape;239;p21">
            <a:extLst>
              <a:ext uri="{FF2B5EF4-FFF2-40B4-BE49-F238E27FC236}">
                <a16:creationId xmlns:a16="http://schemas.microsoft.com/office/drawing/2014/main" id="{6BA1CEC8-3422-8889-1CB1-19335313BB7A}"/>
              </a:ext>
            </a:extLst>
          </p:cNvPr>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240" name="Google Shape;240;p21">
            <a:extLst>
              <a:ext uri="{FF2B5EF4-FFF2-40B4-BE49-F238E27FC236}">
                <a16:creationId xmlns:a16="http://schemas.microsoft.com/office/drawing/2014/main" id="{52562F77-E748-596C-EA36-97F8871C3C46}"/>
              </a:ext>
            </a:extLst>
          </p:cNvPr>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37B5CAB1-EF64-A762-3354-97F3C13F472D}"/>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2" name="Google Shape;242;p21">
            <a:extLst>
              <a:ext uri="{FF2B5EF4-FFF2-40B4-BE49-F238E27FC236}">
                <a16:creationId xmlns:a16="http://schemas.microsoft.com/office/drawing/2014/main" id="{97105F86-32C6-E48A-7BCA-F9530608E673}"/>
              </a:ext>
            </a:extLst>
          </p:cNvPr>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243" name="Google Shape;243;p21">
            <a:extLst>
              <a:ext uri="{FF2B5EF4-FFF2-40B4-BE49-F238E27FC236}">
                <a16:creationId xmlns:a16="http://schemas.microsoft.com/office/drawing/2014/main" id="{31F5E5C3-9B72-A51C-2FDF-DB566ED6463E}"/>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244" name="Google Shape;244;p21">
            <a:extLst>
              <a:ext uri="{FF2B5EF4-FFF2-40B4-BE49-F238E27FC236}">
                <a16:creationId xmlns:a16="http://schemas.microsoft.com/office/drawing/2014/main" id="{C3EC6703-8D40-F207-E57F-6FB76FB9FA27}"/>
              </a:ext>
            </a:extLst>
          </p:cNvPr>
          <p:cNvPicPr preferRelativeResize="0"/>
          <p:nvPr/>
        </p:nvPicPr>
        <p:blipFill rotWithShape="1">
          <a:blip r:embed="rId6">
            <a:alphaModFix/>
          </a:blip>
          <a:srcRect t="12202" b="30989"/>
          <a:stretch/>
        </p:blipFill>
        <p:spPr>
          <a:xfrm>
            <a:off x="2598668" y="3896810"/>
            <a:ext cx="2196176" cy="428853"/>
          </a:xfrm>
          <a:prstGeom prst="rect">
            <a:avLst/>
          </a:prstGeom>
          <a:noFill/>
          <a:ln>
            <a:noFill/>
          </a:ln>
        </p:spPr>
      </p:pic>
      <p:pic>
        <p:nvPicPr>
          <p:cNvPr id="245" name="Google Shape;245;p21">
            <a:extLst>
              <a:ext uri="{FF2B5EF4-FFF2-40B4-BE49-F238E27FC236}">
                <a16:creationId xmlns:a16="http://schemas.microsoft.com/office/drawing/2014/main" id="{B724D42E-5CFC-6F41-0C74-C5256E00F452}"/>
              </a:ext>
            </a:extLst>
          </p:cNvPr>
          <p:cNvPicPr preferRelativeResize="0"/>
          <p:nvPr/>
        </p:nvPicPr>
        <p:blipFill rotWithShape="1">
          <a:blip r:embed="rId7">
            <a:alphaModFix/>
          </a:blip>
          <a:srcRect l="6664" t="13845" r="6664" b="29667"/>
          <a:stretch/>
        </p:blipFill>
        <p:spPr>
          <a:xfrm>
            <a:off x="367500" y="3779944"/>
            <a:ext cx="2005484" cy="605415"/>
          </a:xfrm>
          <a:prstGeom prst="rect">
            <a:avLst/>
          </a:prstGeom>
          <a:noFill/>
          <a:ln>
            <a:noFill/>
          </a:ln>
        </p:spPr>
      </p:pic>
      <p:pic>
        <p:nvPicPr>
          <p:cNvPr id="246" name="Google Shape;246;p21">
            <a:extLst>
              <a:ext uri="{FF2B5EF4-FFF2-40B4-BE49-F238E27FC236}">
                <a16:creationId xmlns:a16="http://schemas.microsoft.com/office/drawing/2014/main" id="{4A243200-2A09-1C62-2F72-BFDF1549D301}"/>
              </a:ext>
            </a:extLst>
          </p:cNvPr>
          <p:cNvPicPr preferRelativeResize="0"/>
          <p:nvPr/>
        </p:nvPicPr>
        <p:blipFill>
          <a:blip r:embed="rId8">
            <a:alphaModFix/>
          </a:blip>
          <a:stretch>
            <a:fillRect/>
          </a:stretch>
        </p:blipFill>
        <p:spPr>
          <a:xfrm>
            <a:off x="4338675" y="1192525"/>
            <a:ext cx="1264564" cy="1264561"/>
          </a:xfrm>
          <a:prstGeom prst="rect">
            <a:avLst/>
          </a:prstGeom>
          <a:noFill/>
          <a:ln>
            <a:noFill/>
          </a:ln>
        </p:spPr>
      </p:pic>
      <p:sp>
        <p:nvSpPr>
          <p:cNvPr id="247" name="Google Shape;247;p21">
            <a:extLst>
              <a:ext uri="{FF2B5EF4-FFF2-40B4-BE49-F238E27FC236}">
                <a16:creationId xmlns:a16="http://schemas.microsoft.com/office/drawing/2014/main" id="{C233FABC-100E-2564-FEDA-CDF6C198D58B}"/>
              </a:ext>
            </a:extLst>
          </p:cNvPr>
          <p:cNvSpPr txBox="1"/>
          <p:nvPr/>
        </p:nvSpPr>
        <p:spPr>
          <a:xfrm>
            <a:off x="312675" y="1452360"/>
            <a:ext cx="3499909" cy="8589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s-MX" sz="1000" dirty="0">
                <a:solidFill>
                  <a:srgbClr val="400F26"/>
                </a:solidFill>
                <a:latin typeface="Verdana"/>
                <a:ea typeface="Verdana"/>
                <a:cs typeface="Verdana"/>
                <a:sym typeface="Verdana"/>
              </a:rPr>
              <a:t>Desde nuestra fundación en 2013, hemos establecido y mantenido un estándar de excelencia en el comercio de metales preciosos, piedras preciosas, piedras preciosas de color y joyería fina. </a:t>
            </a:r>
            <a:endParaRPr sz="1000" dirty="0">
              <a:solidFill>
                <a:srgbClr val="400F26"/>
              </a:solidFill>
              <a:latin typeface="Verdana"/>
              <a:ea typeface="Verdana"/>
              <a:cs typeface="Verdana"/>
              <a:sym typeface="Verdana"/>
            </a:endParaRPr>
          </a:p>
        </p:txBody>
      </p:sp>
      <p:pic>
        <p:nvPicPr>
          <p:cNvPr id="248" name="Google Shape;248;p21">
            <a:extLst>
              <a:ext uri="{FF2B5EF4-FFF2-40B4-BE49-F238E27FC236}">
                <a16:creationId xmlns:a16="http://schemas.microsoft.com/office/drawing/2014/main" id="{2A333D83-9033-881A-8038-4E5B0E4F214E}"/>
              </a:ext>
            </a:extLst>
          </p:cNvPr>
          <p:cNvPicPr preferRelativeResize="0"/>
          <p:nvPr/>
        </p:nvPicPr>
        <p:blipFill rotWithShape="1">
          <a:blip r:embed="rId9">
            <a:alphaModFix/>
          </a:blip>
          <a:srcRect b="29622"/>
          <a:stretch/>
        </p:blipFill>
        <p:spPr>
          <a:xfrm>
            <a:off x="388646" y="2606525"/>
            <a:ext cx="866357" cy="899852"/>
          </a:xfrm>
          <a:prstGeom prst="rect">
            <a:avLst/>
          </a:prstGeom>
          <a:noFill/>
          <a:ln>
            <a:noFill/>
          </a:ln>
        </p:spPr>
      </p:pic>
      <p:pic>
        <p:nvPicPr>
          <p:cNvPr id="249" name="Google Shape;249;p21">
            <a:extLst>
              <a:ext uri="{FF2B5EF4-FFF2-40B4-BE49-F238E27FC236}">
                <a16:creationId xmlns:a16="http://schemas.microsoft.com/office/drawing/2014/main" id="{06A7D60E-CE20-B468-79DB-B91C57B9026F}"/>
              </a:ext>
            </a:extLst>
          </p:cNvPr>
          <p:cNvPicPr preferRelativeResize="0"/>
          <p:nvPr/>
        </p:nvPicPr>
        <p:blipFill>
          <a:blip r:embed="rId10">
            <a:alphaModFix/>
          </a:blip>
          <a:stretch>
            <a:fillRect/>
          </a:stretch>
        </p:blipFill>
        <p:spPr>
          <a:xfrm>
            <a:off x="6246792" y="1192525"/>
            <a:ext cx="1668885" cy="1234346"/>
          </a:xfrm>
          <a:prstGeom prst="rect">
            <a:avLst/>
          </a:prstGeom>
          <a:noFill/>
          <a:ln>
            <a:noFill/>
          </a:ln>
        </p:spPr>
      </p:pic>
      <p:pic>
        <p:nvPicPr>
          <p:cNvPr id="250" name="Google Shape;250;p21">
            <a:extLst>
              <a:ext uri="{FF2B5EF4-FFF2-40B4-BE49-F238E27FC236}">
                <a16:creationId xmlns:a16="http://schemas.microsoft.com/office/drawing/2014/main" id="{78B18D37-1264-AE24-FACB-209317591D77}"/>
              </a:ext>
            </a:extLst>
          </p:cNvPr>
          <p:cNvPicPr preferRelativeResize="0"/>
          <p:nvPr/>
        </p:nvPicPr>
        <p:blipFill>
          <a:blip r:embed="rId11">
            <a:alphaModFix/>
          </a:blip>
          <a:stretch>
            <a:fillRect/>
          </a:stretch>
        </p:blipFill>
        <p:spPr>
          <a:xfrm>
            <a:off x="2744563" y="2828242"/>
            <a:ext cx="1904387" cy="535750"/>
          </a:xfrm>
          <a:prstGeom prst="rect">
            <a:avLst/>
          </a:prstGeom>
          <a:noFill/>
          <a:ln>
            <a:noFill/>
          </a:ln>
        </p:spPr>
      </p:pic>
      <p:grpSp>
        <p:nvGrpSpPr>
          <p:cNvPr id="251" name="Google Shape;251;p21">
            <a:extLst>
              <a:ext uri="{FF2B5EF4-FFF2-40B4-BE49-F238E27FC236}">
                <a16:creationId xmlns:a16="http://schemas.microsoft.com/office/drawing/2014/main" id="{87AE24D3-C962-83FE-3216-9F2914D640C3}"/>
              </a:ext>
            </a:extLst>
          </p:cNvPr>
          <p:cNvGrpSpPr/>
          <p:nvPr/>
        </p:nvGrpSpPr>
        <p:grpSpPr>
          <a:xfrm>
            <a:off x="388647" y="2606519"/>
            <a:ext cx="2015027" cy="901136"/>
            <a:chOff x="394325" y="2190825"/>
            <a:chExt cx="2556167" cy="1143139"/>
          </a:xfrm>
        </p:grpSpPr>
        <p:pic>
          <p:nvPicPr>
            <p:cNvPr id="252" name="Google Shape;252;p21">
              <a:extLst>
                <a:ext uri="{FF2B5EF4-FFF2-40B4-BE49-F238E27FC236}">
                  <a16:creationId xmlns:a16="http://schemas.microsoft.com/office/drawing/2014/main" id="{623CFCC0-3F2E-7A48-7E72-B5461F9BB7D2}"/>
                </a:ext>
              </a:extLst>
            </p:cNvPr>
            <p:cNvPicPr preferRelativeResize="0"/>
            <p:nvPr/>
          </p:nvPicPr>
          <p:blipFill rotWithShape="1">
            <a:blip r:embed="rId12">
              <a:alphaModFix/>
            </a:blip>
            <a:srcRect l="31775" t="11095" r="34421" b="34140"/>
            <a:stretch/>
          </p:blipFill>
          <p:spPr>
            <a:xfrm>
              <a:off x="394325" y="2190825"/>
              <a:ext cx="1099024" cy="1143139"/>
            </a:xfrm>
            <a:prstGeom prst="rect">
              <a:avLst/>
            </a:prstGeom>
            <a:noFill/>
            <a:ln>
              <a:noFill/>
            </a:ln>
          </p:spPr>
        </p:pic>
        <p:pic>
          <p:nvPicPr>
            <p:cNvPr id="253" name="Google Shape;253;p21">
              <a:extLst>
                <a:ext uri="{FF2B5EF4-FFF2-40B4-BE49-F238E27FC236}">
                  <a16:creationId xmlns:a16="http://schemas.microsoft.com/office/drawing/2014/main" id="{7DCED4B0-1D51-7B0B-C5BF-7753AE399112}"/>
                </a:ext>
              </a:extLst>
            </p:cNvPr>
            <p:cNvPicPr preferRelativeResize="0"/>
            <p:nvPr/>
          </p:nvPicPr>
          <p:blipFill rotWithShape="1">
            <a:blip r:embed="rId12">
              <a:alphaModFix/>
            </a:blip>
            <a:srcRect l="33104" t="65706" r="35757" b="10363"/>
            <a:stretch/>
          </p:blipFill>
          <p:spPr>
            <a:xfrm>
              <a:off x="1499692" y="2509975"/>
              <a:ext cx="1450801" cy="715824"/>
            </a:xfrm>
            <a:prstGeom prst="rect">
              <a:avLst/>
            </a:prstGeom>
            <a:noFill/>
            <a:ln>
              <a:noFill/>
            </a:ln>
          </p:spPr>
        </p:pic>
      </p:grpSp>
      <p:pic>
        <p:nvPicPr>
          <p:cNvPr id="254" name="Google Shape;254;p21">
            <a:extLst>
              <a:ext uri="{FF2B5EF4-FFF2-40B4-BE49-F238E27FC236}">
                <a16:creationId xmlns:a16="http://schemas.microsoft.com/office/drawing/2014/main" id="{AD22FF8D-AE9F-2E68-7A03-9D7AA5CE7102}"/>
              </a:ext>
            </a:extLst>
          </p:cNvPr>
          <p:cNvPicPr preferRelativeResize="0"/>
          <p:nvPr/>
        </p:nvPicPr>
        <p:blipFill>
          <a:blip r:embed="rId13">
            <a:alphaModFix/>
          </a:blip>
          <a:stretch>
            <a:fillRect/>
          </a:stretch>
        </p:blipFill>
        <p:spPr>
          <a:xfrm>
            <a:off x="5065330" y="3835717"/>
            <a:ext cx="1832086" cy="564283"/>
          </a:xfrm>
          <a:prstGeom prst="rect">
            <a:avLst/>
          </a:prstGeom>
          <a:noFill/>
          <a:ln>
            <a:noFill/>
          </a:ln>
        </p:spPr>
      </p:pic>
      <p:pic>
        <p:nvPicPr>
          <p:cNvPr id="255" name="Google Shape;255;p21">
            <a:extLst>
              <a:ext uri="{FF2B5EF4-FFF2-40B4-BE49-F238E27FC236}">
                <a16:creationId xmlns:a16="http://schemas.microsoft.com/office/drawing/2014/main" id="{64802987-8859-4BDA-C300-5F91E05A9E9D}"/>
              </a:ext>
            </a:extLst>
          </p:cNvPr>
          <p:cNvPicPr preferRelativeResize="0"/>
          <p:nvPr/>
        </p:nvPicPr>
        <p:blipFill>
          <a:blip r:embed="rId14">
            <a:alphaModFix/>
          </a:blip>
          <a:stretch>
            <a:fillRect/>
          </a:stretch>
        </p:blipFill>
        <p:spPr>
          <a:xfrm>
            <a:off x="4938821" y="2672530"/>
            <a:ext cx="2142414" cy="939139"/>
          </a:xfrm>
          <a:prstGeom prst="rect">
            <a:avLst/>
          </a:prstGeom>
          <a:noFill/>
          <a:ln>
            <a:noFill/>
          </a:ln>
        </p:spPr>
      </p:pic>
      <p:pic>
        <p:nvPicPr>
          <p:cNvPr id="256" name="Google Shape;256;p21">
            <a:extLst>
              <a:ext uri="{FF2B5EF4-FFF2-40B4-BE49-F238E27FC236}">
                <a16:creationId xmlns:a16="http://schemas.microsoft.com/office/drawing/2014/main" id="{64256AC7-EDAA-0452-0128-4A760819DA95}"/>
              </a:ext>
            </a:extLst>
          </p:cNvPr>
          <p:cNvPicPr preferRelativeResize="0"/>
          <p:nvPr/>
        </p:nvPicPr>
        <p:blipFill>
          <a:blip r:embed="rId15">
            <a:alphaModFix/>
          </a:blip>
          <a:stretch>
            <a:fillRect/>
          </a:stretch>
        </p:blipFill>
        <p:spPr>
          <a:xfrm>
            <a:off x="7285997" y="2724671"/>
            <a:ext cx="1497547" cy="788022"/>
          </a:xfrm>
          <a:prstGeom prst="rect">
            <a:avLst/>
          </a:prstGeom>
          <a:noFill/>
          <a:ln>
            <a:noFill/>
          </a:ln>
        </p:spPr>
      </p:pic>
      <p:pic>
        <p:nvPicPr>
          <p:cNvPr id="257" name="Google Shape;257;p21">
            <a:extLst>
              <a:ext uri="{FF2B5EF4-FFF2-40B4-BE49-F238E27FC236}">
                <a16:creationId xmlns:a16="http://schemas.microsoft.com/office/drawing/2014/main" id="{CB486B42-7753-74F4-1693-BBCEA7B29904}"/>
              </a:ext>
            </a:extLst>
          </p:cNvPr>
          <p:cNvPicPr preferRelativeResize="0"/>
          <p:nvPr/>
        </p:nvPicPr>
        <p:blipFill>
          <a:blip r:embed="rId16">
            <a:alphaModFix/>
          </a:blip>
          <a:stretch>
            <a:fillRect/>
          </a:stretch>
        </p:blipFill>
        <p:spPr>
          <a:xfrm>
            <a:off x="7285992" y="3823126"/>
            <a:ext cx="1497548" cy="576224"/>
          </a:xfrm>
          <a:prstGeom prst="rect">
            <a:avLst/>
          </a:prstGeom>
          <a:noFill/>
          <a:ln>
            <a:noFill/>
          </a:ln>
        </p:spPr>
      </p:pic>
    </p:spTree>
    <p:extLst>
      <p:ext uri="{BB962C8B-B14F-4D97-AF65-F5344CB8AC3E}">
        <p14:creationId xmlns:p14="http://schemas.microsoft.com/office/powerpoint/2010/main" val="333481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61"/>
        <p:cNvGrpSpPr/>
        <p:nvPr/>
      </p:nvGrpSpPr>
      <p:grpSpPr>
        <a:xfrm>
          <a:off x="0" y="0"/>
          <a:ext cx="0" cy="0"/>
          <a:chOff x="0" y="0"/>
          <a:chExt cx="0" cy="0"/>
        </a:xfrm>
      </p:grpSpPr>
      <p:sp>
        <p:nvSpPr>
          <p:cNvPr id="262" name="Google Shape;262;p22"/>
          <p:cNvSpPr/>
          <p:nvPr/>
        </p:nvSpPr>
        <p:spPr>
          <a:xfrm>
            <a:off x="140398" y="1064350"/>
            <a:ext cx="2877741"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1.</a:t>
            </a:r>
            <a:endParaRPr sz="20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El inversor se suscribe.</a:t>
            </a:r>
            <a:br>
              <a:rPr lang="en" sz="850" b="1" dirty="0">
                <a:solidFill>
                  <a:schemeClr val="lt1"/>
                </a:solidFill>
                <a:latin typeface="Verdana"/>
                <a:ea typeface="Verdana"/>
                <a:cs typeface="Verdana"/>
                <a:sym typeface="Verdana"/>
              </a:rPr>
            </a:br>
            <a:r>
              <a:rPr lang="es-MX" sz="850" b="1" dirty="0">
                <a:solidFill>
                  <a:schemeClr val="lt1"/>
                </a:solidFill>
                <a:latin typeface="Verdana"/>
                <a:ea typeface="Verdana"/>
                <a:cs typeface="Verdana"/>
                <a:sym typeface="Verdana"/>
              </a:rPr>
              <a:t>LDE Recibe los ingresos netos de la inversión en el portal </a:t>
            </a:r>
            <a:r>
              <a:rPr lang="es-MX" sz="850" b="1" dirty="0" err="1">
                <a:solidFill>
                  <a:schemeClr val="lt1"/>
                </a:solidFill>
                <a:latin typeface="Verdana"/>
                <a:ea typeface="Verdana"/>
                <a:cs typeface="Verdana"/>
                <a:sym typeface="Verdana"/>
              </a:rPr>
              <a:t>Currency</a:t>
            </a:r>
            <a:r>
              <a:rPr lang="es-MX" sz="850" b="1" dirty="0">
                <a:solidFill>
                  <a:schemeClr val="lt1"/>
                </a:solidFill>
                <a:latin typeface="Verdana"/>
                <a:ea typeface="Verdana"/>
                <a:cs typeface="Verdana"/>
                <a:sym typeface="Verdana"/>
              </a:rPr>
              <a:t> Cloud FX.</a:t>
            </a:r>
          </a:p>
          <a:p>
            <a:pPr marL="0" lvl="0" indent="0" algn="ctr" rtl="0">
              <a:lnSpc>
                <a:spcPct val="115000"/>
              </a:lnSpc>
              <a:spcBef>
                <a:spcPts val="0"/>
              </a:spcBef>
              <a:spcAft>
                <a:spcPts val="0"/>
              </a:spcAft>
              <a:buNone/>
            </a:pPr>
            <a:endParaRPr lang="en-US"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Clr>
                <a:schemeClr val="dk1"/>
              </a:buClr>
              <a:buSzPts val="1100"/>
              <a:buFont typeface="Arial"/>
              <a:buNone/>
            </a:pPr>
            <a:r>
              <a:rPr lang="en" sz="900" b="1" dirty="0">
                <a:solidFill>
                  <a:schemeClr val="lt1"/>
                </a:solidFill>
                <a:latin typeface="Verdana"/>
                <a:ea typeface="Verdana"/>
                <a:cs typeface="Verdana"/>
                <a:sym typeface="Verdana"/>
              </a:rPr>
              <a:t>EJEMPLO = £100,000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b="1" dirty="0">
                <a:solidFill>
                  <a:schemeClr val="lt1"/>
                </a:solidFill>
                <a:latin typeface="Verdana"/>
                <a:ea typeface="Verdana"/>
                <a:cs typeface="Verdana"/>
                <a:sym typeface="Verdana"/>
              </a:rPr>
              <a:t>15.000 libras </a:t>
            </a:r>
            <a:r>
              <a:rPr lang="es-MX" sz="900" dirty="0">
                <a:solidFill>
                  <a:schemeClr val="lt1"/>
                </a:solidFill>
                <a:latin typeface="Verdana"/>
                <a:ea typeface="Verdana"/>
                <a:cs typeface="Verdana"/>
                <a:sym typeface="Verdana"/>
              </a:rPr>
              <a:t>de gastos de administración, marketing y funcionamiento.</a:t>
            </a:r>
            <a:endParaRPr sz="850" dirty="0">
              <a:solidFill>
                <a:schemeClr val="lt1"/>
              </a:solidFill>
              <a:latin typeface="Verdana"/>
              <a:ea typeface="Verdana"/>
              <a:cs typeface="Verdana"/>
              <a:sym typeface="Verdana"/>
            </a:endParaRPr>
          </a:p>
        </p:txBody>
      </p:sp>
      <p:sp>
        <p:nvSpPr>
          <p:cNvPr id="263" name="Google Shape;263;p22"/>
          <p:cNvSpPr/>
          <p:nvPr/>
        </p:nvSpPr>
        <p:spPr>
          <a:xfrm>
            <a:off x="3132395" y="1055608"/>
            <a:ext cx="287774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2.</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Los fondos se transfieren a una cuenta de haberes segura (normalmente </a:t>
            </a:r>
            <a:r>
              <a:rPr lang="es-MX" sz="850" b="1" dirty="0" err="1">
                <a:solidFill>
                  <a:schemeClr val="lt1"/>
                </a:solidFill>
                <a:latin typeface="Verdana"/>
                <a:ea typeface="Verdana"/>
                <a:cs typeface="Verdana"/>
                <a:sym typeface="Verdana"/>
              </a:rPr>
              <a:t>Mashreq</a:t>
            </a:r>
            <a:r>
              <a:rPr lang="es-MX" sz="850" b="1" dirty="0">
                <a:solidFill>
                  <a:schemeClr val="lt1"/>
                </a:solidFill>
                <a:latin typeface="Verdana"/>
                <a:ea typeface="Verdana"/>
                <a:cs typeface="Verdana"/>
                <a:sym typeface="Verdana"/>
              </a:rPr>
              <a:t>) para ejecutar la operación (en USD) de compra al precio al contado.</a:t>
            </a:r>
          </a:p>
          <a:p>
            <a:pPr marL="0" lvl="0" indent="0" algn="ctr" rtl="0">
              <a:lnSpc>
                <a:spcPct val="115000"/>
              </a:lnSpc>
              <a:spcBef>
                <a:spcPts val="0"/>
              </a:spcBef>
              <a:spcAft>
                <a:spcPts val="0"/>
              </a:spcAft>
              <a:buNone/>
            </a:pPr>
            <a:endParaRPr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dirty="0">
                <a:solidFill>
                  <a:schemeClr val="lt1"/>
                </a:solidFill>
                <a:latin typeface="Verdana"/>
                <a:ea typeface="Verdana"/>
                <a:cs typeface="Verdana"/>
                <a:sym typeface="Verdana"/>
              </a:rPr>
              <a:t>EJEMPLO = £85,000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dirty="0">
                <a:solidFill>
                  <a:schemeClr val="lt1"/>
                </a:solidFill>
                <a:latin typeface="Verdana"/>
                <a:ea typeface="Verdana"/>
                <a:cs typeface="Verdana"/>
                <a:sym typeface="Verdana"/>
              </a:rPr>
              <a:t>Envío del justificante de fondos al vendedor, que obtiene y envía el oro a la refinería</a:t>
            </a:r>
            <a:endParaRPr sz="850" dirty="0">
              <a:solidFill>
                <a:schemeClr val="lt1"/>
              </a:solidFill>
              <a:latin typeface="Verdana"/>
              <a:ea typeface="Verdana"/>
              <a:cs typeface="Verdana"/>
              <a:sym typeface="Verdana"/>
            </a:endParaRPr>
          </a:p>
        </p:txBody>
      </p:sp>
      <p:sp>
        <p:nvSpPr>
          <p:cNvPr id="264" name="Google Shape;264;p22"/>
          <p:cNvSpPr/>
          <p:nvPr/>
        </p:nvSpPr>
        <p:spPr>
          <a:xfrm>
            <a:off x="6124205" y="1064350"/>
            <a:ext cx="287774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3.</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La refinería recibe el oro y lo ensaya. Los fondos se liberan de la cuenta al Vendedor sólo cuando se presenta el Informe Final de Ensayo.</a:t>
            </a:r>
          </a:p>
          <a:p>
            <a:pPr marL="0" lvl="0" indent="0" algn="ctr" rtl="0">
              <a:lnSpc>
                <a:spcPct val="115000"/>
              </a:lnSpc>
              <a:spcBef>
                <a:spcPts val="0"/>
              </a:spcBef>
              <a:spcAft>
                <a:spcPts val="0"/>
              </a:spcAft>
              <a:buNone/>
            </a:pPr>
            <a:endParaRPr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dirty="0">
                <a:solidFill>
                  <a:schemeClr val="lt1"/>
                </a:solidFill>
                <a:latin typeface="Verdana"/>
                <a:ea typeface="Verdana"/>
                <a:cs typeface="Verdana"/>
                <a:sym typeface="Verdana"/>
              </a:rPr>
              <a:t>EJEMPLO = £85,000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dirty="0">
                <a:solidFill>
                  <a:schemeClr val="lt1"/>
                </a:solidFill>
                <a:latin typeface="Verdana"/>
                <a:ea typeface="Verdana"/>
                <a:cs typeface="Verdana"/>
                <a:sym typeface="Verdana"/>
              </a:rPr>
              <a:t>Liberado de la cuenta segura al Vendedor tras la entrega del Informe de Ensayo.</a:t>
            </a:r>
            <a:endParaRPr sz="850" dirty="0">
              <a:solidFill>
                <a:schemeClr val="lt1"/>
              </a:solidFill>
              <a:latin typeface="Verdana"/>
              <a:ea typeface="Verdana"/>
              <a:cs typeface="Verdana"/>
              <a:sym typeface="Verdana"/>
            </a:endParaRPr>
          </a:p>
        </p:txBody>
      </p:sp>
      <p:sp>
        <p:nvSpPr>
          <p:cNvPr id="265" name="Google Shape;265;p22"/>
          <p:cNvSpPr/>
          <p:nvPr/>
        </p:nvSpPr>
        <p:spPr>
          <a:xfrm>
            <a:off x="140398" y="3087824"/>
            <a:ext cx="2877741"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4.</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La refinería paga al London DE </a:t>
            </a:r>
            <a:r>
              <a:rPr lang="es-MX" sz="850" b="1" dirty="0" err="1">
                <a:solidFill>
                  <a:schemeClr val="lt1"/>
                </a:solidFill>
                <a:latin typeface="Verdana"/>
                <a:ea typeface="Verdana"/>
                <a:cs typeface="Verdana"/>
                <a:sym typeface="Verdana"/>
              </a:rPr>
              <a:t>Group</a:t>
            </a:r>
            <a:br>
              <a:rPr lang="en" sz="850" b="1" dirty="0">
                <a:solidFill>
                  <a:schemeClr val="lt1"/>
                </a:solidFill>
                <a:latin typeface="Verdana"/>
                <a:ea typeface="Verdana"/>
                <a:cs typeface="Verdana"/>
                <a:sym typeface="Verdana"/>
              </a:rPr>
            </a:br>
            <a:r>
              <a:rPr lang="en" sz="850" b="1" dirty="0">
                <a:solidFill>
                  <a:schemeClr val="lt1"/>
                </a:solidFill>
                <a:latin typeface="Verdana"/>
                <a:ea typeface="Verdana"/>
                <a:cs typeface="Verdana"/>
                <a:sym typeface="Verdana"/>
              </a:rPr>
              <a:t>(</a:t>
            </a:r>
            <a:r>
              <a:rPr lang="es-MX" sz="850" b="1" dirty="0">
                <a:solidFill>
                  <a:schemeClr val="lt1"/>
                </a:solidFill>
                <a:latin typeface="Verdana"/>
                <a:ea typeface="Verdana"/>
                <a:cs typeface="Verdana"/>
                <a:sym typeface="Verdana"/>
              </a:rPr>
              <a:t>Segundo precio fijo al contado de la LBMA -1%).</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dirty="0">
                <a:solidFill>
                  <a:schemeClr val="lt1"/>
                </a:solidFill>
                <a:latin typeface="Verdana"/>
                <a:ea typeface="Verdana"/>
                <a:cs typeface="Verdana"/>
                <a:sym typeface="Verdana"/>
              </a:rPr>
              <a:t>EJEMPLO = £90,100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dirty="0">
                <a:solidFill>
                  <a:schemeClr val="lt1"/>
                </a:solidFill>
                <a:latin typeface="Verdana"/>
                <a:ea typeface="Verdana"/>
                <a:cs typeface="Verdana"/>
                <a:sym typeface="Verdana"/>
              </a:rPr>
              <a:t>La refinería paga aproximadamente 90.100 libras a LDE por la operación, lo que deja un beneficio de 5.100 libras (un margen bruto promedio del 6% por operación).</a:t>
            </a:r>
            <a:endParaRPr sz="850" dirty="0">
              <a:solidFill>
                <a:schemeClr val="lt1"/>
              </a:solidFill>
              <a:latin typeface="Verdana"/>
              <a:ea typeface="Verdana"/>
              <a:cs typeface="Verdana"/>
              <a:sym typeface="Verdana"/>
            </a:endParaRPr>
          </a:p>
        </p:txBody>
      </p:sp>
      <p:sp>
        <p:nvSpPr>
          <p:cNvPr id="266" name="Google Shape;266;p22"/>
          <p:cNvSpPr/>
          <p:nvPr/>
        </p:nvSpPr>
        <p:spPr>
          <a:xfrm>
            <a:off x="3132395" y="3087824"/>
            <a:ext cx="2877740" cy="1835400"/>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5.</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Este proceso se repite en promedio 24 veces al año.</a:t>
            </a:r>
          </a:p>
          <a:p>
            <a:pPr marL="0" lvl="0" indent="0" algn="ctr" rtl="0">
              <a:lnSpc>
                <a:spcPct val="115000"/>
              </a:lnSpc>
              <a:spcBef>
                <a:spcPts val="0"/>
              </a:spcBef>
              <a:spcAft>
                <a:spcPts val="0"/>
              </a:spcAft>
              <a:buNone/>
            </a:pPr>
            <a:endParaRPr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dirty="0">
                <a:solidFill>
                  <a:schemeClr val="lt1"/>
                </a:solidFill>
                <a:latin typeface="Verdana"/>
                <a:ea typeface="Verdana"/>
                <a:cs typeface="Verdana"/>
                <a:sym typeface="Verdana"/>
              </a:rPr>
              <a:t>EJEMPLO = £207,400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dirty="0">
                <a:solidFill>
                  <a:schemeClr val="lt1"/>
                </a:solidFill>
                <a:latin typeface="Verdana"/>
                <a:ea typeface="Verdana"/>
                <a:cs typeface="Verdana"/>
                <a:sym typeface="Verdana"/>
              </a:rPr>
              <a:t>Generación de 207.400 libras sobre el préstamo original de 100.000 libras (85.000 de las cuales se destinaron al comercio dos veces al mes durante 12 meses).</a:t>
            </a:r>
            <a:endParaRPr sz="850" dirty="0">
              <a:solidFill>
                <a:schemeClr val="lt1"/>
              </a:solidFill>
              <a:latin typeface="Verdana"/>
              <a:ea typeface="Verdana"/>
              <a:cs typeface="Verdana"/>
              <a:sym typeface="Verdana"/>
            </a:endParaRPr>
          </a:p>
        </p:txBody>
      </p:sp>
      <p:sp>
        <p:nvSpPr>
          <p:cNvPr id="267" name="Google Shape;267;p22"/>
          <p:cNvSpPr/>
          <p:nvPr/>
        </p:nvSpPr>
        <p:spPr>
          <a:xfrm>
            <a:off x="6124205" y="3087824"/>
            <a:ext cx="2877740" cy="1835400"/>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0" rIns="45700" bIns="0" anchor="ctr"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6.</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Los pagos de intereses se abonan mensualmente con un plazo mínimo de 12 meses.</a:t>
            </a:r>
          </a:p>
          <a:p>
            <a:pPr marL="0" lvl="0" indent="0" algn="ctr" rtl="0">
              <a:lnSpc>
                <a:spcPct val="115000"/>
              </a:lnSpc>
              <a:spcBef>
                <a:spcPts val="0"/>
              </a:spcBef>
              <a:spcAft>
                <a:spcPts val="0"/>
              </a:spcAft>
              <a:buNone/>
            </a:pPr>
            <a:endParaRPr sz="5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n" sz="900" b="1" dirty="0">
                <a:solidFill>
                  <a:schemeClr val="lt1"/>
                </a:solidFill>
                <a:latin typeface="Verdana"/>
                <a:ea typeface="Verdana"/>
                <a:cs typeface="Verdana"/>
                <a:sym typeface="Verdana"/>
              </a:rPr>
              <a:t>EJEMPLO = £118,000</a:t>
            </a:r>
            <a:r>
              <a:rPr lang="en" sz="900" dirty="0">
                <a:solidFill>
                  <a:schemeClr val="lt1"/>
                </a:solidFill>
                <a:latin typeface="Verdana"/>
                <a:ea typeface="Verdana"/>
                <a:cs typeface="Verdana"/>
                <a:sym typeface="Verdana"/>
              </a:rPr>
              <a:t> </a:t>
            </a:r>
            <a:br>
              <a:rPr lang="en" sz="900" dirty="0">
                <a:solidFill>
                  <a:schemeClr val="lt1"/>
                </a:solidFill>
                <a:latin typeface="Verdana"/>
                <a:ea typeface="Verdana"/>
                <a:cs typeface="Verdana"/>
                <a:sym typeface="Verdana"/>
              </a:rPr>
            </a:br>
            <a:r>
              <a:rPr lang="es-MX" sz="900" dirty="0">
                <a:solidFill>
                  <a:schemeClr val="lt1"/>
                </a:solidFill>
                <a:latin typeface="Verdana"/>
                <a:ea typeface="Verdana"/>
                <a:cs typeface="Verdana"/>
                <a:sym typeface="Verdana"/>
              </a:rPr>
              <a:t>El reembolso total al cabo de 12 meses equivale al 18% de un préstamo de 100.000 libras. Esto deja un beneficio de 89.400 £ para pagar gastos generales, intereses y beneficios de LDE.</a:t>
            </a:r>
            <a:endParaRPr sz="850" dirty="0">
              <a:solidFill>
                <a:schemeClr val="lt1"/>
              </a:solidFill>
              <a:latin typeface="Verdana"/>
              <a:ea typeface="Verdana"/>
              <a:cs typeface="Verdana"/>
              <a:sym typeface="Verdana"/>
            </a:endParaRPr>
          </a:p>
        </p:txBody>
      </p:sp>
      <p:pic>
        <p:nvPicPr>
          <p:cNvPr id="268" name="Google Shape;268;p22"/>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473EEAD0-B523-E22B-BFB1-489E03CACB54}"/>
              </a:ext>
            </a:extLst>
          </p:cNvPr>
          <p:cNvSpPr/>
          <p:nvPr/>
        </p:nvSpPr>
        <p:spPr>
          <a:xfrm>
            <a:off x="0"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70" name="Google Shape;270;p22"/>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71" name="Google Shape;271;p22"/>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055F7D4-4AD1-40CD-9AF8-526E561C69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7" y="-272876"/>
            <a:ext cx="9183854" cy="6887891"/>
          </a:xfrm>
          <a:prstGeom prst="rect">
            <a:avLst/>
          </a:prstGeom>
        </p:spPr>
      </p:pic>
      <p:sp>
        <p:nvSpPr>
          <p:cNvPr id="2" name="CuadroTexto 1">
            <a:extLst>
              <a:ext uri="{FF2B5EF4-FFF2-40B4-BE49-F238E27FC236}">
                <a16:creationId xmlns:a16="http://schemas.microsoft.com/office/drawing/2014/main" id="{3FD52028-8B2B-741E-C497-8414ADA70D1E}"/>
              </a:ext>
            </a:extLst>
          </p:cNvPr>
          <p:cNvSpPr txBox="1"/>
          <p:nvPr/>
        </p:nvSpPr>
        <p:spPr>
          <a:xfrm>
            <a:off x="282736" y="3563123"/>
            <a:ext cx="5686909" cy="1474378"/>
          </a:xfrm>
          <a:prstGeom prst="rect">
            <a:avLst/>
          </a:prstGeom>
          <a:noFill/>
        </p:spPr>
        <p:txBody>
          <a:bodyPr wrap="square" rtlCol="0">
            <a:spAutoFit/>
          </a:bodyPr>
          <a:lstStyle/>
          <a:p>
            <a:r>
              <a:rPr lang="es-MX" sz="2449" b="1" dirty="0">
                <a:solidFill>
                  <a:schemeClr val="bg1"/>
                </a:solidFill>
                <a:effectLst>
                  <a:outerShdw blurRad="38100" dist="38100" dir="2700000" algn="tl">
                    <a:srgbClr val="000000">
                      <a:alpha val="43137"/>
                    </a:srgbClr>
                  </a:outerShdw>
                </a:effectLst>
                <a:latin typeface="Arial" pitchFamily="34" charset="0"/>
                <a:cs typeface="Arial" pitchFamily="34" charset="0"/>
              </a:rPr>
              <a:t>Capacitación </a:t>
            </a:r>
            <a:r>
              <a:rPr lang="es-MX" sz="1905" i="1" dirty="0">
                <a:solidFill>
                  <a:schemeClr val="bg1"/>
                </a:solidFill>
                <a:effectLst>
                  <a:outerShdw blurRad="38100" dist="38100" dir="2700000" algn="tl">
                    <a:srgbClr val="000000">
                      <a:alpha val="43137"/>
                    </a:srgbClr>
                  </a:outerShdw>
                </a:effectLst>
                <a:latin typeface="Arial" pitchFamily="34" charset="0"/>
                <a:cs typeface="Arial" pitchFamily="34" charset="0"/>
              </a:rPr>
              <a:t>Para Asesores Financieros</a:t>
            </a:r>
          </a:p>
          <a:p>
            <a:r>
              <a:rPr lang="es-MX" sz="1633" b="1" dirty="0">
                <a:solidFill>
                  <a:schemeClr val="bg1"/>
                </a:solidFill>
                <a:effectLst>
                  <a:outerShdw blurRad="38100" dist="38100" dir="2700000" algn="tl">
                    <a:srgbClr val="000000">
                      <a:alpha val="43137"/>
                    </a:srgbClr>
                  </a:outerShdw>
                </a:effectLst>
                <a:latin typeface="Arial" pitchFamily="34" charset="0"/>
                <a:cs typeface="Arial" pitchFamily="34" charset="0"/>
              </a:rPr>
              <a:t>- Deuda Privada </a:t>
            </a:r>
            <a:br>
              <a:rPr lang="es-MX" sz="1633" b="1" dirty="0">
                <a:solidFill>
                  <a:schemeClr val="bg1"/>
                </a:solidFill>
                <a:effectLst>
                  <a:outerShdw blurRad="38100" dist="38100" dir="2700000" algn="tl">
                    <a:srgbClr val="000000">
                      <a:alpha val="43137"/>
                    </a:srgbClr>
                  </a:outerShdw>
                </a:effectLst>
                <a:latin typeface="Arial" pitchFamily="34" charset="0"/>
                <a:cs typeface="Arial" pitchFamily="34" charset="0"/>
              </a:rPr>
            </a:br>
            <a:r>
              <a:rPr lang="es-MX" sz="1633" b="1" dirty="0">
                <a:solidFill>
                  <a:schemeClr val="bg1"/>
                </a:solidFill>
                <a:effectLst>
                  <a:outerShdw blurRad="38100" dist="38100" dir="2700000" algn="tl">
                    <a:srgbClr val="000000">
                      <a:alpha val="43137"/>
                    </a:srgbClr>
                  </a:outerShdw>
                </a:effectLst>
                <a:latin typeface="Arial" pitchFamily="34" charset="0"/>
                <a:cs typeface="Arial" pitchFamily="34" charset="0"/>
              </a:rPr>
              <a:t>- Renta Fija de Alto Rendimiento</a:t>
            </a:r>
          </a:p>
          <a:p>
            <a:endParaRPr lang="es-MX" sz="1633"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s-MX" sz="1633" b="1" dirty="0">
                <a:solidFill>
                  <a:schemeClr val="bg1"/>
                </a:solidFill>
                <a:effectLst>
                  <a:outerShdw blurRad="38100" dist="38100" dir="2700000" algn="tl">
                    <a:srgbClr val="000000">
                      <a:alpha val="43137"/>
                    </a:srgbClr>
                  </a:outerShdw>
                </a:effectLst>
                <a:latin typeface="Arial" pitchFamily="34" charset="0"/>
                <a:cs typeface="Arial" pitchFamily="34" charset="0"/>
              </a:rPr>
              <a:t>Por Neil Emberson </a:t>
            </a:r>
            <a:endParaRPr lang="es-MX" sz="2449"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Google Shape;56;p13">
            <a:extLst>
              <a:ext uri="{FF2B5EF4-FFF2-40B4-BE49-F238E27FC236}">
                <a16:creationId xmlns:a16="http://schemas.microsoft.com/office/drawing/2014/main" id="{387D8EE3-7855-E900-1CE0-B9FE00D3C020}"/>
              </a:ext>
            </a:extLst>
          </p:cNvPr>
          <p:cNvSpPr txBox="1"/>
          <p:nvPr/>
        </p:nvSpPr>
        <p:spPr>
          <a:xfrm>
            <a:off x="306044" y="2722217"/>
            <a:ext cx="5211399" cy="5163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s-MX" sz="1500" dirty="0">
                <a:solidFill>
                  <a:schemeClr val="lt1"/>
                </a:solidFill>
                <a:latin typeface="Verdana"/>
                <a:ea typeface="Verdana"/>
                <a:cs typeface="Verdana"/>
                <a:sym typeface="Verdana"/>
              </a:rPr>
              <a:t>NOTA DE PRÉSTAMO DE ORO </a:t>
            </a:r>
            <a:r>
              <a:rPr lang="en" sz="1500" dirty="0">
                <a:solidFill>
                  <a:schemeClr val="lt1"/>
                </a:solidFill>
                <a:latin typeface="Verdana"/>
                <a:ea typeface="Verdana"/>
                <a:cs typeface="Verdana"/>
                <a:sym typeface="Verdana"/>
              </a:rPr>
              <a:t>Mayo 2025</a:t>
            </a:r>
            <a:endParaRPr sz="1500" dirty="0">
              <a:solidFill>
                <a:schemeClr val="lt1"/>
              </a:solidFill>
              <a:latin typeface="Verdana"/>
              <a:ea typeface="Verdana"/>
              <a:cs typeface="Verdana"/>
              <a:sym typeface="Verdana"/>
            </a:endParaRPr>
          </a:p>
        </p:txBody>
      </p:sp>
      <p:pic>
        <p:nvPicPr>
          <p:cNvPr id="10" name="Google Shape;57;p13">
            <a:extLst>
              <a:ext uri="{FF2B5EF4-FFF2-40B4-BE49-F238E27FC236}">
                <a16:creationId xmlns:a16="http://schemas.microsoft.com/office/drawing/2014/main" id="{5632DC44-C629-386A-6ED5-31A07A00B354}"/>
              </a:ext>
            </a:extLst>
          </p:cNvPr>
          <p:cNvPicPr preferRelativeResize="0"/>
          <p:nvPr/>
        </p:nvPicPr>
        <p:blipFill rotWithShape="1">
          <a:blip r:embed="rId3">
            <a:alphaModFix/>
          </a:blip>
          <a:srcRect r="1526" b="38214"/>
          <a:stretch/>
        </p:blipFill>
        <p:spPr>
          <a:xfrm>
            <a:off x="306045" y="2269564"/>
            <a:ext cx="2705464" cy="321098"/>
          </a:xfrm>
          <a:prstGeom prst="rect">
            <a:avLst/>
          </a:prstGeom>
          <a:noFill/>
          <a:ln>
            <a:noFill/>
          </a:ln>
        </p:spPr>
      </p:pic>
      <p:sp>
        <p:nvSpPr>
          <p:cNvPr id="11" name="Google Shape;58;p13">
            <a:extLst>
              <a:ext uri="{FF2B5EF4-FFF2-40B4-BE49-F238E27FC236}">
                <a16:creationId xmlns:a16="http://schemas.microsoft.com/office/drawing/2014/main" id="{33E128B5-A99F-4885-16B8-E6AA3E79170B}"/>
              </a:ext>
            </a:extLst>
          </p:cNvPr>
          <p:cNvSpPr txBox="1"/>
          <p:nvPr/>
        </p:nvSpPr>
        <p:spPr>
          <a:xfrm>
            <a:off x="3219268" y="2250750"/>
            <a:ext cx="2705464"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300" dirty="0">
              <a:solidFill>
                <a:schemeClr val="lt1"/>
              </a:solidFill>
              <a:latin typeface="Roboto Light"/>
              <a:ea typeface="Roboto Light"/>
              <a:cs typeface="Roboto Light"/>
              <a:sym typeface="Roboto Light"/>
            </a:endParaRPr>
          </a:p>
        </p:txBody>
      </p:sp>
    </p:spTree>
    <p:extLst>
      <p:ext uri="{BB962C8B-B14F-4D97-AF65-F5344CB8AC3E}">
        <p14:creationId xmlns:p14="http://schemas.microsoft.com/office/powerpoint/2010/main" val="21069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3"/>
          <p:cNvSpPr/>
          <p:nvPr/>
        </p:nvSpPr>
        <p:spPr>
          <a:xfrm>
            <a:off x="285900" y="1607322"/>
            <a:ext cx="1364400" cy="2257005"/>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1.</a:t>
            </a:r>
            <a:endParaRPr sz="20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LDE Recibe los ingresos netos de la inversión en el portal </a:t>
            </a:r>
            <a:r>
              <a:rPr lang="es-MX" sz="850" b="1" dirty="0" err="1">
                <a:solidFill>
                  <a:schemeClr val="lt1"/>
                </a:solidFill>
                <a:latin typeface="Verdana"/>
                <a:ea typeface="Verdana"/>
                <a:cs typeface="Verdana"/>
                <a:sym typeface="Verdana"/>
              </a:rPr>
              <a:t>Currency</a:t>
            </a:r>
            <a:r>
              <a:rPr lang="es-MX" sz="850" b="1" dirty="0">
                <a:solidFill>
                  <a:schemeClr val="lt1"/>
                </a:solidFill>
                <a:latin typeface="Verdana"/>
                <a:ea typeface="Verdana"/>
                <a:cs typeface="Verdana"/>
                <a:sym typeface="Verdana"/>
              </a:rPr>
              <a:t> Cloud FX</a:t>
            </a:r>
            <a:endParaRPr sz="850" b="1" dirty="0">
              <a:solidFill>
                <a:schemeClr val="lt1"/>
              </a:solidFill>
              <a:latin typeface="Verdana"/>
              <a:ea typeface="Verdana"/>
              <a:cs typeface="Verdana"/>
              <a:sym typeface="Verdana"/>
            </a:endParaRPr>
          </a:p>
        </p:txBody>
      </p:sp>
      <p:sp>
        <p:nvSpPr>
          <p:cNvPr id="277" name="Google Shape;277;p23"/>
          <p:cNvSpPr/>
          <p:nvPr/>
        </p:nvSpPr>
        <p:spPr>
          <a:xfrm>
            <a:off x="1727457" y="1607322"/>
            <a:ext cx="1364400" cy="2257005"/>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2.</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Los fondos se depositan en una cuenta de custodio para comprar oro con un descuento al precio SPOT.</a:t>
            </a:r>
            <a:endParaRPr sz="850" dirty="0">
              <a:solidFill>
                <a:schemeClr val="lt1"/>
              </a:solidFill>
              <a:latin typeface="Verdana"/>
              <a:ea typeface="Verdana"/>
              <a:cs typeface="Verdana"/>
              <a:sym typeface="Verdana"/>
            </a:endParaRPr>
          </a:p>
        </p:txBody>
      </p:sp>
      <p:sp>
        <p:nvSpPr>
          <p:cNvPr id="278" name="Google Shape;278;p23"/>
          <p:cNvSpPr/>
          <p:nvPr/>
        </p:nvSpPr>
        <p:spPr>
          <a:xfrm>
            <a:off x="3169014" y="1607322"/>
            <a:ext cx="1364400" cy="2257005"/>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3.</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La refinería recibe el oro, se presenta el informe final de ensayo y se liberan los fondos.</a:t>
            </a:r>
            <a:endParaRPr sz="850" dirty="0">
              <a:solidFill>
                <a:schemeClr val="lt1"/>
              </a:solidFill>
              <a:latin typeface="Verdana"/>
              <a:ea typeface="Verdana"/>
              <a:cs typeface="Verdana"/>
              <a:sym typeface="Verdana"/>
            </a:endParaRPr>
          </a:p>
        </p:txBody>
      </p:sp>
      <p:sp>
        <p:nvSpPr>
          <p:cNvPr id="279" name="Google Shape;279;p23"/>
          <p:cNvSpPr/>
          <p:nvPr/>
        </p:nvSpPr>
        <p:spPr>
          <a:xfrm>
            <a:off x="4610586" y="1607322"/>
            <a:ext cx="1364400" cy="2257005"/>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4.</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La refinería paga a London DE </a:t>
            </a:r>
            <a:r>
              <a:rPr lang="es-MX" sz="850" b="1" dirty="0" err="1">
                <a:solidFill>
                  <a:schemeClr val="lt1"/>
                </a:solidFill>
                <a:latin typeface="Verdana"/>
                <a:ea typeface="Verdana"/>
                <a:cs typeface="Verdana"/>
                <a:sym typeface="Verdana"/>
              </a:rPr>
              <a:t>Group</a:t>
            </a:r>
            <a:r>
              <a:rPr lang="es-MX" sz="850" b="1" dirty="0">
                <a:solidFill>
                  <a:schemeClr val="lt1"/>
                </a:solidFill>
                <a:latin typeface="Verdana"/>
                <a:ea typeface="Verdana"/>
                <a:cs typeface="Verdana"/>
                <a:sym typeface="Verdana"/>
              </a:rPr>
              <a:t> por el oro puro (Segundo precio fijo al contado de la LBMA -1%.)</a:t>
            </a:r>
            <a:endParaRPr sz="850" dirty="0">
              <a:solidFill>
                <a:schemeClr val="lt1"/>
              </a:solidFill>
              <a:latin typeface="Verdana"/>
              <a:ea typeface="Verdana"/>
              <a:cs typeface="Verdana"/>
              <a:sym typeface="Verdana"/>
            </a:endParaRPr>
          </a:p>
        </p:txBody>
      </p:sp>
      <p:sp>
        <p:nvSpPr>
          <p:cNvPr id="280" name="Google Shape;280;p23"/>
          <p:cNvSpPr/>
          <p:nvPr/>
        </p:nvSpPr>
        <p:spPr>
          <a:xfrm>
            <a:off x="6052143" y="1607322"/>
            <a:ext cx="1364400" cy="2257005"/>
          </a:xfrm>
          <a:prstGeom prst="roundRect">
            <a:avLst>
              <a:gd name="adj" fmla="val 16667"/>
            </a:avLst>
          </a:prstGeom>
          <a:gradFill>
            <a:gsLst>
              <a:gs pos="0">
                <a:srgbClr val="581736">
                  <a:alpha val="79750"/>
                </a:srgbClr>
              </a:gs>
              <a:gs pos="100000">
                <a:srgbClr val="400E25">
                  <a:alpha val="79750"/>
                </a:srgbClr>
              </a:gs>
            </a:gsLst>
            <a:lin ang="16200038" scaled="0"/>
          </a:gradFill>
          <a:ln w="19050" cap="flat" cmpd="sng">
            <a:solidFill>
              <a:srgbClr val="400E25"/>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5.</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50" b="1" dirty="0">
                <a:solidFill>
                  <a:schemeClr val="lt1"/>
                </a:solidFill>
                <a:latin typeface="Verdana"/>
                <a:ea typeface="Verdana"/>
                <a:cs typeface="Verdana"/>
                <a:sym typeface="Verdana"/>
              </a:rPr>
              <a:t>Este proceso se repite dos veces al mes, obteniendo un margen promedio del 6% por operación.</a:t>
            </a:r>
            <a:endParaRPr sz="850" dirty="0">
              <a:solidFill>
                <a:schemeClr val="lt1"/>
              </a:solidFill>
              <a:latin typeface="Verdana"/>
              <a:ea typeface="Verdana"/>
              <a:cs typeface="Verdana"/>
              <a:sym typeface="Verdana"/>
            </a:endParaRPr>
          </a:p>
        </p:txBody>
      </p:sp>
      <p:sp>
        <p:nvSpPr>
          <p:cNvPr id="281" name="Google Shape;281;p23"/>
          <p:cNvSpPr/>
          <p:nvPr/>
        </p:nvSpPr>
        <p:spPr>
          <a:xfrm>
            <a:off x="7493700" y="1607322"/>
            <a:ext cx="1364400" cy="2257005"/>
          </a:xfrm>
          <a:prstGeom prst="roundRect">
            <a:avLst>
              <a:gd name="adj" fmla="val 16667"/>
            </a:avLst>
          </a:prstGeom>
          <a:solidFill>
            <a:srgbClr val="006F59">
              <a:alpha val="75320"/>
            </a:srgbClr>
          </a:solidFill>
          <a:ln w="19050" cap="flat" cmpd="sng">
            <a:solidFill>
              <a:srgbClr val="006F59"/>
            </a:solidFill>
            <a:prstDash val="solid"/>
            <a:round/>
            <a:headEnd type="none" w="sm" len="sm"/>
            <a:tailEnd type="none" w="sm" len="sm"/>
          </a:ln>
        </p:spPr>
        <p:txBody>
          <a:bodyPr spcFirstLastPara="1" wrap="square" lIns="45700" tIns="612000" rIns="45700" bIns="0" anchor="t" anchorCtr="0">
            <a:noAutofit/>
          </a:bodyPr>
          <a:lstStyle/>
          <a:p>
            <a:pPr marL="0" lvl="0" indent="0" algn="ctr" rtl="0">
              <a:lnSpc>
                <a:spcPct val="115000"/>
              </a:lnSpc>
              <a:spcBef>
                <a:spcPts val="0"/>
              </a:spcBef>
              <a:spcAft>
                <a:spcPts val="0"/>
              </a:spcAft>
              <a:buNone/>
            </a:pPr>
            <a:r>
              <a:rPr lang="en" sz="2050" b="1" dirty="0">
                <a:solidFill>
                  <a:schemeClr val="lt1"/>
                </a:solidFill>
                <a:latin typeface="Verdana"/>
                <a:ea typeface="Verdana"/>
                <a:cs typeface="Verdana"/>
                <a:sym typeface="Verdana"/>
              </a:rPr>
              <a:t>6.</a:t>
            </a:r>
            <a:endParaRPr sz="850" b="1"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800" b="1" dirty="0">
                <a:solidFill>
                  <a:schemeClr val="lt1"/>
                </a:solidFill>
                <a:latin typeface="Verdana"/>
                <a:ea typeface="Verdana"/>
                <a:cs typeface="Verdana"/>
                <a:sym typeface="Verdana"/>
              </a:rPr>
              <a:t>Los pagos de intereses de la nota de préstamo, del 18% anual, se abonan mensualmente durante un plazo de 5 años.</a:t>
            </a:r>
            <a:endParaRPr lang="en-US" sz="800" dirty="0">
              <a:solidFill>
                <a:schemeClr val="lt1"/>
              </a:solidFill>
              <a:latin typeface="Verdana"/>
              <a:ea typeface="Verdana"/>
              <a:cs typeface="Verdana"/>
              <a:sym typeface="Verdana"/>
            </a:endParaRPr>
          </a:p>
        </p:txBody>
      </p:sp>
      <p:pic>
        <p:nvPicPr>
          <p:cNvPr id="282" name="Google Shape;282;p23"/>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55;p13">
            <a:extLst>
              <a:ext uri="{FF2B5EF4-FFF2-40B4-BE49-F238E27FC236}">
                <a16:creationId xmlns:a16="http://schemas.microsoft.com/office/drawing/2014/main" id="{BA1519B6-AA43-C77D-94CD-F13DA392A1F7}"/>
              </a:ext>
            </a:extLst>
          </p:cNvPr>
          <p:cNvSpPr/>
          <p:nvPr/>
        </p:nvSpPr>
        <p:spPr>
          <a:xfrm>
            <a:off x="0" y="-13880"/>
            <a:ext cx="9144000" cy="893789"/>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4" name="Google Shape;284;p23"/>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285" name="Google Shape;285;p23"/>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cxnSp>
        <p:nvCxnSpPr>
          <p:cNvPr id="286" name="Google Shape;286;p23"/>
          <p:cNvCxnSpPr/>
          <p:nvPr/>
        </p:nvCxnSpPr>
        <p:spPr>
          <a:xfrm>
            <a:off x="927150" y="4285804"/>
            <a:ext cx="7957500" cy="0"/>
          </a:xfrm>
          <a:prstGeom prst="straightConnector1">
            <a:avLst/>
          </a:prstGeom>
          <a:noFill/>
          <a:ln w="28575" cap="flat" cmpd="sng">
            <a:solidFill>
              <a:srgbClr val="400E25"/>
            </a:solidFill>
            <a:prstDash val="solid"/>
            <a:round/>
            <a:headEnd type="none" w="med" len="med"/>
            <a:tailEnd type="triangle" w="med" len="med"/>
          </a:ln>
        </p:spPr>
      </p:cxnSp>
      <p:cxnSp>
        <p:nvCxnSpPr>
          <p:cNvPr id="287" name="Google Shape;287;p23"/>
          <p:cNvCxnSpPr/>
          <p:nvPr/>
        </p:nvCxnSpPr>
        <p:spPr>
          <a:xfrm rot="10800000">
            <a:off x="936875" y="3975079"/>
            <a:ext cx="0" cy="312623"/>
          </a:xfrm>
          <a:prstGeom prst="straightConnector1">
            <a:avLst/>
          </a:prstGeom>
          <a:noFill/>
          <a:ln w="28575" cap="flat" cmpd="sng">
            <a:solidFill>
              <a:srgbClr val="400E25"/>
            </a:solidFill>
            <a:prstDash val="solid"/>
            <a:round/>
            <a:headEnd type="none" w="med" len="med"/>
            <a:tailEnd type="none" w="med" len="med"/>
          </a:ln>
        </p:spPr>
      </p:cxnSp>
      <p:cxnSp>
        <p:nvCxnSpPr>
          <p:cNvPr id="288" name="Google Shape;288;p23"/>
          <p:cNvCxnSpPr/>
          <p:nvPr/>
        </p:nvCxnSpPr>
        <p:spPr>
          <a:xfrm rot="10800000">
            <a:off x="2409650" y="3973288"/>
            <a:ext cx="0" cy="302254"/>
          </a:xfrm>
          <a:prstGeom prst="straightConnector1">
            <a:avLst/>
          </a:prstGeom>
          <a:noFill/>
          <a:ln w="28575" cap="flat" cmpd="sng">
            <a:solidFill>
              <a:srgbClr val="400E25"/>
            </a:solidFill>
            <a:prstDash val="solid"/>
            <a:round/>
            <a:headEnd type="none" w="med" len="med"/>
            <a:tailEnd type="triangle" w="med" len="med"/>
          </a:ln>
        </p:spPr>
      </p:cxnSp>
      <p:cxnSp>
        <p:nvCxnSpPr>
          <p:cNvPr id="289" name="Google Shape;289;p23"/>
          <p:cNvCxnSpPr/>
          <p:nvPr/>
        </p:nvCxnSpPr>
        <p:spPr>
          <a:xfrm rot="10800000">
            <a:off x="3851225" y="3973288"/>
            <a:ext cx="0" cy="302254"/>
          </a:xfrm>
          <a:prstGeom prst="straightConnector1">
            <a:avLst/>
          </a:prstGeom>
          <a:noFill/>
          <a:ln w="28575" cap="flat" cmpd="sng">
            <a:solidFill>
              <a:srgbClr val="400E25"/>
            </a:solidFill>
            <a:prstDash val="solid"/>
            <a:round/>
            <a:headEnd type="none" w="med" len="med"/>
            <a:tailEnd type="triangle" w="med" len="med"/>
          </a:ln>
        </p:spPr>
      </p:cxnSp>
      <p:cxnSp>
        <p:nvCxnSpPr>
          <p:cNvPr id="290" name="Google Shape;290;p23"/>
          <p:cNvCxnSpPr/>
          <p:nvPr/>
        </p:nvCxnSpPr>
        <p:spPr>
          <a:xfrm rot="10800000">
            <a:off x="5292775" y="3973288"/>
            <a:ext cx="0" cy="302254"/>
          </a:xfrm>
          <a:prstGeom prst="straightConnector1">
            <a:avLst/>
          </a:prstGeom>
          <a:noFill/>
          <a:ln w="28575" cap="flat" cmpd="sng">
            <a:solidFill>
              <a:srgbClr val="400E25"/>
            </a:solidFill>
            <a:prstDash val="solid"/>
            <a:round/>
            <a:headEnd type="none" w="med" len="med"/>
            <a:tailEnd type="triangle" w="med" len="med"/>
          </a:ln>
        </p:spPr>
      </p:cxnSp>
      <p:cxnSp>
        <p:nvCxnSpPr>
          <p:cNvPr id="291" name="Google Shape;291;p23"/>
          <p:cNvCxnSpPr/>
          <p:nvPr/>
        </p:nvCxnSpPr>
        <p:spPr>
          <a:xfrm rot="10800000">
            <a:off x="6734350" y="3973288"/>
            <a:ext cx="0" cy="302254"/>
          </a:xfrm>
          <a:prstGeom prst="straightConnector1">
            <a:avLst/>
          </a:prstGeom>
          <a:noFill/>
          <a:ln w="28575" cap="flat" cmpd="sng">
            <a:solidFill>
              <a:srgbClr val="400E25"/>
            </a:solidFill>
            <a:prstDash val="solid"/>
            <a:round/>
            <a:headEnd type="none" w="med" len="med"/>
            <a:tailEnd type="triangle" w="med" len="med"/>
          </a:ln>
        </p:spPr>
      </p:cxnSp>
      <p:cxnSp>
        <p:nvCxnSpPr>
          <p:cNvPr id="292" name="Google Shape;292;p23"/>
          <p:cNvCxnSpPr/>
          <p:nvPr/>
        </p:nvCxnSpPr>
        <p:spPr>
          <a:xfrm rot="10800000">
            <a:off x="8175900" y="3973288"/>
            <a:ext cx="0" cy="302254"/>
          </a:xfrm>
          <a:prstGeom prst="straightConnector1">
            <a:avLst/>
          </a:prstGeom>
          <a:noFill/>
          <a:ln w="28575" cap="flat" cmpd="sng">
            <a:solidFill>
              <a:srgbClr val="400E25"/>
            </a:solidFill>
            <a:prstDash val="solid"/>
            <a:round/>
            <a:headEnd type="none" w="med" len="med"/>
            <a:tailEnd type="triangle" w="med" len="med"/>
          </a:ln>
        </p:spPr>
      </p:cxnSp>
      <p:sp>
        <p:nvSpPr>
          <p:cNvPr id="293" name="Google Shape;293;p23"/>
          <p:cNvSpPr txBox="1"/>
          <p:nvPr/>
        </p:nvSpPr>
        <p:spPr>
          <a:xfrm>
            <a:off x="312675" y="1113116"/>
            <a:ext cx="40260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1800" b="1" dirty="0" err="1">
                <a:solidFill>
                  <a:srgbClr val="006F59"/>
                </a:solidFill>
              </a:rPr>
              <a:t>Flujo</a:t>
            </a:r>
            <a:r>
              <a:rPr lang="en-US" sz="1800" b="1" dirty="0">
                <a:solidFill>
                  <a:srgbClr val="006F59"/>
                </a:solidFill>
              </a:rPr>
              <a:t> de </a:t>
            </a:r>
            <a:r>
              <a:rPr lang="en-US" sz="1800" b="1" dirty="0" err="1">
                <a:solidFill>
                  <a:srgbClr val="006F59"/>
                </a:solidFill>
              </a:rPr>
              <a:t>fondos</a:t>
            </a:r>
            <a:r>
              <a:rPr lang="en-US" sz="1800" b="1" dirty="0">
                <a:solidFill>
                  <a:srgbClr val="006F59"/>
                </a:solidFill>
              </a:rPr>
              <a:t> de London DE</a:t>
            </a:r>
          </a:p>
        </p:txBody>
      </p:sp>
      <p:pic>
        <p:nvPicPr>
          <p:cNvPr id="294" name="Google Shape;294;p23"/>
          <p:cNvPicPr preferRelativeResize="0"/>
          <p:nvPr/>
        </p:nvPicPr>
        <p:blipFill rotWithShape="1">
          <a:blip r:embed="rId5">
            <a:alphaModFix/>
          </a:blip>
          <a:srcRect l="1774" r="1765"/>
          <a:stretch/>
        </p:blipFill>
        <p:spPr>
          <a:xfrm>
            <a:off x="0" y="4472375"/>
            <a:ext cx="9143999" cy="663900"/>
          </a:xfrm>
          <a:prstGeom prst="rect">
            <a:avLst/>
          </a:prstGeom>
          <a:noFill/>
          <a:ln>
            <a:noFill/>
          </a:ln>
        </p:spPr>
      </p:pic>
      <p:pic>
        <p:nvPicPr>
          <p:cNvPr id="295" name="Google Shape;295;p23"/>
          <p:cNvPicPr preferRelativeResize="0"/>
          <p:nvPr/>
        </p:nvPicPr>
        <p:blipFill>
          <a:blip r:embed="rId6">
            <a:alphaModFix/>
          </a:blip>
          <a:stretch>
            <a:fillRect/>
          </a:stretch>
        </p:blipFill>
        <p:spPr>
          <a:xfrm>
            <a:off x="692025" y="1742699"/>
            <a:ext cx="489700" cy="489700"/>
          </a:xfrm>
          <a:prstGeom prst="rect">
            <a:avLst/>
          </a:prstGeom>
          <a:noFill/>
          <a:ln>
            <a:noFill/>
          </a:ln>
        </p:spPr>
      </p:pic>
      <p:pic>
        <p:nvPicPr>
          <p:cNvPr id="296" name="Google Shape;296;p23"/>
          <p:cNvPicPr preferRelativeResize="0"/>
          <p:nvPr/>
        </p:nvPicPr>
        <p:blipFill>
          <a:blip r:embed="rId7">
            <a:alphaModFix/>
          </a:blip>
          <a:stretch>
            <a:fillRect/>
          </a:stretch>
        </p:blipFill>
        <p:spPr>
          <a:xfrm>
            <a:off x="2164813" y="1742699"/>
            <a:ext cx="489700" cy="489700"/>
          </a:xfrm>
          <a:prstGeom prst="rect">
            <a:avLst/>
          </a:prstGeom>
          <a:noFill/>
          <a:ln>
            <a:noFill/>
          </a:ln>
        </p:spPr>
      </p:pic>
      <p:pic>
        <p:nvPicPr>
          <p:cNvPr id="297" name="Google Shape;297;p23"/>
          <p:cNvPicPr preferRelativeResize="0"/>
          <p:nvPr/>
        </p:nvPicPr>
        <p:blipFill>
          <a:blip r:embed="rId8">
            <a:alphaModFix/>
          </a:blip>
          <a:stretch>
            <a:fillRect/>
          </a:stretch>
        </p:blipFill>
        <p:spPr>
          <a:xfrm>
            <a:off x="3606375" y="1742711"/>
            <a:ext cx="489676" cy="489676"/>
          </a:xfrm>
          <a:prstGeom prst="rect">
            <a:avLst/>
          </a:prstGeom>
          <a:noFill/>
          <a:ln>
            <a:noFill/>
          </a:ln>
        </p:spPr>
      </p:pic>
      <p:pic>
        <p:nvPicPr>
          <p:cNvPr id="298" name="Google Shape;298;p23"/>
          <p:cNvPicPr preferRelativeResize="0"/>
          <p:nvPr/>
        </p:nvPicPr>
        <p:blipFill>
          <a:blip r:embed="rId9">
            <a:alphaModFix/>
          </a:blip>
          <a:stretch>
            <a:fillRect/>
          </a:stretch>
        </p:blipFill>
        <p:spPr>
          <a:xfrm>
            <a:off x="5047950" y="1742711"/>
            <a:ext cx="489676" cy="489676"/>
          </a:xfrm>
          <a:prstGeom prst="rect">
            <a:avLst/>
          </a:prstGeom>
          <a:noFill/>
          <a:ln>
            <a:noFill/>
          </a:ln>
        </p:spPr>
      </p:pic>
      <p:pic>
        <p:nvPicPr>
          <p:cNvPr id="299" name="Google Shape;299;p23"/>
          <p:cNvPicPr preferRelativeResize="0"/>
          <p:nvPr/>
        </p:nvPicPr>
        <p:blipFill>
          <a:blip r:embed="rId10">
            <a:alphaModFix/>
          </a:blip>
          <a:stretch>
            <a:fillRect/>
          </a:stretch>
        </p:blipFill>
        <p:spPr>
          <a:xfrm>
            <a:off x="6489500" y="1742711"/>
            <a:ext cx="489676" cy="489676"/>
          </a:xfrm>
          <a:prstGeom prst="rect">
            <a:avLst/>
          </a:prstGeom>
          <a:noFill/>
          <a:ln>
            <a:noFill/>
          </a:ln>
        </p:spPr>
      </p:pic>
      <p:pic>
        <p:nvPicPr>
          <p:cNvPr id="300" name="Google Shape;300;p23"/>
          <p:cNvPicPr preferRelativeResize="0"/>
          <p:nvPr/>
        </p:nvPicPr>
        <p:blipFill>
          <a:blip r:embed="rId11">
            <a:alphaModFix/>
          </a:blip>
          <a:stretch>
            <a:fillRect/>
          </a:stretch>
        </p:blipFill>
        <p:spPr>
          <a:xfrm>
            <a:off x="7931068" y="1715415"/>
            <a:ext cx="435010" cy="44093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24"/>
          <p:cNvPicPr preferRelativeResize="0"/>
          <p:nvPr/>
        </p:nvPicPr>
        <p:blipFill rotWithShape="1">
          <a:blip r:embed="rId3">
            <a:alphaModFix/>
          </a:blip>
          <a:srcRect r="10"/>
          <a:stretch/>
        </p:blipFill>
        <p:spPr>
          <a:xfrm>
            <a:off x="188825" y="4749033"/>
            <a:ext cx="8766351" cy="261125"/>
          </a:xfrm>
          <a:prstGeom prst="rect">
            <a:avLst/>
          </a:prstGeom>
          <a:noFill/>
          <a:ln>
            <a:noFill/>
          </a:ln>
        </p:spPr>
      </p:pic>
      <p:pic>
        <p:nvPicPr>
          <p:cNvPr id="306" name="Google Shape;306;p24"/>
          <p:cNvPicPr preferRelativeResize="0"/>
          <p:nvPr/>
        </p:nvPicPr>
        <p:blipFill rotWithShape="1">
          <a:blip r:embed="rId4">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4C04EB3-3749-106C-48AA-AE2FCBE07B62}"/>
              </a:ext>
            </a:extLst>
          </p:cNvPr>
          <p:cNvSpPr/>
          <p:nvPr/>
        </p:nvSpPr>
        <p:spPr>
          <a:xfrm>
            <a:off x="0" y="0"/>
            <a:ext cx="9144000" cy="874936"/>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08" name="Google Shape;308;p24"/>
          <p:cNvPicPr preferRelativeResize="0"/>
          <p:nvPr/>
        </p:nvPicPr>
        <p:blipFill rotWithShape="1">
          <a:blip r:embed="rId5">
            <a:alphaModFix/>
          </a:blip>
          <a:srcRect r="1526" b="38214"/>
          <a:stretch/>
        </p:blipFill>
        <p:spPr>
          <a:xfrm>
            <a:off x="312675" y="293625"/>
            <a:ext cx="2705464" cy="321098"/>
          </a:xfrm>
          <a:prstGeom prst="rect">
            <a:avLst/>
          </a:prstGeom>
          <a:noFill/>
          <a:ln>
            <a:noFill/>
          </a:ln>
        </p:spPr>
      </p:pic>
      <p:sp>
        <p:nvSpPr>
          <p:cNvPr id="309" name="Google Shape;309;p2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310" name="Google Shape;310;p24" title="Points scored"/>
          <p:cNvPicPr preferRelativeResize="0"/>
          <p:nvPr/>
        </p:nvPicPr>
        <p:blipFill>
          <a:blip r:embed="rId6">
            <a:alphaModFix/>
          </a:blip>
          <a:stretch>
            <a:fillRect/>
          </a:stretch>
        </p:blipFill>
        <p:spPr>
          <a:xfrm>
            <a:off x="294969" y="2262593"/>
            <a:ext cx="3053865" cy="2524553"/>
          </a:xfrm>
          <a:prstGeom prst="rect">
            <a:avLst/>
          </a:prstGeom>
          <a:noFill/>
          <a:ln>
            <a:noFill/>
          </a:ln>
        </p:spPr>
      </p:pic>
      <p:sp>
        <p:nvSpPr>
          <p:cNvPr id="311" name="Google Shape;311;p24"/>
          <p:cNvSpPr txBox="1"/>
          <p:nvPr/>
        </p:nvSpPr>
        <p:spPr>
          <a:xfrm>
            <a:off x="312675" y="1348871"/>
            <a:ext cx="2962788" cy="11664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s-MX" sz="1000" dirty="0">
                <a:solidFill>
                  <a:srgbClr val="400F26"/>
                </a:solidFill>
                <a:latin typeface="Verdana"/>
                <a:ea typeface="Verdana"/>
                <a:cs typeface="Verdana"/>
                <a:sym typeface="Verdana"/>
              </a:rPr>
              <a:t>Previsión conservadora a cinco años para LDE </a:t>
            </a:r>
            <a:r>
              <a:rPr lang="es-MX" sz="1000" dirty="0" err="1">
                <a:solidFill>
                  <a:srgbClr val="400F26"/>
                </a:solidFill>
                <a:latin typeface="Verdana"/>
                <a:ea typeface="Verdana"/>
                <a:cs typeface="Verdana"/>
                <a:sym typeface="Verdana"/>
              </a:rPr>
              <a:t>Group</a:t>
            </a:r>
            <a:r>
              <a:rPr lang="es-MX" sz="1000" dirty="0">
                <a:solidFill>
                  <a:srgbClr val="400F26"/>
                </a:solidFill>
                <a:latin typeface="Verdana"/>
                <a:ea typeface="Verdana"/>
                <a:cs typeface="Verdana"/>
                <a:sym typeface="Verdana"/>
              </a:rPr>
              <a:t>, elaborada por Hilton </a:t>
            </a:r>
            <a:r>
              <a:rPr lang="es-MX" sz="1000" dirty="0" err="1">
                <a:solidFill>
                  <a:srgbClr val="400F26"/>
                </a:solidFill>
                <a:latin typeface="Verdana"/>
                <a:ea typeface="Verdana"/>
                <a:cs typeface="Verdana"/>
                <a:sym typeface="Verdana"/>
              </a:rPr>
              <a:t>Accountants</a:t>
            </a:r>
            <a:r>
              <a:rPr lang="es-MX" sz="1000" dirty="0">
                <a:solidFill>
                  <a:srgbClr val="400F26"/>
                </a:solidFill>
                <a:latin typeface="Verdana"/>
                <a:ea typeface="Verdana"/>
                <a:cs typeface="Verdana"/>
                <a:sym typeface="Verdana"/>
              </a:rPr>
              <a:t> en Londres (Reino Unido) a 1 de noviembre de 2024 y revisada trimestralmente.</a:t>
            </a:r>
            <a:endParaRPr sz="1000" dirty="0">
              <a:solidFill>
                <a:srgbClr val="400F26"/>
              </a:solidFill>
              <a:latin typeface="Verdana"/>
              <a:ea typeface="Verdana"/>
              <a:cs typeface="Verdana"/>
              <a:sym typeface="Verdana"/>
            </a:endParaRPr>
          </a:p>
        </p:txBody>
      </p:sp>
      <p:sp>
        <p:nvSpPr>
          <p:cNvPr id="312" name="Google Shape;312;p24"/>
          <p:cNvSpPr txBox="1"/>
          <p:nvPr/>
        </p:nvSpPr>
        <p:spPr>
          <a:xfrm>
            <a:off x="312675" y="1031262"/>
            <a:ext cx="28407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s-MX" sz="1600" b="1" dirty="0">
                <a:solidFill>
                  <a:srgbClr val="006F59"/>
                </a:solidFill>
              </a:rPr>
              <a:t>PREVISIONES FINANCIERAS</a:t>
            </a:r>
            <a:endParaRPr sz="1600" b="1" dirty="0">
              <a:solidFill>
                <a:srgbClr val="006F59"/>
              </a:solidFill>
            </a:endParaRPr>
          </a:p>
        </p:txBody>
      </p:sp>
      <p:graphicFrame>
        <p:nvGraphicFramePr>
          <p:cNvPr id="313" name="Google Shape;313;p24"/>
          <p:cNvGraphicFramePr/>
          <p:nvPr>
            <p:extLst>
              <p:ext uri="{D42A27DB-BD31-4B8C-83A1-F6EECF244321}">
                <p14:modId xmlns:p14="http://schemas.microsoft.com/office/powerpoint/2010/main" val="1093786638"/>
              </p:ext>
            </p:extLst>
          </p:nvPr>
        </p:nvGraphicFramePr>
        <p:xfrm>
          <a:off x="3380188" y="1007034"/>
          <a:ext cx="5677050" cy="3665675"/>
        </p:xfrm>
        <a:graphic>
          <a:graphicData uri="http://schemas.openxmlformats.org/drawingml/2006/table">
            <a:tbl>
              <a:tblPr firstRow="1" bandRow="1">
                <a:noFill/>
                <a:tableStyleId>{F8DEE3F2-D06F-44B8-ADA8-1353795B1AD8}</a:tableStyleId>
              </a:tblPr>
              <a:tblGrid>
                <a:gridCol w="1395341">
                  <a:extLst>
                    <a:ext uri="{9D8B030D-6E8A-4147-A177-3AD203B41FA5}">
                      <a16:colId xmlns:a16="http://schemas.microsoft.com/office/drawing/2014/main" val="20000"/>
                    </a:ext>
                  </a:extLst>
                </a:gridCol>
                <a:gridCol w="1011122">
                  <a:extLst>
                    <a:ext uri="{9D8B030D-6E8A-4147-A177-3AD203B41FA5}">
                      <a16:colId xmlns:a16="http://schemas.microsoft.com/office/drawing/2014/main" val="20001"/>
                    </a:ext>
                  </a:extLst>
                </a:gridCol>
                <a:gridCol w="578492">
                  <a:extLst>
                    <a:ext uri="{9D8B030D-6E8A-4147-A177-3AD203B41FA5}">
                      <a16:colId xmlns:a16="http://schemas.microsoft.com/office/drawing/2014/main" val="20002"/>
                    </a:ext>
                  </a:extLst>
                </a:gridCol>
                <a:gridCol w="658515">
                  <a:extLst>
                    <a:ext uri="{9D8B030D-6E8A-4147-A177-3AD203B41FA5}">
                      <a16:colId xmlns:a16="http://schemas.microsoft.com/office/drawing/2014/main" val="20003"/>
                    </a:ext>
                  </a:extLst>
                </a:gridCol>
                <a:gridCol w="658515">
                  <a:extLst>
                    <a:ext uri="{9D8B030D-6E8A-4147-A177-3AD203B41FA5}">
                      <a16:colId xmlns:a16="http://schemas.microsoft.com/office/drawing/2014/main" val="20004"/>
                    </a:ext>
                  </a:extLst>
                </a:gridCol>
                <a:gridCol w="658515">
                  <a:extLst>
                    <a:ext uri="{9D8B030D-6E8A-4147-A177-3AD203B41FA5}">
                      <a16:colId xmlns:a16="http://schemas.microsoft.com/office/drawing/2014/main" val="20005"/>
                    </a:ext>
                  </a:extLst>
                </a:gridCol>
                <a:gridCol w="716550">
                  <a:extLst>
                    <a:ext uri="{9D8B030D-6E8A-4147-A177-3AD203B41FA5}">
                      <a16:colId xmlns:a16="http://schemas.microsoft.com/office/drawing/2014/main" val="20006"/>
                    </a:ext>
                  </a:extLst>
                </a:gridCol>
              </a:tblGrid>
              <a:tr h="351450">
                <a:tc>
                  <a:txBody>
                    <a:bodyPr/>
                    <a:lstStyle/>
                    <a:p>
                      <a:pPr marL="0" marR="0" lvl="0" indent="0" algn="ctr" rtl="0">
                        <a:spcBef>
                          <a:spcPts val="0"/>
                        </a:spcBef>
                        <a:spcAft>
                          <a:spcPts val="0"/>
                        </a:spcAft>
                        <a:buNone/>
                      </a:pPr>
                      <a:r>
                        <a:rPr lang="es-MX" sz="900" dirty="0">
                          <a:latin typeface="Arial"/>
                          <a:ea typeface="Arial"/>
                          <a:cs typeface="Arial"/>
                          <a:sym typeface="Arial"/>
                        </a:rPr>
                        <a:t>FUENTE DE INGRESOS</a:t>
                      </a:r>
                      <a:endParaRPr sz="900" dirty="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dirty="0">
                          <a:latin typeface="Arial"/>
                          <a:ea typeface="Arial"/>
                          <a:cs typeface="Arial"/>
                          <a:sym typeface="Arial"/>
                        </a:rPr>
                        <a:t>DESCRIPCIÓN</a:t>
                      </a:r>
                      <a:endParaRPr sz="900" dirty="0">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5</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6</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7</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8</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202</a:t>
                      </a:r>
                      <a:r>
                        <a:rPr lang="en" sz="900">
                          <a:latin typeface="Arial"/>
                          <a:ea typeface="Arial"/>
                          <a:cs typeface="Arial"/>
                          <a:sym typeface="Arial"/>
                        </a:rPr>
                        <a:t>9</a:t>
                      </a:r>
                      <a:endParaRPr sz="900" i="0" u="none" strike="noStrike" cap="none">
                        <a:solidFill>
                          <a:srgbClr val="FFFFFF"/>
                        </a:solidFill>
                        <a:latin typeface="Arial"/>
                        <a:ea typeface="Arial"/>
                        <a:cs typeface="Arial"/>
                        <a:sym typeface="Arial"/>
                      </a:endParaRPr>
                    </a:p>
                  </a:txBody>
                  <a:tcPr marL="0" marR="0" marT="0" marB="0" anchor="ctr">
                    <a:lnB w="9525" cap="flat" cmpd="sng">
                      <a:solidFill>
                        <a:srgbClr val="FFFFFF">
                          <a:alpha val="0"/>
                        </a:srgbClr>
                      </a:solidFill>
                      <a:prstDash val="solid"/>
                      <a:round/>
                      <a:headEnd type="none" w="sm" len="sm"/>
                      <a:tailEnd type="none" w="sm" len="sm"/>
                    </a:lnB>
                    <a:gradFill>
                      <a:gsLst>
                        <a:gs pos="0">
                          <a:srgbClr val="400F26"/>
                        </a:gs>
                        <a:gs pos="100000">
                          <a:srgbClr val="280817"/>
                        </a:gs>
                      </a:gsLst>
                      <a:lin ang="5400012" scaled="0"/>
                    </a:gradFill>
                  </a:tcPr>
                </a:tc>
                <a:extLst>
                  <a:ext uri="{0D108BD9-81ED-4DB2-BD59-A6C34878D82A}">
                    <a16:rowId xmlns:a16="http://schemas.microsoft.com/office/drawing/2014/main" val="10000"/>
                  </a:ext>
                </a:extLst>
              </a:tr>
              <a:tr h="178325">
                <a:tc>
                  <a:txBody>
                    <a:bodyPr/>
                    <a:lstStyle/>
                    <a:p>
                      <a:pPr marL="0" marR="0" lvl="0" indent="0" algn="l"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700" b="1" i="0" u="none" strike="noStrike" cap="none" dirty="0">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1000" u="none" strike="noStrike" cap="none">
                          <a:latin typeface="Arial"/>
                          <a:ea typeface="Arial"/>
                          <a:cs typeface="Arial"/>
                          <a:sym typeface="Arial"/>
                        </a:rPr>
                        <a:t> </a:t>
                      </a:r>
                      <a:endParaRPr sz="10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84600">
                <a:tc>
                  <a:txBody>
                    <a:bodyPr/>
                    <a:lstStyle/>
                    <a:p>
                      <a:pPr marL="0" marR="0" lvl="0" indent="0" algn="l" rtl="0">
                        <a:spcBef>
                          <a:spcPts val="0"/>
                        </a:spcBef>
                        <a:spcAft>
                          <a:spcPts val="0"/>
                        </a:spcAft>
                        <a:buNone/>
                      </a:pPr>
                      <a:r>
                        <a:rPr lang="es-MX" sz="900" b="1" u="none" strike="noStrike" cap="none" dirty="0">
                          <a:solidFill>
                            <a:srgbClr val="FFFFFF"/>
                          </a:solidFill>
                          <a:latin typeface="Arial"/>
                          <a:ea typeface="Arial"/>
                          <a:cs typeface="Arial"/>
                          <a:sym typeface="Arial"/>
                        </a:rPr>
                        <a:t>Venta de oro</a:t>
                      </a:r>
                      <a:endParaRPr sz="900" b="1" i="0" u="none" strike="noStrike" cap="none" dirty="0">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Facturación</a:t>
                      </a:r>
                      <a:endParaRPr sz="900" b="1" i="0" u="none" strike="noStrike" cap="none" dirty="0">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£36.43mn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£65.32mn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£89.63mn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£105.70mn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2"/>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bruto</a:t>
                      </a:r>
                      <a:endParaRPr sz="900" b="1" i="0" u="none" strike="noStrike" cap="none" dirty="0">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£2.19mn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£6.34mn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3"/>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90% / B-C = 10%)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neto</a:t>
                      </a:r>
                      <a:endParaRPr sz="900" b="1" i="0" u="none" strike="noStrike" cap="none" dirty="0">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£728K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£972K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£2.11mn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4"/>
                  </a:ext>
                </a:extLst>
              </a:tr>
              <a:tr h="178325">
                <a:tc>
                  <a:txBody>
                    <a:bodyPr/>
                    <a:lstStyle/>
                    <a:p>
                      <a:pPr marL="0" marR="0" lvl="0" indent="0" algn="l" rtl="0">
                        <a:spcBef>
                          <a:spcPts val="0"/>
                        </a:spcBef>
                        <a:spcAft>
                          <a:spcPts val="0"/>
                        </a:spcAft>
                        <a:buNone/>
                      </a:pPr>
                      <a:r>
                        <a:rPr lang="en" sz="800" u="none" strike="noStrike" cap="none">
                          <a:latin typeface="Arial"/>
                          <a:ea typeface="Arial"/>
                          <a:cs typeface="Arial"/>
                          <a:sym typeface="Arial"/>
                        </a:rPr>
                        <a:t> </a:t>
                      </a:r>
                      <a:endParaRPr sz="800" b="1" i="0" u="none" strike="noStrike" cap="none">
                        <a:solidFill>
                          <a:srgbClr val="142855"/>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latin typeface="Arial"/>
                          <a:ea typeface="Arial"/>
                          <a:cs typeface="Arial"/>
                          <a:sym typeface="Arial"/>
                        </a:rPr>
                        <a:t> </a:t>
                      </a:r>
                      <a:endParaRPr sz="900" b="1" i="0" u="none" strike="noStrike" cap="none">
                        <a:solidFill>
                          <a:srgbClr val="142855"/>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403150">
                <a:tc>
                  <a:txBody>
                    <a:bodyPr/>
                    <a:lstStyle/>
                    <a:p>
                      <a:pPr marL="0" marR="0" lvl="0" indent="0" algn="l" rtl="0">
                        <a:spcBef>
                          <a:spcPts val="0"/>
                        </a:spcBef>
                        <a:spcAft>
                          <a:spcPts val="0"/>
                        </a:spcAft>
                        <a:buNone/>
                      </a:pPr>
                      <a:r>
                        <a:rPr lang="es-MX" sz="900" b="1" u="none" strike="noStrike" cap="none" dirty="0">
                          <a:solidFill>
                            <a:srgbClr val="FFFFFF"/>
                          </a:solidFill>
                          <a:latin typeface="Arial"/>
                          <a:ea typeface="Arial"/>
                          <a:cs typeface="Arial"/>
                          <a:sym typeface="Arial"/>
                        </a:rPr>
                        <a:t>Venta de joyas, relojes y piedras preciosas</a:t>
                      </a:r>
                      <a:endParaRPr sz="900" b="1" i="0" u="none" strike="noStrike" cap="none" dirty="0">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Facturación</a:t>
                      </a:r>
                      <a:endParaRPr sz="900" b="1" i="0" u="none" strike="noStrike" cap="none" dirty="0">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£2.73mn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£4.59mn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£6.90mn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£8.01mn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dirty="0">
                          <a:solidFill>
                            <a:srgbClr val="FFFFFF"/>
                          </a:solidFill>
                          <a:latin typeface="Arial"/>
                          <a:ea typeface="Arial"/>
                          <a:cs typeface="Arial"/>
                          <a:sym typeface="Arial"/>
                        </a:rPr>
                        <a:t>£10.23mn</a:t>
                      </a:r>
                      <a:endParaRPr sz="900" b="1" i="0" u="none" strike="noStrike" cap="none" dirty="0">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06"/>
                  </a:ext>
                </a:extLst>
              </a:tr>
              <a:tr h="284600">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bruto</a:t>
                      </a:r>
                      <a:endParaRPr sz="900" b="1" i="0" u="none" strike="noStrike" cap="none" dirty="0">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£1.64mn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£4.83mn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£5.60mn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£7.17mn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07"/>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20% / B-C = 80%)</a:t>
                      </a:r>
                      <a:endParaRPr sz="800" b="1" i="0" u="none" strike="noStrike" cap="none">
                        <a:solidFill>
                          <a:srgbClr val="FFFFFF"/>
                        </a:solidFill>
                        <a:latin typeface="Arial"/>
                        <a:ea typeface="Arial"/>
                        <a:cs typeface="Arial"/>
                        <a:sym typeface="Arial"/>
                      </a:endParaRPr>
                    </a:p>
                  </a:txBody>
                  <a:tcPr marL="91425"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neto</a:t>
                      </a:r>
                      <a:endParaRPr sz="900" b="1" i="0" u="none" strike="noStrike" cap="none" dirty="0">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£327K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£803K</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£1.69mn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£1.96mn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£2.51mn</a:t>
                      </a:r>
                      <a:endParaRPr sz="900" b="1" i="0" u="none" strike="noStrike" cap="none">
                        <a:solidFill>
                          <a:srgbClr val="FFFFFF"/>
                        </a:solidFill>
                        <a:latin typeface="Arial"/>
                        <a:ea typeface="Arial"/>
                        <a:cs typeface="Arial"/>
                        <a:sym typeface="Arial"/>
                      </a:endParaRPr>
                    </a:p>
                  </a:txBody>
                  <a:tcPr marL="0" marR="0" marT="0" marB="0" anchor="ctr">
                    <a:lnB w="12700" cap="flat" cmpd="sng">
                      <a:solidFill>
                        <a:srgbClr val="FFFFFF">
                          <a:alpha val="0"/>
                        </a:srgbClr>
                      </a:solidFill>
                      <a:prstDash val="solid"/>
                      <a:round/>
                      <a:headEnd type="none" w="sm" len="sm"/>
                      <a:tailEnd type="none" w="sm" len="sm"/>
                    </a:lnB>
                    <a:solidFill>
                      <a:srgbClr val="006F59"/>
                    </a:solidFill>
                  </a:tcPr>
                </a:tc>
                <a:extLst>
                  <a:ext uri="{0D108BD9-81ED-4DB2-BD59-A6C34878D82A}">
                    <a16:rowId xmlns:a16="http://schemas.microsoft.com/office/drawing/2014/main" val="10008"/>
                  </a:ext>
                </a:extLst>
              </a:tr>
              <a:tr h="178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0" marR="0" marT="0" marB="0" anchor="ctr">
                    <a:lnL w="12700" cap="flat" cmpd="sng">
                      <a:solidFill>
                        <a:srgbClr val="FFFFFF">
                          <a:alpha val="0"/>
                        </a:srgbClr>
                      </a:solidFill>
                      <a:prstDash val="solid"/>
                      <a:round/>
                      <a:headEnd type="none" w="sm" len="sm"/>
                      <a:tailEnd type="none" w="sm" len="sm"/>
                    </a:lnL>
                    <a:lnR w="12700" cap="flat" cmpd="sng">
                      <a:solidFill>
                        <a:srgbClr val="FFFFFF">
                          <a:alpha val="0"/>
                        </a:srgbClr>
                      </a:solidFill>
                      <a:prstDash val="solid"/>
                      <a:round/>
                      <a:headEnd type="none" w="sm" len="sm"/>
                      <a:tailEnd type="none" w="sm" len="sm"/>
                    </a:lnR>
                    <a:lnT w="12700" cap="flat" cmpd="sng">
                      <a:solidFill>
                        <a:srgbClr val="FFFFFF">
                          <a:alpha val="0"/>
                        </a:srgbClr>
                      </a:solidFill>
                      <a:prstDash val="solid"/>
                      <a:round/>
                      <a:headEnd type="none" w="sm" len="sm"/>
                      <a:tailEnd type="none" w="sm" len="sm"/>
                    </a:lnT>
                    <a:lnB w="12700" cap="flat" cmpd="sng">
                      <a:solidFill>
                        <a:srgbClr val="FFFFFF">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84600">
                <a:tc>
                  <a:txBody>
                    <a:bodyPr/>
                    <a:lstStyle/>
                    <a:p>
                      <a:pPr marL="0" marR="0" lvl="0" indent="0" algn="l" rtl="0">
                        <a:spcBef>
                          <a:spcPts val="0"/>
                        </a:spcBef>
                        <a:spcAft>
                          <a:spcPts val="0"/>
                        </a:spcAft>
                        <a:buNone/>
                      </a:pPr>
                      <a:r>
                        <a:rPr lang="es-MX" sz="900" b="1" u="none" strike="noStrike" cap="none" dirty="0">
                          <a:solidFill>
                            <a:srgbClr val="FFFFFF"/>
                          </a:solidFill>
                          <a:latin typeface="Arial"/>
                          <a:ea typeface="Arial"/>
                          <a:cs typeface="Arial"/>
                          <a:sym typeface="Arial"/>
                        </a:rPr>
                        <a:t>Totales:</a:t>
                      </a:r>
                      <a:endParaRPr sz="900" b="1" i="0" u="none" strike="noStrike" cap="none" dirty="0">
                        <a:solidFill>
                          <a:srgbClr val="FFFFFF"/>
                        </a:solidFill>
                        <a:latin typeface="Arial"/>
                        <a:ea typeface="Arial"/>
                        <a:cs typeface="Arial"/>
                        <a:sym typeface="Arial"/>
                      </a:endParaRPr>
                    </a:p>
                  </a:txBody>
                  <a:tcPr marL="91425"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Facturación total</a:t>
                      </a:r>
                      <a:endParaRPr sz="900" b="1" i="0" u="none" strike="noStrike" cap="none" dirty="0">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£39.16mn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£53.22mn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£72.22mn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£97.63mn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£115.93mn</a:t>
                      </a:r>
                      <a:endParaRPr sz="900" b="1" i="0" u="none" strike="noStrike" cap="none">
                        <a:solidFill>
                          <a:srgbClr val="FFFFFF"/>
                        </a:solidFill>
                        <a:latin typeface="Arial"/>
                        <a:ea typeface="Arial"/>
                        <a:cs typeface="Arial"/>
                        <a:sym typeface="Arial"/>
                      </a:endParaRPr>
                    </a:p>
                  </a:txBody>
                  <a:tcPr marL="0" marR="0" marT="0" marB="0" anchor="ctr">
                    <a:lnT w="12700" cap="flat" cmpd="sng">
                      <a:solidFill>
                        <a:srgbClr val="FFFFFF">
                          <a:alpha val="0"/>
                        </a:srgbClr>
                      </a:solidFill>
                      <a:prstDash val="solid"/>
                      <a:round/>
                      <a:headEnd type="none" w="sm" len="sm"/>
                      <a:tailEnd type="none" w="sm" len="sm"/>
                    </a:lnT>
                    <a:solidFill>
                      <a:srgbClr val="006F59"/>
                    </a:solidFill>
                  </a:tcPr>
                </a:tc>
                <a:extLst>
                  <a:ext uri="{0D108BD9-81ED-4DB2-BD59-A6C34878D82A}">
                    <a16:rowId xmlns:a16="http://schemas.microsoft.com/office/drawing/2014/main" val="10010"/>
                  </a:ext>
                </a:extLst>
              </a:tr>
              <a:tr h="316325">
                <a:tc>
                  <a:txBody>
                    <a:bodyPr/>
                    <a:lstStyle/>
                    <a:p>
                      <a:pPr marL="0" marR="0" lvl="0" indent="0" algn="l" rtl="0">
                        <a:spcBef>
                          <a:spcPts val="0"/>
                        </a:spcBef>
                        <a:spcAft>
                          <a:spcPts val="0"/>
                        </a:spcAft>
                        <a:buNone/>
                      </a:pPr>
                      <a:r>
                        <a:rPr lang="en" sz="900" u="none" strike="noStrike" cap="none">
                          <a:solidFill>
                            <a:srgbClr val="FFFFFF"/>
                          </a:solidFill>
                          <a:latin typeface="Arial"/>
                          <a:ea typeface="Arial"/>
                          <a:cs typeface="Arial"/>
                          <a:sym typeface="Arial"/>
                        </a:rPr>
                        <a:t>  </a:t>
                      </a:r>
                      <a:endParaRPr sz="900" b="1" i="0" u="none" strike="noStrike" cap="none">
                        <a:solidFill>
                          <a:srgbClr val="FFFFFF"/>
                        </a:solidFill>
                        <a:latin typeface="Arial"/>
                        <a:ea typeface="Arial"/>
                        <a:cs typeface="Arial"/>
                        <a:sym typeface="Arial"/>
                      </a:endParaRPr>
                    </a:p>
                  </a:txBody>
                  <a:tcPr marL="91425" marR="0" marT="0" marB="0" anchor="ctr">
                    <a:solidFill>
                      <a:srgbClr val="006F59">
                        <a:alpha val="57590"/>
                      </a:srgbClr>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bruto total</a:t>
                      </a:r>
                      <a:endParaRPr sz="900" b="1" i="0" u="none" strike="noStrike" cap="none" dirty="0">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£3.82mn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£6.13mn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£8.75mn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£10.98mn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£13.51mn</a:t>
                      </a:r>
                      <a:endParaRPr sz="900" b="1" i="0" u="none" strike="noStrike" cap="none">
                        <a:solidFill>
                          <a:srgbClr val="FFFFFF"/>
                        </a:solidFill>
                        <a:latin typeface="Arial"/>
                        <a:ea typeface="Arial"/>
                        <a:cs typeface="Arial"/>
                        <a:sym typeface="Arial"/>
                      </a:endParaRPr>
                    </a:p>
                  </a:txBody>
                  <a:tcPr marL="0" marR="0" marT="0" marB="0" anchor="ctr">
                    <a:solidFill>
                      <a:srgbClr val="006F59">
                        <a:alpha val="57590"/>
                      </a:srgbClr>
                    </a:solidFill>
                  </a:tcPr>
                </a:tc>
                <a:extLst>
                  <a:ext uri="{0D108BD9-81ED-4DB2-BD59-A6C34878D82A}">
                    <a16:rowId xmlns:a16="http://schemas.microsoft.com/office/drawing/2014/main" val="10011"/>
                  </a:ext>
                </a:extLst>
              </a:tr>
              <a:tr h="307125">
                <a:tc>
                  <a:txBody>
                    <a:bodyPr/>
                    <a:lstStyle/>
                    <a:p>
                      <a:pPr marL="0" marR="0" lvl="0" indent="0" algn="l" rtl="0">
                        <a:spcBef>
                          <a:spcPts val="0"/>
                        </a:spcBef>
                        <a:spcAft>
                          <a:spcPts val="0"/>
                        </a:spcAft>
                        <a:buNone/>
                      </a:pPr>
                      <a:r>
                        <a:rPr lang="en" sz="800" u="none" strike="noStrike" cap="none">
                          <a:solidFill>
                            <a:srgbClr val="FFFFFF"/>
                          </a:solidFill>
                          <a:latin typeface="Arial"/>
                          <a:ea typeface="Arial"/>
                          <a:cs typeface="Arial"/>
                          <a:sym typeface="Arial"/>
                        </a:rPr>
                        <a:t>(B-B = 55% / B-C = 45%)</a:t>
                      </a:r>
                      <a:endParaRPr sz="800" b="1" i="0" u="none" strike="noStrike" cap="none">
                        <a:solidFill>
                          <a:srgbClr val="FFFFFF"/>
                        </a:solidFill>
                        <a:latin typeface="Arial"/>
                        <a:ea typeface="Arial"/>
                        <a:cs typeface="Arial"/>
                        <a:sym typeface="Arial"/>
                      </a:endParaRPr>
                    </a:p>
                  </a:txBody>
                  <a:tcPr marL="91425" marR="0" marT="0" marB="0" anchor="ctr">
                    <a:solidFill>
                      <a:srgbClr val="006F59"/>
                    </a:solidFill>
                  </a:tcPr>
                </a:tc>
                <a:tc>
                  <a:txBody>
                    <a:bodyPr/>
                    <a:lstStyle/>
                    <a:p>
                      <a:pPr marL="0" marR="0" lvl="0" indent="0" algn="ctr" rtl="0">
                        <a:spcBef>
                          <a:spcPts val="0"/>
                        </a:spcBef>
                        <a:spcAft>
                          <a:spcPts val="0"/>
                        </a:spcAft>
                        <a:buNone/>
                      </a:pPr>
                      <a:r>
                        <a:rPr lang="en" sz="900" b="1" u="none" strike="noStrike" cap="none" dirty="0">
                          <a:solidFill>
                            <a:srgbClr val="FFFFFF"/>
                          </a:solidFill>
                          <a:latin typeface="Arial"/>
                          <a:ea typeface="Arial"/>
                          <a:cs typeface="Arial"/>
                          <a:sym typeface="Arial"/>
                        </a:rPr>
                        <a:t> </a:t>
                      </a:r>
                      <a:r>
                        <a:rPr lang="es-MX" sz="900" b="1" u="none" strike="noStrike" cap="none" dirty="0">
                          <a:solidFill>
                            <a:srgbClr val="FFFFFF"/>
                          </a:solidFill>
                          <a:latin typeface="Arial"/>
                          <a:ea typeface="Arial"/>
                          <a:cs typeface="Arial"/>
                          <a:sym typeface="Arial"/>
                        </a:rPr>
                        <a:t>Beneficio neto total</a:t>
                      </a:r>
                      <a:endParaRPr sz="900" b="1" i="0" u="none" strike="noStrike" cap="none" dirty="0">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£1.06mn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£1.78mn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£2.01mn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a:solidFill>
                            <a:srgbClr val="FFFFFF"/>
                          </a:solidFill>
                          <a:latin typeface="Arial"/>
                          <a:ea typeface="Arial"/>
                          <a:cs typeface="Arial"/>
                          <a:sym typeface="Arial"/>
                        </a:rPr>
                        <a:t>£3.75mn</a:t>
                      </a:r>
                      <a:endParaRPr sz="900" b="1" i="0" u="none" strike="noStrike" cap="none">
                        <a:solidFill>
                          <a:srgbClr val="FFFFFF"/>
                        </a:solidFill>
                        <a:latin typeface="Arial"/>
                        <a:ea typeface="Arial"/>
                        <a:cs typeface="Arial"/>
                        <a:sym typeface="Arial"/>
                      </a:endParaRPr>
                    </a:p>
                  </a:txBody>
                  <a:tcPr marL="0" marR="0" marT="0" marB="0" anchor="ctr">
                    <a:solidFill>
                      <a:srgbClr val="006F59"/>
                    </a:solidFill>
                  </a:tcPr>
                </a:tc>
                <a:tc>
                  <a:txBody>
                    <a:bodyPr/>
                    <a:lstStyle/>
                    <a:p>
                      <a:pPr marL="0" marR="0" lvl="0" indent="0" algn="ctr" rtl="0">
                        <a:spcBef>
                          <a:spcPts val="0"/>
                        </a:spcBef>
                        <a:spcAft>
                          <a:spcPts val="0"/>
                        </a:spcAft>
                        <a:buNone/>
                      </a:pPr>
                      <a:r>
                        <a:rPr lang="en" sz="900" u="none" strike="noStrike" cap="none" dirty="0">
                          <a:solidFill>
                            <a:srgbClr val="FFFFFF"/>
                          </a:solidFill>
                          <a:latin typeface="Arial"/>
                          <a:ea typeface="Arial"/>
                          <a:cs typeface="Arial"/>
                          <a:sym typeface="Arial"/>
                        </a:rPr>
                        <a:t>£4.62mn</a:t>
                      </a:r>
                      <a:endParaRPr sz="900" b="1" i="0" u="none" strike="noStrike" cap="none" dirty="0">
                        <a:solidFill>
                          <a:srgbClr val="FFFFFF"/>
                        </a:solidFill>
                        <a:latin typeface="Arial"/>
                        <a:ea typeface="Arial"/>
                        <a:cs typeface="Arial"/>
                        <a:sym typeface="Arial"/>
                      </a:endParaRPr>
                    </a:p>
                  </a:txBody>
                  <a:tcPr marL="0" marR="0" marT="0" marB="0" anchor="ctr">
                    <a:solidFill>
                      <a:srgbClr val="006F59"/>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26"/>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BAE4E462-9E21-3584-734D-3D7B349E5989}"/>
              </a:ext>
            </a:extLst>
          </p:cNvPr>
          <p:cNvSpPr/>
          <p:nvPr/>
        </p:nvSpPr>
        <p:spPr>
          <a:xfrm>
            <a:off x="0" y="0"/>
            <a:ext cx="9144000" cy="879921"/>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36" name="Google Shape;336;p26"/>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337" name="Google Shape;337;p26"/>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pic>
        <p:nvPicPr>
          <p:cNvPr id="339" name="Google Shape;339;p26" title="zq-lee-VbDjv8-8ibc-unsplash (1).jpg"/>
          <p:cNvPicPr preferRelativeResize="0"/>
          <p:nvPr/>
        </p:nvPicPr>
        <p:blipFill rotWithShape="1">
          <a:blip r:embed="rId5">
            <a:alphaModFix/>
          </a:blip>
          <a:srcRect l="29322" r="22001"/>
          <a:stretch/>
        </p:blipFill>
        <p:spPr>
          <a:xfrm>
            <a:off x="6030225" y="879925"/>
            <a:ext cx="3113774" cy="4263574"/>
          </a:xfrm>
          <a:prstGeom prst="rect">
            <a:avLst/>
          </a:prstGeom>
          <a:noFill/>
          <a:ln>
            <a:noFill/>
          </a:ln>
        </p:spPr>
      </p:pic>
      <p:sp>
        <p:nvSpPr>
          <p:cNvPr id="340" name="Google Shape;340;p26"/>
          <p:cNvSpPr txBox="1"/>
          <p:nvPr/>
        </p:nvSpPr>
        <p:spPr>
          <a:xfrm>
            <a:off x="312675" y="1006312"/>
            <a:ext cx="4026000" cy="632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dirty="0">
                <a:solidFill>
                  <a:srgbClr val="006F59"/>
                </a:solidFill>
              </a:rPr>
              <a:t>Golden Visa de los EAU: </a:t>
            </a:r>
            <a:br>
              <a:rPr lang="en" sz="1800" b="1" dirty="0">
                <a:solidFill>
                  <a:srgbClr val="006F59"/>
                </a:solidFill>
              </a:rPr>
            </a:br>
            <a:r>
              <a:rPr lang="es-MX" dirty="0">
                <a:solidFill>
                  <a:srgbClr val="006F59"/>
                </a:solidFill>
              </a:rPr>
              <a:t>Su camino hacia la residencia de larga duración</a:t>
            </a:r>
            <a:endParaRPr dirty="0">
              <a:solidFill>
                <a:srgbClr val="006F59"/>
              </a:solidFill>
            </a:endParaRPr>
          </a:p>
        </p:txBody>
      </p:sp>
      <p:sp>
        <p:nvSpPr>
          <p:cNvPr id="341" name="Google Shape;341;p26"/>
          <p:cNvSpPr/>
          <p:nvPr/>
        </p:nvSpPr>
        <p:spPr>
          <a:xfrm>
            <a:off x="312675" y="3308616"/>
            <a:ext cx="5427600" cy="746722"/>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s-MX" sz="1000" b="1" dirty="0">
                <a:solidFill>
                  <a:schemeClr val="lt1"/>
                </a:solidFill>
                <a:latin typeface="Proxima Nova"/>
                <a:ea typeface="Proxima Nova"/>
                <a:cs typeface="Proxima Nova"/>
                <a:sym typeface="Proxima Nova"/>
              </a:rPr>
              <a:t>Ventajas para empresas e inversores</a:t>
            </a:r>
          </a:p>
          <a:p>
            <a:pPr marL="0" lvl="0" indent="0" algn="ctr" rtl="0">
              <a:lnSpc>
                <a:spcPct val="115000"/>
              </a:lnSpc>
              <a:spcBef>
                <a:spcPts val="0"/>
              </a:spcBef>
              <a:spcAft>
                <a:spcPts val="0"/>
              </a:spcAft>
              <a:buClr>
                <a:schemeClr val="dk1"/>
              </a:buClr>
              <a:buSzPts val="1100"/>
              <a:buFont typeface="Arial"/>
              <a:buNone/>
            </a:pPr>
            <a:r>
              <a:rPr lang="es-MX" sz="900" dirty="0">
                <a:solidFill>
                  <a:schemeClr val="lt1"/>
                </a:solidFill>
                <a:latin typeface="Proxima Nova"/>
                <a:ea typeface="Proxima Nova"/>
                <a:cs typeface="Proxima Nova"/>
                <a:sym typeface="Proxima Nova"/>
              </a:rPr>
              <a:t>Los titulares de este visado pueden ser propietarios del 100% de su empresa sin necesidad de un patrocinador local. No hay restricciones de licencias comerciales y todos los beneficios pueden repatriarse al extranjero.</a:t>
            </a:r>
            <a:endParaRPr sz="900" dirty="0">
              <a:solidFill>
                <a:schemeClr val="lt1"/>
              </a:solidFill>
              <a:latin typeface="Proxima Nova"/>
              <a:ea typeface="Proxima Nova"/>
              <a:cs typeface="Proxima Nova"/>
              <a:sym typeface="Proxima Nova"/>
            </a:endParaRPr>
          </a:p>
        </p:txBody>
      </p:sp>
      <p:sp>
        <p:nvSpPr>
          <p:cNvPr id="342" name="Google Shape;342;p26"/>
          <p:cNvSpPr/>
          <p:nvPr/>
        </p:nvSpPr>
        <p:spPr>
          <a:xfrm>
            <a:off x="312675" y="2479870"/>
            <a:ext cx="5427600" cy="746722"/>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s-MX" sz="1000" b="1" dirty="0">
                <a:solidFill>
                  <a:schemeClr val="lt1"/>
                </a:solidFill>
                <a:latin typeface="Proxima Nova"/>
                <a:ea typeface="Proxima Nova"/>
                <a:cs typeface="Proxima Nova"/>
                <a:sym typeface="Proxima Nova"/>
              </a:rPr>
              <a:t>Residencia y movilidad</a:t>
            </a:r>
          </a:p>
          <a:p>
            <a:pPr marL="0" lvl="0" indent="0" algn="ctr" rtl="0">
              <a:lnSpc>
                <a:spcPct val="115000"/>
              </a:lnSpc>
              <a:spcBef>
                <a:spcPts val="0"/>
              </a:spcBef>
              <a:spcAft>
                <a:spcPts val="0"/>
              </a:spcAft>
              <a:buClr>
                <a:schemeClr val="dk1"/>
              </a:buClr>
              <a:buSzPts val="1100"/>
              <a:buFont typeface="Arial"/>
              <a:buNone/>
            </a:pPr>
            <a:r>
              <a:rPr lang="es-MX" sz="900" dirty="0">
                <a:solidFill>
                  <a:schemeClr val="lt1"/>
                </a:solidFill>
                <a:latin typeface="Proxima Nova"/>
                <a:ea typeface="Proxima Nova"/>
                <a:cs typeface="Proxima Nova"/>
                <a:sym typeface="Proxima Nova"/>
              </a:rPr>
              <a:t>La Golden Visa de los EAU ofrece una residencia de 10 años renovable. No existe ningún requisito de estancia obligatoria</a:t>
            </a:r>
            <a:endParaRPr sz="900" b="1" dirty="0">
              <a:solidFill>
                <a:schemeClr val="lt1"/>
              </a:solidFill>
              <a:latin typeface="Proxima Nova"/>
              <a:ea typeface="Proxima Nova"/>
              <a:cs typeface="Proxima Nova"/>
              <a:sym typeface="Proxima Nova"/>
            </a:endParaRPr>
          </a:p>
        </p:txBody>
      </p:sp>
      <p:sp>
        <p:nvSpPr>
          <p:cNvPr id="343" name="Google Shape;343;p26"/>
          <p:cNvSpPr/>
          <p:nvPr/>
        </p:nvSpPr>
        <p:spPr>
          <a:xfrm>
            <a:off x="312675" y="1651124"/>
            <a:ext cx="5427600" cy="746722"/>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s-MX" sz="1000" b="1" dirty="0">
                <a:solidFill>
                  <a:schemeClr val="lt1"/>
                </a:solidFill>
                <a:latin typeface="Proxima Nova"/>
                <a:ea typeface="Proxima Nova"/>
                <a:cs typeface="Proxima Nova"/>
                <a:sym typeface="Proxima Nova"/>
              </a:rPr>
              <a:t>Beneficios fiscales</a:t>
            </a:r>
          </a:p>
          <a:p>
            <a:pPr marL="0" lvl="0" indent="0" algn="ctr" rtl="0">
              <a:lnSpc>
                <a:spcPct val="115000"/>
              </a:lnSpc>
              <a:spcBef>
                <a:spcPts val="0"/>
              </a:spcBef>
              <a:spcAft>
                <a:spcPts val="0"/>
              </a:spcAft>
              <a:buNone/>
            </a:pPr>
            <a:r>
              <a:rPr lang="es-MX" sz="900" dirty="0">
                <a:solidFill>
                  <a:schemeClr val="lt1"/>
                </a:solidFill>
                <a:latin typeface="Proxima Nova"/>
                <a:ea typeface="Proxima Nova"/>
                <a:cs typeface="Proxima Nova"/>
                <a:sym typeface="Proxima Nova"/>
              </a:rPr>
              <a:t>Los titulares de la Golden Visa en los EAU se benefician personalmente de un entorno libre de impuestos. No hay impuesto sobre la renta de las personas físicas ni impuesto sobre herencias. El impuesto de sociedades es sólo del 9%.</a:t>
            </a:r>
            <a:endParaRPr sz="900" dirty="0">
              <a:solidFill>
                <a:schemeClr val="lt1"/>
              </a:solidFill>
              <a:latin typeface="Proxima Nova"/>
              <a:ea typeface="Proxima Nova"/>
              <a:cs typeface="Proxima Nova"/>
              <a:sym typeface="Proxima Nova"/>
            </a:endParaRPr>
          </a:p>
        </p:txBody>
      </p:sp>
      <p:sp>
        <p:nvSpPr>
          <p:cNvPr id="344" name="Google Shape;344;p26"/>
          <p:cNvSpPr/>
          <p:nvPr/>
        </p:nvSpPr>
        <p:spPr>
          <a:xfrm>
            <a:off x="312675" y="4137361"/>
            <a:ext cx="5427600" cy="746722"/>
          </a:xfrm>
          <a:prstGeom prst="roundRect">
            <a:avLst>
              <a:gd name="adj" fmla="val 7309"/>
            </a:avLst>
          </a:prstGeom>
          <a:gradFill>
            <a:gsLst>
              <a:gs pos="0">
                <a:srgbClr val="400F26"/>
              </a:gs>
              <a:gs pos="100000">
                <a:srgbClr val="280817"/>
              </a:gs>
            </a:gsLst>
            <a:lin ang="10801400" scaled="0"/>
          </a:gradFill>
          <a:ln>
            <a:noFill/>
          </a:ln>
        </p:spPr>
        <p:txBody>
          <a:bodyPr spcFirstLastPara="1" wrap="square" lIns="182875" tIns="91425" rIns="182875" bIns="91425" anchor="ctr" anchorCtr="0">
            <a:noAutofit/>
          </a:bodyPr>
          <a:lstStyle/>
          <a:p>
            <a:pPr marL="0" lvl="0" indent="0" algn="ctr" rtl="0">
              <a:lnSpc>
                <a:spcPct val="115000"/>
              </a:lnSpc>
              <a:spcBef>
                <a:spcPts val="0"/>
              </a:spcBef>
              <a:spcAft>
                <a:spcPts val="0"/>
              </a:spcAft>
              <a:buNone/>
            </a:pPr>
            <a:r>
              <a:rPr lang="es-MX" sz="1000" b="1" dirty="0">
                <a:solidFill>
                  <a:schemeClr val="lt1"/>
                </a:solidFill>
                <a:latin typeface="Proxima Nova"/>
                <a:ea typeface="Proxima Nova"/>
                <a:cs typeface="Proxima Nova"/>
                <a:sym typeface="Proxima Nova"/>
              </a:rPr>
              <a:t>Vías de acceso</a:t>
            </a:r>
          </a:p>
          <a:p>
            <a:pPr marL="0" lvl="0" indent="0" algn="ctr" rtl="0">
              <a:lnSpc>
                <a:spcPct val="115000"/>
              </a:lnSpc>
              <a:spcBef>
                <a:spcPts val="0"/>
              </a:spcBef>
              <a:spcAft>
                <a:spcPts val="0"/>
              </a:spcAft>
              <a:buNone/>
            </a:pPr>
            <a:r>
              <a:rPr lang="es-MX" sz="900" dirty="0">
                <a:solidFill>
                  <a:schemeClr val="lt1"/>
                </a:solidFill>
                <a:latin typeface="Proxima Nova"/>
                <a:ea typeface="Proxima Nova"/>
                <a:cs typeface="Proxima Nova"/>
                <a:sym typeface="Proxima Nova"/>
              </a:rPr>
              <a:t>Pueden optar a ella los inversores con más de 2 millones de AED en bienes inmuebles o 1 millón de AED en negocios. Los profesionales que ganen más de 30.000 AED y los estudiantes de alto nivel también pueden optar.</a:t>
            </a:r>
            <a:endParaRPr sz="900" dirty="0">
              <a:solidFill>
                <a:schemeClr val="lt1"/>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3756" y="1411224"/>
            <a:ext cx="4046220" cy="864108"/>
          </a:xfrm>
          <a:custGeom>
            <a:avLst/>
            <a:gdLst/>
            <a:ahLst/>
            <a:cxnLst/>
            <a:rect l="l" t="t" r="r" b="b"/>
            <a:pathLst>
              <a:path w="4046220" h="864108">
                <a:moveTo>
                  <a:pt x="0" y="0"/>
                </a:moveTo>
                <a:lnTo>
                  <a:pt x="4046220" y="0"/>
                </a:lnTo>
                <a:lnTo>
                  <a:pt x="4046220" y="864108"/>
                </a:lnTo>
                <a:lnTo>
                  <a:pt x="0" y="8641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330203" y="2412997"/>
            <a:ext cx="4051297" cy="965197"/>
          </a:xfrm>
          <a:custGeom>
            <a:avLst/>
            <a:gdLst/>
            <a:ahLst/>
            <a:cxnLst/>
            <a:rect l="l" t="t" r="r" b="b"/>
            <a:pathLst>
              <a:path w="4051297" h="965197">
                <a:moveTo>
                  <a:pt x="0" y="0"/>
                </a:moveTo>
                <a:lnTo>
                  <a:pt x="4051297" y="0"/>
                </a:lnTo>
                <a:lnTo>
                  <a:pt x="4051297" y="965197"/>
                </a:lnTo>
                <a:lnTo>
                  <a:pt x="0" y="965197"/>
                </a:lnTo>
                <a:lnTo>
                  <a:pt x="0" y="0"/>
                </a:lnTo>
                <a:close/>
              </a:path>
            </a:pathLst>
          </a:custGeom>
          <a:blipFill>
            <a:blip r:embed="rId4"/>
            <a:stretch>
              <a:fillRect/>
            </a:stretch>
          </a:blipFill>
        </p:spPr>
        <p:txBody>
          <a:bodyPr/>
          <a:lstStyle/>
          <a:p>
            <a:endParaRPr lang="es-MX"/>
          </a:p>
        </p:txBody>
      </p:sp>
      <p:sp>
        <p:nvSpPr>
          <p:cNvPr id="4" name="Freeform 4"/>
          <p:cNvSpPr/>
          <p:nvPr/>
        </p:nvSpPr>
        <p:spPr>
          <a:xfrm>
            <a:off x="333756" y="3521964"/>
            <a:ext cx="4046220" cy="659892"/>
          </a:xfrm>
          <a:custGeom>
            <a:avLst/>
            <a:gdLst/>
            <a:ahLst/>
            <a:cxnLst/>
            <a:rect l="l" t="t" r="r" b="b"/>
            <a:pathLst>
              <a:path w="4046220" h="659892">
                <a:moveTo>
                  <a:pt x="0" y="0"/>
                </a:moveTo>
                <a:lnTo>
                  <a:pt x="4046220" y="0"/>
                </a:lnTo>
                <a:lnTo>
                  <a:pt x="4046220" y="659892"/>
                </a:lnTo>
                <a:lnTo>
                  <a:pt x="0" y="6598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p:cNvSpPr/>
          <p:nvPr/>
        </p:nvSpPr>
        <p:spPr>
          <a:xfrm>
            <a:off x="188976" y="4756404"/>
            <a:ext cx="4383024" cy="260604"/>
          </a:xfrm>
          <a:custGeom>
            <a:avLst/>
            <a:gdLst/>
            <a:ahLst/>
            <a:cxnLst/>
            <a:rect l="l" t="t" r="r" b="b"/>
            <a:pathLst>
              <a:path w="4383024" h="260604">
                <a:moveTo>
                  <a:pt x="0" y="0"/>
                </a:moveTo>
                <a:lnTo>
                  <a:pt x="4383024" y="0"/>
                </a:lnTo>
                <a:lnTo>
                  <a:pt x="4383024" y="260604"/>
                </a:lnTo>
                <a:lnTo>
                  <a:pt x="0" y="260604"/>
                </a:lnTo>
                <a:lnTo>
                  <a:pt x="0" y="0"/>
                </a:lnTo>
                <a:close/>
              </a:path>
            </a:pathLst>
          </a:custGeom>
          <a:blipFill>
            <a:blip r:embed="rId7"/>
            <a:stretch>
              <a:fillRect/>
            </a:stretch>
          </a:blipFill>
        </p:spPr>
        <p:txBody>
          <a:bodyPr/>
          <a:lstStyle/>
          <a:p>
            <a:endParaRPr lang="es-MX"/>
          </a:p>
        </p:txBody>
      </p:sp>
      <p:sp>
        <p:nvSpPr>
          <p:cNvPr id="6" name="Freeform 6"/>
          <p:cNvSpPr/>
          <p:nvPr/>
        </p:nvSpPr>
        <p:spPr>
          <a:xfrm>
            <a:off x="6952488" y="0"/>
            <a:ext cx="2191512" cy="5143500"/>
          </a:xfrm>
          <a:custGeom>
            <a:avLst/>
            <a:gdLst/>
            <a:ahLst/>
            <a:cxnLst/>
            <a:rect l="l" t="t" r="r" b="b"/>
            <a:pathLst>
              <a:path w="2191512" h="5143500">
                <a:moveTo>
                  <a:pt x="0" y="0"/>
                </a:moveTo>
                <a:lnTo>
                  <a:pt x="2191512" y="0"/>
                </a:lnTo>
                <a:lnTo>
                  <a:pt x="2191512" y="5143500"/>
                </a:lnTo>
                <a:lnTo>
                  <a:pt x="0" y="5143500"/>
                </a:lnTo>
                <a:lnTo>
                  <a:pt x="0" y="0"/>
                </a:lnTo>
                <a:close/>
              </a:path>
            </a:pathLst>
          </a:custGeom>
          <a:blipFill>
            <a:blip r:embed="rId8"/>
            <a:stretch>
              <a:fillRect r="-417" b="-29"/>
            </a:stretch>
          </a:blipFill>
        </p:spPr>
        <p:txBody>
          <a:bodyPr/>
          <a:lstStyle/>
          <a:p>
            <a:endParaRPr lang="es-MX"/>
          </a:p>
        </p:txBody>
      </p:sp>
      <p:sp>
        <p:nvSpPr>
          <p:cNvPr id="7" name="Freeform 7"/>
          <p:cNvSpPr/>
          <p:nvPr/>
        </p:nvSpPr>
        <p:spPr>
          <a:xfrm>
            <a:off x="312420" y="245364"/>
            <a:ext cx="2150364" cy="249936"/>
          </a:xfrm>
          <a:custGeom>
            <a:avLst/>
            <a:gdLst/>
            <a:ahLst/>
            <a:cxnLst/>
            <a:rect l="l" t="t" r="r" b="b"/>
            <a:pathLst>
              <a:path w="2150364" h="249936">
                <a:moveTo>
                  <a:pt x="0" y="0"/>
                </a:moveTo>
                <a:lnTo>
                  <a:pt x="2150364" y="0"/>
                </a:lnTo>
                <a:lnTo>
                  <a:pt x="2150364" y="249936"/>
                </a:lnTo>
                <a:lnTo>
                  <a:pt x="0" y="249936"/>
                </a:lnTo>
                <a:lnTo>
                  <a:pt x="0" y="0"/>
                </a:lnTo>
                <a:close/>
              </a:path>
            </a:pathLst>
          </a:custGeom>
          <a:blipFill>
            <a:blip r:embed="rId9"/>
            <a:stretch>
              <a:fillRect/>
            </a:stretch>
          </a:blipFill>
        </p:spPr>
        <p:txBody>
          <a:bodyPr/>
          <a:lstStyle/>
          <a:p>
            <a:endParaRPr lang="es-MX"/>
          </a:p>
        </p:txBody>
      </p:sp>
      <p:grpSp>
        <p:nvGrpSpPr>
          <p:cNvPr id="8" name="Group 8"/>
          <p:cNvGrpSpPr>
            <a:grpSpLocks noChangeAspect="1"/>
          </p:cNvGrpSpPr>
          <p:nvPr/>
        </p:nvGrpSpPr>
        <p:grpSpPr>
          <a:xfrm>
            <a:off x="4712208" y="0"/>
            <a:ext cx="2200656" cy="5143500"/>
            <a:chOff x="0" y="0"/>
            <a:chExt cx="2934208" cy="6858000"/>
          </a:xfrm>
        </p:grpSpPr>
        <p:sp>
          <p:nvSpPr>
            <p:cNvPr id="9" name="Freeform 9"/>
            <p:cNvSpPr/>
            <p:nvPr/>
          </p:nvSpPr>
          <p:spPr>
            <a:xfrm>
              <a:off x="0" y="0"/>
              <a:ext cx="2934208" cy="6858000"/>
            </a:xfrm>
            <a:custGeom>
              <a:avLst/>
              <a:gdLst/>
              <a:ahLst/>
              <a:cxnLst/>
              <a:rect l="l" t="t" r="r" b="b"/>
              <a:pathLst>
                <a:path w="2934208" h="6858000">
                  <a:moveTo>
                    <a:pt x="489077" y="0"/>
                  </a:moveTo>
                  <a:cubicBezTo>
                    <a:pt x="218948" y="0"/>
                    <a:pt x="0" y="218948"/>
                    <a:pt x="0" y="489077"/>
                  </a:cubicBezTo>
                  <a:lnTo>
                    <a:pt x="0" y="6858000"/>
                  </a:lnTo>
                  <a:lnTo>
                    <a:pt x="2934208" y="6858000"/>
                  </a:lnTo>
                  <a:lnTo>
                    <a:pt x="2934208" y="489077"/>
                  </a:lnTo>
                  <a:cubicBezTo>
                    <a:pt x="2934208" y="218948"/>
                    <a:pt x="2715260" y="0"/>
                    <a:pt x="2445131" y="0"/>
                  </a:cubicBezTo>
                  <a:close/>
                </a:path>
              </a:pathLst>
            </a:custGeom>
            <a:blipFill>
              <a:blip r:embed="rId10"/>
              <a:stretch>
                <a:fillRect/>
              </a:stretch>
            </a:blipFill>
          </p:spPr>
          <p:txBody>
            <a:bodyPr/>
            <a:lstStyle/>
            <a:p>
              <a:endParaRPr lang="es-MX"/>
            </a:p>
          </p:txBody>
        </p:sp>
      </p:grpSp>
      <p:sp>
        <p:nvSpPr>
          <p:cNvPr id="11" name="TextBox 11"/>
          <p:cNvSpPr txBox="1"/>
          <p:nvPr/>
        </p:nvSpPr>
        <p:spPr>
          <a:xfrm>
            <a:off x="312725" y="981275"/>
            <a:ext cx="3474158" cy="305705"/>
          </a:xfrm>
          <a:prstGeom prst="rect">
            <a:avLst/>
          </a:prstGeom>
        </p:spPr>
        <p:txBody>
          <a:bodyPr lIns="0" tIns="0" rIns="0" bIns="0" rtlCol="0" anchor="t">
            <a:spAutoFit/>
          </a:bodyPr>
          <a:lstStyle/>
          <a:p>
            <a:pPr algn="l">
              <a:lnSpc>
                <a:spcPts val="2234"/>
              </a:lnSpc>
            </a:pPr>
            <a:r>
              <a:rPr lang="en-US" sz="1596" b="1">
                <a:solidFill>
                  <a:srgbClr val="400F26"/>
                </a:solidFill>
                <a:latin typeface="Arial Bold"/>
                <a:ea typeface="Arial Bold"/>
                <a:cs typeface="Arial Bold"/>
                <a:sym typeface="Arial Bold"/>
              </a:rPr>
              <a:t>INVERSORES ESTADOUNIDENSES</a:t>
            </a:r>
          </a:p>
        </p:txBody>
      </p:sp>
      <p:sp>
        <p:nvSpPr>
          <p:cNvPr id="12" name="TextBox 12"/>
          <p:cNvSpPr txBox="1"/>
          <p:nvPr/>
        </p:nvSpPr>
        <p:spPr>
          <a:xfrm>
            <a:off x="855878" y="1609411"/>
            <a:ext cx="3110198" cy="202883"/>
          </a:xfrm>
          <a:prstGeom prst="rect">
            <a:avLst/>
          </a:prstGeom>
        </p:spPr>
        <p:txBody>
          <a:bodyPr lIns="0" tIns="0" rIns="0" bIns="0" rtlCol="0" anchor="t">
            <a:spAutoFit/>
          </a:bodyPr>
          <a:lstStyle/>
          <a:p>
            <a:pPr algn="l">
              <a:lnSpc>
                <a:spcPts val="1683"/>
              </a:lnSpc>
            </a:pPr>
            <a:r>
              <a:rPr lang="en-US" sz="1202">
                <a:solidFill>
                  <a:srgbClr val="FFFFFF"/>
                </a:solidFill>
                <a:latin typeface="Verdana Pro"/>
                <a:ea typeface="Verdana Pro"/>
                <a:cs typeface="Verdana Pro"/>
                <a:sym typeface="Verdana Pro"/>
              </a:rPr>
              <a:t>El London DE Group da la bienvenida a </a:t>
            </a:r>
          </a:p>
        </p:txBody>
      </p:sp>
      <p:sp>
        <p:nvSpPr>
          <p:cNvPr id="13" name="TextBox 13"/>
          <p:cNvSpPr txBox="1"/>
          <p:nvPr/>
        </p:nvSpPr>
        <p:spPr>
          <a:xfrm>
            <a:off x="725119" y="2561272"/>
            <a:ext cx="3373536" cy="413509"/>
          </a:xfrm>
          <a:prstGeom prst="rect">
            <a:avLst/>
          </a:prstGeom>
        </p:spPr>
        <p:txBody>
          <a:bodyPr lIns="0" tIns="0" rIns="0" bIns="0" rtlCol="0" anchor="t">
            <a:spAutoFit/>
          </a:bodyPr>
          <a:lstStyle/>
          <a:p>
            <a:pPr algn="ctr">
              <a:lnSpc>
                <a:spcPts val="1683"/>
              </a:lnSpc>
            </a:pPr>
            <a:r>
              <a:rPr lang="en-US" sz="1202">
                <a:solidFill>
                  <a:srgbClr val="FFFFFF"/>
                </a:solidFill>
                <a:latin typeface="Verdana Pro"/>
                <a:ea typeface="Verdana Pro"/>
                <a:cs typeface="Verdana Pro"/>
                <a:sym typeface="Verdana Pro"/>
              </a:rPr>
              <a:t>LDE da la bienvenida a las inversiones de ciudadanos estadounidenses, tanto dentro </a:t>
            </a:r>
          </a:p>
        </p:txBody>
      </p:sp>
      <p:sp>
        <p:nvSpPr>
          <p:cNvPr id="14" name="TextBox 14"/>
          <p:cNvSpPr txBox="1"/>
          <p:nvPr/>
        </p:nvSpPr>
        <p:spPr>
          <a:xfrm>
            <a:off x="1221638" y="1820275"/>
            <a:ext cx="2308250" cy="202511"/>
          </a:xfrm>
          <a:prstGeom prst="rect">
            <a:avLst/>
          </a:prstGeom>
        </p:spPr>
        <p:txBody>
          <a:bodyPr lIns="0" tIns="0" rIns="0" bIns="0" rtlCol="0" anchor="t">
            <a:spAutoFit/>
          </a:bodyPr>
          <a:lstStyle/>
          <a:p>
            <a:pPr algn="l">
              <a:lnSpc>
                <a:spcPts val="1679"/>
              </a:lnSpc>
            </a:pPr>
            <a:r>
              <a:rPr lang="en-US" sz="1200">
                <a:solidFill>
                  <a:srgbClr val="FFFFFF"/>
                </a:solidFill>
                <a:latin typeface="Verdana Pro"/>
                <a:ea typeface="Verdana Pro"/>
                <a:cs typeface="Verdana Pro"/>
                <a:sym typeface="Verdana Pro"/>
              </a:rPr>
              <a:t>inversiones de todo el mundo</a:t>
            </a:r>
          </a:p>
        </p:txBody>
      </p:sp>
      <p:sp>
        <p:nvSpPr>
          <p:cNvPr id="15" name="TextBox 15"/>
          <p:cNvSpPr txBox="1"/>
          <p:nvPr/>
        </p:nvSpPr>
        <p:spPr>
          <a:xfrm>
            <a:off x="1484119" y="2982582"/>
            <a:ext cx="1772107" cy="202511"/>
          </a:xfrm>
          <a:prstGeom prst="rect">
            <a:avLst/>
          </a:prstGeom>
        </p:spPr>
        <p:txBody>
          <a:bodyPr lIns="0" tIns="0" rIns="0" bIns="0" rtlCol="0" anchor="t">
            <a:spAutoFit/>
          </a:bodyPr>
          <a:lstStyle/>
          <a:p>
            <a:pPr algn="l">
              <a:lnSpc>
                <a:spcPts val="1655"/>
              </a:lnSpc>
            </a:pPr>
            <a:r>
              <a:rPr lang="en-US" sz="1200">
                <a:solidFill>
                  <a:srgbClr val="FFFFFF"/>
                </a:solidFill>
                <a:latin typeface="Verdana Pro"/>
                <a:ea typeface="Verdana Pro"/>
                <a:cs typeface="Verdana Pro"/>
                <a:sym typeface="Verdana Pro"/>
              </a:rPr>
              <a:t>como fuera de EE. UU.</a:t>
            </a:r>
          </a:p>
        </p:txBody>
      </p:sp>
      <p:sp>
        <p:nvSpPr>
          <p:cNvPr id="16" name="TextBox 16"/>
          <p:cNvSpPr txBox="1"/>
          <p:nvPr/>
        </p:nvSpPr>
        <p:spPr>
          <a:xfrm>
            <a:off x="667512" y="3628758"/>
            <a:ext cx="3492913" cy="202511"/>
          </a:xfrm>
          <a:prstGeom prst="rect">
            <a:avLst/>
          </a:prstGeom>
        </p:spPr>
        <p:txBody>
          <a:bodyPr lIns="0" tIns="0" rIns="0" bIns="0" rtlCol="0" anchor="t">
            <a:spAutoFit/>
          </a:bodyPr>
          <a:lstStyle/>
          <a:p>
            <a:pPr algn="l">
              <a:lnSpc>
                <a:spcPts val="1655"/>
              </a:lnSpc>
            </a:pPr>
            <a:r>
              <a:rPr lang="en-US" sz="1200">
                <a:solidFill>
                  <a:srgbClr val="FFFFFF"/>
                </a:solidFill>
                <a:latin typeface="Verdana Pro"/>
                <a:ea typeface="Verdana Pro"/>
                <a:cs typeface="Verdana Pro"/>
                <a:sym typeface="Verdana Pro"/>
              </a:rPr>
              <a:t>LDE ya cuenta con inversores de más de 50 </a:t>
            </a:r>
          </a:p>
        </p:txBody>
      </p:sp>
      <p:sp>
        <p:nvSpPr>
          <p:cNvPr id="17" name="TextBox 17"/>
          <p:cNvSpPr txBox="1"/>
          <p:nvPr/>
        </p:nvSpPr>
        <p:spPr>
          <a:xfrm>
            <a:off x="1473708" y="3839023"/>
            <a:ext cx="1795577" cy="202511"/>
          </a:xfrm>
          <a:prstGeom prst="rect">
            <a:avLst/>
          </a:prstGeom>
        </p:spPr>
        <p:txBody>
          <a:bodyPr lIns="0" tIns="0" rIns="0" bIns="0" rtlCol="0" anchor="t">
            <a:spAutoFit/>
          </a:bodyPr>
          <a:lstStyle/>
          <a:p>
            <a:pPr algn="l">
              <a:lnSpc>
                <a:spcPts val="1655"/>
              </a:lnSpc>
            </a:pPr>
            <a:r>
              <a:rPr lang="en-US" sz="1200">
                <a:solidFill>
                  <a:srgbClr val="FFFFFF"/>
                </a:solidFill>
                <a:latin typeface="Verdana Pro"/>
                <a:ea typeface="Verdana Pro"/>
                <a:cs typeface="Verdana Pro"/>
                <a:sym typeface="Verdana Pro"/>
              </a:rPr>
              <a:t>países y jurisdicciones.</a:t>
            </a:r>
          </a:p>
        </p:txBody>
      </p:sp>
      <p:sp>
        <p:nvSpPr>
          <p:cNvPr id="18" name="TextBox 18"/>
          <p:cNvSpPr txBox="1"/>
          <p:nvPr/>
        </p:nvSpPr>
        <p:spPr>
          <a:xfrm>
            <a:off x="2588390" y="179661"/>
            <a:ext cx="1501397" cy="320335"/>
          </a:xfrm>
          <a:prstGeom prst="rect">
            <a:avLst/>
          </a:prstGeom>
        </p:spPr>
        <p:txBody>
          <a:bodyPr lIns="0" tIns="0" rIns="0" bIns="0" rtlCol="0" anchor="t">
            <a:spAutoFit/>
          </a:bodyPr>
          <a:lstStyle/>
          <a:p>
            <a:pPr algn="l">
              <a:lnSpc>
                <a:spcPts val="2520"/>
              </a:lnSpc>
            </a:pPr>
            <a:r>
              <a:rPr lang="en-US" sz="1800">
                <a:solidFill>
                  <a:srgbClr val="4D5156"/>
                </a:solidFill>
                <a:latin typeface="Roboto"/>
                <a:ea typeface="Roboto"/>
                <a:cs typeface="Roboto"/>
                <a:sym typeface="Roboto"/>
              </a:rPr>
              <a:t>D E G R O U 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446776" y="0"/>
            <a:ext cx="2231136" cy="5143500"/>
          </a:xfrm>
          <a:custGeom>
            <a:avLst/>
            <a:gdLst/>
            <a:ahLst/>
            <a:cxnLst/>
            <a:rect l="l" t="t" r="r" b="b"/>
            <a:pathLst>
              <a:path w="2231136" h="5143500">
                <a:moveTo>
                  <a:pt x="0" y="0"/>
                </a:moveTo>
                <a:lnTo>
                  <a:pt x="2231136" y="0"/>
                </a:lnTo>
                <a:lnTo>
                  <a:pt x="2231136" y="5143500"/>
                </a:lnTo>
                <a:lnTo>
                  <a:pt x="0" y="5143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s-MX"/>
          </a:p>
        </p:txBody>
      </p:sp>
      <p:sp>
        <p:nvSpPr>
          <p:cNvPr id="3" name="Freeform 3"/>
          <p:cNvSpPr/>
          <p:nvPr/>
        </p:nvSpPr>
        <p:spPr>
          <a:xfrm>
            <a:off x="210312" y="4756404"/>
            <a:ext cx="4871466" cy="260604"/>
          </a:xfrm>
          <a:custGeom>
            <a:avLst/>
            <a:gdLst/>
            <a:ahLst/>
            <a:cxnLst/>
            <a:rect l="l" t="t" r="r" b="b"/>
            <a:pathLst>
              <a:path w="4871466" h="260604">
                <a:moveTo>
                  <a:pt x="0" y="0"/>
                </a:moveTo>
                <a:lnTo>
                  <a:pt x="4871466" y="0"/>
                </a:lnTo>
                <a:lnTo>
                  <a:pt x="4871466" y="260604"/>
                </a:lnTo>
                <a:lnTo>
                  <a:pt x="0" y="260604"/>
                </a:lnTo>
                <a:lnTo>
                  <a:pt x="0" y="0"/>
                </a:lnTo>
                <a:close/>
              </a:path>
            </a:pathLst>
          </a:custGeom>
          <a:blipFill>
            <a:blip r:embed="rId4"/>
            <a:stretch>
              <a:fillRect/>
            </a:stretch>
          </a:blipFill>
        </p:spPr>
        <p:txBody>
          <a:bodyPr/>
          <a:lstStyle/>
          <a:p>
            <a:endParaRPr lang="es-MX"/>
          </a:p>
        </p:txBody>
      </p:sp>
      <p:sp>
        <p:nvSpPr>
          <p:cNvPr id="4" name="Freeform 4"/>
          <p:cNvSpPr/>
          <p:nvPr/>
        </p:nvSpPr>
        <p:spPr>
          <a:xfrm>
            <a:off x="5622226" y="749998"/>
            <a:ext cx="1916811" cy="737235"/>
          </a:xfrm>
          <a:custGeom>
            <a:avLst/>
            <a:gdLst/>
            <a:ahLst/>
            <a:cxnLst/>
            <a:rect l="l" t="t" r="r" b="b"/>
            <a:pathLst>
              <a:path w="1916811" h="737235">
                <a:moveTo>
                  <a:pt x="0" y="0"/>
                </a:moveTo>
                <a:lnTo>
                  <a:pt x="1916812" y="0"/>
                </a:lnTo>
                <a:lnTo>
                  <a:pt x="1916812" y="737235"/>
                </a:lnTo>
                <a:lnTo>
                  <a:pt x="0" y="737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s-MX"/>
          </a:p>
        </p:txBody>
      </p:sp>
      <p:sp>
        <p:nvSpPr>
          <p:cNvPr id="5" name="Freeform 5"/>
          <p:cNvSpPr/>
          <p:nvPr/>
        </p:nvSpPr>
        <p:spPr>
          <a:xfrm>
            <a:off x="5622226" y="1707070"/>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6" name="Freeform 6"/>
          <p:cNvSpPr/>
          <p:nvPr/>
        </p:nvSpPr>
        <p:spPr>
          <a:xfrm>
            <a:off x="5622226" y="2664142"/>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5">
              <a:extLst>
                <a:ext uri="{96DAC541-7B7A-43D3-8B79-37D633B846F1}">
                  <asvg:svgBlip xmlns:asvg="http://schemas.microsoft.com/office/drawing/2016/SVG/main" r:embed="rId9"/>
                </a:ext>
              </a:extLst>
            </a:blip>
            <a:stretch>
              <a:fillRect/>
            </a:stretch>
          </a:blipFill>
        </p:spPr>
        <p:txBody>
          <a:bodyPr/>
          <a:lstStyle/>
          <a:p>
            <a:endParaRPr lang="es-MX"/>
          </a:p>
        </p:txBody>
      </p:sp>
      <p:sp>
        <p:nvSpPr>
          <p:cNvPr id="7" name="Freeform 7"/>
          <p:cNvSpPr/>
          <p:nvPr/>
        </p:nvSpPr>
        <p:spPr>
          <a:xfrm>
            <a:off x="5622226" y="3622738"/>
            <a:ext cx="1916811" cy="737235"/>
          </a:xfrm>
          <a:custGeom>
            <a:avLst/>
            <a:gdLst/>
            <a:ahLst/>
            <a:cxnLst/>
            <a:rect l="l" t="t" r="r" b="b"/>
            <a:pathLst>
              <a:path w="1916811" h="737235">
                <a:moveTo>
                  <a:pt x="0" y="0"/>
                </a:moveTo>
                <a:lnTo>
                  <a:pt x="1916812" y="0"/>
                </a:lnTo>
                <a:lnTo>
                  <a:pt x="1916812" y="737236"/>
                </a:lnTo>
                <a:lnTo>
                  <a:pt x="0" y="737236"/>
                </a:lnTo>
                <a:lnTo>
                  <a:pt x="0" y="0"/>
                </a:lnTo>
                <a:close/>
              </a:path>
            </a:pathLst>
          </a:custGeom>
          <a:blipFill>
            <a:blip r:embed="rId5">
              <a:extLst>
                <a:ext uri="{96DAC541-7B7A-43D3-8B79-37D633B846F1}">
                  <asvg:svgBlip xmlns:asvg="http://schemas.microsoft.com/office/drawing/2016/SVG/main" r:embed="rId10"/>
                </a:ext>
              </a:extLst>
            </a:blip>
            <a:stretch>
              <a:fillRect/>
            </a:stretch>
          </a:blipFill>
        </p:spPr>
        <p:txBody>
          <a:bodyPr/>
          <a:lstStyle/>
          <a:p>
            <a:endParaRPr lang="es-MX"/>
          </a:p>
        </p:txBody>
      </p:sp>
      <p:sp>
        <p:nvSpPr>
          <p:cNvPr id="8" name="Freeform 8"/>
          <p:cNvSpPr/>
          <p:nvPr/>
        </p:nvSpPr>
        <p:spPr>
          <a:xfrm>
            <a:off x="312420" y="245364"/>
            <a:ext cx="2150364" cy="249936"/>
          </a:xfrm>
          <a:custGeom>
            <a:avLst/>
            <a:gdLst/>
            <a:ahLst/>
            <a:cxnLst/>
            <a:rect l="l" t="t" r="r" b="b"/>
            <a:pathLst>
              <a:path w="2150364" h="249936">
                <a:moveTo>
                  <a:pt x="0" y="0"/>
                </a:moveTo>
                <a:lnTo>
                  <a:pt x="2150364" y="0"/>
                </a:lnTo>
                <a:lnTo>
                  <a:pt x="2150364" y="249936"/>
                </a:lnTo>
                <a:lnTo>
                  <a:pt x="0" y="249936"/>
                </a:lnTo>
                <a:lnTo>
                  <a:pt x="0" y="0"/>
                </a:lnTo>
                <a:close/>
              </a:path>
            </a:pathLst>
          </a:custGeom>
          <a:blipFill>
            <a:blip r:embed="rId11"/>
            <a:stretch>
              <a:fillRect/>
            </a:stretch>
          </a:blipFill>
        </p:spPr>
        <p:txBody>
          <a:bodyPr/>
          <a:lstStyle/>
          <a:p>
            <a:endParaRPr lang="es-MX"/>
          </a:p>
        </p:txBody>
      </p:sp>
      <p:sp>
        <p:nvSpPr>
          <p:cNvPr id="9" name="Freeform 9"/>
          <p:cNvSpPr/>
          <p:nvPr/>
        </p:nvSpPr>
        <p:spPr>
          <a:xfrm>
            <a:off x="7677912" y="0"/>
            <a:ext cx="1466088" cy="5143452"/>
          </a:xfrm>
          <a:custGeom>
            <a:avLst/>
            <a:gdLst/>
            <a:ahLst/>
            <a:cxnLst/>
            <a:rect l="l" t="t" r="r" b="b"/>
            <a:pathLst>
              <a:path w="1466088" h="5143452">
                <a:moveTo>
                  <a:pt x="0" y="0"/>
                </a:moveTo>
                <a:lnTo>
                  <a:pt x="1466088" y="0"/>
                </a:lnTo>
                <a:lnTo>
                  <a:pt x="1466088" y="5143452"/>
                </a:lnTo>
                <a:lnTo>
                  <a:pt x="0" y="5143452"/>
                </a:lnTo>
                <a:lnTo>
                  <a:pt x="0" y="0"/>
                </a:lnTo>
                <a:close/>
              </a:path>
            </a:pathLst>
          </a:custGeom>
          <a:blipFill>
            <a:blip r:embed="rId12"/>
            <a:stretch>
              <a:fillRect/>
            </a:stretch>
          </a:blipFill>
        </p:spPr>
        <p:txBody>
          <a:bodyPr/>
          <a:lstStyle/>
          <a:p>
            <a:endParaRPr lang="es-MX"/>
          </a:p>
        </p:txBody>
      </p:sp>
      <p:sp>
        <p:nvSpPr>
          <p:cNvPr id="11" name="TextBox 11"/>
          <p:cNvSpPr txBox="1"/>
          <p:nvPr/>
        </p:nvSpPr>
        <p:spPr>
          <a:xfrm>
            <a:off x="312725" y="588083"/>
            <a:ext cx="2678801" cy="305705"/>
          </a:xfrm>
          <a:prstGeom prst="rect">
            <a:avLst/>
          </a:prstGeom>
        </p:spPr>
        <p:txBody>
          <a:bodyPr lIns="0" tIns="0" rIns="0" bIns="0" rtlCol="0" anchor="t">
            <a:spAutoFit/>
          </a:bodyPr>
          <a:lstStyle/>
          <a:p>
            <a:pPr algn="l">
              <a:lnSpc>
                <a:spcPts val="2234"/>
              </a:lnSpc>
            </a:pPr>
            <a:r>
              <a:rPr lang="en-US" sz="1596" b="1" spc="1">
                <a:solidFill>
                  <a:srgbClr val="400F26"/>
                </a:solidFill>
                <a:latin typeface="Arial Bold"/>
                <a:ea typeface="Arial Bold"/>
                <a:cs typeface="Arial Bold"/>
                <a:sym typeface="Arial Bold"/>
              </a:rPr>
              <a:t>CONCLUSIÓN Y RESUMEN</a:t>
            </a:r>
          </a:p>
        </p:txBody>
      </p:sp>
      <p:sp>
        <p:nvSpPr>
          <p:cNvPr id="12" name="TextBox 12"/>
          <p:cNvSpPr txBox="1"/>
          <p:nvPr/>
        </p:nvSpPr>
        <p:spPr>
          <a:xfrm>
            <a:off x="320345" y="1030691"/>
            <a:ext cx="70609" cy="1010345"/>
          </a:xfrm>
          <a:prstGeom prst="rect">
            <a:avLst/>
          </a:prstGeom>
        </p:spPr>
        <p:txBody>
          <a:bodyPr lIns="0" tIns="0" rIns="0" bIns="0" rtlCol="0" anchor="t">
            <a:spAutoFit/>
          </a:bodyPr>
          <a:lstStyle/>
          <a:p>
            <a:pPr algn="just">
              <a:lnSpc>
                <a:spcPts val="2040"/>
              </a:lnSpc>
            </a:pPr>
            <a:r>
              <a:rPr lang="en-US" sz="900">
                <a:solidFill>
                  <a:srgbClr val="400F26"/>
                </a:solidFill>
                <a:latin typeface="Verdana Pro"/>
                <a:ea typeface="Verdana Pro"/>
                <a:cs typeface="Verdana Pro"/>
                <a:sym typeface="Verdana Pro"/>
              </a:rPr>
              <a:t>● ●</a:t>
            </a:r>
          </a:p>
          <a:p>
            <a:pPr algn="just">
              <a:lnSpc>
                <a:spcPts val="1263"/>
              </a:lnSpc>
            </a:pPr>
            <a:r>
              <a:rPr lang="en-US" sz="902">
                <a:solidFill>
                  <a:srgbClr val="400F26"/>
                </a:solidFill>
                <a:latin typeface="Verdana Pro"/>
                <a:ea typeface="Verdana Pro"/>
                <a:cs typeface="Verdana Pro"/>
                <a:sym typeface="Verdana Pro"/>
              </a:rPr>
              <a:t>● ●</a:t>
            </a:r>
          </a:p>
        </p:txBody>
      </p:sp>
      <p:sp>
        <p:nvSpPr>
          <p:cNvPr id="13" name="TextBox 13"/>
          <p:cNvSpPr txBox="1"/>
          <p:nvPr/>
        </p:nvSpPr>
        <p:spPr>
          <a:xfrm>
            <a:off x="337423" y="2278809"/>
            <a:ext cx="70609" cy="415795"/>
          </a:xfrm>
          <a:prstGeom prst="rect">
            <a:avLst/>
          </a:prstGeom>
        </p:spPr>
        <p:txBody>
          <a:bodyPr lIns="0" tIns="0" rIns="0" bIns="0" rtlCol="0" anchor="t">
            <a:spAutoFit/>
          </a:bodyPr>
          <a:lstStyle/>
          <a:p>
            <a:pPr algn="just">
              <a:lnSpc>
                <a:spcPts val="1260"/>
              </a:lnSpc>
            </a:pPr>
            <a:r>
              <a:rPr lang="en-US" sz="900" dirty="0">
                <a:solidFill>
                  <a:srgbClr val="400F26"/>
                </a:solidFill>
                <a:latin typeface="Verdana Pro"/>
                <a:ea typeface="Verdana Pro"/>
                <a:cs typeface="Verdana Pro"/>
                <a:sym typeface="Verdana Pro"/>
              </a:rPr>
              <a:t>● ●</a:t>
            </a:r>
          </a:p>
        </p:txBody>
      </p:sp>
      <p:sp>
        <p:nvSpPr>
          <p:cNvPr id="14" name="TextBox 14"/>
          <p:cNvSpPr txBox="1"/>
          <p:nvPr/>
        </p:nvSpPr>
        <p:spPr>
          <a:xfrm>
            <a:off x="344111" y="2936214"/>
            <a:ext cx="70418" cy="156648"/>
          </a:xfrm>
          <a:prstGeom prst="rect">
            <a:avLst/>
          </a:prstGeom>
        </p:spPr>
        <p:txBody>
          <a:bodyPr lIns="0" tIns="0" rIns="0" bIns="0" rtlCol="0" anchor="t">
            <a:spAutoFit/>
          </a:bodyPr>
          <a:lstStyle/>
          <a:p>
            <a:pPr algn="l">
              <a:lnSpc>
                <a:spcPts val="1260"/>
              </a:lnSpc>
            </a:pPr>
            <a:r>
              <a:rPr lang="en-US" sz="900" dirty="0">
                <a:solidFill>
                  <a:srgbClr val="400F26"/>
                </a:solidFill>
                <a:latin typeface="Verdana Pro"/>
                <a:ea typeface="Verdana Pro"/>
                <a:cs typeface="Verdana Pro"/>
                <a:sym typeface="Verdana Pro"/>
              </a:rPr>
              <a:t>●</a:t>
            </a:r>
          </a:p>
        </p:txBody>
      </p:sp>
      <p:sp>
        <p:nvSpPr>
          <p:cNvPr id="15" name="TextBox 15"/>
          <p:cNvSpPr txBox="1"/>
          <p:nvPr/>
        </p:nvSpPr>
        <p:spPr>
          <a:xfrm>
            <a:off x="320345" y="3575942"/>
            <a:ext cx="70418" cy="156648"/>
          </a:xfrm>
          <a:prstGeom prst="rect">
            <a:avLst/>
          </a:prstGeom>
        </p:spPr>
        <p:txBody>
          <a:bodyPr lIns="0" tIns="0" rIns="0" bIns="0" rtlCol="0" anchor="t">
            <a:spAutoFit/>
          </a:bodyPr>
          <a:lstStyle/>
          <a:p>
            <a:pPr algn="l">
              <a:lnSpc>
                <a:spcPts val="1260"/>
              </a:lnSpc>
            </a:pPr>
            <a:r>
              <a:rPr lang="en-US" sz="900" dirty="0">
                <a:solidFill>
                  <a:srgbClr val="400F26"/>
                </a:solidFill>
                <a:latin typeface="Verdana Pro"/>
                <a:ea typeface="Verdana Pro"/>
                <a:cs typeface="Verdana Pro"/>
                <a:sym typeface="Verdana Pro"/>
              </a:rPr>
              <a:t>●</a:t>
            </a:r>
          </a:p>
        </p:txBody>
      </p:sp>
      <p:sp>
        <p:nvSpPr>
          <p:cNvPr id="16" name="TextBox 16"/>
          <p:cNvSpPr txBox="1"/>
          <p:nvPr/>
        </p:nvSpPr>
        <p:spPr>
          <a:xfrm>
            <a:off x="602285" y="1027281"/>
            <a:ext cx="4555312" cy="3241528"/>
          </a:xfrm>
          <a:prstGeom prst="rect">
            <a:avLst/>
          </a:prstGeom>
        </p:spPr>
        <p:txBody>
          <a:bodyPr lIns="0" tIns="0" rIns="0" bIns="0" rtlCol="0" anchor="t">
            <a:spAutoFit/>
          </a:bodyPr>
          <a:lstStyle/>
          <a:p>
            <a:pPr algn="l">
              <a:lnSpc>
                <a:spcPts val="2039"/>
              </a:lnSpc>
            </a:pPr>
            <a:r>
              <a:rPr lang="en-US" sz="852" dirty="0">
                <a:solidFill>
                  <a:srgbClr val="400F26"/>
                </a:solidFill>
                <a:latin typeface="Verdana Pro"/>
                <a:ea typeface="Verdana Pro"/>
                <a:cs typeface="Verdana Pro"/>
                <a:sym typeface="Verdana Pro"/>
              </a:rPr>
              <a:t>Nota de </a:t>
            </a:r>
            <a:r>
              <a:rPr lang="en-US" sz="852" dirty="0" err="1">
                <a:solidFill>
                  <a:srgbClr val="400F26"/>
                </a:solidFill>
                <a:latin typeface="Verdana Pro"/>
                <a:ea typeface="Verdana Pro"/>
                <a:cs typeface="Verdana Pro"/>
                <a:sym typeface="Verdana Pro"/>
              </a:rPr>
              <a:t>préstamo</a:t>
            </a:r>
            <a:r>
              <a:rPr lang="en-US" sz="852" dirty="0">
                <a:solidFill>
                  <a:srgbClr val="400F26"/>
                </a:solidFill>
                <a:latin typeface="Verdana Pro"/>
                <a:ea typeface="Verdana Pro"/>
                <a:cs typeface="Verdana Pro"/>
                <a:sym typeface="Verdana Pro"/>
              </a:rPr>
              <a:t> de </a:t>
            </a:r>
            <a:r>
              <a:rPr lang="en-US" sz="852" dirty="0" err="1">
                <a:solidFill>
                  <a:srgbClr val="400F26"/>
                </a:solidFill>
                <a:latin typeface="Verdana Pro"/>
                <a:ea typeface="Verdana Pro"/>
                <a:cs typeface="Verdana Pro"/>
                <a:sym typeface="Verdana Pro"/>
              </a:rPr>
              <a:t>oro</a:t>
            </a:r>
            <a:r>
              <a:rPr lang="en-US" sz="852" dirty="0">
                <a:solidFill>
                  <a:srgbClr val="400F26"/>
                </a:solidFill>
                <a:latin typeface="Verdana Pro"/>
                <a:ea typeface="Verdana Pro"/>
                <a:cs typeface="Verdana Pro"/>
                <a:sym typeface="Verdana Pro"/>
              </a:rPr>
              <a:t> de </a:t>
            </a:r>
            <a:r>
              <a:rPr lang="en-US" sz="852" dirty="0" err="1">
                <a:solidFill>
                  <a:srgbClr val="400F26"/>
                </a:solidFill>
                <a:latin typeface="Verdana Pro"/>
                <a:ea typeface="Verdana Pro"/>
                <a:cs typeface="Verdana Pro"/>
                <a:sym typeface="Verdana Pro"/>
              </a:rPr>
              <a:t>renta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fija</a:t>
            </a:r>
            <a:r>
              <a:rPr lang="en-US" sz="852" dirty="0">
                <a:solidFill>
                  <a:srgbClr val="400F26"/>
                </a:solidFill>
                <a:latin typeface="Verdana Pro"/>
                <a:ea typeface="Verdana Pro"/>
                <a:cs typeface="Verdana Pro"/>
                <a:sym typeface="Verdana Pro"/>
              </a:rPr>
              <a:t>, Segura y </a:t>
            </a:r>
            <a:r>
              <a:rPr lang="en-US" sz="852" dirty="0" err="1">
                <a:solidFill>
                  <a:srgbClr val="400F26"/>
                </a:solidFill>
                <a:latin typeface="Verdana Pro"/>
                <a:ea typeface="Verdana Pro"/>
                <a:cs typeface="Verdana Pro"/>
                <a:sym typeface="Verdana Pro"/>
              </a:rPr>
              <a:t>respaldada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por</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activos</a:t>
            </a:r>
            <a:r>
              <a:rPr lang="en-US" sz="852" dirty="0">
                <a:solidFill>
                  <a:srgbClr val="400F26"/>
                </a:solidFill>
                <a:latin typeface="Verdana Pro"/>
                <a:ea typeface="Verdana Pro"/>
                <a:cs typeface="Verdana Pro"/>
                <a:sym typeface="Verdana Pro"/>
              </a:rPr>
              <a:t> </a:t>
            </a:r>
          </a:p>
          <a:p>
            <a:pPr algn="l">
              <a:lnSpc>
                <a:spcPts val="2039"/>
              </a:lnSpc>
            </a:pPr>
            <a:r>
              <a:rPr lang="en-US" sz="852" dirty="0">
                <a:solidFill>
                  <a:srgbClr val="400F26"/>
                </a:solidFill>
                <a:latin typeface="Verdana Pro"/>
                <a:ea typeface="Verdana Pro"/>
                <a:cs typeface="Verdana Pro"/>
                <a:sym typeface="Verdana Pro"/>
              </a:rPr>
              <a:t>11 </a:t>
            </a:r>
            <a:r>
              <a:rPr lang="en-US" sz="852" dirty="0" err="1">
                <a:solidFill>
                  <a:srgbClr val="400F26"/>
                </a:solidFill>
                <a:latin typeface="Verdana Pro"/>
                <a:ea typeface="Verdana Pro"/>
                <a:cs typeface="Verdana Pro"/>
                <a:sym typeface="Verdana Pro"/>
              </a:rPr>
              <a:t>años</a:t>
            </a:r>
            <a:r>
              <a:rPr lang="en-US" sz="852" dirty="0">
                <a:solidFill>
                  <a:srgbClr val="400F26"/>
                </a:solidFill>
                <a:latin typeface="Verdana Pro"/>
                <a:ea typeface="Verdana Pro"/>
                <a:cs typeface="Verdana Pro"/>
                <a:sym typeface="Verdana Pro"/>
              </a:rPr>
              <a:t> de </a:t>
            </a:r>
            <a:r>
              <a:rPr lang="en-US" sz="852" dirty="0" err="1">
                <a:solidFill>
                  <a:srgbClr val="400F26"/>
                </a:solidFill>
                <a:latin typeface="Verdana Pro"/>
                <a:ea typeface="Verdana Pro"/>
                <a:cs typeface="Verdana Pro"/>
                <a:sym typeface="Verdana Pro"/>
              </a:rPr>
              <a:t>historia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comercial</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recaudación</a:t>
            </a:r>
            <a:r>
              <a:rPr lang="en-US" sz="852" dirty="0">
                <a:solidFill>
                  <a:srgbClr val="400F26"/>
                </a:solidFill>
                <a:latin typeface="Verdana Pro"/>
                <a:ea typeface="Verdana Pro"/>
                <a:cs typeface="Verdana Pro"/>
                <a:sym typeface="Verdana Pro"/>
              </a:rPr>
              <a:t> de </a:t>
            </a:r>
            <a:r>
              <a:rPr lang="en-US" sz="852" dirty="0" err="1">
                <a:solidFill>
                  <a:srgbClr val="400F26"/>
                </a:solidFill>
                <a:latin typeface="Verdana Pro"/>
                <a:ea typeface="Verdana Pro"/>
                <a:cs typeface="Verdana Pro"/>
                <a:sym typeface="Verdana Pro"/>
              </a:rPr>
              <a:t>fondos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exitosos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durante</a:t>
            </a:r>
            <a:r>
              <a:rPr lang="en-US" sz="852" dirty="0">
                <a:solidFill>
                  <a:srgbClr val="400F26"/>
                </a:solidFill>
                <a:latin typeface="Verdana Pro"/>
                <a:ea typeface="Verdana Pro"/>
                <a:cs typeface="Verdana Pro"/>
                <a:sym typeface="Verdana Pro"/>
              </a:rPr>
              <a:t> 5 </a:t>
            </a:r>
            <a:r>
              <a:rPr lang="en-US" sz="852" dirty="0" err="1">
                <a:solidFill>
                  <a:srgbClr val="400F26"/>
                </a:solidFill>
                <a:latin typeface="Verdana Pro"/>
                <a:ea typeface="Verdana Pro"/>
                <a:cs typeface="Verdana Pro"/>
                <a:sym typeface="Verdana Pro"/>
              </a:rPr>
              <a:t>años</a:t>
            </a:r>
            <a:endParaRPr lang="en-US" sz="852" dirty="0">
              <a:solidFill>
                <a:srgbClr val="400F26"/>
              </a:solidFill>
              <a:latin typeface="Verdana Pro"/>
              <a:ea typeface="Verdana Pro"/>
              <a:cs typeface="Verdana Pro"/>
              <a:sym typeface="Verdana Pro"/>
            </a:endParaRPr>
          </a:p>
          <a:p>
            <a:pPr algn="l">
              <a:lnSpc>
                <a:spcPts val="1196"/>
              </a:lnSpc>
            </a:pPr>
            <a:r>
              <a:rPr lang="en-US" sz="854" dirty="0" err="1">
                <a:solidFill>
                  <a:srgbClr val="400F26"/>
                </a:solidFill>
                <a:latin typeface="Verdana Pro"/>
                <a:ea typeface="Verdana Pro"/>
                <a:cs typeface="Verdana Pro"/>
                <a:sym typeface="Verdana Pro"/>
              </a:rPr>
              <a:t>Plazo</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mínimo</a:t>
            </a:r>
            <a:r>
              <a:rPr lang="en-US" sz="854" dirty="0">
                <a:solidFill>
                  <a:srgbClr val="400F26"/>
                </a:solidFill>
                <a:latin typeface="Verdana Pro"/>
                <a:ea typeface="Verdana Pro"/>
                <a:cs typeface="Verdana Pro"/>
                <a:sym typeface="Verdana Pro"/>
              </a:rPr>
              <a:t> flexible de 12 meses, </a:t>
            </a:r>
            <a:r>
              <a:rPr lang="en-US" sz="854" dirty="0" err="1">
                <a:solidFill>
                  <a:srgbClr val="400F26"/>
                </a:solidFill>
                <a:latin typeface="Verdana Pro"/>
                <a:ea typeface="Verdana Pro"/>
                <a:cs typeface="Verdana Pro"/>
                <a:sym typeface="Verdana Pro"/>
              </a:rPr>
              <a:t>renta</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pagada</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mensualmente</a:t>
            </a:r>
            <a:endParaRPr lang="en-US" sz="854" dirty="0">
              <a:solidFill>
                <a:srgbClr val="400F26"/>
              </a:solidFill>
              <a:latin typeface="Verdana Pro"/>
              <a:ea typeface="Verdana Pro"/>
              <a:cs typeface="Verdana Pro"/>
              <a:sym typeface="Verdana Pro"/>
            </a:endParaRPr>
          </a:p>
          <a:p>
            <a:pPr algn="l">
              <a:lnSpc>
                <a:spcPts val="2039"/>
              </a:lnSpc>
            </a:pPr>
            <a:r>
              <a:rPr lang="en-US" sz="852" dirty="0" err="1">
                <a:solidFill>
                  <a:srgbClr val="400F26"/>
                </a:solidFill>
                <a:latin typeface="Verdana Pro"/>
                <a:ea typeface="Verdana Pro"/>
                <a:cs typeface="Verdana Pro"/>
                <a:sym typeface="Verdana Pro"/>
              </a:rPr>
              <a:t>Transacciones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seguras</a:t>
            </a:r>
            <a:r>
              <a:rPr lang="en-US" sz="852" dirty="0">
                <a:solidFill>
                  <a:srgbClr val="400F26"/>
                </a:solidFill>
                <a:latin typeface="Verdana Pro"/>
                <a:ea typeface="Verdana Pro"/>
                <a:cs typeface="Verdana Pro"/>
                <a:sym typeface="Verdana Pro"/>
              </a:rPr>
              <a:t>, con un </a:t>
            </a:r>
            <a:r>
              <a:rPr lang="en-US" sz="852" dirty="0" err="1">
                <a:solidFill>
                  <a:srgbClr val="400F26"/>
                </a:solidFill>
                <a:latin typeface="Verdana Pro"/>
                <a:ea typeface="Verdana Pro"/>
                <a:cs typeface="Verdana Pro"/>
                <a:sym typeface="Verdana Pro"/>
              </a:rPr>
              <a:t>Fiduciario</a:t>
            </a:r>
            <a:r>
              <a:rPr lang="en-US" sz="852" dirty="0">
                <a:solidFill>
                  <a:srgbClr val="400F26"/>
                </a:solidFill>
                <a:latin typeface="Verdana Pro"/>
                <a:ea typeface="Verdana Pro"/>
                <a:cs typeface="Verdana Pro"/>
                <a:sym typeface="Verdana Pro"/>
              </a:rPr>
              <a:t> de </a:t>
            </a:r>
            <a:r>
              <a:rPr lang="en-US" sz="852" dirty="0" err="1">
                <a:solidFill>
                  <a:srgbClr val="400F26"/>
                </a:solidFill>
                <a:latin typeface="Verdana Pro"/>
                <a:ea typeface="Verdana Pro"/>
                <a:cs typeface="Verdana Pro"/>
                <a:sym typeface="Verdana Pro"/>
              </a:rPr>
              <a:t>Garantías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teniendo</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el</a:t>
            </a:r>
            <a:r>
              <a:rPr lang="en-US" sz="852" dirty="0">
                <a:solidFill>
                  <a:srgbClr val="400F26"/>
                </a:solidFill>
                <a:latin typeface="Verdana Pro"/>
                <a:ea typeface="Verdana Pro"/>
                <a:cs typeface="Verdana Pro"/>
                <a:sym typeface="Verdana Pro"/>
              </a:rPr>
              <a:t> primer cargo </a:t>
            </a:r>
            <a:r>
              <a:rPr lang="en-US" sz="852" dirty="0" err="1">
                <a:solidFill>
                  <a:srgbClr val="400F26"/>
                </a:solidFill>
                <a:latin typeface="Verdana Pro"/>
                <a:ea typeface="Verdana Pro"/>
                <a:cs typeface="Verdana Pro"/>
                <a:sym typeface="Verdana Pro"/>
              </a:rPr>
              <a:t>sobre</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los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activos</a:t>
            </a:r>
            <a:r>
              <a:rPr lang="en-US" sz="852" dirty="0">
                <a:solidFill>
                  <a:srgbClr val="400F26"/>
                </a:solidFill>
                <a:latin typeface="Verdana Pro"/>
                <a:ea typeface="Verdana Pro"/>
                <a:cs typeface="Verdana Pro"/>
                <a:sym typeface="Verdana Pro"/>
              </a:rPr>
              <a:t> del </a:t>
            </a:r>
            <a:r>
              <a:rPr lang="en-US" sz="852" dirty="0" err="1">
                <a:solidFill>
                  <a:srgbClr val="400F26"/>
                </a:solidFill>
                <a:latin typeface="Verdana Pro"/>
                <a:ea typeface="Verdana Pro"/>
                <a:cs typeface="Verdana Pro"/>
                <a:sym typeface="Verdana Pro"/>
              </a:rPr>
              <a:t>grupo</a:t>
            </a:r>
            <a:r>
              <a:rPr lang="en-US" sz="852" dirty="0">
                <a:solidFill>
                  <a:srgbClr val="400F26"/>
                </a:solidFill>
                <a:latin typeface="Verdana Pro"/>
                <a:ea typeface="Verdana Pro"/>
                <a:cs typeface="Verdana Pro"/>
                <a:sym typeface="Verdana Pro"/>
              </a:rPr>
              <a:t>. </a:t>
            </a:r>
          </a:p>
          <a:p>
            <a:pPr algn="l">
              <a:lnSpc>
                <a:spcPts val="2039"/>
              </a:lnSpc>
            </a:pPr>
            <a:r>
              <a:rPr lang="en-US" sz="852" dirty="0">
                <a:solidFill>
                  <a:srgbClr val="400F26"/>
                </a:solidFill>
                <a:latin typeface="Verdana Pro"/>
                <a:ea typeface="Verdana Pro"/>
                <a:cs typeface="Verdana Pro"/>
                <a:sym typeface="Verdana Pro"/>
              </a:rPr>
              <a:t>El Grupo LDE se </a:t>
            </a:r>
            <a:r>
              <a:rPr lang="en-US" sz="852" dirty="0" err="1">
                <a:solidFill>
                  <a:srgbClr val="400F26"/>
                </a:solidFill>
                <a:latin typeface="Verdana Pro"/>
                <a:ea typeface="Verdana Pro"/>
                <a:cs typeface="Verdana Pro"/>
                <a:sym typeface="Verdana Pro"/>
              </a:rPr>
              <a:t>posiciona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como</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una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fuerza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ética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en</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su</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industria</a:t>
            </a:r>
            <a:endParaRPr lang="en-US" sz="852" dirty="0">
              <a:solidFill>
                <a:srgbClr val="400F26"/>
              </a:solidFill>
              <a:latin typeface="Verdana Pro"/>
              <a:ea typeface="Verdana Pro"/>
              <a:cs typeface="Verdana Pro"/>
              <a:sym typeface="Verdana Pro"/>
            </a:endParaRPr>
          </a:p>
          <a:p>
            <a:pPr algn="l">
              <a:lnSpc>
                <a:spcPts val="1196"/>
              </a:lnSpc>
            </a:pPr>
            <a:r>
              <a:rPr lang="en-US" sz="854" dirty="0">
                <a:solidFill>
                  <a:srgbClr val="400F26"/>
                </a:solidFill>
                <a:latin typeface="Verdana Pro"/>
                <a:ea typeface="Verdana Pro"/>
                <a:cs typeface="Verdana Pro"/>
                <a:sym typeface="Verdana Pro"/>
              </a:rPr>
              <a:t>El Grupo ha </a:t>
            </a:r>
            <a:r>
              <a:rPr lang="en-US" sz="854" dirty="0" err="1">
                <a:solidFill>
                  <a:srgbClr val="400F26"/>
                </a:solidFill>
                <a:latin typeface="Verdana Pro"/>
                <a:ea typeface="Verdana Pro"/>
                <a:cs typeface="Verdana Pro"/>
                <a:sym typeface="Verdana Pro"/>
              </a:rPr>
              <a:t>creado</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asociaciones</a:t>
            </a:r>
            <a:r>
              <a:rPr lang="en-US" sz="854" dirty="0">
                <a:solidFill>
                  <a:srgbClr val="400F26"/>
                </a:solidFill>
                <a:latin typeface="Verdana Pro"/>
                <a:ea typeface="Verdana Pro"/>
                <a:cs typeface="Verdana Pro"/>
                <a:sym typeface="Verdana Pro"/>
              </a:rPr>
              <a:t> clave </a:t>
            </a:r>
            <a:r>
              <a:rPr lang="en-US" sz="854" dirty="0" err="1">
                <a:solidFill>
                  <a:srgbClr val="400F26"/>
                </a:solidFill>
                <a:latin typeface="Verdana Pro"/>
                <a:ea typeface="Verdana Pro"/>
                <a:cs typeface="Verdana Pro"/>
                <a:sym typeface="Verdana Pro"/>
              </a:rPr>
              <a:t>en</a:t>
            </a:r>
            <a:r>
              <a:rPr lang="en-US" sz="854" dirty="0">
                <a:solidFill>
                  <a:srgbClr val="400F26"/>
                </a:solidFill>
                <a:latin typeface="Verdana Pro"/>
                <a:ea typeface="Verdana Pro"/>
                <a:cs typeface="Verdana Pro"/>
                <a:sym typeface="Verdana Pro"/>
              </a:rPr>
              <a:t> Europa, Oriente Medio, África, </a:t>
            </a:r>
            <a:r>
              <a:rPr lang="en-US" sz="854" dirty="0" err="1">
                <a:solidFill>
                  <a:srgbClr val="400F26"/>
                </a:solidFill>
                <a:latin typeface="Verdana Pro"/>
                <a:ea typeface="Verdana Pro"/>
                <a:cs typeface="Verdana Pro"/>
                <a:sym typeface="Verdana Pro"/>
              </a:rPr>
              <a:t>el</a:t>
            </a:r>
            <a:endParaRPr lang="en-US" sz="854" dirty="0">
              <a:solidFill>
                <a:srgbClr val="400F26"/>
              </a:solidFill>
              <a:latin typeface="Verdana Pro"/>
              <a:ea typeface="Verdana Pro"/>
              <a:cs typeface="Verdana Pro"/>
              <a:sym typeface="Verdana Pro"/>
            </a:endParaRPr>
          </a:p>
          <a:p>
            <a:pPr algn="l">
              <a:lnSpc>
                <a:spcPts val="2039"/>
              </a:lnSpc>
            </a:pPr>
            <a:r>
              <a:rPr lang="en-US" sz="852" dirty="0" err="1">
                <a:solidFill>
                  <a:srgbClr val="400F26"/>
                </a:solidFill>
                <a:latin typeface="Verdana Pro"/>
                <a:ea typeface="Verdana Pro"/>
                <a:cs typeface="Verdana Pro"/>
                <a:sym typeface="Verdana Pro"/>
              </a:rPr>
              <a:t>Sudeste</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Asiático</a:t>
            </a:r>
            <a:r>
              <a:rPr lang="en-US" sz="852" dirty="0">
                <a:solidFill>
                  <a:srgbClr val="400F26"/>
                </a:solidFill>
                <a:latin typeface="Verdana Pro"/>
                <a:ea typeface="Verdana Pro"/>
                <a:cs typeface="Verdana Pro"/>
                <a:sym typeface="Verdana Pro"/>
              </a:rPr>
              <a:t> y América. </a:t>
            </a:r>
          </a:p>
          <a:p>
            <a:pPr algn="l">
              <a:lnSpc>
                <a:spcPts val="2039"/>
              </a:lnSpc>
            </a:pPr>
            <a:r>
              <a:rPr lang="en-US" sz="852" dirty="0">
                <a:solidFill>
                  <a:srgbClr val="400F26"/>
                </a:solidFill>
                <a:latin typeface="Verdana Pro"/>
                <a:ea typeface="Verdana Pro"/>
                <a:cs typeface="Verdana Pro"/>
                <a:sym typeface="Verdana Pro"/>
              </a:rPr>
              <a:t>LDE es un </a:t>
            </a:r>
            <a:r>
              <a:rPr lang="en-US" sz="852" dirty="0" err="1">
                <a:solidFill>
                  <a:srgbClr val="400F26"/>
                </a:solidFill>
                <a:latin typeface="Verdana Pro"/>
                <a:ea typeface="Verdana Pro"/>
                <a:cs typeface="Verdana Pro"/>
                <a:sym typeface="Verdana Pro"/>
              </a:rPr>
              <a:t>negocio</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híbrido</a:t>
            </a:r>
            <a:r>
              <a:rPr lang="en-US" sz="852" dirty="0">
                <a:solidFill>
                  <a:srgbClr val="400F26"/>
                </a:solidFill>
                <a:latin typeface="Verdana Pro"/>
                <a:ea typeface="Verdana Pro"/>
                <a:cs typeface="Verdana Pro"/>
                <a:sym typeface="Verdana Pro"/>
              </a:rPr>
              <a:t>, con </a:t>
            </a:r>
            <a:r>
              <a:rPr lang="en-US" sz="852" dirty="0" err="1">
                <a:solidFill>
                  <a:srgbClr val="400F26"/>
                </a:solidFill>
                <a:latin typeface="Verdana Pro"/>
                <a:ea typeface="Verdana Pro"/>
                <a:cs typeface="Verdana Pro"/>
                <a:sym typeface="Verdana Pro"/>
              </a:rPr>
              <a:t>bajos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gastos</a:t>
            </a:r>
            <a:r>
              <a:rPr lang="en-US" sz="852" dirty="0">
                <a:solidFill>
                  <a:srgbClr val="400F26"/>
                </a:solidFill>
                <a:latin typeface="Verdana Pro"/>
                <a:ea typeface="Verdana Pro"/>
                <a:cs typeface="Verdana Pro"/>
                <a:sym typeface="Verdana Pro"/>
              </a:rPr>
              <a:t> generals y multiples canales B-B y B-C para </a:t>
            </a:r>
            <a:r>
              <a:rPr lang="en-US" sz="852" dirty="0" err="1">
                <a:solidFill>
                  <a:srgbClr val="400F26"/>
                </a:solidFill>
                <a:latin typeface="Verdana Pro"/>
                <a:ea typeface="Verdana Pro"/>
                <a:cs typeface="Verdana Pro"/>
                <a:sym typeface="Verdana Pro"/>
              </a:rPr>
              <a:t>comercializar</a:t>
            </a:r>
            <a:r>
              <a:rPr lang="en-US" sz="852" dirty="0">
                <a:solidFill>
                  <a:srgbClr val="400F26"/>
                </a:solidFill>
                <a:latin typeface="Verdana Pro"/>
                <a:ea typeface="Verdana Pro"/>
                <a:cs typeface="Verdana Pro"/>
                <a:sym typeface="Verdana Pro"/>
              </a:rPr>
              <a:t>.</a:t>
            </a:r>
          </a:p>
          <a:p>
            <a:pPr algn="l">
              <a:lnSpc>
                <a:spcPts val="1196"/>
              </a:lnSpc>
            </a:pPr>
            <a:r>
              <a:rPr lang="en-US" sz="854" dirty="0">
                <a:solidFill>
                  <a:srgbClr val="400F26"/>
                </a:solidFill>
                <a:latin typeface="Verdana Pro"/>
                <a:ea typeface="Verdana Pro"/>
                <a:cs typeface="Verdana Pro"/>
                <a:sym typeface="Verdana Pro"/>
              </a:rPr>
              <a:t>Se </a:t>
            </a:r>
            <a:r>
              <a:rPr lang="en-US" sz="854" dirty="0" err="1">
                <a:solidFill>
                  <a:srgbClr val="400F26"/>
                </a:solidFill>
                <a:latin typeface="Verdana Pro"/>
                <a:ea typeface="Verdana Pro"/>
                <a:cs typeface="Verdana Pro"/>
                <a:sym typeface="Verdana Pro"/>
              </a:rPr>
              <a:t>abrirán</a:t>
            </a:r>
            <a:r>
              <a:rPr lang="en-US" sz="854" dirty="0">
                <a:solidFill>
                  <a:srgbClr val="400F26"/>
                </a:solidFill>
                <a:latin typeface="Verdana Pro"/>
                <a:ea typeface="Verdana Pro"/>
                <a:cs typeface="Verdana Pro"/>
                <a:sym typeface="Verdana Pro"/>
              </a:rPr>
              <a:t> dos </a:t>
            </a:r>
            <a:r>
              <a:rPr lang="en-US" sz="854" dirty="0" err="1">
                <a:solidFill>
                  <a:srgbClr val="400F26"/>
                </a:solidFill>
                <a:latin typeface="Verdana Pro"/>
                <a:ea typeface="Verdana Pro"/>
                <a:cs typeface="Verdana Pro"/>
                <a:sym typeface="Verdana Pro"/>
              </a:rPr>
              <a:t>nuevas</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oficinas</a:t>
            </a:r>
            <a:r>
              <a:rPr lang="en-US" sz="854" dirty="0">
                <a:solidFill>
                  <a:srgbClr val="400F26"/>
                </a:solidFill>
                <a:latin typeface="Verdana Pro"/>
                <a:ea typeface="Verdana Pro"/>
                <a:cs typeface="Verdana Pro"/>
                <a:sym typeface="Verdana Pro"/>
              </a:rPr>
              <a:t> </a:t>
            </a:r>
            <a:r>
              <a:rPr lang="en-US" sz="854" dirty="0" err="1">
                <a:solidFill>
                  <a:srgbClr val="400F26"/>
                </a:solidFill>
                <a:latin typeface="Verdana Pro"/>
                <a:ea typeface="Verdana Pro"/>
                <a:cs typeface="Verdana Pro"/>
                <a:sym typeface="Verdana Pro"/>
              </a:rPr>
              <a:t>en</a:t>
            </a:r>
            <a:r>
              <a:rPr lang="en-US" sz="854" dirty="0">
                <a:solidFill>
                  <a:srgbClr val="400F26"/>
                </a:solidFill>
                <a:latin typeface="Verdana Pro"/>
                <a:ea typeface="Verdana Pro"/>
                <a:cs typeface="Verdana Pro"/>
                <a:sym typeface="Verdana Pro"/>
              </a:rPr>
              <a:t> la region de Asia Pacíficoen2025</a:t>
            </a:r>
          </a:p>
          <a:p>
            <a:pPr algn="l">
              <a:lnSpc>
                <a:spcPts val="2039"/>
              </a:lnSpc>
            </a:pPr>
            <a:r>
              <a:rPr lang="en-US" sz="852" dirty="0">
                <a:solidFill>
                  <a:srgbClr val="400F26"/>
                </a:solidFill>
                <a:latin typeface="Verdana Pro"/>
                <a:ea typeface="Verdana Pro"/>
                <a:cs typeface="Verdana Pro"/>
                <a:sym typeface="Verdana Pro"/>
              </a:rPr>
              <a:t>Las </a:t>
            </a:r>
            <a:r>
              <a:rPr lang="en-US" sz="852" dirty="0" err="1">
                <a:solidFill>
                  <a:srgbClr val="400F26"/>
                </a:solidFill>
                <a:latin typeface="Verdana Pro"/>
                <a:ea typeface="Verdana Pro"/>
                <a:cs typeface="Verdana Pro"/>
                <a:sym typeface="Verdana Pro"/>
              </a:rPr>
              <a:t>prioridades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operativas</a:t>
            </a:r>
            <a:r>
              <a:rPr lang="en-US" sz="852" dirty="0">
                <a:solidFill>
                  <a:srgbClr val="400F26"/>
                </a:solidFill>
                <a:latin typeface="Verdana Pro"/>
                <a:ea typeface="Verdana Pro"/>
                <a:cs typeface="Verdana Pro"/>
                <a:sym typeface="Verdana Pro"/>
              </a:rPr>
              <a:t> de LDE son </a:t>
            </a:r>
            <a:r>
              <a:rPr lang="en-US" sz="852" dirty="0" err="1">
                <a:solidFill>
                  <a:srgbClr val="400F26"/>
                </a:solidFill>
                <a:latin typeface="Verdana Pro"/>
                <a:ea typeface="Verdana Pro"/>
                <a:cs typeface="Verdana Pro"/>
                <a:sym typeface="Verdana Pro"/>
              </a:rPr>
              <a:t>consolidar</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su</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posición</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en</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el</a:t>
            </a:r>
            <a:r>
              <a:rPr lang="en-US" sz="852" dirty="0">
                <a:solidFill>
                  <a:srgbClr val="400F26"/>
                </a:solidFill>
                <a:latin typeface="Verdana Pro"/>
                <a:ea typeface="Verdana Pro"/>
                <a:cs typeface="Verdana Pro"/>
                <a:sym typeface="Verdana Pro"/>
              </a:rPr>
              <a:t> mercado de </a:t>
            </a:r>
            <a:r>
              <a:rPr lang="en-US" sz="852" dirty="0" err="1">
                <a:solidFill>
                  <a:srgbClr val="400F26"/>
                </a:solidFill>
                <a:latin typeface="Verdana Pro"/>
                <a:ea typeface="Verdana Pro"/>
                <a:cs typeface="Verdana Pro"/>
                <a:sym typeface="Verdana Pro"/>
              </a:rPr>
              <a:t>piedras</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preciosas</a:t>
            </a:r>
            <a:r>
              <a:rPr lang="en-US" sz="852" dirty="0">
                <a:solidFill>
                  <a:srgbClr val="400F26"/>
                </a:solidFill>
                <a:latin typeface="Verdana Pro"/>
                <a:ea typeface="Verdana Pro"/>
                <a:cs typeface="Verdana Pro"/>
                <a:sym typeface="Verdana Pro"/>
              </a:rPr>
              <a:t> y </a:t>
            </a:r>
            <a:r>
              <a:rPr lang="en-US" sz="852" dirty="0" err="1">
                <a:solidFill>
                  <a:srgbClr val="400F26"/>
                </a:solidFill>
                <a:latin typeface="Verdana Pro"/>
                <a:ea typeface="Verdana Pro"/>
                <a:cs typeface="Verdana Pro"/>
                <a:sym typeface="Verdana Pro"/>
              </a:rPr>
              <a:t>joyas</a:t>
            </a:r>
            <a:r>
              <a:rPr lang="en-US" sz="852" dirty="0">
                <a:solidFill>
                  <a:srgbClr val="400F26"/>
                </a:solidFill>
                <a:latin typeface="Verdana Pro"/>
                <a:ea typeface="Verdana Pro"/>
                <a:cs typeface="Verdana Pro"/>
                <a:sym typeface="Verdana Pro"/>
              </a:rPr>
              <a:t>, al </a:t>
            </a:r>
            <a:r>
              <a:rPr lang="en-US" sz="852" dirty="0" err="1">
                <a:solidFill>
                  <a:srgbClr val="400F26"/>
                </a:solidFill>
                <a:latin typeface="Verdana Pro"/>
                <a:ea typeface="Verdana Pro"/>
                <a:cs typeface="Verdana Pro"/>
                <a:sym typeface="Verdana Pro"/>
              </a:rPr>
              <a:t>tiempo</a:t>
            </a:r>
            <a:r>
              <a:rPr lang="en-US" sz="852" dirty="0">
                <a:solidFill>
                  <a:srgbClr val="400F26"/>
                </a:solidFill>
                <a:latin typeface="Verdana Pro"/>
                <a:ea typeface="Verdana Pro"/>
                <a:cs typeface="Verdana Pro"/>
                <a:sym typeface="Verdana Pro"/>
              </a:rPr>
              <a:t> que </a:t>
            </a:r>
            <a:r>
              <a:rPr lang="en-US" sz="852" dirty="0" err="1">
                <a:solidFill>
                  <a:srgbClr val="400F26"/>
                </a:solidFill>
                <a:latin typeface="Verdana Pro"/>
                <a:ea typeface="Verdana Pro"/>
                <a:cs typeface="Verdana Pro"/>
                <a:sym typeface="Verdana Pro"/>
              </a:rPr>
              <a:t>consolida</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su</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participación</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en</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el</a:t>
            </a:r>
            <a:r>
              <a:rPr lang="en-US" sz="852" dirty="0">
                <a:solidFill>
                  <a:srgbClr val="400F26"/>
                </a:solidFill>
                <a:latin typeface="Verdana Pro"/>
                <a:ea typeface="Verdana Pro"/>
                <a:cs typeface="Verdana Pro"/>
                <a:sym typeface="Verdana Pro"/>
              </a:rPr>
              <a:t> mercado del </a:t>
            </a:r>
            <a:r>
              <a:rPr lang="en-US" sz="852" dirty="0" err="1">
                <a:solidFill>
                  <a:srgbClr val="400F26"/>
                </a:solidFill>
                <a:latin typeface="Verdana Pro"/>
                <a:ea typeface="Verdana Pro"/>
                <a:cs typeface="Verdana Pro"/>
                <a:sym typeface="Verdana Pro"/>
              </a:rPr>
              <a:t>oro</a:t>
            </a:r>
            <a:r>
              <a:rPr lang="en-US" sz="852" dirty="0">
                <a:solidFill>
                  <a:srgbClr val="400F26"/>
                </a:solidFill>
                <a:latin typeface="Verdana Pro"/>
                <a:ea typeface="Verdana Pro"/>
                <a:cs typeface="Verdana Pro"/>
                <a:sym typeface="Verdana Pro"/>
              </a:rPr>
              <a:t> </a:t>
            </a:r>
            <a:r>
              <a:rPr lang="en-US" sz="852" dirty="0" err="1">
                <a:solidFill>
                  <a:srgbClr val="400F26"/>
                </a:solidFill>
                <a:latin typeface="Verdana Pro"/>
                <a:ea typeface="Verdana Pro"/>
                <a:cs typeface="Verdana Pro"/>
                <a:sym typeface="Verdana Pro"/>
              </a:rPr>
              <a:t>artesanal</a:t>
            </a:r>
            <a:r>
              <a:rPr lang="en-US" sz="852" dirty="0">
                <a:solidFill>
                  <a:srgbClr val="400F26"/>
                </a:solidFill>
                <a:latin typeface="Verdana Pro"/>
                <a:ea typeface="Verdana Pro"/>
                <a:cs typeface="Verdana Pro"/>
                <a:sym typeface="Verdana Pro"/>
              </a:rPr>
              <a:t>.</a:t>
            </a:r>
          </a:p>
        </p:txBody>
      </p:sp>
      <p:sp>
        <p:nvSpPr>
          <p:cNvPr id="17" name="TextBox 17"/>
          <p:cNvSpPr txBox="1"/>
          <p:nvPr/>
        </p:nvSpPr>
        <p:spPr>
          <a:xfrm>
            <a:off x="327312" y="3347547"/>
            <a:ext cx="70609" cy="157020"/>
          </a:xfrm>
          <a:prstGeom prst="rect">
            <a:avLst/>
          </a:prstGeom>
        </p:spPr>
        <p:txBody>
          <a:bodyPr lIns="0" tIns="0" rIns="0" bIns="0" rtlCol="0" anchor="t">
            <a:spAutoFit/>
          </a:bodyPr>
          <a:lstStyle/>
          <a:p>
            <a:pPr algn="just">
              <a:lnSpc>
                <a:spcPts val="1263"/>
              </a:lnSpc>
            </a:pPr>
            <a:r>
              <a:rPr lang="en-US" sz="902" dirty="0">
                <a:solidFill>
                  <a:srgbClr val="400F26"/>
                </a:solidFill>
                <a:latin typeface="Verdana Pro"/>
                <a:ea typeface="Verdana Pro"/>
                <a:cs typeface="Verdana Pro"/>
                <a:sym typeface="Verdana Pro"/>
              </a:rPr>
              <a:t>●</a:t>
            </a:r>
          </a:p>
        </p:txBody>
      </p:sp>
      <p:sp>
        <p:nvSpPr>
          <p:cNvPr id="18" name="TextBox 18"/>
          <p:cNvSpPr txBox="1"/>
          <p:nvPr/>
        </p:nvSpPr>
        <p:spPr>
          <a:xfrm>
            <a:off x="5769226" y="789280"/>
            <a:ext cx="676065" cy="617420"/>
          </a:xfrm>
          <a:prstGeom prst="rect">
            <a:avLst/>
          </a:prstGeom>
        </p:spPr>
        <p:txBody>
          <a:bodyPr lIns="0" tIns="0" rIns="0" bIns="0" rtlCol="0" anchor="t">
            <a:spAutoFit/>
          </a:bodyPr>
          <a:lstStyle/>
          <a:p>
            <a:pPr algn="just">
              <a:lnSpc>
                <a:spcPts val="2775"/>
              </a:lnSpc>
            </a:pPr>
            <a:r>
              <a:rPr lang="en-US" sz="2604" b="1" spc="5">
                <a:solidFill>
                  <a:srgbClr val="FFFFFF"/>
                </a:solidFill>
                <a:latin typeface="Arial Bold"/>
                <a:ea typeface="Arial Bold"/>
                <a:cs typeface="Arial Bold"/>
                <a:sym typeface="Arial Bold"/>
              </a:rPr>
              <a:t>10%</a:t>
            </a:r>
          </a:p>
          <a:p>
            <a:pPr algn="just">
              <a:lnSpc>
                <a:spcPts val="2070"/>
              </a:lnSpc>
            </a:pPr>
            <a:r>
              <a:rPr lang="en-US" sz="1502" b="1">
                <a:solidFill>
                  <a:srgbClr val="FFFFFF"/>
                </a:solidFill>
                <a:latin typeface="Arial Bold"/>
                <a:ea typeface="Arial Bold"/>
                <a:cs typeface="Arial Bold"/>
                <a:sym typeface="Arial Bold"/>
              </a:rPr>
              <a:t>Return</a:t>
            </a:r>
          </a:p>
        </p:txBody>
      </p:sp>
      <p:sp>
        <p:nvSpPr>
          <p:cNvPr id="19" name="TextBox 19"/>
          <p:cNvSpPr txBox="1"/>
          <p:nvPr/>
        </p:nvSpPr>
        <p:spPr>
          <a:xfrm>
            <a:off x="5757672" y="1385297"/>
            <a:ext cx="676065" cy="979303"/>
          </a:xfrm>
          <a:prstGeom prst="rect">
            <a:avLst/>
          </a:prstGeom>
        </p:spPr>
        <p:txBody>
          <a:bodyPr lIns="0" tIns="0" rIns="0" bIns="0" rtlCol="0" anchor="t">
            <a:spAutoFit/>
          </a:bodyPr>
          <a:lstStyle/>
          <a:p>
            <a:pPr algn="just">
              <a:lnSpc>
                <a:spcPts val="6510"/>
              </a:lnSpc>
            </a:pPr>
            <a:r>
              <a:rPr lang="en-US" sz="2604" b="1" spc="5">
                <a:solidFill>
                  <a:srgbClr val="FFFFFF"/>
                </a:solidFill>
                <a:latin typeface="Arial Bold"/>
                <a:ea typeface="Arial Bold"/>
                <a:cs typeface="Arial Bold"/>
                <a:sym typeface="Arial Bold"/>
              </a:rPr>
              <a:t>12%</a:t>
            </a:r>
          </a:p>
          <a:p>
            <a:pPr algn="just">
              <a:lnSpc>
                <a:spcPts val="750"/>
              </a:lnSpc>
            </a:pPr>
            <a:r>
              <a:rPr lang="en-US" sz="1500" b="1">
                <a:solidFill>
                  <a:srgbClr val="FFFFFF"/>
                </a:solidFill>
                <a:latin typeface="Arial Bold"/>
                <a:ea typeface="Arial Bold"/>
                <a:cs typeface="Arial Bold"/>
                <a:sym typeface="Arial Bold"/>
              </a:rPr>
              <a:t>Return</a:t>
            </a:r>
          </a:p>
        </p:txBody>
      </p:sp>
      <p:sp>
        <p:nvSpPr>
          <p:cNvPr id="20" name="TextBox 20"/>
          <p:cNvSpPr txBox="1"/>
          <p:nvPr/>
        </p:nvSpPr>
        <p:spPr>
          <a:xfrm>
            <a:off x="5757672" y="2342998"/>
            <a:ext cx="676065" cy="979303"/>
          </a:xfrm>
          <a:prstGeom prst="rect">
            <a:avLst/>
          </a:prstGeom>
        </p:spPr>
        <p:txBody>
          <a:bodyPr lIns="0" tIns="0" rIns="0" bIns="0" rtlCol="0" anchor="t">
            <a:spAutoFit/>
          </a:bodyPr>
          <a:lstStyle/>
          <a:p>
            <a:pPr algn="just">
              <a:lnSpc>
                <a:spcPts val="6510"/>
              </a:lnSpc>
            </a:pPr>
            <a:r>
              <a:rPr lang="en-US" sz="2604" b="1" spc="5">
                <a:solidFill>
                  <a:srgbClr val="FFFFFF"/>
                </a:solidFill>
                <a:latin typeface="Arial Bold"/>
                <a:ea typeface="Arial Bold"/>
                <a:cs typeface="Arial Bold"/>
                <a:sym typeface="Arial Bold"/>
              </a:rPr>
              <a:t>15%</a:t>
            </a:r>
          </a:p>
          <a:p>
            <a:pPr algn="just">
              <a:lnSpc>
                <a:spcPts val="750"/>
              </a:lnSpc>
            </a:pPr>
            <a:r>
              <a:rPr lang="en-US" sz="1500" b="1">
                <a:solidFill>
                  <a:srgbClr val="FFFFFF"/>
                </a:solidFill>
                <a:latin typeface="Arial Bold"/>
                <a:ea typeface="Arial Bold"/>
                <a:cs typeface="Arial Bold"/>
                <a:sym typeface="Arial Bold"/>
              </a:rPr>
              <a:t>Return</a:t>
            </a:r>
          </a:p>
        </p:txBody>
      </p:sp>
      <p:sp>
        <p:nvSpPr>
          <p:cNvPr id="21" name="TextBox 21"/>
          <p:cNvSpPr txBox="1"/>
          <p:nvPr/>
        </p:nvSpPr>
        <p:spPr>
          <a:xfrm>
            <a:off x="6491602" y="1812741"/>
            <a:ext cx="783222" cy="488366"/>
          </a:xfrm>
          <a:prstGeom prst="rect">
            <a:avLst/>
          </a:prstGeom>
        </p:spPr>
        <p:txBody>
          <a:bodyPr lIns="0" tIns="0" rIns="0" bIns="0" rtlCol="0" anchor="t">
            <a:spAutoFit/>
          </a:bodyPr>
          <a:lstStyle/>
          <a:p>
            <a:pPr algn="just">
              <a:lnSpc>
                <a:spcPts val="1260"/>
              </a:lnSpc>
            </a:pPr>
            <a:r>
              <a:rPr lang="en-US" sz="900" b="1">
                <a:solidFill>
                  <a:srgbClr val="FFFFFF"/>
                </a:solidFill>
                <a:latin typeface="Arial Bold"/>
                <a:ea typeface="Arial Bold"/>
                <a:cs typeface="Arial Bold"/>
                <a:sym typeface="Arial Bold"/>
              </a:rPr>
              <a:t>Opción 2 </a:t>
            </a:r>
            <a:r>
              <a:rPr lang="en-US" sz="900">
                <a:solidFill>
                  <a:srgbClr val="FFFFFF"/>
                </a:solidFill>
                <a:latin typeface="Arial"/>
                <a:ea typeface="Arial"/>
                <a:cs typeface="Arial"/>
                <a:sym typeface="Arial"/>
              </a:rPr>
              <a:t>$20,000+ 1.00% por mes</a:t>
            </a:r>
          </a:p>
        </p:txBody>
      </p:sp>
      <p:sp>
        <p:nvSpPr>
          <p:cNvPr id="22" name="TextBox 22"/>
          <p:cNvSpPr txBox="1"/>
          <p:nvPr/>
        </p:nvSpPr>
        <p:spPr>
          <a:xfrm>
            <a:off x="6491602" y="2770327"/>
            <a:ext cx="783679" cy="488423"/>
          </a:xfrm>
          <a:prstGeom prst="rect">
            <a:avLst/>
          </a:prstGeom>
        </p:spPr>
        <p:txBody>
          <a:bodyPr lIns="0" tIns="0" rIns="0" bIns="0" rtlCol="0" anchor="t">
            <a:spAutoFit/>
          </a:bodyPr>
          <a:lstStyle/>
          <a:p>
            <a:pPr algn="just">
              <a:lnSpc>
                <a:spcPts val="1260"/>
              </a:lnSpc>
            </a:pPr>
            <a:r>
              <a:rPr lang="en-US" sz="900" b="1">
                <a:solidFill>
                  <a:srgbClr val="FFFFFF"/>
                </a:solidFill>
                <a:latin typeface="Arial Bold"/>
                <a:ea typeface="Arial Bold"/>
                <a:cs typeface="Arial Bold"/>
                <a:sym typeface="Arial Bold"/>
              </a:rPr>
              <a:t>Opción 3 </a:t>
            </a:r>
            <a:r>
              <a:rPr lang="en-US" sz="900">
                <a:solidFill>
                  <a:srgbClr val="FFFFFF"/>
                </a:solidFill>
                <a:latin typeface="Arial"/>
                <a:ea typeface="Arial"/>
                <a:cs typeface="Arial"/>
                <a:sym typeface="Arial"/>
              </a:rPr>
              <a:t>$50,000+ 1.25% por mes</a:t>
            </a:r>
          </a:p>
        </p:txBody>
      </p:sp>
      <p:sp>
        <p:nvSpPr>
          <p:cNvPr id="23" name="TextBox 23"/>
          <p:cNvSpPr txBox="1"/>
          <p:nvPr/>
        </p:nvSpPr>
        <p:spPr>
          <a:xfrm>
            <a:off x="6503165" y="854659"/>
            <a:ext cx="783222" cy="488747"/>
          </a:xfrm>
          <a:prstGeom prst="rect">
            <a:avLst/>
          </a:prstGeom>
        </p:spPr>
        <p:txBody>
          <a:bodyPr lIns="0" tIns="0" rIns="0" bIns="0" rtlCol="0" anchor="t">
            <a:spAutoFit/>
          </a:bodyPr>
          <a:lstStyle/>
          <a:p>
            <a:pPr algn="just">
              <a:lnSpc>
                <a:spcPts val="1260"/>
              </a:lnSpc>
            </a:pPr>
            <a:r>
              <a:rPr lang="en-US" sz="900" b="1">
                <a:solidFill>
                  <a:srgbClr val="FFFFFF"/>
                </a:solidFill>
                <a:latin typeface="Arial Bold"/>
                <a:ea typeface="Arial Bold"/>
                <a:cs typeface="Arial Bold"/>
                <a:sym typeface="Arial Bold"/>
              </a:rPr>
              <a:t>Opción 1 </a:t>
            </a:r>
            <a:r>
              <a:rPr lang="en-US" sz="900">
                <a:solidFill>
                  <a:srgbClr val="FFFFFF"/>
                </a:solidFill>
                <a:latin typeface="Arial"/>
                <a:ea typeface="Arial"/>
                <a:cs typeface="Arial"/>
                <a:sym typeface="Arial"/>
              </a:rPr>
              <a:t>$10,000+ 0.83% por mes</a:t>
            </a:r>
          </a:p>
        </p:txBody>
      </p:sp>
      <p:sp>
        <p:nvSpPr>
          <p:cNvPr id="24" name="TextBox 24"/>
          <p:cNvSpPr txBox="1"/>
          <p:nvPr/>
        </p:nvSpPr>
        <p:spPr>
          <a:xfrm>
            <a:off x="6491602" y="3885333"/>
            <a:ext cx="719690" cy="331394"/>
          </a:xfrm>
          <a:prstGeom prst="rect">
            <a:avLst/>
          </a:prstGeom>
        </p:spPr>
        <p:txBody>
          <a:bodyPr lIns="0" tIns="0" rIns="0" bIns="0" rtlCol="0" anchor="t">
            <a:spAutoFit/>
          </a:bodyPr>
          <a:lstStyle/>
          <a:p>
            <a:pPr algn="l">
              <a:lnSpc>
                <a:spcPts val="1248"/>
              </a:lnSpc>
            </a:pPr>
            <a:r>
              <a:rPr lang="en-US" sz="900" spc="2">
                <a:solidFill>
                  <a:srgbClr val="FFFFFF"/>
                </a:solidFill>
                <a:latin typeface="Arial"/>
                <a:ea typeface="Arial"/>
                <a:cs typeface="Arial"/>
                <a:sym typeface="Arial"/>
              </a:rPr>
              <a:t>$100,000+ 1.5% por mes</a:t>
            </a:r>
          </a:p>
        </p:txBody>
      </p:sp>
      <p:sp>
        <p:nvSpPr>
          <p:cNvPr id="25" name="TextBox 25"/>
          <p:cNvSpPr txBox="1"/>
          <p:nvPr/>
        </p:nvSpPr>
        <p:spPr>
          <a:xfrm>
            <a:off x="5757672" y="3662343"/>
            <a:ext cx="676342" cy="617953"/>
          </a:xfrm>
          <a:prstGeom prst="rect">
            <a:avLst/>
          </a:prstGeom>
        </p:spPr>
        <p:txBody>
          <a:bodyPr lIns="0" tIns="0" rIns="0" bIns="0" rtlCol="0" anchor="t">
            <a:spAutoFit/>
          </a:bodyPr>
          <a:lstStyle/>
          <a:p>
            <a:pPr algn="just">
              <a:lnSpc>
                <a:spcPts val="2775"/>
              </a:lnSpc>
            </a:pPr>
            <a:r>
              <a:rPr lang="en-US" sz="2606" b="1" spc="2">
                <a:solidFill>
                  <a:srgbClr val="FFFFFF"/>
                </a:solidFill>
                <a:latin typeface="Arial Bold"/>
                <a:ea typeface="Arial Bold"/>
                <a:cs typeface="Arial Bold"/>
                <a:sym typeface="Arial Bold"/>
              </a:rPr>
              <a:t>18%</a:t>
            </a:r>
          </a:p>
          <a:p>
            <a:pPr algn="just">
              <a:lnSpc>
                <a:spcPts val="2077"/>
              </a:lnSpc>
            </a:pPr>
            <a:r>
              <a:rPr lang="en-US" sz="1500" b="1">
                <a:solidFill>
                  <a:srgbClr val="FFFFFF"/>
                </a:solidFill>
                <a:latin typeface="Arial Bold"/>
                <a:ea typeface="Arial Bold"/>
                <a:cs typeface="Arial Bold"/>
                <a:sym typeface="Arial Bold"/>
              </a:rPr>
              <a:t>Return</a:t>
            </a:r>
          </a:p>
        </p:txBody>
      </p:sp>
      <p:sp>
        <p:nvSpPr>
          <p:cNvPr id="26" name="TextBox 26"/>
          <p:cNvSpPr txBox="1"/>
          <p:nvPr/>
        </p:nvSpPr>
        <p:spPr>
          <a:xfrm>
            <a:off x="6491602" y="3727742"/>
            <a:ext cx="498567" cy="173250"/>
          </a:xfrm>
          <a:prstGeom prst="rect">
            <a:avLst/>
          </a:prstGeom>
        </p:spPr>
        <p:txBody>
          <a:bodyPr lIns="0" tIns="0" rIns="0" bIns="0" rtlCol="0" anchor="t">
            <a:spAutoFit/>
          </a:bodyPr>
          <a:lstStyle/>
          <a:p>
            <a:pPr algn="l">
              <a:lnSpc>
                <a:spcPts val="1263"/>
              </a:lnSpc>
            </a:pPr>
            <a:r>
              <a:rPr lang="en-US" sz="902" b="1">
                <a:solidFill>
                  <a:srgbClr val="FFFFFF"/>
                </a:solidFill>
                <a:latin typeface="Arial Bold"/>
                <a:ea typeface="Arial Bold"/>
                <a:cs typeface="Arial Bold"/>
                <a:sym typeface="Arial Bold"/>
              </a:rPr>
              <a:t>Opción 4</a:t>
            </a:r>
          </a:p>
        </p:txBody>
      </p:sp>
      <p:sp>
        <p:nvSpPr>
          <p:cNvPr id="27" name="TextBox 27"/>
          <p:cNvSpPr txBox="1"/>
          <p:nvPr/>
        </p:nvSpPr>
        <p:spPr>
          <a:xfrm>
            <a:off x="2588390" y="179661"/>
            <a:ext cx="1501397" cy="320335"/>
          </a:xfrm>
          <a:prstGeom prst="rect">
            <a:avLst/>
          </a:prstGeom>
        </p:spPr>
        <p:txBody>
          <a:bodyPr lIns="0" tIns="0" rIns="0" bIns="0" rtlCol="0" anchor="t">
            <a:spAutoFit/>
          </a:bodyPr>
          <a:lstStyle/>
          <a:p>
            <a:pPr algn="l">
              <a:lnSpc>
                <a:spcPts val="2520"/>
              </a:lnSpc>
            </a:pPr>
            <a:r>
              <a:rPr lang="en-US" sz="1800">
                <a:solidFill>
                  <a:srgbClr val="4D5156"/>
                </a:solidFill>
                <a:latin typeface="Roboto"/>
                <a:ea typeface="Roboto"/>
                <a:cs typeface="Roboto"/>
                <a:sym typeface="Roboto"/>
              </a:rPr>
              <a:t>D E G R O U 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9">
          <a:extLst>
            <a:ext uri="{FF2B5EF4-FFF2-40B4-BE49-F238E27FC236}">
              <a16:creationId xmlns:a16="http://schemas.microsoft.com/office/drawing/2014/main" id="{5BF7DADA-AA1B-8F59-6E78-CE36177C8D72}"/>
            </a:ext>
          </a:extLst>
        </p:cNvPr>
        <p:cNvGrpSpPr/>
        <p:nvPr/>
      </p:nvGrpSpPr>
      <p:grpSpPr>
        <a:xfrm>
          <a:off x="0" y="0"/>
          <a:ext cx="0" cy="0"/>
          <a:chOff x="0" y="0"/>
          <a:chExt cx="0" cy="0"/>
        </a:xfrm>
      </p:grpSpPr>
      <p:pic>
        <p:nvPicPr>
          <p:cNvPr id="350" name="Google Shape;350;p27">
            <a:extLst>
              <a:ext uri="{FF2B5EF4-FFF2-40B4-BE49-F238E27FC236}">
                <a16:creationId xmlns:a16="http://schemas.microsoft.com/office/drawing/2014/main" id="{6D1E01C0-AE18-3D10-DA69-D979FA4838DC}"/>
              </a:ext>
            </a:extLst>
          </p:cNvPr>
          <p:cNvPicPr preferRelativeResize="0"/>
          <p:nvPr/>
        </p:nvPicPr>
        <p:blipFill rotWithShape="1">
          <a:blip r:embed="rId3">
            <a:alphaModFix/>
          </a:blip>
          <a:srcRect t="12502" b="12495"/>
          <a:stretch/>
        </p:blipFill>
        <p:spPr>
          <a:xfrm>
            <a:off x="0" y="0"/>
            <a:ext cx="9143997" cy="5143500"/>
          </a:xfrm>
          <a:prstGeom prst="rect">
            <a:avLst/>
          </a:prstGeom>
          <a:noFill/>
          <a:ln>
            <a:noFill/>
          </a:ln>
        </p:spPr>
      </p:pic>
      <p:sp>
        <p:nvSpPr>
          <p:cNvPr id="351" name="Google Shape;351;p27">
            <a:extLst>
              <a:ext uri="{FF2B5EF4-FFF2-40B4-BE49-F238E27FC236}">
                <a16:creationId xmlns:a16="http://schemas.microsoft.com/office/drawing/2014/main" id="{E3CA53AA-D8C2-0637-4F64-8650398E62F6}"/>
              </a:ext>
            </a:extLst>
          </p:cNvPr>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52" name="Google Shape;352;p27">
            <a:extLst>
              <a:ext uri="{FF2B5EF4-FFF2-40B4-BE49-F238E27FC236}">
                <a16:creationId xmlns:a16="http://schemas.microsoft.com/office/drawing/2014/main" id="{18EEB1F1-BC5B-82BA-8A47-D295D958B540}"/>
              </a:ext>
            </a:extLst>
          </p:cNvPr>
          <p:cNvSpPr txBox="1"/>
          <p:nvPr/>
        </p:nvSpPr>
        <p:spPr>
          <a:xfrm>
            <a:off x="804050" y="2442400"/>
            <a:ext cx="2929200" cy="1520000"/>
          </a:xfrm>
          <a:prstGeom prst="rect">
            <a:avLst/>
          </a:prstGeom>
          <a:noFill/>
          <a:ln>
            <a:noFill/>
          </a:ln>
        </p:spPr>
        <p:txBody>
          <a:bodyPr spcFirstLastPara="1" wrap="square" lIns="0" tIns="0" rIns="0" bIns="0" anchor="t" anchorCtr="0">
            <a:noAutofit/>
          </a:bodyPr>
          <a:lstStyle/>
          <a:p>
            <a:pPr marL="0" lvl="0" indent="0" algn="l" rtl="0">
              <a:lnSpc>
                <a:spcPct val="150000"/>
              </a:lnSpc>
              <a:spcBef>
                <a:spcPts val="0"/>
              </a:spcBef>
              <a:spcAft>
                <a:spcPts val="0"/>
              </a:spcAft>
              <a:buNone/>
            </a:pPr>
            <a:r>
              <a:rPr lang="en" sz="1600" b="1" dirty="0" err="1">
                <a:solidFill>
                  <a:srgbClr val="FFFFFF"/>
                </a:solidFill>
                <a:latin typeface="Proxima Nova"/>
                <a:ea typeface="Proxima Nova"/>
                <a:cs typeface="Proxima Nova"/>
                <a:sym typeface="Proxima Nova"/>
              </a:rPr>
              <a:t>neil@londonde.com</a:t>
            </a:r>
            <a:endParaRPr sz="1600" b="1" dirty="0">
              <a:solidFill>
                <a:srgbClr val="FFFFFF"/>
              </a:solidFill>
              <a:latin typeface="Proxima Nova"/>
              <a:ea typeface="Proxima Nova"/>
              <a:cs typeface="Proxima Nova"/>
              <a:sym typeface="Proxima Nova"/>
            </a:endParaRPr>
          </a:p>
          <a:p>
            <a:pPr marL="0" lvl="0" indent="0" algn="l" rtl="0">
              <a:lnSpc>
                <a:spcPct val="150000"/>
              </a:lnSpc>
              <a:spcBef>
                <a:spcPts val="0"/>
              </a:spcBef>
              <a:spcAft>
                <a:spcPts val="0"/>
              </a:spcAft>
              <a:buClr>
                <a:schemeClr val="dk1"/>
              </a:buClr>
              <a:buSzPts val="1100"/>
              <a:buFont typeface="Arial"/>
              <a:buNone/>
            </a:pPr>
            <a:r>
              <a:rPr lang="es-MX" sz="1050" dirty="0">
                <a:solidFill>
                  <a:srgbClr val="FFFFFF"/>
                </a:solidFill>
                <a:latin typeface="Proxima Nova"/>
                <a:ea typeface="Proxima Nova"/>
                <a:cs typeface="Proxima Nova"/>
                <a:sym typeface="Proxima Nova"/>
              </a:rPr>
              <a:t>(Constituida en Inglaterra y Gales en virtud de la Ley de Sociedades de 2006</a:t>
            </a:r>
          </a:p>
          <a:p>
            <a:pPr marL="0" lvl="0" indent="0" algn="l" rtl="0">
              <a:lnSpc>
                <a:spcPct val="150000"/>
              </a:lnSpc>
              <a:spcBef>
                <a:spcPts val="0"/>
              </a:spcBef>
              <a:spcAft>
                <a:spcPts val="0"/>
              </a:spcAft>
              <a:buClr>
                <a:schemeClr val="dk1"/>
              </a:buClr>
              <a:buSzPts val="1100"/>
              <a:buFont typeface="Arial"/>
              <a:buNone/>
            </a:pPr>
            <a:r>
              <a:rPr lang="es-MX" sz="1050" dirty="0" err="1">
                <a:solidFill>
                  <a:srgbClr val="FFFFFF"/>
                </a:solidFill>
                <a:latin typeface="Proxima Nova"/>
                <a:ea typeface="Proxima Nova"/>
                <a:cs typeface="Proxima Nova"/>
                <a:sym typeface="Proxima Nova"/>
              </a:rPr>
              <a:t>Nº</a:t>
            </a:r>
            <a:r>
              <a:rPr lang="es-MX" sz="1050" dirty="0">
                <a:solidFill>
                  <a:srgbClr val="FFFFFF"/>
                </a:solidFill>
                <a:latin typeface="Proxima Nova"/>
                <a:ea typeface="Proxima Nova"/>
                <a:cs typeface="Proxima Nova"/>
                <a:sym typeface="Proxima Nova"/>
              </a:rPr>
              <a:t> de registro: 08806847) </a:t>
            </a:r>
          </a:p>
          <a:p>
            <a:pPr marL="0" lvl="0" indent="0" algn="l" rtl="0">
              <a:lnSpc>
                <a:spcPct val="150000"/>
              </a:lnSpc>
              <a:spcBef>
                <a:spcPts val="0"/>
              </a:spcBef>
              <a:spcAft>
                <a:spcPts val="0"/>
              </a:spcAft>
              <a:buClr>
                <a:schemeClr val="dk1"/>
              </a:buClr>
              <a:buSzPts val="1100"/>
              <a:buFont typeface="Arial"/>
              <a:buNone/>
            </a:pPr>
            <a:r>
              <a:rPr lang="es-MX" sz="1050" dirty="0">
                <a:solidFill>
                  <a:srgbClr val="FFFFFF"/>
                </a:solidFill>
                <a:latin typeface="Proxima Nova"/>
                <a:ea typeface="Proxima Nova"/>
                <a:cs typeface="Proxima Nova"/>
                <a:sym typeface="Proxima Nova"/>
              </a:rPr>
              <a:t>Recaudación total: £18mn</a:t>
            </a:r>
          </a:p>
          <a:p>
            <a:pPr marL="0" lvl="0" indent="0" algn="l" rtl="0">
              <a:lnSpc>
                <a:spcPct val="150000"/>
              </a:lnSpc>
              <a:spcBef>
                <a:spcPts val="0"/>
              </a:spcBef>
              <a:spcAft>
                <a:spcPts val="0"/>
              </a:spcAft>
              <a:buClr>
                <a:schemeClr val="dk1"/>
              </a:buClr>
              <a:buSzPts val="1100"/>
              <a:buFont typeface="Arial"/>
              <a:buNone/>
            </a:pPr>
            <a:r>
              <a:rPr lang="es-MX" sz="1050" dirty="0">
                <a:solidFill>
                  <a:srgbClr val="FFFFFF"/>
                </a:solidFill>
                <a:latin typeface="Proxima Nova"/>
                <a:ea typeface="Proxima Nova"/>
                <a:cs typeface="Proxima Nova"/>
                <a:sym typeface="Proxima Nova"/>
              </a:rPr>
              <a:t>Fecha de información Cubierta Abril 2025</a:t>
            </a:r>
            <a:endParaRPr sz="1700" dirty="0">
              <a:solidFill>
                <a:schemeClr val="lt1"/>
              </a:solidFill>
              <a:latin typeface="Verdana"/>
              <a:ea typeface="Verdana"/>
              <a:cs typeface="Verdana"/>
              <a:sym typeface="Verdana"/>
            </a:endParaRPr>
          </a:p>
        </p:txBody>
      </p:sp>
      <p:pic>
        <p:nvPicPr>
          <p:cNvPr id="353" name="Google Shape;353;p27">
            <a:extLst>
              <a:ext uri="{FF2B5EF4-FFF2-40B4-BE49-F238E27FC236}">
                <a16:creationId xmlns:a16="http://schemas.microsoft.com/office/drawing/2014/main" id="{2D730FCA-F6F5-9310-F948-4D0B159C803D}"/>
              </a:ext>
            </a:extLst>
          </p:cNvPr>
          <p:cNvPicPr preferRelativeResize="0"/>
          <p:nvPr/>
        </p:nvPicPr>
        <p:blipFill rotWithShape="1">
          <a:blip r:embed="rId4">
            <a:alphaModFix/>
          </a:blip>
          <a:srcRect r="1526" b="38214"/>
          <a:stretch/>
        </p:blipFill>
        <p:spPr>
          <a:xfrm>
            <a:off x="742058" y="1364270"/>
            <a:ext cx="2705464" cy="321098"/>
          </a:xfrm>
          <a:prstGeom prst="rect">
            <a:avLst/>
          </a:prstGeom>
          <a:noFill/>
          <a:ln>
            <a:noFill/>
          </a:ln>
        </p:spPr>
      </p:pic>
      <p:sp>
        <p:nvSpPr>
          <p:cNvPr id="354" name="Google Shape;354;p27">
            <a:extLst>
              <a:ext uri="{FF2B5EF4-FFF2-40B4-BE49-F238E27FC236}">
                <a16:creationId xmlns:a16="http://schemas.microsoft.com/office/drawing/2014/main" id="{86F6FE03-FD3F-6B6B-1D95-E8DAABE95CE7}"/>
              </a:ext>
            </a:extLst>
          </p:cNvPr>
          <p:cNvSpPr txBox="1"/>
          <p:nvPr/>
        </p:nvSpPr>
        <p:spPr>
          <a:xfrm>
            <a:off x="3655280" y="1345456"/>
            <a:ext cx="3045193"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300" dirty="0">
              <a:solidFill>
                <a:schemeClr val="lt1"/>
              </a:solidFill>
              <a:latin typeface="Roboto Light"/>
              <a:ea typeface="Roboto Light"/>
              <a:cs typeface="Roboto Light"/>
              <a:sym typeface="Roboto Light"/>
            </a:endParaRPr>
          </a:p>
        </p:txBody>
      </p:sp>
      <p:pic>
        <p:nvPicPr>
          <p:cNvPr id="3" name="Picture 2">
            <a:extLst>
              <a:ext uri="{FF2B5EF4-FFF2-40B4-BE49-F238E27FC236}">
                <a16:creationId xmlns:a16="http://schemas.microsoft.com/office/drawing/2014/main" id="{AD677FE9-BA18-94F5-736F-2F0C629B76F0}"/>
              </a:ext>
            </a:extLst>
          </p:cNvPr>
          <p:cNvPicPr>
            <a:picLocks noChangeAspect="1"/>
          </p:cNvPicPr>
          <p:nvPr/>
        </p:nvPicPr>
        <p:blipFill>
          <a:blip r:embed="rId5"/>
          <a:stretch>
            <a:fillRect/>
          </a:stretch>
        </p:blipFill>
        <p:spPr>
          <a:xfrm>
            <a:off x="5452357" y="1774555"/>
            <a:ext cx="3035731" cy="3035731"/>
          </a:xfrm>
          <a:prstGeom prst="rect">
            <a:avLst/>
          </a:prstGeom>
        </p:spPr>
      </p:pic>
    </p:spTree>
    <p:extLst>
      <p:ext uri="{BB962C8B-B14F-4D97-AF65-F5344CB8AC3E}">
        <p14:creationId xmlns:p14="http://schemas.microsoft.com/office/powerpoint/2010/main" val="330817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3A417-C12D-790D-8CFE-477D60CDC87A}"/>
            </a:ext>
          </a:extLst>
        </p:cNvPr>
        <p:cNvGrpSpPr/>
        <p:nvPr/>
      </p:nvGrpSpPr>
      <p:grpSpPr>
        <a:xfrm>
          <a:off x="0" y="0"/>
          <a:ext cx="0" cy="0"/>
          <a:chOff x="0" y="0"/>
          <a:chExt cx="0" cy="0"/>
        </a:xfrm>
      </p:grpSpPr>
      <p:sp>
        <p:nvSpPr>
          <p:cNvPr id="2" name="Rectángulo 1">
            <a:hlinkClick r:id="rId2"/>
            <a:extLst>
              <a:ext uri="{FF2B5EF4-FFF2-40B4-BE49-F238E27FC236}">
                <a16:creationId xmlns:a16="http://schemas.microsoft.com/office/drawing/2014/main" id="{C83D9E8F-1204-D1B8-6FF0-78F862470CA9}"/>
              </a:ext>
            </a:extLst>
          </p:cNvPr>
          <p:cNvSpPr/>
          <p:nvPr/>
        </p:nvSpPr>
        <p:spPr>
          <a:xfrm>
            <a:off x="4708449" y="4048860"/>
            <a:ext cx="1321441" cy="144031"/>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648" dirty="0">
              <a:solidFill>
                <a:schemeClr val="tx1">
                  <a:lumMod val="75000"/>
                  <a:lumOff val="25000"/>
                </a:schemeClr>
              </a:solidFill>
              <a:cs typeface="Arial" pitchFamily="34" charset="0"/>
            </a:endParaRPr>
          </a:p>
        </p:txBody>
      </p:sp>
      <p:sp>
        <p:nvSpPr>
          <p:cNvPr id="11" name="Rectangle 9">
            <a:extLst>
              <a:ext uri="{FF2B5EF4-FFF2-40B4-BE49-F238E27FC236}">
                <a16:creationId xmlns:a16="http://schemas.microsoft.com/office/drawing/2014/main" id="{EF722D69-5E00-443F-7E2D-4B95E4CFE61C}"/>
              </a:ext>
            </a:extLst>
          </p:cNvPr>
          <p:cNvSpPr/>
          <p:nvPr/>
        </p:nvSpPr>
        <p:spPr>
          <a:xfrm>
            <a:off x="8807612" y="0"/>
            <a:ext cx="336388" cy="34420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13" name="Rectangle 10">
            <a:extLst>
              <a:ext uri="{FF2B5EF4-FFF2-40B4-BE49-F238E27FC236}">
                <a16:creationId xmlns:a16="http://schemas.microsoft.com/office/drawing/2014/main" id="{A06562B5-9735-2606-F085-39A833D0CB5A}"/>
              </a:ext>
            </a:extLst>
          </p:cNvPr>
          <p:cNvSpPr/>
          <p:nvPr/>
        </p:nvSpPr>
        <p:spPr>
          <a:xfrm>
            <a:off x="9034619" y="346168"/>
            <a:ext cx="114372" cy="12001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14" name="Rectangle 11">
            <a:extLst>
              <a:ext uri="{FF2B5EF4-FFF2-40B4-BE49-F238E27FC236}">
                <a16:creationId xmlns:a16="http://schemas.microsoft.com/office/drawing/2014/main" id="{AFD0A147-C8B4-EA5D-6961-4A0397DC21A8}"/>
              </a:ext>
            </a:extLst>
          </p:cNvPr>
          <p:cNvSpPr/>
          <p:nvPr/>
        </p:nvSpPr>
        <p:spPr>
          <a:xfrm>
            <a:off x="8693240" y="1805"/>
            <a:ext cx="114372" cy="12001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897">
              <a:solidFill>
                <a:srgbClr val="002060"/>
              </a:solidFill>
            </a:endParaRPr>
          </a:p>
        </p:txBody>
      </p:sp>
      <p:sp>
        <p:nvSpPr>
          <p:cNvPr id="3" name="CuadroTexto 35">
            <a:extLst>
              <a:ext uri="{FF2B5EF4-FFF2-40B4-BE49-F238E27FC236}">
                <a16:creationId xmlns:a16="http://schemas.microsoft.com/office/drawing/2014/main" id="{C349B844-C19E-1786-2877-D5232D59D2E8}"/>
              </a:ext>
            </a:extLst>
          </p:cNvPr>
          <p:cNvSpPr txBox="1"/>
          <p:nvPr/>
        </p:nvSpPr>
        <p:spPr>
          <a:xfrm>
            <a:off x="501890" y="719413"/>
            <a:ext cx="5666814" cy="1088760"/>
          </a:xfrm>
          <a:prstGeom prst="rect">
            <a:avLst/>
          </a:prstGeom>
          <a:noFill/>
        </p:spPr>
        <p:txBody>
          <a:bodyPr wrap="square" rtlCol="0">
            <a:spAutoFit/>
          </a:bodyPr>
          <a:lstStyle/>
          <a:p>
            <a:r>
              <a:rPr lang="en-US" sz="1225" b="1" dirty="0" err="1">
                <a:solidFill>
                  <a:srgbClr val="002060"/>
                </a:solidFill>
                <a:effectLst>
                  <a:outerShdw blurRad="38100" dist="38100" dir="2700000" algn="tl">
                    <a:srgbClr val="000000">
                      <a:alpha val="43137"/>
                    </a:srgbClr>
                  </a:outerShdw>
                </a:effectLst>
                <a:latin typeface="Arial" pitchFamily="34" charset="0"/>
                <a:cs typeface="Arial" pitchFamily="34" charset="0"/>
              </a:rPr>
              <a:t>Calpers</a:t>
            </a:r>
            <a:r>
              <a:rPr lang="en-US" sz="1225"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225" b="1" dirty="0" err="1">
                <a:solidFill>
                  <a:srgbClr val="002060"/>
                </a:solidFill>
                <a:effectLst>
                  <a:outerShdw blurRad="38100" dist="38100" dir="2700000" algn="tl">
                    <a:srgbClr val="000000">
                      <a:alpha val="43137"/>
                    </a:srgbClr>
                  </a:outerShdw>
                </a:effectLst>
                <a:latin typeface="Arial" pitchFamily="34" charset="0"/>
                <a:cs typeface="Arial" pitchFamily="34" charset="0"/>
              </a:rPr>
              <a:t>recalibates</a:t>
            </a:r>
            <a:r>
              <a:rPr lang="en-US" sz="1225" b="1" dirty="0">
                <a:solidFill>
                  <a:srgbClr val="002060"/>
                </a:solidFill>
                <a:effectLst>
                  <a:outerShdw blurRad="38100" dist="38100" dir="2700000" algn="tl">
                    <a:srgbClr val="000000">
                      <a:alpha val="43137"/>
                    </a:srgbClr>
                  </a:outerShdw>
                </a:effectLst>
                <a:latin typeface="Arial" pitchFamily="34" charset="0"/>
                <a:cs typeface="Arial" pitchFamily="34" charset="0"/>
              </a:rPr>
              <a:t> Asset Allocation For July 1st 2025</a:t>
            </a:r>
          </a:p>
          <a:p>
            <a:pPr algn="ctr">
              <a:lnSpc>
                <a:spcPts val="883"/>
              </a:lnSpc>
            </a:pPr>
            <a:endParaRPr lang="es-MX" sz="530" dirty="0">
              <a:latin typeface="Arial" panose="020B0604020202020204" pitchFamily="34" charset="0"/>
              <a:cs typeface="Arial" panose="020B0604020202020204" pitchFamily="34" charset="0"/>
            </a:endParaRPr>
          </a:p>
          <a:p>
            <a:pPr>
              <a:lnSpc>
                <a:spcPts val="883"/>
              </a:lnSpc>
            </a:pPr>
            <a:r>
              <a:rPr lang="en-US" sz="816" dirty="0">
                <a:solidFill>
                  <a:schemeClr val="tx1">
                    <a:lumMod val="65000"/>
                    <a:lumOff val="35000"/>
                  </a:schemeClr>
                </a:solidFill>
                <a:latin typeface="Arial" panose="020B0604020202020204" pitchFamily="34" charset="0"/>
                <a:cs typeface="Arial" panose="020B0604020202020204" pitchFamily="34" charset="0"/>
              </a:rPr>
              <a:t>CalPERS is the largest public pension fund in the US.$442 billion under management, voted to increase its allocations to private equity, private debt and other alternatives</a:t>
            </a:r>
          </a:p>
          <a:p>
            <a:pPr>
              <a:lnSpc>
                <a:spcPts val="883"/>
              </a:lnSpc>
            </a:pPr>
            <a:endParaRPr lang="en-US" sz="816" i="1" u="sng" dirty="0">
              <a:solidFill>
                <a:schemeClr val="tx1">
                  <a:lumMod val="65000"/>
                  <a:lumOff val="35000"/>
                </a:schemeClr>
              </a:solidFill>
              <a:latin typeface="Arial" panose="020B0604020202020204" pitchFamily="34" charset="0"/>
              <a:cs typeface="Arial" panose="020B0604020202020204" pitchFamily="34" charset="0"/>
            </a:endParaRPr>
          </a:p>
          <a:p>
            <a:pPr>
              <a:lnSpc>
                <a:spcPts val="883"/>
              </a:lnSpc>
            </a:pPr>
            <a:r>
              <a:rPr lang="es-MX" sz="816" dirty="0" err="1">
                <a:solidFill>
                  <a:schemeClr val="tx1">
                    <a:lumMod val="65000"/>
                    <a:lumOff val="35000"/>
                  </a:schemeClr>
                </a:solidFill>
                <a:latin typeface="Arial" panose="020B0604020202020204" pitchFamily="34" charset="0"/>
                <a:cs typeface="Arial" panose="020B0604020202020204" pitchFamily="34" charset="0"/>
              </a:rPr>
              <a:t>CalPERS</a:t>
            </a:r>
            <a:r>
              <a:rPr lang="es-MX" sz="816" dirty="0">
                <a:solidFill>
                  <a:schemeClr val="tx1">
                    <a:lumMod val="65000"/>
                    <a:lumOff val="35000"/>
                  </a:schemeClr>
                </a:solidFill>
                <a:latin typeface="Arial" panose="020B0604020202020204" pitchFamily="34" charset="0"/>
                <a:cs typeface="Arial" panose="020B0604020202020204" pitchFamily="34" charset="0"/>
              </a:rPr>
              <a:t> es el mayor fondo público de pensiones de Estados Unidos.</a:t>
            </a:r>
          </a:p>
          <a:p>
            <a:pPr>
              <a:lnSpc>
                <a:spcPts val="883"/>
              </a:lnSpc>
            </a:pPr>
            <a:r>
              <a:rPr lang="es-MX" sz="816" dirty="0">
                <a:solidFill>
                  <a:schemeClr val="tx1">
                    <a:lumMod val="65000"/>
                    <a:lumOff val="35000"/>
                  </a:schemeClr>
                </a:solidFill>
                <a:latin typeface="Arial" panose="020B0604020202020204" pitchFamily="34" charset="0"/>
                <a:cs typeface="Arial" panose="020B0604020202020204" pitchFamily="34" charset="0"/>
              </a:rPr>
              <a:t>Con 442.000 millones de dólares bajo gestión, votó a favor de aumentar sus asignaciones a capital riesgo, deuda privada entre otras inversiones alternativas</a:t>
            </a:r>
            <a:endParaRPr lang="es-MX" sz="816" i="1" u="sng"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8A3F5899-8436-7C20-F11C-49ED48282D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95" y="1718797"/>
            <a:ext cx="4623462" cy="30823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
            <a:extLst>
              <a:ext uri="{FF2B5EF4-FFF2-40B4-BE49-F238E27FC236}">
                <a16:creationId xmlns:a16="http://schemas.microsoft.com/office/drawing/2014/main" id="{7CC84935-115F-5E05-02E4-8BB2A7EE586D}"/>
              </a:ext>
            </a:extLst>
          </p:cNvPr>
          <p:cNvSpPr txBox="1"/>
          <p:nvPr/>
        </p:nvSpPr>
        <p:spPr>
          <a:xfrm>
            <a:off x="501889" y="2193184"/>
            <a:ext cx="3297384" cy="2393604"/>
          </a:xfrm>
          <a:prstGeom prst="rect">
            <a:avLst/>
          </a:prstGeom>
          <a:noFill/>
        </p:spPr>
        <p:txBody>
          <a:bodyPr wrap="square">
            <a:spAutoFit/>
          </a:bodyPr>
          <a:lstStyle/>
          <a:p>
            <a:r>
              <a:rPr lang="en-US" sz="1089" b="1" dirty="0">
                <a:latin typeface="Roboto" panose="02000000000000000000" pitchFamily="2" charset="0"/>
              </a:rPr>
              <a:t>CalPERS</a:t>
            </a:r>
            <a:r>
              <a:rPr lang="en-US" sz="1089" dirty="0">
                <a:latin typeface="Roboto" panose="02000000000000000000" pitchFamily="2" charset="0"/>
              </a:rPr>
              <a:t> (California Public Employees' Retirement System) has a new asset allocation target that includes the following percentages:</a:t>
            </a:r>
            <a:br>
              <a:rPr lang="en-US" sz="1089" dirty="0">
                <a:latin typeface="Roboto" panose="02000000000000000000" pitchFamily="2" charset="0"/>
              </a:rPr>
            </a:br>
            <a:endParaRPr lang="en-US" sz="1089" dirty="0">
              <a:latin typeface="Roboto" panose="02000000000000000000" pitchFamily="2" charset="0"/>
            </a:endParaRPr>
          </a:p>
          <a:p>
            <a:pPr marL="126148" indent="-126148">
              <a:buFont typeface="Arial" panose="020B0604020202020204" pitchFamily="34" charset="0"/>
              <a:buChar char="•"/>
            </a:pPr>
            <a:r>
              <a:rPr lang="en-US" sz="1089" dirty="0"/>
              <a:t>42% in global equity</a:t>
            </a:r>
          </a:p>
          <a:p>
            <a:pPr marL="126148" indent="-126148">
              <a:buFont typeface="Arial" panose="020B0604020202020204" pitchFamily="34" charset="0"/>
              <a:buChar char="•"/>
            </a:pPr>
            <a:r>
              <a:rPr lang="en-US" sz="1089" dirty="0"/>
              <a:t>30% in fixed income</a:t>
            </a:r>
          </a:p>
          <a:p>
            <a:pPr marL="126148" indent="-126148">
              <a:buFont typeface="Arial" panose="020B0604020202020204" pitchFamily="34" charset="0"/>
              <a:buChar char="•"/>
            </a:pPr>
            <a:r>
              <a:rPr lang="en-US" sz="1089" dirty="0"/>
              <a:t>15% in real assets</a:t>
            </a:r>
          </a:p>
          <a:p>
            <a:pPr marL="126148" indent="-126148">
              <a:buFont typeface="Arial" panose="020B0604020202020204" pitchFamily="34" charset="0"/>
              <a:buChar char="•"/>
            </a:pPr>
            <a:r>
              <a:rPr lang="en-US" sz="1089" dirty="0"/>
              <a:t>13% in private equity</a:t>
            </a:r>
          </a:p>
          <a:p>
            <a:pPr marL="126148" indent="-126148">
              <a:buFont typeface="Arial" panose="020B0604020202020204" pitchFamily="34" charset="0"/>
              <a:buChar char="•"/>
            </a:pPr>
            <a:r>
              <a:rPr lang="en-US" sz="1089" b="1" dirty="0"/>
              <a:t>5% in private debt</a:t>
            </a:r>
          </a:p>
          <a:p>
            <a:pPr marL="126148" indent="-126148">
              <a:buFont typeface="Arial" panose="020B0604020202020204" pitchFamily="34" charset="0"/>
              <a:buChar char="•"/>
            </a:pPr>
            <a:r>
              <a:rPr lang="en-US" sz="1089" i="1" dirty="0"/>
              <a:t>The allocation adds up to 105% due to the 5% allocation to leverage. CalPERS also increased its equity allocation to 50% and boosted fixed income to 28%.</a:t>
            </a:r>
          </a:p>
          <a:p>
            <a:endParaRPr lang="es-MX" sz="795" dirty="0"/>
          </a:p>
        </p:txBody>
      </p:sp>
      <p:sp>
        <p:nvSpPr>
          <p:cNvPr id="6" name="CuadroTexto 35">
            <a:extLst>
              <a:ext uri="{FF2B5EF4-FFF2-40B4-BE49-F238E27FC236}">
                <a16:creationId xmlns:a16="http://schemas.microsoft.com/office/drawing/2014/main" id="{AC3816E0-FE5B-5B6B-843E-FE013F288916}"/>
              </a:ext>
            </a:extLst>
          </p:cNvPr>
          <p:cNvSpPr txBox="1"/>
          <p:nvPr/>
        </p:nvSpPr>
        <p:spPr>
          <a:xfrm>
            <a:off x="501889" y="220418"/>
            <a:ext cx="7321860" cy="301749"/>
          </a:xfrm>
          <a:prstGeom prst="rect">
            <a:avLst/>
          </a:prstGeom>
          <a:noFill/>
        </p:spPr>
        <p:txBody>
          <a:bodyPr wrap="square" rtlCol="0">
            <a:spAutoFit/>
          </a:bodyPr>
          <a:lstStyle/>
          <a:p>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Donde vemos Private Debt/Deuda Privada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en</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 un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Portafolio</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361" b="1" dirty="0" err="1">
                <a:solidFill>
                  <a:srgbClr val="002060"/>
                </a:solidFill>
                <a:effectLst>
                  <a:outerShdw blurRad="38100" dist="38100" dir="2700000" algn="tl">
                    <a:srgbClr val="000000">
                      <a:alpha val="43137"/>
                    </a:srgbClr>
                  </a:outerShdw>
                </a:effectLst>
                <a:latin typeface="Arial" pitchFamily="34" charset="0"/>
                <a:cs typeface="Arial" pitchFamily="34" charset="0"/>
              </a:rPr>
              <a:t>Diversificado</a:t>
            </a:r>
            <a:r>
              <a:rPr lang="en-US" sz="1361" b="1" dirty="0">
                <a:solidFill>
                  <a:srgbClr val="002060"/>
                </a:solidFill>
                <a:effectLst>
                  <a:outerShdw blurRad="38100" dist="38100" dir="2700000" algn="tl">
                    <a:srgbClr val="000000">
                      <a:alpha val="43137"/>
                    </a:srgbClr>
                  </a:outerShdw>
                </a:effectLst>
                <a:latin typeface="Arial" pitchFamily="34" charset="0"/>
                <a:cs typeface="Arial" pitchFamily="34" charset="0"/>
              </a:rPr>
              <a:t>?</a:t>
            </a:r>
            <a:endParaRPr lang="es-MX" sz="1361" i="1" u="sng"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652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2253" t="14194" r="2253" b="14187"/>
          <a:stretch/>
        </p:blipFill>
        <p:spPr>
          <a:xfrm>
            <a:off x="0" y="0"/>
            <a:ext cx="9143997" cy="5143500"/>
          </a:xfrm>
          <a:prstGeom prst="rect">
            <a:avLst/>
          </a:prstGeom>
          <a:noFill/>
          <a:ln>
            <a:noFill/>
          </a:ln>
        </p:spPr>
      </p:pic>
      <p:sp>
        <p:nvSpPr>
          <p:cNvPr id="55" name="Google Shape;55;p13"/>
          <p:cNvSpPr/>
          <p:nvPr/>
        </p:nvSpPr>
        <p:spPr>
          <a:xfrm>
            <a:off x="0" y="0"/>
            <a:ext cx="9144000" cy="514350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 name="Google Shape;56;p13"/>
          <p:cNvSpPr txBox="1"/>
          <p:nvPr/>
        </p:nvSpPr>
        <p:spPr>
          <a:xfrm>
            <a:off x="739024" y="2549341"/>
            <a:ext cx="5211399" cy="5163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s-MX" sz="1500" dirty="0">
                <a:solidFill>
                  <a:schemeClr val="lt1"/>
                </a:solidFill>
                <a:latin typeface="Verdana"/>
                <a:ea typeface="Verdana"/>
                <a:cs typeface="Verdana"/>
                <a:sym typeface="Verdana"/>
              </a:rPr>
              <a:t>NOTA DE PRÉSTAMO DE ORO </a:t>
            </a:r>
            <a:r>
              <a:rPr lang="en" sz="1500" dirty="0">
                <a:solidFill>
                  <a:schemeClr val="lt1"/>
                </a:solidFill>
                <a:latin typeface="Verdana"/>
                <a:ea typeface="Verdana"/>
                <a:cs typeface="Verdana"/>
                <a:sym typeface="Verdana"/>
              </a:rPr>
              <a:t>Mayo 2025</a:t>
            </a:r>
            <a:endParaRPr sz="1500" dirty="0">
              <a:solidFill>
                <a:schemeClr val="lt1"/>
              </a:solidFill>
              <a:latin typeface="Verdana"/>
              <a:ea typeface="Verdana"/>
              <a:cs typeface="Verdana"/>
              <a:sym typeface="Verdana"/>
            </a:endParaRPr>
          </a:p>
        </p:txBody>
      </p:sp>
      <p:pic>
        <p:nvPicPr>
          <p:cNvPr id="57" name="Google Shape;57;p13"/>
          <p:cNvPicPr preferRelativeResize="0"/>
          <p:nvPr/>
        </p:nvPicPr>
        <p:blipFill rotWithShape="1">
          <a:blip r:embed="rId4">
            <a:alphaModFix/>
          </a:blip>
          <a:srcRect r="1526" b="38214"/>
          <a:stretch/>
        </p:blipFill>
        <p:spPr>
          <a:xfrm>
            <a:off x="739025" y="2096688"/>
            <a:ext cx="2705464" cy="321098"/>
          </a:xfrm>
          <a:prstGeom prst="rect">
            <a:avLst/>
          </a:prstGeom>
          <a:noFill/>
          <a:ln>
            <a:noFill/>
          </a:ln>
        </p:spPr>
      </p:pic>
      <p:sp>
        <p:nvSpPr>
          <p:cNvPr id="58" name="Google Shape;58;p13"/>
          <p:cNvSpPr txBox="1"/>
          <p:nvPr/>
        </p:nvSpPr>
        <p:spPr>
          <a:xfrm>
            <a:off x="3652248" y="2077874"/>
            <a:ext cx="2705464"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300" dirty="0">
              <a:solidFill>
                <a:schemeClr val="lt1"/>
              </a:solidFill>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p:nvPr/>
        </p:nvSpPr>
        <p:spPr>
          <a:xfrm>
            <a:off x="312675" y="901050"/>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MX" sz="1600" b="1" dirty="0">
                <a:solidFill>
                  <a:srgbClr val="006F59"/>
                </a:solidFill>
              </a:rPr>
              <a:t>Introducción a </a:t>
            </a:r>
            <a:r>
              <a:rPr lang="en" sz="1600" b="1" dirty="0">
                <a:solidFill>
                  <a:srgbClr val="006F59"/>
                </a:solidFill>
              </a:rPr>
              <a:t>London DE Group</a:t>
            </a:r>
            <a:endParaRPr sz="1600" b="1" dirty="0">
              <a:solidFill>
                <a:srgbClr val="006F59"/>
              </a:solidFill>
            </a:endParaRPr>
          </a:p>
        </p:txBody>
      </p:sp>
      <p:pic>
        <p:nvPicPr>
          <p:cNvPr id="64" name="Google Shape;64;p14"/>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3" name="Google Shape;269;p22">
            <a:extLst>
              <a:ext uri="{FF2B5EF4-FFF2-40B4-BE49-F238E27FC236}">
                <a16:creationId xmlns:a16="http://schemas.microsoft.com/office/drawing/2014/main" id="{3070E0C7-966B-8A56-9F50-ABCEAB73CBC3}"/>
              </a:ext>
            </a:extLst>
          </p:cNvPr>
          <p:cNvSpPr/>
          <p:nvPr/>
        </p:nvSpPr>
        <p:spPr>
          <a:xfrm>
            <a:off x="-1425" y="-1"/>
            <a:ext cx="9144000" cy="878953"/>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66" name="Google Shape;66;p14"/>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67" name="Google Shape;67;p14"/>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grpSp>
        <p:nvGrpSpPr>
          <p:cNvPr id="68" name="Google Shape;68;p14"/>
          <p:cNvGrpSpPr/>
          <p:nvPr/>
        </p:nvGrpSpPr>
        <p:grpSpPr>
          <a:xfrm>
            <a:off x="362475" y="1378325"/>
            <a:ext cx="8419050" cy="3619800"/>
            <a:chOff x="309850" y="1378325"/>
            <a:chExt cx="8419050" cy="3619800"/>
          </a:xfrm>
        </p:grpSpPr>
        <p:sp>
          <p:nvSpPr>
            <p:cNvPr id="69" name="Google Shape;69;p14"/>
            <p:cNvSpPr/>
            <p:nvPr/>
          </p:nvSpPr>
          <p:spPr>
            <a:xfrm>
              <a:off x="312700" y="1378325"/>
              <a:ext cx="8416200" cy="3619800"/>
            </a:xfrm>
            <a:prstGeom prst="roundRect">
              <a:avLst>
                <a:gd name="adj" fmla="val 7309"/>
              </a:avLst>
            </a:prstGeom>
            <a:gradFill>
              <a:gsLst>
                <a:gs pos="0">
                  <a:srgbClr val="400F26"/>
                </a:gs>
                <a:gs pos="100000">
                  <a:srgbClr val="400E25"/>
                </a:gs>
              </a:gsLst>
              <a:lin ang="1080140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0" name="Google Shape;70;p14"/>
            <p:cNvPicPr preferRelativeResize="0"/>
            <p:nvPr/>
          </p:nvPicPr>
          <p:blipFill rotWithShape="1">
            <a:blip r:embed="rId5">
              <a:alphaModFix/>
            </a:blip>
            <a:srcRect l="2060" t="40845" r="3412" b="36974"/>
            <a:stretch/>
          </p:blipFill>
          <p:spPr>
            <a:xfrm>
              <a:off x="309850" y="1378325"/>
              <a:ext cx="8416200" cy="1173000"/>
            </a:xfrm>
            <a:prstGeom prst="roundRect">
              <a:avLst>
                <a:gd name="adj" fmla="val 24633"/>
              </a:avLst>
            </a:prstGeom>
            <a:noFill/>
            <a:ln>
              <a:noFill/>
            </a:ln>
          </p:spPr>
        </p:pic>
        <p:sp>
          <p:nvSpPr>
            <p:cNvPr id="71" name="Google Shape;71;p14"/>
            <p:cNvSpPr txBox="1"/>
            <p:nvPr/>
          </p:nvSpPr>
          <p:spPr>
            <a:xfrm>
              <a:off x="3253000" y="2609064"/>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500" b="1">
                  <a:solidFill>
                    <a:schemeClr val="lt1"/>
                  </a:solidFill>
                </a:rPr>
                <a:t>London DE (LDE)</a:t>
              </a:r>
              <a:endParaRPr sz="1500" b="1">
                <a:solidFill>
                  <a:schemeClr val="lt1"/>
                </a:solidFill>
              </a:endParaRPr>
            </a:p>
          </p:txBody>
        </p:sp>
        <p:sp>
          <p:nvSpPr>
            <p:cNvPr id="72" name="Google Shape;72;p14"/>
            <p:cNvSpPr txBox="1"/>
            <p:nvPr/>
          </p:nvSpPr>
          <p:spPr>
            <a:xfrm>
              <a:off x="696400" y="3195624"/>
              <a:ext cx="7908000" cy="1569300"/>
            </a:xfrm>
            <a:prstGeom prst="rect">
              <a:avLst/>
            </a:prstGeom>
            <a:noFill/>
            <a:ln>
              <a:noFill/>
            </a:ln>
          </p:spPr>
          <p:txBody>
            <a:bodyPr spcFirstLastPara="1" wrap="square" lIns="0" tIns="0" rIns="0" bIns="0" anchor="ctr" anchorCtr="0">
              <a:noAutofit/>
            </a:bodyPr>
            <a:lstStyle/>
            <a:p>
              <a:pPr marL="0" lvl="0" indent="0" algn="ctr" rtl="0">
                <a:lnSpc>
                  <a:spcPct val="115000"/>
                </a:lnSpc>
                <a:spcBef>
                  <a:spcPts val="0"/>
                </a:spcBef>
                <a:spcAft>
                  <a:spcPts val="0"/>
                </a:spcAft>
                <a:buNone/>
              </a:pPr>
              <a:r>
                <a:rPr lang="en" sz="1000" dirty="0">
                  <a:solidFill>
                    <a:schemeClr val="lt1"/>
                  </a:solidFill>
                  <a:latin typeface="Verdana"/>
                  <a:ea typeface="Verdana"/>
                  <a:cs typeface="Verdana"/>
                  <a:sym typeface="Verdana"/>
                </a:rPr>
                <a:t>London DE Group, </a:t>
              </a:r>
              <a:r>
                <a:rPr lang="es-MX" sz="1000" dirty="0">
                  <a:solidFill>
                    <a:schemeClr val="lt1"/>
                  </a:solidFill>
                  <a:latin typeface="Verdana"/>
                  <a:ea typeface="Verdana"/>
                  <a:cs typeface="Verdana"/>
                  <a:sym typeface="Verdana"/>
                </a:rPr>
                <a:t>incorporada </a:t>
              </a:r>
              <a:r>
                <a:rPr lang="es-MX" sz="1000" b="1" dirty="0">
                  <a:solidFill>
                    <a:schemeClr val="lt1"/>
                  </a:solidFill>
                  <a:latin typeface="Verdana"/>
                  <a:ea typeface="Verdana"/>
                  <a:cs typeface="Verdana"/>
                  <a:sym typeface="Verdana"/>
                </a:rPr>
                <a:t>desde 2013</a:t>
              </a:r>
              <a:r>
                <a:rPr lang="en" sz="1000" b="1" dirty="0">
                  <a:solidFill>
                    <a:schemeClr val="lt1"/>
                  </a:solidFill>
                  <a:latin typeface="Verdana"/>
                  <a:ea typeface="Verdana"/>
                  <a:cs typeface="Verdana"/>
                  <a:sym typeface="Verdana"/>
                </a:rPr>
                <a:t> en el Reino Unido. </a:t>
              </a:r>
              <a:endParaRPr lang="es-ES" sz="600"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br>
                <a:rPr lang="es-ES" sz="1000" dirty="0">
                  <a:solidFill>
                    <a:schemeClr val="lt1"/>
                  </a:solidFill>
                  <a:latin typeface="Verdana"/>
                  <a:ea typeface="Verdana"/>
                  <a:cs typeface="Verdana"/>
                  <a:sym typeface="Verdana"/>
                </a:rPr>
              </a:br>
              <a:r>
                <a:rPr lang="es-ES" sz="1000" dirty="0">
                  <a:solidFill>
                    <a:schemeClr val="lt1"/>
                  </a:solidFill>
                  <a:latin typeface="Verdana"/>
                  <a:ea typeface="Verdana"/>
                  <a:cs typeface="Verdana"/>
                  <a:sym typeface="Verdana"/>
                </a:rPr>
                <a:t>Fundada por </a:t>
              </a:r>
              <a:r>
                <a:rPr lang="es-ES" sz="1000" b="1" dirty="0">
                  <a:solidFill>
                    <a:schemeClr val="lt1"/>
                  </a:solidFill>
                  <a:latin typeface="Verdana"/>
                  <a:ea typeface="Verdana"/>
                  <a:cs typeface="Verdana"/>
                  <a:sym typeface="Verdana"/>
                </a:rPr>
                <a:t>Philip Spencer</a:t>
              </a:r>
              <a:r>
                <a:rPr lang="es-ES" sz="1000" dirty="0">
                  <a:solidFill>
                    <a:schemeClr val="lt1"/>
                  </a:solidFill>
                  <a:latin typeface="Verdana"/>
                  <a:ea typeface="Verdana"/>
                  <a:cs typeface="Verdana"/>
                  <a:sym typeface="Verdana"/>
                </a:rPr>
                <a:t>, oficial de las Fuerzas Armadas del Reino Unido, </a:t>
              </a:r>
              <a:r>
                <a:rPr lang="es-ES" sz="1000" dirty="0" err="1">
                  <a:solidFill>
                    <a:schemeClr val="lt1"/>
                  </a:solidFill>
                  <a:latin typeface="Verdana"/>
                  <a:ea typeface="Verdana"/>
                  <a:cs typeface="Verdana"/>
                  <a:sym typeface="Verdana"/>
                </a:rPr>
                <a:t>Stockbroker</a:t>
              </a:r>
              <a:r>
                <a:rPr lang="es-ES" sz="1000" dirty="0">
                  <a:solidFill>
                    <a:schemeClr val="lt1"/>
                  </a:solidFill>
                  <a:latin typeface="Verdana"/>
                  <a:ea typeface="Verdana"/>
                  <a:cs typeface="Verdana"/>
                  <a:sym typeface="Verdana"/>
                </a:rPr>
                <a:t> en Londres y Gestor Patrimonial en Londres y Dubái</a:t>
              </a:r>
            </a:p>
            <a:p>
              <a:pPr marL="0" lvl="0" indent="0" algn="ctr" rtl="0">
                <a:lnSpc>
                  <a:spcPct val="115000"/>
                </a:lnSpc>
                <a:spcBef>
                  <a:spcPts val="0"/>
                </a:spcBef>
                <a:spcAft>
                  <a:spcPts val="0"/>
                </a:spcAft>
                <a:buNone/>
              </a:pPr>
              <a:r>
                <a:rPr lang="es-MX" sz="1000" dirty="0">
                  <a:solidFill>
                    <a:schemeClr val="lt1"/>
                  </a:solidFill>
                  <a:latin typeface="Verdana"/>
                  <a:ea typeface="Verdana"/>
                  <a:cs typeface="Verdana"/>
                  <a:sym typeface="Verdana"/>
                </a:rPr>
                <a:t> (EAU).</a:t>
              </a:r>
              <a:endParaRPr sz="1000"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endParaRPr sz="600" dirty="0">
                <a:solidFill>
                  <a:schemeClr val="lt1"/>
                </a:solidFill>
                <a:latin typeface="Verdana"/>
                <a:ea typeface="Verdana"/>
                <a:cs typeface="Verdana"/>
                <a:sym typeface="Verdana"/>
              </a:endParaRPr>
            </a:p>
            <a:p>
              <a:pPr marL="0" lvl="0" indent="0" algn="ctr" rtl="0">
                <a:lnSpc>
                  <a:spcPct val="115000"/>
                </a:lnSpc>
                <a:spcBef>
                  <a:spcPts val="0"/>
                </a:spcBef>
                <a:spcAft>
                  <a:spcPts val="0"/>
                </a:spcAft>
                <a:buNone/>
              </a:pPr>
              <a:r>
                <a:rPr lang="es-MX" sz="1000" dirty="0">
                  <a:solidFill>
                    <a:schemeClr val="lt1"/>
                  </a:solidFill>
                  <a:latin typeface="Verdana"/>
                  <a:ea typeface="Verdana"/>
                  <a:cs typeface="Verdana"/>
                  <a:sym typeface="Verdana"/>
                </a:rPr>
                <a:t>LDE Group ha establecido un serie de rutas de comercio con fuentes de </a:t>
              </a:r>
              <a:r>
                <a:rPr lang="es-MX" sz="1000" b="1" dirty="0">
                  <a:solidFill>
                    <a:schemeClr val="lt1"/>
                  </a:solidFill>
                  <a:latin typeface="Verdana"/>
                  <a:ea typeface="Verdana"/>
                  <a:cs typeface="Verdana"/>
                  <a:sym typeface="Verdana"/>
                </a:rPr>
                <a:t>materias primas</a:t>
              </a:r>
              <a:r>
                <a:rPr lang="es-MX" sz="1000" dirty="0">
                  <a:solidFill>
                    <a:schemeClr val="lt1"/>
                  </a:solidFill>
                  <a:latin typeface="Verdana"/>
                  <a:ea typeface="Verdana"/>
                  <a:cs typeface="Verdana"/>
                  <a:sym typeface="Verdana"/>
                </a:rPr>
                <a:t>, ofreciendo </a:t>
              </a:r>
              <a:r>
                <a:rPr lang="es-MX" sz="1000" b="1" dirty="0">
                  <a:solidFill>
                    <a:schemeClr val="lt1"/>
                  </a:solidFill>
                  <a:latin typeface="Verdana"/>
                  <a:ea typeface="Verdana"/>
                  <a:cs typeface="Verdana"/>
                  <a:sym typeface="Verdana"/>
                </a:rPr>
                <a:t>precios muy competitivos y por lo cual oportunidades financieras únicas.</a:t>
              </a:r>
            </a:p>
          </p:txBody>
        </p:sp>
        <p:cxnSp>
          <p:nvCxnSpPr>
            <p:cNvPr id="73" name="Google Shape;73;p14"/>
            <p:cNvCxnSpPr/>
            <p:nvPr/>
          </p:nvCxnSpPr>
          <p:spPr>
            <a:xfrm>
              <a:off x="566800" y="3105446"/>
              <a:ext cx="7908000" cy="0"/>
            </a:xfrm>
            <a:prstGeom prst="straightConnector1">
              <a:avLst/>
            </a:prstGeom>
            <a:noFill/>
            <a:ln w="19050" cap="flat" cmpd="sng">
              <a:solidFill>
                <a:schemeClr val="lt1"/>
              </a:solidFill>
              <a:prstDash val="solid"/>
              <a:round/>
              <a:headEnd type="none" w="med" len="med"/>
              <a:tailEnd type="none" w="med" len="med"/>
            </a:ln>
          </p:spPr>
        </p:cxnSp>
        <p:pic>
          <p:nvPicPr>
            <p:cNvPr id="74" name="Google Shape;74;p14"/>
            <p:cNvPicPr preferRelativeResize="0"/>
            <p:nvPr/>
          </p:nvPicPr>
          <p:blipFill rotWithShape="1">
            <a:blip r:embed="rId6">
              <a:alphaModFix/>
            </a:blip>
            <a:srcRect/>
            <a:stretch/>
          </p:blipFill>
          <p:spPr>
            <a:xfrm>
              <a:off x="3141746" y="1715675"/>
              <a:ext cx="2752409" cy="49830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25"/>
          <p:cNvPicPr preferRelativeResize="0"/>
          <p:nvPr/>
        </p:nvPicPr>
        <p:blipFill rotWithShape="1">
          <a:blip r:embed="rId3">
            <a:alphaModFix/>
          </a:blip>
          <a:srcRect l="117" t="-1" r="-13532" b="229"/>
          <a:stretch/>
        </p:blipFill>
        <p:spPr>
          <a:xfrm>
            <a:off x="4171950" y="1192799"/>
            <a:ext cx="2874150" cy="3259801"/>
          </a:xfrm>
          <a:prstGeom prst="round2SameRect">
            <a:avLst>
              <a:gd name="adj1" fmla="val 11298"/>
              <a:gd name="adj2" fmla="val 0"/>
            </a:avLst>
          </a:prstGeom>
          <a:noFill/>
          <a:ln>
            <a:noFill/>
          </a:ln>
        </p:spPr>
      </p:pic>
      <p:pic>
        <p:nvPicPr>
          <p:cNvPr id="320" name="Google Shape;320;p25"/>
          <p:cNvPicPr preferRelativeResize="0"/>
          <p:nvPr/>
        </p:nvPicPr>
        <p:blipFill rotWithShape="1">
          <a:blip r:embed="rId4">
            <a:alphaModFix/>
          </a:blip>
          <a:srcRect l="1774" r="1765" b="37776"/>
          <a:stretch/>
        </p:blipFill>
        <p:spPr>
          <a:xfrm>
            <a:off x="0" y="4708225"/>
            <a:ext cx="9143999" cy="413100"/>
          </a:xfrm>
          <a:prstGeom prst="rect">
            <a:avLst/>
          </a:prstGeom>
          <a:noFill/>
          <a:ln>
            <a:noFill/>
          </a:ln>
        </p:spPr>
      </p:pic>
      <p:sp>
        <p:nvSpPr>
          <p:cNvPr id="321" name="Google Shape;321;p25"/>
          <p:cNvSpPr txBox="1"/>
          <p:nvPr/>
        </p:nvSpPr>
        <p:spPr>
          <a:xfrm>
            <a:off x="387900" y="1372000"/>
            <a:ext cx="3398400" cy="261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s-MX" sz="1300" b="1" dirty="0">
                <a:solidFill>
                  <a:srgbClr val="400F26"/>
                </a:solidFill>
              </a:rPr>
              <a:t>FUNDADOR Y DIRECTOR GENERAL</a:t>
            </a:r>
            <a:endParaRPr sz="1300" b="1" dirty="0">
              <a:solidFill>
                <a:srgbClr val="400F26"/>
              </a:solidFill>
            </a:endParaRPr>
          </a:p>
        </p:txBody>
      </p:sp>
      <p:pic>
        <p:nvPicPr>
          <p:cNvPr id="322" name="Google Shape;322;p25"/>
          <p:cNvPicPr preferRelativeResize="0"/>
          <p:nvPr/>
        </p:nvPicPr>
        <p:blipFill rotWithShape="1">
          <a:blip r:embed="rId5">
            <a:alphaModFix/>
          </a:blip>
          <a:srcRect l="24278" r="24283"/>
          <a:stretch/>
        </p:blipFill>
        <p:spPr>
          <a:xfrm>
            <a:off x="6628200" y="1192800"/>
            <a:ext cx="2515799" cy="3259801"/>
          </a:xfrm>
          <a:prstGeom prst="rect">
            <a:avLst/>
          </a:prstGeom>
          <a:noFill/>
          <a:ln>
            <a:noFill/>
          </a:ln>
        </p:spPr>
      </p:pic>
      <p:sp>
        <p:nvSpPr>
          <p:cNvPr id="323" name="Google Shape;323;p25"/>
          <p:cNvSpPr txBox="1"/>
          <p:nvPr/>
        </p:nvSpPr>
        <p:spPr>
          <a:xfrm>
            <a:off x="387900" y="1589608"/>
            <a:ext cx="3473400" cy="4131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2700" b="1">
                <a:solidFill>
                  <a:srgbClr val="006F59"/>
                </a:solidFill>
              </a:rPr>
              <a:t>PHIL SPENCER</a:t>
            </a:r>
            <a:endParaRPr sz="2700" b="1">
              <a:solidFill>
                <a:srgbClr val="006F59"/>
              </a:solidFill>
            </a:endParaRPr>
          </a:p>
        </p:txBody>
      </p:sp>
      <p:sp>
        <p:nvSpPr>
          <p:cNvPr id="324" name="Google Shape;324;p25"/>
          <p:cNvSpPr/>
          <p:nvPr/>
        </p:nvSpPr>
        <p:spPr>
          <a:xfrm>
            <a:off x="333875" y="2073125"/>
            <a:ext cx="3527400" cy="2358600"/>
          </a:xfrm>
          <a:prstGeom prst="roundRect">
            <a:avLst>
              <a:gd name="adj" fmla="val 9510"/>
            </a:avLst>
          </a:prstGeom>
          <a:gradFill>
            <a:gsLst>
              <a:gs pos="0">
                <a:srgbClr val="400F26"/>
              </a:gs>
              <a:gs pos="100000">
                <a:srgbClr val="280817"/>
              </a:gs>
            </a:gsLst>
            <a:lin ang="5400012"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25" name="Google Shape;325;p25"/>
          <p:cNvSpPr txBox="1"/>
          <p:nvPr/>
        </p:nvSpPr>
        <p:spPr>
          <a:xfrm>
            <a:off x="333350" y="2073125"/>
            <a:ext cx="3360000" cy="2358600"/>
          </a:xfrm>
          <a:prstGeom prst="rect">
            <a:avLst/>
          </a:prstGeom>
          <a:noFill/>
          <a:ln>
            <a:noFill/>
          </a:ln>
        </p:spPr>
        <p:txBody>
          <a:bodyPr spcFirstLastPara="1" wrap="square" lIns="0" tIns="0" rIns="0" bIns="0" anchor="ctr" anchorCtr="0">
            <a:noAutofit/>
          </a:bodyPr>
          <a:lstStyle/>
          <a:p>
            <a:pPr marL="457200" lvl="0" indent="-295275" algn="l" rtl="0">
              <a:lnSpc>
                <a:spcPct val="170000"/>
              </a:lnSpc>
              <a:spcBef>
                <a:spcPts val="0"/>
              </a:spcBef>
              <a:spcAft>
                <a:spcPts val="0"/>
              </a:spcAft>
              <a:buClr>
                <a:srgbClr val="FFFFFF"/>
              </a:buClr>
              <a:buSzPts val="1050"/>
              <a:buFont typeface="Verdana"/>
              <a:buChar char="●"/>
            </a:pPr>
            <a:r>
              <a:rPr lang="es-MX" sz="900" dirty="0">
                <a:solidFill>
                  <a:srgbClr val="FFFFFF"/>
                </a:solidFill>
                <a:latin typeface="Verdana"/>
                <a:ea typeface="Verdana"/>
                <a:cs typeface="Verdana"/>
                <a:sym typeface="Verdana"/>
              </a:rPr>
              <a:t>Oficial comisionado en las Fuerzas Armadas del Reino Unido</a:t>
            </a:r>
          </a:p>
          <a:p>
            <a:pPr marL="457200" lvl="0" indent="-295275" algn="l" rtl="0">
              <a:lnSpc>
                <a:spcPct val="170000"/>
              </a:lnSpc>
              <a:spcBef>
                <a:spcPts val="0"/>
              </a:spcBef>
              <a:spcAft>
                <a:spcPts val="0"/>
              </a:spcAft>
              <a:buClr>
                <a:srgbClr val="FFFFFF"/>
              </a:buClr>
              <a:buSzPts val="1050"/>
              <a:buFont typeface="Verdana"/>
              <a:buChar char="●"/>
            </a:pPr>
            <a:r>
              <a:rPr lang="es-MX" sz="900" dirty="0">
                <a:solidFill>
                  <a:srgbClr val="FFFFFF"/>
                </a:solidFill>
                <a:latin typeface="Verdana"/>
                <a:ea typeface="Verdana"/>
                <a:cs typeface="Verdana"/>
                <a:sym typeface="Verdana"/>
              </a:rPr>
              <a:t>Agente de bolsa y gestor de patrimonios en Londres y Dubái, EAU</a:t>
            </a:r>
          </a:p>
          <a:p>
            <a:pPr marL="457200" lvl="0" indent="-295275" algn="l" rtl="0">
              <a:lnSpc>
                <a:spcPct val="170000"/>
              </a:lnSpc>
              <a:spcBef>
                <a:spcPts val="0"/>
              </a:spcBef>
              <a:spcAft>
                <a:spcPts val="0"/>
              </a:spcAft>
              <a:buClr>
                <a:srgbClr val="FFFFFF"/>
              </a:buClr>
              <a:buSzPts val="1050"/>
              <a:buFont typeface="Verdana"/>
              <a:buChar char="●"/>
            </a:pPr>
            <a:r>
              <a:rPr lang="es-MX" sz="900" dirty="0">
                <a:solidFill>
                  <a:srgbClr val="FFFFFF"/>
                </a:solidFill>
                <a:latin typeface="Verdana"/>
                <a:ea typeface="Verdana"/>
                <a:cs typeface="Verdana"/>
                <a:sym typeface="Verdana"/>
              </a:rPr>
              <a:t>Fundó London DE en diciembre de 2013</a:t>
            </a:r>
          </a:p>
          <a:p>
            <a:pPr marL="457200" lvl="0" indent="-295275" algn="l" rtl="0">
              <a:lnSpc>
                <a:spcPct val="170000"/>
              </a:lnSpc>
              <a:spcBef>
                <a:spcPts val="0"/>
              </a:spcBef>
              <a:spcAft>
                <a:spcPts val="0"/>
              </a:spcAft>
              <a:buClr>
                <a:srgbClr val="FFFFFF"/>
              </a:buClr>
              <a:buSzPts val="1050"/>
              <a:buFont typeface="Verdana"/>
              <a:buChar char="●"/>
            </a:pPr>
            <a:r>
              <a:rPr lang="es-MX" sz="900" dirty="0">
                <a:solidFill>
                  <a:srgbClr val="FFFFFF"/>
                </a:solidFill>
                <a:latin typeface="Verdana"/>
                <a:ea typeface="Verdana"/>
                <a:cs typeface="Verdana"/>
                <a:sym typeface="Verdana"/>
              </a:rPr>
              <a:t>Empresario apasionado, con un alto grado de integridad</a:t>
            </a:r>
          </a:p>
          <a:p>
            <a:pPr marL="457200" lvl="0" indent="-295275" algn="l" rtl="0">
              <a:lnSpc>
                <a:spcPct val="170000"/>
              </a:lnSpc>
              <a:spcBef>
                <a:spcPts val="0"/>
              </a:spcBef>
              <a:spcAft>
                <a:spcPts val="0"/>
              </a:spcAft>
              <a:buClr>
                <a:srgbClr val="FFFFFF"/>
              </a:buClr>
              <a:buSzPts val="1050"/>
              <a:buFont typeface="Verdana"/>
              <a:buChar char="●"/>
            </a:pPr>
            <a:r>
              <a:rPr lang="es-MX" sz="900" dirty="0">
                <a:solidFill>
                  <a:srgbClr val="FFFFFF"/>
                </a:solidFill>
                <a:latin typeface="Verdana"/>
                <a:ea typeface="Verdana"/>
                <a:cs typeface="Verdana"/>
                <a:sym typeface="Verdana"/>
              </a:rPr>
              <a:t>Enfoque ético para transformar los mercados de piedras preciosas de colores y oro artesanal.</a:t>
            </a:r>
            <a:endParaRPr sz="900" dirty="0">
              <a:solidFill>
                <a:srgbClr val="FFFFFF"/>
              </a:solidFill>
              <a:latin typeface="Verdana"/>
              <a:ea typeface="Verdana"/>
              <a:cs typeface="Verdana"/>
              <a:sym typeface="Verdana"/>
            </a:endParaRPr>
          </a:p>
        </p:txBody>
      </p:sp>
      <p:pic>
        <p:nvPicPr>
          <p:cNvPr id="326" name="Google Shape;326;p25"/>
          <p:cNvPicPr preferRelativeResize="0"/>
          <p:nvPr/>
        </p:nvPicPr>
        <p:blipFill rotWithShape="1">
          <a:blip r:embed="rId6">
            <a:alphaModFix/>
          </a:blip>
          <a:srcRect t="43584" b="43585"/>
          <a:stretch/>
        </p:blipFill>
        <p:spPr>
          <a:xfrm>
            <a:off x="0" y="0"/>
            <a:ext cx="9144003" cy="879921"/>
          </a:xfrm>
          <a:prstGeom prst="rect">
            <a:avLst/>
          </a:prstGeom>
          <a:noFill/>
          <a:ln>
            <a:noFill/>
          </a:ln>
        </p:spPr>
      </p:pic>
      <p:sp>
        <p:nvSpPr>
          <p:cNvPr id="2" name="Google Shape;55;p13">
            <a:extLst>
              <a:ext uri="{FF2B5EF4-FFF2-40B4-BE49-F238E27FC236}">
                <a16:creationId xmlns:a16="http://schemas.microsoft.com/office/drawing/2014/main" id="{84C75F53-4A2C-FAA0-D850-88B0EBA1F3C9}"/>
              </a:ext>
            </a:extLst>
          </p:cNvPr>
          <p:cNvSpPr/>
          <p:nvPr/>
        </p:nvSpPr>
        <p:spPr>
          <a:xfrm>
            <a:off x="1" y="0"/>
            <a:ext cx="9144000" cy="901050"/>
          </a:xfrm>
          <a:prstGeom prst="rect">
            <a:avLst/>
          </a:prstGeom>
          <a:gradFill>
            <a:gsLst>
              <a:gs pos="0">
                <a:srgbClr val="400F26">
                  <a:alpha val="79750"/>
                </a:srgbClr>
              </a:gs>
              <a:gs pos="50000">
                <a:srgbClr val="400F26">
                  <a:alpha val="79607"/>
                  <a:alpha val="79750"/>
                </a:srgbClr>
              </a:gs>
              <a:gs pos="100000">
                <a:srgbClr val="581736">
                  <a:alpha val="0"/>
                  <a:alpha val="7975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28" name="Google Shape;328;p25"/>
          <p:cNvPicPr preferRelativeResize="0"/>
          <p:nvPr/>
        </p:nvPicPr>
        <p:blipFill rotWithShape="1">
          <a:blip r:embed="rId7">
            <a:alphaModFix/>
          </a:blip>
          <a:srcRect r="1526" b="38214"/>
          <a:stretch/>
        </p:blipFill>
        <p:spPr>
          <a:xfrm>
            <a:off x="312675" y="293625"/>
            <a:ext cx="2705464" cy="321098"/>
          </a:xfrm>
          <a:prstGeom prst="rect">
            <a:avLst/>
          </a:prstGeom>
          <a:noFill/>
          <a:ln>
            <a:noFill/>
          </a:ln>
        </p:spPr>
      </p:pic>
      <p:sp>
        <p:nvSpPr>
          <p:cNvPr id="329" name="Google Shape;329;p2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a:solidFill>
                  <a:schemeClr val="lt1"/>
                </a:solidFill>
                <a:latin typeface="Roboto Light"/>
                <a:ea typeface="Roboto Light"/>
                <a:cs typeface="Roboto Light"/>
                <a:sym typeface="Roboto Light"/>
              </a:rPr>
              <a:t>D E   G R O U P</a:t>
            </a:r>
            <a:endParaRPr sz="2000">
              <a:solidFill>
                <a:schemeClr val="lt1"/>
              </a:solidFill>
              <a:latin typeface="Roboto Light"/>
              <a:ea typeface="Roboto Light"/>
              <a:cs typeface="Roboto Light"/>
              <a:sym typeface="Robot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80" name="Google Shape;80;p15"/>
          <p:cNvSpPr txBox="1"/>
          <p:nvPr/>
        </p:nvSpPr>
        <p:spPr>
          <a:xfrm>
            <a:off x="311288" y="1026887"/>
            <a:ext cx="4338600" cy="468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s-MX" sz="1600" b="1" dirty="0">
                <a:solidFill>
                  <a:srgbClr val="006F59"/>
                </a:solidFill>
              </a:rPr>
              <a:t>Estructura de </a:t>
            </a:r>
            <a:r>
              <a:rPr lang="en" sz="1600" b="1" dirty="0">
                <a:solidFill>
                  <a:srgbClr val="006F59"/>
                </a:solidFill>
              </a:rPr>
              <a:t>London DE Group</a:t>
            </a:r>
            <a:endParaRPr sz="1600" b="1" dirty="0">
              <a:solidFill>
                <a:srgbClr val="006F59"/>
              </a:solidFill>
            </a:endParaRPr>
          </a:p>
        </p:txBody>
      </p:sp>
      <p:pic>
        <p:nvPicPr>
          <p:cNvPr id="81" name="Google Shape;81;p15"/>
          <p:cNvPicPr preferRelativeResize="0"/>
          <p:nvPr/>
        </p:nvPicPr>
        <p:blipFill rotWithShape="1">
          <a:blip r:embed="rId3">
            <a:alphaModFix/>
          </a:blip>
          <a:srcRect t="43584" b="43585"/>
          <a:stretch/>
        </p:blipFill>
        <p:spPr>
          <a:xfrm>
            <a:off x="0" y="0"/>
            <a:ext cx="9144003" cy="879921"/>
          </a:xfrm>
          <a:prstGeom prst="rect">
            <a:avLst/>
          </a:prstGeom>
          <a:noFill/>
          <a:ln>
            <a:noFill/>
          </a:ln>
        </p:spPr>
      </p:pic>
      <p:sp>
        <p:nvSpPr>
          <p:cNvPr id="5" name="Google Shape;65;p14">
            <a:extLst>
              <a:ext uri="{FF2B5EF4-FFF2-40B4-BE49-F238E27FC236}">
                <a16:creationId xmlns:a16="http://schemas.microsoft.com/office/drawing/2014/main" id="{8676C759-F552-6F45-8BEE-3FC310225DB8}"/>
              </a:ext>
            </a:extLst>
          </p:cNvPr>
          <p:cNvSpPr/>
          <p:nvPr/>
        </p:nvSpPr>
        <p:spPr>
          <a:xfrm>
            <a:off x="0" y="-6785"/>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3" name="Google Shape;83;p15"/>
          <p:cNvPicPr preferRelativeResize="0"/>
          <p:nvPr/>
        </p:nvPicPr>
        <p:blipFill rotWithShape="1">
          <a:blip r:embed="rId4">
            <a:alphaModFix/>
          </a:blip>
          <a:srcRect r="1526" b="38214"/>
          <a:stretch/>
        </p:blipFill>
        <p:spPr>
          <a:xfrm>
            <a:off x="312675" y="293625"/>
            <a:ext cx="2705464" cy="321098"/>
          </a:xfrm>
          <a:prstGeom prst="rect">
            <a:avLst/>
          </a:prstGeom>
          <a:noFill/>
          <a:ln>
            <a:noFill/>
          </a:ln>
        </p:spPr>
      </p:pic>
      <p:sp>
        <p:nvSpPr>
          <p:cNvPr id="84" name="Google Shape;84;p15"/>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pic>
        <p:nvPicPr>
          <p:cNvPr id="87" name="Google Shape;87;p15"/>
          <p:cNvPicPr preferRelativeResize="0"/>
          <p:nvPr/>
        </p:nvPicPr>
        <p:blipFill>
          <a:blip r:embed="rId5">
            <a:alphaModFix/>
          </a:blip>
          <a:stretch>
            <a:fillRect/>
          </a:stretch>
        </p:blipFill>
        <p:spPr>
          <a:xfrm>
            <a:off x="5810080" y="2113231"/>
            <a:ext cx="1592847" cy="420000"/>
          </a:xfrm>
          <a:prstGeom prst="rect">
            <a:avLst/>
          </a:prstGeom>
          <a:noFill/>
          <a:ln>
            <a:noFill/>
          </a:ln>
        </p:spPr>
      </p:pic>
      <p:sp>
        <p:nvSpPr>
          <p:cNvPr id="88" name="Google Shape;88;p15"/>
          <p:cNvSpPr txBox="1"/>
          <p:nvPr/>
        </p:nvSpPr>
        <p:spPr>
          <a:xfrm>
            <a:off x="5341603" y="2911189"/>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chemeClr val="lt1"/>
                </a:solidFill>
              </a:rPr>
              <a:t>Sylvera London (SVL)</a:t>
            </a:r>
            <a:endParaRPr sz="1300" b="1">
              <a:solidFill>
                <a:srgbClr val="FFFFFF"/>
              </a:solidFill>
            </a:endParaRPr>
          </a:p>
        </p:txBody>
      </p:sp>
      <p:cxnSp>
        <p:nvCxnSpPr>
          <p:cNvPr id="90" name="Google Shape;90;p15"/>
          <p:cNvCxnSpPr/>
          <p:nvPr/>
        </p:nvCxnSpPr>
        <p:spPr>
          <a:xfrm>
            <a:off x="4911103" y="3320036"/>
            <a:ext cx="3396600" cy="0"/>
          </a:xfrm>
          <a:prstGeom prst="straightConnector1">
            <a:avLst/>
          </a:prstGeom>
          <a:noFill/>
          <a:ln w="19050" cap="flat" cmpd="sng">
            <a:solidFill>
              <a:srgbClr val="FFFFFF"/>
            </a:solidFill>
            <a:prstDash val="solid"/>
            <a:round/>
            <a:headEnd type="none" w="med" len="med"/>
            <a:tailEnd type="none" w="med" len="med"/>
          </a:ln>
        </p:spPr>
      </p:cxnSp>
      <p:sp>
        <p:nvSpPr>
          <p:cNvPr id="92" name="Google Shape;92;p15"/>
          <p:cNvSpPr txBox="1"/>
          <p:nvPr/>
        </p:nvSpPr>
        <p:spPr>
          <a:xfrm>
            <a:off x="1269678" y="2909927"/>
            <a:ext cx="2535600" cy="420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300" b="1">
                <a:solidFill>
                  <a:srgbClr val="FFFFFF"/>
                </a:solidFill>
              </a:rPr>
              <a:t>London Gold Xchange (LGX)</a:t>
            </a:r>
            <a:endParaRPr sz="1300" b="1">
              <a:solidFill>
                <a:srgbClr val="FFFFFF"/>
              </a:solidFill>
            </a:endParaRPr>
          </a:p>
        </p:txBody>
      </p:sp>
      <p:cxnSp>
        <p:nvCxnSpPr>
          <p:cNvPr id="94" name="Google Shape;94;p15"/>
          <p:cNvCxnSpPr/>
          <p:nvPr/>
        </p:nvCxnSpPr>
        <p:spPr>
          <a:xfrm>
            <a:off x="839178" y="3323619"/>
            <a:ext cx="3396600" cy="0"/>
          </a:xfrm>
          <a:prstGeom prst="straightConnector1">
            <a:avLst/>
          </a:prstGeom>
          <a:noFill/>
          <a:ln w="19050" cap="flat" cmpd="sng">
            <a:solidFill>
              <a:srgbClr val="FFFFFF"/>
            </a:solidFill>
            <a:prstDash val="solid"/>
            <a:round/>
            <a:headEnd type="none" w="med" len="med"/>
            <a:tailEnd type="none" w="med" len="med"/>
          </a:ln>
        </p:spPr>
      </p:cxnSp>
      <p:pic>
        <p:nvPicPr>
          <p:cNvPr id="95" name="Google Shape;95;p15"/>
          <p:cNvPicPr preferRelativeResize="0"/>
          <p:nvPr/>
        </p:nvPicPr>
        <p:blipFill rotWithShape="1">
          <a:blip r:embed="rId6">
            <a:alphaModFix/>
          </a:blip>
          <a:srcRect t="-3168" b="-3168"/>
          <a:stretch/>
        </p:blipFill>
        <p:spPr>
          <a:xfrm>
            <a:off x="1540828" y="2001193"/>
            <a:ext cx="1987500" cy="601190"/>
          </a:xfrm>
          <a:prstGeom prst="rect">
            <a:avLst/>
          </a:prstGeom>
          <a:noFill/>
          <a:ln>
            <a:noFill/>
          </a:ln>
        </p:spPr>
      </p:pic>
      <p:pic>
        <p:nvPicPr>
          <p:cNvPr id="96" name="Google Shape;96;p15"/>
          <p:cNvPicPr preferRelativeResize="0"/>
          <p:nvPr/>
        </p:nvPicPr>
        <p:blipFill rotWithShape="1">
          <a:blip r:embed="rId7">
            <a:alphaModFix/>
          </a:blip>
          <a:srcRect l="1774" r="1765"/>
          <a:stretch/>
        </p:blipFill>
        <p:spPr>
          <a:xfrm>
            <a:off x="33028" y="4791193"/>
            <a:ext cx="9143999" cy="663875"/>
          </a:xfrm>
          <a:prstGeom prst="rect">
            <a:avLst/>
          </a:prstGeom>
          <a:noFill/>
          <a:ln>
            <a:noFill/>
          </a:ln>
        </p:spPr>
      </p:pic>
      <p:sp>
        <p:nvSpPr>
          <p:cNvPr id="2" name="Freeform 2">
            <a:extLst>
              <a:ext uri="{FF2B5EF4-FFF2-40B4-BE49-F238E27FC236}">
                <a16:creationId xmlns:a16="http://schemas.microsoft.com/office/drawing/2014/main" id="{3B594E89-934C-5A96-2655-59F33CBDFF98}"/>
              </a:ext>
            </a:extLst>
          </p:cNvPr>
          <p:cNvSpPr/>
          <p:nvPr/>
        </p:nvSpPr>
        <p:spPr>
          <a:xfrm>
            <a:off x="6127891" y="1604503"/>
            <a:ext cx="2717797" cy="3009900"/>
          </a:xfrm>
          <a:custGeom>
            <a:avLst/>
            <a:gdLst/>
            <a:ahLst/>
            <a:cxnLst/>
            <a:rect l="l" t="t" r="r" b="b"/>
            <a:pathLst>
              <a:path w="2717797" h="3009900">
                <a:moveTo>
                  <a:pt x="0" y="0"/>
                </a:moveTo>
                <a:lnTo>
                  <a:pt x="2717797" y="0"/>
                </a:lnTo>
                <a:lnTo>
                  <a:pt x="2717797" y="3009900"/>
                </a:lnTo>
                <a:lnTo>
                  <a:pt x="0" y="3009900"/>
                </a:lnTo>
                <a:lnTo>
                  <a:pt x="0" y="0"/>
                </a:lnTo>
                <a:close/>
              </a:path>
            </a:pathLst>
          </a:custGeom>
          <a:blipFill>
            <a:blip r:embed="rId8"/>
            <a:stretch>
              <a:fillRect/>
            </a:stretch>
          </a:blipFill>
        </p:spPr>
        <p:txBody>
          <a:bodyPr/>
          <a:lstStyle/>
          <a:p>
            <a:endParaRPr lang="es-MX"/>
          </a:p>
        </p:txBody>
      </p:sp>
      <p:sp>
        <p:nvSpPr>
          <p:cNvPr id="3" name="Freeform 5">
            <a:extLst>
              <a:ext uri="{FF2B5EF4-FFF2-40B4-BE49-F238E27FC236}">
                <a16:creationId xmlns:a16="http://schemas.microsoft.com/office/drawing/2014/main" id="{009496F0-AFCF-0639-0E1D-55FCC17C0573}"/>
              </a:ext>
            </a:extLst>
          </p:cNvPr>
          <p:cNvSpPr/>
          <p:nvPr/>
        </p:nvSpPr>
        <p:spPr>
          <a:xfrm>
            <a:off x="311288" y="1604503"/>
            <a:ext cx="2717797" cy="3009900"/>
          </a:xfrm>
          <a:custGeom>
            <a:avLst/>
            <a:gdLst/>
            <a:ahLst/>
            <a:cxnLst/>
            <a:rect l="l" t="t" r="r" b="b"/>
            <a:pathLst>
              <a:path w="2717797" h="3009900">
                <a:moveTo>
                  <a:pt x="0" y="0"/>
                </a:moveTo>
                <a:lnTo>
                  <a:pt x="2717797" y="0"/>
                </a:lnTo>
                <a:lnTo>
                  <a:pt x="2717797" y="3009900"/>
                </a:lnTo>
                <a:lnTo>
                  <a:pt x="0" y="3009900"/>
                </a:lnTo>
                <a:lnTo>
                  <a:pt x="0" y="0"/>
                </a:lnTo>
                <a:close/>
              </a:path>
            </a:pathLst>
          </a:custGeom>
          <a:blipFill>
            <a:blip r:embed="rId9"/>
            <a:stretch>
              <a:fillRect/>
            </a:stretch>
          </a:blipFill>
        </p:spPr>
        <p:txBody>
          <a:bodyPr/>
          <a:lstStyle/>
          <a:p>
            <a:endParaRPr lang="es-MX"/>
          </a:p>
        </p:txBody>
      </p:sp>
      <p:sp>
        <p:nvSpPr>
          <p:cNvPr id="4" name="Freeform 6">
            <a:extLst>
              <a:ext uri="{FF2B5EF4-FFF2-40B4-BE49-F238E27FC236}">
                <a16:creationId xmlns:a16="http://schemas.microsoft.com/office/drawing/2014/main" id="{074716E3-A806-6FA4-3618-947A30C8B03C}"/>
              </a:ext>
            </a:extLst>
          </p:cNvPr>
          <p:cNvSpPr/>
          <p:nvPr/>
        </p:nvSpPr>
        <p:spPr>
          <a:xfrm>
            <a:off x="6129920" y="1593330"/>
            <a:ext cx="2705100" cy="1368552"/>
          </a:xfrm>
          <a:custGeom>
            <a:avLst/>
            <a:gdLst/>
            <a:ahLst/>
            <a:cxnLst/>
            <a:rect l="l" t="t" r="r" b="b"/>
            <a:pathLst>
              <a:path w="2705100" h="1368552">
                <a:moveTo>
                  <a:pt x="0" y="0"/>
                </a:moveTo>
                <a:lnTo>
                  <a:pt x="2705100" y="0"/>
                </a:lnTo>
                <a:lnTo>
                  <a:pt x="2705100" y="1368552"/>
                </a:lnTo>
                <a:lnTo>
                  <a:pt x="0" y="136855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6" name="Freeform 9">
            <a:extLst>
              <a:ext uri="{FF2B5EF4-FFF2-40B4-BE49-F238E27FC236}">
                <a16:creationId xmlns:a16="http://schemas.microsoft.com/office/drawing/2014/main" id="{60384159-7C28-0576-732F-0DD5C94F6C95}"/>
              </a:ext>
            </a:extLst>
          </p:cNvPr>
          <p:cNvSpPr/>
          <p:nvPr/>
        </p:nvSpPr>
        <p:spPr>
          <a:xfrm>
            <a:off x="298004" y="1604021"/>
            <a:ext cx="2705100" cy="1368552"/>
          </a:xfrm>
          <a:custGeom>
            <a:avLst/>
            <a:gdLst/>
            <a:ahLst/>
            <a:cxnLst/>
            <a:rect l="l" t="t" r="r" b="b"/>
            <a:pathLst>
              <a:path w="2705100" h="1368552">
                <a:moveTo>
                  <a:pt x="0" y="0"/>
                </a:moveTo>
                <a:lnTo>
                  <a:pt x="2705100" y="0"/>
                </a:lnTo>
                <a:lnTo>
                  <a:pt x="2705100" y="1368552"/>
                </a:lnTo>
                <a:lnTo>
                  <a:pt x="0" y="1368552"/>
                </a:lnTo>
                <a:lnTo>
                  <a:pt x="0" y="0"/>
                </a:lnTo>
                <a:close/>
              </a:path>
            </a:pathLst>
          </a:custGeom>
          <a:blipFill>
            <a:blip r:embed="rId10">
              <a:extLst>
                <a:ext uri="{96DAC541-7B7A-43D3-8B79-37D633B846F1}">
                  <asvg:svgBlip xmlns:asvg="http://schemas.microsoft.com/office/drawing/2016/SVG/main" r:embed="rId12"/>
                </a:ext>
              </a:extLst>
            </a:blip>
            <a:stretch>
              <a:fillRect/>
            </a:stretch>
          </a:blipFill>
        </p:spPr>
        <p:txBody>
          <a:bodyPr/>
          <a:lstStyle/>
          <a:p>
            <a:endParaRPr lang="es-MX"/>
          </a:p>
        </p:txBody>
      </p:sp>
      <p:sp>
        <p:nvSpPr>
          <p:cNvPr id="7" name="Freeform 10">
            <a:extLst>
              <a:ext uri="{FF2B5EF4-FFF2-40B4-BE49-F238E27FC236}">
                <a16:creationId xmlns:a16="http://schemas.microsoft.com/office/drawing/2014/main" id="{AA6469A9-924A-40F8-9133-FBBF9F1B7FDF}"/>
              </a:ext>
            </a:extLst>
          </p:cNvPr>
          <p:cNvSpPr/>
          <p:nvPr/>
        </p:nvSpPr>
        <p:spPr>
          <a:xfrm>
            <a:off x="3202748" y="1604503"/>
            <a:ext cx="2717797" cy="3009900"/>
          </a:xfrm>
          <a:custGeom>
            <a:avLst/>
            <a:gdLst/>
            <a:ahLst/>
            <a:cxnLst/>
            <a:rect l="l" t="t" r="r" b="b"/>
            <a:pathLst>
              <a:path w="2717797" h="3009900">
                <a:moveTo>
                  <a:pt x="0" y="0"/>
                </a:moveTo>
                <a:lnTo>
                  <a:pt x="2717797" y="0"/>
                </a:lnTo>
                <a:lnTo>
                  <a:pt x="2717797" y="3009900"/>
                </a:lnTo>
                <a:lnTo>
                  <a:pt x="0" y="3009900"/>
                </a:lnTo>
                <a:lnTo>
                  <a:pt x="0" y="0"/>
                </a:lnTo>
                <a:close/>
              </a:path>
            </a:pathLst>
          </a:custGeom>
          <a:blipFill>
            <a:blip r:embed="rId13"/>
            <a:stretch>
              <a:fillRect/>
            </a:stretch>
          </a:blipFill>
        </p:spPr>
        <p:txBody>
          <a:bodyPr/>
          <a:lstStyle/>
          <a:p>
            <a:endParaRPr lang="es-MX"/>
          </a:p>
        </p:txBody>
      </p:sp>
      <p:sp>
        <p:nvSpPr>
          <p:cNvPr id="8" name="Freeform 13">
            <a:extLst>
              <a:ext uri="{FF2B5EF4-FFF2-40B4-BE49-F238E27FC236}">
                <a16:creationId xmlns:a16="http://schemas.microsoft.com/office/drawing/2014/main" id="{BAA24CD2-77FC-AFCD-E6B8-59C847625684}"/>
              </a:ext>
            </a:extLst>
          </p:cNvPr>
          <p:cNvSpPr/>
          <p:nvPr/>
        </p:nvSpPr>
        <p:spPr>
          <a:xfrm>
            <a:off x="3223652" y="1593330"/>
            <a:ext cx="2706624" cy="1368552"/>
          </a:xfrm>
          <a:custGeom>
            <a:avLst/>
            <a:gdLst/>
            <a:ahLst/>
            <a:cxnLst/>
            <a:rect l="l" t="t" r="r" b="b"/>
            <a:pathLst>
              <a:path w="2706624" h="1368552">
                <a:moveTo>
                  <a:pt x="0" y="0"/>
                </a:moveTo>
                <a:lnTo>
                  <a:pt x="2706624" y="0"/>
                </a:lnTo>
                <a:lnTo>
                  <a:pt x="2706624" y="1368552"/>
                </a:lnTo>
                <a:lnTo>
                  <a:pt x="0" y="136855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s-MX"/>
          </a:p>
        </p:txBody>
      </p:sp>
      <p:sp>
        <p:nvSpPr>
          <p:cNvPr id="9" name="Freeform 18">
            <a:extLst>
              <a:ext uri="{FF2B5EF4-FFF2-40B4-BE49-F238E27FC236}">
                <a16:creationId xmlns:a16="http://schemas.microsoft.com/office/drawing/2014/main" id="{EA95C715-A2B9-A7CC-1CC2-5DDE18FA2A36}"/>
              </a:ext>
            </a:extLst>
          </p:cNvPr>
          <p:cNvSpPr/>
          <p:nvPr/>
        </p:nvSpPr>
        <p:spPr>
          <a:xfrm>
            <a:off x="499222" y="2376283"/>
            <a:ext cx="2200656" cy="102108"/>
          </a:xfrm>
          <a:custGeom>
            <a:avLst/>
            <a:gdLst/>
            <a:ahLst/>
            <a:cxnLst/>
            <a:rect l="l" t="t" r="r" b="b"/>
            <a:pathLst>
              <a:path w="2200656" h="102108">
                <a:moveTo>
                  <a:pt x="0" y="0"/>
                </a:moveTo>
                <a:lnTo>
                  <a:pt x="2200656" y="0"/>
                </a:lnTo>
                <a:lnTo>
                  <a:pt x="2200656" y="102108"/>
                </a:lnTo>
                <a:lnTo>
                  <a:pt x="0" y="102108"/>
                </a:lnTo>
                <a:lnTo>
                  <a:pt x="0" y="0"/>
                </a:lnTo>
                <a:close/>
              </a:path>
            </a:pathLst>
          </a:custGeom>
          <a:blipFill>
            <a:blip r:embed="rId16"/>
            <a:stretch>
              <a:fillRect/>
            </a:stretch>
          </a:blipFill>
        </p:spPr>
        <p:txBody>
          <a:bodyPr/>
          <a:lstStyle/>
          <a:p>
            <a:endParaRPr lang="es-MX"/>
          </a:p>
        </p:txBody>
      </p:sp>
      <p:sp>
        <p:nvSpPr>
          <p:cNvPr id="10" name="Freeform 19">
            <a:extLst>
              <a:ext uri="{FF2B5EF4-FFF2-40B4-BE49-F238E27FC236}">
                <a16:creationId xmlns:a16="http://schemas.microsoft.com/office/drawing/2014/main" id="{B427563E-A79E-0C66-4694-58173018F3C3}"/>
              </a:ext>
            </a:extLst>
          </p:cNvPr>
          <p:cNvSpPr/>
          <p:nvPr/>
        </p:nvSpPr>
        <p:spPr>
          <a:xfrm>
            <a:off x="499222" y="2025545"/>
            <a:ext cx="2200656" cy="262128"/>
          </a:xfrm>
          <a:custGeom>
            <a:avLst/>
            <a:gdLst/>
            <a:ahLst/>
            <a:cxnLst/>
            <a:rect l="l" t="t" r="r" b="b"/>
            <a:pathLst>
              <a:path w="2200656" h="262128">
                <a:moveTo>
                  <a:pt x="0" y="0"/>
                </a:moveTo>
                <a:lnTo>
                  <a:pt x="2200656" y="0"/>
                </a:lnTo>
                <a:lnTo>
                  <a:pt x="2200656" y="262128"/>
                </a:lnTo>
                <a:lnTo>
                  <a:pt x="0" y="262128"/>
                </a:lnTo>
                <a:lnTo>
                  <a:pt x="0" y="0"/>
                </a:lnTo>
                <a:close/>
              </a:path>
            </a:pathLst>
          </a:custGeom>
          <a:blipFill>
            <a:blip r:embed="rId17"/>
            <a:stretch>
              <a:fillRect/>
            </a:stretch>
          </a:blipFill>
        </p:spPr>
        <p:txBody>
          <a:bodyPr/>
          <a:lstStyle/>
          <a:p>
            <a:endParaRPr lang="es-MX"/>
          </a:p>
        </p:txBody>
      </p:sp>
      <p:sp>
        <p:nvSpPr>
          <p:cNvPr id="11" name="Freeform 20">
            <a:extLst>
              <a:ext uri="{FF2B5EF4-FFF2-40B4-BE49-F238E27FC236}">
                <a16:creationId xmlns:a16="http://schemas.microsoft.com/office/drawing/2014/main" id="{B51A44A3-7974-7C4D-3096-6CBDD3400F2E}"/>
              </a:ext>
            </a:extLst>
          </p:cNvPr>
          <p:cNvSpPr/>
          <p:nvPr/>
        </p:nvSpPr>
        <p:spPr>
          <a:xfrm>
            <a:off x="3586876" y="1972393"/>
            <a:ext cx="1917192" cy="504444"/>
          </a:xfrm>
          <a:custGeom>
            <a:avLst/>
            <a:gdLst/>
            <a:ahLst/>
            <a:cxnLst/>
            <a:rect l="l" t="t" r="r" b="b"/>
            <a:pathLst>
              <a:path w="1917192" h="504444">
                <a:moveTo>
                  <a:pt x="0" y="0"/>
                </a:moveTo>
                <a:lnTo>
                  <a:pt x="1917192" y="0"/>
                </a:lnTo>
                <a:lnTo>
                  <a:pt x="1917192" y="504444"/>
                </a:lnTo>
                <a:lnTo>
                  <a:pt x="0" y="504444"/>
                </a:lnTo>
                <a:lnTo>
                  <a:pt x="0" y="0"/>
                </a:lnTo>
                <a:close/>
              </a:path>
            </a:pathLst>
          </a:custGeom>
          <a:blipFill>
            <a:blip r:embed="rId18"/>
            <a:stretch>
              <a:fillRect/>
            </a:stretch>
          </a:blipFill>
        </p:spPr>
        <p:txBody>
          <a:bodyPr/>
          <a:lstStyle/>
          <a:p>
            <a:endParaRPr lang="es-MX"/>
          </a:p>
        </p:txBody>
      </p:sp>
      <p:sp>
        <p:nvSpPr>
          <p:cNvPr id="12" name="Freeform 21">
            <a:extLst>
              <a:ext uri="{FF2B5EF4-FFF2-40B4-BE49-F238E27FC236}">
                <a16:creationId xmlns:a16="http://schemas.microsoft.com/office/drawing/2014/main" id="{0F13A301-9F9A-C1D4-0E42-E90A781AAB3F}"/>
              </a:ext>
            </a:extLst>
          </p:cNvPr>
          <p:cNvSpPr/>
          <p:nvPr/>
        </p:nvSpPr>
        <p:spPr>
          <a:xfrm>
            <a:off x="6339547" y="1903761"/>
            <a:ext cx="2194560" cy="623316"/>
          </a:xfrm>
          <a:custGeom>
            <a:avLst/>
            <a:gdLst/>
            <a:ahLst/>
            <a:cxnLst/>
            <a:rect l="l" t="t" r="r" b="b"/>
            <a:pathLst>
              <a:path w="2194560" h="623316">
                <a:moveTo>
                  <a:pt x="0" y="0"/>
                </a:moveTo>
                <a:lnTo>
                  <a:pt x="2194560" y="0"/>
                </a:lnTo>
                <a:lnTo>
                  <a:pt x="2194560" y="623316"/>
                </a:lnTo>
                <a:lnTo>
                  <a:pt x="0" y="623316"/>
                </a:lnTo>
                <a:lnTo>
                  <a:pt x="0" y="0"/>
                </a:lnTo>
                <a:close/>
              </a:path>
            </a:pathLst>
          </a:custGeom>
          <a:blipFill>
            <a:blip r:embed="rId19"/>
            <a:stretch>
              <a:fillRect/>
            </a:stretch>
          </a:blipFill>
        </p:spPr>
        <p:txBody>
          <a:bodyPr/>
          <a:lstStyle/>
          <a:p>
            <a:endParaRPr lang="es-MX"/>
          </a:p>
        </p:txBody>
      </p:sp>
      <p:sp>
        <p:nvSpPr>
          <p:cNvPr id="13" name="TextBox 25">
            <a:extLst>
              <a:ext uri="{FF2B5EF4-FFF2-40B4-BE49-F238E27FC236}">
                <a16:creationId xmlns:a16="http://schemas.microsoft.com/office/drawing/2014/main" id="{0CEBC131-6007-797A-507D-E923A71499A8}"/>
              </a:ext>
            </a:extLst>
          </p:cNvPr>
          <p:cNvSpPr txBox="1"/>
          <p:nvPr/>
        </p:nvSpPr>
        <p:spPr>
          <a:xfrm>
            <a:off x="988554" y="3022471"/>
            <a:ext cx="1395622" cy="251250"/>
          </a:xfrm>
          <a:prstGeom prst="rect">
            <a:avLst/>
          </a:prstGeom>
        </p:spPr>
        <p:txBody>
          <a:bodyPr lIns="0" tIns="0" rIns="0" bIns="0" rtlCol="0" anchor="t">
            <a:spAutoFit/>
          </a:bodyPr>
          <a:lstStyle/>
          <a:p>
            <a:pPr algn="l">
              <a:lnSpc>
                <a:spcPts val="1814"/>
              </a:lnSpc>
            </a:pPr>
            <a:r>
              <a:rPr lang="en-US" sz="1296" b="1" spc="3" dirty="0">
                <a:solidFill>
                  <a:srgbClr val="FFFFFF"/>
                </a:solidFill>
                <a:latin typeface="Arial Bold"/>
                <a:ea typeface="Arial Bold"/>
                <a:cs typeface="Arial Bold"/>
                <a:sym typeface="Arial Bold"/>
              </a:rPr>
              <a:t>London DE (LDE)</a:t>
            </a:r>
          </a:p>
        </p:txBody>
      </p:sp>
      <p:sp>
        <p:nvSpPr>
          <p:cNvPr id="14" name="TextBox 26">
            <a:extLst>
              <a:ext uri="{FF2B5EF4-FFF2-40B4-BE49-F238E27FC236}">
                <a16:creationId xmlns:a16="http://schemas.microsoft.com/office/drawing/2014/main" id="{FAF0972A-22B0-2DF2-38F7-C27F6DEC5E1F}"/>
              </a:ext>
            </a:extLst>
          </p:cNvPr>
          <p:cNvSpPr txBox="1"/>
          <p:nvPr/>
        </p:nvSpPr>
        <p:spPr>
          <a:xfrm>
            <a:off x="3711095" y="2552814"/>
            <a:ext cx="1752705" cy="251250"/>
          </a:xfrm>
          <a:prstGeom prst="rect">
            <a:avLst/>
          </a:prstGeom>
        </p:spPr>
        <p:txBody>
          <a:bodyPr lIns="0" tIns="0" rIns="0" bIns="0" rtlCol="0" anchor="t">
            <a:spAutoFit/>
          </a:bodyPr>
          <a:lstStyle/>
          <a:p>
            <a:pPr algn="l">
              <a:lnSpc>
                <a:spcPts val="1814"/>
              </a:lnSpc>
            </a:pPr>
            <a:r>
              <a:rPr lang="en-US" sz="1296" b="1" spc="3" dirty="0" err="1">
                <a:solidFill>
                  <a:srgbClr val="FFFFFF"/>
                </a:solidFill>
                <a:latin typeface="Arial Bold"/>
                <a:ea typeface="Arial Bold"/>
                <a:cs typeface="Arial Bold"/>
                <a:sym typeface="Arial Bold"/>
              </a:rPr>
              <a:t>Sylvera</a:t>
            </a:r>
            <a:r>
              <a:rPr lang="en-US" sz="1296" b="1" spc="3" dirty="0">
                <a:solidFill>
                  <a:srgbClr val="FFFFFF"/>
                </a:solidFill>
                <a:latin typeface="Arial Bold"/>
                <a:ea typeface="Arial Bold"/>
                <a:cs typeface="Arial Bold"/>
                <a:sym typeface="Arial Bold"/>
              </a:rPr>
              <a:t> London (SVL)</a:t>
            </a:r>
          </a:p>
        </p:txBody>
      </p:sp>
      <p:sp>
        <p:nvSpPr>
          <p:cNvPr id="15" name="TextBox 27">
            <a:extLst>
              <a:ext uri="{FF2B5EF4-FFF2-40B4-BE49-F238E27FC236}">
                <a16:creationId xmlns:a16="http://schemas.microsoft.com/office/drawing/2014/main" id="{1C47CA6D-92AD-3A33-8028-714D41625B79}"/>
              </a:ext>
            </a:extLst>
          </p:cNvPr>
          <p:cNvSpPr txBox="1"/>
          <p:nvPr/>
        </p:nvSpPr>
        <p:spPr>
          <a:xfrm>
            <a:off x="6403712" y="2615472"/>
            <a:ext cx="2309251" cy="251250"/>
          </a:xfrm>
          <a:prstGeom prst="rect">
            <a:avLst/>
          </a:prstGeom>
        </p:spPr>
        <p:txBody>
          <a:bodyPr lIns="0" tIns="0" rIns="0" bIns="0" rtlCol="0" anchor="t">
            <a:spAutoFit/>
          </a:bodyPr>
          <a:lstStyle/>
          <a:p>
            <a:pPr algn="l">
              <a:lnSpc>
                <a:spcPts val="1814"/>
              </a:lnSpc>
            </a:pPr>
            <a:r>
              <a:rPr lang="en-US" sz="1296" b="1" spc="5" dirty="0">
                <a:solidFill>
                  <a:srgbClr val="FFFFFF"/>
                </a:solidFill>
                <a:latin typeface="Arial Bold"/>
                <a:ea typeface="Arial Bold"/>
                <a:cs typeface="Arial Bold"/>
                <a:sym typeface="Arial Bold"/>
              </a:rPr>
              <a:t>London Gold Xchange (LGX)</a:t>
            </a:r>
          </a:p>
        </p:txBody>
      </p:sp>
      <p:sp>
        <p:nvSpPr>
          <p:cNvPr id="16" name="TextBox 28">
            <a:extLst>
              <a:ext uri="{FF2B5EF4-FFF2-40B4-BE49-F238E27FC236}">
                <a16:creationId xmlns:a16="http://schemas.microsoft.com/office/drawing/2014/main" id="{5EC3410B-1555-DE1B-7A3F-1BE75B19D1E5}"/>
              </a:ext>
            </a:extLst>
          </p:cNvPr>
          <p:cNvSpPr txBox="1"/>
          <p:nvPr/>
        </p:nvSpPr>
        <p:spPr>
          <a:xfrm>
            <a:off x="630718" y="3466507"/>
            <a:ext cx="2168862" cy="863175"/>
          </a:xfrm>
          <a:prstGeom prst="rect">
            <a:avLst/>
          </a:prstGeom>
        </p:spPr>
        <p:txBody>
          <a:bodyPr lIns="0" tIns="0" rIns="0" bIns="0" rtlCol="0" anchor="t">
            <a:spAutoFit/>
          </a:bodyPr>
          <a:lstStyle/>
          <a:p>
            <a:pPr algn="ctr">
              <a:lnSpc>
                <a:spcPts val="1379"/>
              </a:lnSpc>
            </a:pPr>
            <a:r>
              <a:rPr lang="en-US" sz="996" spc="3" dirty="0">
                <a:solidFill>
                  <a:srgbClr val="FFFFFF"/>
                </a:solidFill>
                <a:latin typeface="Verdana Pro"/>
                <a:ea typeface="Verdana Pro"/>
                <a:cs typeface="Verdana Pro"/>
                <a:sym typeface="Verdana Pro"/>
              </a:rPr>
              <a:t>London DE es la </a:t>
            </a:r>
            <a:r>
              <a:rPr lang="en-US" sz="996" spc="3" dirty="0" err="1">
                <a:solidFill>
                  <a:srgbClr val="FFFFFF"/>
                </a:solidFill>
                <a:latin typeface="Verdana Pro"/>
                <a:ea typeface="Verdana Pro"/>
                <a:cs typeface="Verdana Pro"/>
                <a:sym typeface="Verdana Pro"/>
              </a:rPr>
              <a:t>empresa</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matriz</a:t>
            </a:r>
            <a:r>
              <a:rPr lang="en-US" sz="996" spc="3" dirty="0">
                <a:solidFill>
                  <a:srgbClr val="FFFFFF"/>
                </a:solidFill>
                <a:latin typeface="Verdana Pro"/>
                <a:ea typeface="Verdana Pro"/>
                <a:cs typeface="Verdana Pro"/>
                <a:sym typeface="Verdana Pro"/>
              </a:rPr>
              <a:t> del </a:t>
            </a:r>
            <a:r>
              <a:rPr lang="en-US" sz="996" spc="3" dirty="0" err="1">
                <a:solidFill>
                  <a:srgbClr val="FFFFFF"/>
                </a:solidFill>
                <a:latin typeface="Verdana Pro"/>
                <a:ea typeface="Verdana Pro"/>
                <a:cs typeface="Verdana Pro"/>
                <a:sym typeface="Verdana Pro"/>
              </a:rPr>
              <a:t>grupo</a:t>
            </a:r>
            <a:r>
              <a:rPr lang="en-US" sz="996" spc="3" dirty="0">
                <a:solidFill>
                  <a:srgbClr val="FFFFFF"/>
                </a:solidFill>
                <a:latin typeface="Verdana Pro"/>
                <a:ea typeface="Verdana Pro"/>
                <a:cs typeface="Verdana Pro"/>
                <a:sym typeface="Verdana Pro"/>
              </a:rPr>
              <a:t>. Desde </a:t>
            </a:r>
            <a:r>
              <a:rPr lang="en-US" sz="996" spc="3" dirty="0" err="1">
                <a:solidFill>
                  <a:srgbClr val="FFFFFF"/>
                </a:solidFill>
                <a:latin typeface="Verdana Pro"/>
                <a:ea typeface="Verdana Pro"/>
                <a:cs typeface="Verdana Pro"/>
                <a:sym typeface="Verdana Pro"/>
              </a:rPr>
              <a:t>su</a:t>
            </a:r>
            <a:r>
              <a:rPr lang="en-US" sz="996" spc="3" dirty="0">
                <a:solidFill>
                  <a:srgbClr val="FFFFFF"/>
                </a:solidFill>
                <a:latin typeface="Verdana Pro"/>
                <a:ea typeface="Verdana Pro"/>
                <a:cs typeface="Verdana Pro"/>
                <a:sym typeface="Verdana Pro"/>
              </a:rPr>
              <a:t> oficina central </a:t>
            </a:r>
            <a:r>
              <a:rPr lang="en-US" sz="996" spc="3" dirty="0" err="1">
                <a:solidFill>
                  <a:srgbClr val="FFFFFF"/>
                </a:solidFill>
                <a:latin typeface="Verdana Pro"/>
                <a:ea typeface="Verdana Pro"/>
                <a:cs typeface="Verdana Pro"/>
                <a:sym typeface="Verdana Pro"/>
              </a:rPr>
              <a:t>en</a:t>
            </a:r>
            <a:r>
              <a:rPr lang="en-US" sz="996" spc="3" dirty="0">
                <a:solidFill>
                  <a:srgbClr val="FFFFFF"/>
                </a:solidFill>
                <a:latin typeface="Verdana Pro"/>
                <a:ea typeface="Verdana Pro"/>
                <a:cs typeface="Verdana Pro"/>
                <a:sym typeface="Verdana Pro"/>
              </a:rPr>
              <a:t> Londres, es </a:t>
            </a:r>
            <a:r>
              <a:rPr lang="en-US" sz="996" spc="3" dirty="0" err="1">
                <a:solidFill>
                  <a:srgbClr val="FFFFFF"/>
                </a:solidFill>
                <a:latin typeface="Verdana Pro"/>
                <a:ea typeface="Verdana Pro"/>
                <a:cs typeface="Verdana Pro"/>
                <a:sym typeface="Verdana Pro"/>
              </a:rPr>
              <a:t>responsable</a:t>
            </a:r>
            <a:r>
              <a:rPr lang="en-US" sz="996" spc="3" dirty="0">
                <a:solidFill>
                  <a:srgbClr val="FFFFFF"/>
                </a:solidFill>
                <a:latin typeface="Verdana Pro"/>
                <a:ea typeface="Verdana Pro"/>
                <a:cs typeface="Verdana Pro"/>
                <a:sym typeface="Verdana Pro"/>
              </a:rPr>
              <a:t> de las </a:t>
            </a:r>
            <a:r>
              <a:rPr lang="en-US" sz="996" spc="3" dirty="0" err="1">
                <a:solidFill>
                  <a:srgbClr val="FFFFFF"/>
                </a:solidFill>
                <a:latin typeface="Verdana Pro"/>
                <a:ea typeface="Verdana Pro"/>
                <a:cs typeface="Verdana Pro"/>
                <a:sym typeface="Verdana Pro"/>
              </a:rPr>
              <a:t>actividades</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comerciales</a:t>
            </a:r>
            <a:r>
              <a:rPr lang="en-US" sz="996" spc="3" dirty="0">
                <a:solidFill>
                  <a:srgbClr val="FFFFFF"/>
                </a:solidFill>
                <a:latin typeface="Verdana Pro"/>
                <a:ea typeface="Verdana Pro"/>
                <a:cs typeface="Verdana Pro"/>
                <a:sym typeface="Verdana Pro"/>
              </a:rPr>
              <a:t> de </a:t>
            </a:r>
            <a:r>
              <a:rPr lang="en-US" sz="996" spc="3" dirty="0" err="1">
                <a:solidFill>
                  <a:srgbClr val="FFFFFF"/>
                </a:solidFill>
                <a:latin typeface="Verdana Pro"/>
                <a:ea typeface="Verdana Pro"/>
                <a:cs typeface="Verdana Pro"/>
                <a:sym typeface="Verdana Pro"/>
              </a:rPr>
              <a:t>oro</a:t>
            </a:r>
            <a:r>
              <a:rPr lang="en-US" sz="996" spc="3" dirty="0">
                <a:solidFill>
                  <a:srgbClr val="FFFFFF"/>
                </a:solidFill>
                <a:latin typeface="Verdana Pro"/>
                <a:ea typeface="Verdana Pro"/>
                <a:cs typeface="Verdana Pro"/>
                <a:sym typeface="Verdana Pro"/>
              </a:rPr>
              <a:t> y </a:t>
            </a:r>
            <a:r>
              <a:rPr lang="en-US" sz="996" spc="3" dirty="0" err="1">
                <a:solidFill>
                  <a:srgbClr val="FFFFFF"/>
                </a:solidFill>
                <a:latin typeface="Verdana Pro"/>
                <a:ea typeface="Verdana Pro"/>
                <a:cs typeface="Verdana Pro"/>
                <a:sym typeface="Verdana Pro"/>
              </a:rPr>
              <a:t>piedras</a:t>
            </a:r>
            <a:r>
              <a:rPr lang="en-US" sz="996" spc="3" dirty="0">
                <a:solidFill>
                  <a:srgbClr val="FFFFFF"/>
                </a:solidFill>
                <a:latin typeface="Verdana Pro"/>
                <a:ea typeface="Verdana Pro"/>
                <a:cs typeface="Verdana Pro"/>
                <a:sym typeface="Verdana Pro"/>
              </a:rPr>
              <a:t> </a:t>
            </a:r>
          </a:p>
        </p:txBody>
      </p:sp>
      <p:sp>
        <p:nvSpPr>
          <p:cNvPr id="17" name="TextBox 30">
            <a:extLst>
              <a:ext uri="{FF2B5EF4-FFF2-40B4-BE49-F238E27FC236}">
                <a16:creationId xmlns:a16="http://schemas.microsoft.com/office/drawing/2014/main" id="{5DAF2DC4-B05B-57C3-CB25-92D4190F560A}"/>
              </a:ext>
            </a:extLst>
          </p:cNvPr>
          <p:cNvSpPr txBox="1"/>
          <p:nvPr/>
        </p:nvSpPr>
        <p:spPr>
          <a:xfrm>
            <a:off x="3421010" y="3387840"/>
            <a:ext cx="2381012" cy="863175"/>
          </a:xfrm>
          <a:prstGeom prst="rect">
            <a:avLst/>
          </a:prstGeom>
        </p:spPr>
        <p:txBody>
          <a:bodyPr lIns="0" tIns="0" rIns="0" bIns="0" rtlCol="0" anchor="t">
            <a:spAutoFit/>
          </a:bodyPr>
          <a:lstStyle/>
          <a:p>
            <a:pPr algn="ctr">
              <a:lnSpc>
                <a:spcPts val="1380"/>
              </a:lnSpc>
            </a:pPr>
            <a:r>
              <a:rPr lang="en-US" sz="996" spc="2" dirty="0" err="1">
                <a:solidFill>
                  <a:srgbClr val="FFFFFF"/>
                </a:solidFill>
                <a:latin typeface="Verdana Pro"/>
                <a:ea typeface="Verdana Pro"/>
                <a:cs typeface="Verdana Pro"/>
                <a:sym typeface="Verdana Pro"/>
              </a:rPr>
              <a:t>Sylvera</a:t>
            </a:r>
            <a:r>
              <a:rPr lang="en-US" sz="996" spc="2" dirty="0">
                <a:solidFill>
                  <a:srgbClr val="FFFFFF"/>
                </a:solidFill>
                <a:latin typeface="Verdana Pro"/>
                <a:ea typeface="Verdana Pro"/>
                <a:cs typeface="Verdana Pro"/>
                <a:sym typeface="Verdana Pro"/>
              </a:rPr>
              <a:t> London es la </a:t>
            </a:r>
            <a:r>
              <a:rPr lang="en-US" sz="996" spc="2" dirty="0" err="1">
                <a:solidFill>
                  <a:srgbClr val="FFFFFF"/>
                </a:solidFill>
                <a:latin typeface="Verdana Pro"/>
                <a:ea typeface="Verdana Pro"/>
                <a:cs typeface="Verdana Pro"/>
                <a:sym typeface="Verdana Pro"/>
              </a:rPr>
              <a:t>marca</a:t>
            </a:r>
            <a:r>
              <a:rPr lang="en-US" sz="996" spc="2" dirty="0">
                <a:solidFill>
                  <a:srgbClr val="FFFFFF"/>
                </a:solidFill>
                <a:latin typeface="Verdana Pro"/>
                <a:ea typeface="Verdana Pro"/>
                <a:cs typeface="Verdana Pro"/>
                <a:sym typeface="Verdana Pro"/>
              </a:rPr>
              <a:t> de </a:t>
            </a:r>
            <a:r>
              <a:rPr lang="en-US" sz="996" spc="2" dirty="0" err="1">
                <a:solidFill>
                  <a:srgbClr val="FFFFFF"/>
                </a:solidFill>
                <a:latin typeface="Verdana Pro"/>
                <a:ea typeface="Verdana Pro"/>
                <a:cs typeface="Verdana Pro"/>
                <a:sym typeface="Verdana Pro"/>
              </a:rPr>
              <a:t>joyería</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fina</a:t>
            </a:r>
            <a:r>
              <a:rPr lang="en-US" sz="996" spc="2" dirty="0">
                <a:solidFill>
                  <a:srgbClr val="FFFFFF"/>
                </a:solidFill>
                <a:latin typeface="Verdana Pro"/>
                <a:ea typeface="Verdana Pro"/>
                <a:cs typeface="Verdana Pro"/>
                <a:sym typeface="Verdana Pro"/>
              </a:rPr>
              <a:t> y </a:t>
            </a:r>
            <a:r>
              <a:rPr lang="en-US" sz="996" spc="2" dirty="0" err="1">
                <a:solidFill>
                  <a:srgbClr val="FFFFFF"/>
                </a:solidFill>
                <a:latin typeface="Verdana Pro"/>
                <a:ea typeface="Verdana Pro"/>
                <a:cs typeface="Verdana Pro"/>
                <a:sym typeface="Verdana Pro"/>
              </a:rPr>
              <a:t>relojes</a:t>
            </a:r>
            <a:r>
              <a:rPr lang="en-US" sz="996" spc="2" dirty="0">
                <a:solidFill>
                  <a:srgbClr val="FFFFFF"/>
                </a:solidFill>
                <a:latin typeface="Verdana Pro"/>
                <a:ea typeface="Verdana Pro"/>
                <a:cs typeface="Verdana Pro"/>
                <a:sym typeface="Verdana Pro"/>
              </a:rPr>
              <a:t> de </a:t>
            </a:r>
            <a:r>
              <a:rPr lang="en-US" sz="996" spc="2" dirty="0" err="1">
                <a:solidFill>
                  <a:srgbClr val="FFFFFF"/>
                </a:solidFill>
                <a:latin typeface="Verdana Pro"/>
                <a:ea typeface="Verdana Pro"/>
                <a:cs typeface="Verdana Pro"/>
                <a:sym typeface="Verdana Pro"/>
              </a:rPr>
              <a:t>lujo</a:t>
            </a:r>
            <a:r>
              <a:rPr lang="en-US" sz="996" spc="2" dirty="0">
                <a:solidFill>
                  <a:srgbClr val="FFFFFF"/>
                </a:solidFill>
                <a:latin typeface="Verdana Pro"/>
                <a:ea typeface="Verdana Pro"/>
                <a:cs typeface="Verdana Pro"/>
                <a:sym typeface="Verdana Pro"/>
              </a:rPr>
              <a:t> del Grupo LDE. </a:t>
            </a:r>
            <a:r>
              <a:rPr lang="en-US" sz="996" spc="2" dirty="0" err="1">
                <a:solidFill>
                  <a:srgbClr val="FFFFFF"/>
                </a:solidFill>
                <a:latin typeface="Verdana Pro"/>
                <a:ea typeface="Verdana Pro"/>
                <a:cs typeface="Verdana Pro"/>
                <a:sym typeface="Verdana Pro"/>
              </a:rPr>
              <a:t>Especializado</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en</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esmeraldas</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colombianas</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obtenidas</a:t>
            </a:r>
            <a:r>
              <a:rPr lang="en-US" sz="996" spc="2" dirty="0">
                <a:solidFill>
                  <a:srgbClr val="FFFFFF"/>
                </a:solidFill>
                <a:latin typeface="Verdana Pro"/>
                <a:ea typeface="Verdana Pro"/>
                <a:cs typeface="Verdana Pro"/>
                <a:sym typeface="Verdana Pro"/>
              </a:rPr>
              <a:t> </a:t>
            </a:r>
          </a:p>
          <a:p>
            <a:pPr algn="ctr">
              <a:lnSpc>
                <a:spcPts val="2490"/>
              </a:lnSpc>
            </a:pPr>
            <a:r>
              <a:rPr lang="en-US" sz="996" spc="2" dirty="0" err="1">
                <a:solidFill>
                  <a:srgbClr val="FFFFFF"/>
                </a:solidFill>
                <a:latin typeface="Verdana Pro"/>
                <a:ea typeface="Verdana Pro"/>
                <a:cs typeface="Verdana Pro"/>
                <a:sym typeface="Verdana Pro"/>
              </a:rPr>
              <a:t>por</a:t>
            </a:r>
            <a:r>
              <a:rPr lang="en-US" sz="996" spc="2" dirty="0">
                <a:solidFill>
                  <a:srgbClr val="FFFFFF"/>
                </a:solidFill>
                <a:latin typeface="Verdana Pro"/>
                <a:ea typeface="Verdana Pro"/>
                <a:cs typeface="Verdana Pro"/>
                <a:sym typeface="Verdana Pro"/>
              </a:rPr>
              <a:t> LDE), diamantes y </a:t>
            </a:r>
            <a:r>
              <a:rPr lang="en-US" sz="996" spc="2" dirty="0" err="1">
                <a:solidFill>
                  <a:srgbClr val="FFFFFF"/>
                </a:solidFill>
                <a:latin typeface="Verdana Pro"/>
                <a:ea typeface="Verdana Pro"/>
                <a:cs typeface="Verdana Pro"/>
                <a:sym typeface="Verdana Pro"/>
              </a:rPr>
              <a:t>piedras</a:t>
            </a:r>
            <a:r>
              <a:rPr lang="en-US" sz="996" spc="2" dirty="0">
                <a:solidFill>
                  <a:srgbClr val="FFFFFF"/>
                </a:solidFill>
                <a:latin typeface="Verdana Pro"/>
                <a:ea typeface="Verdana Pro"/>
                <a:cs typeface="Verdana Pro"/>
                <a:sym typeface="Verdana Pro"/>
              </a:rPr>
              <a:t> </a:t>
            </a:r>
          </a:p>
        </p:txBody>
      </p:sp>
      <p:sp>
        <p:nvSpPr>
          <p:cNvPr id="18" name="TextBox 33">
            <a:extLst>
              <a:ext uri="{FF2B5EF4-FFF2-40B4-BE49-F238E27FC236}">
                <a16:creationId xmlns:a16="http://schemas.microsoft.com/office/drawing/2014/main" id="{AE0AEF07-50FE-C12B-B7AE-D81E631B116F}"/>
              </a:ext>
            </a:extLst>
          </p:cNvPr>
          <p:cNvSpPr txBox="1"/>
          <p:nvPr/>
        </p:nvSpPr>
        <p:spPr>
          <a:xfrm>
            <a:off x="6369826" y="3466507"/>
            <a:ext cx="2321519" cy="879280"/>
          </a:xfrm>
          <a:prstGeom prst="rect">
            <a:avLst/>
          </a:prstGeom>
        </p:spPr>
        <p:txBody>
          <a:bodyPr lIns="0" tIns="0" rIns="0" bIns="0" rtlCol="0" anchor="t">
            <a:spAutoFit/>
          </a:bodyPr>
          <a:lstStyle/>
          <a:p>
            <a:pPr algn="ctr">
              <a:lnSpc>
                <a:spcPts val="1379"/>
              </a:lnSpc>
            </a:pPr>
            <a:r>
              <a:rPr lang="en-US" sz="996" spc="2" dirty="0">
                <a:solidFill>
                  <a:srgbClr val="FFFFFF"/>
                </a:solidFill>
                <a:latin typeface="Verdana Pro"/>
                <a:ea typeface="Verdana Pro"/>
                <a:cs typeface="Verdana Pro"/>
                <a:sym typeface="Verdana Pro"/>
              </a:rPr>
              <a:t>A </a:t>
            </a:r>
            <a:r>
              <a:rPr lang="en-US" sz="996" spc="2" dirty="0" err="1">
                <a:solidFill>
                  <a:srgbClr val="FFFFFF"/>
                </a:solidFill>
                <a:latin typeface="Verdana Pro"/>
                <a:ea typeface="Verdana Pro"/>
                <a:cs typeface="Verdana Pro"/>
                <a:sym typeface="Verdana Pro"/>
              </a:rPr>
              <a:t>través</a:t>
            </a:r>
            <a:r>
              <a:rPr lang="en-US" sz="996" spc="2" dirty="0">
                <a:solidFill>
                  <a:srgbClr val="FFFFFF"/>
                </a:solidFill>
                <a:latin typeface="Verdana Pro"/>
                <a:ea typeface="Verdana Pro"/>
                <a:cs typeface="Verdana Pro"/>
                <a:sym typeface="Verdana Pro"/>
              </a:rPr>
              <a:t> de </a:t>
            </a:r>
            <a:r>
              <a:rPr lang="en-US" sz="996" spc="2" dirty="0" err="1">
                <a:solidFill>
                  <a:srgbClr val="FFFFFF"/>
                </a:solidFill>
                <a:latin typeface="Verdana Pro"/>
                <a:ea typeface="Verdana Pro"/>
                <a:cs typeface="Verdana Pro"/>
                <a:sym typeface="Verdana Pro"/>
              </a:rPr>
              <a:t>vínculos</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directos</a:t>
            </a:r>
            <a:r>
              <a:rPr lang="en-US" sz="996" spc="2" dirty="0">
                <a:solidFill>
                  <a:srgbClr val="FFFFFF"/>
                </a:solidFill>
                <a:latin typeface="Verdana Pro"/>
                <a:ea typeface="Verdana Pro"/>
                <a:cs typeface="Verdana Pro"/>
                <a:sym typeface="Verdana Pro"/>
              </a:rPr>
              <a:t> con minas </a:t>
            </a:r>
            <a:r>
              <a:rPr lang="en-US" sz="996" spc="2" dirty="0" err="1">
                <a:solidFill>
                  <a:srgbClr val="FFFFFF"/>
                </a:solidFill>
                <a:latin typeface="Verdana Pro"/>
                <a:ea typeface="Verdana Pro"/>
                <a:cs typeface="Verdana Pro"/>
                <a:sym typeface="Verdana Pro"/>
              </a:rPr>
              <a:t>éticas</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en</a:t>
            </a:r>
            <a:r>
              <a:rPr lang="en-US" sz="996" spc="2" dirty="0">
                <a:solidFill>
                  <a:srgbClr val="FFFFFF"/>
                </a:solidFill>
                <a:latin typeface="Verdana Pro"/>
                <a:ea typeface="Verdana Pro"/>
                <a:cs typeface="Verdana Pro"/>
                <a:sym typeface="Verdana Pro"/>
              </a:rPr>
              <a:t> Colombia y Africa y </a:t>
            </a:r>
            <a:r>
              <a:rPr lang="en-US" sz="996" spc="2" dirty="0" err="1">
                <a:solidFill>
                  <a:srgbClr val="FFFFFF"/>
                </a:solidFill>
                <a:latin typeface="Verdana Pro"/>
                <a:ea typeface="Verdana Pro"/>
                <a:cs typeface="Verdana Pro"/>
                <a:sym typeface="Verdana Pro"/>
              </a:rPr>
              <a:t>en</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asociación</a:t>
            </a:r>
            <a:r>
              <a:rPr lang="en-US" sz="996" spc="2" dirty="0">
                <a:solidFill>
                  <a:srgbClr val="FFFFFF"/>
                </a:solidFill>
                <a:latin typeface="Verdana Pro"/>
                <a:ea typeface="Verdana Pro"/>
                <a:cs typeface="Verdana Pro"/>
                <a:sym typeface="Verdana Pro"/>
              </a:rPr>
              <a:t> con Royal Mint, LGX </a:t>
            </a:r>
            <a:r>
              <a:rPr lang="en-US" sz="996" spc="2" dirty="0" err="1">
                <a:solidFill>
                  <a:srgbClr val="FFFFFF"/>
                </a:solidFill>
                <a:latin typeface="Verdana Pro"/>
                <a:ea typeface="Verdana Pro"/>
                <a:cs typeface="Verdana Pro"/>
                <a:sym typeface="Verdana Pro"/>
              </a:rPr>
              <a:t>lleva</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lingotes</a:t>
            </a:r>
            <a:r>
              <a:rPr lang="en-US" sz="996" spc="2" dirty="0">
                <a:solidFill>
                  <a:srgbClr val="FFFFFF"/>
                </a:solidFill>
                <a:latin typeface="Verdana Pro"/>
                <a:ea typeface="Verdana Pro"/>
                <a:cs typeface="Verdana Pro"/>
                <a:sym typeface="Verdana Pro"/>
              </a:rPr>
              <a:t> y </a:t>
            </a:r>
            <a:r>
              <a:rPr lang="en-US" sz="996" spc="2" dirty="0" err="1">
                <a:solidFill>
                  <a:srgbClr val="FFFFFF"/>
                </a:solidFill>
                <a:latin typeface="Verdana Pro"/>
                <a:ea typeface="Verdana Pro"/>
                <a:cs typeface="Verdana Pro"/>
                <a:sym typeface="Verdana Pro"/>
              </a:rPr>
              <a:t>monedas</a:t>
            </a:r>
            <a:r>
              <a:rPr lang="en-US" sz="996" spc="2" dirty="0">
                <a:solidFill>
                  <a:srgbClr val="FFFFFF"/>
                </a:solidFill>
                <a:latin typeface="Verdana Pro"/>
                <a:ea typeface="Verdana Pro"/>
                <a:cs typeface="Verdana Pro"/>
                <a:sym typeface="Verdana Pro"/>
              </a:rPr>
              <a:t> de </a:t>
            </a:r>
            <a:r>
              <a:rPr lang="en-US" sz="996" spc="2" dirty="0" err="1">
                <a:solidFill>
                  <a:srgbClr val="FFFFFF"/>
                </a:solidFill>
                <a:latin typeface="Verdana Pro"/>
                <a:ea typeface="Verdana Pro"/>
                <a:cs typeface="Verdana Pro"/>
                <a:sym typeface="Verdana Pro"/>
              </a:rPr>
              <a:t>origen</a:t>
            </a:r>
            <a:r>
              <a:rPr lang="en-US" sz="996" spc="2" dirty="0">
                <a:solidFill>
                  <a:srgbClr val="FFFFFF"/>
                </a:solidFill>
                <a:latin typeface="Verdana Pro"/>
                <a:ea typeface="Verdana Pro"/>
                <a:cs typeface="Verdana Pro"/>
                <a:sym typeface="Verdana Pro"/>
              </a:rPr>
              <a:t> </a:t>
            </a:r>
            <a:r>
              <a:rPr lang="en-US" sz="996" spc="2" dirty="0" err="1">
                <a:solidFill>
                  <a:srgbClr val="FFFFFF"/>
                </a:solidFill>
                <a:latin typeface="Verdana Pro"/>
                <a:ea typeface="Verdana Pro"/>
                <a:cs typeface="Verdana Pro"/>
                <a:sym typeface="Verdana Pro"/>
              </a:rPr>
              <a:t>directo</a:t>
            </a:r>
            <a:r>
              <a:rPr lang="en-US" sz="996" spc="2" dirty="0">
                <a:solidFill>
                  <a:srgbClr val="FFFFFF"/>
                </a:solidFill>
                <a:latin typeface="Verdana Pro"/>
                <a:ea typeface="Verdana Pro"/>
                <a:cs typeface="Verdana Pro"/>
                <a:sym typeface="Verdana Pro"/>
              </a:rPr>
              <a:t> a un mercado global a un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oogle Shape;81;p15">
            <a:extLst>
              <a:ext uri="{FF2B5EF4-FFF2-40B4-BE49-F238E27FC236}">
                <a16:creationId xmlns:a16="http://schemas.microsoft.com/office/drawing/2014/main" id="{0219EAC9-64EA-198E-3096-B104B8D69170}"/>
              </a:ext>
            </a:extLst>
          </p:cNvPr>
          <p:cNvPicPr preferRelativeResize="0"/>
          <p:nvPr/>
        </p:nvPicPr>
        <p:blipFill rotWithShape="1">
          <a:blip r:embed="rId2">
            <a:alphaModFix/>
          </a:blip>
          <a:srcRect t="43584" b="43585"/>
          <a:stretch/>
        </p:blipFill>
        <p:spPr>
          <a:xfrm>
            <a:off x="0" y="0"/>
            <a:ext cx="9144003" cy="879921"/>
          </a:xfrm>
          <a:prstGeom prst="rect">
            <a:avLst/>
          </a:prstGeom>
          <a:noFill/>
          <a:ln>
            <a:noFill/>
          </a:ln>
        </p:spPr>
      </p:pic>
      <p:sp>
        <p:nvSpPr>
          <p:cNvPr id="2" name="Freeform 2"/>
          <p:cNvSpPr/>
          <p:nvPr/>
        </p:nvSpPr>
        <p:spPr>
          <a:xfrm>
            <a:off x="2586228" y="1708404"/>
            <a:ext cx="4101084" cy="2036064"/>
          </a:xfrm>
          <a:custGeom>
            <a:avLst/>
            <a:gdLst/>
            <a:ahLst/>
            <a:cxnLst/>
            <a:rect l="l" t="t" r="r" b="b"/>
            <a:pathLst>
              <a:path w="4101084" h="2036064">
                <a:moveTo>
                  <a:pt x="0" y="0"/>
                </a:moveTo>
                <a:lnTo>
                  <a:pt x="4101084" y="0"/>
                </a:lnTo>
                <a:lnTo>
                  <a:pt x="4101084" y="2036064"/>
                </a:lnTo>
                <a:lnTo>
                  <a:pt x="0" y="2036064"/>
                </a:lnTo>
                <a:lnTo>
                  <a:pt x="0" y="0"/>
                </a:lnTo>
                <a:close/>
              </a:path>
            </a:pathLst>
          </a:custGeom>
          <a:blipFill>
            <a:blip r:embed="rId3"/>
            <a:stretch>
              <a:fillRect b="-31"/>
            </a:stretch>
          </a:blipFill>
        </p:spPr>
        <p:txBody>
          <a:bodyPr/>
          <a:lstStyle/>
          <a:p>
            <a:endParaRPr lang="es-MX"/>
          </a:p>
        </p:txBody>
      </p:sp>
      <p:sp>
        <p:nvSpPr>
          <p:cNvPr id="3" name="Freeform 3"/>
          <p:cNvSpPr/>
          <p:nvPr/>
        </p:nvSpPr>
        <p:spPr>
          <a:xfrm>
            <a:off x="177803" y="863603"/>
            <a:ext cx="4381500" cy="3403597"/>
          </a:xfrm>
          <a:custGeom>
            <a:avLst/>
            <a:gdLst/>
            <a:ahLst/>
            <a:cxnLst/>
            <a:rect l="l" t="t" r="r" b="b"/>
            <a:pathLst>
              <a:path w="4381500" h="3403597">
                <a:moveTo>
                  <a:pt x="0" y="0"/>
                </a:moveTo>
                <a:lnTo>
                  <a:pt x="4381500" y="0"/>
                </a:lnTo>
                <a:lnTo>
                  <a:pt x="4381500" y="3403597"/>
                </a:lnTo>
                <a:lnTo>
                  <a:pt x="0" y="3403597"/>
                </a:lnTo>
                <a:lnTo>
                  <a:pt x="0" y="0"/>
                </a:lnTo>
                <a:close/>
              </a:path>
            </a:pathLst>
          </a:custGeom>
          <a:blipFill>
            <a:blip r:embed="rId4"/>
            <a:stretch>
              <a:fillRect/>
            </a:stretch>
          </a:blipFill>
        </p:spPr>
        <p:txBody>
          <a:bodyPr/>
          <a:lstStyle/>
          <a:p>
            <a:endParaRPr lang="es-MX"/>
          </a:p>
        </p:txBody>
      </p:sp>
      <p:sp>
        <p:nvSpPr>
          <p:cNvPr id="4" name="Freeform 4"/>
          <p:cNvSpPr/>
          <p:nvPr/>
        </p:nvSpPr>
        <p:spPr>
          <a:xfrm>
            <a:off x="4991100" y="863603"/>
            <a:ext cx="4089397" cy="3403597"/>
          </a:xfrm>
          <a:custGeom>
            <a:avLst/>
            <a:gdLst/>
            <a:ahLst/>
            <a:cxnLst/>
            <a:rect l="l" t="t" r="r" b="b"/>
            <a:pathLst>
              <a:path w="4089397" h="3403597">
                <a:moveTo>
                  <a:pt x="0" y="0"/>
                </a:moveTo>
                <a:lnTo>
                  <a:pt x="4089397" y="0"/>
                </a:lnTo>
                <a:lnTo>
                  <a:pt x="4089397" y="3403597"/>
                </a:lnTo>
                <a:lnTo>
                  <a:pt x="0" y="3403597"/>
                </a:lnTo>
                <a:lnTo>
                  <a:pt x="0" y="0"/>
                </a:lnTo>
                <a:close/>
              </a:path>
            </a:pathLst>
          </a:custGeom>
          <a:blipFill>
            <a:blip r:embed="rId5"/>
            <a:stretch>
              <a:fillRect/>
            </a:stretch>
          </a:blipFill>
        </p:spPr>
        <p:txBody>
          <a:bodyPr/>
          <a:lstStyle/>
          <a:p>
            <a:endParaRPr lang="es-MX"/>
          </a:p>
        </p:txBody>
      </p:sp>
      <p:sp>
        <p:nvSpPr>
          <p:cNvPr id="5" name="Freeform 5"/>
          <p:cNvSpPr/>
          <p:nvPr/>
        </p:nvSpPr>
        <p:spPr>
          <a:xfrm>
            <a:off x="0" y="4479036"/>
            <a:ext cx="9144000" cy="664454"/>
          </a:xfrm>
          <a:custGeom>
            <a:avLst/>
            <a:gdLst/>
            <a:ahLst/>
            <a:cxnLst/>
            <a:rect l="l" t="t" r="r" b="b"/>
            <a:pathLst>
              <a:path w="9144000" h="664454">
                <a:moveTo>
                  <a:pt x="0" y="0"/>
                </a:moveTo>
                <a:lnTo>
                  <a:pt x="9144000" y="0"/>
                </a:lnTo>
                <a:lnTo>
                  <a:pt x="9144000" y="664454"/>
                </a:lnTo>
                <a:lnTo>
                  <a:pt x="0" y="664454"/>
                </a:lnTo>
                <a:lnTo>
                  <a:pt x="0" y="0"/>
                </a:lnTo>
                <a:close/>
              </a:path>
            </a:pathLst>
          </a:custGeom>
          <a:blipFill>
            <a:blip r:embed="rId6"/>
            <a:stretch>
              <a:fillRect b="-421"/>
            </a:stretch>
          </a:blipFill>
        </p:spPr>
        <p:txBody>
          <a:bodyPr/>
          <a:lstStyle/>
          <a:p>
            <a:endParaRPr lang="es-MX"/>
          </a:p>
        </p:txBody>
      </p:sp>
      <p:sp>
        <p:nvSpPr>
          <p:cNvPr id="6" name="Freeform 6"/>
          <p:cNvSpPr/>
          <p:nvPr/>
        </p:nvSpPr>
        <p:spPr>
          <a:xfrm>
            <a:off x="432054" y="1361313"/>
            <a:ext cx="1769745" cy="19050"/>
          </a:xfrm>
          <a:custGeom>
            <a:avLst/>
            <a:gdLst/>
            <a:ahLst/>
            <a:cxnLst/>
            <a:rect l="l" t="t" r="r" b="b"/>
            <a:pathLst>
              <a:path w="1769745" h="19050">
                <a:moveTo>
                  <a:pt x="0" y="0"/>
                </a:moveTo>
                <a:lnTo>
                  <a:pt x="1769745" y="0"/>
                </a:lnTo>
                <a:lnTo>
                  <a:pt x="1769745" y="19050"/>
                </a:lnTo>
                <a:lnTo>
                  <a:pt x="0" y="1905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s-MX"/>
          </a:p>
        </p:txBody>
      </p:sp>
      <p:sp>
        <p:nvSpPr>
          <p:cNvPr id="7" name="Freeform 7"/>
          <p:cNvSpPr/>
          <p:nvPr/>
        </p:nvSpPr>
        <p:spPr>
          <a:xfrm>
            <a:off x="432054" y="3057525"/>
            <a:ext cx="1769745" cy="19050"/>
          </a:xfrm>
          <a:custGeom>
            <a:avLst/>
            <a:gdLst/>
            <a:ahLst/>
            <a:cxnLst/>
            <a:rect l="l" t="t" r="r" b="b"/>
            <a:pathLst>
              <a:path w="1769745" h="19050">
                <a:moveTo>
                  <a:pt x="0" y="0"/>
                </a:moveTo>
                <a:lnTo>
                  <a:pt x="1769745" y="0"/>
                </a:lnTo>
                <a:lnTo>
                  <a:pt x="1769745" y="19050"/>
                </a:lnTo>
                <a:lnTo>
                  <a:pt x="0" y="19050"/>
                </a:lnTo>
                <a:lnTo>
                  <a:pt x="0" y="0"/>
                </a:lnTo>
                <a:close/>
              </a:path>
            </a:pathLst>
          </a:custGeom>
          <a:blipFill>
            <a:blip r:embed="rId7">
              <a:extLst>
                <a:ext uri="{96DAC541-7B7A-43D3-8B79-37D633B846F1}">
                  <asvg:svgBlip xmlns:asvg="http://schemas.microsoft.com/office/drawing/2016/SVG/main" r:embed="rId9"/>
                </a:ext>
              </a:extLst>
            </a:blip>
            <a:stretch>
              <a:fillRect/>
            </a:stretch>
          </a:blipFill>
        </p:spPr>
        <p:txBody>
          <a:bodyPr/>
          <a:lstStyle/>
          <a:p>
            <a:endParaRPr lang="es-MX"/>
          </a:p>
        </p:txBody>
      </p:sp>
      <p:sp>
        <p:nvSpPr>
          <p:cNvPr id="8" name="Freeform 8"/>
          <p:cNvSpPr/>
          <p:nvPr/>
        </p:nvSpPr>
        <p:spPr>
          <a:xfrm>
            <a:off x="7037070" y="1361313"/>
            <a:ext cx="1769745" cy="19050"/>
          </a:xfrm>
          <a:custGeom>
            <a:avLst/>
            <a:gdLst/>
            <a:ahLst/>
            <a:cxnLst/>
            <a:rect l="l" t="t" r="r" b="b"/>
            <a:pathLst>
              <a:path w="1769745" h="19050">
                <a:moveTo>
                  <a:pt x="0" y="0"/>
                </a:moveTo>
                <a:lnTo>
                  <a:pt x="1769745" y="0"/>
                </a:lnTo>
                <a:lnTo>
                  <a:pt x="1769745" y="19050"/>
                </a:lnTo>
                <a:lnTo>
                  <a:pt x="0" y="19050"/>
                </a:lnTo>
                <a:lnTo>
                  <a:pt x="0" y="0"/>
                </a:lnTo>
                <a:close/>
              </a:path>
            </a:pathLst>
          </a:custGeom>
          <a:blipFill>
            <a:blip r:embed="rId7">
              <a:extLst>
                <a:ext uri="{96DAC541-7B7A-43D3-8B79-37D633B846F1}">
                  <asvg:svgBlip xmlns:asvg="http://schemas.microsoft.com/office/drawing/2016/SVG/main" r:embed="rId10"/>
                </a:ext>
              </a:extLst>
            </a:blip>
            <a:stretch>
              <a:fillRect/>
            </a:stretch>
          </a:blipFill>
        </p:spPr>
        <p:txBody>
          <a:bodyPr/>
          <a:lstStyle/>
          <a:p>
            <a:endParaRPr lang="es-MX"/>
          </a:p>
        </p:txBody>
      </p:sp>
      <p:sp>
        <p:nvSpPr>
          <p:cNvPr id="9" name="Freeform 9"/>
          <p:cNvSpPr/>
          <p:nvPr/>
        </p:nvSpPr>
        <p:spPr>
          <a:xfrm>
            <a:off x="7037070" y="3057525"/>
            <a:ext cx="1769745" cy="19050"/>
          </a:xfrm>
          <a:custGeom>
            <a:avLst/>
            <a:gdLst/>
            <a:ahLst/>
            <a:cxnLst/>
            <a:rect l="l" t="t" r="r" b="b"/>
            <a:pathLst>
              <a:path w="1769745" h="19050">
                <a:moveTo>
                  <a:pt x="0" y="0"/>
                </a:moveTo>
                <a:lnTo>
                  <a:pt x="1769745" y="0"/>
                </a:lnTo>
                <a:lnTo>
                  <a:pt x="1769745" y="19050"/>
                </a:lnTo>
                <a:lnTo>
                  <a:pt x="0" y="19050"/>
                </a:lnTo>
                <a:lnTo>
                  <a:pt x="0" y="0"/>
                </a:lnTo>
                <a:close/>
              </a:path>
            </a:pathLst>
          </a:custGeom>
          <a:blipFill>
            <a:blip r:embed="rId7">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TextBox 12"/>
          <p:cNvSpPr txBox="1"/>
          <p:nvPr/>
        </p:nvSpPr>
        <p:spPr>
          <a:xfrm>
            <a:off x="3279648" y="954986"/>
            <a:ext cx="2633529" cy="305705"/>
          </a:xfrm>
          <a:prstGeom prst="rect">
            <a:avLst/>
          </a:prstGeom>
        </p:spPr>
        <p:txBody>
          <a:bodyPr lIns="0" tIns="0" rIns="0" bIns="0" rtlCol="0" anchor="t">
            <a:spAutoFit/>
          </a:bodyPr>
          <a:lstStyle/>
          <a:p>
            <a:pPr algn="l">
              <a:lnSpc>
                <a:spcPts val="2234"/>
              </a:lnSpc>
            </a:pPr>
            <a:r>
              <a:rPr lang="en-US" sz="1596" b="1">
                <a:solidFill>
                  <a:srgbClr val="400F26"/>
                </a:solidFill>
                <a:latin typeface="Arial Bold"/>
                <a:ea typeface="Arial Bold"/>
                <a:cs typeface="Arial Bold"/>
                <a:sym typeface="Arial Bold"/>
              </a:rPr>
              <a:t>NUESTRAS UBICACIONES</a:t>
            </a:r>
          </a:p>
        </p:txBody>
      </p:sp>
      <p:sp>
        <p:nvSpPr>
          <p:cNvPr id="13" name="TextBox 13"/>
          <p:cNvSpPr txBox="1"/>
          <p:nvPr/>
        </p:nvSpPr>
        <p:spPr>
          <a:xfrm>
            <a:off x="605022" y="2776366"/>
            <a:ext cx="1441171" cy="251250"/>
          </a:xfrm>
          <a:prstGeom prst="rect">
            <a:avLst/>
          </a:prstGeom>
        </p:spPr>
        <p:txBody>
          <a:bodyPr lIns="0" tIns="0" rIns="0" bIns="0" rtlCol="0" anchor="t">
            <a:spAutoFit/>
          </a:bodyPr>
          <a:lstStyle/>
          <a:p>
            <a:pPr algn="l">
              <a:lnSpc>
                <a:spcPts val="1814"/>
              </a:lnSpc>
            </a:pPr>
            <a:r>
              <a:rPr lang="en-US" sz="1296" b="1" spc="2" dirty="0">
                <a:solidFill>
                  <a:srgbClr val="FFFFFF"/>
                </a:solidFill>
                <a:latin typeface="Arial Bold"/>
                <a:ea typeface="Arial Bold"/>
                <a:cs typeface="Arial Bold"/>
                <a:sym typeface="Arial Bold"/>
              </a:rPr>
              <a:t>Bogotá, Colombia</a:t>
            </a:r>
          </a:p>
        </p:txBody>
      </p:sp>
      <p:sp>
        <p:nvSpPr>
          <p:cNvPr id="14" name="TextBox 14"/>
          <p:cNvSpPr txBox="1"/>
          <p:nvPr/>
        </p:nvSpPr>
        <p:spPr>
          <a:xfrm>
            <a:off x="480863" y="1138152"/>
            <a:ext cx="1672123" cy="1140504"/>
          </a:xfrm>
          <a:prstGeom prst="rect">
            <a:avLst/>
          </a:prstGeom>
        </p:spPr>
        <p:txBody>
          <a:bodyPr lIns="0" tIns="0" rIns="0" bIns="0" rtlCol="0" anchor="t">
            <a:spAutoFit/>
          </a:bodyPr>
          <a:lstStyle/>
          <a:p>
            <a:pPr algn="ctr">
              <a:lnSpc>
                <a:spcPts val="1814"/>
              </a:lnSpc>
            </a:pPr>
            <a:r>
              <a:rPr lang="en-US" sz="1296" b="1" spc="2" dirty="0" err="1">
                <a:solidFill>
                  <a:srgbClr val="FFFFFF"/>
                </a:solidFill>
                <a:latin typeface="Arial Bold"/>
                <a:ea typeface="Arial Bold"/>
                <a:cs typeface="Arial Bold"/>
                <a:sym typeface="Arial Bold"/>
              </a:rPr>
              <a:t>Londres</a:t>
            </a:r>
            <a:r>
              <a:rPr lang="en-US" sz="1296" b="1" spc="2" dirty="0">
                <a:solidFill>
                  <a:srgbClr val="FFFFFF"/>
                </a:solidFill>
                <a:latin typeface="Arial Bold"/>
                <a:ea typeface="Arial Bold"/>
                <a:cs typeface="Arial Bold"/>
                <a:sym typeface="Arial Bold"/>
              </a:rPr>
              <a:t>, </a:t>
            </a:r>
            <a:r>
              <a:rPr lang="en-US" sz="1296" b="1" spc="2" dirty="0" err="1">
                <a:solidFill>
                  <a:srgbClr val="FFFFFF"/>
                </a:solidFill>
                <a:latin typeface="Arial Bold"/>
                <a:ea typeface="Arial Bold"/>
                <a:cs typeface="Arial Bold"/>
                <a:sym typeface="Arial Bold"/>
              </a:rPr>
              <a:t>Inglaterra</a:t>
            </a:r>
            <a:endParaRPr lang="en-US" sz="1296" b="1" spc="2" dirty="0">
              <a:solidFill>
                <a:srgbClr val="FFFFFF"/>
              </a:solidFill>
              <a:latin typeface="Arial Bold"/>
              <a:ea typeface="Arial Bold"/>
              <a:cs typeface="Arial Bold"/>
              <a:sym typeface="Arial Bold"/>
            </a:endParaRPr>
          </a:p>
          <a:p>
            <a:pPr algn="ctr">
              <a:lnSpc>
                <a:spcPts val="1380"/>
              </a:lnSpc>
            </a:pPr>
            <a:r>
              <a:rPr lang="en-US" sz="996" spc="3" dirty="0">
                <a:solidFill>
                  <a:srgbClr val="FFFFFF"/>
                </a:solidFill>
                <a:latin typeface="Verdana Pro"/>
                <a:ea typeface="Verdana Pro"/>
                <a:cs typeface="Verdana Pro"/>
                <a:sym typeface="Verdana Pro"/>
              </a:rPr>
              <a:t>London DE se </a:t>
            </a:r>
            <a:r>
              <a:rPr lang="en-US" sz="996" spc="3" dirty="0" err="1">
                <a:solidFill>
                  <a:srgbClr val="FFFFFF"/>
                </a:solidFill>
                <a:latin typeface="Verdana Pro"/>
                <a:ea typeface="Verdana Pro"/>
                <a:cs typeface="Verdana Pro"/>
                <a:sym typeface="Verdana Pro"/>
              </a:rPr>
              <a:t>fundó</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en</a:t>
            </a:r>
            <a:r>
              <a:rPr lang="en-US" sz="996" spc="3" dirty="0">
                <a:solidFill>
                  <a:srgbClr val="FFFFFF"/>
                </a:solidFill>
                <a:latin typeface="Verdana Pro"/>
                <a:ea typeface="Verdana Pro"/>
                <a:cs typeface="Verdana Pro"/>
                <a:sym typeface="Verdana Pro"/>
              </a:rPr>
              <a:t> Hatton Garden </a:t>
            </a:r>
            <a:r>
              <a:rPr lang="en-US" sz="996" spc="3" dirty="0" err="1">
                <a:solidFill>
                  <a:srgbClr val="FFFFFF"/>
                </a:solidFill>
                <a:latin typeface="Verdana Pro"/>
                <a:ea typeface="Verdana Pro"/>
                <a:cs typeface="Verdana Pro"/>
                <a:sym typeface="Verdana Pro"/>
              </a:rPr>
              <a:t>hace</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más</a:t>
            </a:r>
            <a:r>
              <a:rPr lang="en-US" sz="996" spc="3" dirty="0">
                <a:solidFill>
                  <a:srgbClr val="FFFFFF"/>
                </a:solidFill>
                <a:latin typeface="Verdana Pro"/>
                <a:ea typeface="Verdana Pro"/>
                <a:cs typeface="Verdana Pro"/>
                <a:sym typeface="Verdana Pro"/>
              </a:rPr>
              <a:t> de </a:t>
            </a:r>
            <a:r>
              <a:rPr lang="en-US" sz="996" spc="3" dirty="0" err="1">
                <a:solidFill>
                  <a:srgbClr val="FFFFFF"/>
                </a:solidFill>
                <a:latin typeface="Verdana Pro"/>
                <a:ea typeface="Verdana Pro"/>
                <a:cs typeface="Verdana Pro"/>
                <a:sym typeface="Verdana Pro"/>
              </a:rPr>
              <a:t>una</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década</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en</a:t>
            </a:r>
            <a:r>
              <a:rPr lang="en-US" sz="996" spc="3" dirty="0">
                <a:solidFill>
                  <a:srgbClr val="FFFFFF"/>
                </a:solidFill>
                <a:latin typeface="Verdana Pro"/>
                <a:ea typeface="Verdana Pro"/>
                <a:cs typeface="Verdana Pro"/>
                <a:sym typeface="Verdana Pro"/>
              </a:rPr>
              <a:t> 2013, </a:t>
            </a:r>
            <a:r>
              <a:rPr lang="en-US" sz="996" spc="3" dirty="0" err="1">
                <a:solidFill>
                  <a:srgbClr val="FFFFFF"/>
                </a:solidFill>
                <a:latin typeface="Verdana Pro"/>
                <a:ea typeface="Verdana Pro"/>
                <a:cs typeface="Verdana Pro"/>
                <a:sym typeface="Verdana Pro"/>
              </a:rPr>
              <a:t>donde</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permanece</a:t>
            </a:r>
            <a:r>
              <a:rPr lang="en-US" sz="996" spc="3" dirty="0">
                <a:solidFill>
                  <a:srgbClr val="FFFFFF"/>
                </a:solidFill>
                <a:latin typeface="Verdana Pro"/>
                <a:ea typeface="Verdana Pro"/>
                <a:cs typeface="Verdana Pro"/>
                <a:sym typeface="Verdana Pro"/>
              </a:rPr>
              <a:t> </a:t>
            </a:r>
            <a:r>
              <a:rPr lang="en-US" sz="996" spc="3" dirty="0" err="1">
                <a:solidFill>
                  <a:srgbClr val="FFFFFF"/>
                </a:solidFill>
                <a:latin typeface="Verdana Pro"/>
                <a:ea typeface="Verdana Pro"/>
                <a:cs typeface="Verdana Pro"/>
                <a:sym typeface="Verdana Pro"/>
              </a:rPr>
              <a:t>su</a:t>
            </a:r>
            <a:r>
              <a:rPr lang="en-US" sz="996" spc="3" dirty="0">
                <a:solidFill>
                  <a:srgbClr val="FFFFFF"/>
                </a:solidFill>
                <a:latin typeface="Verdana Pro"/>
                <a:ea typeface="Verdana Pro"/>
                <a:cs typeface="Verdana Pro"/>
                <a:sym typeface="Verdana Pro"/>
              </a:rPr>
              <a:t> </a:t>
            </a:r>
          </a:p>
        </p:txBody>
      </p:sp>
      <p:sp>
        <p:nvSpPr>
          <p:cNvPr id="15" name="TextBox 15"/>
          <p:cNvSpPr txBox="1"/>
          <p:nvPr/>
        </p:nvSpPr>
        <p:spPr>
          <a:xfrm>
            <a:off x="7495836" y="1098357"/>
            <a:ext cx="912447" cy="251250"/>
          </a:xfrm>
          <a:prstGeom prst="rect">
            <a:avLst/>
          </a:prstGeom>
        </p:spPr>
        <p:txBody>
          <a:bodyPr lIns="0" tIns="0" rIns="0" bIns="0" rtlCol="0" anchor="t">
            <a:spAutoFit/>
          </a:bodyPr>
          <a:lstStyle/>
          <a:p>
            <a:pPr algn="l">
              <a:lnSpc>
                <a:spcPts val="1814"/>
              </a:lnSpc>
            </a:pPr>
            <a:r>
              <a:rPr lang="en-US" sz="1296" b="1" dirty="0">
                <a:solidFill>
                  <a:srgbClr val="FFFFFF"/>
                </a:solidFill>
                <a:latin typeface="Arial Bold"/>
                <a:ea typeface="Arial Bold"/>
                <a:cs typeface="Arial Bold"/>
                <a:sym typeface="Arial Bold"/>
              </a:rPr>
              <a:t>Dubai, UAE</a:t>
            </a:r>
          </a:p>
        </p:txBody>
      </p:sp>
      <p:sp>
        <p:nvSpPr>
          <p:cNvPr id="16" name="TextBox 16"/>
          <p:cNvSpPr txBox="1"/>
          <p:nvPr/>
        </p:nvSpPr>
        <p:spPr>
          <a:xfrm>
            <a:off x="7197738" y="2777271"/>
            <a:ext cx="1530934" cy="251250"/>
          </a:xfrm>
          <a:prstGeom prst="rect">
            <a:avLst/>
          </a:prstGeom>
        </p:spPr>
        <p:txBody>
          <a:bodyPr lIns="0" tIns="0" rIns="0" bIns="0" rtlCol="0" anchor="t">
            <a:spAutoFit/>
          </a:bodyPr>
          <a:lstStyle/>
          <a:p>
            <a:pPr algn="l">
              <a:lnSpc>
                <a:spcPts val="1814"/>
              </a:lnSpc>
            </a:pPr>
            <a:r>
              <a:rPr lang="en-US" sz="1296" b="1" dirty="0">
                <a:solidFill>
                  <a:srgbClr val="FFFFFF"/>
                </a:solidFill>
                <a:latin typeface="Arial Bold"/>
                <a:ea typeface="Arial Bold"/>
                <a:cs typeface="Arial Bold"/>
                <a:sym typeface="Arial Bold"/>
              </a:rPr>
              <a:t>Brisbane, Australia</a:t>
            </a:r>
          </a:p>
        </p:txBody>
      </p:sp>
      <p:sp>
        <p:nvSpPr>
          <p:cNvPr id="17" name="TextBox 17"/>
          <p:cNvSpPr txBox="1"/>
          <p:nvPr/>
        </p:nvSpPr>
        <p:spPr>
          <a:xfrm>
            <a:off x="522837" y="3091993"/>
            <a:ext cx="1638833" cy="862813"/>
          </a:xfrm>
          <a:prstGeom prst="rect">
            <a:avLst/>
          </a:prstGeom>
        </p:spPr>
        <p:txBody>
          <a:bodyPr lIns="0" tIns="0" rIns="0" bIns="0" rtlCol="0" anchor="t">
            <a:spAutoFit/>
          </a:bodyPr>
          <a:lstStyle/>
          <a:p>
            <a:pPr algn="ctr">
              <a:lnSpc>
                <a:spcPts val="1380"/>
              </a:lnSpc>
            </a:pPr>
            <a:r>
              <a:rPr lang="en-US" sz="996" spc="1" dirty="0">
                <a:solidFill>
                  <a:srgbClr val="FFFFFF"/>
                </a:solidFill>
                <a:latin typeface="Verdana Pro"/>
                <a:ea typeface="Verdana Pro"/>
                <a:cs typeface="Verdana Pro"/>
                <a:sym typeface="Verdana Pro"/>
              </a:rPr>
              <a:t>Formada para </a:t>
            </a:r>
            <a:r>
              <a:rPr lang="en-US" sz="996" spc="1" dirty="0" err="1">
                <a:solidFill>
                  <a:srgbClr val="FFFFFF"/>
                </a:solidFill>
                <a:latin typeface="Verdana Pro"/>
                <a:ea typeface="Verdana Pro"/>
                <a:cs typeface="Verdana Pro"/>
                <a:sym typeface="Verdana Pro"/>
              </a:rPr>
              <a:t>facilitar</a:t>
            </a:r>
            <a:r>
              <a:rPr lang="en-US" sz="996" spc="1" dirty="0">
                <a:solidFill>
                  <a:srgbClr val="FFFFFF"/>
                </a:solidFill>
                <a:latin typeface="Verdana Pro"/>
                <a:ea typeface="Verdana Pro"/>
                <a:cs typeface="Verdana Pro"/>
                <a:sym typeface="Verdana Pro"/>
              </a:rPr>
              <a:t> </a:t>
            </a:r>
            <a:r>
              <a:rPr lang="en-US" sz="996" spc="1" dirty="0" err="1">
                <a:solidFill>
                  <a:srgbClr val="FFFFFF"/>
                </a:solidFill>
                <a:latin typeface="Verdana Pro"/>
                <a:ea typeface="Verdana Pro"/>
                <a:cs typeface="Verdana Pro"/>
                <a:sym typeface="Verdana Pro"/>
              </a:rPr>
              <a:t>el</a:t>
            </a:r>
            <a:r>
              <a:rPr lang="en-US" sz="996" spc="1" dirty="0">
                <a:solidFill>
                  <a:srgbClr val="FFFFFF"/>
                </a:solidFill>
                <a:latin typeface="Verdana Pro"/>
                <a:ea typeface="Verdana Pro"/>
                <a:cs typeface="Verdana Pro"/>
                <a:sym typeface="Verdana Pro"/>
              </a:rPr>
              <a:t> </a:t>
            </a:r>
            <a:r>
              <a:rPr lang="en-US" sz="996" spc="1" dirty="0" err="1">
                <a:solidFill>
                  <a:srgbClr val="FFFFFF"/>
                </a:solidFill>
                <a:latin typeface="Verdana Pro"/>
                <a:ea typeface="Verdana Pro"/>
                <a:cs typeface="Verdana Pro"/>
                <a:sym typeface="Verdana Pro"/>
              </a:rPr>
              <a:t>suministro</a:t>
            </a:r>
            <a:r>
              <a:rPr lang="en-US" sz="996" spc="1" dirty="0">
                <a:solidFill>
                  <a:srgbClr val="FFFFFF"/>
                </a:solidFill>
                <a:latin typeface="Verdana Pro"/>
                <a:ea typeface="Verdana Pro"/>
                <a:cs typeface="Verdana Pro"/>
                <a:sym typeface="Verdana Pro"/>
              </a:rPr>
              <a:t> de </a:t>
            </a:r>
            <a:r>
              <a:rPr lang="en-US" sz="996" spc="1" dirty="0" err="1">
                <a:solidFill>
                  <a:srgbClr val="FFFFFF"/>
                </a:solidFill>
                <a:latin typeface="Verdana Pro"/>
                <a:ea typeface="Verdana Pro"/>
                <a:cs typeface="Verdana Pro"/>
                <a:sym typeface="Verdana Pro"/>
              </a:rPr>
              <a:t>esmeraldas</a:t>
            </a:r>
            <a:r>
              <a:rPr lang="en-US" sz="996" spc="1" dirty="0">
                <a:solidFill>
                  <a:srgbClr val="FFFFFF"/>
                </a:solidFill>
                <a:latin typeface="Verdana Pro"/>
                <a:ea typeface="Verdana Pro"/>
                <a:cs typeface="Verdana Pro"/>
                <a:sym typeface="Verdana Pro"/>
              </a:rPr>
              <a:t> y la </a:t>
            </a:r>
            <a:r>
              <a:rPr lang="en-US" sz="996" spc="1" dirty="0" err="1">
                <a:solidFill>
                  <a:srgbClr val="FFFFFF"/>
                </a:solidFill>
                <a:latin typeface="Verdana Pro"/>
                <a:ea typeface="Verdana Pro"/>
                <a:cs typeface="Verdana Pro"/>
                <a:sym typeface="Verdana Pro"/>
              </a:rPr>
              <a:t>producción</a:t>
            </a:r>
            <a:r>
              <a:rPr lang="en-US" sz="996" spc="1" dirty="0">
                <a:solidFill>
                  <a:srgbClr val="FFFFFF"/>
                </a:solidFill>
                <a:latin typeface="Verdana Pro"/>
                <a:ea typeface="Verdana Pro"/>
                <a:cs typeface="Verdana Pro"/>
                <a:sym typeface="Verdana Pro"/>
              </a:rPr>
              <a:t> interna de </a:t>
            </a:r>
            <a:r>
              <a:rPr lang="en-US" sz="996" spc="1" dirty="0" err="1">
                <a:solidFill>
                  <a:srgbClr val="FFFFFF"/>
                </a:solidFill>
                <a:latin typeface="Verdana Pro"/>
                <a:ea typeface="Verdana Pro"/>
                <a:cs typeface="Verdana Pro"/>
                <a:sym typeface="Verdana Pro"/>
              </a:rPr>
              <a:t>joyas</a:t>
            </a:r>
            <a:r>
              <a:rPr lang="en-US" sz="996" spc="1" dirty="0">
                <a:solidFill>
                  <a:srgbClr val="FFFFFF"/>
                </a:solidFill>
                <a:latin typeface="Verdana Pro"/>
                <a:ea typeface="Verdana Pro"/>
                <a:cs typeface="Verdana Pro"/>
                <a:sym typeface="Verdana Pro"/>
              </a:rPr>
              <a:t> de </a:t>
            </a:r>
            <a:r>
              <a:rPr lang="en-US" sz="996" spc="1" dirty="0" err="1">
                <a:solidFill>
                  <a:srgbClr val="FFFFFF"/>
                </a:solidFill>
                <a:latin typeface="Verdana Pro"/>
                <a:ea typeface="Verdana Pro"/>
                <a:cs typeface="Verdana Pro"/>
                <a:sym typeface="Verdana Pro"/>
              </a:rPr>
              <a:t>esmeraldas</a:t>
            </a:r>
            <a:r>
              <a:rPr lang="en-US" sz="996" spc="1" dirty="0">
                <a:solidFill>
                  <a:srgbClr val="FFFFFF"/>
                </a:solidFill>
                <a:latin typeface="Verdana Pro"/>
                <a:ea typeface="Verdana Pro"/>
                <a:cs typeface="Verdana Pro"/>
                <a:sym typeface="Verdana Pro"/>
              </a:rPr>
              <a:t> y </a:t>
            </a:r>
          </a:p>
        </p:txBody>
      </p:sp>
      <p:sp>
        <p:nvSpPr>
          <p:cNvPr id="18" name="TextBox 18"/>
          <p:cNvSpPr txBox="1"/>
          <p:nvPr/>
        </p:nvSpPr>
        <p:spPr>
          <a:xfrm>
            <a:off x="955471" y="3791251"/>
            <a:ext cx="722909" cy="161801"/>
          </a:xfrm>
          <a:prstGeom prst="rect">
            <a:avLst/>
          </a:prstGeom>
        </p:spPr>
        <p:txBody>
          <a:bodyPr lIns="0" tIns="0" rIns="0" bIns="0" rtlCol="0" anchor="t">
            <a:spAutoFit/>
          </a:bodyPr>
          <a:lstStyle/>
          <a:p>
            <a:pPr algn="l">
              <a:lnSpc>
                <a:spcPts val="1380"/>
              </a:lnSpc>
            </a:pPr>
            <a:r>
              <a:rPr lang="en-US" sz="996" spc="2" dirty="0">
                <a:solidFill>
                  <a:srgbClr val="FFFFFF"/>
                </a:solidFill>
                <a:latin typeface="Verdana Pro"/>
                <a:ea typeface="Verdana Pro"/>
                <a:cs typeface="Verdana Pro"/>
                <a:sym typeface="Verdana Pro"/>
              </a:rPr>
              <a:t>diamantes.</a:t>
            </a:r>
          </a:p>
        </p:txBody>
      </p:sp>
      <p:sp>
        <p:nvSpPr>
          <p:cNvPr id="19" name="TextBox 19"/>
          <p:cNvSpPr txBox="1"/>
          <p:nvPr/>
        </p:nvSpPr>
        <p:spPr>
          <a:xfrm>
            <a:off x="849120" y="2057142"/>
            <a:ext cx="961987" cy="161801"/>
          </a:xfrm>
          <a:prstGeom prst="rect">
            <a:avLst/>
          </a:prstGeom>
        </p:spPr>
        <p:txBody>
          <a:bodyPr lIns="0" tIns="0" rIns="0" bIns="0" rtlCol="0" anchor="t">
            <a:spAutoFit/>
          </a:bodyPr>
          <a:lstStyle/>
          <a:p>
            <a:pPr algn="l">
              <a:lnSpc>
                <a:spcPts val="1380"/>
              </a:lnSpc>
            </a:pPr>
            <a:r>
              <a:rPr lang="en-US" sz="996" spc="2" dirty="0" err="1">
                <a:solidFill>
                  <a:srgbClr val="FFFFFF"/>
                </a:solidFill>
                <a:latin typeface="Verdana Pro"/>
                <a:ea typeface="Verdana Pro"/>
                <a:cs typeface="Verdana Pro"/>
                <a:sym typeface="Verdana Pro"/>
              </a:rPr>
              <a:t>oficina</a:t>
            </a:r>
            <a:r>
              <a:rPr lang="en-US" sz="996" spc="2" dirty="0">
                <a:solidFill>
                  <a:srgbClr val="FFFFFF"/>
                </a:solidFill>
                <a:latin typeface="Verdana Pro"/>
                <a:ea typeface="Verdana Pro"/>
                <a:cs typeface="Verdana Pro"/>
                <a:sym typeface="Verdana Pro"/>
              </a:rPr>
              <a:t> central.</a:t>
            </a:r>
          </a:p>
        </p:txBody>
      </p:sp>
      <p:sp>
        <p:nvSpPr>
          <p:cNvPr id="21" name="TextBox 21"/>
          <p:cNvSpPr txBox="1"/>
          <p:nvPr/>
        </p:nvSpPr>
        <p:spPr>
          <a:xfrm>
            <a:off x="7014334" y="3159814"/>
            <a:ext cx="1947329" cy="687838"/>
          </a:xfrm>
          <a:prstGeom prst="rect">
            <a:avLst/>
          </a:prstGeom>
        </p:spPr>
        <p:txBody>
          <a:bodyPr lIns="0" tIns="0" rIns="0" bIns="0" rtlCol="0" anchor="t">
            <a:spAutoFit/>
          </a:bodyPr>
          <a:lstStyle/>
          <a:p>
            <a:pPr algn="ctr">
              <a:lnSpc>
                <a:spcPts val="1380"/>
              </a:lnSpc>
            </a:pPr>
            <a:r>
              <a:rPr lang="en-US" sz="996" spc="3">
                <a:solidFill>
                  <a:srgbClr val="FFFFFF"/>
                </a:solidFill>
                <a:latin typeface="Verdana Pro"/>
                <a:ea typeface="Verdana Pro"/>
                <a:cs typeface="Verdana Pro"/>
                <a:sym typeface="Verdana Pro"/>
              </a:rPr>
              <a:t>London DE se instaló aquí a principios de 2023 para asegurar su asociación con una de las terceras refinerías </a:t>
            </a:r>
          </a:p>
        </p:txBody>
      </p:sp>
      <p:sp>
        <p:nvSpPr>
          <p:cNvPr id="22" name="TextBox 22"/>
          <p:cNvSpPr txBox="1"/>
          <p:nvPr/>
        </p:nvSpPr>
        <p:spPr>
          <a:xfrm>
            <a:off x="7108822" y="3861111"/>
            <a:ext cx="1708766" cy="161801"/>
          </a:xfrm>
          <a:prstGeom prst="rect">
            <a:avLst/>
          </a:prstGeom>
        </p:spPr>
        <p:txBody>
          <a:bodyPr lIns="0" tIns="0" rIns="0" bIns="0" rtlCol="0" anchor="t">
            <a:spAutoFit/>
          </a:bodyPr>
          <a:lstStyle/>
          <a:p>
            <a:pPr algn="l">
              <a:lnSpc>
                <a:spcPts val="1380"/>
              </a:lnSpc>
            </a:pPr>
            <a:r>
              <a:rPr lang="en-US" sz="996" spc="2">
                <a:solidFill>
                  <a:srgbClr val="FFFFFF"/>
                </a:solidFill>
                <a:latin typeface="Verdana Pro"/>
                <a:ea typeface="Verdana Pro"/>
                <a:cs typeface="Verdana Pro"/>
                <a:sym typeface="Verdana Pro"/>
              </a:rPr>
              <a:t>más grandes de Australia.</a:t>
            </a:r>
          </a:p>
        </p:txBody>
      </p:sp>
      <p:sp>
        <p:nvSpPr>
          <p:cNvPr id="23" name="TextBox 23"/>
          <p:cNvSpPr txBox="1"/>
          <p:nvPr/>
        </p:nvSpPr>
        <p:spPr>
          <a:xfrm>
            <a:off x="6948015" y="1436022"/>
            <a:ext cx="2079965" cy="687581"/>
          </a:xfrm>
          <a:prstGeom prst="rect">
            <a:avLst/>
          </a:prstGeom>
        </p:spPr>
        <p:txBody>
          <a:bodyPr lIns="0" tIns="0" rIns="0" bIns="0" rtlCol="0" anchor="t">
            <a:spAutoFit/>
          </a:bodyPr>
          <a:lstStyle/>
          <a:p>
            <a:pPr algn="ctr">
              <a:lnSpc>
                <a:spcPts val="1380"/>
              </a:lnSpc>
            </a:pPr>
            <a:r>
              <a:rPr lang="en-US" sz="996" spc="1" dirty="0">
                <a:solidFill>
                  <a:srgbClr val="FFFFFF"/>
                </a:solidFill>
                <a:latin typeface="Verdana Pro"/>
                <a:ea typeface="Verdana Pro"/>
                <a:cs typeface="Verdana Pro"/>
                <a:sym typeface="Verdana Pro"/>
              </a:rPr>
              <a:t>Hogar de uno de </a:t>
            </a:r>
            <a:r>
              <a:rPr lang="en-US" sz="996" spc="1" dirty="0" err="1">
                <a:solidFill>
                  <a:srgbClr val="FFFFFF"/>
                </a:solidFill>
                <a:latin typeface="Verdana Pro"/>
                <a:ea typeface="Verdana Pro"/>
                <a:cs typeface="Verdana Pro"/>
                <a:sym typeface="Verdana Pro"/>
              </a:rPr>
              <a:t>los</a:t>
            </a:r>
            <a:r>
              <a:rPr lang="en-US" sz="996" spc="1" dirty="0">
                <a:solidFill>
                  <a:srgbClr val="FFFFFF"/>
                </a:solidFill>
                <a:latin typeface="Verdana Pro"/>
                <a:ea typeface="Verdana Pro"/>
                <a:cs typeface="Verdana Pro"/>
                <a:sym typeface="Verdana Pro"/>
              </a:rPr>
              <a:t> mercados de </a:t>
            </a:r>
            <a:r>
              <a:rPr lang="en-US" sz="996" spc="1" dirty="0" err="1">
                <a:solidFill>
                  <a:srgbClr val="FFFFFF"/>
                </a:solidFill>
                <a:latin typeface="Verdana Pro"/>
                <a:ea typeface="Verdana Pro"/>
                <a:cs typeface="Verdana Pro"/>
                <a:sym typeface="Verdana Pro"/>
              </a:rPr>
              <a:t>lujo</a:t>
            </a:r>
            <a:r>
              <a:rPr lang="en-US" sz="996" spc="1" dirty="0">
                <a:solidFill>
                  <a:srgbClr val="FFFFFF"/>
                </a:solidFill>
                <a:latin typeface="Verdana Pro"/>
                <a:ea typeface="Verdana Pro"/>
                <a:cs typeface="Verdana Pro"/>
                <a:sym typeface="Verdana Pro"/>
              </a:rPr>
              <a:t> de </a:t>
            </a:r>
            <a:r>
              <a:rPr lang="en-US" sz="996" spc="1" dirty="0" err="1">
                <a:solidFill>
                  <a:srgbClr val="FFFFFF"/>
                </a:solidFill>
                <a:latin typeface="Verdana Pro"/>
                <a:ea typeface="Verdana Pro"/>
                <a:cs typeface="Verdana Pro"/>
                <a:sym typeface="Verdana Pro"/>
              </a:rPr>
              <a:t>más</a:t>
            </a:r>
            <a:r>
              <a:rPr lang="en-US" sz="996" spc="1" dirty="0">
                <a:solidFill>
                  <a:srgbClr val="FFFFFF"/>
                </a:solidFill>
                <a:latin typeface="Verdana Pro"/>
                <a:ea typeface="Verdana Pro"/>
                <a:cs typeface="Verdana Pro"/>
                <a:sym typeface="Verdana Pro"/>
              </a:rPr>
              <a:t> </a:t>
            </a:r>
            <a:r>
              <a:rPr lang="en-US" sz="996" spc="1" dirty="0" err="1">
                <a:solidFill>
                  <a:srgbClr val="FFFFFF"/>
                </a:solidFill>
                <a:latin typeface="Verdana Pro"/>
                <a:ea typeface="Verdana Pro"/>
                <a:cs typeface="Verdana Pro"/>
                <a:sym typeface="Verdana Pro"/>
              </a:rPr>
              <a:t>rápido</a:t>
            </a:r>
            <a:r>
              <a:rPr lang="en-US" sz="996" spc="1" dirty="0">
                <a:solidFill>
                  <a:srgbClr val="FFFFFF"/>
                </a:solidFill>
                <a:latin typeface="Verdana Pro"/>
                <a:ea typeface="Verdana Pro"/>
                <a:cs typeface="Verdana Pro"/>
                <a:sym typeface="Verdana Pro"/>
              </a:rPr>
              <a:t> </a:t>
            </a:r>
            <a:r>
              <a:rPr lang="en-US" sz="996" spc="1" dirty="0" err="1">
                <a:solidFill>
                  <a:srgbClr val="FFFFFF"/>
                </a:solidFill>
                <a:latin typeface="Verdana Pro"/>
                <a:ea typeface="Verdana Pro"/>
                <a:cs typeface="Verdana Pro"/>
                <a:sym typeface="Verdana Pro"/>
              </a:rPr>
              <a:t>crecimiento</a:t>
            </a:r>
            <a:r>
              <a:rPr lang="en-US" sz="996" spc="1" dirty="0">
                <a:solidFill>
                  <a:srgbClr val="FFFFFF"/>
                </a:solidFill>
                <a:latin typeface="Verdana Pro"/>
                <a:ea typeface="Verdana Pro"/>
                <a:cs typeface="Verdana Pro"/>
                <a:sym typeface="Verdana Pro"/>
              </a:rPr>
              <a:t>. La </a:t>
            </a:r>
            <a:r>
              <a:rPr lang="en-US" sz="996" spc="1" dirty="0" err="1">
                <a:solidFill>
                  <a:srgbClr val="FFFFFF"/>
                </a:solidFill>
                <a:latin typeface="Verdana Pro"/>
                <a:ea typeface="Verdana Pro"/>
                <a:cs typeface="Verdana Pro"/>
                <a:sym typeface="Verdana Pro"/>
              </a:rPr>
              <a:t>encrucijada</a:t>
            </a:r>
            <a:r>
              <a:rPr lang="en-US" sz="996" spc="1" dirty="0">
                <a:solidFill>
                  <a:srgbClr val="FFFFFF"/>
                </a:solidFill>
                <a:latin typeface="Verdana Pro"/>
                <a:ea typeface="Verdana Pro"/>
                <a:cs typeface="Verdana Pro"/>
                <a:sym typeface="Verdana Pro"/>
              </a:rPr>
              <a:t> del </a:t>
            </a:r>
            <a:r>
              <a:rPr lang="en-US" sz="996" spc="1" dirty="0" err="1">
                <a:solidFill>
                  <a:srgbClr val="FFFFFF"/>
                </a:solidFill>
                <a:latin typeface="Verdana Pro"/>
                <a:ea typeface="Verdana Pro"/>
                <a:cs typeface="Verdana Pro"/>
                <a:sym typeface="Verdana Pro"/>
              </a:rPr>
              <a:t>comercio</a:t>
            </a:r>
            <a:r>
              <a:rPr lang="en-US" sz="996" spc="1" dirty="0">
                <a:solidFill>
                  <a:srgbClr val="FFFFFF"/>
                </a:solidFill>
                <a:latin typeface="Verdana Pro"/>
                <a:ea typeface="Verdana Pro"/>
                <a:cs typeface="Verdana Pro"/>
                <a:sym typeface="Verdana Pro"/>
              </a:rPr>
              <a:t> </a:t>
            </a:r>
            <a:r>
              <a:rPr lang="en-US" sz="996" spc="1" dirty="0" err="1">
                <a:solidFill>
                  <a:srgbClr val="FFFFFF"/>
                </a:solidFill>
                <a:latin typeface="Verdana Pro"/>
                <a:ea typeface="Verdana Pro"/>
                <a:cs typeface="Verdana Pro"/>
                <a:sym typeface="Verdana Pro"/>
              </a:rPr>
              <a:t>este-oeste</a:t>
            </a:r>
            <a:r>
              <a:rPr lang="en-US" sz="996" spc="1" dirty="0">
                <a:solidFill>
                  <a:srgbClr val="FFFFFF"/>
                </a:solidFill>
                <a:latin typeface="Verdana Pro"/>
                <a:ea typeface="Verdana Pro"/>
                <a:cs typeface="Verdana Pro"/>
                <a:sym typeface="Verdana Pro"/>
              </a:rPr>
              <a:t> de </a:t>
            </a:r>
            <a:r>
              <a:rPr lang="en-US" sz="996" spc="1" dirty="0" err="1">
                <a:solidFill>
                  <a:srgbClr val="FFFFFF"/>
                </a:solidFill>
                <a:latin typeface="Verdana Pro"/>
                <a:ea typeface="Verdana Pro"/>
                <a:cs typeface="Verdana Pro"/>
                <a:sym typeface="Verdana Pro"/>
              </a:rPr>
              <a:t>joyería</a:t>
            </a:r>
            <a:r>
              <a:rPr lang="en-US" sz="996" spc="1" dirty="0">
                <a:solidFill>
                  <a:srgbClr val="FFFFFF"/>
                </a:solidFill>
                <a:latin typeface="Verdana Pro"/>
                <a:ea typeface="Verdana Pro"/>
                <a:cs typeface="Verdana Pro"/>
                <a:sym typeface="Verdana Pro"/>
              </a:rPr>
              <a:t> </a:t>
            </a:r>
          </a:p>
        </p:txBody>
      </p:sp>
      <p:sp>
        <p:nvSpPr>
          <p:cNvPr id="24" name="TextBox 24"/>
          <p:cNvSpPr txBox="1"/>
          <p:nvPr/>
        </p:nvSpPr>
        <p:spPr>
          <a:xfrm>
            <a:off x="7014334" y="2137861"/>
            <a:ext cx="1888779" cy="162163"/>
          </a:xfrm>
          <a:prstGeom prst="rect">
            <a:avLst/>
          </a:prstGeom>
        </p:spPr>
        <p:txBody>
          <a:bodyPr lIns="0" tIns="0" rIns="0" bIns="0" rtlCol="0" anchor="t">
            <a:spAutoFit/>
          </a:bodyPr>
          <a:lstStyle/>
          <a:p>
            <a:pPr algn="l">
              <a:lnSpc>
                <a:spcPts val="1397"/>
              </a:lnSpc>
            </a:pPr>
            <a:r>
              <a:rPr lang="en-US" sz="998" spc="0" dirty="0" err="1">
                <a:solidFill>
                  <a:srgbClr val="FFFFFF"/>
                </a:solidFill>
                <a:latin typeface="Verdana Pro"/>
                <a:ea typeface="Verdana Pro"/>
                <a:cs typeface="Verdana Pro"/>
                <a:sym typeface="Verdana Pro"/>
              </a:rPr>
              <a:t>fina</a:t>
            </a:r>
            <a:r>
              <a:rPr lang="en-US" sz="998" spc="0" dirty="0">
                <a:solidFill>
                  <a:srgbClr val="FFFFFF"/>
                </a:solidFill>
                <a:latin typeface="Verdana Pro"/>
                <a:ea typeface="Verdana Pro"/>
                <a:cs typeface="Verdana Pro"/>
                <a:sym typeface="Verdana Pro"/>
              </a:rPr>
              <a:t>, </a:t>
            </a:r>
            <a:r>
              <a:rPr lang="en-US" sz="998" spc="0" dirty="0" err="1">
                <a:solidFill>
                  <a:srgbClr val="FFFFFF"/>
                </a:solidFill>
                <a:latin typeface="Verdana Pro"/>
                <a:ea typeface="Verdana Pro"/>
                <a:cs typeface="Verdana Pro"/>
                <a:sym typeface="Verdana Pro"/>
              </a:rPr>
              <a:t>piedras</a:t>
            </a:r>
            <a:r>
              <a:rPr lang="en-US" sz="998" spc="0" dirty="0">
                <a:solidFill>
                  <a:srgbClr val="FFFFFF"/>
                </a:solidFill>
                <a:latin typeface="Verdana Pro"/>
                <a:ea typeface="Verdana Pro"/>
                <a:cs typeface="Verdana Pro"/>
                <a:sym typeface="Verdana Pro"/>
              </a:rPr>
              <a:t> </a:t>
            </a:r>
            <a:r>
              <a:rPr lang="en-US" sz="998" spc="0" dirty="0" err="1">
                <a:solidFill>
                  <a:srgbClr val="FFFFFF"/>
                </a:solidFill>
                <a:latin typeface="Verdana Pro"/>
                <a:ea typeface="Verdana Pro"/>
                <a:cs typeface="Verdana Pro"/>
                <a:sym typeface="Verdana Pro"/>
              </a:rPr>
              <a:t>preciosas</a:t>
            </a:r>
            <a:r>
              <a:rPr lang="en-US" sz="998" spc="0" dirty="0">
                <a:solidFill>
                  <a:srgbClr val="FFFFFF"/>
                </a:solidFill>
                <a:latin typeface="Verdana Pro"/>
                <a:ea typeface="Verdana Pro"/>
                <a:cs typeface="Verdana Pro"/>
                <a:sym typeface="Verdana Pro"/>
              </a:rPr>
              <a:t> y </a:t>
            </a:r>
            <a:r>
              <a:rPr lang="en-US" sz="998" spc="0" dirty="0" err="1">
                <a:solidFill>
                  <a:srgbClr val="FFFFFF"/>
                </a:solidFill>
                <a:latin typeface="Verdana Pro"/>
                <a:ea typeface="Verdana Pro"/>
                <a:cs typeface="Verdana Pro"/>
                <a:sym typeface="Verdana Pro"/>
              </a:rPr>
              <a:t>oro</a:t>
            </a:r>
            <a:r>
              <a:rPr lang="en-US" sz="998" spc="0" dirty="0">
                <a:solidFill>
                  <a:srgbClr val="FFFFFF"/>
                </a:solidFill>
                <a:latin typeface="Verdana Pro"/>
                <a:ea typeface="Verdana Pro"/>
                <a:cs typeface="Verdana Pro"/>
                <a:sym typeface="Verdana Pro"/>
              </a:rPr>
              <a:t>.</a:t>
            </a:r>
          </a:p>
        </p:txBody>
      </p:sp>
      <p:sp>
        <p:nvSpPr>
          <p:cNvPr id="27" name="Google Shape;65;p14">
            <a:extLst>
              <a:ext uri="{FF2B5EF4-FFF2-40B4-BE49-F238E27FC236}">
                <a16:creationId xmlns:a16="http://schemas.microsoft.com/office/drawing/2014/main" id="{E3135856-366B-B741-7E11-8C26BB09D31F}"/>
              </a:ext>
            </a:extLst>
          </p:cNvPr>
          <p:cNvSpPr/>
          <p:nvPr/>
        </p:nvSpPr>
        <p:spPr>
          <a:xfrm>
            <a:off x="0" y="0"/>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9" name="Google Shape;83;p15">
            <a:extLst>
              <a:ext uri="{FF2B5EF4-FFF2-40B4-BE49-F238E27FC236}">
                <a16:creationId xmlns:a16="http://schemas.microsoft.com/office/drawing/2014/main" id="{C1CAEA79-C285-9393-88A5-B6CBBC2FED25}"/>
              </a:ext>
            </a:extLst>
          </p:cNvPr>
          <p:cNvPicPr preferRelativeResize="0"/>
          <p:nvPr/>
        </p:nvPicPr>
        <p:blipFill rotWithShape="1">
          <a:blip r:embed="rId12">
            <a:alphaModFix/>
          </a:blip>
          <a:srcRect r="1526" b="38214"/>
          <a:stretch/>
        </p:blipFill>
        <p:spPr>
          <a:xfrm>
            <a:off x="312675" y="293625"/>
            <a:ext cx="2705464" cy="321098"/>
          </a:xfrm>
          <a:prstGeom prst="rect">
            <a:avLst/>
          </a:prstGeom>
          <a:noFill/>
          <a:ln>
            <a:noFill/>
          </a:ln>
        </p:spPr>
      </p:pic>
      <p:sp>
        <p:nvSpPr>
          <p:cNvPr id="30" name="Google Shape;84;p15">
            <a:extLst>
              <a:ext uri="{FF2B5EF4-FFF2-40B4-BE49-F238E27FC236}">
                <a16:creationId xmlns:a16="http://schemas.microsoft.com/office/drawing/2014/main" id="{BDFEDFC1-CB12-00E1-C836-0EF5C6719A91}"/>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213097" y="1485900"/>
            <a:ext cx="2717797" cy="3009900"/>
          </a:xfrm>
          <a:custGeom>
            <a:avLst/>
            <a:gdLst/>
            <a:ahLst/>
            <a:cxnLst/>
            <a:rect l="l" t="t" r="r" b="b"/>
            <a:pathLst>
              <a:path w="2717797" h="3009900">
                <a:moveTo>
                  <a:pt x="0" y="0"/>
                </a:moveTo>
                <a:lnTo>
                  <a:pt x="2717797" y="0"/>
                </a:lnTo>
                <a:lnTo>
                  <a:pt x="2717797" y="3009900"/>
                </a:lnTo>
                <a:lnTo>
                  <a:pt x="0" y="3009900"/>
                </a:lnTo>
                <a:lnTo>
                  <a:pt x="0" y="0"/>
                </a:lnTo>
                <a:close/>
              </a:path>
            </a:pathLst>
          </a:custGeom>
          <a:blipFill>
            <a:blip r:embed="rId2"/>
            <a:stretch>
              <a:fillRect/>
            </a:stretch>
          </a:blipFill>
        </p:spPr>
        <p:txBody>
          <a:bodyPr/>
          <a:lstStyle/>
          <a:p>
            <a:endParaRPr lang="es-MX"/>
          </a:p>
        </p:txBody>
      </p:sp>
      <p:grpSp>
        <p:nvGrpSpPr>
          <p:cNvPr id="3" name="Group 3"/>
          <p:cNvGrpSpPr>
            <a:grpSpLocks noChangeAspect="1"/>
          </p:cNvGrpSpPr>
          <p:nvPr/>
        </p:nvGrpSpPr>
        <p:grpSpPr>
          <a:xfrm>
            <a:off x="3220212" y="1484376"/>
            <a:ext cx="2706624" cy="1368552"/>
            <a:chOff x="0" y="0"/>
            <a:chExt cx="3608832" cy="1824736"/>
          </a:xfrm>
        </p:grpSpPr>
        <p:sp>
          <p:nvSpPr>
            <p:cNvPr id="4" name="Freeform 4"/>
            <p:cNvSpPr/>
            <p:nvPr/>
          </p:nvSpPr>
          <p:spPr>
            <a:xfrm>
              <a:off x="0" y="0"/>
              <a:ext cx="3608832" cy="1824609"/>
            </a:xfrm>
            <a:custGeom>
              <a:avLst/>
              <a:gdLst/>
              <a:ahLst/>
              <a:cxnLst/>
              <a:rect l="l" t="t" r="r" b="b"/>
              <a:pathLst>
                <a:path w="3608832" h="1824609">
                  <a:moveTo>
                    <a:pt x="539115" y="0"/>
                  </a:moveTo>
                  <a:cubicBezTo>
                    <a:pt x="241300" y="0"/>
                    <a:pt x="0" y="241300"/>
                    <a:pt x="0" y="539115"/>
                  </a:cubicBezTo>
                  <a:lnTo>
                    <a:pt x="0" y="1285494"/>
                  </a:lnTo>
                  <a:cubicBezTo>
                    <a:pt x="0" y="1583309"/>
                    <a:pt x="241300" y="1824609"/>
                    <a:pt x="539115" y="1824609"/>
                  </a:cubicBezTo>
                  <a:lnTo>
                    <a:pt x="3069717" y="1824609"/>
                  </a:lnTo>
                  <a:cubicBezTo>
                    <a:pt x="3367532" y="1824609"/>
                    <a:pt x="3608832" y="1583309"/>
                    <a:pt x="3608832" y="1285494"/>
                  </a:cubicBezTo>
                  <a:lnTo>
                    <a:pt x="3608832" y="539115"/>
                  </a:lnTo>
                  <a:cubicBezTo>
                    <a:pt x="3608832" y="241300"/>
                    <a:pt x="3367532" y="0"/>
                    <a:pt x="3069717" y="0"/>
                  </a:cubicBezTo>
                  <a:close/>
                </a:path>
              </a:pathLst>
            </a:custGeom>
            <a:blipFill>
              <a:blip r:embed="rId3"/>
              <a:stretch>
                <a:fillRect b="-6"/>
              </a:stretch>
            </a:blipFill>
          </p:spPr>
          <p:txBody>
            <a:bodyPr/>
            <a:lstStyle/>
            <a:p>
              <a:endParaRPr lang="es-MX"/>
            </a:p>
          </p:txBody>
        </p:sp>
      </p:grpSp>
      <p:sp>
        <p:nvSpPr>
          <p:cNvPr id="5" name="Freeform 5"/>
          <p:cNvSpPr/>
          <p:nvPr/>
        </p:nvSpPr>
        <p:spPr>
          <a:xfrm>
            <a:off x="312420" y="550164"/>
            <a:ext cx="2200656" cy="100584"/>
          </a:xfrm>
          <a:custGeom>
            <a:avLst/>
            <a:gdLst/>
            <a:ahLst/>
            <a:cxnLst/>
            <a:rect l="l" t="t" r="r" b="b"/>
            <a:pathLst>
              <a:path w="2200656" h="100584">
                <a:moveTo>
                  <a:pt x="0" y="0"/>
                </a:moveTo>
                <a:lnTo>
                  <a:pt x="2200656" y="0"/>
                </a:lnTo>
                <a:lnTo>
                  <a:pt x="2200656" y="100584"/>
                </a:lnTo>
                <a:lnTo>
                  <a:pt x="0" y="100584"/>
                </a:lnTo>
                <a:lnTo>
                  <a:pt x="0" y="0"/>
                </a:lnTo>
                <a:close/>
              </a:path>
            </a:pathLst>
          </a:custGeom>
          <a:blipFill>
            <a:blip r:embed="rId4"/>
            <a:stretch>
              <a:fillRect/>
            </a:stretch>
          </a:blipFill>
        </p:spPr>
        <p:txBody>
          <a:bodyPr/>
          <a:lstStyle/>
          <a:p>
            <a:endParaRPr lang="es-MX"/>
          </a:p>
        </p:txBody>
      </p:sp>
      <p:sp>
        <p:nvSpPr>
          <p:cNvPr id="6" name="Freeform 6"/>
          <p:cNvSpPr/>
          <p:nvPr/>
        </p:nvSpPr>
        <p:spPr>
          <a:xfrm>
            <a:off x="185928" y="4756404"/>
            <a:ext cx="5893308" cy="260604"/>
          </a:xfrm>
          <a:custGeom>
            <a:avLst/>
            <a:gdLst/>
            <a:ahLst/>
            <a:cxnLst/>
            <a:rect l="l" t="t" r="r" b="b"/>
            <a:pathLst>
              <a:path w="5893308" h="260604">
                <a:moveTo>
                  <a:pt x="0" y="0"/>
                </a:moveTo>
                <a:lnTo>
                  <a:pt x="5893308" y="0"/>
                </a:lnTo>
                <a:lnTo>
                  <a:pt x="5893308" y="260604"/>
                </a:lnTo>
                <a:lnTo>
                  <a:pt x="0" y="260604"/>
                </a:lnTo>
                <a:lnTo>
                  <a:pt x="0" y="0"/>
                </a:lnTo>
                <a:close/>
              </a:path>
            </a:pathLst>
          </a:custGeom>
          <a:blipFill>
            <a:blip r:embed="rId5"/>
            <a:stretch>
              <a:fillRect/>
            </a:stretch>
          </a:blipFill>
        </p:spPr>
        <p:txBody>
          <a:bodyPr/>
          <a:lstStyle/>
          <a:p>
            <a:endParaRPr lang="es-MX"/>
          </a:p>
        </p:txBody>
      </p:sp>
      <p:sp>
        <p:nvSpPr>
          <p:cNvPr id="7" name="Freeform 7"/>
          <p:cNvSpPr/>
          <p:nvPr/>
        </p:nvSpPr>
        <p:spPr>
          <a:xfrm>
            <a:off x="312420" y="1493520"/>
            <a:ext cx="2706624" cy="2999232"/>
          </a:xfrm>
          <a:custGeom>
            <a:avLst/>
            <a:gdLst/>
            <a:ahLst/>
            <a:cxnLst/>
            <a:rect l="l" t="t" r="r" b="b"/>
            <a:pathLst>
              <a:path w="2706624" h="2999232">
                <a:moveTo>
                  <a:pt x="0" y="0"/>
                </a:moveTo>
                <a:lnTo>
                  <a:pt x="2706624" y="0"/>
                </a:lnTo>
                <a:lnTo>
                  <a:pt x="2706624" y="2999232"/>
                </a:lnTo>
                <a:lnTo>
                  <a:pt x="0" y="299923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MX"/>
          </a:p>
        </p:txBody>
      </p:sp>
      <p:grpSp>
        <p:nvGrpSpPr>
          <p:cNvPr id="8" name="Group 8"/>
          <p:cNvGrpSpPr>
            <a:grpSpLocks noChangeAspect="1"/>
          </p:cNvGrpSpPr>
          <p:nvPr/>
        </p:nvGrpSpPr>
        <p:grpSpPr>
          <a:xfrm>
            <a:off x="309372" y="1481328"/>
            <a:ext cx="2711196" cy="1367914"/>
            <a:chOff x="0" y="0"/>
            <a:chExt cx="3614928" cy="1823885"/>
          </a:xfrm>
        </p:grpSpPr>
        <p:sp>
          <p:nvSpPr>
            <p:cNvPr id="9" name="Freeform 9"/>
            <p:cNvSpPr/>
            <p:nvPr/>
          </p:nvSpPr>
          <p:spPr>
            <a:xfrm>
              <a:off x="0" y="0"/>
              <a:ext cx="3614928" cy="1823847"/>
            </a:xfrm>
            <a:custGeom>
              <a:avLst/>
              <a:gdLst/>
              <a:ahLst/>
              <a:cxnLst/>
              <a:rect l="l" t="t" r="r" b="b"/>
              <a:pathLst>
                <a:path w="3614928" h="1823847">
                  <a:moveTo>
                    <a:pt x="537591" y="0"/>
                  </a:moveTo>
                  <a:cubicBezTo>
                    <a:pt x="240665" y="0"/>
                    <a:pt x="0" y="240665"/>
                    <a:pt x="0" y="537591"/>
                  </a:cubicBezTo>
                  <a:lnTo>
                    <a:pt x="0" y="1287018"/>
                  </a:lnTo>
                  <a:cubicBezTo>
                    <a:pt x="0" y="1573784"/>
                    <a:pt x="224409" y="1807972"/>
                    <a:pt x="507111" y="1823847"/>
                  </a:cubicBezTo>
                  <a:lnTo>
                    <a:pt x="3107690" y="1823847"/>
                  </a:lnTo>
                  <a:cubicBezTo>
                    <a:pt x="3390519" y="1808099"/>
                    <a:pt x="3614928" y="1573911"/>
                    <a:pt x="3614928" y="1287018"/>
                  </a:cubicBezTo>
                  <a:lnTo>
                    <a:pt x="3614928" y="1287018"/>
                  </a:lnTo>
                  <a:lnTo>
                    <a:pt x="3614928" y="537591"/>
                  </a:lnTo>
                  <a:cubicBezTo>
                    <a:pt x="3614928" y="240665"/>
                    <a:pt x="3374263" y="0"/>
                    <a:pt x="3077337" y="0"/>
                  </a:cubicBezTo>
                  <a:close/>
                </a:path>
              </a:pathLst>
            </a:custGeom>
            <a:blipFill>
              <a:blip r:embed="rId8"/>
              <a:stretch>
                <a:fillRect b="-2"/>
              </a:stretch>
            </a:blipFill>
          </p:spPr>
          <p:txBody>
            <a:bodyPr/>
            <a:lstStyle/>
            <a:p>
              <a:endParaRPr lang="es-MX"/>
            </a:p>
          </p:txBody>
        </p:sp>
      </p:grpSp>
      <p:sp>
        <p:nvSpPr>
          <p:cNvPr id="10" name="Freeform 10"/>
          <p:cNvSpPr/>
          <p:nvPr/>
        </p:nvSpPr>
        <p:spPr>
          <a:xfrm>
            <a:off x="509778" y="3266313"/>
            <a:ext cx="2251453" cy="19050"/>
          </a:xfrm>
          <a:custGeom>
            <a:avLst/>
            <a:gdLst/>
            <a:ahLst/>
            <a:cxnLst/>
            <a:rect l="l" t="t" r="r" b="b"/>
            <a:pathLst>
              <a:path w="2251453" h="19050">
                <a:moveTo>
                  <a:pt x="0" y="0"/>
                </a:moveTo>
                <a:lnTo>
                  <a:pt x="2251453" y="0"/>
                </a:lnTo>
                <a:lnTo>
                  <a:pt x="2251453" y="19050"/>
                </a:lnTo>
                <a:lnTo>
                  <a:pt x="0" y="1905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s-MX"/>
          </a:p>
        </p:txBody>
      </p:sp>
      <p:sp>
        <p:nvSpPr>
          <p:cNvPr id="11" name="Freeform 11"/>
          <p:cNvSpPr/>
          <p:nvPr/>
        </p:nvSpPr>
        <p:spPr>
          <a:xfrm>
            <a:off x="3414522" y="3266313"/>
            <a:ext cx="2251453" cy="19050"/>
          </a:xfrm>
          <a:custGeom>
            <a:avLst/>
            <a:gdLst/>
            <a:ahLst/>
            <a:cxnLst/>
            <a:rect l="l" t="t" r="r" b="b"/>
            <a:pathLst>
              <a:path w="2251453" h="19050">
                <a:moveTo>
                  <a:pt x="0" y="0"/>
                </a:moveTo>
                <a:lnTo>
                  <a:pt x="2251453" y="0"/>
                </a:lnTo>
                <a:lnTo>
                  <a:pt x="2251453" y="19050"/>
                </a:lnTo>
                <a:lnTo>
                  <a:pt x="0" y="19050"/>
                </a:lnTo>
                <a:lnTo>
                  <a:pt x="0" y="0"/>
                </a:lnTo>
                <a:close/>
              </a:path>
            </a:pathLst>
          </a:custGeom>
          <a:blipFill>
            <a:blip r:embed="rId9">
              <a:extLst>
                <a:ext uri="{96DAC541-7B7A-43D3-8B79-37D633B846F1}">
                  <asvg:svgBlip xmlns:asvg="http://schemas.microsoft.com/office/drawing/2016/SVG/main" r:embed="rId11"/>
                </a:ext>
              </a:extLst>
            </a:blip>
            <a:stretch>
              <a:fillRect/>
            </a:stretch>
          </a:blipFill>
        </p:spPr>
        <p:txBody>
          <a:bodyPr/>
          <a:lstStyle/>
          <a:p>
            <a:endParaRPr lang="es-MX"/>
          </a:p>
        </p:txBody>
      </p:sp>
      <p:sp>
        <p:nvSpPr>
          <p:cNvPr id="12" name="Freeform 12"/>
          <p:cNvSpPr/>
          <p:nvPr/>
        </p:nvSpPr>
        <p:spPr>
          <a:xfrm>
            <a:off x="0" y="38"/>
            <a:ext cx="9144000" cy="879310"/>
          </a:xfrm>
          <a:custGeom>
            <a:avLst/>
            <a:gdLst/>
            <a:ahLst/>
            <a:cxnLst/>
            <a:rect l="l" t="t" r="r" b="b"/>
            <a:pathLst>
              <a:path w="9144000" h="879310">
                <a:moveTo>
                  <a:pt x="0" y="0"/>
                </a:moveTo>
                <a:lnTo>
                  <a:pt x="9144000" y="0"/>
                </a:lnTo>
                <a:lnTo>
                  <a:pt x="9144000" y="879310"/>
                </a:lnTo>
                <a:lnTo>
                  <a:pt x="0" y="879310"/>
                </a:lnTo>
                <a:lnTo>
                  <a:pt x="0" y="0"/>
                </a:lnTo>
                <a:close/>
              </a:path>
            </a:pathLst>
          </a:custGeom>
          <a:blipFill>
            <a:blip r:embed="rId12"/>
            <a:stretch>
              <a:fillRect b="-173"/>
            </a:stretch>
          </a:blipFill>
        </p:spPr>
        <p:txBody>
          <a:bodyPr/>
          <a:lstStyle/>
          <a:p>
            <a:endParaRPr lang="es-MX"/>
          </a:p>
        </p:txBody>
      </p:sp>
      <p:grpSp>
        <p:nvGrpSpPr>
          <p:cNvPr id="16" name="Group 16"/>
          <p:cNvGrpSpPr>
            <a:grpSpLocks noChangeAspect="1"/>
          </p:cNvGrpSpPr>
          <p:nvPr/>
        </p:nvGrpSpPr>
        <p:grpSpPr>
          <a:xfrm>
            <a:off x="6188964" y="1051560"/>
            <a:ext cx="2955036" cy="3965448"/>
            <a:chOff x="0" y="0"/>
            <a:chExt cx="3940048" cy="5287264"/>
          </a:xfrm>
        </p:grpSpPr>
        <p:sp>
          <p:nvSpPr>
            <p:cNvPr id="17" name="Freeform 17"/>
            <p:cNvSpPr/>
            <p:nvPr/>
          </p:nvSpPr>
          <p:spPr>
            <a:xfrm>
              <a:off x="0" y="0"/>
              <a:ext cx="3940048" cy="5287264"/>
            </a:xfrm>
            <a:custGeom>
              <a:avLst/>
              <a:gdLst/>
              <a:ahLst/>
              <a:cxnLst/>
              <a:rect l="l" t="t" r="r" b="b"/>
              <a:pathLst>
                <a:path w="3940048" h="5287264">
                  <a:moveTo>
                    <a:pt x="405257" y="0"/>
                  </a:moveTo>
                  <a:cubicBezTo>
                    <a:pt x="181356" y="0"/>
                    <a:pt x="0" y="181356"/>
                    <a:pt x="0" y="405257"/>
                  </a:cubicBezTo>
                  <a:lnTo>
                    <a:pt x="0" y="5287264"/>
                  </a:lnTo>
                  <a:lnTo>
                    <a:pt x="3940048" y="5287264"/>
                  </a:lnTo>
                  <a:lnTo>
                    <a:pt x="3940048" y="405257"/>
                  </a:lnTo>
                  <a:cubicBezTo>
                    <a:pt x="3940048" y="181356"/>
                    <a:pt x="3758692" y="0"/>
                    <a:pt x="3534791" y="0"/>
                  </a:cubicBezTo>
                  <a:close/>
                </a:path>
              </a:pathLst>
            </a:custGeom>
            <a:blipFill>
              <a:blip r:embed="rId13"/>
              <a:stretch>
                <a:fillRect/>
              </a:stretch>
            </a:blipFill>
          </p:spPr>
          <p:txBody>
            <a:bodyPr/>
            <a:lstStyle/>
            <a:p>
              <a:endParaRPr lang="es-MX"/>
            </a:p>
          </p:txBody>
        </p:sp>
      </p:grpSp>
      <p:sp>
        <p:nvSpPr>
          <p:cNvPr id="18" name="TextBox 18"/>
          <p:cNvSpPr txBox="1"/>
          <p:nvPr/>
        </p:nvSpPr>
        <p:spPr>
          <a:xfrm>
            <a:off x="312725" y="983732"/>
            <a:ext cx="5574640" cy="346148"/>
          </a:xfrm>
          <a:prstGeom prst="rect">
            <a:avLst/>
          </a:prstGeom>
        </p:spPr>
        <p:txBody>
          <a:bodyPr lIns="0" tIns="0" rIns="0" bIns="0" rtlCol="0" anchor="t">
            <a:spAutoFit/>
          </a:bodyPr>
          <a:lstStyle/>
          <a:p>
            <a:pPr algn="l">
              <a:lnSpc>
                <a:spcPts val="2523"/>
              </a:lnSpc>
            </a:pPr>
            <a:r>
              <a:rPr lang="en-US" sz="1802" b="1">
                <a:solidFill>
                  <a:srgbClr val="006F59"/>
                </a:solidFill>
                <a:latin typeface="Arial Bold"/>
                <a:ea typeface="Arial Bold"/>
                <a:cs typeface="Arial Bold"/>
                <a:sym typeface="Arial Bold"/>
              </a:rPr>
              <a:t>HATTON GARDEN, LONDRES, OFICINA CENTRAL</a:t>
            </a:r>
          </a:p>
        </p:txBody>
      </p:sp>
      <p:sp>
        <p:nvSpPr>
          <p:cNvPr id="20" name="TextBox 20"/>
          <p:cNvSpPr txBox="1"/>
          <p:nvPr/>
        </p:nvSpPr>
        <p:spPr>
          <a:xfrm>
            <a:off x="943661" y="2910469"/>
            <a:ext cx="1471841" cy="251250"/>
          </a:xfrm>
          <a:prstGeom prst="rect">
            <a:avLst/>
          </a:prstGeom>
        </p:spPr>
        <p:txBody>
          <a:bodyPr lIns="0" tIns="0" rIns="0" bIns="0" rtlCol="0" anchor="t">
            <a:spAutoFit/>
          </a:bodyPr>
          <a:lstStyle/>
          <a:p>
            <a:pPr algn="l">
              <a:lnSpc>
                <a:spcPts val="1814"/>
              </a:lnSpc>
            </a:pPr>
            <a:r>
              <a:rPr lang="en-US" sz="1296" b="1">
                <a:solidFill>
                  <a:srgbClr val="FFFFFF"/>
                </a:solidFill>
                <a:latin typeface="Arial Bold"/>
                <a:ea typeface="Arial Bold"/>
                <a:cs typeface="Arial Bold"/>
                <a:sym typeface="Arial Bold"/>
              </a:rPr>
              <a:t>HATTON GARDEN</a:t>
            </a:r>
          </a:p>
        </p:txBody>
      </p:sp>
      <p:sp>
        <p:nvSpPr>
          <p:cNvPr id="21" name="TextBox 21"/>
          <p:cNvSpPr txBox="1"/>
          <p:nvPr/>
        </p:nvSpPr>
        <p:spPr>
          <a:xfrm>
            <a:off x="3434458" y="2910469"/>
            <a:ext cx="2322500" cy="251250"/>
          </a:xfrm>
          <a:prstGeom prst="rect">
            <a:avLst/>
          </a:prstGeom>
        </p:spPr>
        <p:txBody>
          <a:bodyPr lIns="0" tIns="0" rIns="0" bIns="0" rtlCol="0" anchor="t">
            <a:spAutoFit/>
          </a:bodyPr>
          <a:lstStyle/>
          <a:p>
            <a:pPr algn="l">
              <a:lnSpc>
                <a:spcPts val="1814"/>
              </a:lnSpc>
            </a:pPr>
            <a:r>
              <a:rPr lang="en-US" sz="1296" b="1" spc="3">
                <a:solidFill>
                  <a:srgbClr val="FFFFFF"/>
                </a:solidFill>
                <a:latin typeface="Arial Bold"/>
                <a:ea typeface="Arial Bold"/>
                <a:cs typeface="Arial Bold"/>
                <a:sym typeface="Arial Bold"/>
              </a:rPr>
              <a:t>GEMSTONE AND GOLD HUB</a:t>
            </a:r>
          </a:p>
        </p:txBody>
      </p:sp>
      <p:sp>
        <p:nvSpPr>
          <p:cNvPr id="22" name="TextBox 22"/>
          <p:cNvSpPr txBox="1"/>
          <p:nvPr/>
        </p:nvSpPr>
        <p:spPr>
          <a:xfrm>
            <a:off x="514198" y="3340675"/>
            <a:ext cx="2391242" cy="839800"/>
          </a:xfrm>
          <a:prstGeom prst="rect">
            <a:avLst/>
          </a:prstGeom>
        </p:spPr>
        <p:txBody>
          <a:bodyPr lIns="0" tIns="0" rIns="0" bIns="0" rtlCol="0" anchor="t">
            <a:spAutoFit/>
          </a:bodyPr>
          <a:lstStyle/>
          <a:p>
            <a:pPr algn="ctr">
              <a:lnSpc>
                <a:spcPts val="1311"/>
              </a:lnSpc>
            </a:pPr>
            <a:r>
              <a:rPr lang="en-US" sz="947" spc="0">
                <a:solidFill>
                  <a:srgbClr val="FFFFFF"/>
                </a:solidFill>
                <a:latin typeface="Verdana Pro"/>
                <a:ea typeface="Verdana Pro"/>
                <a:cs typeface="Verdana Pro"/>
                <a:sym typeface="Verdana Pro"/>
              </a:rPr>
              <a:t>Hatton Garden ha sido un centro para el comercio de oro y joyería durante siglos. El área comenzó a atraer joyeros en el siglo XIX debido a su proximidad a la clientela adinerada </a:t>
            </a:r>
          </a:p>
        </p:txBody>
      </p:sp>
      <p:sp>
        <p:nvSpPr>
          <p:cNvPr id="23" name="TextBox 23"/>
          <p:cNvSpPr txBox="1"/>
          <p:nvPr/>
        </p:nvSpPr>
        <p:spPr>
          <a:xfrm>
            <a:off x="975970" y="4173083"/>
            <a:ext cx="1405614" cy="173507"/>
          </a:xfrm>
          <a:prstGeom prst="rect">
            <a:avLst/>
          </a:prstGeom>
        </p:spPr>
        <p:txBody>
          <a:bodyPr lIns="0" tIns="0" rIns="0" bIns="0" rtlCol="0" anchor="t">
            <a:spAutoFit/>
          </a:bodyPr>
          <a:lstStyle/>
          <a:p>
            <a:pPr algn="l">
              <a:lnSpc>
                <a:spcPts val="1311"/>
              </a:lnSpc>
            </a:pPr>
            <a:r>
              <a:rPr lang="en-US" sz="947" spc="0">
                <a:solidFill>
                  <a:srgbClr val="FFFFFF"/>
                </a:solidFill>
                <a:latin typeface="Verdana Pro"/>
                <a:ea typeface="Verdana Pro"/>
                <a:cs typeface="Verdana Pro"/>
                <a:sym typeface="Verdana Pro"/>
              </a:rPr>
              <a:t>del West End y la City.</a:t>
            </a:r>
          </a:p>
        </p:txBody>
      </p:sp>
      <p:sp>
        <p:nvSpPr>
          <p:cNvPr id="24" name="TextBox 24"/>
          <p:cNvSpPr txBox="1"/>
          <p:nvPr/>
        </p:nvSpPr>
        <p:spPr>
          <a:xfrm>
            <a:off x="3509134" y="3340675"/>
            <a:ext cx="2208133" cy="839800"/>
          </a:xfrm>
          <a:prstGeom prst="rect">
            <a:avLst/>
          </a:prstGeom>
        </p:spPr>
        <p:txBody>
          <a:bodyPr lIns="0" tIns="0" rIns="0" bIns="0" rtlCol="0" anchor="t">
            <a:spAutoFit/>
          </a:bodyPr>
          <a:lstStyle/>
          <a:p>
            <a:pPr algn="ctr">
              <a:lnSpc>
                <a:spcPts val="1311"/>
              </a:lnSpc>
            </a:pPr>
            <a:r>
              <a:rPr lang="en-US" sz="947" spc="1">
                <a:solidFill>
                  <a:srgbClr val="FFFFFF"/>
                </a:solidFill>
                <a:latin typeface="Verdana Pro"/>
                <a:ea typeface="Verdana Pro"/>
                <a:cs typeface="Verdana Pro"/>
                <a:sym typeface="Verdana Pro"/>
              </a:rPr>
              <a:t>En la actualidad, hay más de 55 joyerías y cerca de 300 empresas de joyería en la localidad, lo que la convierte en el barrio de joyería y centro de comercio de oro más </a:t>
            </a:r>
          </a:p>
        </p:txBody>
      </p:sp>
      <p:sp>
        <p:nvSpPr>
          <p:cNvPr id="25" name="TextBox 25"/>
          <p:cNvSpPr txBox="1"/>
          <p:nvPr/>
        </p:nvSpPr>
        <p:spPr>
          <a:xfrm>
            <a:off x="3842890" y="4173083"/>
            <a:ext cx="1484205" cy="173507"/>
          </a:xfrm>
          <a:prstGeom prst="rect">
            <a:avLst/>
          </a:prstGeom>
        </p:spPr>
        <p:txBody>
          <a:bodyPr lIns="0" tIns="0" rIns="0" bIns="0" rtlCol="0" anchor="t">
            <a:spAutoFit/>
          </a:bodyPr>
          <a:lstStyle/>
          <a:p>
            <a:pPr algn="l">
              <a:lnSpc>
                <a:spcPts val="1311"/>
              </a:lnSpc>
            </a:pPr>
            <a:r>
              <a:rPr lang="en-US" sz="947">
                <a:solidFill>
                  <a:srgbClr val="FFFFFF"/>
                </a:solidFill>
                <a:latin typeface="Verdana Pro"/>
                <a:ea typeface="Verdana Pro"/>
                <a:cs typeface="Verdana Pro"/>
                <a:sym typeface="Verdana Pro"/>
              </a:rPr>
              <a:t>grande del Reino Unido.</a:t>
            </a:r>
          </a:p>
        </p:txBody>
      </p:sp>
      <p:sp>
        <p:nvSpPr>
          <p:cNvPr id="27" name="Google Shape;65;p14">
            <a:extLst>
              <a:ext uri="{FF2B5EF4-FFF2-40B4-BE49-F238E27FC236}">
                <a16:creationId xmlns:a16="http://schemas.microsoft.com/office/drawing/2014/main" id="{11BB4AB2-91F6-55B3-6DFA-B66DA393AA97}"/>
              </a:ext>
            </a:extLst>
          </p:cNvPr>
          <p:cNvSpPr/>
          <p:nvPr/>
        </p:nvSpPr>
        <p:spPr>
          <a:xfrm>
            <a:off x="-5" y="-762"/>
            <a:ext cx="9144000" cy="879900"/>
          </a:xfrm>
          <a:prstGeom prst="rect">
            <a:avLst/>
          </a:prstGeom>
          <a:gradFill>
            <a:gsLst>
              <a:gs pos="0">
                <a:srgbClr val="400F26">
                  <a:alpha val="44940"/>
                </a:srgbClr>
              </a:gs>
              <a:gs pos="50000">
                <a:srgbClr val="400F26">
                  <a:alpha val="79607"/>
                  <a:alpha val="44940"/>
                </a:srgbClr>
              </a:gs>
              <a:gs pos="100000">
                <a:srgbClr val="581736">
                  <a:alpha val="0"/>
                  <a:alpha val="44940"/>
                </a:srgbClr>
              </a:gs>
            </a:gsLst>
            <a:lin ang="0"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8" name="Google Shape;83;p15">
            <a:extLst>
              <a:ext uri="{FF2B5EF4-FFF2-40B4-BE49-F238E27FC236}">
                <a16:creationId xmlns:a16="http://schemas.microsoft.com/office/drawing/2014/main" id="{1DCB8B08-C037-D303-8F96-6C5E4361C9D4}"/>
              </a:ext>
            </a:extLst>
          </p:cNvPr>
          <p:cNvPicPr preferRelativeResize="0"/>
          <p:nvPr/>
        </p:nvPicPr>
        <p:blipFill rotWithShape="1">
          <a:blip r:embed="rId14">
            <a:alphaModFix/>
          </a:blip>
          <a:srcRect r="1526" b="38214"/>
          <a:stretch/>
        </p:blipFill>
        <p:spPr>
          <a:xfrm>
            <a:off x="312675" y="293625"/>
            <a:ext cx="2705464" cy="321098"/>
          </a:xfrm>
          <a:prstGeom prst="rect">
            <a:avLst/>
          </a:prstGeom>
          <a:noFill/>
          <a:ln>
            <a:noFill/>
          </a:ln>
        </p:spPr>
      </p:pic>
      <p:sp>
        <p:nvSpPr>
          <p:cNvPr id="29" name="Google Shape;84;p15">
            <a:extLst>
              <a:ext uri="{FF2B5EF4-FFF2-40B4-BE49-F238E27FC236}">
                <a16:creationId xmlns:a16="http://schemas.microsoft.com/office/drawing/2014/main" id="{8657B009-A738-ABC6-3B12-53602D9BB5B7}"/>
              </a:ext>
            </a:extLst>
          </p:cNvPr>
          <p:cNvSpPr txBox="1"/>
          <p:nvPr/>
        </p:nvSpPr>
        <p:spPr>
          <a:xfrm>
            <a:off x="3225898" y="274811"/>
            <a:ext cx="1987500" cy="321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300" dirty="0">
                <a:solidFill>
                  <a:schemeClr val="lt1"/>
                </a:solidFill>
                <a:latin typeface="Roboto Light"/>
                <a:ea typeface="Roboto Light"/>
                <a:cs typeface="Roboto Light"/>
                <a:sym typeface="Roboto Light"/>
              </a:rPr>
              <a:t>D E   G R O U P</a:t>
            </a:r>
            <a:endParaRPr sz="2000" dirty="0">
              <a:solidFill>
                <a:schemeClr val="lt1"/>
              </a:solidFill>
              <a:latin typeface="Roboto Light"/>
              <a:ea typeface="Roboto Light"/>
              <a:cs typeface="Roboto Light"/>
              <a:sym typeface="Roboto Ligh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7008</TotalTime>
  <Words>2985</Words>
  <Application>Microsoft Office PowerPoint</Application>
  <PresentationFormat>Presentación en pantalla (16:9)</PresentationFormat>
  <Paragraphs>379</Paragraphs>
  <Slides>25</Slides>
  <Notes>15</Notes>
  <HiddenSlides>1</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Arial</vt:lpstr>
      <vt:lpstr>Calibri</vt:lpstr>
      <vt:lpstr>Verdana Pro</vt:lpstr>
      <vt:lpstr>Verdana Pro Bold</vt:lpstr>
      <vt:lpstr>Roboto Light</vt:lpstr>
      <vt:lpstr>Proxima Nova</vt:lpstr>
      <vt:lpstr>Arial Bold</vt:lpstr>
      <vt:lpstr>Verdana</vt:lpstr>
      <vt:lpstr>Roboto</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América</dc:creator>
  <cp:lastModifiedBy>Emiliano Pantoja</cp:lastModifiedBy>
  <cp:revision>43</cp:revision>
  <dcterms:modified xsi:type="dcterms:W3CDTF">2025-05-16T17:56:07Z</dcterms:modified>
</cp:coreProperties>
</file>