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377" r:id="rId2"/>
    <p:sldId id="402" r:id="rId3"/>
    <p:sldId id="330" r:id="rId4"/>
    <p:sldId id="258" r:id="rId5"/>
    <p:sldId id="336" r:id="rId6"/>
    <p:sldId id="344" r:id="rId7"/>
    <p:sldId id="345" r:id="rId8"/>
    <p:sldId id="348" r:id="rId9"/>
    <p:sldId id="347" r:id="rId10"/>
    <p:sldId id="318" r:id="rId11"/>
    <p:sldId id="340" r:id="rId12"/>
    <p:sldId id="398" r:id="rId13"/>
    <p:sldId id="382" r:id="rId14"/>
    <p:sldId id="346" r:id="rId15"/>
    <p:sldId id="397" r:id="rId16"/>
    <p:sldId id="272" r:id="rId17"/>
    <p:sldId id="393" r:id="rId18"/>
    <p:sldId id="394" r:id="rId19"/>
    <p:sldId id="354" r:id="rId20"/>
    <p:sldId id="395" r:id="rId21"/>
    <p:sldId id="391" r:id="rId22"/>
    <p:sldId id="399" r:id="rId23"/>
    <p:sldId id="404" r:id="rId24"/>
    <p:sldId id="403" r:id="rId25"/>
    <p:sldId id="384" r:id="rId26"/>
    <p:sldId id="385" r:id="rId27"/>
    <p:sldId id="360" r:id="rId28"/>
    <p:sldId id="325" r:id="rId29"/>
    <p:sldId id="386" r:id="rId30"/>
    <p:sldId id="389" r:id="rId31"/>
    <p:sldId id="388" r:id="rId32"/>
    <p:sldId id="405" r:id="rId33"/>
    <p:sldId id="324" r:id="rId34"/>
    <p:sldId id="379" r:id="rId35"/>
    <p:sldId id="380" r:id="rId36"/>
    <p:sldId id="400" r:id="rId37"/>
    <p:sldId id="381" r:id="rId38"/>
    <p:sldId id="390" r:id="rId39"/>
    <p:sldId id="323" r:id="rId40"/>
    <p:sldId id="319" r:id="rId41"/>
  </p:sldIdLst>
  <p:sldSz cx="9144000" cy="6858000" type="screen4x3"/>
  <p:notesSz cx="6858000" cy="9313863"/>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03225B"/>
    <a:srgbClr val="2D2D64"/>
    <a:srgbClr val="FFB7B7"/>
    <a:srgbClr val="725620"/>
    <a:srgbClr val="85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8D4615-5D06-4A3C-989F-2F28C8C859D9}" v="6" dt="2023-01-10T21:56:17.519"/>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11" d="100"/>
          <a:sy n="111" d="100"/>
        </p:scale>
        <p:origin x="1650" y="96"/>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0466195938333597E-2"/>
          <c:y val="5.2853866770097201E-2"/>
          <c:w val="0.92485420421007802"/>
          <c:h val="0.88786161646286899"/>
        </c:manualLayout>
      </c:layout>
      <c:pie3DChart>
        <c:varyColors val="1"/>
        <c:dLbls>
          <c:dLblPos val="outEnd"/>
          <c:showLegendKey val="0"/>
          <c:showVal val="0"/>
          <c:showCatName val="1"/>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es-MX"/>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5">
                  <a:shade val="42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FAB6-43CF-8100-1810C2D88195}"/>
              </c:ext>
            </c:extLst>
          </c:dPt>
          <c:dPt>
            <c:idx val="1"/>
            <c:bubble3D val="0"/>
            <c:spPr>
              <a:solidFill>
                <a:schemeClr val="accent5">
                  <a:shade val="55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FAB6-43CF-8100-1810C2D88195}"/>
              </c:ext>
            </c:extLst>
          </c:dPt>
          <c:dPt>
            <c:idx val="2"/>
            <c:bubble3D val="0"/>
            <c:spPr>
              <a:solidFill>
                <a:schemeClr val="accent5">
                  <a:shade val="68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FAB6-43CF-8100-1810C2D88195}"/>
              </c:ext>
            </c:extLst>
          </c:dPt>
          <c:dPt>
            <c:idx val="3"/>
            <c:bubble3D val="0"/>
            <c:spPr>
              <a:solidFill>
                <a:schemeClr val="accent5">
                  <a:shade val="8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FAB6-43CF-8100-1810C2D88195}"/>
              </c:ext>
            </c:extLst>
          </c:dPt>
          <c:dPt>
            <c:idx val="4"/>
            <c:bubble3D val="0"/>
            <c:spPr>
              <a:solidFill>
                <a:schemeClr val="accent5">
                  <a:shade val="93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FAB6-43CF-8100-1810C2D88195}"/>
              </c:ext>
            </c:extLst>
          </c:dPt>
          <c:dPt>
            <c:idx val="5"/>
            <c:bubble3D val="0"/>
            <c:spPr>
              <a:solidFill>
                <a:schemeClr val="accent5">
                  <a:tint val="94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FAB6-43CF-8100-1810C2D88195}"/>
              </c:ext>
            </c:extLst>
          </c:dPt>
          <c:dPt>
            <c:idx val="6"/>
            <c:bubble3D val="0"/>
            <c:spPr>
              <a:solidFill>
                <a:schemeClr val="accent5">
                  <a:tint val="81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FAB6-43CF-8100-1810C2D88195}"/>
              </c:ext>
            </c:extLst>
          </c:dPt>
          <c:dPt>
            <c:idx val="7"/>
            <c:bubble3D val="0"/>
            <c:spPr>
              <a:solidFill>
                <a:schemeClr val="accent5">
                  <a:tint val="69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F-FAB6-43CF-8100-1810C2D88195}"/>
              </c:ext>
            </c:extLst>
          </c:dPt>
          <c:dPt>
            <c:idx val="8"/>
            <c:bubble3D val="0"/>
            <c:spPr>
              <a:solidFill>
                <a:schemeClr val="accent5">
                  <a:tint val="56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1-FAB6-43CF-8100-1810C2D88195}"/>
              </c:ext>
            </c:extLst>
          </c:dPt>
          <c:dPt>
            <c:idx val="9"/>
            <c:bubble3D val="0"/>
            <c:spPr>
              <a:solidFill>
                <a:schemeClr val="accent5">
                  <a:tint val="43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3-FAB6-43CF-8100-1810C2D88195}"/>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s-MX"/>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numRef>
              <c:f>Sheet1!$A$2:$A$11</c:f>
              <c:numCache>
                <c:formatCode>General</c:formatCode>
                <c:ptCount val="10"/>
              </c:numCache>
            </c:num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FAB6-43CF-8100-1810C2D88195}"/>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66725"/>
          </a:xfrm>
          <a:prstGeom prst="rect">
            <a:avLst/>
          </a:prstGeom>
        </p:spPr>
        <p:txBody>
          <a:bodyPr vert="horz" lIns="91440" tIns="45720" rIns="91440" bIns="45720" rtlCol="0"/>
          <a:lstStyle>
            <a:lvl1pPr algn="r">
              <a:defRPr sz="1200"/>
            </a:lvl1pPr>
          </a:lstStyle>
          <a:p>
            <a:fld id="{7C20D54A-440D-A44A-947D-D93008EED3AE}" type="datetimeFigureOut">
              <a:rPr lang="es-ES_tradnl" smtClean="0"/>
              <a:t>17/07/2023</a:t>
            </a:fld>
            <a:endParaRPr lang="es-ES_tradnl"/>
          </a:p>
        </p:txBody>
      </p:sp>
      <p:sp>
        <p:nvSpPr>
          <p:cNvPr id="4" name="Marcador de imagen de diapositiva 3"/>
          <p:cNvSpPr>
            <a:spLocks noGrp="1" noRot="1" noChangeAspect="1"/>
          </p:cNvSpPr>
          <p:nvPr>
            <p:ph type="sldImg" idx="2"/>
          </p:nvPr>
        </p:nvSpPr>
        <p:spPr>
          <a:xfrm>
            <a:off x="1333500" y="1163638"/>
            <a:ext cx="4191000" cy="314325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481513"/>
            <a:ext cx="5486400" cy="3668712"/>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6" name="Marcador de pie de página 5"/>
          <p:cNvSpPr>
            <a:spLocks noGrp="1"/>
          </p:cNvSpPr>
          <p:nvPr>
            <p:ph type="ftr" sz="quarter" idx="4"/>
          </p:nvPr>
        </p:nvSpPr>
        <p:spPr>
          <a:xfrm>
            <a:off x="0" y="8847138"/>
            <a:ext cx="2971800" cy="466725"/>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847138"/>
            <a:ext cx="2971800" cy="466725"/>
          </a:xfrm>
          <a:prstGeom prst="rect">
            <a:avLst/>
          </a:prstGeom>
        </p:spPr>
        <p:txBody>
          <a:bodyPr vert="horz" lIns="91440" tIns="45720" rIns="91440" bIns="45720" rtlCol="0" anchor="b"/>
          <a:lstStyle>
            <a:lvl1pPr algn="r">
              <a:defRPr sz="1200"/>
            </a:lvl1pPr>
          </a:lstStyle>
          <a:p>
            <a:fld id="{D0C47606-1618-CD4A-9DE9-A9AA95536723}" type="slidenum">
              <a:rPr lang="es-ES_tradnl" smtClean="0"/>
              <a:t>‹#›</a:t>
            </a:fld>
            <a:endParaRPr lang="es-ES_tradnl"/>
          </a:p>
        </p:txBody>
      </p:sp>
    </p:spTree>
    <p:extLst>
      <p:ext uri="{BB962C8B-B14F-4D97-AF65-F5344CB8AC3E}">
        <p14:creationId xmlns:p14="http://schemas.microsoft.com/office/powerpoint/2010/main" val="1162877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26769BB-50AE-4CBB-8454-FC2D823736ED}" type="slidenum">
              <a:rPr lang="es-MX" smtClean="0"/>
              <a:t>11</a:t>
            </a:fld>
            <a:endParaRPr lang="es-MX"/>
          </a:p>
        </p:txBody>
      </p:sp>
    </p:spTree>
    <p:extLst>
      <p:ext uri="{BB962C8B-B14F-4D97-AF65-F5344CB8AC3E}">
        <p14:creationId xmlns:p14="http://schemas.microsoft.com/office/powerpoint/2010/main" val="1602720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26769BB-50AE-4CBB-8454-FC2D823736ED}" type="slidenum">
              <a:rPr lang="es-MX" smtClean="0"/>
              <a:t>13</a:t>
            </a:fld>
            <a:endParaRPr lang="es-MX"/>
          </a:p>
        </p:txBody>
      </p:sp>
    </p:spTree>
    <p:extLst>
      <p:ext uri="{BB962C8B-B14F-4D97-AF65-F5344CB8AC3E}">
        <p14:creationId xmlns:p14="http://schemas.microsoft.com/office/powerpoint/2010/main" val="2906508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26769BB-50AE-4CBB-8454-FC2D823736ED}" type="slidenum">
              <a:rPr lang="es-MX" smtClean="0"/>
              <a:t>14</a:t>
            </a:fld>
            <a:endParaRPr lang="es-MX"/>
          </a:p>
        </p:txBody>
      </p:sp>
    </p:spTree>
    <p:extLst>
      <p:ext uri="{BB962C8B-B14F-4D97-AF65-F5344CB8AC3E}">
        <p14:creationId xmlns:p14="http://schemas.microsoft.com/office/powerpoint/2010/main" val="3234852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0D5B369C-65F2-4F5A-BFB0-110662D44FF0}" type="datetimeFigureOut">
              <a:rPr lang="es-MX" smtClean="0"/>
              <a:t>17/07/2023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1361430-5F5E-4678-A5D9-C22A94DBBA8B}" type="slidenum">
              <a:rPr lang="es-MX" smtClean="0"/>
              <a:t>‹#›</a:t>
            </a:fld>
            <a:endParaRPr lang="es-MX"/>
          </a:p>
        </p:txBody>
      </p:sp>
    </p:spTree>
    <p:extLst>
      <p:ext uri="{BB962C8B-B14F-4D97-AF65-F5344CB8AC3E}">
        <p14:creationId xmlns:p14="http://schemas.microsoft.com/office/powerpoint/2010/main" val="3250746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D5B369C-65F2-4F5A-BFB0-110662D44FF0}" type="datetimeFigureOut">
              <a:rPr lang="es-MX" smtClean="0"/>
              <a:t>17/07/2023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1361430-5F5E-4678-A5D9-C22A94DBBA8B}" type="slidenum">
              <a:rPr lang="es-MX" smtClean="0"/>
              <a:t>‹#›</a:t>
            </a:fld>
            <a:endParaRPr lang="es-MX"/>
          </a:p>
        </p:txBody>
      </p:sp>
    </p:spTree>
    <p:extLst>
      <p:ext uri="{BB962C8B-B14F-4D97-AF65-F5344CB8AC3E}">
        <p14:creationId xmlns:p14="http://schemas.microsoft.com/office/powerpoint/2010/main" val="3546975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D5B369C-65F2-4F5A-BFB0-110662D44FF0}" type="datetimeFigureOut">
              <a:rPr lang="es-MX" smtClean="0"/>
              <a:t>17/07/2023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1361430-5F5E-4678-A5D9-C22A94DBBA8B}" type="slidenum">
              <a:rPr lang="es-MX" smtClean="0"/>
              <a:t>‹#›</a:t>
            </a:fld>
            <a:endParaRPr lang="es-MX"/>
          </a:p>
        </p:txBody>
      </p:sp>
    </p:spTree>
    <p:extLst>
      <p:ext uri="{BB962C8B-B14F-4D97-AF65-F5344CB8AC3E}">
        <p14:creationId xmlns:p14="http://schemas.microsoft.com/office/powerpoint/2010/main" val="3014477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D5B369C-65F2-4F5A-BFB0-110662D44FF0}" type="datetimeFigureOut">
              <a:rPr lang="es-MX" smtClean="0"/>
              <a:t>17/07/2023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1361430-5F5E-4678-A5D9-C22A94DBBA8B}" type="slidenum">
              <a:rPr lang="es-MX" smtClean="0"/>
              <a:t>‹#›</a:t>
            </a:fld>
            <a:endParaRPr lang="es-MX"/>
          </a:p>
        </p:txBody>
      </p:sp>
    </p:spTree>
    <p:extLst>
      <p:ext uri="{BB962C8B-B14F-4D97-AF65-F5344CB8AC3E}">
        <p14:creationId xmlns:p14="http://schemas.microsoft.com/office/powerpoint/2010/main" val="2168268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0D5B369C-65F2-4F5A-BFB0-110662D44FF0}" type="datetimeFigureOut">
              <a:rPr lang="es-MX" smtClean="0"/>
              <a:t>17/07/2023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1361430-5F5E-4678-A5D9-C22A94DBBA8B}" type="slidenum">
              <a:rPr lang="es-MX" smtClean="0"/>
              <a:t>‹#›</a:t>
            </a:fld>
            <a:endParaRPr lang="es-MX"/>
          </a:p>
        </p:txBody>
      </p:sp>
    </p:spTree>
    <p:extLst>
      <p:ext uri="{BB962C8B-B14F-4D97-AF65-F5344CB8AC3E}">
        <p14:creationId xmlns:p14="http://schemas.microsoft.com/office/powerpoint/2010/main" val="897689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D5B369C-65F2-4F5A-BFB0-110662D44FF0}" type="datetimeFigureOut">
              <a:rPr lang="es-MX" smtClean="0"/>
              <a:t>17/07/2023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1361430-5F5E-4678-A5D9-C22A94DBBA8B}" type="slidenum">
              <a:rPr lang="es-MX" smtClean="0"/>
              <a:t>‹#›</a:t>
            </a:fld>
            <a:endParaRPr lang="es-MX"/>
          </a:p>
        </p:txBody>
      </p:sp>
    </p:spTree>
    <p:extLst>
      <p:ext uri="{BB962C8B-B14F-4D97-AF65-F5344CB8AC3E}">
        <p14:creationId xmlns:p14="http://schemas.microsoft.com/office/powerpoint/2010/main" val="1330073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0D5B369C-65F2-4F5A-BFB0-110662D44FF0}" type="datetimeFigureOut">
              <a:rPr lang="es-MX" smtClean="0"/>
              <a:t>17/07/2023</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C1361430-5F5E-4678-A5D9-C22A94DBBA8B}" type="slidenum">
              <a:rPr lang="es-MX" smtClean="0"/>
              <a:t>‹#›</a:t>
            </a:fld>
            <a:endParaRPr lang="es-MX"/>
          </a:p>
        </p:txBody>
      </p:sp>
    </p:spTree>
    <p:extLst>
      <p:ext uri="{BB962C8B-B14F-4D97-AF65-F5344CB8AC3E}">
        <p14:creationId xmlns:p14="http://schemas.microsoft.com/office/powerpoint/2010/main" val="3379613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0D5B369C-65F2-4F5A-BFB0-110662D44FF0}" type="datetimeFigureOut">
              <a:rPr lang="es-MX" smtClean="0"/>
              <a:t>17/07/2023</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C1361430-5F5E-4678-A5D9-C22A94DBBA8B}" type="slidenum">
              <a:rPr lang="es-MX" smtClean="0"/>
              <a:t>‹#›</a:t>
            </a:fld>
            <a:endParaRPr lang="es-MX"/>
          </a:p>
        </p:txBody>
      </p:sp>
    </p:spTree>
    <p:extLst>
      <p:ext uri="{BB962C8B-B14F-4D97-AF65-F5344CB8AC3E}">
        <p14:creationId xmlns:p14="http://schemas.microsoft.com/office/powerpoint/2010/main" val="2887642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5B369C-65F2-4F5A-BFB0-110662D44FF0}" type="datetimeFigureOut">
              <a:rPr lang="es-MX" smtClean="0"/>
              <a:t>17/07/2023</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C1361430-5F5E-4678-A5D9-C22A94DBBA8B}" type="slidenum">
              <a:rPr lang="es-MX" smtClean="0"/>
              <a:t>‹#›</a:t>
            </a:fld>
            <a:endParaRPr lang="es-MX"/>
          </a:p>
        </p:txBody>
      </p:sp>
    </p:spTree>
    <p:extLst>
      <p:ext uri="{BB962C8B-B14F-4D97-AF65-F5344CB8AC3E}">
        <p14:creationId xmlns:p14="http://schemas.microsoft.com/office/powerpoint/2010/main" val="432784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0D5B369C-65F2-4F5A-BFB0-110662D44FF0}" type="datetimeFigureOut">
              <a:rPr lang="es-MX" smtClean="0"/>
              <a:t>17/07/2023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1361430-5F5E-4678-A5D9-C22A94DBBA8B}" type="slidenum">
              <a:rPr lang="es-MX" smtClean="0"/>
              <a:t>‹#›</a:t>
            </a:fld>
            <a:endParaRPr lang="es-MX"/>
          </a:p>
        </p:txBody>
      </p:sp>
    </p:spTree>
    <p:extLst>
      <p:ext uri="{BB962C8B-B14F-4D97-AF65-F5344CB8AC3E}">
        <p14:creationId xmlns:p14="http://schemas.microsoft.com/office/powerpoint/2010/main" val="25810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0D5B369C-65F2-4F5A-BFB0-110662D44FF0}" type="datetimeFigureOut">
              <a:rPr lang="es-MX" smtClean="0"/>
              <a:t>17/07/2023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1361430-5F5E-4678-A5D9-C22A94DBBA8B}" type="slidenum">
              <a:rPr lang="es-MX" smtClean="0"/>
              <a:t>‹#›</a:t>
            </a:fld>
            <a:endParaRPr lang="es-MX"/>
          </a:p>
        </p:txBody>
      </p:sp>
    </p:spTree>
    <p:extLst>
      <p:ext uri="{BB962C8B-B14F-4D97-AF65-F5344CB8AC3E}">
        <p14:creationId xmlns:p14="http://schemas.microsoft.com/office/powerpoint/2010/main" val="4105084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5B369C-65F2-4F5A-BFB0-110662D44FF0}" type="datetimeFigureOut">
              <a:rPr lang="es-MX" smtClean="0"/>
              <a:t>17/07/2023</a:t>
            </a:fld>
            <a:endParaRPr lang="es-MX"/>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361430-5F5E-4678-A5D9-C22A94DBBA8B}" type="slidenum">
              <a:rPr lang="es-MX" smtClean="0"/>
              <a:t>‹#›</a:t>
            </a:fld>
            <a:endParaRPr lang="es-MX"/>
          </a:p>
        </p:txBody>
      </p:sp>
    </p:spTree>
    <p:extLst>
      <p:ext uri="{BB962C8B-B14F-4D97-AF65-F5344CB8AC3E}">
        <p14:creationId xmlns:p14="http://schemas.microsoft.com/office/powerpoint/2010/main" val="27906049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7.png"/><Relationship Id="rId4" Type="http://schemas.microsoft.com/office/2007/relationships/hdphoto" Target="../media/hdphoto5.wdp"/></Relationships>
</file>

<file path=ppt/slides/_rels/slide15.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0.png"/><Relationship Id="rId7" Type="http://schemas.openxmlformats.org/officeDocument/2006/relationships/image" Target="../media/image4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43.png"/></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microsoft.com/office/2007/relationships/hdphoto" Target="../media/hdphoto6.wdp"/></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microsoft.com/office/2007/relationships/hdphoto" Target="../media/hdphoto6.wdp"/></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www.gov.uk/government/organisations/companies-house" TargetMode="External"/><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hyperlink" Target="https://www.londonstockexchange.com/exchange/news/market-news/market-news-detail/other/14475612.html" TargetMode="External"/></Relationships>
</file>

<file path=ppt/slides/_rels/slide25.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png"/><Relationship Id="rId3" Type="http://schemas.openxmlformats.org/officeDocument/2006/relationships/image" Target="../media/image6.png"/><Relationship Id="rId7" Type="http://schemas.openxmlformats.org/officeDocument/2006/relationships/image" Target="../media/image50.png"/><Relationship Id="rId12" Type="http://schemas.openxmlformats.org/officeDocument/2006/relationships/image" Target="../media/image55.png"/><Relationship Id="rId2" Type="http://schemas.openxmlformats.org/officeDocument/2006/relationships/image" Target="../media/image47.png"/><Relationship Id="rId1" Type="http://schemas.openxmlformats.org/officeDocument/2006/relationships/slideLayout" Target="../slideLayouts/slideLayout1.xml"/><Relationship Id="rId6" Type="http://schemas.openxmlformats.org/officeDocument/2006/relationships/image" Target="../media/image49.png"/><Relationship Id="rId11" Type="http://schemas.openxmlformats.org/officeDocument/2006/relationships/image" Target="../media/image54.jpe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30.png"/><Relationship Id="rId9" Type="http://schemas.openxmlformats.org/officeDocument/2006/relationships/image" Target="../media/image52.jpe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57.png"/></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59.jpg"/><Relationship Id="rId5" Type="http://schemas.openxmlformats.org/officeDocument/2006/relationships/image" Target="../media/image33.png"/><Relationship Id="rId4" Type="http://schemas.openxmlformats.org/officeDocument/2006/relationships/image" Target="../media/image58.png"/></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60.png"/></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61.png"/></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62.png"/></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66.png"/><Relationship Id="rId4" Type="http://schemas.openxmlformats.org/officeDocument/2006/relationships/image" Target="../media/image65.png"/></Relationships>
</file>

<file path=ppt/slides/_rels/slide39.xml.rels><?xml version="1.0" encoding="UTF-8" standalone="yes"?>
<Relationships xmlns="http://schemas.openxmlformats.org/package/2006/relationships"><Relationship Id="rId3" Type="http://schemas.openxmlformats.org/officeDocument/2006/relationships/hyperlink" Target="mailto:n.emberson@kngadvisors.co.uk" TargetMode="External"/><Relationship Id="rId2" Type="http://schemas.openxmlformats.org/officeDocument/2006/relationships/hyperlink" Target="http://www.kngadvisors.co.uk/" TargetMode="External"/><Relationship Id="rId1" Type="http://schemas.openxmlformats.org/officeDocument/2006/relationships/slideLayout" Target="../slideLayouts/slideLayout1.xml"/><Relationship Id="rId4" Type="http://schemas.openxmlformats.org/officeDocument/2006/relationships/hyperlink" Target="mailto:info@kngadvisors.co.uk"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67.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jpg"/><Relationship Id="rId18" Type="http://schemas.openxmlformats.org/officeDocument/2006/relationships/image" Target="../media/image2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image" Target="../media/image8.png"/><Relationship Id="rId16"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19" Type="http://schemas.microsoft.com/office/2007/relationships/hdphoto" Target="../media/hdphoto1.wdp"/><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7" Type="http://schemas.microsoft.com/office/2007/relationships/hdphoto" Target="../media/hdphoto3.wdp"/><Relationship Id="rId2" Type="http://schemas.openxmlformats.org/officeDocument/2006/relationships/image" Target="../media/image25.jpeg"/><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6.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 Id="rId5" Type="http://schemas.openxmlformats.org/officeDocument/2006/relationships/image" Target="../media/image32.png"/><Relationship Id="rId4"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1055F7D4-4AD1-40CD-9AF8-526E561C69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uadroTexto 2">
            <a:extLst>
              <a:ext uri="{FF2B5EF4-FFF2-40B4-BE49-F238E27FC236}">
                <a16:creationId xmlns:a16="http://schemas.microsoft.com/office/drawing/2014/main" id="{0B1B8F1E-1392-2420-FB40-C679CC66FC5F}"/>
              </a:ext>
            </a:extLst>
          </p:cNvPr>
          <p:cNvSpPr txBox="1"/>
          <p:nvPr/>
        </p:nvSpPr>
        <p:spPr>
          <a:xfrm>
            <a:off x="471948" y="5385202"/>
            <a:ext cx="6606946" cy="1077218"/>
          </a:xfrm>
          <a:prstGeom prst="rect">
            <a:avLst/>
          </a:prstGeom>
          <a:noFill/>
        </p:spPr>
        <p:txBody>
          <a:bodyPr wrap="square" rtlCol="0">
            <a:spAutoFit/>
          </a:bodyPr>
          <a:lstStyle/>
          <a:p>
            <a:r>
              <a:rPr lang="es-MX" sz="3200" b="1" dirty="0">
                <a:solidFill>
                  <a:schemeClr val="bg1"/>
                </a:solidFill>
                <a:effectLst>
                  <a:outerShdw blurRad="38100" dist="38100" dir="2700000" algn="tl">
                    <a:srgbClr val="000000">
                      <a:alpha val="43137"/>
                    </a:srgbClr>
                  </a:outerShdw>
                </a:effectLst>
                <a:latin typeface="Arial" pitchFamily="34" charset="0"/>
                <a:cs typeface="Arial" pitchFamily="34" charset="0"/>
              </a:rPr>
              <a:t>CREATING AND MANAGING WEALTH ACROSS BORDERS</a:t>
            </a:r>
          </a:p>
        </p:txBody>
      </p:sp>
    </p:spTree>
    <p:extLst>
      <p:ext uri="{BB962C8B-B14F-4D97-AF65-F5344CB8AC3E}">
        <p14:creationId xmlns:p14="http://schemas.microsoft.com/office/powerpoint/2010/main" val="21069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C3244FE-5922-704C-9FDF-22AB3214FD01}"/>
              </a:ext>
            </a:extLst>
          </p:cNvPr>
          <p:cNvSpPr txBox="1"/>
          <p:nvPr/>
        </p:nvSpPr>
        <p:spPr>
          <a:xfrm>
            <a:off x="631064" y="759855"/>
            <a:ext cx="7984429" cy="35394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72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pitchFamily="34" charset="0"/>
                <a:ea typeface="+mn-ea"/>
                <a:cs typeface="Arial" pitchFamily="34" charset="0"/>
              </a:rPr>
              <a:t>02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72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pitchFamily="34" charset="0"/>
              <a:ea typeface="+mn-ea"/>
              <a:cs typeface="Arial" pitchFamily="34" charset="0"/>
            </a:endParaRPr>
          </a:p>
          <a:p>
            <a:r>
              <a:rPr lang="da-DK" sz="4800" b="1" spc="-150" dirty="0">
                <a:solidFill>
                  <a:srgbClr val="666666"/>
                </a:solidFill>
                <a:latin typeface="Arial" pitchFamily="34" charset="0"/>
                <a:cs typeface="Arial" pitchFamily="34" charset="0"/>
              </a:rPr>
              <a:t>Why Invest?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666666"/>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600" b="1" i="0" u="none" strike="noStrike" kern="1200" cap="none" spc="0" normalizeH="0" baseline="0" noProof="0" dirty="0">
                <a:ln>
                  <a:noFill/>
                </a:ln>
                <a:solidFill>
                  <a:srgbClr val="002060"/>
                </a:solidFill>
                <a:effectLst/>
                <a:uLnTx/>
                <a:uFillTx/>
                <a:latin typeface="Arial" pitchFamily="34" charset="0"/>
                <a:ea typeface="+mn-ea"/>
                <a:cs typeface="Arial" pitchFamily="34" charset="0"/>
              </a:rPr>
              <a:t>KNG International Advisors</a:t>
            </a:r>
          </a:p>
        </p:txBody>
      </p:sp>
    </p:spTree>
    <p:extLst>
      <p:ext uri="{BB962C8B-B14F-4D97-AF65-F5344CB8AC3E}">
        <p14:creationId xmlns:p14="http://schemas.microsoft.com/office/powerpoint/2010/main" val="176530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6C5301C-1234-4054-8546-81C654245314}"/>
              </a:ext>
            </a:extLst>
          </p:cNvPr>
          <p:cNvSpPr/>
          <p:nvPr/>
        </p:nvSpPr>
        <p:spPr>
          <a:xfrm>
            <a:off x="200686" y="154606"/>
            <a:ext cx="3048000" cy="1325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8" name="CuadroTexto 37"/>
          <p:cNvSpPr txBox="1"/>
          <p:nvPr/>
        </p:nvSpPr>
        <p:spPr>
          <a:xfrm>
            <a:off x="393130" y="395453"/>
            <a:ext cx="7476313" cy="646331"/>
          </a:xfrm>
          <a:prstGeom prst="rect">
            <a:avLst/>
          </a:prstGeom>
          <a:noFill/>
        </p:spPr>
        <p:txBody>
          <a:bodyPr wrap="square" rtlCol="0">
            <a:spAutoFit/>
          </a:bodyPr>
          <a:lstStyle/>
          <a:p>
            <a:r>
              <a:rPr lang="es-MX" sz="3600" b="1" spc="-150" dirty="0" err="1">
                <a:solidFill>
                  <a:srgbClr val="002060"/>
                </a:solidFill>
                <a:latin typeface="Arial" pitchFamily="34" charset="0"/>
                <a:cs typeface="Arial" pitchFamily="34" charset="0"/>
              </a:rPr>
              <a:t>Why</a:t>
            </a:r>
            <a:r>
              <a:rPr lang="es-MX" sz="3600" b="1" spc="-150" dirty="0">
                <a:solidFill>
                  <a:srgbClr val="002060"/>
                </a:solidFill>
                <a:latin typeface="Arial" pitchFamily="34" charset="0"/>
                <a:cs typeface="Arial" pitchFamily="34" charset="0"/>
              </a:rPr>
              <a:t> </a:t>
            </a:r>
            <a:r>
              <a:rPr lang="es-MX" sz="3600" b="1" spc="-150" dirty="0" err="1">
                <a:solidFill>
                  <a:srgbClr val="002060"/>
                </a:solidFill>
                <a:latin typeface="Arial" pitchFamily="34" charset="0"/>
                <a:cs typeface="Arial" pitchFamily="34" charset="0"/>
              </a:rPr>
              <a:t>Invest</a:t>
            </a:r>
            <a:r>
              <a:rPr lang="es-ES_tradnl" sz="3600" b="1" dirty="0">
                <a:solidFill>
                  <a:srgbClr val="002060"/>
                </a:solidFill>
                <a:effectLst>
                  <a:outerShdw blurRad="50800" dist="38100" dir="2700000" algn="tl" rotWithShape="0">
                    <a:prstClr val="black">
                      <a:alpha val="40000"/>
                    </a:prstClr>
                  </a:outerShdw>
                </a:effectLst>
                <a:latin typeface="Arial" pitchFamily="34" charset="0"/>
                <a:cs typeface="Arial" pitchFamily="34" charset="0"/>
              </a:rPr>
              <a:t>?</a:t>
            </a:r>
          </a:p>
        </p:txBody>
      </p:sp>
      <p:sp>
        <p:nvSpPr>
          <p:cNvPr id="10" name="Rectangle 9">
            <a:extLst>
              <a:ext uri="{FF2B5EF4-FFF2-40B4-BE49-F238E27FC236}">
                <a16:creationId xmlns:a16="http://schemas.microsoft.com/office/drawing/2014/main" id="{FBBF4178-DBD6-496B-B19F-ACCBA6560530}"/>
              </a:ext>
            </a:extLst>
          </p:cNvPr>
          <p:cNvSpPr/>
          <p:nvPr/>
        </p:nvSpPr>
        <p:spPr>
          <a:xfrm>
            <a:off x="8578132" y="0"/>
            <a:ext cx="571500" cy="58477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002060"/>
              </a:solidFill>
            </a:endParaRPr>
          </a:p>
        </p:txBody>
      </p:sp>
      <p:sp>
        <p:nvSpPr>
          <p:cNvPr id="11" name="Rectangle 10">
            <a:extLst>
              <a:ext uri="{FF2B5EF4-FFF2-40B4-BE49-F238E27FC236}">
                <a16:creationId xmlns:a16="http://schemas.microsoft.com/office/drawing/2014/main" id="{BA52948F-B7B7-456E-9A39-C8BAAE34658A}"/>
              </a:ext>
            </a:extLst>
          </p:cNvPr>
          <p:cNvSpPr/>
          <p:nvPr/>
        </p:nvSpPr>
        <p:spPr>
          <a:xfrm>
            <a:off x="8949690" y="584775"/>
            <a:ext cx="194310" cy="203895"/>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002060"/>
              </a:solidFill>
            </a:endParaRPr>
          </a:p>
        </p:txBody>
      </p:sp>
      <p:sp>
        <p:nvSpPr>
          <p:cNvPr id="12" name="Rectangle 11">
            <a:extLst>
              <a:ext uri="{FF2B5EF4-FFF2-40B4-BE49-F238E27FC236}">
                <a16:creationId xmlns:a16="http://schemas.microsoft.com/office/drawing/2014/main" id="{47DAD282-DC62-41C2-9B10-C2763BE67F5E}"/>
              </a:ext>
            </a:extLst>
          </p:cNvPr>
          <p:cNvSpPr/>
          <p:nvPr/>
        </p:nvSpPr>
        <p:spPr>
          <a:xfrm>
            <a:off x="8383822" y="0"/>
            <a:ext cx="194310" cy="20389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002060"/>
              </a:solidFill>
            </a:endParaRPr>
          </a:p>
        </p:txBody>
      </p:sp>
      <p:sp>
        <p:nvSpPr>
          <p:cNvPr id="5" name="CuadroTexto 35"/>
          <p:cNvSpPr txBox="1"/>
          <p:nvPr/>
        </p:nvSpPr>
        <p:spPr>
          <a:xfrm>
            <a:off x="398762" y="1162179"/>
            <a:ext cx="7940675" cy="338554"/>
          </a:xfrm>
          <a:prstGeom prst="rect">
            <a:avLst/>
          </a:prstGeom>
          <a:noFill/>
        </p:spPr>
        <p:txBody>
          <a:bodyPr wrap="square" rtlCol="0">
            <a:spAutoFit/>
          </a:bodyPr>
          <a:lstStyle/>
          <a:p>
            <a:pPr lvl="0">
              <a:defRPr/>
            </a:pPr>
            <a:r>
              <a:rPr lang="en-US" sz="1600" b="1" i="1" dirty="0">
                <a:solidFill>
                  <a:schemeClr val="accent3">
                    <a:lumMod val="75000"/>
                  </a:schemeClr>
                </a:solidFill>
                <a:latin typeface="Arial" pitchFamily="34" charset="0"/>
                <a:cs typeface="Arial" pitchFamily="34" charset="0"/>
              </a:rPr>
              <a:t>Finding a safe spot to domicile your investment account</a:t>
            </a:r>
          </a:p>
        </p:txBody>
      </p:sp>
      <p:cxnSp>
        <p:nvCxnSpPr>
          <p:cNvPr id="13" name="Straight Connector 12">
            <a:extLst>
              <a:ext uri="{FF2B5EF4-FFF2-40B4-BE49-F238E27FC236}">
                <a16:creationId xmlns:a16="http://schemas.microsoft.com/office/drawing/2014/main" id="{7EEC5AED-C8D4-433A-92C6-BB8450F223F1}"/>
              </a:ext>
            </a:extLst>
          </p:cNvPr>
          <p:cNvCxnSpPr>
            <a:cxnSpLocks/>
          </p:cNvCxnSpPr>
          <p:nvPr/>
        </p:nvCxnSpPr>
        <p:spPr>
          <a:xfrm>
            <a:off x="-139556" y="6438396"/>
            <a:ext cx="9397133"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61FBB73-EFB9-4298-9102-30EB323B526C}"/>
              </a:ext>
            </a:extLst>
          </p:cNvPr>
          <p:cNvCxnSpPr>
            <a:cxnSpLocks/>
          </p:cNvCxnSpPr>
          <p:nvPr/>
        </p:nvCxnSpPr>
        <p:spPr>
          <a:xfrm>
            <a:off x="-139556" y="6492423"/>
            <a:ext cx="9397133" cy="0"/>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6" name="Picture 15" descr="Logo, company name&#10;&#10;Description automatically generated">
            <a:extLst>
              <a:ext uri="{FF2B5EF4-FFF2-40B4-BE49-F238E27FC236}">
                <a16:creationId xmlns:a16="http://schemas.microsoft.com/office/drawing/2014/main" id="{23B10179-401D-4114-B511-86A8A355B69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536" t="34623" r="64348" b="34477"/>
          <a:stretch/>
        </p:blipFill>
        <p:spPr>
          <a:xfrm>
            <a:off x="8818119" y="6546450"/>
            <a:ext cx="263142" cy="252472"/>
          </a:xfrm>
          <a:prstGeom prst="rect">
            <a:avLst/>
          </a:prstGeom>
        </p:spPr>
      </p:pic>
      <p:sp>
        <p:nvSpPr>
          <p:cNvPr id="15" name="CuadroTexto 35">
            <a:extLst>
              <a:ext uri="{FF2B5EF4-FFF2-40B4-BE49-F238E27FC236}">
                <a16:creationId xmlns:a16="http://schemas.microsoft.com/office/drawing/2014/main" id="{89645B4E-5411-7640-8485-D1EBE7DBDBC7}"/>
              </a:ext>
            </a:extLst>
          </p:cNvPr>
          <p:cNvSpPr txBox="1"/>
          <p:nvPr/>
        </p:nvSpPr>
        <p:spPr>
          <a:xfrm>
            <a:off x="364526" y="1528672"/>
            <a:ext cx="4017505" cy="3970317"/>
          </a:xfrm>
          <a:prstGeom prst="rect">
            <a:avLst/>
          </a:prstGeom>
          <a:noFill/>
        </p:spPr>
        <p:txBody>
          <a:bodyPr wrap="square" rtlCol="0">
            <a:spAutoFit/>
          </a:bodyPr>
          <a:lstStyle/>
          <a:p>
            <a:pPr marL="0" lvl="1" algn="just"/>
            <a:r>
              <a:rPr lang="es-MX" sz="1200" b="1" dirty="0">
                <a:solidFill>
                  <a:srgbClr val="002060"/>
                </a:solidFill>
                <a:latin typeface="Arial" pitchFamily="34" charset="0"/>
                <a:cs typeface="Arial" pitchFamily="34" charset="0"/>
              </a:rPr>
              <a:t>LATAM &amp; AFRICA</a:t>
            </a:r>
          </a:p>
          <a:p>
            <a:pPr algn="just"/>
            <a:endParaRPr lang="es-MX" sz="1200" b="1" dirty="0">
              <a:solidFill>
                <a:srgbClr val="002060"/>
              </a:solidFill>
              <a:latin typeface="Arial" pitchFamily="34" charset="0"/>
              <a:cs typeface="Arial" pitchFamily="34" charset="0"/>
            </a:endParaRPr>
          </a:p>
          <a:p>
            <a:pPr marL="285750" indent="-285750">
              <a:buFont typeface="Arial" panose="020B0604020202020204" pitchFamily="34" charset="0"/>
              <a:buChar char="•"/>
            </a:pPr>
            <a:r>
              <a:rPr lang="es-MX" sz="1200" dirty="0">
                <a:latin typeface="Arial" pitchFamily="34" charset="0"/>
                <a:cs typeface="Arial" pitchFamily="34" charset="0"/>
              </a:rPr>
              <a:t>Protect your savings from Inflation</a:t>
            </a:r>
          </a:p>
          <a:p>
            <a:r>
              <a:rPr lang="es-MX" sz="1200" b="1" dirty="0">
                <a:latin typeface="Arial" pitchFamily="34" charset="0"/>
                <a:cs typeface="Arial" pitchFamily="34" charset="0"/>
              </a:rPr>
              <a:t>	Sept 2022 Data:</a:t>
            </a:r>
          </a:p>
          <a:p>
            <a:pPr marL="285750" indent="-285750">
              <a:buFont typeface="Arial" panose="020B0604020202020204" pitchFamily="34" charset="0"/>
              <a:buChar char="•"/>
            </a:pPr>
            <a:endParaRPr lang="es-MX" sz="1200" b="1" dirty="0">
              <a:latin typeface="Arial" pitchFamily="34" charset="0"/>
              <a:cs typeface="Arial" pitchFamily="34" charset="0"/>
            </a:endParaRPr>
          </a:p>
          <a:p>
            <a:pPr marL="742950" lvl="1" indent="-285750">
              <a:buFont typeface="Arial" panose="020B0604020202020204" pitchFamily="34" charset="0"/>
              <a:buChar char="•"/>
            </a:pPr>
            <a:r>
              <a:rPr lang="es-MX" sz="1200" dirty="0" err="1">
                <a:latin typeface="Arial" pitchFamily="34" charset="0"/>
                <a:cs typeface="Arial" pitchFamily="34" charset="0"/>
              </a:rPr>
              <a:t>Mexico</a:t>
            </a:r>
            <a:r>
              <a:rPr lang="es-MX" sz="1200" dirty="0">
                <a:latin typeface="Arial" pitchFamily="34" charset="0"/>
                <a:cs typeface="Arial" pitchFamily="34" charset="0"/>
              </a:rPr>
              <a:t>: 44.56%; </a:t>
            </a:r>
          </a:p>
          <a:p>
            <a:pPr marL="742950" lvl="1" indent="-285750">
              <a:buFont typeface="Arial" panose="020B0604020202020204" pitchFamily="34" charset="0"/>
              <a:buChar char="•"/>
            </a:pPr>
            <a:r>
              <a:rPr lang="es-MX" sz="1200" dirty="0">
                <a:latin typeface="Arial" pitchFamily="34" charset="0"/>
                <a:cs typeface="Arial" pitchFamily="34" charset="0"/>
              </a:rPr>
              <a:t>Chile 65.32%; </a:t>
            </a:r>
          </a:p>
          <a:p>
            <a:pPr marL="742950" lvl="1" indent="-285750">
              <a:buFont typeface="Arial" panose="020B0604020202020204" pitchFamily="34" charset="0"/>
              <a:buChar char="•"/>
            </a:pPr>
            <a:r>
              <a:rPr lang="es-MX" sz="1200" dirty="0" err="1">
                <a:latin typeface="Arial" pitchFamily="34" charset="0"/>
                <a:cs typeface="Arial" pitchFamily="34" charset="0"/>
              </a:rPr>
              <a:t>Brazil</a:t>
            </a:r>
            <a:r>
              <a:rPr lang="es-MX" sz="1200" dirty="0">
                <a:latin typeface="Arial" pitchFamily="34" charset="0"/>
                <a:cs typeface="Arial" pitchFamily="34" charset="0"/>
              </a:rPr>
              <a:t>: 90.86%; </a:t>
            </a:r>
          </a:p>
          <a:p>
            <a:pPr marL="742950" lvl="1" indent="-285750">
              <a:buFont typeface="Arial" panose="020B0604020202020204" pitchFamily="34" charset="0"/>
              <a:buChar char="•"/>
            </a:pPr>
            <a:r>
              <a:rPr lang="es-MX" sz="1200" dirty="0">
                <a:latin typeface="Arial" pitchFamily="34" charset="0"/>
                <a:cs typeface="Arial" pitchFamily="34" charset="0"/>
              </a:rPr>
              <a:t>Colombia: 87.87%; </a:t>
            </a:r>
          </a:p>
          <a:p>
            <a:pPr marL="742950" lvl="1" indent="-285750">
              <a:buFont typeface="Arial" panose="020B0604020202020204" pitchFamily="34" charset="0"/>
              <a:buChar char="•"/>
            </a:pPr>
            <a:r>
              <a:rPr lang="es-MX" sz="1200" dirty="0">
                <a:latin typeface="Arial" pitchFamily="34" charset="0"/>
                <a:cs typeface="Arial" pitchFamily="34" charset="0"/>
              </a:rPr>
              <a:t>Perú: 41.47%; </a:t>
            </a:r>
          </a:p>
          <a:p>
            <a:pPr marL="742950" lvl="1" indent="-285750">
              <a:buFont typeface="Arial" panose="020B0604020202020204" pitchFamily="34" charset="0"/>
              <a:buChar char="•"/>
            </a:pPr>
            <a:r>
              <a:rPr lang="es-MX" sz="1200" dirty="0">
                <a:latin typeface="Arial" pitchFamily="34" charset="0"/>
                <a:cs typeface="Arial" pitchFamily="34" charset="0"/>
              </a:rPr>
              <a:t>Argentina 3034.04%</a:t>
            </a:r>
          </a:p>
          <a:p>
            <a:pPr lvl="1"/>
            <a:endParaRPr lang="es-MX" sz="1200" dirty="0">
              <a:latin typeface="Arial" pitchFamily="34" charset="0"/>
              <a:cs typeface="Arial" pitchFamily="34" charset="0"/>
            </a:endParaRPr>
          </a:p>
          <a:p>
            <a:pPr marL="285750" indent="-285750">
              <a:buFont typeface="Arial" panose="020B0604020202020204" pitchFamily="34" charset="0"/>
              <a:buChar char="•"/>
            </a:pPr>
            <a:r>
              <a:rPr lang="en-US" sz="1200" b="1" dirty="0">
                <a:latin typeface="Arial" pitchFamily="34" charset="0"/>
                <a:cs typeface="Arial" pitchFamily="34" charset="0"/>
              </a:rPr>
              <a:t>Protection/Refuge for life savings in a AAA rated country due to:</a:t>
            </a:r>
          </a:p>
          <a:p>
            <a:endParaRPr lang="es-MX" sz="1200" dirty="0">
              <a:latin typeface="Arial" pitchFamily="34" charset="0"/>
              <a:cs typeface="Arial" pitchFamily="34" charset="0"/>
            </a:endParaRPr>
          </a:p>
          <a:p>
            <a:pPr marL="742950" lvl="1" indent="-285750">
              <a:buFont typeface="Arial" panose="020B0604020202020204" pitchFamily="34" charset="0"/>
              <a:buChar char="•"/>
            </a:pPr>
            <a:r>
              <a:rPr lang="en-US" sz="1200" dirty="0">
                <a:latin typeface="Arial" pitchFamily="34" charset="0"/>
                <a:cs typeface="Arial" pitchFamily="34" charset="0"/>
              </a:rPr>
              <a:t>LATAM and Africa currency devaluations.</a:t>
            </a:r>
          </a:p>
          <a:p>
            <a:pPr marL="742950" lvl="1" indent="-285750">
              <a:buFont typeface="Arial" panose="020B0604020202020204" pitchFamily="34" charset="0"/>
              <a:buChar char="•"/>
            </a:pPr>
            <a:r>
              <a:rPr lang="en-US" sz="1200" dirty="0">
                <a:latin typeface="Arial" pitchFamily="34" charset="0"/>
                <a:cs typeface="Arial" pitchFamily="34" charset="0"/>
              </a:rPr>
              <a:t>Economic and political uncertainty in LATAM countries.</a:t>
            </a:r>
          </a:p>
          <a:p>
            <a:pPr marL="742950" lvl="1" indent="-285750">
              <a:buFont typeface="Arial" panose="020B0604020202020204" pitchFamily="34" charset="0"/>
              <a:buChar char="•"/>
            </a:pPr>
            <a:r>
              <a:rPr lang="en-US" sz="1200" dirty="0">
                <a:latin typeface="Arial" pitchFamily="34" charset="0"/>
                <a:cs typeface="Arial" pitchFamily="34" charset="0"/>
              </a:rPr>
              <a:t>Personal security - have more confidentiality</a:t>
            </a:r>
          </a:p>
          <a:p>
            <a:pPr lvl="1"/>
            <a:endParaRPr lang="en-US" sz="1200" dirty="0">
              <a:latin typeface="Arial" pitchFamily="34" charset="0"/>
              <a:cs typeface="Arial" pitchFamily="34" charset="0"/>
            </a:endParaRPr>
          </a:p>
          <a:p>
            <a:pPr lvl="1"/>
            <a:endParaRPr lang="es-MX" sz="1200" dirty="0">
              <a:latin typeface="Arial" pitchFamily="34" charset="0"/>
              <a:cs typeface="Arial" pitchFamily="34" charset="0"/>
            </a:endParaRPr>
          </a:p>
        </p:txBody>
      </p:sp>
      <p:pic>
        <p:nvPicPr>
          <p:cNvPr id="3" name="Picture 2">
            <a:extLst>
              <a:ext uri="{FF2B5EF4-FFF2-40B4-BE49-F238E27FC236}">
                <a16:creationId xmlns:a16="http://schemas.microsoft.com/office/drawing/2014/main" id="{8C9F373B-8848-AA94-5666-5C96DAE028C5}"/>
              </a:ext>
            </a:extLst>
          </p:cNvPr>
          <p:cNvPicPr>
            <a:picLocks noChangeAspect="1"/>
          </p:cNvPicPr>
          <p:nvPr/>
        </p:nvPicPr>
        <p:blipFill>
          <a:blip r:embed="rId4"/>
          <a:stretch>
            <a:fillRect/>
          </a:stretch>
        </p:blipFill>
        <p:spPr>
          <a:xfrm>
            <a:off x="4671206" y="1825495"/>
            <a:ext cx="4079664" cy="3459801"/>
          </a:xfrm>
          <a:prstGeom prst="rect">
            <a:avLst/>
          </a:prstGeom>
        </p:spPr>
      </p:pic>
      <p:sp>
        <p:nvSpPr>
          <p:cNvPr id="2" name="TextBox 1">
            <a:extLst>
              <a:ext uri="{FF2B5EF4-FFF2-40B4-BE49-F238E27FC236}">
                <a16:creationId xmlns:a16="http://schemas.microsoft.com/office/drawing/2014/main" id="{A771A688-45D5-1FDD-F72C-5B8812BC2D56}"/>
              </a:ext>
            </a:extLst>
          </p:cNvPr>
          <p:cNvSpPr txBox="1"/>
          <p:nvPr/>
        </p:nvSpPr>
        <p:spPr>
          <a:xfrm>
            <a:off x="6191504" y="5339322"/>
            <a:ext cx="1039067" cy="253916"/>
          </a:xfrm>
          <a:prstGeom prst="rect">
            <a:avLst/>
          </a:prstGeom>
          <a:noFill/>
        </p:spPr>
        <p:txBody>
          <a:bodyPr wrap="none" rtlCol="0">
            <a:spAutoFit/>
          </a:bodyPr>
          <a:lstStyle/>
          <a:p>
            <a:r>
              <a:rPr lang="es-MX" sz="1050" i="1" dirty="0">
                <a:solidFill>
                  <a:schemeClr val="bg2">
                    <a:lumMod val="50000"/>
                  </a:schemeClr>
                </a:solidFill>
              </a:rPr>
              <a:t>Fuente: XE.com</a:t>
            </a:r>
          </a:p>
        </p:txBody>
      </p:sp>
    </p:spTree>
    <p:extLst>
      <p:ext uri="{BB962C8B-B14F-4D97-AF65-F5344CB8AC3E}">
        <p14:creationId xmlns:p14="http://schemas.microsoft.com/office/powerpoint/2010/main" val="2409568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08251B0-419A-48DC-9C3D-4F6C2F76F93C}"/>
              </a:ext>
            </a:extLst>
          </p:cNvPr>
          <p:cNvSpPr/>
          <p:nvPr/>
        </p:nvSpPr>
        <p:spPr>
          <a:xfrm>
            <a:off x="291548" y="278297"/>
            <a:ext cx="3048000" cy="998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Rectangle 1">
            <a:extLst>
              <a:ext uri="{FF2B5EF4-FFF2-40B4-BE49-F238E27FC236}">
                <a16:creationId xmlns:a16="http://schemas.microsoft.com/office/drawing/2014/main" id="{02CE7AE2-290B-43E0-9FF2-541467F93BDB}"/>
              </a:ext>
            </a:extLst>
          </p:cNvPr>
          <p:cNvSpPr/>
          <p:nvPr/>
        </p:nvSpPr>
        <p:spPr>
          <a:xfrm>
            <a:off x="8578132" y="0"/>
            <a:ext cx="571500" cy="58477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002060"/>
              </a:solidFill>
            </a:endParaRPr>
          </a:p>
        </p:txBody>
      </p:sp>
      <p:sp>
        <p:nvSpPr>
          <p:cNvPr id="10" name="Rectangle 9">
            <a:extLst>
              <a:ext uri="{FF2B5EF4-FFF2-40B4-BE49-F238E27FC236}">
                <a16:creationId xmlns:a16="http://schemas.microsoft.com/office/drawing/2014/main" id="{597D3B6D-E14A-407F-8E8F-1A6DBDFD486A}"/>
              </a:ext>
            </a:extLst>
          </p:cNvPr>
          <p:cNvSpPr/>
          <p:nvPr/>
        </p:nvSpPr>
        <p:spPr>
          <a:xfrm>
            <a:off x="8949690" y="584775"/>
            <a:ext cx="194310" cy="203895"/>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002060"/>
              </a:solidFill>
            </a:endParaRPr>
          </a:p>
        </p:txBody>
      </p:sp>
      <p:sp>
        <p:nvSpPr>
          <p:cNvPr id="11" name="Rectangle 10">
            <a:extLst>
              <a:ext uri="{FF2B5EF4-FFF2-40B4-BE49-F238E27FC236}">
                <a16:creationId xmlns:a16="http://schemas.microsoft.com/office/drawing/2014/main" id="{08A04414-2927-4B27-A34D-40EA65FFB3A1}"/>
              </a:ext>
            </a:extLst>
          </p:cNvPr>
          <p:cNvSpPr/>
          <p:nvPr/>
        </p:nvSpPr>
        <p:spPr>
          <a:xfrm>
            <a:off x="8383822" y="0"/>
            <a:ext cx="194310" cy="20389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002060"/>
              </a:solidFill>
            </a:endParaRPr>
          </a:p>
        </p:txBody>
      </p:sp>
      <p:pic>
        <p:nvPicPr>
          <p:cNvPr id="13" name="Picture 12" descr="Logo, company name&#10;&#10;Description automatically generated">
            <a:extLst>
              <a:ext uri="{FF2B5EF4-FFF2-40B4-BE49-F238E27FC236}">
                <a16:creationId xmlns:a16="http://schemas.microsoft.com/office/drawing/2014/main" id="{5DD4ADB5-BC73-47F5-AA69-195AB47DE24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536" t="34623" r="64348" b="34477"/>
          <a:stretch/>
        </p:blipFill>
        <p:spPr>
          <a:xfrm>
            <a:off x="291548" y="6104543"/>
            <a:ext cx="495242" cy="475161"/>
          </a:xfrm>
          <a:prstGeom prst="rect">
            <a:avLst/>
          </a:prstGeom>
        </p:spPr>
      </p:pic>
      <p:pic>
        <p:nvPicPr>
          <p:cNvPr id="14" name="Picture 12" descr="A tree in a forest&#10;&#10;Description automatically generated">
            <a:extLst>
              <a:ext uri="{FF2B5EF4-FFF2-40B4-BE49-F238E27FC236}">
                <a16:creationId xmlns:a16="http://schemas.microsoft.com/office/drawing/2014/main" id="{33E38E3D-8D7B-E446-B1F3-46E9685D54A9}"/>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b="54330"/>
          <a:stretch/>
        </p:blipFill>
        <p:spPr>
          <a:xfrm>
            <a:off x="0" y="4524981"/>
            <a:ext cx="9144000" cy="2365738"/>
          </a:xfrm>
          <a:prstGeom prst="rect">
            <a:avLst/>
          </a:prstGeom>
        </p:spPr>
      </p:pic>
      <p:graphicFrame>
        <p:nvGraphicFramePr>
          <p:cNvPr id="3" name="Tabla 3">
            <a:extLst>
              <a:ext uri="{FF2B5EF4-FFF2-40B4-BE49-F238E27FC236}">
                <a16:creationId xmlns:a16="http://schemas.microsoft.com/office/drawing/2014/main" id="{8D95FB0E-E642-177C-5F1B-529A96B6C632}"/>
              </a:ext>
            </a:extLst>
          </p:cNvPr>
          <p:cNvGraphicFramePr>
            <a:graphicFrameLocks noGrp="1"/>
          </p:cNvGraphicFramePr>
          <p:nvPr>
            <p:extLst>
              <p:ext uri="{D42A27DB-BD31-4B8C-83A1-F6EECF244321}">
                <p14:modId xmlns:p14="http://schemas.microsoft.com/office/powerpoint/2010/main" val="1528875330"/>
              </p:ext>
            </p:extLst>
          </p:nvPr>
        </p:nvGraphicFramePr>
        <p:xfrm>
          <a:off x="1524000" y="1870068"/>
          <a:ext cx="5380654" cy="2865120"/>
        </p:xfrm>
        <a:graphic>
          <a:graphicData uri="http://schemas.openxmlformats.org/drawingml/2006/table">
            <a:tbl>
              <a:tblPr firstRow="1" bandRow="1">
                <a:tableStyleId>{5C22544A-7EE6-4342-B048-85BDC9FD1C3A}</a:tableStyleId>
              </a:tblPr>
              <a:tblGrid>
                <a:gridCol w="2690327">
                  <a:extLst>
                    <a:ext uri="{9D8B030D-6E8A-4147-A177-3AD203B41FA5}">
                      <a16:colId xmlns:a16="http://schemas.microsoft.com/office/drawing/2014/main" val="2869157527"/>
                    </a:ext>
                  </a:extLst>
                </a:gridCol>
                <a:gridCol w="2690327">
                  <a:extLst>
                    <a:ext uri="{9D8B030D-6E8A-4147-A177-3AD203B41FA5}">
                      <a16:colId xmlns:a16="http://schemas.microsoft.com/office/drawing/2014/main" val="3506578618"/>
                    </a:ext>
                  </a:extLst>
                </a:gridCol>
              </a:tblGrid>
              <a:tr h="370840">
                <a:tc>
                  <a:txBody>
                    <a:bodyPr/>
                    <a:lstStyle/>
                    <a:p>
                      <a:pPr algn="ctr"/>
                      <a:r>
                        <a:rPr lang="es-MX" dirty="0"/>
                        <a:t>Country</a:t>
                      </a:r>
                    </a:p>
                  </a:txBody>
                  <a:tcPr/>
                </a:tc>
                <a:tc>
                  <a:txBody>
                    <a:bodyPr/>
                    <a:lstStyle/>
                    <a:p>
                      <a:pPr algn="ctr"/>
                      <a:r>
                        <a:rPr lang="es-MX" dirty="0"/>
                        <a:t>Tasa Inflación Anual a Septiembre 2022</a:t>
                      </a:r>
                    </a:p>
                  </a:txBody>
                  <a:tcPr/>
                </a:tc>
                <a:extLst>
                  <a:ext uri="{0D108BD9-81ED-4DB2-BD59-A6C34878D82A}">
                    <a16:rowId xmlns:a16="http://schemas.microsoft.com/office/drawing/2014/main" val="1806747485"/>
                  </a:ext>
                </a:extLst>
              </a:tr>
              <a:tr h="370840">
                <a:tc>
                  <a:txBody>
                    <a:bodyPr/>
                    <a:lstStyle/>
                    <a:p>
                      <a:r>
                        <a:rPr lang="es-MX" dirty="0" err="1"/>
                        <a:t>Mexico</a:t>
                      </a:r>
                      <a:endParaRPr lang="es-MX" dirty="0"/>
                    </a:p>
                  </a:txBody>
                  <a:tcPr/>
                </a:tc>
                <a:tc>
                  <a:txBody>
                    <a:bodyPr/>
                    <a:lstStyle/>
                    <a:p>
                      <a:pPr algn="ctr"/>
                      <a:r>
                        <a:rPr lang="es-MX" dirty="0"/>
                        <a:t>8.7%</a:t>
                      </a:r>
                    </a:p>
                  </a:txBody>
                  <a:tcPr/>
                </a:tc>
                <a:extLst>
                  <a:ext uri="{0D108BD9-81ED-4DB2-BD59-A6C34878D82A}">
                    <a16:rowId xmlns:a16="http://schemas.microsoft.com/office/drawing/2014/main" val="344169634"/>
                  </a:ext>
                </a:extLst>
              </a:tr>
              <a:tr h="370840">
                <a:tc>
                  <a:txBody>
                    <a:bodyPr/>
                    <a:lstStyle/>
                    <a:p>
                      <a:r>
                        <a:rPr lang="es-MX" dirty="0"/>
                        <a:t>Argentina</a:t>
                      </a:r>
                    </a:p>
                  </a:txBody>
                  <a:tcPr/>
                </a:tc>
                <a:tc>
                  <a:txBody>
                    <a:bodyPr/>
                    <a:lstStyle/>
                    <a:p>
                      <a:pPr algn="ctr"/>
                      <a:r>
                        <a:rPr lang="es-MX" dirty="0"/>
                        <a:t>83.00%</a:t>
                      </a:r>
                    </a:p>
                  </a:txBody>
                  <a:tcPr/>
                </a:tc>
                <a:extLst>
                  <a:ext uri="{0D108BD9-81ED-4DB2-BD59-A6C34878D82A}">
                    <a16:rowId xmlns:a16="http://schemas.microsoft.com/office/drawing/2014/main" val="485671447"/>
                  </a:ext>
                </a:extLst>
              </a:tr>
              <a:tr h="370840">
                <a:tc>
                  <a:txBody>
                    <a:bodyPr/>
                    <a:lstStyle/>
                    <a:p>
                      <a:r>
                        <a:rPr lang="es-MX" dirty="0"/>
                        <a:t>Chile</a:t>
                      </a:r>
                    </a:p>
                  </a:txBody>
                  <a:tcPr/>
                </a:tc>
                <a:tc>
                  <a:txBody>
                    <a:bodyPr/>
                    <a:lstStyle/>
                    <a:p>
                      <a:pPr algn="ctr"/>
                      <a:r>
                        <a:rPr lang="es-MX" dirty="0"/>
                        <a:t>13.7%</a:t>
                      </a:r>
                    </a:p>
                  </a:txBody>
                  <a:tcPr/>
                </a:tc>
                <a:extLst>
                  <a:ext uri="{0D108BD9-81ED-4DB2-BD59-A6C34878D82A}">
                    <a16:rowId xmlns:a16="http://schemas.microsoft.com/office/drawing/2014/main" val="4277358447"/>
                  </a:ext>
                </a:extLst>
              </a:tr>
              <a:tr h="370840">
                <a:tc>
                  <a:txBody>
                    <a:bodyPr/>
                    <a:lstStyle/>
                    <a:p>
                      <a:r>
                        <a:rPr lang="es-MX" dirty="0"/>
                        <a:t>Perú</a:t>
                      </a:r>
                    </a:p>
                  </a:txBody>
                  <a:tcPr/>
                </a:tc>
                <a:tc>
                  <a:txBody>
                    <a:bodyPr/>
                    <a:lstStyle/>
                    <a:p>
                      <a:pPr algn="ctr"/>
                      <a:r>
                        <a:rPr lang="es-MX" dirty="0"/>
                        <a:t>8.53%</a:t>
                      </a:r>
                    </a:p>
                  </a:txBody>
                  <a:tcPr/>
                </a:tc>
                <a:extLst>
                  <a:ext uri="{0D108BD9-81ED-4DB2-BD59-A6C34878D82A}">
                    <a16:rowId xmlns:a16="http://schemas.microsoft.com/office/drawing/2014/main" val="3020179023"/>
                  </a:ext>
                </a:extLst>
              </a:tr>
              <a:tr h="370840">
                <a:tc>
                  <a:txBody>
                    <a:bodyPr/>
                    <a:lstStyle/>
                    <a:p>
                      <a:r>
                        <a:rPr lang="es-MX" dirty="0" err="1"/>
                        <a:t>Brazil</a:t>
                      </a:r>
                      <a:endParaRPr lang="es-MX" dirty="0"/>
                    </a:p>
                  </a:txBody>
                  <a:tcPr/>
                </a:tc>
                <a:tc>
                  <a:txBody>
                    <a:bodyPr/>
                    <a:lstStyle/>
                    <a:p>
                      <a:pPr algn="ctr"/>
                      <a:r>
                        <a:rPr lang="es-MX" dirty="0"/>
                        <a:t>7.71%</a:t>
                      </a:r>
                    </a:p>
                  </a:txBody>
                  <a:tcPr/>
                </a:tc>
                <a:extLst>
                  <a:ext uri="{0D108BD9-81ED-4DB2-BD59-A6C34878D82A}">
                    <a16:rowId xmlns:a16="http://schemas.microsoft.com/office/drawing/2014/main" val="1686027185"/>
                  </a:ext>
                </a:extLst>
              </a:tr>
              <a:tr h="370840">
                <a:tc>
                  <a:txBody>
                    <a:bodyPr/>
                    <a:lstStyle/>
                    <a:p>
                      <a:r>
                        <a:rPr lang="es-MX" dirty="0"/>
                        <a:t>Colombia</a:t>
                      </a:r>
                    </a:p>
                  </a:txBody>
                  <a:tcPr/>
                </a:tc>
                <a:tc>
                  <a:txBody>
                    <a:bodyPr/>
                    <a:lstStyle/>
                    <a:p>
                      <a:pPr algn="ctr"/>
                      <a:r>
                        <a:rPr lang="es-MX" dirty="0"/>
                        <a:t>11.44%</a:t>
                      </a:r>
                    </a:p>
                  </a:txBody>
                  <a:tcPr/>
                </a:tc>
                <a:extLst>
                  <a:ext uri="{0D108BD9-81ED-4DB2-BD59-A6C34878D82A}">
                    <a16:rowId xmlns:a16="http://schemas.microsoft.com/office/drawing/2014/main" val="3242962991"/>
                  </a:ext>
                </a:extLst>
              </a:tr>
            </a:tbl>
          </a:graphicData>
        </a:graphic>
      </p:graphicFrame>
      <p:sp>
        <p:nvSpPr>
          <p:cNvPr id="4" name="CuadroTexto 35">
            <a:extLst>
              <a:ext uri="{FF2B5EF4-FFF2-40B4-BE49-F238E27FC236}">
                <a16:creationId xmlns:a16="http://schemas.microsoft.com/office/drawing/2014/main" id="{6D4909F8-6F51-488A-BF3E-B0981D810CD8}"/>
              </a:ext>
            </a:extLst>
          </p:cNvPr>
          <p:cNvSpPr txBox="1"/>
          <p:nvPr/>
        </p:nvSpPr>
        <p:spPr>
          <a:xfrm>
            <a:off x="291548" y="5407139"/>
            <a:ext cx="8464927" cy="707886"/>
          </a:xfrm>
          <a:prstGeom prst="rect">
            <a:avLst/>
          </a:prstGeom>
          <a:noFill/>
        </p:spPr>
        <p:txBody>
          <a:bodyPr wrap="square" rtlCol="0">
            <a:spAutoFit/>
          </a:bodyPr>
          <a:lstStyle/>
          <a:p>
            <a:r>
              <a:rPr kumimoji="0" lang="es-MX" sz="1000" b="1" i="1" u="none" strike="noStrike" kern="1200" cap="none" spc="0" normalizeH="0" baseline="0" noProof="0" dirty="0">
                <a:ln>
                  <a:noFill/>
                </a:ln>
                <a:solidFill>
                  <a:srgbClr val="A5A5A5">
                    <a:lumMod val="75000"/>
                  </a:srgbClr>
                </a:solidFill>
                <a:effectLst/>
                <a:uLnTx/>
                <a:uFillTx/>
                <a:latin typeface="Arial" pitchFamily="34" charset="0"/>
                <a:ea typeface="+mn-ea"/>
                <a:cs typeface="Arial" pitchFamily="34" charset="0"/>
              </a:rPr>
              <a:t>Fuentes:</a:t>
            </a:r>
          </a:p>
          <a:p>
            <a:r>
              <a:rPr lang="es-MX" sz="1000" b="1" i="1" dirty="0">
                <a:solidFill>
                  <a:srgbClr val="A5A5A5">
                    <a:lumMod val="75000"/>
                  </a:srgbClr>
                </a:solidFill>
                <a:latin typeface="Arial" pitchFamily="34" charset="0"/>
                <a:cs typeface="Arial" pitchFamily="34" charset="0"/>
              </a:rPr>
              <a:t>Instituto Nacional de Estadística y Geografía (INEGI), Instituto Nacional de Estadística e Informática (INEI), Instituto Brasileiro de Geografía e Estadística, Departamento Administrativo Nacional de Estadística (DANE), Instituto Nacional de Estadística y Censos, Instituto Nacional de Estadística de Chile</a:t>
            </a:r>
            <a:endParaRPr lang="es-ES_tradnl" sz="1000" b="1" dirty="0">
              <a:solidFill>
                <a:schemeClr val="accent3">
                  <a:lumMod val="75000"/>
                </a:schemeClr>
              </a:solidFill>
              <a:latin typeface="Arial" pitchFamily="34" charset="0"/>
              <a:cs typeface="Arial" pitchFamily="34" charset="0"/>
            </a:endParaRPr>
          </a:p>
        </p:txBody>
      </p:sp>
      <p:sp>
        <p:nvSpPr>
          <p:cNvPr id="6" name="CuadroTexto 5">
            <a:extLst>
              <a:ext uri="{FF2B5EF4-FFF2-40B4-BE49-F238E27FC236}">
                <a16:creationId xmlns:a16="http://schemas.microsoft.com/office/drawing/2014/main" id="{7640C4F0-EE28-6057-31FF-4AC17A14E238}"/>
              </a:ext>
            </a:extLst>
          </p:cNvPr>
          <p:cNvSpPr txBox="1"/>
          <p:nvPr/>
        </p:nvSpPr>
        <p:spPr>
          <a:xfrm>
            <a:off x="393130" y="395453"/>
            <a:ext cx="7476313" cy="646331"/>
          </a:xfrm>
          <a:prstGeom prst="rect">
            <a:avLst/>
          </a:prstGeom>
          <a:noFill/>
        </p:spPr>
        <p:txBody>
          <a:bodyPr wrap="square" rtlCol="0">
            <a:spAutoFit/>
          </a:bodyPr>
          <a:lstStyle/>
          <a:p>
            <a:r>
              <a:rPr lang="es-MX" sz="3600" b="1" spc="-150" dirty="0" err="1">
                <a:solidFill>
                  <a:srgbClr val="002060"/>
                </a:solidFill>
                <a:effectLst>
                  <a:outerShdw blurRad="50800" dist="38100" dir="2700000" algn="tl" rotWithShape="0">
                    <a:prstClr val="black">
                      <a:alpha val="40000"/>
                    </a:prstClr>
                  </a:outerShdw>
                </a:effectLst>
                <a:latin typeface="Arial" pitchFamily="34" charset="0"/>
                <a:cs typeface="Arial" pitchFamily="34" charset="0"/>
              </a:rPr>
              <a:t>Why</a:t>
            </a:r>
            <a:r>
              <a:rPr lang="es-MX" sz="3600" b="1" spc="-150" dirty="0">
                <a:solidFill>
                  <a:srgbClr val="002060"/>
                </a:solidFill>
                <a:effectLst>
                  <a:outerShdw blurRad="50800" dist="38100" dir="2700000" algn="tl" rotWithShape="0">
                    <a:prstClr val="black">
                      <a:alpha val="40000"/>
                    </a:prstClr>
                  </a:outerShdw>
                </a:effectLst>
                <a:latin typeface="Arial" pitchFamily="34" charset="0"/>
                <a:cs typeface="Arial" pitchFamily="34" charset="0"/>
              </a:rPr>
              <a:t> </a:t>
            </a:r>
            <a:r>
              <a:rPr lang="es-MX" sz="3600" b="1" spc="-150" dirty="0" err="1">
                <a:solidFill>
                  <a:srgbClr val="002060"/>
                </a:solidFill>
                <a:effectLst>
                  <a:outerShdw blurRad="50800" dist="38100" dir="2700000" algn="tl" rotWithShape="0">
                    <a:prstClr val="black">
                      <a:alpha val="40000"/>
                    </a:prstClr>
                  </a:outerShdw>
                </a:effectLst>
                <a:latin typeface="Arial" pitchFamily="34" charset="0"/>
                <a:cs typeface="Arial" pitchFamily="34" charset="0"/>
              </a:rPr>
              <a:t>Invest</a:t>
            </a:r>
            <a:r>
              <a:rPr lang="es-MX" sz="3600" b="1" spc="-150" dirty="0">
                <a:solidFill>
                  <a:srgbClr val="002060"/>
                </a:solidFill>
                <a:effectLst>
                  <a:outerShdw blurRad="50800" dist="38100" dir="2700000" algn="tl" rotWithShape="0">
                    <a:prstClr val="black">
                      <a:alpha val="40000"/>
                    </a:prstClr>
                  </a:outerShdw>
                </a:effectLst>
                <a:latin typeface="Arial" pitchFamily="34" charset="0"/>
                <a:cs typeface="Arial" pitchFamily="34" charset="0"/>
              </a:rPr>
              <a:t>?</a:t>
            </a:r>
            <a:endParaRPr lang="es-ES_tradnl" sz="3600" b="1" dirty="0">
              <a:solidFill>
                <a:srgbClr val="002060"/>
              </a:solidFill>
              <a:effectLst>
                <a:outerShdw blurRad="50800" dist="38100" dir="2700000" algn="tl" rotWithShape="0">
                  <a:prstClr val="black">
                    <a:alpha val="40000"/>
                  </a:prstClr>
                </a:outerShdw>
              </a:effectLst>
              <a:latin typeface="Arial" pitchFamily="34" charset="0"/>
              <a:cs typeface="Arial" pitchFamily="34" charset="0"/>
            </a:endParaRPr>
          </a:p>
        </p:txBody>
      </p:sp>
      <p:sp>
        <p:nvSpPr>
          <p:cNvPr id="7" name="CuadroTexto 35">
            <a:extLst>
              <a:ext uri="{FF2B5EF4-FFF2-40B4-BE49-F238E27FC236}">
                <a16:creationId xmlns:a16="http://schemas.microsoft.com/office/drawing/2014/main" id="{0B4A69F5-0DDF-4C77-B1B0-215749CE5B8E}"/>
              </a:ext>
            </a:extLst>
          </p:cNvPr>
          <p:cNvSpPr txBox="1"/>
          <p:nvPr/>
        </p:nvSpPr>
        <p:spPr>
          <a:xfrm>
            <a:off x="443147" y="1170388"/>
            <a:ext cx="7940675" cy="338554"/>
          </a:xfrm>
          <a:prstGeom prst="rect">
            <a:avLst/>
          </a:prstGeom>
          <a:noFill/>
        </p:spPr>
        <p:txBody>
          <a:bodyPr wrap="square" rtlCol="0">
            <a:spAutoFit/>
          </a:bodyPr>
          <a:lstStyle/>
          <a:p>
            <a:pPr lvl="0">
              <a:defRPr/>
            </a:pPr>
            <a:r>
              <a:rPr lang="es-ES_tradnl" sz="1600" b="1" i="1" dirty="0">
                <a:solidFill>
                  <a:schemeClr val="accent3">
                    <a:lumMod val="75000"/>
                  </a:schemeClr>
                </a:solidFill>
                <a:latin typeface="Arial" pitchFamily="34" charset="0"/>
                <a:cs typeface="Arial" pitchFamily="34" charset="0"/>
              </a:rPr>
              <a:t>Latin </a:t>
            </a:r>
            <a:r>
              <a:rPr lang="es-ES_tradnl" sz="1600" b="1" i="1" dirty="0" err="1">
                <a:solidFill>
                  <a:schemeClr val="accent3">
                    <a:lumMod val="75000"/>
                  </a:schemeClr>
                </a:solidFill>
                <a:latin typeface="Arial" pitchFamily="34" charset="0"/>
                <a:cs typeface="Arial" pitchFamily="34" charset="0"/>
              </a:rPr>
              <a:t>America's</a:t>
            </a:r>
            <a:r>
              <a:rPr lang="es-ES_tradnl" sz="1600" b="1" i="1" dirty="0">
                <a:solidFill>
                  <a:schemeClr val="accent3">
                    <a:lumMod val="75000"/>
                  </a:schemeClr>
                </a:solidFill>
                <a:latin typeface="Arial" pitchFamily="34" charset="0"/>
                <a:cs typeface="Arial" pitchFamily="34" charset="0"/>
              </a:rPr>
              <a:t> </a:t>
            </a:r>
            <a:r>
              <a:rPr lang="es-ES_tradnl" sz="1600" b="1" i="1" dirty="0" err="1">
                <a:solidFill>
                  <a:schemeClr val="accent3">
                    <a:lumMod val="75000"/>
                  </a:schemeClr>
                </a:solidFill>
                <a:latin typeface="Arial" pitchFamily="34" charset="0"/>
                <a:cs typeface="Arial" pitchFamily="34" charset="0"/>
              </a:rPr>
              <a:t>Inflation</a:t>
            </a:r>
            <a:endParaRPr kumimoji="0" lang="es-MX" sz="1600" b="0" i="1" u="none" strike="noStrike" kern="1200" cap="none" spc="0" normalizeH="0" baseline="0" noProof="0" dirty="0">
              <a:ln>
                <a:noFill/>
              </a:ln>
              <a:solidFill>
                <a:schemeClr val="accent3">
                  <a:lumMod val="75000"/>
                </a:schemeClr>
              </a:solidFill>
              <a:uLnTx/>
              <a:uFillTx/>
              <a:latin typeface="Arial" pitchFamily="34" charset="0"/>
              <a:ea typeface="+mn-ea"/>
              <a:cs typeface="Arial" pitchFamily="34" charset="0"/>
            </a:endParaRPr>
          </a:p>
        </p:txBody>
      </p:sp>
    </p:spTree>
    <p:extLst>
      <p:ext uri="{BB962C8B-B14F-4D97-AF65-F5344CB8AC3E}">
        <p14:creationId xmlns:p14="http://schemas.microsoft.com/office/powerpoint/2010/main" val="1045322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6C5301C-1234-4054-8546-81C654245314}"/>
              </a:ext>
            </a:extLst>
          </p:cNvPr>
          <p:cNvSpPr/>
          <p:nvPr/>
        </p:nvSpPr>
        <p:spPr>
          <a:xfrm>
            <a:off x="200686" y="154606"/>
            <a:ext cx="3048000" cy="1325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Rectangle 9">
            <a:extLst>
              <a:ext uri="{FF2B5EF4-FFF2-40B4-BE49-F238E27FC236}">
                <a16:creationId xmlns:a16="http://schemas.microsoft.com/office/drawing/2014/main" id="{FBBF4178-DBD6-496B-B19F-ACCBA6560530}"/>
              </a:ext>
            </a:extLst>
          </p:cNvPr>
          <p:cNvSpPr/>
          <p:nvPr/>
        </p:nvSpPr>
        <p:spPr>
          <a:xfrm>
            <a:off x="8578132" y="0"/>
            <a:ext cx="571500" cy="58477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002060"/>
              </a:solidFill>
            </a:endParaRPr>
          </a:p>
        </p:txBody>
      </p:sp>
      <p:sp>
        <p:nvSpPr>
          <p:cNvPr id="11" name="Rectangle 10">
            <a:extLst>
              <a:ext uri="{FF2B5EF4-FFF2-40B4-BE49-F238E27FC236}">
                <a16:creationId xmlns:a16="http://schemas.microsoft.com/office/drawing/2014/main" id="{BA52948F-B7B7-456E-9A39-C8BAAE34658A}"/>
              </a:ext>
            </a:extLst>
          </p:cNvPr>
          <p:cNvSpPr/>
          <p:nvPr/>
        </p:nvSpPr>
        <p:spPr>
          <a:xfrm>
            <a:off x="8949690" y="584775"/>
            <a:ext cx="194310" cy="203895"/>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002060"/>
              </a:solidFill>
            </a:endParaRPr>
          </a:p>
        </p:txBody>
      </p:sp>
      <p:sp>
        <p:nvSpPr>
          <p:cNvPr id="12" name="Rectangle 11">
            <a:extLst>
              <a:ext uri="{FF2B5EF4-FFF2-40B4-BE49-F238E27FC236}">
                <a16:creationId xmlns:a16="http://schemas.microsoft.com/office/drawing/2014/main" id="{47DAD282-DC62-41C2-9B10-C2763BE67F5E}"/>
              </a:ext>
            </a:extLst>
          </p:cNvPr>
          <p:cNvSpPr/>
          <p:nvPr/>
        </p:nvSpPr>
        <p:spPr>
          <a:xfrm>
            <a:off x="8383822" y="0"/>
            <a:ext cx="194310" cy="20389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002060"/>
              </a:solidFill>
            </a:endParaRPr>
          </a:p>
        </p:txBody>
      </p:sp>
      <p:sp>
        <p:nvSpPr>
          <p:cNvPr id="5" name="CuadroTexto 35"/>
          <p:cNvSpPr txBox="1"/>
          <p:nvPr/>
        </p:nvSpPr>
        <p:spPr>
          <a:xfrm>
            <a:off x="393130" y="977311"/>
            <a:ext cx="7940675" cy="338554"/>
          </a:xfrm>
          <a:prstGeom prst="rect">
            <a:avLst/>
          </a:prstGeom>
          <a:noFill/>
        </p:spPr>
        <p:txBody>
          <a:bodyPr wrap="square" rtlCol="0">
            <a:spAutoFit/>
          </a:bodyPr>
          <a:lstStyle/>
          <a:p>
            <a:pPr lvl="0">
              <a:defRPr/>
            </a:pPr>
            <a:r>
              <a:rPr lang="es-ES_tradnl" sz="1600" b="1" i="1" dirty="0">
                <a:solidFill>
                  <a:schemeClr val="accent3">
                    <a:lumMod val="75000"/>
                  </a:schemeClr>
                </a:solidFill>
                <a:latin typeface="Arial" pitchFamily="34" charset="0"/>
                <a:cs typeface="Arial" pitchFamily="34" charset="0"/>
              </a:rPr>
              <a:t>S&amp;P 500 Max</a:t>
            </a:r>
            <a:endParaRPr kumimoji="0" lang="es-MX" sz="1600" b="0" i="1" u="none" strike="noStrike" kern="1200" cap="none" spc="0" normalizeH="0" baseline="0" noProof="0" dirty="0">
              <a:ln>
                <a:noFill/>
              </a:ln>
              <a:solidFill>
                <a:schemeClr val="accent3">
                  <a:lumMod val="75000"/>
                </a:schemeClr>
              </a:solidFill>
              <a:uLnTx/>
              <a:uFillTx/>
              <a:latin typeface="Arial" pitchFamily="34" charset="0"/>
              <a:ea typeface="+mn-ea"/>
              <a:cs typeface="Arial" pitchFamily="34" charset="0"/>
            </a:endParaRPr>
          </a:p>
        </p:txBody>
      </p:sp>
      <p:cxnSp>
        <p:nvCxnSpPr>
          <p:cNvPr id="13" name="Straight Connector 12">
            <a:extLst>
              <a:ext uri="{FF2B5EF4-FFF2-40B4-BE49-F238E27FC236}">
                <a16:creationId xmlns:a16="http://schemas.microsoft.com/office/drawing/2014/main" id="{7EEC5AED-C8D4-433A-92C6-BB8450F223F1}"/>
              </a:ext>
            </a:extLst>
          </p:cNvPr>
          <p:cNvCxnSpPr>
            <a:cxnSpLocks/>
          </p:cNvCxnSpPr>
          <p:nvPr/>
        </p:nvCxnSpPr>
        <p:spPr>
          <a:xfrm>
            <a:off x="0" y="6438396"/>
            <a:ext cx="914400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61FBB73-EFB9-4298-9102-30EB323B526C}"/>
              </a:ext>
            </a:extLst>
          </p:cNvPr>
          <p:cNvCxnSpPr>
            <a:cxnSpLocks/>
          </p:cNvCxnSpPr>
          <p:nvPr/>
        </p:nvCxnSpPr>
        <p:spPr>
          <a:xfrm>
            <a:off x="0" y="6492423"/>
            <a:ext cx="9144000" cy="0"/>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6" name="Picture 15" descr="Logo, company name&#10;&#10;Description automatically generated">
            <a:extLst>
              <a:ext uri="{FF2B5EF4-FFF2-40B4-BE49-F238E27FC236}">
                <a16:creationId xmlns:a16="http://schemas.microsoft.com/office/drawing/2014/main" id="{23B10179-401D-4114-B511-86A8A355B69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536" t="34623" r="64348" b="34477"/>
          <a:stretch/>
        </p:blipFill>
        <p:spPr>
          <a:xfrm>
            <a:off x="8818119" y="6546450"/>
            <a:ext cx="263142" cy="252472"/>
          </a:xfrm>
          <a:prstGeom prst="rect">
            <a:avLst/>
          </a:prstGeom>
        </p:spPr>
      </p:pic>
      <p:pic>
        <p:nvPicPr>
          <p:cNvPr id="3" name="Imagen 2">
            <a:extLst>
              <a:ext uri="{FF2B5EF4-FFF2-40B4-BE49-F238E27FC236}">
                <a16:creationId xmlns:a16="http://schemas.microsoft.com/office/drawing/2014/main" id="{7C687EFF-831F-3EC8-B99D-17F6457A1430}"/>
              </a:ext>
            </a:extLst>
          </p:cNvPr>
          <p:cNvPicPr>
            <a:picLocks noChangeAspect="1"/>
          </p:cNvPicPr>
          <p:nvPr/>
        </p:nvPicPr>
        <p:blipFill>
          <a:blip r:embed="rId4"/>
          <a:stretch>
            <a:fillRect/>
          </a:stretch>
        </p:blipFill>
        <p:spPr>
          <a:xfrm>
            <a:off x="252822" y="1312967"/>
            <a:ext cx="8612375" cy="4601132"/>
          </a:xfrm>
          <a:prstGeom prst="rect">
            <a:avLst/>
          </a:prstGeom>
        </p:spPr>
      </p:pic>
      <p:sp>
        <p:nvSpPr>
          <p:cNvPr id="2" name="CuadroTexto 1">
            <a:extLst>
              <a:ext uri="{FF2B5EF4-FFF2-40B4-BE49-F238E27FC236}">
                <a16:creationId xmlns:a16="http://schemas.microsoft.com/office/drawing/2014/main" id="{CEF360BD-BCC0-AE57-3458-49C687F68D07}"/>
              </a:ext>
            </a:extLst>
          </p:cNvPr>
          <p:cNvSpPr txBox="1"/>
          <p:nvPr/>
        </p:nvSpPr>
        <p:spPr>
          <a:xfrm>
            <a:off x="393130" y="395453"/>
            <a:ext cx="7476313" cy="646331"/>
          </a:xfrm>
          <a:prstGeom prst="rect">
            <a:avLst/>
          </a:prstGeom>
          <a:noFill/>
        </p:spPr>
        <p:txBody>
          <a:bodyPr wrap="square" rtlCol="0">
            <a:spAutoFit/>
          </a:bodyPr>
          <a:lstStyle/>
          <a:p>
            <a:r>
              <a:rPr lang="es-ES_tradnl" sz="3600" b="1" spc="-150" dirty="0" err="1">
                <a:solidFill>
                  <a:srgbClr val="002060"/>
                </a:solidFill>
                <a:effectLst>
                  <a:outerShdw blurRad="50800" dist="38100" dir="2700000" algn="tl" rotWithShape="0">
                    <a:prstClr val="black">
                      <a:alpha val="40000"/>
                    </a:prstClr>
                  </a:outerShdw>
                </a:effectLst>
                <a:latin typeface="Arial" pitchFamily="34" charset="0"/>
                <a:cs typeface="Arial" pitchFamily="34" charset="0"/>
              </a:rPr>
              <a:t>Why</a:t>
            </a:r>
            <a:r>
              <a:rPr lang="es-ES_tradnl" sz="3600" b="1" spc="-150" dirty="0">
                <a:solidFill>
                  <a:srgbClr val="002060"/>
                </a:solidFill>
                <a:effectLst>
                  <a:outerShdw blurRad="50800" dist="38100" dir="2700000" algn="tl" rotWithShape="0">
                    <a:prstClr val="black">
                      <a:alpha val="40000"/>
                    </a:prstClr>
                  </a:outerShdw>
                </a:effectLst>
                <a:latin typeface="Arial" pitchFamily="34" charset="0"/>
                <a:cs typeface="Arial" pitchFamily="34" charset="0"/>
              </a:rPr>
              <a:t> </a:t>
            </a:r>
            <a:r>
              <a:rPr lang="es-ES_tradnl" sz="3600" b="1" spc="-150" dirty="0" err="1">
                <a:solidFill>
                  <a:srgbClr val="002060"/>
                </a:solidFill>
                <a:effectLst>
                  <a:outerShdw blurRad="50800" dist="38100" dir="2700000" algn="tl" rotWithShape="0">
                    <a:prstClr val="black">
                      <a:alpha val="40000"/>
                    </a:prstClr>
                  </a:outerShdw>
                </a:effectLst>
                <a:latin typeface="Arial" pitchFamily="34" charset="0"/>
                <a:cs typeface="Arial" pitchFamily="34" charset="0"/>
              </a:rPr>
              <a:t>Invest</a:t>
            </a:r>
            <a:r>
              <a:rPr lang="es-ES_tradnl" sz="3600" b="1" dirty="0">
                <a:solidFill>
                  <a:srgbClr val="002060"/>
                </a:solidFill>
                <a:effectLst>
                  <a:outerShdw blurRad="50800" dist="38100" dir="2700000" algn="tl" rotWithShape="0">
                    <a:prstClr val="black">
                      <a:alpha val="40000"/>
                    </a:prstClr>
                  </a:outerShdw>
                </a:effectLst>
                <a:latin typeface="Arial" pitchFamily="34" charset="0"/>
                <a:cs typeface="Arial" pitchFamily="34" charset="0"/>
              </a:rPr>
              <a:t>?</a:t>
            </a:r>
          </a:p>
        </p:txBody>
      </p:sp>
    </p:spTree>
    <p:extLst>
      <p:ext uri="{BB962C8B-B14F-4D97-AF65-F5344CB8AC3E}">
        <p14:creationId xmlns:p14="http://schemas.microsoft.com/office/powerpoint/2010/main" val="2739002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FD6B007-3EDA-9A47-ACB1-816A8B655D1B}"/>
              </a:ext>
            </a:extLst>
          </p:cNvPr>
          <p:cNvPicPr>
            <a:picLocks noChangeAspect="1"/>
          </p:cNvPicPr>
          <p:nvPr/>
        </p:nvPicPr>
        <p:blipFill rotWithShape="1">
          <a:blip r:embed="rId3" cstate="print">
            <a:alphaModFix amt="5000"/>
            <a:extLst>
              <a:ext uri="{BEBA8EAE-BF5A-486C-A8C5-ECC9F3942E4B}">
                <a14:imgProps xmlns:a14="http://schemas.microsoft.com/office/drawing/2010/main">
                  <a14:imgLayer r:embed="rId4">
                    <a14:imgEffect>
                      <a14:backgroundRemoval t="26935" b="73725" l="33333" r="65392">
                        <a14:foregroundMark x1="47057" y1="29994" x2="52493" y2="30234"/>
                        <a14:foregroundMark x1="51181" y1="29274" x2="48219" y2="28794"/>
                        <a14:foregroundMark x1="49869" y1="26935" x2="50131" y2="27175"/>
                        <a14:foregroundMark x1="62805" y1="47630" x2="63967" y2="52609"/>
                        <a14:foregroundMark x1="63105" y1="47870" x2="64117" y2="51650"/>
                        <a14:foregroundMark x1="64867" y1="50210" x2="65429" y2="50690"/>
                        <a14:foregroundMark x1="51781" y1="46971" x2="46907" y2="50870"/>
                        <a14:foregroundMark x1="46907" y1="50870" x2="52231" y2="50510"/>
                        <a14:foregroundMark x1="52231" y1="50510" x2="47019" y2="51050"/>
                        <a14:foregroundMark x1="47019" y1="51050" x2="47807" y2="53749"/>
                        <a14:foregroundMark x1="36633" y1="52370" x2="37495" y2="48110"/>
                        <a14:foregroundMark x1="45744" y1="67906" x2="49494" y2="73845"/>
                        <a14:foregroundMark x1="49494" y1="73845" x2="52943" y2="68806"/>
                        <a14:foregroundMark x1="37945" y1="54709" x2="35583" y2="47211"/>
                        <a14:foregroundMark x1="35583" y1="47211" x2="38245" y2="46731"/>
                        <a14:foregroundMark x1="37195" y1="54229" x2="37195" y2="48110"/>
                        <a14:foregroundMark x1="36483" y1="45771" x2="33333" y2="52490"/>
                        <a14:foregroundMark x1="33333" y1="52490" x2="36783" y2="53029"/>
                      </a14:backgroundRemoval>
                    </a14:imgEffect>
                    <a14:imgEffect>
                      <a14:sharpenSoften amount="25000"/>
                    </a14:imgEffect>
                    <a14:imgEffect>
                      <a14:colorTemperature colorTemp="5900"/>
                    </a14:imgEffect>
                    <a14:imgEffect>
                      <a14:brightnessContrast bright="20000"/>
                    </a14:imgEffect>
                  </a14:imgLayer>
                </a14:imgProps>
              </a:ext>
              <a:ext uri="{28A0092B-C50C-407E-A947-70E740481C1C}">
                <a14:useLocalDpi xmlns:a14="http://schemas.microsoft.com/office/drawing/2010/main" val="0"/>
              </a:ext>
            </a:extLst>
          </a:blip>
          <a:srcRect l="32794" t="25319" r="32500" b="25090"/>
          <a:stretch/>
        </p:blipFill>
        <p:spPr>
          <a:xfrm>
            <a:off x="6823453" y="3797485"/>
            <a:ext cx="2447113" cy="2185451"/>
          </a:xfrm>
          <a:prstGeom prst="rect">
            <a:avLst/>
          </a:prstGeom>
        </p:spPr>
      </p:pic>
      <p:sp>
        <p:nvSpPr>
          <p:cNvPr id="9" name="Rectangle 8">
            <a:extLst>
              <a:ext uri="{FF2B5EF4-FFF2-40B4-BE49-F238E27FC236}">
                <a16:creationId xmlns:a16="http://schemas.microsoft.com/office/drawing/2014/main" id="{06C5301C-1234-4054-8546-81C654245314}"/>
              </a:ext>
            </a:extLst>
          </p:cNvPr>
          <p:cNvSpPr/>
          <p:nvPr/>
        </p:nvSpPr>
        <p:spPr>
          <a:xfrm>
            <a:off x="200686" y="154606"/>
            <a:ext cx="3048000" cy="1325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Rectangle 9">
            <a:extLst>
              <a:ext uri="{FF2B5EF4-FFF2-40B4-BE49-F238E27FC236}">
                <a16:creationId xmlns:a16="http://schemas.microsoft.com/office/drawing/2014/main" id="{FBBF4178-DBD6-496B-B19F-ACCBA6560530}"/>
              </a:ext>
            </a:extLst>
          </p:cNvPr>
          <p:cNvSpPr/>
          <p:nvPr/>
        </p:nvSpPr>
        <p:spPr>
          <a:xfrm>
            <a:off x="8578132" y="0"/>
            <a:ext cx="571500" cy="58477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002060"/>
              </a:solidFill>
            </a:endParaRPr>
          </a:p>
        </p:txBody>
      </p:sp>
      <p:sp>
        <p:nvSpPr>
          <p:cNvPr id="11" name="Rectangle 10">
            <a:extLst>
              <a:ext uri="{FF2B5EF4-FFF2-40B4-BE49-F238E27FC236}">
                <a16:creationId xmlns:a16="http://schemas.microsoft.com/office/drawing/2014/main" id="{BA52948F-B7B7-456E-9A39-C8BAAE34658A}"/>
              </a:ext>
            </a:extLst>
          </p:cNvPr>
          <p:cNvSpPr/>
          <p:nvPr/>
        </p:nvSpPr>
        <p:spPr>
          <a:xfrm>
            <a:off x="8949690" y="584775"/>
            <a:ext cx="194310" cy="203895"/>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002060"/>
              </a:solidFill>
            </a:endParaRPr>
          </a:p>
        </p:txBody>
      </p:sp>
      <p:sp>
        <p:nvSpPr>
          <p:cNvPr id="12" name="Rectangle 11">
            <a:extLst>
              <a:ext uri="{FF2B5EF4-FFF2-40B4-BE49-F238E27FC236}">
                <a16:creationId xmlns:a16="http://schemas.microsoft.com/office/drawing/2014/main" id="{47DAD282-DC62-41C2-9B10-C2763BE67F5E}"/>
              </a:ext>
            </a:extLst>
          </p:cNvPr>
          <p:cNvSpPr/>
          <p:nvPr/>
        </p:nvSpPr>
        <p:spPr>
          <a:xfrm>
            <a:off x="8383822" y="0"/>
            <a:ext cx="194310" cy="20389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002060"/>
              </a:solidFill>
            </a:endParaRPr>
          </a:p>
        </p:txBody>
      </p:sp>
      <p:sp>
        <p:nvSpPr>
          <p:cNvPr id="5" name="CuadroTexto 35"/>
          <p:cNvSpPr txBox="1"/>
          <p:nvPr/>
        </p:nvSpPr>
        <p:spPr>
          <a:xfrm>
            <a:off x="398762" y="1058269"/>
            <a:ext cx="7940675" cy="338554"/>
          </a:xfrm>
          <a:prstGeom prst="rect">
            <a:avLst/>
          </a:prstGeom>
          <a:noFill/>
        </p:spPr>
        <p:txBody>
          <a:bodyPr wrap="square" rtlCol="0">
            <a:spAutoFit/>
          </a:bodyPr>
          <a:lstStyle/>
          <a:p>
            <a:pPr lvl="0">
              <a:defRPr/>
            </a:pPr>
            <a:r>
              <a:rPr lang="en-US" sz="1600" b="1" i="1" dirty="0">
                <a:solidFill>
                  <a:schemeClr val="accent3">
                    <a:lumMod val="75000"/>
                  </a:schemeClr>
                </a:solidFill>
                <a:latin typeface="Arial" pitchFamily="34" charset="0"/>
                <a:cs typeface="Arial" pitchFamily="34" charset="0"/>
              </a:rPr>
              <a:t>Alternative jurisdictions to locate your Assets</a:t>
            </a:r>
          </a:p>
        </p:txBody>
      </p:sp>
      <p:cxnSp>
        <p:nvCxnSpPr>
          <p:cNvPr id="13" name="Straight Connector 12">
            <a:extLst>
              <a:ext uri="{FF2B5EF4-FFF2-40B4-BE49-F238E27FC236}">
                <a16:creationId xmlns:a16="http://schemas.microsoft.com/office/drawing/2014/main" id="{7EEC5AED-C8D4-433A-92C6-BB8450F223F1}"/>
              </a:ext>
            </a:extLst>
          </p:cNvPr>
          <p:cNvCxnSpPr>
            <a:cxnSpLocks/>
          </p:cNvCxnSpPr>
          <p:nvPr/>
        </p:nvCxnSpPr>
        <p:spPr>
          <a:xfrm>
            <a:off x="-126567" y="6666996"/>
            <a:ext cx="9397133"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61FBB73-EFB9-4298-9102-30EB323B526C}"/>
              </a:ext>
            </a:extLst>
          </p:cNvPr>
          <p:cNvCxnSpPr>
            <a:cxnSpLocks/>
          </p:cNvCxnSpPr>
          <p:nvPr/>
        </p:nvCxnSpPr>
        <p:spPr>
          <a:xfrm>
            <a:off x="-126567" y="6721023"/>
            <a:ext cx="9397133" cy="0"/>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7" name="CuadroTexto 16">
            <a:extLst>
              <a:ext uri="{FF2B5EF4-FFF2-40B4-BE49-F238E27FC236}">
                <a16:creationId xmlns:a16="http://schemas.microsoft.com/office/drawing/2014/main" id="{46889119-3F6C-F347-B2A9-E679B18BBB7D}"/>
              </a:ext>
            </a:extLst>
          </p:cNvPr>
          <p:cNvSpPr txBox="1"/>
          <p:nvPr/>
        </p:nvSpPr>
        <p:spPr>
          <a:xfrm>
            <a:off x="393131" y="1351309"/>
            <a:ext cx="8185002" cy="1735155"/>
          </a:xfrm>
          <a:prstGeom prst="rect">
            <a:avLst/>
          </a:prstGeom>
          <a:noFill/>
        </p:spPr>
        <p:txBody>
          <a:bodyPr wrap="square" rtlCol="0">
            <a:spAutoFit/>
          </a:bodyPr>
          <a:lstStyle/>
          <a:p>
            <a:endParaRPr lang="es-ES_tradnl" sz="1100" i="1" dirty="0">
              <a:latin typeface="Arial" pitchFamily="34" charset="0"/>
              <a:cs typeface="Arial" pitchFamily="34" charset="0"/>
            </a:endParaRPr>
          </a:p>
          <a:p>
            <a:pPr marL="285750" indent="-285750">
              <a:lnSpc>
                <a:spcPct val="140000"/>
              </a:lnSpc>
              <a:buFont typeface="Arial" panose="020B0604020202020204" pitchFamily="34" charset="0"/>
              <a:buChar char="•"/>
            </a:pPr>
            <a:r>
              <a:rPr lang="en-US" sz="1400" dirty="0">
                <a:latin typeface="Arial" pitchFamily="34" charset="0"/>
                <a:cs typeface="Arial" pitchFamily="34" charset="0"/>
              </a:rPr>
              <a:t>Clients looking for better income options on their existing retirement savings or a complementary income (from their AFORE/AFP or an inheritance or full insurance or cash on top of their emergency fund or an alternative investment to their current portfolio).</a:t>
            </a:r>
          </a:p>
          <a:p>
            <a:pPr marL="285750" indent="-285750">
              <a:lnSpc>
                <a:spcPct val="140000"/>
              </a:lnSpc>
              <a:buFont typeface="Arial" panose="020B0604020202020204" pitchFamily="34" charset="0"/>
              <a:buChar char="•"/>
            </a:pPr>
            <a:r>
              <a:rPr lang="en-US" sz="1400" dirty="0">
                <a:latin typeface="Arial" pitchFamily="34" charset="0"/>
                <a:cs typeface="Arial" pitchFamily="34" charset="0"/>
              </a:rPr>
              <a:t>Very low and negative fixed rates in general.</a:t>
            </a:r>
          </a:p>
          <a:p>
            <a:pPr marL="285750" indent="-285750">
              <a:lnSpc>
                <a:spcPct val="140000"/>
              </a:lnSpc>
              <a:buFont typeface="Arial" panose="020B0604020202020204" pitchFamily="34" charset="0"/>
              <a:buChar char="•"/>
            </a:pPr>
            <a:r>
              <a:rPr lang="en-US" sz="1400" dirty="0">
                <a:latin typeface="Arial" pitchFamily="34" charset="0"/>
                <a:cs typeface="Arial" pitchFamily="34" charset="0"/>
              </a:rPr>
              <a:t>Take advantage of tax benefits when planning your financial future.</a:t>
            </a:r>
            <a:endParaRPr lang="es-MX" sz="1400" dirty="0">
              <a:latin typeface="Arial" pitchFamily="34" charset="0"/>
              <a:cs typeface="Arial" pitchFamily="34" charset="0"/>
            </a:endParaRPr>
          </a:p>
        </p:txBody>
      </p:sp>
      <p:pic>
        <p:nvPicPr>
          <p:cNvPr id="3" name="Picture 2">
            <a:extLst>
              <a:ext uri="{FF2B5EF4-FFF2-40B4-BE49-F238E27FC236}">
                <a16:creationId xmlns:a16="http://schemas.microsoft.com/office/drawing/2014/main" id="{25F65D3E-39CD-3D93-B46D-EEE064A529D3}"/>
              </a:ext>
            </a:extLst>
          </p:cNvPr>
          <p:cNvPicPr>
            <a:picLocks noChangeAspect="1"/>
          </p:cNvPicPr>
          <p:nvPr/>
        </p:nvPicPr>
        <p:blipFill>
          <a:blip r:embed="rId5"/>
          <a:stretch>
            <a:fillRect/>
          </a:stretch>
        </p:blipFill>
        <p:spPr>
          <a:xfrm>
            <a:off x="479498" y="3060515"/>
            <a:ext cx="8185002" cy="3406018"/>
          </a:xfrm>
          <a:prstGeom prst="rect">
            <a:avLst/>
          </a:prstGeom>
        </p:spPr>
      </p:pic>
      <p:sp>
        <p:nvSpPr>
          <p:cNvPr id="2" name="CuadroTexto 1">
            <a:extLst>
              <a:ext uri="{FF2B5EF4-FFF2-40B4-BE49-F238E27FC236}">
                <a16:creationId xmlns:a16="http://schemas.microsoft.com/office/drawing/2014/main" id="{D7352264-0DEE-8EA3-2E35-43C365BB346E}"/>
              </a:ext>
            </a:extLst>
          </p:cNvPr>
          <p:cNvSpPr txBox="1"/>
          <p:nvPr/>
        </p:nvSpPr>
        <p:spPr>
          <a:xfrm>
            <a:off x="393130" y="395453"/>
            <a:ext cx="7476313" cy="646331"/>
          </a:xfrm>
          <a:prstGeom prst="rect">
            <a:avLst/>
          </a:prstGeom>
          <a:noFill/>
        </p:spPr>
        <p:txBody>
          <a:bodyPr wrap="square" rtlCol="0">
            <a:spAutoFit/>
          </a:bodyPr>
          <a:lstStyle/>
          <a:p>
            <a:r>
              <a:rPr lang="es-MX" sz="3600" b="1" spc="-150" dirty="0" err="1">
                <a:solidFill>
                  <a:srgbClr val="002060"/>
                </a:solidFill>
                <a:latin typeface="Arial" pitchFamily="34" charset="0"/>
                <a:cs typeface="Arial" pitchFamily="34" charset="0"/>
              </a:rPr>
              <a:t>Why</a:t>
            </a:r>
            <a:r>
              <a:rPr lang="es-MX" sz="3600" b="1" spc="-150" dirty="0">
                <a:solidFill>
                  <a:srgbClr val="002060"/>
                </a:solidFill>
                <a:latin typeface="Arial" pitchFamily="34" charset="0"/>
                <a:cs typeface="Arial" pitchFamily="34" charset="0"/>
              </a:rPr>
              <a:t> </a:t>
            </a:r>
            <a:r>
              <a:rPr lang="es-MX" sz="3600" b="1" spc="-150" dirty="0" err="1">
                <a:solidFill>
                  <a:srgbClr val="002060"/>
                </a:solidFill>
                <a:latin typeface="Arial" pitchFamily="34" charset="0"/>
                <a:cs typeface="Arial" pitchFamily="34" charset="0"/>
              </a:rPr>
              <a:t>Invest</a:t>
            </a:r>
            <a:r>
              <a:rPr lang="es-ES_tradnl" sz="3600" b="1" dirty="0">
                <a:solidFill>
                  <a:srgbClr val="002060"/>
                </a:solidFill>
                <a:effectLst>
                  <a:outerShdw blurRad="50800" dist="38100" dir="2700000" algn="tl" rotWithShape="0">
                    <a:prstClr val="black">
                      <a:alpha val="40000"/>
                    </a:prstClr>
                  </a:outerShdw>
                </a:effectLst>
                <a:latin typeface="Arial" pitchFamily="34" charset="0"/>
                <a:cs typeface="Arial" pitchFamily="34" charset="0"/>
              </a:rPr>
              <a:t>?</a:t>
            </a:r>
          </a:p>
        </p:txBody>
      </p:sp>
    </p:spTree>
    <p:extLst>
      <p:ext uri="{BB962C8B-B14F-4D97-AF65-F5344CB8AC3E}">
        <p14:creationId xmlns:p14="http://schemas.microsoft.com/office/powerpoint/2010/main" val="13541848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08251B0-419A-48DC-9C3D-4F6C2F76F93C}"/>
              </a:ext>
            </a:extLst>
          </p:cNvPr>
          <p:cNvSpPr/>
          <p:nvPr/>
        </p:nvSpPr>
        <p:spPr>
          <a:xfrm>
            <a:off x="291548" y="278297"/>
            <a:ext cx="3048000" cy="998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8" name="CuadroTexto 37"/>
          <p:cNvSpPr txBox="1"/>
          <p:nvPr/>
        </p:nvSpPr>
        <p:spPr>
          <a:xfrm>
            <a:off x="508250" y="1041784"/>
            <a:ext cx="7797028" cy="369332"/>
          </a:xfrm>
          <a:prstGeom prst="rect">
            <a:avLst/>
          </a:prstGeom>
          <a:noFill/>
        </p:spPr>
        <p:txBody>
          <a:bodyPr wrap="square" rtlCol="0">
            <a:spAutoFit/>
          </a:bodyPr>
          <a:lstStyle/>
          <a:p>
            <a:r>
              <a:rPr lang="en-US" b="1" dirty="0">
                <a:solidFill>
                  <a:srgbClr val="002060"/>
                </a:solidFill>
                <a:effectLst>
                  <a:outerShdw blurRad="38100" dist="38100" dir="2700000" algn="tl">
                    <a:srgbClr val="000000">
                      <a:alpha val="43137"/>
                    </a:srgbClr>
                  </a:outerShdw>
                </a:effectLst>
                <a:latin typeface="Arial" pitchFamily="34" charset="0"/>
                <a:cs typeface="Arial" pitchFamily="34" charset="0"/>
              </a:rPr>
              <a:t>Example of Private Debt's success in DIVERSIFYING your portfolio</a:t>
            </a:r>
          </a:p>
        </p:txBody>
      </p:sp>
      <p:sp>
        <p:nvSpPr>
          <p:cNvPr id="5" name="CuadroTexto 35"/>
          <p:cNvSpPr txBox="1"/>
          <p:nvPr/>
        </p:nvSpPr>
        <p:spPr>
          <a:xfrm>
            <a:off x="484763" y="1536088"/>
            <a:ext cx="8464927" cy="523220"/>
          </a:xfrm>
          <a:prstGeom prst="rect">
            <a:avLst/>
          </a:prstGeom>
          <a:noFill/>
        </p:spPr>
        <p:txBody>
          <a:bodyPr wrap="square" rtlCol="0">
            <a:spAutoFit/>
          </a:bodyPr>
          <a:lstStyle/>
          <a:p>
            <a:r>
              <a:rPr kumimoji="0" lang="en-US" sz="1400" b="1" i="1" u="none" strike="noStrike" kern="1200" cap="none" spc="0" normalizeH="0" baseline="0" noProof="0" dirty="0">
                <a:ln>
                  <a:noFill/>
                </a:ln>
                <a:solidFill>
                  <a:srgbClr val="A5A5A5">
                    <a:lumMod val="75000"/>
                  </a:srgbClr>
                </a:solidFill>
                <a:effectLst/>
                <a:uLnTx/>
                <a:uFillTx/>
                <a:latin typeface="Arial" pitchFamily="34" charset="0"/>
                <a:ea typeface="+mn-ea"/>
                <a:cs typeface="Arial" pitchFamily="34" charset="0"/>
              </a:rPr>
              <a:t>Example of how an investor received the </a:t>
            </a:r>
            <a:r>
              <a:rPr kumimoji="0" lang="en-US" sz="1400" b="1" i="1" u="sng" strike="noStrike" kern="1200" cap="none" spc="0" normalizeH="0" baseline="0" noProof="0" dirty="0">
                <a:ln>
                  <a:noFill/>
                </a:ln>
                <a:solidFill>
                  <a:srgbClr val="A5A5A5">
                    <a:lumMod val="75000"/>
                  </a:srgbClr>
                </a:solidFill>
                <a:effectLst/>
                <a:uLnTx/>
                <a:uFillTx/>
                <a:latin typeface="Arial" pitchFamily="34" charset="0"/>
                <a:ea typeface="+mn-ea"/>
                <a:cs typeface="Arial" pitchFamily="34" charset="0"/>
              </a:rPr>
              <a:t>following income payments during 2022 </a:t>
            </a:r>
            <a:r>
              <a:rPr kumimoji="0" lang="en-US" sz="1400" b="1" i="1" u="none" strike="noStrike" kern="1200" cap="none" spc="0" normalizeH="0" baseline="0" noProof="0" dirty="0">
                <a:ln>
                  <a:noFill/>
                </a:ln>
                <a:solidFill>
                  <a:srgbClr val="A5A5A5">
                    <a:lumMod val="75000"/>
                  </a:srgbClr>
                </a:solidFill>
                <a:effectLst/>
                <a:uLnTx/>
                <a:uFillTx/>
                <a:latin typeface="Arial" pitchFamily="34" charset="0"/>
                <a:ea typeface="+mn-ea"/>
                <a:cs typeface="Arial" pitchFamily="34" charset="0"/>
              </a:rPr>
              <a:t>with a USD $250,000 investment of when global stock markets were down around 20% </a:t>
            </a:r>
            <a:endParaRPr lang="es-ES_tradnl" sz="1600" b="1" dirty="0">
              <a:solidFill>
                <a:schemeClr val="accent3">
                  <a:lumMod val="75000"/>
                </a:schemeClr>
              </a:solidFill>
              <a:latin typeface="Arial" pitchFamily="34" charset="0"/>
              <a:cs typeface="Arial" pitchFamily="34" charset="0"/>
            </a:endParaRPr>
          </a:p>
        </p:txBody>
      </p:sp>
      <p:sp>
        <p:nvSpPr>
          <p:cNvPr id="2" name="Rectangle 1">
            <a:extLst>
              <a:ext uri="{FF2B5EF4-FFF2-40B4-BE49-F238E27FC236}">
                <a16:creationId xmlns:a16="http://schemas.microsoft.com/office/drawing/2014/main" id="{02CE7AE2-290B-43E0-9FF2-541467F93BDB}"/>
              </a:ext>
            </a:extLst>
          </p:cNvPr>
          <p:cNvSpPr/>
          <p:nvPr/>
        </p:nvSpPr>
        <p:spPr>
          <a:xfrm>
            <a:off x="8578132" y="0"/>
            <a:ext cx="571500" cy="58477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002060"/>
              </a:solidFill>
            </a:endParaRPr>
          </a:p>
        </p:txBody>
      </p:sp>
      <p:sp>
        <p:nvSpPr>
          <p:cNvPr id="10" name="Rectangle 9">
            <a:extLst>
              <a:ext uri="{FF2B5EF4-FFF2-40B4-BE49-F238E27FC236}">
                <a16:creationId xmlns:a16="http://schemas.microsoft.com/office/drawing/2014/main" id="{597D3B6D-E14A-407F-8E8F-1A6DBDFD486A}"/>
              </a:ext>
            </a:extLst>
          </p:cNvPr>
          <p:cNvSpPr/>
          <p:nvPr/>
        </p:nvSpPr>
        <p:spPr>
          <a:xfrm>
            <a:off x="8949690" y="584775"/>
            <a:ext cx="194310" cy="203895"/>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002060"/>
              </a:solidFill>
            </a:endParaRPr>
          </a:p>
        </p:txBody>
      </p:sp>
      <p:sp>
        <p:nvSpPr>
          <p:cNvPr id="11" name="Rectangle 10">
            <a:extLst>
              <a:ext uri="{FF2B5EF4-FFF2-40B4-BE49-F238E27FC236}">
                <a16:creationId xmlns:a16="http://schemas.microsoft.com/office/drawing/2014/main" id="{08A04414-2927-4B27-A34D-40EA65FFB3A1}"/>
              </a:ext>
            </a:extLst>
          </p:cNvPr>
          <p:cNvSpPr/>
          <p:nvPr/>
        </p:nvSpPr>
        <p:spPr>
          <a:xfrm>
            <a:off x="8383822" y="0"/>
            <a:ext cx="194310" cy="20389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002060"/>
              </a:solidFill>
            </a:endParaRPr>
          </a:p>
        </p:txBody>
      </p:sp>
      <p:pic>
        <p:nvPicPr>
          <p:cNvPr id="13" name="Picture 12" descr="Logo, company name&#10;&#10;Description automatically generated">
            <a:extLst>
              <a:ext uri="{FF2B5EF4-FFF2-40B4-BE49-F238E27FC236}">
                <a16:creationId xmlns:a16="http://schemas.microsoft.com/office/drawing/2014/main" id="{5DD4ADB5-BC73-47F5-AA69-195AB47DE24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536" t="34623" r="64348" b="34477"/>
          <a:stretch/>
        </p:blipFill>
        <p:spPr>
          <a:xfrm>
            <a:off x="291548" y="6104543"/>
            <a:ext cx="495242" cy="475161"/>
          </a:xfrm>
          <a:prstGeom prst="rect">
            <a:avLst/>
          </a:prstGeom>
        </p:spPr>
      </p:pic>
      <p:pic>
        <p:nvPicPr>
          <p:cNvPr id="14" name="Picture 12" descr="A tree in a forest&#10;&#10;Description automatically generated">
            <a:extLst>
              <a:ext uri="{FF2B5EF4-FFF2-40B4-BE49-F238E27FC236}">
                <a16:creationId xmlns:a16="http://schemas.microsoft.com/office/drawing/2014/main" id="{33E38E3D-8D7B-E446-B1F3-46E9685D54A9}"/>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b="54330"/>
          <a:stretch/>
        </p:blipFill>
        <p:spPr>
          <a:xfrm>
            <a:off x="0" y="4524981"/>
            <a:ext cx="9144000" cy="2365738"/>
          </a:xfrm>
          <a:prstGeom prst="rect">
            <a:avLst/>
          </a:prstGeom>
        </p:spPr>
      </p:pic>
      <p:graphicFrame>
        <p:nvGraphicFramePr>
          <p:cNvPr id="9" name="Tabla 11">
            <a:extLst>
              <a:ext uri="{FF2B5EF4-FFF2-40B4-BE49-F238E27FC236}">
                <a16:creationId xmlns:a16="http://schemas.microsoft.com/office/drawing/2014/main" id="{8C672306-A79E-5D30-BF0E-58FA12AACF01}"/>
              </a:ext>
            </a:extLst>
          </p:cNvPr>
          <p:cNvGraphicFramePr>
            <a:graphicFrameLocks noGrp="1"/>
          </p:cNvGraphicFramePr>
          <p:nvPr>
            <p:extLst>
              <p:ext uri="{D42A27DB-BD31-4B8C-83A1-F6EECF244321}">
                <p14:modId xmlns:p14="http://schemas.microsoft.com/office/powerpoint/2010/main" val="2833972168"/>
              </p:ext>
            </p:extLst>
          </p:nvPr>
        </p:nvGraphicFramePr>
        <p:xfrm>
          <a:off x="1240454" y="3475973"/>
          <a:ext cx="6663092" cy="2346960"/>
        </p:xfrm>
        <a:graphic>
          <a:graphicData uri="http://schemas.openxmlformats.org/drawingml/2006/table">
            <a:tbl>
              <a:tblPr firstRow="1" bandRow="1">
                <a:tableStyleId>{5C22544A-7EE6-4342-B048-85BDC9FD1C3A}</a:tableStyleId>
              </a:tblPr>
              <a:tblGrid>
                <a:gridCol w="2126885">
                  <a:extLst>
                    <a:ext uri="{9D8B030D-6E8A-4147-A177-3AD203B41FA5}">
                      <a16:colId xmlns:a16="http://schemas.microsoft.com/office/drawing/2014/main" val="150699193"/>
                    </a:ext>
                  </a:extLst>
                </a:gridCol>
                <a:gridCol w="960981">
                  <a:extLst>
                    <a:ext uri="{9D8B030D-6E8A-4147-A177-3AD203B41FA5}">
                      <a16:colId xmlns:a16="http://schemas.microsoft.com/office/drawing/2014/main" val="3759955972"/>
                    </a:ext>
                  </a:extLst>
                </a:gridCol>
                <a:gridCol w="973527">
                  <a:extLst>
                    <a:ext uri="{9D8B030D-6E8A-4147-A177-3AD203B41FA5}">
                      <a16:colId xmlns:a16="http://schemas.microsoft.com/office/drawing/2014/main" val="50286484"/>
                    </a:ext>
                  </a:extLst>
                </a:gridCol>
                <a:gridCol w="1374196">
                  <a:extLst>
                    <a:ext uri="{9D8B030D-6E8A-4147-A177-3AD203B41FA5}">
                      <a16:colId xmlns:a16="http://schemas.microsoft.com/office/drawing/2014/main" val="1006262691"/>
                    </a:ext>
                  </a:extLst>
                </a:gridCol>
                <a:gridCol w="1227503">
                  <a:extLst>
                    <a:ext uri="{9D8B030D-6E8A-4147-A177-3AD203B41FA5}">
                      <a16:colId xmlns:a16="http://schemas.microsoft.com/office/drawing/2014/main" val="75189726"/>
                    </a:ext>
                  </a:extLst>
                </a:gridCol>
              </a:tblGrid>
              <a:tr h="304398">
                <a:tc>
                  <a:txBody>
                    <a:bodyPr/>
                    <a:lstStyle/>
                    <a:p>
                      <a:r>
                        <a:rPr lang="es-MX" sz="1400" baseline="0" dirty="0"/>
                        <a:t>Bond</a:t>
                      </a:r>
                    </a:p>
                  </a:txBody>
                  <a:tcPr/>
                </a:tc>
                <a:tc>
                  <a:txBody>
                    <a:bodyPr/>
                    <a:lstStyle/>
                    <a:p>
                      <a:r>
                        <a:rPr lang="es-MX" sz="1400" baseline="0" dirty="0"/>
                        <a:t>Annual</a:t>
                      </a:r>
                    </a:p>
                    <a:p>
                      <a:r>
                        <a:rPr lang="es-MX" sz="1400" baseline="0" dirty="0"/>
                        <a:t>Return</a:t>
                      </a:r>
                    </a:p>
                  </a:txBody>
                  <a:tcPr/>
                </a:tc>
                <a:tc>
                  <a:txBody>
                    <a:bodyPr/>
                    <a:lstStyle/>
                    <a:p>
                      <a:r>
                        <a:rPr lang="es-MX" sz="1400" baseline="0" dirty="0"/>
                        <a:t>Weighting</a:t>
                      </a:r>
                    </a:p>
                  </a:txBody>
                  <a:tcPr/>
                </a:tc>
                <a:tc>
                  <a:txBody>
                    <a:bodyPr/>
                    <a:lstStyle/>
                    <a:p>
                      <a:r>
                        <a:rPr lang="es-MX" sz="1400" baseline="0" dirty="0"/>
                        <a:t>Investment Amount</a:t>
                      </a:r>
                    </a:p>
                  </a:txBody>
                  <a:tcPr/>
                </a:tc>
                <a:tc>
                  <a:txBody>
                    <a:bodyPr/>
                    <a:lstStyle/>
                    <a:p>
                      <a:r>
                        <a:rPr lang="es-MX" sz="1400" baseline="0" dirty="0" err="1"/>
                        <a:t>Annual</a:t>
                      </a:r>
                      <a:r>
                        <a:rPr lang="es-MX" sz="1400" baseline="0" dirty="0"/>
                        <a:t> </a:t>
                      </a:r>
                      <a:r>
                        <a:rPr lang="es-MX" sz="1400" baseline="0" dirty="0" err="1"/>
                        <a:t>Income</a:t>
                      </a:r>
                      <a:endParaRPr lang="es-MX" sz="1400" baseline="0" dirty="0"/>
                    </a:p>
                  </a:txBody>
                  <a:tcPr/>
                </a:tc>
                <a:extLst>
                  <a:ext uri="{0D108BD9-81ED-4DB2-BD59-A6C34878D82A}">
                    <a16:rowId xmlns:a16="http://schemas.microsoft.com/office/drawing/2014/main" val="2211188619"/>
                  </a:ext>
                </a:extLst>
              </a:tr>
              <a:tr h="304398">
                <a:tc>
                  <a:txBody>
                    <a:bodyPr/>
                    <a:lstStyle/>
                    <a:p>
                      <a:r>
                        <a:rPr lang="es-MX" sz="1400" baseline="0" dirty="0"/>
                        <a:t>URBAN VILLAGE</a:t>
                      </a:r>
                    </a:p>
                  </a:txBody>
                  <a:tcPr/>
                </a:tc>
                <a:tc>
                  <a:txBody>
                    <a:bodyPr/>
                    <a:lstStyle/>
                    <a:p>
                      <a:r>
                        <a:rPr lang="es-MX" sz="1400" baseline="0" dirty="0"/>
                        <a:t>8.00%</a:t>
                      </a:r>
                    </a:p>
                  </a:txBody>
                  <a:tcPr/>
                </a:tc>
                <a:tc>
                  <a:txBody>
                    <a:bodyPr/>
                    <a:lstStyle/>
                    <a:p>
                      <a:r>
                        <a:rPr lang="es-MX" sz="1400" baseline="0" dirty="0"/>
                        <a:t>16.67%</a:t>
                      </a:r>
                    </a:p>
                  </a:txBody>
                  <a:tcPr/>
                </a:tc>
                <a:tc>
                  <a:txBody>
                    <a:bodyPr/>
                    <a:lstStyle/>
                    <a:p>
                      <a:r>
                        <a:rPr lang="es-MX" sz="1400" baseline="0" dirty="0"/>
                        <a:t>USD 41,666.67</a:t>
                      </a:r>
                    </a:p>
                  </a:txBody>
                  <a:tcPr/>
                </a:tc>
                <a:tc>
                  <a:txBody>
                    <a:bodyPr/>
                    <a:lstStyle/>
                    <a:p>
                      <a:r>
                        <a:rPr lang="es-MX" sz="1400" baseline="0" dirty="0"/>
                        <a:t>USD 3,333.33</a:t>
                      </a:r>
                    </a:p>
                  </a:txBody>
                  <a:tcPr/>
                </a:tc>
                <a:extLst>
                  <a:ext uri="{0D108BD9-81ED-4DB2-BD59-A6C34878D82A}">
                    <a16:rowId xmlns:a16="http://schemas.microsoft.com/office/drawing/2014/main" val="854112767"/>
                  </a:ext>
                </a:extLst>
              </a:tr>
              <a:tr h="304398">
                <a:tc>
                  <a:txBody>
                    <a:bodyPr/>
                    <a:lstStyle/>
                    <a:p>
                      <a:r>
                        <a:rPr lang="es-MX" sz="1400" baseline="0" dirty="0"/>
                        <a:t>LINKLEASE FINANCE PLC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400" baseline="0" dirty="0"/>
                        <a:t>9.00%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400" baseline="0" dirty="0"/>
                        <a:t>16.67%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400" baseline="0" dirty="0"/>
                        <a:t>USD 41,666.67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400" baseline="0" dirty="0"/>
                        <a:t>USD 3,750.00</a:t>
                      </a:r>
                    </a:p>
                  </a:txBody>
                  <a:tcPr/>
                </a:tc>
                <a:extLst>
                  <a:ext uri="{0D108BD9-81ED-4DB2-BD59-A6C34878D82A}">
                    <a16:rowId xmlns:a16="http://schemas.microsoft.com/office/drawing/2014/main" val="282623761"/>
                  </a:ext>
                </a:extLst>
              </a:tr>
              <a:tr h="3043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400" baseline="0" dirty="0"/>
                        <a:t>POPIFI BONDS PLC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400" baseline="0" dirty="0"/>
                        <a:t>8.10%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400" baseline="0" dirty="0"/>
                        <a:t>16.67%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400" baseline="0" dirty="0"/>
                        <a:t>USD 41,666.67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400" baseline="0" dirty="0"/>
                        <a:t>USD 3,375.00</a:t>
                      </a:r>
                    </a:p>
                  </a:txBody>
                  <a:tcPr/>
                </a:tc>
                <a:extLst>
                  <a:ext uri="{0D108BD9-81ED-4DB2-BD59-A6C34878D82A}">
                    <a16:rowId xmlns:a16="http://schemas.microsoft.com/office/drawing/2014/main" val="1459994986"/>
                  </a:ext>
                </a:extLst>
              </a:tr>
              <a:tr h="304398">
                <a:tc>
                  <a:txBody>
                    <a:bodyPr/>
                    <a:lstStyle/>
                    <a:p>
                      <a:r>
                        <a:rPr lang="es-MX" sz="1400" baseline="0" dirty="0"/>
                        <a:t>LONDON RICHMOND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400" baseline="0" dirty="0"/>
                        <a:t>10%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400" baseline="0" dirty="0"/>
                        <a:t>16.67%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400" baseline="0" dirty="0"/>
                        <a:t>USD 41,666.67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400" baseline="0" dirty="0"/>
                        <a:t>USD 4,166.67</a:t>
                      </a:r>
                    </a:p>
                  </a:txBody>
                  <a:tcPr/>
                </a:tc>
                <a:extLst>
                  <a:ext uri="{0D108BD9-81ED-4DB2-BD59-A6C34878D82A}">
                    <a16:rowId xmlns:a16="http://schemas.microsoft.com/office/drawing/2014/main" val="3046559444"/>
                  </a:ext>
                </a:extLst>
              </a:tr>
              <a:tr h="304398">
                <a:tc>
                  <a:txBody>
                    <a:bodyPr/>
                    <a:lstStyle/>
                    <a:p>
                      <a:r>
                        <a:rPr lang="es-MX" sz="1400" baseline="0" dirty="0"/>
                        <a:t>ZENITH ENERGY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400" baseline="0" dirty="0"/>
                        <a:t>10.375%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400" baseline="0" dirty="0"/>
                        <a:t>16.67%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400" baseline="0" dirty="0"/>
                        <a:t>USD 41,666.67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400" baseline="0" dirty="0"/>
                        <a:t>USD 4,322.92</a:t>
                      </a:r>
                    </a:p>
                  </a:txBody>
                  <a:tcPr/>
                </a:tc>
                <a:extLst>
                  <a:ext uri="{0D108BD9-81ED-4DB2-BD59-A6C34878D82A}">
                    <a16:rowId xmlns:a16="http://schemas.microsoft.com/office/drawing/2014/main" val="2726363544"/>
                  </a:ext>
                </a:extLst>
              </a:tr>
              <a:tr h="304398">
                <a:tc>
                  <a:txBody>
                    <a:bodyPr/>
                    <a:lstStyle/>
                    <a:p>
                      <a:r>
                        <a:rPr lang="es-MX" sz="1400" baseline="0" dirty="0"/>
                        <a:t>WOODVILLE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400" baseline="0" dirty="0"/>
                        <a:t>11%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400" baseline="0" dirty="0"/>
                        <a:t>16.67%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400" baseline="0" dirty="0"/>
                        <a:t>USD 41,666.67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400" baseline="0" dirty="0"/>
                        <a:t>USD 4,583.33</a:t>
                      </a:r>
                    </a:p>
                  </a:txBody>
                  <a:tcPr/>
                </a:tc>
                <a:extLst>
                  <a:ext uri="{0D108BD9-81ED-4DB2-BD59-A6C34878D82A}">
                    <a16:rowId xmlns:a16="http://schemas.microsoft.com/office/drawing/2014/main" val="3444779836"/>
                  </a:ext>
                </a:extLst>
              </a:tr>
            </a:tbl>
          </a:graphicData>
        </a:graphic>
      </p:graphicFrame>
      <p:graphicFrame>
        <p:nvGraphicFramePr>
          <p:cNvPr id="16" name="Tabla 16">
            <a:extLst>
              <a:ext uri="{FF2B5EF4-FFF2-40B4-BE49-F238E27FC236}">
                <a16:creationId xmlns:a16="http://schemas.microsoft.com/office/drawing/2014/main" id="{2F365319-9978-9219-F6FF-A8E120D39FE7}"/>
              </a:ext>
            </a:extLst>
          </p:cNvPr>
          <p:cNvGraphicFramePr>
            <a:graphicFrameLocks noGrp="1"/>
          </p:cNvGraphicFramePr>
          <p:nvPr>
            <p:extLst>
              <p:ext uri="{D42A27DB-BD31-4B8C-83A1-F6EECF244321}">
                <p14:modId xmlns:p14="http://schemas.microsoft.com/office/powerpoint/2010/main" val="3124981201"/>
              </p:ext>
            </p:extLst>
          </p:nvPr>
        </p:nvGraphicFramePr>
        <p:xfrm>
          <a:off x="2395739" y="6031121"/>
          <a:ext cx="4566090" cy="370840"/>
        </p:xfrm>
        <a:graphic>
          <a:graphicData uri="http://schemas.openxmlformats.org/drawingml/2006/table">
            <a:tbl>
              <a:tblPr firstRow="1" bandRow="1">
                <a:tableStyleId>{5C22544A-7EE6-4342-B048-85BDC9FD1C3A}</a:tableStyleId>
              </a:tblPr>
              <a:tblGrid>
                <a:gridCol w="2283045">
                  <a:extLst>
                    <a:ext uri="{9D8B030D-6E8A-4147-A177-3AD203B41FA5}">
                      <a16:colId xmlns:a16="http://schemas.microsoft.com/office/drawing/2014/main" val="328138654"/>
                    </a:ext>
                  </a:extLst>
                </a:gridCol>
                <a:gridCol w="2283045">
                  <a:extLst>
                    <a:ext uri="{9D8B030D-6E8A-4147-A177-3AD203B41FA5}">
                      <a16:colId xmlns:a16="http://schemas.microsoft.com/office/drawing/2014/main" val="143242977"/>
                    </a:ext>
                  </a:extLst>
                </a:gridCol>
              </a:tblGrid>
              <a:tr h="370840">
                <a:tc>
                  <a:txBody>
                    <a:bodyPr/>
                    <a:lstStyle/>
                    <a:p>
                      <a:r>
                        <a:rPr lang="es-MX" dirty="0"/>
                        <a:t> Total Gross </a:t>
                      </a:r>
                      <a:r>
                        <a:rPr lang="es-MX" dirty="0" err="1"/>
                        <a:t>Return</a:t>
                      </a:r>
                      <a:endParaRPr lang="es-MX" dirty="0"/>
                    </a:p>
                  </a:txBody>
                  <a:tcPr/>
                </a:tc>
                <a:tc>
                  <a:txBody>
                    <a:bodyPr/>
                    <a:lstStyle/>
                    <a:p>
                      <a:r>
                        <a:rPr lang="es-MX" dirty="0"/>
                        <a:t>USD 23,531.25</a:t>
                      </a:r>
                    </a:p>
                  </a:txBody>
                  <a:tcPr/>
                </a:tc>
                <a:extLst>
                  <a:ext uri="{0D108BD9-81ED-4DB2-BD59-A6C34878D82A}">
                    <a16:rowId xmlns:a16="http://schemas.microsoft.com/office/drawing/2014/main" val="959057696"/>
                  </a:ext>
                </a:extLst>
              </a:tr>
            </a:tbl>
          </a:graphicData>
        </a:graphic>
      </p:graphicFrame>
      <p:pic>
        <p:nvPicPr>
          <p:cNvPr id="19" name="Imagen 18">
            <a:extLst>
              <a:ext uri="{FF2B5EF4-FFF2-40B4-BE49-F238E27FC236}">
                <a16:creationId xmlns:a16="http://schemas.microsoft.com/office/drawing/2014/main" id="{70A39D60-70D9-AB44-634D-9550F0F842CA}"/>
              </a:ext>
            </a:extLst>
          </p:cNvPr>
          <p:cNvPicPr>
            <a:picLocks noChangeAspect="1"/>
          </p:cNvPicPr>
          <p:nvPr/>
        </p:nvPicPr>
        <p:blipFill>
          <a:blip r:embed="rId4"/>
          <a:stretch>
            <a:fillRect/>
          </a:stretch>
        </p:blipFill>
        <p:spPr>
          <a:xfrm>
            <a:off x="1800575" y="2627946"/>
            <a:ext cx="1158340" cy="571550"/>
          </a:xfrm>
          <a:prstGeom prst="rect">
            <a:avLst/>
          </a:prstGeom>
        </p:spPr>
      </p:pic>
      <p:pic>
        <p:nvPicPr>
          <p:cNvPr id="21" name="Imagen 20">
            <a:extLst>
              <a:ext uri="{FF2B5EF4-FFF2-40B4-BE49-F238E27FC236}">
                <a16:creationId xmlns:a16="http://schemas.microsoft.com/office/drawing/2014/main" id="{E16D1E78-4AAA-CE8A-093D-17F662E60E28}"/>
              </a:ext>
            </a:extLst>
          </p:cNvPr>
          <p:cNvPicPr>
            <a:picLocks noChangeAspect="1"/>
          </p:cNvPicPr>
          <p:nvPr/>
        </p:nvPicPr>
        <p:blipFill>
          <a:blip r:embed="rId5"/>
          <a:stretch>
            <a:fillRect/>
          </a:stretch>
        </p:blipFill>
        <p:spPr>
          <a:xfrm>
            <a:off x="3143414" y="2590032"/>
            <a:ext cx="1059272" cy="579170"/>
          </a:xfrm>
          <a:prstGeom prst="rect">
            <a:avLst/>
          </a:prstGeom>
        </p:spPr>
      </p:pic>
      <p:pic>
        <p:nvPicPr>
          <p:cNvPr id="28" name="Imagen 27">
            <a:extLst>
              <a:ext uri="{FF2B5EF4-FFF2-40B4-BE49-F238E27FC236}">
                <a16:creationId xmlns:a16="http://schemas.microsoft.com/office/drawing/2014/main" id="{F286AAEE-6685-4391-474D-7EF8B46CBEAD}"/>
              </a:ext>
            </a:extLst>
          </p:cNvPr>
          <p:cNvPicPr>
            <a:picLocks noChangeAspect="1"/>
          </p:cNvPicPr>
          <p:nvPr/>
        </p:nvPicPr>
        <p:blipFill>
          <a:blip r:embed="rId6"/>
          <a:stretch>
            <a:fillRect/>
          </a:stretch>
        </p:blipFill>
        <p:spPr>
          <a:xfrm>
            <a:off x="7268221" y="2612339"/>
            <a:ext cx="1595661" cy="569153"/>
          </a:xfrm>
          <a:prstGeom prst="rect">
            <a:avLst/>
          </a:prstGeom>
        </p:spPr>
      </p:pic>
      <p:sp>
        <p:nvSpPr>
          <p:cNvPr id="3" name="CuadroTexto 2">
            <a:extLst>
              <a:ext uri="{FF2B5EF4-FFF2-40B4-BE49-F238E27FC236}">
                <a16:creationId xmlns:a16="http://schemas.microsoft.com/office/drawing/2014/main" id="{F9A69A16-7AED-2430-D5F5-8B3013704918}"/>
              </a:ext>
            </a:extLst>
          </p:cNvPr>
          <p:cNvSpPr txBox="1"/>
          <p:nvPr/>
        </p:nvSpPr>
        <p:spPr>
          <a:xfrm>
            <a:off x="393130" y="395453"/>
            <a:ext cx="7476313" cy="646331"/>
          </a:xfrm>
          <a:prstGeom prst="rect">
            <a:avLst/>
          </a:prstGeom>
          <a:noFill/>
        </p:spPr>
        <p:txBody>
          <a:bodyPr wrap="square" rtlCol="0">
            <a:spAutoFit/>
          </a:bodyPr>
          <a:lstStyle/>
          <a:p>
            <a:r>
              <a:rPr lang="es-MX" sz="3600" b="1" spc="-150" dirty="0" err="1">
                <a:solidFill>
                  <a:srgbClr val="002060"/>
                </a:solidFill>
                <a:latin typeface="Arial" pitchFamily="34" charset="0"/>
                <a:cs typeface="Arial" pitchFamily="34" charset="0"/>
              </a:rPr>
              <a:t>Why</a:t>
            </a:r>
            <a:r>
              <a:rPr lang="es-MX" sz="3600" b="1" spc="-150" dirty="0">
                <a:solidFill>
                  <a:srgbClr val="002060"/>
                </a:solidFill>
                <a:latin typeface="Arial" pitchFamily="34" charset="0"/>
                <a:cs typeface="Arial" pitchFamily="34" charset="0"/>
              </a:rPr>
              <a:t> </a:t>
            </a:r>
            <a:r>
              <a:rPr lang="es-MX" sz="3600" b="1" spc="-150" dirty="0" err="1">
                <a:solidFill>
                  <a:srgbClr val="002060"/>
                </a:solidFill>
                <a:latin typeface="Arial" pitchFamily="34" charset="0"/>
                <a:cs typeface="Arial" pitchFamily="34" charset="0"/>
              </a:rPr>
              <a:t>Invest</a:t>
            </a:r>
            <a:r>
              <a:rPr lang="es-ES_tradnl" sz="3600" b="1" dirty="0">
                <a:solidFill>
                  <a:srgbClr val="002060"/>
                </a:solidFill>
                <a:effectLst>
                  <a:outerShdw blurRad="50800" dist="38100" dir="2700000" algn="tl" rotWithShape="0">
                    <a:prstClr val="black">
                      <a:alpha val="40000"/>
                    </a:prstClr>
                  </a:outerShdw>
                </a:effectLst>
                <a:latin typeface="Arial" pitchFamily="34" charset="0"/>
                <a:cs typeface="Arial" pitchFamily="34" charset="0"/>
              </a:rPr>
              <a:t>?</a:t>
            </a:r>
          </a:p>
        </p:txBody>
      </p:sp>
      <p:pic>
        <p:nvPicPr>
          <p:cNvPr id="6" name="Imagen 5">
            <a:extLst>
              <a:ext uri="{FF2B5EF4-FFF2-40B4-BE49-F238E27FC236}">
                <a16:creationId xmlns:a16="http://schemas.microsoft.com/office/drawing/2014/main" id="{3D618CAF-1D93-FD47-9A48-E6164B2FD83C}"/>
              </a:ext>
            </a:extLst>
          </p:cNvPr>
          <p:cNvPicPr>
            <a:picLocks noChangeAspect="1"/>
          </p:cNvPicPr>
          <p:nvPr/>
        </p:nvPicPr>
        <p:blipFill>
          <a:blip r:embed="rId7"/>
          <a:stretch>
            <a:fillRect/>
          </a:stretch>
        </p:blipFill>
        <p:spPr>
          <a:xfrm>
            <a:off x="508250" y="2620092"/>
            <a:ext cx="1239703" cy="523221"/>
          </a:xfrm>
          <a:prstGeom prst="rect">
            <a:avLst/>
          </a:prstGeom>
        </p:spPr>
      </p:pic>
      <p:pic>
        <p:nvPicPr>
          <p:cNvPr id="15" name="Imagen 14">
            <a:extLst>
              <a:ext uri="{FF2B5EF4-FFF2-40B4-BE49-F238E27FC236}">
                <a16:creationId xmlns:a16="http://schemas.microsoft.com/office/drawing/2014/main" id="{25C578AC-9881-0EA4-186A-9B5F8C7F953F}"/>
              </a:ext>
            </a:extLst>
          </p:cNvPr>
          <p:cNvPicPr>
            <a:picLocks noChangeAspect="1"/>
          </p:cNvPicPr>
          <p:nvPr/>
        </p:nvPicPr>
        <p:blipFill>
          <a:blip r:embed="rId8"/>
          <a:stretch>
            <a:fillRect/>
          </a:stretch>
        </p:blipFill>
        <p:spPr>
          <a:xfrm>
            <a:off x="5856337" y="2604333"/>
            <a:ext cx="1497542" cy="550567"/>
          </a:xfrm>
          <a:prstGeom prst="rect">
            <a:avLst/>
          </a:prstGeom>
        </p:spPr>
      </p:pic>
      <p:pic>
        <p:nvPicPr>
          <p:cNvPr id="18" name="Imagen 17">
            <a:extLst>
              <a:ext uri="{FF2B5EF4-FFF2-40B4-BE49-F238E27FC236}">
                <a16:creationId xmlns:a16="http://schemas.microsoft.com/office/drawing/2014/main" id="{8752EFB0-8097-731C-25CF-D21FD3B370AC}"/>
              </a:ext>
            </a:extLst>
          </p:cNvPr>
          <p:cNvPicPr>
            <a:picLocks noChangeAspect="1"/>
          </p:cNvPicPr>
          <p:nvPr/>
        </p:nvPicPr>
        <p:blipFill>
          <a:blip r:embed="rId9"/>
          <a:stretch>
            <a:fillRect/>
          </a:stretch>
        </p:blipFill>
        <p:spPr>
          <a:xfrm>
            <a:off x="4387185" y="2609942"/>
            <a:ext cx="1395072" cy="565092"/>
          </a:xfrm>
          <a:prstGeom prst="rect">
            <a:avLst/>
          </a:prstGeom>
        </p:spPr>
      </p:pic>
    </p:spTree>
    <p:extLst>
      <p:ext uri="{BB962C8B-B14F-4D97-AF65-F5344CB8AC3E}">
        <p14:creationId xmlns:p14="http://schemas.microsoft.com/office/powerpoint/2010/main" val="4086392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B3653B2-FC1A-924D-98DE-7EC5D53ED6A7}"/>
              </a:ext>
            </a:extLst>
          </p:cNvPr>
          <p:cNvSpPr txBox="1"/>
          <p:nvPr/>
        </p:nvSpPr>
        <p:spPr>
          <a:xfrm>
            <a:off x="579785" y="1055691"/>
            <a:ext cx="7984429" cy="251145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72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pitchFamily="34" charset="0"/>
                <a:ea typeface="+mn-ea"/>
                <a:cs typeface="Arial" pitchFamily="34" charset="0"/>
              </a:rPr>
              <a:t>03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a:lnSpc>
                <a:spcPct val="80000"/>
              </a:lnSpc>
            </a:pPr>
            <a:r>
              <a:rPr lang="en-US" sz="4400" b="1" spc="-150" dirty="0">
                <a:solidFill>
                  <a:srgbClr val="666666"/>
                </a:solidFill>
                <a:latin typeface="Arial" pitchFamily="34" charset="0"/>
                <a:cs typeface="Arial" pitchFamily="34" charset="0"/>
              </a:rPr>
              <a:t>What is Corporate Debt?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600" b="1" i="0" u="none" strike="noStrike" kern="1200" cap="none" spc="0" normalizeH="0" baseline="0" noProof="0" dirty="0">
              <a:ln>
                <a:noFill/>
              </a:ln>
              <a:solidFill>
                <a:srgbClr val="002060"/>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600" b="1" i="0" u="none" strike="noStrike" kern="1200" cap="none" spc="0" normalizeH="0" baseline="0" noProof="0" dirty="0">
                <a:ln>
                  <a:noFill/>
                </a:ln>
                <a:solidFill>
                  <a:srgbClr val="002060"/>
                </a:solidFill>
                <a:effectLst/>
                <a:uLnTx/>
                <a:uFillTx/>
                <a:latin typeface="Arial" pitchFamily="34" charset="0"/>
                <a:ea typeface="+mn-ea"/>
                <a:cs typeface="Arial" pitchFamily="34" charset="0"/>
              </a:rPr>
              <a:t>KNG International Advisors</a:t>
            </a:r>
          </a:p>
        </p:txBody>
      </p:sp>
    </p:spTree>
    <p:extLst>
      <p:ext uri="{BB962C8B-B14F-4D97-AF65-F5344CB8AC3E}">
        <p14:creationId xmlns:p14="http://schemas.microsoft.com/office/powerpoint/2010/main" val="3368725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08251B0-419A-48DC-9C3D-4F6C2F76F93C}"/>
              </a:ext>
            </a:extLst>
          </p:cNvPr>
          <p:cNvSpPr/>
          <p:nvPr/>
        </p:nvSpPr>
        <p:spPr>
          <a:xfrm>
            <a:off x="291548" y="278296"/>
            <a:ext cx="3048000" cy="1325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Rectangle 1">
            <a:extLst>
              <a:ext uri="{FF2B5EF4-FFF2-40B4-BE49-F238E27FC236}">
                <a16:creationId xmlns:a16="http://schemas.microsoft.com/office/drawing/2014/main" id="{02CE7AE2-290B-43E0-9FF2-541467F93BDB}"/>
              </a:ext>
            </a:extLst>
          </p:cNvPr>
          <p:cNvSpPr/>
          <p:nvPr/>
        </p:nvSpPr>
        <p:spPr>
          <a:xfrm>
            <a:off x="8578132" y="0"/>
            <a:ext cx="571500" cy="58477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002060"/>
              </a:solidFill>
            </a:endParaRPr>
          </a:p>
        </p:txBody>
      </p:sp>
      <p:sp>
        <p:nvSpPr>
          <p:cNvPr id="10" name="Rectangle 9">
            <a:extLst>
              <a:ext uri="{FF2B5EF4-FFF2-40B4-BE49-F238E27FC236}">
                <a16:creationId xmlns:a16="http://schemas.microsoft.com/office/drawing/2014/main" id="{597D3B6D-E14A-407F-8E8F-1A6DBDFD486A}"/>
              </a:ext>
            </a:extLst>
          </p:cNvPr>
          <p:cNvSpPr/>
          <p:nvPr/>
        </p:nvSpPr>
        <p:spPr>
          <a:xfrm>
            <a:off x="8949690" y="584775"/>
            <a:ext cx="194310" cy="203895"/>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002060"/>
              </a:solidFill>
            </a:endParaRPr>
          </a:p>
        </p:txBody>
      </p:sp>
      <p:sp>
        <p:nvSpPr>
          <p:cNvPr id="11" name="Rectangle 10">
            <a:extLst>
              <a:ext uri="{FF2B5EF4-FFF2-40B4-BE49-F238E27FC236}">
                <a16:creationId xmlns:a16="http://schemas.microsoft.com/office/drawing/2014/main" id="{08A04414-2927-4B27-A34D-40EA65FFB3A1}"/>
              </a:ext>
            </a:extLst>
          </p:cNvPr>
          <p:cNvSpPr/>
          <p:nvPr/>
        </p:nvSpPr>
        <p:spPr>
          <a:xfrm>
            <a:off x="8383822" y="0"/>
            <a:ext cx="194310" cy="20389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002060"/>
              </a:solidFill>
            </a:endParaRPr>
          </a:p>
        </p:txBody>
      </p:sp>
      <p:pic>
        <p:nvPicPr>
          <p:cNvPr id="13" name="Picture 12" descr="Logo, company name&#10;&#10;Description automatically generated">
            <a:extLst>
              <a:ext uri="{FF2B5EF4-FFF2-40B4-BE49-F238E27FC236}">
                <a16:creationId xmlns:a16="http://schemas.microsoft.com/office/drawing/2014/main" id="{5DD4ADB5-BC73-47F5-AA69-195AB47DE24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536" t="34623" r="64348" b="34477"/>
          <a:stretch/>
        </p:blipFill>
        <p:spPr>
          <a:xfrm>
            <a:off x="291548" y="6104543"/>
            <a:ext cx="495242" cy="475161"/>
          </a:xfrm>
          <a:prstGeom prst="rect">
            <a:avLst/>
          </a:prstGeom>
        </p:spPr>
      </p:pic>
      <p:pic>
        <p:nvPicPr>
          <p:cNvPr id="14" name="Picture 12" descr="A tree in a forest&#10;&#10;Description automatically generated">
            <a:extLst>
              <a:ext uri="{FF2B5EF4-FFF2-40B4-BE49-F238E27FC236}">
                <a16:creationId xmlns:a16="http://schemas.microsoft.com/office/drawing/2014/main" id="{33E38E3D-8D7B-E446-B1F3-46E9685D54A9}"/>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b="54330"/>
          <a:stretch/>
        </p:blipFill>
        <p:spPr>
          <a:xfrm>
            <a:off x="0" y="4232646"/>
            <a:ext cx="9144000" cy="2365738"/>
          </a:xfrm>
          <a:prstGeom prst="rect">
            <a:avLst/>
          </a:prstGeom>
        </p:spPr>
      </p:pic>
      <p:sp>
        <p:nvSpPr>
          <p:cNvPr id="3" name="CuadroTexto 2">
            <a:extLst>
              <a:ext uri="{FF2B5EF4-FFF2-40B4-BE49-F238E27FC236}">
                <a16:creationId xmlns:a16="http://schemas.microsoft.com/office/drawing/2014/main" id="{59DF2884-1E41-D71C-F237-BD0ECD0A633A}"/>
              </a:ext>
            </a:extLst>
          </p:cNvPr>
          <p:cNvSpPr txBox="1"/>
          <p:nvPr/>
        </p:nvSpPr>
        <p:spPr>
          <a:xfrm>
            <a:off x="539169" y="203895"/>
            <a:ext cx="5318975" cy="707886"/>
          </a:xfrm>
          <a:prstGeom prst="rect">
            <a:avLst/>
          </a:prstGeom>
          <a:noFill/>
        </p:spPr>
        <p:txBody>
          <a:bodyPr wrap="square" rtlCol="0">
            <a:spAutoFit/>
          </a:bodyPr>
          <a:lstStyle/>
          <a:p>
            <a:r>
              <a:rPr lang="es-MX" sz="4000" b="1" dirty="0">
                <a:solidFill>
                  <a:srgbClr val="002060"/>
                </a:solidFill>
                <a:effectLst>
                  <a:outerShdw blurRad="50800" dist="38100" dir="2700000" algn="tl" rotWithShape="0">
                    <a:prstClr val="black">
                      <a:alpha val="40000"/>
                    </a:prstClr>
                  </a:outerShdw>
                </a:effectLst>
                <a:latin typeface="Arial" pitchFamily="34" charset="0"/>
                <a:cs typeface="Arial" pitchFamily="34" charset="0"/>
              </a:rPr>
              <a:t>Corporate Bonds</a:t>
            </a:r>
            <a:endParaRPr lang="es-MX" sz="4000" dirty="0">
              <a:effectLst>
                <a:outerShdw blurRad="50800" dist="38100" dir="2700000" algn="tl" rotWithShape="0">
                  <a:prstClr val="black">
                    <a:alpha val="40000"/>
                  </a:prstClr>
                </a:outerShdw>
              </a:effectLst>
            </a:endParaRPr>
          </a:p>
        </p:txBody>
      </p:sp>
      <p:sp>
        <p:nvSpPr>
          <p:cNvPr id="6" name="CuadroTexto 35">
            <a:extLst>
              <a:ext uri="{FF2B5EF4-FFF2-40B4-BE49-F238E27FC236}">
                <a16:creationId xmlns:a16="http://schemas.microsoft.com/office/drawing/2014/main" id="{B35C8097-759E-4391-29DF-9CAE1553B267}"/>
              </a:ext>
            </a:extLst>
          </p:cNvPr>
          <p:cNvSpPr txBox="1"/>
          <p:nvPr/>
        </p:nvSpPr>
        <p:spPr>
          <a:xfrm>
            <a:off x="165152" y="861490"/>
            <a:ext cx="8813693" cy="5108578"/>
          </a:xfrm>
          <a:prstGeom prst="rect">
            <a:avLst/>
          </a:prstGeom>
          <a:noFill/>
        </p:spPr>
        <p:txBody>
          <a:bodyPr wrap="square" rtlCol="0">
            <a:spAutoFit/>
          </a:bodyPr>
          <a:lstStyle/>
          <a:p>
            <a:pPr algn="just">
              <a:lnSpc>
                <a:spcPts val="2000"/>
              </a:lnSpc>
            </a:pPr>
            <a:r>
              <a:rPr lang="es-ES_tradnl" sz="1400" b="1" u="sng" dirty="0" err="1">
                <a:solidFill>
                  <a:srgbClr val="002060"/>
                </a:solidFill>
                <a:latin typeface="Arial" panose="020B0604020202020204" pitchFamily="34" charset="0"/>
                <a:cs typeface="Arial" pitchFamily="34" charset="0"/>
              </a:rPr>
              <a:t>What</a:t>
            </a:r>
            <a:r>
              <a:rPr lang="es-ES_tradnl" sz="1400" b="1" u="sng" dirty="0">
                <a:solidFill>
                  <a:srgbClr val="002060"/>
                </a:solidFill>
                <a:latin typeface="Arial" panose="020B0604020202020204" pitchFamily="34" charset="0"/>
                <a:cs typeface="Arial" pitchFamily="34" charset="0"/>
              </a:rPr>
              <a:t> </a:t>
            </a:r>
            <a:r>
              <a:rPr lang="es-ES_tradnl" sz="1400" b="1" u="sng" dirty="0" err="1">
                <a:solidFill>
                  <a:srgbClr val="002060"/>
                </a:solidFill>
                <a:latin typeface="Arial" panose="020B0604020202020204" pitchFamily="34" charset="0"/>
                <a:cs typeface="Arial" pitchFamily="34" charset="0"/>
              </a:rPr>
              <a:t>is</a:t>
            </a:r>
            <a:r>
              <a:rPr lang="es-ES_tradnl" sz="1400" b="1" u="sng" dirty="0">
                <a:solidFill>
                  <a:srgbClr val="002060"/>
                </a:solidFill>
                <a:latin typeface="Arial" panose="020B0604020202020204" pitchFamily="34" charset="0"/>
                <a:cs typeface="Arial" pitchFamily="34" charset="0"/>
              </a:rPr>
              <a:t> a Bond?</a:t>
            </a:r>
            <a:endParaRPr lang="es-ES_tradnl" sz="1400" b="1" dirty="0">
              <a:solidFill>
                <a:srgbClr val="002060"/>
              </a:solidFill>
              <a:latin typeface="Arial" panose="020B0604020202020204" pitchFamily="34" charset="0"/>
              <a:cs typeface="Arial" pitchFamily="34" charset="0"/>
            </a:endParaRPr>
          </a:p>
          <a:p>
            <a:pPr algn="just"/>
            <a:r>
              <a:rPr lang="en-US" sz="1300" dirty="0">
                <a:latin typeface="Arial" panose="020B0604020202020204" pitchFamily="34" charset="0"/>
                <a:cs typeface="Arial" panose="020B0604020202020204" pitchFamily="34" charset="0"/>
              </a:rPr>
              <a:t>Bonds are debt securities issued usually by corporations and governments - a loan with a promise to pay a specified interest for a specified term. A bond has various regulatory requirements that numerous counterparties, such as the respective stock exchange where the bond is to be quoted on an open secondary market or the clearing systems such as Euroclear, Crest, etc. </a:t>
            </a:r>
          </a:p>
          <a:p>
            <a:pPr algn="just">
              <a:lnSpc>
                <a:spcPts val="2000"/>
              </a:lnSpc>
            </a:pPr>
            <a:endParaRPr lang="es-ES_tradnl" sz="1400" dirty="0">
              <a:solidFill>
                <a:srgbClr val="002060"/>
              </a:solidFill>
              <a:latin typeface="Arial" panose="020B0604020202020204" pitchFamily="34" charset="0"/>
              <a:cs typeface="Arial" pitchFamily="34" charset="0"/>
            </a:endParaRPr>
          </a:p>
          <a:p>
            <a:pPr algn="just">
              <a:lnSpc>
                <a:spcPts val="2000"/>
              </a:lnSpc>
            </a:pPr>
            <a:r>
              <a:rPr lang="es-ES_tradnl" sz="1400" b="1" u="sng" dirty="0" err="1">
                <a:solidFill>
                  <a:srgbClr val="002060"/>
                </a:solidFill>
                <a:latin typeface="Arial" panose="020B0604020202020204" pitchFamily="34" charset="0"/>
                <a:cs typeface="Arial" pitchFamily="34" charset="0"/>
              </a:rPr>
              <a:t>Credit</a:t>
            </a:r>
            <a:r>
              <a:rPr lang="es-ES_tradnl" sz="1400" b="1" u="sng" dirty="0">
                <a:solidFill>
                  <a:srgbClr val="002060"/>
                </a:solidFill>
                <a:latin typeface="Arial" panose="020B0604020202020204" pitchFamily="34" charset="0"/>
                <a:cs typeface="Arial" pitchFamily="34" charset="0"/>
              </a:rPr>
              <a:t> Ratings </a:t>
            </a:r>
            <a:endParaRPr lang="es-ES_tradnl" sz="1400" dirty="0">
              <a:latin typeface="Arial" panose="020B0604020202020204" pitchFamily="34" charset="0"/>
              <a:cs typeface="Arial" panose="020B0604020202020204" pitchFamily="34" charset="0"/>
            </a:endParaRPr>
          </a:p>
          <a:p>
            <a:pPr algn="just"/>
            <a:r>
              <a:rPr lang="en-US" sz="1300" dirty="0">
                <a:latin typeface="Arial" panose="020B0604020202020204" pitchFamily="34" charset="0"/>
                <a:cs typeface="Arial" panose="020B0604020202020204" pitchFamily="34" charset="0"/>
              </a:rPr>
              <a:t>The highest rating is generally considered AAA, and the lowest is C or D. A rating provided by a third party auditor provides an unbiased option of the financial outlook of the company and hence the likelihood of paying coupons on time and capital back at maturity. There are numerous credit rating agencies, some more known than others. </a:t>
            </a:r>
            <a:r>
              <a:rPr lang="en-US" sz="1300" dirty="0" err="1">
                <a:latin typeface="Arial" panose="020B0604020202020204" pitchFamily="34" charset="0"/>
                <a:cs typeface="Arial" panose="020B0604020202020204" pitchFamily="34" charset="0"/>
              </a:rPr>
              <a:t>E.g</a:t>
            </a:r>
            <a:r>
              <a:rPr lang="en-US" sz="1300" dirty="0">
                <a:latin typeface="Arial" panose="020B0604020202020204" pitchFamily="34" charset="0"/>
                <a:cs typeface="Arial" panose="020B0604020202020204" pitchFamily="34" charset="0"/>
              </a:rPr>
              <a:t> S&amp;P, </a:t>
            </a:r>
            <a:r>
              <a:rPr lang="en-US" sz="1300" dirty="0" err="1">
                <a:latin typeface="Arial" panose="020B0604020202020204" pitchFamily="34" charset="0"/>
                <a:cs typeface="Arial" panose="020B0604020202020204" pitchFamily="34" charset="0"/>
              </a:rPr>
              <a:t>Moodys</a:t>
            </a:r>
            <a:r>
              <a:rPr lang="en-US" sz="1300" dirty="0">
                <a:latin typeface="Arial" panose="020B0604020202020204" pitchFamily="34" charset="0"/>
                <a:cs typeface="Arial" panose="020B0604020202020204" pitchFamily="34" charset="0"/>
              </a:rPr>
              <a:t>, AM Best, Fitch, </a:t>
            </a:r>
            <a:r>
              <a:rPr lang="en-US" sz="1300" dirty="0" err="1">
                <a:latin typeface="Arial" panose="020B0604020202020204" pitchFamily="34" charset="0"/>
                <a:cs typeface="Arial" panose="020B0604020202020204" pitchFamily="34" charset="0"/>
              </a:rPr>
              <a:t>Euroratings</a:t>
            </a:r>
            <a:r>
              <a:rPr lang="en-US" sz="1300" dirty="0">
                <a:latin typeface="Arial" panose="020B0604020202020204" pitchFamily="34" charset="0"/>
                <a:cs typeface="Arial" panose="020B0604020202020204" pitchFamily="34" charset="0"/>
              </a:rPr>
              <a:t>, Next Wave, BCR </a:t>
            </a:r>
            <a:r>
              <a:rPr lang="en-US" sz="1300" dirty="0" err="1">
                <a:latin typeface="Arial" panose="020B0604020202020204" pitchFamily="34" charset="0"/>
                <a:cs typeface="Arial" panose="020B0604020202020204" pitchFamily="34" charset="0"/>
              </a:rPr>
              <a:t>etc</a:t>
            </a:r>
            <a:r>
              <a:rPr lang="en-US" sz="1300" dirty="0">
                <a:latin typeface="Arial" panose="020B0604020202020204" pitchFamily="34" charset="0"/>
                <a:cs typeface="Arial" panose="020B0604020202020204" pitchFamily="34" charset="0"/>
              </a:rPr>
              <a:t> </a:t>
            </a:r>
            <a:br>
              <a:rPr lang="en-US" sz="1400" dirty="0">
                <a:latin typeface="Arial" panose="020B0604020202020204" pitchFamily="34" charset="0"/>
                <a:cs typeface="Arial" panose="020B0604020202020204" pitchFamily="34" charset="0"/>
              </a:rPr>
            </a:br>
            <a:endParaRPr lang="es-ES_tradnl" sz="1400" dirty="0">
              <a:latin typeface="Arial" panose="020B0604020202020204" pitchFamily="34" charset="0"/>
              <a:cs typeface="Arial" panose="020B0604020202020204" pitchFamily="34" charset="0"/>
            </a:endParaRPr>
          </a:p>
          <a:p>
            <a:pPr algn="just">
              <a:buClr>
                <a:srgbClr val="00B050"/>
              </a:buClr>
            </a:pPr>
            <a:r>
              <a:rPr lang="es-MX" sz="1400" b="1" u="sng" dirty="0">
                <a:solidFill>
                  <a:srgbClr val="002060"/>
                </a:solidFill>
                <a:latin typeface="Arial" panose="020B0604020202020204" pitchFamily="34" charset="0"/>
                <a:cs typeface="Arial" panose="020B0604020202020204" pitchFamily="34" charset="0"/>
              </a:rPr>
              <a:t>Senior Secured Bonds</a:t>
            </a:r>
            <a:endParaRPr lang="en-US" sz="1400" b="1" dirty="0">
              <a:solidFill>
                <a:srgbClr val="002060"/>
              </a:solidFill>
              <a:latin typeface="Arial" panose="020B0604020202020204" pitchFamily="34" charset="0"/>
              <a:cs typeface="Arial" panose="020B0604020202020204" pitchFamily="34" charset="0"/>
            </a:endParaRPr>
          </a:p>
          <a:p>
            <a:pPr algn="just">
              <a:buClr>
                <a:srgbClr val="00B050"/>
              </a:buClr>
            </a:pPr>
            <a:r>
              <a:rPr lang="en-US" sz="1300" dirty="0">
                <a:latin typeface="Arial" panose="020B0604020202020204" pitchFamily="34" charset="0"/>
                <a:cs typeface="Arial" panose="020B0604020202020204" pitchFamily="34" charset="0"/>
              </a:rPr>
              <a:t>A senior secured bond structure is widely used by SMEs to raise capital as investor capital is backed by physical assets or company bank accounts from the operating company. Such assets are placed into Trust o SPV managed by a regulated security trustee who has first lien or first legal charge over the assets in case of default. In the case of a default, the trustee sells the assets and priority of payment is given to the senior bondholders who are the first to be compensated.</a:t>
            </a:r>
          </a:p>
          <a:p>
            <a:pPr algn="just">
              <a:buClr>
                <a:srgbClr val="00B050"/>
              </a:buClr>
            </a:pPr>
            <a:endParaRPr lang="es-ES_tradnl" sz="1400" dirty="0">
              <a:latin typeface="Arial" panose="020B0604020202020204" pitchFamily="34" charset="0"/>
              <a:cs typeface="Arial" panose="020B0604020202020204" pitchFamily="34" charset="0"/>
            </a:endParaRPr>
          </a:p>
          <a:p>
            <a:pPr algn="just">
              <a:lnSpc>
                <a:spcPts val="2000"/>
              </a:lnSpc>
            </a:pPr>
            <a:r>
              <a:rPr lang="es-MX" sz="1400" b="1" u="sng" dirty="0" err="1">
                <a:solidFill>
                  <a:srgbClr val="002060"/>
                </a:solidFill>
                <a:latin typeface="Arial" panose="020B0604020202020204" pitchFamily="34" charset="0"/>
                <a:cs typeface="Arial" pitchFamily="34" charset="0"/>
              </a:rPr>
              <a:t>Secured</a:t>
            </a:r>
            <a:r>
              <a:rPr lang="es-MX" sz="1400" b="1" u="sng" dirty="0">
                <a:solidFill>
                  <a:srgbClr val="002060"/>
                </a:solidFill>
                <a:latin typeface="Arial" panose="020B0604020202020204" pitchFamily="34" charset="0"/>
                <a:cs typeface="Arial" pitchFamily="34" charset="0"/>
              </a:rPr>
              <a:t> Bonds</a:t>
            </a:r>
            <a:endParaRPr lang="es-MX" sz="1400" b="1" dirty="0">
              <a:solidFill>
                <a:srgbClr val="002060"/>
              </a:solidFill>
              <a:latin typeface="Arial" panose="020B0604020202020204" pitchFamily="34" charset="0"/>
              <a:cs typeface="Arial" pitchFamily="34" charset="0"/>
            </a:endParaRPr>
          </a:p>
          <a:p>
            <a:pPr algn="just">
              <a:lnSpc>
                <a:spcPts val="2000"/>
              </a:lnSpc>
            </a:pPr>
            <a:r>
              <a:rPr lang="en-US" sz="1300" dirty="0">
                <a:latin typeface="Arial" panose="020B0604020202020204" pitchFamily="34" charset="0"/>
                <a:cs typeface="Arial" pitchFamily="34" charset="0"/>
              </a:rPr>
              <a:t>A Secured bond means that the debt is secured by a specific asset owned by the issuer. It serves as collateral for the   </a:t>
            </a:r>
          </a:p>
          <a:p>
            <a:pPr algn="just">
              <a:lnSpc>
                <a:spcPts val="2000"/>
              </a:lnSpc>
            </a:pPr>
            <a:r>
              <a:rPr lang="en-US" sz="1300" dirty="0">
                <a:latin typeface="Arial" panose="020B0604020202020204" pitchFamily="34" charset="0"/>
                <a:cs typeface="Arial" pitchFamily="34" charset="0"/>
              </a:rPr>
              <a:t>loan. If the issuer defaults on the loan, title to the asset is transferred to the bondholders.</a:t>
            </a:r>
          </a:p>
          <a:p>
            <a:pPr algn="just">
              <a:lnSpc>
                <a:spcPts val="2000"/>
              </a:lnSpc>
            </a:pPr>
            <a:r>
              <a:rPr lang="en-US" sz="1300" dirty="0">
                <a:latin typeface="Arial" panose="020B0604020202020204" pitchFamily="34" charset="0"/>
                <a:cs typeface="Arial" pitchFamily="34" charset="0"/>
              </a:rPr>
              <a:t>           </a:t>
            </a:r>
            <a:endParaRPr lang="es-ES_tradnl" sz="1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4240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08251B0-419A-48DC-9C3D-4F6C2F76F93C}"/>
              </a:ext>
            </a:extLst>
          </p:cNvPr>
          <p:cNvSpPr/>
          <p:nvPr/>
        </p:nvSpPr>
        <p:spPr>
          <a:xfrm>
            <a:off x="291548" y="278296"/>
            <a:ext cx="3048000" cy="1325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Rectangle 1">
            <a:extLst>
              <a:ext uri="{FF2B5EF4-FFF2-40B4-BE49-F238E27FC236}">
                <a16:creationId xmlns:a16="http://schemas.microsoft.com/office/drawing/2014/main" id="{02CE7AE2-290B-43E0-9FF2-541467F93BDB}"/>
              </a:ext>
            </a:extLst>
          </p:cNvPr>
          <p:cNvSpPr/>
          <p:nvPr/>
        </p:nvSpPr>
        <p:spPr>
          <a:xfrm>
            <a:off x="8578132" y="0"/>
            <a:ext cx="571500" cy="58477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002060"/>
              </a:solidFill>
            </a:endParaRPr>
          </a:p>
        </p:txBody>
      </p:sp>
      <p:sp>
        <p:nvSpPr>
          <p:cNvPr id="10" name="Rectangle 9">
            <a:extLst>
              <a:ext uri="{FF2B5EF4-FFF2-40B4-BE49-F238E27FC236}">
                <a16:creationId xmlns:a16="http://schemas.microsoft.com/office/drawing/2014/main" id="{597D3B6D-E14A-407F-8E8F-1A6DBDFD486A}"/>
              </a:ext>
            </a:extLst>
          </p:cNvPr>
          <p:cNvSpPr/>
          <p:nvPr/>
        </p:nvSpPr>
        <p:spPr>
          <a:xfrm>
            <a:off x="8949690" y="584775"/>
            <a:ext cx="194310" cy="203895"/>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002060"/>
              </a:solidFill>
            </a:endParaRPr>
          </a:p>
        </p:txBody>
      </p:sp>
      <p:sp>
        <p:nvSpPr>
          <p:cNvPr id="11" name="Rectangle 10">
            <a:extLst>
              <a:ext uri="{FF2B5EF4-FFF2-40B4-BE49-F238E27FC236}">
                <a16:creationId xmlns:a16="http://schemas.microsoft.com/office/drawing/2014/main" id="{08A04414-2927-4B27-A34D-40EA65FFB3A1}"/>
              </a:ext>
            </a:extLst>
          </p:cNvPr>
          <p:cNvSpPr/>
          <p:nvPr/>
        </p:nvSpPr>
        <p:spPr>
          <a:xfrm>
            <a:off x="8383822" y="0"/>
            <a:ext cx="194310" cy="20389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002060"/>
              </a:solidFill>
            </a:endParaRPr>
          </a:p>
        </p:txBody>
      </p:sp>
      <p:pic>
        <p:nvPicPr>
          <p:cNvPr id="13" name="Picture 12" descr="Logo, company name&#10;&#10;Description automatically generated">
            <a:extLst>
              <a:ext uri="{FF2B5EF4-FFF2-40B4-BE49-F238E27FC236}">
                <a16:creationId xmlns:a16="http://schemas.microsoft.com/office/drawing/2014/main" id="{5DD4ADB5-BC73-47F5-AA69-195AB47DE24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536" t="34623" r="64348" b="34477"/>
          <a:stretch/>
        </p:blipFill>
        <p:spPr>
          <a:xfrm>
            <a:off x="291548" y="6104543"/>
            <a:ext cx="495242" cy="475161"/>
          </a:xfrm>
          <a:prstGeom prst="rect">
            <a:avLst/>
          </a:prstGeom>
        </p:spPr>
      </p:pic>
      <p:pic>
        <p:nvPicPr>
          <p:cNvPr id="14" name="Picture 12" descr="A tree in a forest&#10;&#10;Description automatically generated">
            <a:extLst>
              <a:ext uri="{FF2B5EF4-FFF2-40B4-BE49-F238E27FC236}">
                <a16:creationId xmlns:a16="http://schemas.microsoft.com/office/drawing/2014/main" id="{33E38E3D-8D7B-E446-B1F3-46E9685D54A9}"/>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b="54330"/>
          <a:stretch/>
        </p:blipFill>
        <p:spPr>
          <a:xfrm>
            <a:off x="-1" y="4507252"/>
            <a:ext cx="9144000" cy="2365738"/>
          </a:xfrm>
          <a:prstGeom prst="rect">
            <a:avLst/>
          </a:prstGeom>
        </p:spPr>
      </p:pic>
      <p:sp>
        <p:nvSpPr>
          <p:cNvPr id="3" name="CuadroTexto 2">
            <a:extLst>
              <a:ext uri="{FF2B5EF4-FFF2-40B4-BE49-F238E27FC236}">
                <a16:creationId xmlns:a16="http://schemas.microsoft.com/office/drawing/2014/main" id="{59DF2884-1E41-D71C-F237-BD0ECD0A633A}"/>
              </a:ext>
            </a:extLst>
          </p:cNvPr>
          <p:cNvSpPr txBox="1"/>
          <p:nvPr/>
        </p:nvSpPr>
        <p:spPr>
          <a:xfrm>
            <a:off x="413891" y="332779"/>
            <a:ext cx="5318975" cy="707886"/>
          </a:xfrm>
          <a:prstGeom prst="rect">
            <a:avLst/>
          </a:prstGeom>
          <a:noFill/>
        </p:spPr>
        <p:txBody>
          <a:bodyPr wrap="square" rtlCol="0">
            <a:spAutoFit/>
          </a:bodyPr>
          <a:lstStyle/>
          <a:p>
            <a:r>
              <a:rPr lang="es-MX" sz="4000" b="1" dirty="0">
                <a:solidFill>
                  <a:srgbClr val="002060"/>
                </a:solidFill>
                <a:effectLst>
                  <a:outerShdw blurRad="50800" dist="38100" dir="2700000" algn="tl" rotWithShape="0">
                    <a:prstClr val="black">
                      <a:alpha val="40000"/>
                    </a:prstClr>
                  </a:outerShdw>
                </a:effectLst>
                <a:latin typeface="Arial" pitchFamily="34" charset="0"/>
                <a:cs typeface="Arial" pitchFamily="34" charset="0"/>
              </a:rPr>
              <a:t>Corporate Bonds</a:t>
            </a:r>
            <a:endParaRPr lang="es-MX" sz="4000" dirty="0">
              <a:effectLst>
                <a:outerShdw blurRad="50800" dist="38100" dir="2700000" algn="tl" rotWithShape="0">
                  <a:prstClr val="black">
                    <a:alpha val="40000"/>
                  </a:prstClr>
                </a:outerShdw>
              </a:effectLst>
            </a:endParaRPr>
          </a:p>
        </p:txBody>
      </p:sp>
      <p:sp>
        <p:nvSpPr>
          <p:cNvPr id="4" name="CuadroTexto 35">
            <a:extLst>
              <a:ext uri="{FF2B5EF4-FFF2-40B4-BE49-F238E27FC236}">
                <a16:creationId xmlns:a16="http://schemas.microsoft.com/office/drawing/2014/main" id="{C409D048-B9E4-E06C-7416-3D1597555520}"/>
              </a:ext>
            </a:extLst>
          </p:cNvPr>
          <p:cNvSpPr txBox="1"/>
          <p:nvPr/>
        </p:nvSpPr>
        <p:spPr>
          <a:xfrm>
            <a:off x="316997" y="1113783"/>
            <a:ext cx="8729848" cy="5117619"/>
          </a:xfrm>
          <a:prstGeom prst="rect">
            <a:avLst/>
          </a:prstGeom>
          <a:noFill/>
        </p:spPr>
        <p:txBody>
          <a:bodyPr wrap="square" rtlCol="0">
            <a:spAutoFit/>
          </a:bodyPr>
          <a:lstStyle/>
          <a:p>
            <a:pPr algn="just">
              <a:buClr>
                <a:srgbClr val="00B050"/>
              </a:buClr>
            </a:pPr>
            <a:r>
              <a:rPr lang="es-ES_tradnl" sz="1400" b="1" u="sng" dirty="0">
                <a:solidFill>
                  <a:srgbClr val="002060"/>
                </a:solidFill>
                <a:latin typeface="Arial" panose="020B0604020202020204" pitchFamily="34" charset="0"/>
                <a:cs typeface="Arial" pitchFamily="34" charset="0"/>
              </a:rPr>
              <a:t>Loan Notes</a:t>
            </a:r>
            <a:endParaRPr lang="es-ES_tradnl" sz="1400" b="1" dirty="0">
              <a:solidFill>
                <a:srgbClr val="002060"/>
              </a:solidFill>
              <a:latin typeface="Arial" panose="020B0604020202020204" pitchFamily="34" charset="0"/>
              <a:cs typeface="Arial" pitchFamily="34" charset="0"/>
            </a:endParaRPr>
          </a:p>
          <a:p>
            <a:pPr algn="just">
              <a:lnSpc>
                <a:spcPct val="110000"/>
              </a:lnSpc>
            </a:pPr>
            <a:r>
              <a:rPr lang="es-ES_tradnl" sz="1200" dirty="0">
                <a:latin typeface="Arial" panose="020B0604020202020204" pitchFamily="34" charset="0"/>
                <a:cs typeface="Arial" panose="020B0604020202020204" pitchFamily="34" charset="0"/>
              </a:rPr>
              <a:t>Loan Notes </a:t>
            </a:r>
            <a:r>
              <a:rPr lang="en-US" sz="1200" dirty="0">
                <a:latin typeface="Arial" panose="020B0604020202020204" pitchFamily="34" charset="0"/>
                <a:cs typeface="Arial" panose="020B0604020202020204" pitchFamily="34" charset="0"/>
              </a:rPr>
              <a:t>are private debt structures not listed on a stock market exchange and therefore have less o zero liquidity prior to maturing. They are can transferred to a new owner if required under a private contract. They are quicker and less costly to set up than bonds and hence tend to offer higher annual coupons over a reduced term than bonds. Loan notes can be Secured or Unsecured and the debt can also be insured by a specialized insurance company to add further protection for Investors.</a:t>
            </a:r>
            <a:br>
              <a:rPr lang="en-US" sz="1300" dirty="0">
                <a:latin typeface="Arial" panose="020B0604020202020204" pitchFamily="34" charset="0"/>
                <a:cs typeface="Arial" panose="020B0604020202020204" pitchFamily="34" charset="0"/>
              </a:rPr>
            </a:br>
            <a:br>
              <a:rPr lang="es-ES_tradnl" sz="1400" u="sng" dirty="0">
                <a:solidFill>
                  <a:srgbClr val="002060"/>
                </a:solidFill>
                <a:latin typeface="Arial" panose="020B0604020202020204" pitchFamily="34" charset="0"/>
                <a:cs typeface="Arial" panose="020B0604020202020204" pitchFamily="34" charset="0"/>
              </a:rPr>
            </a:br>
            <a:r>
              <a:rPr lang="es-ES_tradnl" sz="1400" b="1" u="sng" dirty="0">
                <a:solidFill>
                  <a:srgbClr val="002060"/>
                </a:solidFill>
                <a:latin typeface="Arial" panose="020B0604020202020204" pitchFamily="34" charset="0"/>
                <a:cs typeface="Arial" panose="020B0604020202020204" pitchFamily="34" charset="0"/>
              </a:rPr>
              <a:t>Un-</a:t>
            </a:r>
            <a:r>
              <a:rPr lang="es-ES_tradnl" sz="1400" b="1" u="sng" dirty="0" err="1">
                <a:solidFill>
                  <a:srgbClr val="002060"/>
                </a:solidFill>
                <a:latin typeface="Arial" panose="020B0604020202020204" pitchFamily="34" charset="0"/>
                <a:cs typeface="Arial" panose="020B0604020202020204" pitchFamily="34" charset="0"/>
              </a:rPr>
              <a:t>secured</a:t>
            </a:r>
            <a:r>
              <a:rPr lang="es-ES_tradnl" sz="1400" b="1" u="sng" dirty="0">
                <a:solidFill>
                  <a:srgbClr val="002060"/>
                </a:solidFill>
                <a:latin typeface="Arial" panose="020B0604020202020204" pitchFamily="34" charset="0"/>
                <a:cs typeface="Arial" panose="020B0604020202020204" pitchFamily="34" charset="0"/>
              </a:rPr>
              <a:t> Bonds</a:t>
            </a:r>
            <a:endParaRPr lang="es-ES_tradnl" sz="1400" b="1" dirty="0">
              <a:solidFill>
                <a:srgbClr val="002060"/>
              </a:solidFill>
              <a:latin typeface="Arial" panose="020B0604020202020204" pitchFamily="34" charset="0"/>
              <a:cs typeface="Arial" panose="020B0604020202020204" pitchFamily="34" charset="0"/>
            </a:endParaRPr>
          </a:p>
          <a:p>
            <a:pPr algn="just">
              <a:lnSpc>
                <a:spcPts val="2000"/>
              </a:lnSpc>
            </a:pPr>
            <a:r>
              <a:rPr lang="es-ES_tradnl" sz="1200" dirty="0">
                <a:latin typeface="Arial" panose="020B0604020202020204" pitchFamily="34" charset="0"/>
                <a:cs typeface="Arial" panose="020B0604020202020204" pitchFamily="34" charset="0"/>
              </a:rPr>
              <a:t>A Un-</a:t>
            </a:r>
            <a:r>
              <a:rPr lang="es-ES_tradnl" sz="1200" dirty="0" err="1">
                <a:latin typeface="Arial" panose="020B0604020202020204" pitchFamily="34" charset="0"/>
                <a:cs typeface="Arial" panose="020B0604020202020204" pitchFamily="34" charset="0"/>
              </a:rPr>
              <a:t>secured</a:t>
            </a:r>
            <a:r>
              <a:rPr lang="es-ES_tradnl" sz="1200" dirty="0">
                <a:latin typeface="Arial" panose="020B0604020202020204" pitchFamily="34" charset="0"/>
                <a:cs typeface="Arial" panose="020B0604020202020204" pitchFamily="34" charset="0"/>
              </a:rPr>
              <a:t> Bond </a:t>
            </a:r>
            <a:r>
              <a:rPr lang="es-ES_tradnl" sz="1200" dirty="0" err="1">
                <a:latin typeface="Arial" panose="020B0604020202020204" pitchFamily="34" charset="0"/>
                <a:cs typeface="Arial" panose="020B0604020202020204" pitchFamily="34" charset="0"/>
              </a:rPr>
              <a:t>relies</a:t>
            </a:r>
            <a:r>
              <a:rPr lang="es-ES_tradnl" sz="1200" dirty="0">
                <a:latin typeface="Arial" panose="020B0604020202020204" pitchFamily="34" charset="0"/>
                <a:cs typeface="Arial" panose="020B0604020202020204" pitchFamily="34" charset="0"/>
              </a:rPr>
              <a:t> on </a:t>
            </a:r>
            <a:r>
              <a:rPr lang="es-ES_tradnl" sz="1200" dirty="0" err="1">
                <a:latin typeface="Arial" panose="020B0604020202020204" pitchFamily="34" charset="0"/>
                <a:cs typeface="Arial" panose="020B0604020202020204" pitchFamily="34" charset="0"/>
              </a:rPr>
              <a:t>the</a:t>
            </a:r>
            <a:r>
              <a:rPr lang="es-ES_tradnl" sz="1200" dirty="0">
                <a:latin typeface="Arial" panose="020B0604020202020204" pitchFamily="34" charset="0"/>
                <a:cs typeface="Arial" panose="020B0604020202020204" pitchFamily="34" charset="0"/>
              </a:rPr>
              <a:t> future </a:t>
            </a:r>
            <a:r>
              <a:rPr lang="es-ES_tradnl" sz="1200" dirty="0" err="1">
                <a:latin typeface="Arial" panose="020B0604020202020204" pitchFamily="34" charset="0"/>
                <a:cs typeface="Arial" panose="020B0604020202020204" pitchFamily="34" charset="0"/>
              </a:rPr>
              <a:t>revenues</a:t>
            </a:r>
            <a:r>
              <a:rPr lang="es-ES_tradnl" sz="1200" dirty="0">
                <a:latin typeface="Arial" panose="020B0604020202020204" pitchFamily="34" charset="0"/>
                <a:cs typeface="Arial" panose="020B0604020202020204" pitchFamily="34" charset="0"/>
              </a:rPr>
              <a:t> of </a:t>
            </a:r>
            <a:r>
              <a:rPr lang="es-ES_tradnl" sz="1200" dirty="0" err="1">
                <a:latin typeface="Arial" panose="020B0604020202020204" pitchFamily="34" charset="0"/>
                <a:cs typeface="Arial" panose="020B0604020202020204" pitchFamily="34" charset="0"/>
              </a:rPr>
              <a:t>the</a:t>
            </a:r>
            <a:r>
              <a:rPr lang="es-ES_tradnl" sz="1200" dirty="0">
                <a:latin typeface="Arial" panose="020B0604020202020204" pitchFamily="34" charset="0"/>
                <a:cs typeface="Arial" panose="020B0604020202020204" pitchFamily="34" charset="0"/>
              </a:rPr>
              <a:t> </a:t>
            </a:r>
            <a:r>
              <a:rPr lang="es-ES_tradnl" sz="1200" dirty="0" err="1">
                <a:latin typeface="Arial" panose="020B0604020202020204" pitchFamily="34" charset="0"/>
                <a:cs typeface="Arial" panose="020B0604020202020204" pitchFamily="34" charset="0"/>
              </a:rPr>
              <a:t>operating</a:t>
            </a:r>
            <a:r>
              <a:rPr lang="es-ES_tradnl" sz="1200" dirty="0">
                <a:latin typeface="Arial" panose="020B0604020202020204" pitchFamily="34" charset="0"/>
                <a:cs typeface="Arial" panose="020B0604020202020204" pitchFamily="34" charset="0"/>
              </a:rPr>
              <a:t> </a:t>
            </a:r>
            <a:r>
              <a:rPr lang="es-ES_tradnl" sz="1200" dirty="0" err="1">
                <a:latin typeface="Arial" panose="020B0604020202020204" pitchFamily="34" charset="0"/>
                <a:cs typeface="Arial" panose="020B0604020202020204" pitchFamily="34" charset="0"/>
              </a:rPr>
              <a:t>company</a:t>
            </a:r>
            <a:r>
              <a:rPr lang="es-ES_tradnl" sz="1200" dirty="0">
                <a:latin typeface="Arial" panose="020B0604020202020204" pitchFamily="34" charset="0"/>
                <a:cs typeface="Arial" panose="020B0604020202020204" pitchFamily="34" charset="0"/>
              </a:rPr>
              <a:t> and in case of a default </a:t>
            </a:r>
            <a:r>
              <a:rPr lang="es-ES_tradnl" sz="1200" dirty="0" err="1">
                <a:latin typeface="Arial" panose="020B0604020202020204" pitchFamily="34" charset="0"/>
                <a:cs typeface="Arial" panose="020B0604020202020204" pitchFamily="34" charset="0"/>
              </a:rPr>
              <a:t>falls</a:t>
            </a:r>
            <a:r>
              <a:rPr lang="es-ES_tradnl" sz="1200" dirty="0">
                <a:latin typeface="Arial" panose="020B0604020202020204" pitchFamily="34" charset="0"/>
                <a:cs typeface="Arial" panose="020B0604020202020204" pitchFamily="34" charset="0"/>
              </a:rPr>
              <a:t> </a:t>
            </a:r>
            <a:r>
              <a:rPr lang="es-ES_tradnl" sz="1200" dirty="0" err="1">
                <a:latin typeface="Arial" panose="020B0604020202020204" pitchFamily="34" charset="0"/>
                <a:cs typeface="Arial" panose="020B0604020202020204" pitchFamily="34" charset="0"/>
              </a:rPr>
              <a:t>under</a:t>
            </a:r>
            <a:r>
              <a:rPr lang="es-ES_tradnl" sz="1200" dirty="0">
                <a:latin typeface="Arial" panose="020B0604020202020204" pitchFamily="34" charset="0"/>
                <a:cs typeface="Arial" panose="020B0604020202020204" pitchFamily="34" charset="0"/>
              </a:rPr>
              <a:t> </a:t>
            </a:r>
            <a:r>
              <a:rPr lang="es-ES_tradnl" sz="1200" dirty="0" err="1">
                <a:latin typeface="Arial" panose="020B0604020202020204" pitchFamily="34" charset="0"/>
                <a:cs typeface="Arial" panose="020B0604020202020204" pitchFamily="34" charset="0"/>
              </a:rPr>
              <a:t>secured</a:t>
            </a:r>
            <a:r>
              <a:rPr lang="es-ES_tradnl" sz="1200" dirty="0">
                <a:latin typeface="Arial" panose="020B0604020202020204" pitchFamily="34" charset="0"/>
                <a:cs typeface="Arial" panose="020B0604020202020204" pitchFamily="34" charset="0"/>
              </a:rPr>
              <a:t> </a:t>
            </a:r>
            <a:r>
              <a:rPr lang="es-ES_tradnl" sz="1200" dirty="0" err="1">
                <a:latin typeface="Arial" panose="020B0604020202020204" pitchFamily="34" charset="0"/>
                <a:cs typeface="Arial" panose="020B0604020202020204" pitchFamily="34" charset="0"/>
              </a:rPr>
              <a:t>debt</a:t>
            </a:r>
            <a:r>
              <a:rPr lang="es-ES_tradnl" sz="1200" dirty="0">
                <a:latin typeface="Arial" panose="020B0604020202020204" pitchFamily="34" charset="0"/>
                <a:cs typeface="Arial" panose="020B0604020202020204" pitchFamily="34" charset="0"/>
              </a:rPr>
              <a:t>. A </a:t>
            </a:r>
            <a:r>
              <a:rPr lang="es-ES_tradnl" sz="1200" dirty="0" err="1">
                <a:latin typeface="Arial" panose="020B0604020202020204" pitchFamily="34" charset="0"/>
                <a:cs typeface="Arial" panose="020B0604020202020204" pitchFamily="34" charset="0"/>
              </a:rPr>
              <a:t>credit</a:t>
            </a:r>
            <a:r>
              <a:rPr lang="es-ES_tradnl" sz="1200" dirty="0">
                <a:latin typeface="Arial" panose="020B0604020202020204" pitchFamily="34" charset="0"/>
                <a:cs typeface="Arial" panose="020B0604020202020204" pitchFamily="34" charset="0"/>
              </a:rPr>
              <a:t> rating </a:t>
            </a:r>
            <a:r>
              <a:rPr lang="es-ES_tradnl" sz="1200" dirty="0" err="1">
                <a:latin typeface="Arial" panose="020B0604020202020204" pitchFamily="34" charset="0"/>
                <a:cs typeface="Arial" panose="020B0604020202020204" pitchFamily="34" charset="0"/>
              </a:rPr>
              <a:t>is</a:t>
            </a:r>
            <a:r>
              <a:rPr lang="es-ES_tradnl" sz="1200" dirty="0">
                <a:latin typeface="Arial" panose="020B0604020202020204" pitchFamily="34" charset="0"/>
                <a:cs typeface="Arial" panose="020B0604020202020204" pitchFamily="34" charset="0"/>
              </a:rPr>
              <a:t> a </a:t>
            </a:r>
            <a:r>
              <a:rPr lang="es-ES_tradnl" sz="1200" dirty="0" err="1">
                <a:latin typeface="Arial" panose="020B0604020202020204" pitchFamily="34" charset="0"/>
                <a:cs typeface="Arial" panose="020B0604020202020204" pitchFamily="34" charset="0"/>
              </a:rPr>
              <a:t>very</a:t>
            </a:r>
            <a:r>
              <a:rPr lang="es-ES_tradnl" sz="1200" dirty="0">
                <a:latin typeface="Arial" panose="020B0604020202020204" pitchFamily="34" charset="0"/>
                <a:cs typeface="Arial" panose="020B0604020202020204" pitchFamily="34" charset="0"/>
              </a:rPr>
              <a:t> </a:t>
            </a:r>
            <a:r>
              <a:rPr lang="es-ES_tradnl" sz="1200" dirty="0" err="1">
                <a:latin typeface="Arial" panose="020B0604020202020204" pitchFamily="34" charset="0"/>
                <a:cs typeface="Arial" panose="020B0604020202020204" pitchFamily="34" charset="0"/>
              </a:rPr>
              <a:t>important</a:t>
            </a:r>
            <a:r>
              <a:rPr lang="es-ES_tradnl" sz="1200" dirty="0">
                <a:latin typeface="Arial" panose="020B0604020202020204" pitchFamily="34" charset="0"/>
                <a:cs typeface="Arial" panose="020B0604020202020204" pitchFamily="34" charset="0"/>
              </a:rPr>
              <a:t> </a:t>
            </a:r>
            <a:r>
              <a:rPr lang="es-ES_tradnl" sz="1200" dirty="0" err="1">
                <a:latin typeface="Arial" panose="020B0604020202020204" pitchFamily="34" charset="0"/>
                <a:cs typeface="Arial" panose="020B0604020202020204" pitchFamily="34" charset="0"/>
              </a:rPr>
              <a:t>source</a:t>
            </a:r>
            <a:r>
              <a:rPr lang="es-ES_tradnl" sz="1200" dirty="0">
                <a:latin typeface="Arial" panose="020B0604020202020204" pitchFamily="34" charset="0"/>
                <a:cs typeface="Arial" panose="020B0604020202020204" pitchFamily="34" charset="0"/>
              </a:rPr>
              <a:t> from a </a:t>
            </a:r>
            <a:r>
              <a:rPr lang="es-ES_tradnl" sz="1200" dirty="0" err="1">
                <a:latin typeface="Arial" panose="020B0604020202020204" pitchFamily="34" charset="0"/>
                <a:cs typeface="Arial" panose="020B0604020202020204" pitchFamily="34" charset="0"/>
              </a:rPr>
              <a:t>third</a:t>
            </a:r>
            <a:r>
              <a:rPr lang="es-ES_tradnl" sz="1200" dirty="0">
                <a:latin typeface="Arial" panose="020B0604020202020204" pitchFamily="34" charset="0"/>
                <a:cs typeface="Arial" panose="020B0604020202020204" pitchFamily="34" charset="0"/>
              </a:rPr>
              <a:t> </a:t>
            </a:r>
            <a:r>
              <a:rPr lang="es-ES_tradnl" sz="1200" dirty="0" err="1">
                <a:latin typeface="Arial" panose="020B0604020202020204" pitchFamily="34" charset="0"/>
                <a:cs typeface="Arial" panose="020B0604020202020204" pitchFamily="34" charset="0"/>
              </a:rPr>
              <a:t>party</a:t>
            </a:r>
            <a:r>
              <a:rPr lang="es-ES_tradnl" sz="1200" dirty="0">
                <a:latin typeface="Arial" panose="020B0604020202020204" pitchFamily="34" charset="0"/>
                <a:cs typeface="Arial" panose="020B0604020202020204" pitchFamily="34" charset="0"/>
              </a:rPr>
              <a:t> as a </a:t>
            </a:r>
            <a:r>
              <a:rPr lang="es-ES_tradnl" sz="1200" dirty="0" err="1">
                <a:latin typeface="Arial" panose="020B0604020202020204" pitchFamily="34" charset="0"/>
                <a:cs typeface="Arial" panose="020B0604020202020204" pitchFamily="34" charset="0"/>
              </a:rPr>
              <a:t>measure</a:t>
            </a:r>
            <a:r>
              <a:rPr lang="es-ES_tradnl" sz="1200" dirty="0">
                <a:latin typeface="Arial" panose="020B0604020202020204" pitchFamily="34" charset="0"/>
                <a:cs typeface="Arial" panose="020B0604020202020204" pitchFamily="34" charset="0"/>
              </a:rPr>
              <a:t> of </a:t>
            </a:r>
            <a:r>
              <a:rPr lang="es-ES_tradnl" sz="1200" dirty="0" err="1">
                <a:latin typeface="Arial" panose="020B0604020202020204" pitchFamily="34" charset="0"/>
                <a:cs typeface="Arial" panose="020B0604020202020204" pitchFamily="34" charset="0"/>
              </a:rPr>
              <a:t>the</a:t>
            </a:r>
            <a:r>
              <a:rPr lang="es-ES_tradnl" sz="1200" dirty="0">
                <a:latin typeface="Arial" panose="020B0604020202020204" pitchFamily="34" charset="0"/>
                <a:cs typeface="Arial" panose="020B0604020202020204" pitchFamily="34" charset="0"/>
              </a:rPr>
              <a:t> </a:t>
            </a:r>
            <a:r>
              <a:rPr lang="es-ES_tradnl" sz="1200" dirty="0" err="1">
                <a:latin typeface="Arial" panose="020B0604020202020204" pitchFamily="34" charset="0"/>
                <a:cs typeface="Arial" panose="020B0604020202020204" pitchFamily="34" charset="0"/>
              </a:rPr>
              <a:t>financial</a:t>
            </a:r>
            <a:r>
              <a:rPr lang="es-ES_tradnl" sz="1200" dirty="0">
                <a:latin typeface="Arial" panose="020B0604020202020204" pitchFamily="34" charset="0"/>
                <a:cs typeface="Arial" panose="020B0604020202020204" pitchFamily="34" charset="0"/>
              </a:rPr>
              <a:t> </a:t>
            </a:r>
            <a:r>
              <a:rPr lang="es-ES_tradnl" sz="1200" dirty="0" err="1">
                <a:latin typeface="Arial" panose="020B0604020202020204" pitchFamily="34" charset="0"/>
                <a:cs typeface="Arial" panose="020B0604020202020204" pitchFamily="34" charset="0"/>
              </a:rPr>
              <a:t>strength</a:t>
            </a:r>
            <a:r>
              <a:rPr lang="es-ES_tradnl" sz="1200" dirty="0">
                <a:latin typeface="Arial" panose="020B0604020202020204" pitchFamily="34" charset="0"/>
                <a:cs typeface="Arial" panose="020B0604020202020204" pitchFamily="34" charset="0"/>
              </a:rPr>
              <a:t> and </a:t>
            </a:r>
            <a:r>
              <a:rPr lang="es-ES_tradnl" sz="1200" dirty="0" err="1">
                <a:latin typeface="Arial" panose="020B0604020202020204" pitchFamily="34" charset="0"/>
                <a:cs typeface="Arial" panose="020B0604020202020204" pitchFamily="34" charset="0"/>
              </a:rPr>
              <a:t>security</a:t>
            </a:r>
            <a:r>
              <a:rPr lang="es-ES_tradnl" sz="1200" dirty="0">
                <a:latin typeface="Arial" panose="020B0604020202020204" pitchFamily="34" charset="0"/>
                <a:cs typeface="Arial" panose="020B0604020202020204" pitchFamily="34" charset="0"/>
              </a:rPr>
              <a:t> of </a:t>
            </a:r>
            <a:r>
              <a:rPr lang="es-ES_tradnl" sz="1200" dirty="0" err="1">
                <a:latin typeface="Arial" panose="020B0604020202020204" pitchFamily="34" charset="0"/>
                <a:cs typeface="Arial" panose="020B0604020202020204" pitchFamily="34" charset="0"/>
              </a:rPr>
              <a:t>the</a:t>
            </a:r>
            <a:r>
              <a:rPr lang="es-ES_tradnl" sz="1200" dirty="0">
                <a:latin typeface="Arial" panose="020B0604020202020204" pitchFamily="34" charset="0"/>
                <a:cs typeface="Arial" panose="020B0604020202020204" pitchFamily="34" charset="0"/>
              </a:rPr>
              <a:t> </a:t>
            </a:r>
            <a:r>
              <a:rPr lang="es-ES_tradnl" sz="1200" dirty="0" err="1">
                <a:latin typeface="Arial" panose="020B0604020202020204" pitchFamily="34" charset="0"/>
                <a:cs typeface="Arial" panose="020B0604020202020204" pitchFamily="34" charset="0"/>
              </a:rPr>
              <a:t>company</a:t>
            </a:r>
            <a:r>
              <a:rPr lang="es-ES_tradnl" sz="1200" dirty="0">
                <a:latin typeface="Arial" panose="020B0604020202020204" pitchFamily="34" charset="0"/>
                <a:cs typeface="Arial" panose="020B0604020202020204" pitchFamily="34" charset="0"/>
              </a:rPr>
              <a:t>.</a:t>
            </a:r>
          </a:p>
          <a:p>
            <a:pPr algn="just">
              <a:lnSpc>
                <a:spcPts val="2000"/>
              </a:lnSpc>
            </a:pPr>
            <a:endParaRPr lang="es-MX" sz="1400" dirty="0">
              <a:latin typeface="Arial" panose="020B0604020202020204" pitchFamily="34" charset="0"/>
              <a:cs typeface="Arial" panose="020B0604020202020204" pitchFamily="34" charset="0"/>
            </a:endParaRPr>
          </a:p>
          <a:p>
            <a:pPr algn="just"/>
            <a:r>
              <a:rPr lang="es-MX" sz="1400" b="1" u="sng" dirty="0" err="1">
                <a:solidFill>
                  <a:srgbClr val="002060"/>
                </a:solidFill>
                <a:latin typeface="Arial" panose="020B0604020202020204" pitchFamily="34" charset="0"/>
                <a:cs typeface="Arial" panose="020B0604020202020204" pitchFamily="34" charset="0"/>
              </a:rPr>
              <a:t>Subordinate</a:t>
            </a:r>
            <a:r>
              <a:rPr lang="es-MX" sz="1400" b="1" u="sng" dirty="0">
                <a:solidFill>
                  <a:srgbClr val="002060"/>
                </a:solidFill>
                <a:latin typeface="Arial" panose="020B0604020202020204" pitchFamily="34" charset="0"/>
                <a:cs typeface="Arial" panose="020B0604020202020204" pitchFamily="34" charset="0"/>
              </a:rPr>
              <a:t> Bonds -  </a:t>
            </a:r>
            <a:r>
              <a:rPr lang="es-MX" sz="1200" dirty="0">
                <a:latin typeface="Arial" panose="020B0604020202020204" pitchFamily="34" charset="0"/>
                <a:cs typeface="Arial" panose="020B0604020202020204" pitchFamily="34" charset="0"/>
              </a:rPr>
              <a:t>A Subordinat Bond is a debt paid when others creditors are fully re-imburse.</a:t>
            </a:r>
          </a:p>
          <a:p>
            <a:pPr algn="just">
              <a:lnSpc>
                <a:spcPts val="2000"/>
              </a:lnSpc>
            </a:pPr>
            <a:endParaRPr lang="es-MX" sz="1400" dirty="0">
              <a:latin typeface="Arial" panose="020B0604020202020204" pitchFamily="34" charset="0"/>
              <a:cs typeface="Arial" panose="020B0604020202020204" pitchFamily="34" charset="0"/>
            </a:endParaRPr>
          </a:p>
          <a:p>
            <a:pPr algn="just">
              <a:lnSpc>
                <a:spcPts val="2000"/>
              </a:lnSpc>
            </a:pPr>
            <a:r>
              <a:rPr lang="es-MX" sz="1400" b="1" u="sng" dirty="0">
                <a:solidFill>
                  <a:srgbClr val="002060"/>
                </a:solidFill>
                <a:latin typeface="Arial" panose="020B0604020202020204" pitchFamily="34" charset="0"/>
                <a:cs typeface="Arial" panose="020B0604020202020204" pitchFamily="34" charset="0"/>
              </a:rPr>
              <a:t>Convertible Bond</a:t>
            </a:r>
            <a:endParaRPr lang="es-MX" sz="1400" b="1" dirty="0">
              <a:solidFill>
                <a:srgbClr val="002060"/>
              </a:solidFill>
              <a:latin typeface="Arial" pitchFamily="34" charset="0"/>
              <a:cs typeface="Arial" pitchFamily="34" charset="0"/>
            </a:endParaRPr>
          </a:p>
          <a:p>
            <a:pPr algn="just">
              <a:lnSpc>
                <a:spcPts val="2000"/>
              </a:lnSpc>
            </a:pPr>
            <a:r>
              <a:rPr lang="en-US" sz="1200" dirty="0">
                <a:latin typeface="Arial" panose="020B0604020202020204" pitchFamily="34" charset="0"/>
                <a:cs typeface="Arial" panose="020B0604020202020204" pitchFamily="34" charset="0"/>
              </a:rPr>
              <a:t>A convertible bond is a fixed-income corporate debt security that yields interest payments, this can be converted into a </a:t>
            </a:r>
          </a:p>
          <a:p>
            <a:pPr algn="just">
              <a:lnSpc>
                <a:spcPts val="2000"/>
              </a:lnSpc>
            </a:pPr>
            <a:r>
              <a:rPr lang="en-US" sz="1200" dirty="0">
                <a:latin typeface="Arial" panose="020B0604020202020204" pitchFamily="34" charset="0"/>
                <a:cs typeface="Arial" panose="020B0604020202020204" pitchFamily="34" charset="0"/>
              </a:rPr>
              <a:t>pre-determined number of common stock or equity shares</a:t>
            </a:r>
            <a:r>
              <a:rPr lang="es-MX" sz="1200" dirty="0">
                <a:latin typeface="Arial" panose="020B0604020202020204" pitchFamily="34" charset="0"/>
                <a:cs typeface="Arial" panose="020B0604020202020204" pitchFamily="34" charset="0"/>
              </a:rPr>
              <a:t> at maturity rather than recieving cash. </a:t>
            </a:r>
            <a:r>
              <a:rPr lang="es-MX" sz="1200" dirty="0" err="1">
                <a:latin typeface="Arial" panose="020B0604020202020204" pitchFamily="34" charset="0"/>
                <a:cs typeface="Arial" panose="020B0604020202020204" pitchFamily="34" charset="0"/>
              </a:rPr>
              <a:t>This</a:t>
            </a:r>
            <a:r>
              <a:rPr lang="es-MX" sz="1200" dirty="0">
                <a:latin typeface="Arial" panose="020B0604020202020204" pitchFamily="34" charset="0"/>
                <a:cs typeface="Arial" panose="020B0604020202020204" pitchFamily="34" charset="0"/>
              </a:rPr>
              <a:t> </a:t>
            </a:r>
            <a:r>
              <a:rPr lang="es-MX" sz="1200" dirty="0" err="1">
                <a:latin typeface="Arial" panose="020B0604020202020204" pitchFamily="34" charset="0"/>
                <a:cs typeface="Arial" panose="020B0604020202020204" pitchFamily="34" charset="0"/>
              </a:rPr>
              <a:t>gives</a:t>
            </a:r>
            <a:r>
              <a:rPr lang="es-MX" sz="1200" dirty="0">
                <a:latin typeface="Arial" panose="020B0604020202020204" pitchFamily="34" charset="0"/>
                <a:cs typeface="Arial" panose="020B0604020202020204" pitchFamily="34" charset="0"/>
              </a:rPr>
              <a:t> </a:t>
            </a:r>
            <a:r>
              <a:rPr lang="es-MX" sz="1200" dirty="0" err="1">
                <a:latin typeface="Arial" panose="020B0604020202020204" pitchFamily="34" charset="0"/>
                <a:cs typeface="Arial" panose="020B0604020202020204" pitchFamily="34" charset="0"/>
              </a:rPr>
              <a:t>the</a:t>
            </a:r>
            <a:r>
              <a:rPr lang="es-MX" sz="1200" dirty="0">
                <a:latin typeface="Arial" panose="020B0604020202020204" pitchFamily="34" charset="0"/>
                <a:cs typeface="Arial" panose="020B0604020202020204" pitchFamily="34" charset="0"/>
              </a:rPr>
              <a:t> Investor </a:t>
            </a:r>
            <a:r>
              <a:rPr lang="es-MX" sz="1200" dirty="0" err="1">
                <a:latin typeface="Arial" panose="020B0604020202020204" pitchFamily="34" charset="0"/>
                <a:cs typeface="Arial" panose="020B0604020202020204" pitchFamily="34" charset="0"/>
              </a:rPr>
              <a:t>the</a:t>
            </a:r>
            <a:r>
              <a:rPr lang="es-MX" sz="1200" dirty="0">
                <a:latin typeface="Arial" panose="020B0604020202020204" pitchFamily="34" charset="0"/>
                <a:cs typeface="Arial" panose="020B0604020202020204" pitchFamily="34" charset="0"/>
              </a:rPr>
              <a:t> </a:t>
            </a:r>
            <a:r>
              <a:rPr lang="es-MX" sz="1200" dirty="0" err="1">
                <a:latin typeface="Arial" panose="020B0604020202020204" pitchFamily="34" charset="0"/>
                <a:cs typeface="Arial" panose="020B0604020202020204" pitchFamily="34" charset="0"/>
              </a:rPr>
              <a:t>potential</a:t>
            </a:r>
            <a:r>
              <a:rPr lang="es-MX" sz="1200" dirty="0">
                <a:latin typeface="Arial" panose="020B0604020202020204" pitchFamily="34" charset="0"/>
                <a:cs typeface="Arial" panose="020B0604020202020204" pitchFamily="34" charset="0"/>
              </a:rPr>
              <a:t> </a:t>
            </a:r>
            <a:r>
              <a:rPr lang="es-MX" sz="1200" dirty="0" err="1">
                <a:latin typeface="Arial" panose="020B0604020202020204" pitchFamily="34" charset="0"/>
                <a:cs typeface="Arial" panose="020B0604020202020204" pitchFamily="34" charset="0"/>
              </a:rPr>
              <a:t>upside</a:t>
            </a:r>
            <a:r>
              <a:rPr lang="es-MX" sz="1200" dirty="0">
                <a:latin typeface="Arial" panose="020B0604020202020204" pitchFamily="34" charset="0"/>
                <a:cs typeface="Arial" panose="020B0604020202020204" pitchFamily="34" charset="0"/>
              </a:rPr>
              <a:t> of capital </a:t>
            </a:r>
            <a:r>
              <a:rPr lang="es-MX" sz="1200" dirty="0" err="1">
                <a:latin typeface="Arial" panose="020B0604020202020204" pitchFamily="34" charset="0"/>
                <a:cs typeface="Arial" panose="020B0604020202020204" pitchFamily="34" charset="0"/>
              </a:rPr>
              <a:t>growth</a:t>
            </a:r>
            <a:r>
              <a:rPr lang="es-MX" sz="1200" dirty="0">
                <a:latin typeface="Arial" panose="020B0604020202020204" pitchFamily="34" charset="0"/>
                <a:cs typeface="Arial" panose="020B0604020202020204" pitchFamily="34" charset="0"/>
              </a:rPr>
              <a:t> as </a:t>
            </a:r>
            <a:r>
              <a:rPr lang="es-MX" sz="1200" dirty="0" err="1">
                <a:latin typeface="Arial" panose="020B0604020202020204" pitchFamily="34" charset="0"/>
                <a:cs typeface="Arial" panose="020B0604020202020204" pitchFamily="34" charset="0"/>
              </a:rPr>
              <a:t>well</a:t>
            </a:r>
            <a:r>
              <a:rPr lang="es-MX" sz="1200" dirty="0">
                <a:latin typeface="Arial" panose="020B0604020202020204" pitchFamily="34" charset="0"/>
                <a:cs typeface="Arial" panose="020B0604020202020204" pitchFamily="34" charset="0"/>
              </a:rPr>
              <a:t> as </a:t>
            </a:r>
            <a:r>
              <a:rPr lang="es-MX" sz="1200" dirty="0" err="1">
                <a:latin typeface="Arial" panose="020B0604020202020204" pitchFamily="34" charset="0"/>
                <a:cs typeface="Arial" panose="020B0604020202020204" pitchFamily="34" charset="0"/>
              </a:rPr>
              <a:t>the</a:t>
            </a:r>
            <a:r>
              <a:rPr lang="es-MX" sz="1200" dirty="0">
                <a:latin typeface="Arial" panose="020B0604020202020204" pitchFamily="34" charset="0"/>
                <a:cs typeface="Arial" panose="020B0604020202020204" pitchFamily="34" charset="0"/>
              </a:rPr>
              <a:t> </a:t>
            </a:r>
            <a:r>
              <a:rPr lang="es-MX" sz="1200" dirty="0" err="1">
                <a:latin typeface="Arial" panose="020B0604020202020204" pitchFamily="34" charset="0"/>
                <a:cs typeface="Arial" panose="020B0604020202020204" pitchFamily="34" charset="0"/>
              </a:rPr>
              <a:t>fixed</a:t>
            </a:r>
            <a:r>
              <a:rPr lang="es-MX" sz="1200" dirty="0">
                <a:latin typeface="Arial" panose="020B0604020202020204" pitchFamily="34" charset="0"/>
                <a:cs typeface="Arial" panose="020B0604020202020204" pitchFamily="34" charset="0"/>
              </a:rPr>
              <a:t> </a:t>
            </a:r>
            <a:r>
              <a:rPr lang="es-MX" sz="1200" dirty="0" err="1">
                <a:latin typeface="Arial" panose="020B0604020202020204" pitchFamily="34" charset="0"/>
                <a:cs typeface="Arial" panose="020B0604020202020204" pitchFamily="34" charset="0"/>
              </a:rPr>
              <a:t>income</a:t>
            </a:r>
            <a:r>
              <a:rPr lang="es-MX" sz="1200" dirty="0">
                <a:latin typeface="Arial" panose="020B0604020202020204" pitchFamily="34" charset="0"/>
                <a:cs typeface="Arial" panose="020B0604020202020204" pitchFamily="34" charset="0"/>
              </a:rPr>
              <a:t>.</a:t>
            </a:r>
          </a:p>
          <a:p>
            <a:pPr algn="just">
              <a:lnSpc>
                <a:spcPts val="2000"/>
              </a:lnSpc>
            </a:pPr>
            <a:endParaRPr lang="en-US" sz="1400" dirty="0">
              <a:latin typeface="Arial" panose="020B0604020202020204" pitchFamily="34" charset="0"/>
              <a:cs typeface="Arial" panose="020B0604020202020204" pitchFamily="34" charset="0"/>
            </a:endParaRPr>
          </a:p>
          <a:p>
            <a:pPr algn="just">
              <a:lnSpc>
                <a:spcPts val="2000"/>
              </a:lnSpc>
            </a:pPr>
            <a:r>
              <a:rPr lang="es-MX" sz="1400" b="1" u="sng" dirty="0">
                <a:solidFill>
                  <a:srgbClr val="002060"/>
                </a:solidFill>
                <a:latin typeface="Arial" panose="020B0604020202020204" pitchFamily="34" charset="0"/>
                <a:cs typeface="Arial" panose="020B0604020202020204" pitchFamily="34" charset="0"/>
              </a:rPr>
              <a:t>Stocks/Shares</a:t>
            </a:r>
            <a:endParaRPr lang="es-MX" sz="1400" b="1" dirty="0">
              <a:solidFill>
                <a:srgbClr val="002060"/>
              </a:solidFill>
              <a:latin typeface="Arial" pitchFamily="34" charset="0"/>
              <a:cs typeface="Arial" pitchFamily="34" charset="0"/>
            </a:endParaRPr>
          </a:p>
          <a:p>
            <a:pPr algn="just">
              <a:lnSpc>
                <a:spcPts val="2000"/>
              </a:lnSpc>
            </a:pPr>
            <a:r>
              <a:rPr lang="en-US" sz="1200" b="0" i="0" dirty="0">
                <a:solidFill>
                  <a:srgbClr val="111111"/>
                </a:solidFill>
                <a:effectLst/>
                <a:latin typeface="Roboto" panose="02000000000000000000" pitchFamily="2" charset="0"/>
              </a:rPr>
              <a:t>Stocks and shares represent equity ownership in a corporation or financial asset, owned by investors who exchange capital in return for these units. Each investor in a company owns a fraction of that company. Ordinary shareholders are often the last creditors to be compensated in the event of bankruptcy. Preferential shares</a:t>
            </a:r>
            <a:endParaRPr lang="en-US" sz="1200" dirty="0">
              <a:latin typeface="Arial" panose="020B0604020202020204" pitchFamily="34" charset="0"/>
              <a:cs typeface="Arial" panose="020B0604020202020204" pitchFamily="34" charset="0"/>
            </a:endParaRPr>
          </a:p>
        </p:txBody>
      </p:sp>
      <p:sp>
        <p:nvSpPr>
          <p:cNvPr id="5" name="Rectangle 1">
            <a:extLst>
              <a:ext uri="{FF2B5EF4-FFF2-40B4-BE49-F238E27FC236}">
                <a16:creationId xmlns:a16="http://schemas.microsoft.com/office/drawing/2014/main" id="{4B50B9AB-7B21-7465-6598-11737FAC1880}"/>
              </a:ext>
            </a:extLst>
          </p:cNvPr>
          <p:cNvSpPr>
            <a:spLocks noChangeArrowheads="1"/>
          </p:cNvSpPr>
          <p:nvPr/>
        </p:nvSpPr>
        <p:spPr bwMode="auto">
          <a:xfrm>
            <a:off x="0" y="0"/>
            <a:ext cx="9144000" cy="0"/>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a:ln>
                <a:noFill/>
              </a:ln>
              <a:solidFill>
                <a:schemeClr val="tx1"/>
              </a:solidFill>
              <a:effectLst/>
              <a:latin typeface="Arial" panose="020B0604020202020204" pitchFamily="34" charset="0"/>
            </a:endParaRPr>
          </a:p>
        </p:txBody>
      </p:sp>
      <p:sp>
        <p:nvSpPr>
          <p:cNvPr id="6" name="Rectangle 2">
            <a:extLst>
              <a:ext uri="{FF2B5EF4-FFF2-40B4-BE49-F238E27FC236}">
                <a16:creationId xmlns:a16="http://schemas.microsoft.com/office/drawing/2014/main" id="{A6B9748E-4308-99DB-EEE2-04AFED14152C}"/>
              </a:ext>
            </a:extLst>
          </p:cNvPr>
          <p:cNvSpPr>
            <a:spLocks noChangeArrowheads="1"/>
          </p:cNvSpPr>
          <p:nvPr/>
        </p:nvSpPr>
        <p:spPr bwMode="auto">
          <a:xfrm>
            <a:off x="152400" y="152400"/>
            <a:ext cx="9144000" cy="0"/>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785523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5F1EFE1-8495-0921-00C9-EA9CD07B3BB8}"/>
              </a:ext>
            </a:extLst>
          </p:cNvPr>
          <p:cNvPicPr>
            <a:picLocks noChangeAspect="1"/>
          </p:cNvPicPr>
          <p:nvPr/>
        </p:nvPicPr>
        <p:blipFill>
          <a:blip r:embed="rId2">
            <a:alphaModFix amt="30000"/>
          </a:blip>
          <a:stretch>
            <a:fillRect/>
          </a:stretch>
        </p:blipFill>
        <p:spPr>
          <a:xfrm>
            <a:off x="1" y="0"/>
            <a:ext cx="9143999" cy="6857999"/>
          </a:xfrm>
          <a:prstGeom prst="rect">
            <a:avLst/>
          </a:prstGeom>
          <a:noFill/>
          <a:effectLst>
            <a:reflection stA="15000" endPos="65000" dist="50800" dir="5400000" sy="-100000" algn="bl" rotWithShape="0"/>
          </a:effectLst>
        </p:spPr>
      </p:pic>
      <p:sp>
        <p:nvSpPr>
          <p:cNvPr id="11" name="CuadroTexto 37">
            <a:extLst>
              <a:ext uri="{FF2B5EF4-FFF2-40B4-BE49-F238E27FC236}">
                <a16:creationId xmlns:a16="http://schemas.microsoft.com/office/drawing/2014/main" id="{24A9B2A7-6362-694B-9836-27C5406661D3}"/>
              </a:ext>
            </a:extLst>
          </p:cNvPr>
          <p:cNvSpPr txBox="1"/>
          <p:nvPr/>
        </p:nvSpPr>
        <p:spPr>
          <a:xfrm>
            <a:off x="-1" y="2658381"/>
            <a:ext cx="8589981" cy="1077218"/>
          </a:xfrm>
          <a:prstGeom prst="rect">
            <a:avLst/>
          </a:prstGeom>
          <a:noFill/>
        </p:spPr>
        <p:txBody>
          <a:bodyPr wrap="square" rtlCol="0">
            <a:spAutoFit/>
          </a:bodyPr>
          <a:lstStyle/>
          <a:p>
            <a:pPr algn="ctr"/>
            <a:r>
              <a:rPr lang="es-MX" sz="3200" b="1" dirty="0">
                <a:solidFill>
                  <a:srgbClr val="002060"/>
                </a:solidFill>
                <a:effectLst>
                  <a:outerShdw blurRad="50800" dist="38100" dir="2700000" algn="tl" rotWithShape="0">
                    <a:prstClr val="black">
                      <a:alpha val="40000"/>
                    </a:prstClr>
                  </a:outerShdw>
                </a:effectLst>
                <a:latin typeface="Arial" pitchFamily="34" charset="0"/>
                <a:cs typeface="Arial" pitchFamily="34" charset="0"/>
              </a:rPr>
              <a:t>Investment-Grade</a:t>
            </a:r>
            <a:endParaRPr lang="es-MX" sz="4000" dirty="0">
              <a:effectLst>
                <a:outerShdw blurRad="50800" dist="38100" dir="2700000" algn="tl" rotWithShape="0">
                  <a:prstClr val="black">
                    <a:alpha val="40000"/>
                  </a:prstClr>
                </a:outerShdw>
              </a:effectLst>
            </a:endParaRPr>
          </a:p>
          <a:p>
            <a:pPr algn="ctr"/>
            <a:r>
              <a:rPr lang="es-MX" sz="3200" b="1" dirty="0">
                <a:solidFill>
                  <a:srgbClr val="002060"/>
                </a:solidFill>
                <a:effectLst>
                  <a:outerShdw blurRad="50800" dist="38100" dir="2700000" algn="tl" rotWithShape="0">
                    <a:prstClr val="black">
                      <a:alpha val="40000"/>
                    </a:prstClr>
                  </a:outerShdw>
                </a:effectLst>
                <a:latin typeface="Arial" pitchFamily="34" charset="0"/>
                <a:cs typeface="Arial" pitchFamily="34" charset="0"/>
              </a:rPr>
              <a:t>Corporate Bonds</a:t>
            </a:r>
            <a:endParaRPr lang="es-MX" sz="3200" dirty="0">
              <a:effectLst>
                <a:outerShdw blurRad="50800" dist="38100" dir="2700000" algn="tl" rotWithShape="0">
                  <a:prstClr val="black">
                    <a:alpha val="40000"/>
                  </a:prstClr>
                </a:outerShdw>
              </a:effectLst>
            </a:endParaRPr>
          </a:p>
        </p:txBody>
      </p:sp>
      <p:cxnSp>
        <p:nvCxnSpPr>
          <p:cNvPr id="13" name="Straight Connector 13">
            <a:extLst>
              <a:ext uri="{FF2B5EF4-FFF2-40B4-BE49-F238E27FC236}">
                <a16:creationId xmlns:a16="http://schemas.microsoft.com/office/drawing/2014/main" id="{BB2D60AF-C517-AA49-A4B1-B7086773233A}"/>
              </a:ext>
            </a:extLst>
          </p:cNvPr>
          <p:cNvCxnSpPr>
            <a:cxnSpLocks/>
          </p:cNvCxnSpPr>
          <p:nvPr/>
        </p:nvCxnSpPr>
        <p:spPr>
          <a:xfrm>
            <a:off x="9020700" y="-53986"/>
            <a:ext cx="0" cy="6911985"/>
          </a:xfrm>
          <a:prstGeom prst="lin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3">
            <a:extLst>
              <a:ext uri="{FF2B5EF4-FFF2-40B4-BE49-F238E27FC236}">
                <a16:creationId xmlns:a16="http://schemas.microsoft.com/office/drawing/2014/main" id="{59AB7AD2-344F-EE4F-AAA3-6050F85013FC}"/>
              </a:ext>
            </a:extLst>
          </p:cNvPr>
          <p:cNvCxnSpPr>
            <a:cxnSpLocks/>
          </p:cNvCxnSpPr>
          <p:nvPr/>
        </p:nvCxnSpPr>
        <p:spPr>
          <a:xfrm flipH="1">
            <a:off x="-1" y="0"/>
            <a:ext cx="675275" cy="61320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2">
            <a:extLst>
              <a:ext uri="{FF2B5EF4-FFF2-40B4-BE49-F238E27FC236}">
                <a16:creationId xmlns:a16="http://schemas.microsoft.com/office/drawing/2014/main" id="{70F06ADF-EF11-6845-9B3C-2B8DA6D016F5}"/>
              </a:ext>
            </a:extLst>
          </p:cNvPr>
          <p:cNvCxnSpPr>
            <a:cxnSpLocks/>
          </p:cNvCxnSpPr>
          <p:nvPr/>
        </p:nvCxnSpPr>
        <p:spPr>
          <a:xfrm flipV="1">
            <a:off x="20973" y="53563"/>
            <a:ext cx="998290" cy="885883"/>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9" name="Straight Connector 13">
            <a:extLst>
              <a:ext uri="{FF2B5EF4-FFF2-40B4-BE49-F238E27FC236}">
                <a16:creationId xmlns:a16="http://schemas.microsoft.com/office/drawing/2014/main" id="{24BD8912-486D-3148-BB72-B66B0677BE5A}"/>
              </a:ext>
            </a:extLst>
          </p:cNvPr>
          <p:cNvCxnSpPr>
            <a:cxnSpLocks/>
          </p:cNvCxnSpPr>
          <p:nvPr/>
        </p:nvCxnSpPr>
        <p:spPr>
          <a:xfrm>
            <a:off x="8947672" y="-53986"/>
            <a:ext cx="0" cy="693888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pic>
        <p:nvPicPr>
          <p:cNvPr id="14" name="Picture 24" descr="Logo, company name&#10;&#10;Description automatically generated">
            <a:extLst>
              <a:ext uri="{FF2B5EF4-FFF2-40B4-BE49-F238E27FC236}">
                <a16:creationId xmlns:a16="http://schemas.microsoft.com/office/drawing/2014/main" id="{C890C263-3D88-1641-8F5D-97A3E4D1405E}"/>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14092" t="34132" r="67990" b="32636"/>
          <a:stretch/>
        </p:blipFill>
        <p:spPr>
          <a:xfrm>
            <a:off x="4392771" y="565489"/>
            <a:ext cx="358455" cy="373957"/>
          </a:xfrm>
          <a:prstGeom prst="rect">
            <a:avLst/>
          </a:prstGeom>
        </p:spPr>
      </p:pic>
    </p:spTree>
    <p:extLst>
      <p:ext uri="{BB962C8B-B14F-4D97-AF65-F5344CB8AC3E}">
        <p14:creationId xmlns:p14="http://schemas.microsoft.com/office/powerpoint/2010/main" val="3240190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1055F7D4-4AD1-40CD-9AF8-526E561C69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CuadroTexto 1">
            <a:extLst>
              <a:ext uri="{FF2B5EF4-FFF2-40B4-BE49-F238E27FC236}">
                <a16:creationId xmlns:a16="http://schemas.microsoft.com/office/drawing/2014/main" id="{83DEECA9-3D75-D73E-9D11-9629344CF7B8}"/>
              </a:ext>
            </a:extLst>
          </p:cNvPr>
          <p:cNvSpPr txBox="1"/>
          <p:nvPr/>
        </p:nvSpPr>
        <p:spPr>
          <a:xfrm>
            <a:off x="352234" y="4836790"/>
            <a:ext cx="8490013" cy="2062103"/>
          </a:xfrm>
          <a:prstGeom prst="rect">
            <a:avLst/>
          </a:prstGeom>
          <a:noFill/>
        </p:spPr>
        <p:txBody>
          <a:bodyPr wrap="square" rtlCol="0">
            <a:spAutoFit/>
          </a:bodyPr>
          <a:lstStyle/>
          <a:p>
            <a:r>
              <a:rPr lang="es-MX" sz="3600" b="1" dirty="0">
                <a:solidFill>
                  <a:schemeClr val="bg1"/>
                </a:solidFill>
                <a:effectLst>
                  <a:outerShdw blurRad="38100" dist="38100" dir="2700000" algn="tl">
                    <a:srgbClr val="000000">
                      <a:alpha val="43137"/>
                    </a:srgbClr>
                  </a:outerShdw>
                </a:effectLst>
                <a:latin typeface="Arial" pitchFamily="34" charset="0"/>
                <a:cs typeface="Arial" pitchFamily="34" charset="0"/>
              </a:rPr>
              <a:t>INTRODUCTION:</a:t>
            </a:r>
            <a:br>
              <a:rPr lang="es-MX" sz="3600" b="1" dirty="0">
                <a:solidFill>
                  <a:schemeClr val="bg1"/>
                </a:solidFill>
                <a:effectLst>
                  <a:outerShdw blurRad="38100" dist="38100" dir="2700000" algn="tl">
                    <a:srgbClr val="000000">
                      <a:alpha val="43137"/>
                    </a:srgbClr>
                  </a:outerShdw>
                </a:effectLst>
                <a:latin typeface="Arial" pitchFamily="34" charset="0"/>
                <a:cs typeface="Arial" pitchFamily="34" charset="0"/>
              </a:rPr>
            </a:br>
            <a:r>
              <a:rPr lang="es-MX" sz="2800" dirty="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es-MX" sz="2800" dirty="0" err="1">
                <a:solidFill>
                  <a:schemeClr val="bg1"/>
                </a:solidFill>
                <a:effectLst>
                  <a:outerShdw blurRad="38100" dist="38100" dir="2700000" algn="tl">
                    <a:srgbClr val="000000">
                      <a:alpha val="43137"/>
                    </a:srgbClr>
                  </a:outerShdw>
                </a:effectLst>
                <a:latin typeface="Arial" pitchFamily="34" charset="0"/>
                <a:cs typeface="Arial" pitchFamily="34" charset="0"/>
              </a:rPr>
              <a:t>Private</a:t>
            </a:r>
            <a:r>
              <a:rPr lang="es-MX" sz="2800" dirty="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es-MX" sz="2800" dirty="0" err="1">
                <a:solidFill>
                  <a:schemeClr val="bg1"/>
                </a:solidFill>
                <a:effectLst>
                  <a:outerShdw blurRad="38100" dist="38100" dir="2700000" algn="tl">
                    <a:srgbClr val="000000">
                      <a:alpha val="43137"/>
                    </a:srgbClr>
                  </a:outerShdw>
                </a:effectLst>
                <a:latin typeface="Arial" pitchFamily="34" charset="0"/>
                <a:cs typeface="Arial" pitchFamily="34" charset="0"/>
              </a:rPr>
              <a:t>Debt</a:t>
            </a:r>
            <a:r>
              <a:rPr lang="es-MX" sz="2800" dirty="0">
                <a:solidFill>
                  <a:schemeClr val="bg1"/>
                </a:solidFill>
                <a:effectLst>
                  <a:outerShdw blurRad="38100" dist="38100" dir="2700000" algn="tl">
                    <a:srgbClr val="000000">
                      <a:alpha val="43137"/>
                    </a:srgbClr>
                  </a:outerShdw>
                </a:effectLst>
                <a:latin typeface="Arial" pitchFamily="34" charset="0"/>
                <a:cs typeface="Arial" pitchFamily="34" charset="0"/>
              </a:rPr>
              <a:t> in a </a:t>
            </a:r>
            <a:r>
              <a:rPr lang="es-MX" sz="2800" dirty="0" err="1">
                <a:solidFill>
                  <a:schemeClr val="bg1"/>
                </a:solidFill>
                <a:effectLst>
                  <a:outerShdw blurRad="38100" dist="38100" dir="2700000" algn="tl">
                    <a:srgbClr val="000000">
                      <a:alpha val="43137"/>
                    </a:srgbClr>
                  </a:outerShdw>
                </a:effectLst>
                <a:latin typeface="Arial" pitchFamily="34" charset="0"/>
                <a:cs typeface="Arial" pitchFamily="34" charset="0"/>
              </a:rPr>
              <a:t>Balanced</a:t>
            </a:r>
            <a:r>
              <a:rPr lang="es-MX" sz="2800" dirty="0">
                <a:solidFill>
                  <a:schemeClr val="bg1"/>
                </a:solidFill>
                <a:effectLst>
                  <a:outerShdw blurRad="38100" dist="38100" dir="2700000" algn="tl">
                    <a:srgbClr val="000000">
                      <a:alpha val="43137"/>
                    </a:srgbClr>
                  </a:outerShdw>
                </a:effectLst>
                <a:latin typeface="Arial" pitchFamily="34" charset="0"/>
                <a:cs typeface="Arial" pitchFamily="34" charset="0"/>
              </a:rPr>
              <a:t> Portfolio </a:t>
            </a:r>
            <a:br>
              <a:rPr lang="es-MX" sz="2800" dirty="0">
                <a:solidFill>
                  <a:schemeClr val="bg1"/>
                </a:solidFill>
                <a:effectLst>
                  <a:outerShdw blurRad="38100" dist="38100" dir="2700000" algn="tl">
                    <a:srgbClr val="000000">
                      <a:alpha val="43137"/>
                    </a:srgbClr>
                  </a:outerShdw>
                </a:effectLst>
                <a:latin typeface="Arial" pitchFamily="34" charset="0"/>
                <a:cs typeface="Arial" pitchFamily="34" charset="0"/>
              </a:rPr>
            </a:br>
            <a:r>
              <a:rPr lang="es-MX" sz="2800" dirty="0">
                <a:solidFill>
                  <a:schemeClr val="bg1"/>
                </a:solidFill>
                <a:effectLst>
                  <a:outerShdw blurRad="38100" dist="38100" dir="2700000" algn="tl">
                    <a:srgbClr val="000000">
                      <a:alpha val="43137"/>
                    </a:srgbClr>
                  </a:outerShdw>
                </a:effectLst>
                <a:latin typeface="Arial" pitchFamily="34" charset="0"/>
                <a:cs typeface="Arial" pitchFamily="34" charset="0"/>
              </a:rPr>
              <a:t>- High Yield Fixed Income</a:t>
            </a:r>
          </a:p>
          <a:p>
            <a:endParaRPr lang="es-MX" sz="3600" b="1" i="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10763884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08251B0-419A-48DC-9C3D-4F6C2F76F93C}"/>
              </a:ext>
            </a:extLst>
          </p:cNvPr>
          <p:cNvSpPr/>
          <p:nvPr/>
        </p:nvSpPr>
        <p:spPr>
          <a:xfrm>
            <a:off x="291548" y="278296"/>
            <a:ext cx="3048000" cy="1325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Rectangle 1">
            <a:extLst>
              <a:ext uri="{FF2B5EF4-FFF2-40B4-BE49-F238E27FC236}">
                <a16:creationId xmlns:a16="http://schemas.microsoft.com/office/drawing/2014/main" id="{02CE7AE2-290B-43E0-9FF2-541467F93BDB}"/>
              </a:ext>
            </a:extLst>
          </p:cNvPr>
          <p:cNvSpPr/>
          <p:nvPr/>
        </p:nvSpPr>
        <p:spPr>
          <a:xfrm>
            <a:off x="8578132" y="0"/>
            <a:ext cx="571500" cy="58477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002060"/>
              </a:solidFill>
            </a:endParaRPr>
          </a:p>
        </p:txBody>
      </p:sp>
      <p:sp>
        <p:nvSpPr>
          <p:cNvPr id="10" name="Rectangle 9">
            <a:extLst>
              <a:ext uri="{FF2B5EF4-FFF2-40B4-BE49-F238E27FC236}">
                <a16:creationId xmlns:a16="http://schemas.microsoft.com/office/drawing/2014/main" id="{597D3B6D-E14A-407F-8E8F-1A6DBDFD486A}"/>
              </a:ext>
            </a:extLst>
          </p:cNvPr>
          <p:cNvSpPr/>
          <p:nvPr/>
        </p:nvSpPr>
        <p:spPr>
          <a:xfrm>
            <a:off x="8949690" y="584775"/>
            <a:ext cx="194310" cy="203895"/>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002060"/>
              </a:solidFill>
            </a:endParaRPr>
          </a:p>
        </p:txBody>
      </p:sp>
      <p:sp>
        <p:nvSpPr>
          <p:cNvPr id="11" name="Rectangle 10">
            <a:extLst>
              <a:ext uri="{FF2B5EF4-FFF2-40B4-BE49-F238E27FC236}">
                <a16:creationId xmlns:a16="http://schemas.microsoft.com/office/drawing/2014/main" id="{08A04414-2927-4B27-A34D-40EA65FFB3A1}"/>
              </a:ext>
            </a:extLst>
          </p:cNvPr>
          <p:cNvSpPr/>
          <p:nvPr/>
        </p:nvSpPr>
        <p:spPr>
          <a:xfrm>
            <a:off x="8383822" y="0"/>
            <a:ext cx="194310" cy="20389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002060"/>
              </a:solidFill>
            </a:endParaRPr>
          </a:p>
        </p:txBody>
      </p:sp>
      <p:pic>
        <p:nvPicPr>
          <p:cNvPr id="13" name="Picture 12" descr="Logo, company name&#10;&#10;Description automatically generated">
            <a:extLst>
              <a:ext uri="{FF2B5EF4-FFF2-40B4-BE49-F238E27FC236}">
                <a16:creationId xmlns:a16="http://schemas.microsoft.com/office/drawing/2014/main" id="{5DD4ADB5-BC73-47F5-AA69-195AB47DE24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536" t="34623" r="64348" b="34477"/>
          <a:stretch/>
        </p:blipFill>
        <p:spPr>
          <a:xfrm>
            <a:off x="291548" y="6104543"/>
            <a:ext cx="495242" cy="475161"/>
          </a:xfrm>
          <a:prstGeom prst="rect">
            <a:avLst/>
          </a:prstGeom>
        </p:spPr>
      </p:pic>
      <p:pic>
        <p:nvPicPr>
          <p:cNvPr id="14" name="Picture 12" descr="A tree in a forest&#10;&#10;Description automatically generated">
            <a:extLst>
              <a:ext uri="{FF2B5EF4-FFF2-40B4-BE49-F238E27FC236}">
                <a16:creationId xmlns:a16="http://schemas.microsoft.com/office/drawing/2014/main" id="{33E38E3D-8D7B-E446-B1F3-46E9685D54A9}"/>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b="54330"/>
          <a:stretch/>
        </p:blipFill>
        <p:spPr>
          <a:xfrm>
            <a:off x="-1" y="4507252"/>
            <a:ext cx="9144000" cy="2365738"/>
          </a:xfrm>
          <a:prstGeom prst="rect">
            <a:avLst/>
          </a:prstGeom>
        </p:spPr>
      </p:pic>
      <p:sp>
        <p:nvSpPr>
          <p:cNvPr id="3" name="CuadroTexto 2">
            <a:extLst>
              <a:ext uri="{FF2B5EF4-FFF2-40B4-BE49-F238E27FC236}">
                <a16:creationId xmlns:a16="http://schemas.microsoft.com/office/drawing/2014/main" id="{59DF2884-1E41-D71C-F237-BD0ECD0A633A}"/>
              </a:ext>
            </a:extLst>
          </p:cNvPr>
          <p:cNvSpPr txBox="1"/>
          <p:nvPr/>
        </p:nvSpPr>
        <p:spPr>
          <a:xfrm>
            <a:off x="272952" y="184901"/>
            <a:ext cx="8871047" cy="523220"/>
          </a:xfrm>
          <a:prstGeom prst="rect">
            <a:avLst/>
          </a:prstGeom>
          <a:noFill/>
        </p:spPr>
        <p:txBody>
          <a:bodyPr wrap="square" rtlCol="0">
            <a:spAutoFit/>
          </a:bodyPr>
          <a:lstStyle/>
          <a:p>
            <a:pPr algn="ctr"/>
            <a:r>
              <a:rPr lang="es-MX" sz="2800" b="1" dirty="0">
                <a:solidFill>
                  <a:srgbClr val="002060"/>
                </a:solidFill>
                <a:effectLst>
                  <a:outerShdw blurRad="50800" dist="38100" dir="2700000" algn="tl" rotWithShape="0">
                    <a:prstClr val="black">
                      <a:alpha val="40000"/>
                    </a:prstClr>
                  </a:outerShdw>
                </a:effectLst>
                <a:latin typeface="Arial" pitchFamily="34" charset="0"/>
                <a:cs typeface="Arial" pitchFamily="34" charset="0"/>
              </a:rPr>
              <a:t>Investment Grade Corporate Bond</a:t>
            </a:r>
            <a:endParaRPr lang="es-MX" sz="3600" dirty="0">
              <a:effectLst>
                <a:outerShdw blurRad="50800" dist="38100" dir="2700000" algn="tl" rotWithShape="0">
                  <a:prstClr val="black">
                    <a:alpha val="40000"/>
                  </a:prstClr>
                </a:outerShdw>
              </a:effectLst>
            </a:endParaRPr>
          </a:p>
        </p:txBody>
      </p:sp>
      <p:pic>
        <p:nvPicPr>
          <p:cNvPr id="6" name="Imagen 5">
            <a:extLst>
              <a:ext uri="{FF2B5EF4-FFF2-40B4-BE49-F238E27FC236}">
                <a16:creationId xmlns:a16="http://schemas.microsoft.com/office/drawing/2014/main" id="{F797DA9B-61EE-5A4D-9C65-FF3EDBCEF5FC}"/>
              </a:ext>
            </a:extLst>
          </p:cNvPr>
          <p:cNvPicPr>
            <a:picLocks noChangeAspect="1"/>
          </p:cNvPicPr>
          <p:nvPr/>
        </p:nvPicPr>
        <p:blipFill>
          <a:blip r:embed="rId4"/>
          <a:stretch>
            <a:fillRect/>
          </a:stretch>
        </p:blipFill>
        <p:spPr>
          <a:xfrm>
            <a:off x="-1" y="1089982"/>
            <a:ext cx="9144000" cy="5738982"/>
          </a:xfrm>
          <a:prstGeom prst="rect">
            <a:avLst/>
          </a:prstGeom>
        </p:spPr>
      </p:pic>
    </p:spTree>
    <p:extLst>
      <p:ext uri="{BB962C8B-B14F-4D97-AF65-F5344CB8AC3E}">
        <p14:creationId xmlns:p14="http://schemas.microsoft.com/office/powerpoint/2010/main" val="17647086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5F1EFE1-8495-0921-00C9-EA9CD07B3BB8}"/>
              </a:ext>
            </a:extLst>
          </p:cNvPr>
          <p:cNvPicPr>
            <a:picLocks noChangeAspect="1"/>
          </p:cNvPicPr>
          <p:nvPr/>
        </p:nvPicPr>
        <p:blipFill>
          <a:blip r:embed="rId2">
            <a:alphaModFix amt="30000"/>
          </a:blip>
          <a:stretch>
            <a:fillRect/>
          </a:stretch>
        </p:blipFill>
        <p:spPr>
          <a:xfrm>
            <a:off x="1" y="0"/>
            <a:ext cx="9143999" cy="6857999"/>
          </a:xfrm>
          <a:prstGeom prst="rect">
            <a:avLst/>
          </a:prstGeom>
          <a:noFill/>
          <a:effectLst>
            <a:reflection stA="15000" endPos="65000" dist="50800" dir="5400000" sy="-100000" algn="bl" rotWithShape="0"/>
          </a:effectLst>
        </p:spPr>
      </p:pic>
      <p:sp>
        <p:nvSpPr>
          <p:cNvPr id="11" name="CuadroTexto 37">
            <a:extLst>
              <a:ext uri="{FF2B5EF4-FFF2-40B4-BE49-F238E27FC236}">
                <a16:creationId xmlns:a16="http://schemas.microsoft.com/office/drawing/2014/main" id="{24A9B2A7-6362-694B-9836-27C5406661D3}"/>
              </a:ext>
            </a:extLst>
          </p:cNvPr>
          <p:cNvSpPr txBox="1"/>
          <p:nvPr/>
        </p:nvSpPr>
        <p:spPr>
          <a:xfrm>
            <a:off x="95378" y="2987701"/>
            <a:ext cx="8589981" cy="1077218"/>
          </a:xfrm>
          <a:prstGeom prst="rect">
            <a:avLst/>
          </a:prstGeom>
          <a:noFill/>
        </p:spPr>
        <p:txBody>
          <a:bodyPr wrap="square" rtlCol="0">
            <a:spAutoFit/>
          </a:bodyPr>
          <a:lstStyle/>
          <a:p>
            <a:pPr algn="ctr"/>
            <a:r>
              <a:rPr lang="es-MX" sz="3200" b="1" dirty="0">
                <a:solidFill>
                  <a:srgbClr val="002060"/>
                </a:solidFill>
                <a:effectLst>
                  <a:outerShdw blurRad="50800" dist="38100" dir="2700000" algn="tl" rotWithShape="0">
                    <a:prstClr val="black">
                      <a:alpha val="40000"/>
                    </a:prstClr>
                  </a:outerShdw>
                </a:effectLst>
                <a:latin typeface="Arial" pitchFamily="34" charset="0"/>
                <a:cs typeface="Arial" pitchFamily="34" charset="0"/>
              </a:rPr>
              <a:t>High </a:t>
            </a:r>
            <a:r>
              <a:rPr lang="es-MX" sz="3200" b="1" dirty="0" err="1">
                <a:solidFill>
                  <a:srgbClr val="002060"/>
                </a:solidFill>
                <a:effectLst>
                  <a:outerShdw blurRad="50800" dist="38100" dir="2700000" algn="tl" rotWithShape="0">
                    <a:prstClr val="black">
                      <a:alpha val="40000"/>
                    </a:prstClr>
                  </a:outerShdw>
                </a:effectLst>
                <a:latin typeface="Arial" pitchFamily="34" charset="0"/>
                <a:cs typeface="Arial" pitchFamily="34" charset="0"/>
              </a:rPr>
              <a:t>Yield</a:t>
            </a:r>
            <a:r>
              <a:rPr lang="es-MX" sz="3200" b="1" dirty="0">
                <a:solidFill>
                  <a:srgbClr val="002060"/>
                </a:solidFill>
                <a:effectLst>
                  <a:outerShdw blurRad="50800" dist="38100" dir="2700000" algn="tl" rotWithShape="0">
                    <a:prstClr val="black">
                      <a:alpha val="40000"/>
                    </a:prstClr>
                  </a:outerShdw>
                </a:effectLst>
                <a:latin typeface="Arial" pitchFamily="34" charset="0"/>
                <a:cs typeface="Arial" pitchFamily="34" charset="0"/>
              </a:rPr>
              <a:t> Bonds &amp;</a:t>
            </a:r>
          </a:p>
          <a:p>
            <a:pPr algn="ctr"/>
            <a:r>
              <a:rPr lang="es-MX" sz="3200" b="1" dirty="0">
                <a:solidFill>
                  <a:srgbClr val="002060"/>
                </a:solidFill>
                <a:effectLst>
                  <a:outerShdw blurRad="50800" dist="38100" dir="2700000" algn="tl" rotWithShape="0">
                    <a:prstClr val="black">
                      <a:alpha val="40000"/>
                    </a:prstClr>
                  </a:outerShdw>
                </a:effectLst>
                <a:latin typeface="Arial" pitchFamily="34" charset="0"/>
                <a:cs typeface="Arial" pitchFamily="34" charset="0"/>
              </a:rPr>
              <a:t>Loan Notes</a:t>
            </a:r>
            <a:endParaRPr lang="es-MX" sz="4000" dirty="0">
              <a:effectLst>
                <a:outerShdw blurRad="50800" dist="38100" dir="2700000" algn="tl" rotWithShape="0">
                  <a:prstClr val="black">
                    <a:alpha val="40000"/>
                  </a:prstClr>
                </a:outerShdw>
              </a:effectLst>
            </a:endParaRPr>
          </a:p>
        </p:txBody>
      </p:sp>
      <p:cxnSp>
        <p:nvCxnSpPr>
          <p:cNvPr id="13" name="Straight Connector 13">
            <a:extLst>
              <a:ext uri="{FF2B5EF4-FFF2-40B4-BE49-F238E27FC236}">
                <a16:creationId xmlns:a16="http://schemas.microsoft.com/office/drawing/2014/main" id="{BB2D60AF-C517-AA49-A4B1-B7086773233A}"/>
              </a:ext>
            </a:extLst>
          </p:cNvPr>
          <p:cNvCxnSpPr>
            <a:cxnSpLocks/>
          </p:cNvCxnSpPr>
          <p:nvPr/>
        </p:nvCxnSpPr>
        <p:spPr>
          <a:xfrm>
            <a:off x="9020700" y="-53986"/>
            <a:ext cx="0" cy="6911985"/>
          </a:xfrm>
          <a:prstGeom prst="lin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3">
            <a:extLst>
              <a:ext uri="{FF2B5EF4-FFF2-40B4-BE49-F238E27FC236}">
                <a16:creationId xmlns:a16="http://schemas.microsoft.com/office/drawing/2014/main" id="{59AB7AD2-344F-EE4F-AAA3-6050F85013FC}"/>
              </a:ext>
            </a:extLst>
          </p:cNvPr>
          <p:cNvCxnSpPr>
            <a:cxnSpLocks/>
          </p:cNvCxnSpPr>
          <p:nvPr/>
        </p:nvCxnSpPr>
        <p:spPr>
          <a:xfrm flipH="1">
            <a:off x="-1" y="0"/>
            <a:ext cx="675275" cy="61320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2">
            <a:extLst>
              <a:ext uri="{FF2B5EF4-FFF2-40B4-BE49-F238E27FC236}">
                <a16:creationId xmlns:a16="http://schemas.microsoft.com/office/drawing/2014/main" id="{70F06ADF-EF11-6845-9B3C-2B8DA6D016F5}"/>
              </a:ext>
            </a:extLst>
          </p:cNvPr>
          <p:cNvCxnSpPr>
            <a:cxnSpLocks/>
          </p:cNvCxnSpPr>
          <p:nvPr/>
        </p:nvCxnSpPr>
        <p:spPr>
          <a:xfrm flipV="1">
            <a:off x="20973" y="53563"/>
            <a:ext cx="998290" cy="885883"/>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9" name="Straight Connector 13">
            <a:extLst>
              <a:ext uri="{FF2B5EF4-FFF2-40B4-BE49-F238E27FC236}">
                <a16:creationId xmlns:a16="http://schemas.microsoft.com/office/drawing/2014/main" id="{24BD8912-486D-3148-BB72-B66B0677BE5A}"/>
              </a:ext>
            </a:extLst>
          </p:cNvPr>
          <p:cNvCxnSpPr>
            <a:cxnSpLocks/>
          </p:cNvCxnSpPr>
          <p:nvPr/>
        </p:nvCxnSpPr>
        <p:spPr>
          <a:xfrm>
            <a:off x="8947672" y="-53986"/>
            <a:ext cx="0" cy="693888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pic>
        <p:nvPicPr>
          <p:cNvPr id="14" name="Picture 24" descr="Logo, company name&#10;&#10;Description automatically generated">
            <a:extLst>
              <a:ext uri="{FF2B5EF4-FFF2-40B4-BE49-F238E27FC236}">
                <a16:creationId xmlns:a16="http://schemas.microsoft.com/office/drawing/2014/main" id="{C890C263-3D88-1641-8F5D-97A3E4D1405E}"/>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14092" t="34132" r="67990" b="32636"/>
          <a:stretch/>
        </p:blipFill>
        <p:spPr>
          <a:xfrm>
            <a:off x="4392771" y="565489"/>
            <a:ext cx="358455" cy="373957"/>
          </a:xfrm>
          <a:prstGeom prst="rect">
            <a:avLst/>
          </a:prstGeom>
        </p:spPr>
      </p:pic>
    </p:spTree>
    <p:extLst>
      <p:ext uri="{BB962C8B-B14F-4D97-AF65-F5344CB8AC3E}">
        <p14:creationId xmlns:p14="http://schemas.microsoft.com/office/powerpoint/2010/main" val="26594533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08251B0-419A-48DC-9C3D-4F6C2F76F93C}"/>
              </a:ext>
            </a:extLst>
          </p:cNvPr>
          <p:cNvSpPr/>
          <p:nvPr/>
        </p:nvSpPr>
        <p:spPr>
          <a:xfrm>
            <a:off x="291548" y="278296"/>
            <a:ext cx="3048000" cy="1325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8" name="CuadroTexto 37"/>
          <p:cNvSpPr txBox="1"/>
          <p:nvPr/>
        </p:nvSpPr>
        <p:spPr>
          <a:xfrm>
            <a:off x="586794" y="394334"/>
            <a:ext cx="7797028" cy="523220"/>
          </a:xfrm>
          <a:prstGeom prst="rect">
            <a:avLst/>
          </a:prstGeom>
          <a:noFill/>
        </p:spPr>
        <p:txBody>
          <a:bodyPr wrap="square" rtlCol="0">
            <a:spAutoFit/>
          </a:bodyPr>
          <a:lstStyle/>
          <a:p>
            <a:pPr algn="ctr"/>
            <a:r>
              <a:rPr lang="es-MX" sz="2800" b="1" dirty="0">
                <a:solidFill>
                  <a:srgbClr val="002060"/>
                </a:solidFill>
                <a:effectLst>
                  <a:outerShdw blurRad="50800" dist="38100" dir="2700000" algn="tl" rotWithShape="0">
                    <a:prstClr val="black">
                      <a:alpha val="40000"/>
                    </a:prstClr>
                  </a:outerShdw>
                </a:effectLst>
                <a:latin typeface="Arial" pitchFamily="34" charset="0"/>
                <a:cs typeface="Arial" pitchFamily="34" charset="0"/>
              </a:rPr>
              <a:t>High </a:t>
            </a:r>
            <a:r>
              <a:rPr lang="es-MX" sz="2800" b="1" dirty="0" err="1">
                <a:solidFill>
                  <a:srgbClr val="002060"/>
                </a:solidFill>
                <a:effectLst>
                  <a:outerShdw blurRad="50800" dist="38100" dir="2700000" algn="tl" rotWithShape="0">
                    <a:prstClr val="black">
                      <a:alpha val="40000"/>
                    </a:prstClr>
                  </a:outerShdw>
                </a:effectLst>
                <a:latin typeface="Arial" pitchFamily="34" charset="0"/>
                <a:cs typeface="Arial" pitchFamily="34" charset="0"/>
              </a:rPr>
              <a:t>Yield</a:t>
            </a:r>
            <a:r>
              <a:rPr lang="es-MX" sz="2800" b="1" dirty="0">
                <a:solidFill>
                  <a:srgbClr val="002060"/>
                </a:solidFill>
                <a:effectLst>
                  <a:outerShdw blurRad="50800" dist="38100" dir="2700000" algn="tl" rotWithShape="0">
                    <a:prstClr val="black">
                      <a:alpha val="40000"/>
                    </a:prstClr>
                  </a:outerShdw>
                </a:effectLst>
                <a:latin typeface="Arial" pitchFamily="34" charset="0"/>
                <a:cs typeface="Arial" pitchFamily="34" charset="0"/>
              </a:rPr>
              <a:t> Bonds and Loan Notes</a:t>
            </a:r>
            <a:endParaRPr lang="es-MX" sz="3600" dirty="0">
              <a:effectLst>
                <a:outerShdw blurRad="50800" dist="38100" dir="2700000" algn="tl" rotWithShape="0">
                  <a:prstClr val="black">
                    <a:alpha val="40000"/>
                  </a:prstClr>
                </a:outerShdw>
              </a:effectLst>
            </a:endParaRPr>
          </a:p>
        </p:txBody>
      </p:sp>
      <p:sp>
        <p:nvSpPr>
          <p:cNvPr id="5" name="CuadroTexto 35"/>
          <p:cNvSpPr txBox="1"/>
          <p:nvPr/>
        </p:nvSpPr>
        <p:spPr>
          <a:xfrm>
            <a:off x="1604559" y="1021160"/>
            <a:ext cx="5761498" cy="307777"/>
          </a:xfrm>
          <a:prstGeom prst="rect">
            <a:avLst/>
          </a:prstGeom>
          <a:noFill/>
        </p:spPr>
        <p:txBody>
          <a:bodyPr wrap="square" rtlCol="0">
            <a:spAutoFit/>
          </a:bodyPr>
          <a:lstStyle/>
          <a:p>
            <a:r>
              <a:rPr lang="es-ES_tradnl" sz="1400" b="1" dirty="0">
                <a:solidFill>
                  <a:schemeClr val="accent3">
                    <a:lumMod val="75000"/>
                  </a:schemeClr>
                </a:solidFill>
                <a:latin typeface="Arial" pitchFamily="34" charset="0"/>
                <a:cs typeface="Arial" pitchFamily="34" charset="0"/>
              </a:rPr>
              <a:t>The bridge </a:t>
            </a:r>
            <a:r>
              <a:rPr lang="es-ES_tradnl" sz="1400" b="1" dirty="0" err="1">
                <a:solidFill>
                  <a:schemeClr val="accent3">
                    <a:lumMod val="75000"/>
                  </a:schemeClr>
                </a:solidFill>
                <a:latin typeface="Arial" pitchFamily="34" charset="0"/>
                <a:cs typeface="Arial" pitchFamily="34" charset="0"/>
              </a:rPr>
              <a:t>between</a:t>
            </a:r>
            <a:r>
              <a:rPr lang="es-ES_tradnl" sz="1400" b="1" dirty="0">
                <a:solidFill>
                  <a:schemeClr val="accent3">
                    <a:lumMod val="75000"/>
                  </a:schemeClr>
                </a:solidFill>
                <a:latin typeface="Arial" pitchFamily="34" charset="0"/>
                <a:cs typeface="Arial" pitchFamily="34" charset="0"/>
              </a:rPr>
              <a:t> </a:t>
            </a:r>
            <a:r>
              <a:rPr lang="es-ES_tradnl" sz="1400" b="1" dirty="0" err="1">
                <a:solidFill>
                  <a:schemeClr val="accent3">
                    <a:lumMod val="75000"/>
                  </a:schemeClr>
                </a:solidFill>
                <a:latin typeface="Arial" pitchFamily="34" charset="0"/>
                <a:cs typeface="Arial" pitchFamily="34" charset="0"/>
              </a:rPr>
              <a:t>fast</a:t>
            </a:r>
            <a:r>
              <a:rPr lang="es-ES_tradnl" sz="1400" b="1" dirty="0">
                <a:solidFill>
                  <a:schemeClr val="accent3">
                    <a:lumMod val="75000"/>
                  </a:schemeClr>
                </a:solidFill>
                <a:latin typeface="Arial" pitchFamily="34" charset="0"/>
                <a:cs typeface="Arial" pitchFamily="34" charset="0"/>
              </a:rPr>
              <a:t> </a:t>
            </a:r>
            <a:r>
              <a:rPr lang="es-ES_tradnl" sz="1400" b="1" dirty="0" err="1">
                <a:solidFill>
                  <a:schemeClr val="accent3">
                    <a:lumMod val="75000"/>
                  </a:schemeClr>
                </a:solidFill>
                <a:latin typeface="Arial" pitchFamily="34" charset="0"/>
                <a:cs typeface="Arial" pitchFamily="34" charset="0"/>
              </a:rPr>
              <a:t>growing</a:t>
            </a:r>
            <a:r>
              <a:rPr lang="es-ES_tradnl" sz="1400" b="1" dirty="0">
                <a:solidFill>
                  <a:schemeClr val="accent3">
                    <a:lumMod val="75000"/>
                  </a:schemeClr>
                </a:solidFill>
                <a:latin typeface="Arial" pitchFamily="34" charset="0"/>
                <a:cs typeface="Arial" pitchFamily="34" charset="0"/>
              </a:rPr>
              <a:t> </a:t>
            </a:r>
            <a:r>
              <a:rPr lang="es-ES_tradnl" sz="1400" b="1" dirty="0" err="1">
                <a:solidFill>
                  <a:schemeClr val="accent3">
                    <a:lumMod val="75000"/>
                  </a:schemeClr>
                </a:solidFill>
                <a:latin typeface="Arial" pitchFamily="34" charset="0"/>
                <a:cs typeface="Arial" pitchFamily="34" charset="0"/>
              </a:rPr>
              <a:t>companies</a:t>
            </a:r>
            <a:r>
              <a:rPr lang="es-ES_tradnl" sz="1400" b="1" dirty="0">
                <a:solidFill>
                  <a:schemeClr val="accent3">
                    <a:lumMod val="75000"/>
                  </a:schemeClr>
                </a:solidFill>
                <a:latin typeface="Arial" pitchFamily="34" charset="0"/>
                <a:cs typeface="Arial" pitchFamily="34" charset="0"/>
              </a:rPr>
              <a:t> and global </a:t>
            </a:r>
            <a:r>
              <a:rPr lang="es-ES_tradnl" sz="1400" b="1" dirty="0" err="1">
                <a:solidFill>
                  <a:schemeClr val="accent3">
                    <a:lumMod val="75000"/>
                  </a:schemeClr>
                </a:solidFill>
                <a:latin typeface="Arial" pitchFamily="34" charset="0"/>
                <a:cs typeface="Arial" pitchFamily="34" charset="0"/>
              </a:rPr>
              <a:t>investors</a:t>
            </a:r>
            <a:endParaRPr lang="es-ES_tradnl" sz="1600" b="1" dirty="0">
              <a:solidFill>
                <a:schemeClr val="accent3">
                  <a:lumMod val="75000"/>
                </a:schemeClr>
              </a:solidFill>
              <a:latin typeface="Arial" pitchFamily="34" charset="0"/>
              <a:cs typeface="Arial" pitchFamily="34" charset="0"/>
            </a:endParaRPr>
          </a:p>
        </p:txBody>
      </p:sp>
      <p:sp>
        <p:nvSpPr>
          <p:cNvPr id="2" name="Rectangle 1">
            <a:extLst>
              <a:ext uri="{FF2B5EF4-FFF2-40B4-BE49-F238E27FC236}">
                <a16:creationId xmlns:a16="http://schemas.microsoft.com/office/drawing/2014/main" id="{02CE7AE2-290B-43E0-9FF2-541467F93BDB}"/>
              </a:ext>
            </a:extLst>
          </p:cNvPr>
          <p:cNvSpPr/>
          <p:nvPr/>
        </p:nvSpPr>
        <p:spPr>
          <a:xfrm>
            <a:off x="8578132" y="0"/>
            <a:ext cx="571500" cy="58477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002060"/>
              </a:solidFill>
            </a:endParaRPr>
          </a:p>
        </p:txBody>
      </p:sp>
      <p:sp>
        <p:nvSpPr>
          <p:cNvPr id="10" name="Rectangle 9">
            <a:extLst>
              <a:ext uri="{FF2B5EF4-FFF2-40B4-BE49-F238E27FC236}">
                <a16:creationId xmlns:a16="http://schemas.microsoft.com/office/drawing/2014/main" id="{597D3B6D-E14A-407F-8E8F-1A6DBDFD486A}"/>
              </a:ext>
            </a:extLst>
          </p:cNvPr>
          <p:cNvSpPr/>
          <p:nvPr/>
        </p:nvSpPr>
        <p:spPr>
          <a:xfrm>
            <a:off x="8949690" y="584775"/>
            <a:ext cx="194310" cy="203895"/>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002060"/>
              </a:solidFill>
            </a:endParaRPr>
          </a:p>
        </p:txBody>
      </p:sp>
      <p:sp>
        <p:nvSpPr>
          <p:cNvPr id="11" name="Rectangle 10">
            <a:extLst>
              <a:ext uri="{FF2B5EF4-FFF2-40B4-BE49-F238E27FC236}">
                <a16:creationId xmlns:a16="http://schemas.microsoft.com/office/drawing/2014/main" id="{08A04414-2927-4B27-A34D-40EA65FFB3A1}"/>
              </a:ext>
            </a:extLst>
          </p:cNvPr>
          <p:cNvSpPr/>
          <p:nvPr/>
        </p:nvSpPr>
        <p:spPr>
          <a:xfrm>
            <a:off x="8383822" y="0"/>
            <a:ext cx="194310" cy="20389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002060"/>
              </a:solidFill>
            </a:endParaRPr>
          </a:p>
        </p:txBody>
      </p:sp>
      <p:pic>
        <p:nvPicPr>
          <p:cNvPr id="14" name="Picture 12" descr="A tree in a forest&#10;&#10;Description automatically generated">
            <a:extLst>
              <a:ext uri="{FF2B5EF4-FFF2-40B4-BE49-F238E27FC236}">
                <a16:creationId xmlns:a16="http://schemas.microsoft.com/office/drawing/2014/main" id="{33E38E3D-8D7B-E446-B1F3-46E9685D54A9}"/>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b="54330"/>
          <a:stretch/>
        </p:blipFill>
        <p:spPr>
          <a:xfrm>
            <a:off x="0" y="4492262"/>
            <a:ext cx="9144000" cy="2365738"/>
          </a:xfrm>
          <a:prstGeom prst="rect">
            <a:avLst/>
          </a:prstGeom>
        </p:spPr>
      </p:pic>
      <p:sp>
        <p:nvSpPr>
          <p:cNvPr id="12" name="CuadroTexto 35">
            <a:extLst>
              <a:ext uri="{FF2B5EF4-FFF2-40B4-BE49-F238E27FC236}">
                <a16:creationId xmlns:a16="http://schemas.microsoft.com/office/drawing/2014/main" id="{997875FB-DB64-844C-A99B-FC5AFCD5CCD8}"/>
              </a:ext>
            </a:extLst>
          </p:cNvPr>
          <p:cNvSpPr txBox="1"/>
          <p:nvPr/>
        </p:nvSpPr>
        <p:spPr>
          <a:xfrm>
            <a:off x="342016" y="1559793"/>
            <a:ext cx="8286584" cy="4832092"/>
          </a:xfrm>
          <a:prstGeom prst="rect">
            <a:avLst/>
          </a:prstGeom>
          <a:noFill/>
        </p:spPr>
        <p:txBody>
          <a:bodyPr wrap="square" rtlCol="0">
            <a:spAutoFit/>
          </a:bodyPr>
          <a:lstStyle/>
          <a:p>
            <a:pPr>
              <a:buClr>
                <a:srgbClr val="00B050"/>
              </a:buClr>
            </a:pPr>
            <a:r>
              <a:rPr lang="es-ES_tradnl" sz="1400" b="1" dirty="0" err="1">
                <a:latin typeface="Arial" panose="020B0604020202020204" pitchFamily="34" charset="0"/>
                <a:cs typeface="Arial" panose="020B0604020202020204" pitchFamily="34" charset="0"/>
              </a:rPr>
              <a:t>Fast</a:t>
            </a:r>
            <a:r>
              <a:rPr lang="es-ES_tradnl" sz="1400" b="1" dirty="0">
                <a:latin typeface="Arial" panose="020B0604020202020204" pitchFamily="34" charset="0"/>
                <a:cs typeface="Arial" panose="020B0604020202020204" pitchFamily="34" charset="0"/>
              </a:rPr>
              <a:t> </a:t>
            </a:r>
            <a:r>
              <a:rPr lang="es-ES_tradnl" sz="1400" b="1" dirty="0" err="1">
                <a:latin typeface="Arial" panose="020B0604020202020204" pitchFamily="34" charset="0"/>
                <a:cs typeface="Arial" panose="020B0604020202020204" pitchFamily="34" charset="0"/>
              </a:rPr>
              <a:t>Growing</a:t>
            </a:r>
            <a:r>
              <a:rPr lang="es-ES_tradnl" sz="1400" b="1" dirty="0">
                <a:latin typeface="Arial" panose="020B0604020202020204" pitchFamily="34" charset="0"/>
                <a:cs typeface="Arial" panose="020B0604020202020204" pitchFamily="34" charset="0"/>
              </a:rPr>
              <a:t> Small Medium </a:t>
            </a:r>
            <a:r>
              <a:rPr lang="es-ES_tradnl" sz="1400" b="1" dirty="0" err="1">
                <a:latin typeface="Arial" panose="020B0604020202020204" pitchFamily="34" charset="0"/>
                <a:cs typeface="Arial" panose="020B0604020202020204" pitchFamily="34" charset="0"/>
              </a:rPr>
              <a:t>Enterprises</a:t>
            </a:r>
            <a:endParaRPr lang="es-ES_tradnl" sz="1400" b="1" dirty="0">
              <a:latin typeface="Arial" panose="020B0604020202020204" pitchFamily="34" charset="0"/>
              <a:cs typeface="Arial" panose="020B0604020202020204" pitchFamily="34" charset="0"/>
            </a:endParaRPr>
          </a:p>
          <a:p>
            <a:pPr>
              <a:buClr>
                <a:srgbClr val="00B050"/>
              </a:buClr>
            </a:pPr>
            <a:endParaRPr lang="es-ES_tradnl" sz="1400" b="1" dirty="0">
              <a:latin typeface="Arial" panose="020B0604020202020204" pitchFamily="34" charset="0"/>
              <a:cs typeface="Arial" panose="020B0604020202020204" pitchFamily="34" charset="0"/>
            </a:endParaRPr>
          </a:p>
          <a:p>
            <a:pPr marL="285750" indent="-285750">
              <a:lnSpc>
                <a:spcPct val="200000"/>
              </a:lnSpc>
              <a:buClr>
                <a:srgbClr val="00B050"/>
              </a:buClr>
              <a:buFont typeface="Wingdings" pitchFamily="2" charset="2"/>
              <a:buChar char="ü"/>
            </a:pPr>
            <a:r>
              <a:rPr lang="en-US" sz="1400" dirty="0">
                <a:latin typeface="Arial" panose="020B0604020202020204" pitchFamily="34" charset="0"/>
                <a:cs typeface="Arial" panose="020B0604020202020204" pitchFamily="34" charset="0"/>
              </a:rPr>
              <a:t>Massive demand from SMEs but banks don´t issue debt nor do they lend </a:t>
            </a:r>
          </a:p>
          <a:p>
            <a:pPr marL="285750" indent="-285750">
              <a:lnSpc>
                <a:spcPct val="200000"/>
              </a:lnSpc>
              <a:buClr>
                <a:srgbClr val="00B050"/>
              </a:buClr>
              <a:buFont typeface="Wingdings" pitchFamily="2" charset="2"/>
              <a:buChar char="ü"/>
            </a:pPr>
            <a:r>
              <a:rPr lang="en-US" sz="1400" dirty="0">
                <a:latin typeface="Arial" panose="020B0604020202020204" pitchFamily="34" charset="0"/>
                <a:cs typeface="Arial" panose="020B0604020202020204" pitchFamily="34" charset="0"/>
              </a:rPr>
              <a:t>For many companies it is the only and the quickest option of finance</a:t>
            </a:r>
          </a:p>
          <a:p>
            <a:pPr marL="285750" indent="-285750">
              <a:lnSpc>
                <a:spcPct val="200000"/>
              </a:lnSpc>
              <a:buClr>
                <a:srgbClr val="00B050"/>
              </a:buClr>
              <a:buFont typeface="Wingdings" pitchFamily="2" charset="2"/>
              <a:buChar char="ü"/>
            </a:pPr>
            <a:r>
              <a:rPr lang="en-US" sz="1400" dirty="0">
                <a:latin typeface="Arial" panose="020B0604020202020204" pitchFamily="34" charset="0"/>
                <a:cs typeface="Arial" panose="020B0604020202020204" pitchFamily="34" charset="0"/>
              </a:rPr>
              <a:t>Debt is still cheaper than equity</a:t>
            </a:r>
          </a:p>
          <a:p>
            <a:pPr>
              <a:buClr>
                <a:srgbClr val="00B050"/>
              </a:buClr>
            </a:pPr>
            <a:endParaRPr lang="es-ES_tradnl" sz="1400" b="1" dirty="0">
              <a:latin typeface="Arial" panose="020B0604020202020204" pitchFamily="34" charset="0"/>
              <a:cs typeface="Arial" panose="020B0604020202020204" pitchFamily="34" charset="0"/>
            </a:endParaRPr>
          </a:p>
          <a:p>
            <a:pPr>
              <a:buClr>
                <a:srgbClr val="00B050"/>
              </a:buClr>
            </a:pPr>
            <a:r>
              <a:rPr lang="es-ES_tradnl" sz="1400" b="1" dirty="0" err="1">
                <a:latin typeface="Arial" panose="020B0604020202020204" pitchFamily="34" charset="0"/>
                <a:cs typeface="Arial" panose="020B0604020202020204" pitchFamily="34" charset="0"/>
              </a:rPr>
              <a:t>Investors</a:t>
            </a:r>
            <a:r>
              <a:rPr lang="es-ES_tradnl" sz="1400" b="1" dirty="0">
                <a:latin typeface="Arial" panose="020B0604020202020204" pitchFamily="34" charset="0"/>
                <a:cs typeface="Arial" panose="020B0604020202020204" pitchFamily="34" charset="0"/>
              </a:rPr>
              <a:t> </a:t>
            </a:r>
            <a:r>
              <a:rPr lang="es-ES_tradnl" sz="1400" b="1" dirty="0" err="1">
                <a:latin typeface="Arial" panose="020B0604020202020204" pitchFamily="34" charset="0"/>
                <a:cs typeface="Arial" panose="020B0604020202020204" pitchFamily="34" charset="0"/>
              </a:rPr>
              <a:t>Growing</a:t>
            </a:r>
            <a:r>
              <a:rPr lang="es-ES_tradnl" sz="1400" b="1" dirty="0">
                <a:latin typeface="Arial" panose="020B0604020202020204" pitchFamily="34" charset="0"/>
                <a:cs typeface="Arial" panose="020B0604020202020204" pitchFamily="34" charset="0"/>
              </a:rPr>
              <a:t> </a:t>
            </a:r>
            <a:r>
              <a:rPr lang="es-ES_tradnl" sz="1400" b="1" dirty="0" err="1">
                <a:latin typeface="Arial" panose="020B0604020202020204" pitchFamily="34" charset="0"/>
                <a:cs typeface="Arial" panose="020B0604020202020204" pitchFamily="34" charset="0"/>
              </a:rPr>
              <a:t>Appetite</a:t>
            </a:r>
            <a:r>
              <a:rPr lang="es-ES_tradnl" sz="1400" b="1" dirty="0">
                <a:latin typeface="Arial" panose="020B0604020202020204" pitchFamily="34" charset="0"/>
                <a:cs typeface="Arial" panose="020B0604020202020204" pitchFamily="34" charset="0"/>
              </a:rPr>
              <a:t> </a:t>
            </a:r>
            <a:r>
              <a:rPr lang="es-ES_tradnl" sz="1400" b="1" dirty="0" err="1">
                <a:latin typeface="Arial" panose="020B0604020202020204" pitchFamily="34" charset="0"/>
                <a:cs typeface="Arial" panose="020B0604020202020204" pitchFamily="34" charset="0"/>
              </a:rPr>
              <a:t>for</a:t>
            </a:r>
            <a:r>
              <a:rPr lang="es-ES_tradnl" sz="1400" b="1" dirty="0">
                <a:latin typeface="Arial" panose="020B0604020202020204" pitchFamily="34" charset="0"/>
                <a:cs typeface="Arial" panose="020B0604020202020204" pitchFamily="34" charset="0"/>
              </a:rPr>
              <a:t> Non </a:t>
            </a:r>
            <a:r>
              <a:rPr lang="es-ES_tradnl" sz="1400" b="1" dirty="0" err="1">
                <a:latin typeface="Arial" panose="020B0604020202020204" pitchFamily="34" charset="0"/>
                <a:cs typeface="Arial" panose="020B0604020202020204" pitchFamily="34" charset="0"/>
              </a:rPr>
              <a:t>Correlated</a:t>
            </a:r>
            <a:r>
              <a:rPr lang="es-ES_tradnl" sz="1400" b="1" dirty="0">
                <a:latin typeface="Arial" panose="020B0604020202020204" pitchFamily="34" charset="0"/>
                <a:cs typeface="Arial" panose="020B0604020202020204" pitchFamily="34" charset="0"/>
              </a:rPr>
              <a:t> Investments</a:t>
            </a:r>
          </a:p>
          <a:p>
            <a:pPr>
              <a:buClr>
                <a:srgbClr val="00B050"/>
              </a:buClr>
            </a:pPr>
            <a:endParaRPr lang="es-ES_tradnl" sz="1400" b="1" dirty="0">
              <a:latin typeface="Arial" panose="020B0604020202020204" pitchFamily="34" charset="0"/>
              <a:cs typeface="Arial" panose="020B0604020202020204" pitchFamily="34" charset="0"/>
            </a:endParaRPr>
          </a:p>
          <a:p>
            <a:pPr marL="285750" indent="-285750">
              <a:lnSpc>
                <a:spcPct val="200000"/>
              </a:lnSpc>
              <a:buClr>
                <a:srgbClr val="00B050"/>
              </a:buClr>
              <a:buFont typeface="Wingdings" pitchFamily="2" charset="2"/>
              <a:buChar char="ü"/>
            </a:pPr>
            <a:r>
              <a:rPr lang="en-US" sz="1400" dirty="0">
                <a:latin typeface="Arial" panose="020B0604020202020204" pitchFamily="34" charset="0"/>
                <a:cs typeface="Arial" panose="020B0604020202020204" pitchFamily="34" charset="0"/>
              </a:rPr>
              <a:t>Many mature investors are looking for high fixed income that beats inflation</a:t>
            </a:r>
          </a:p>
          <a:p>
            <a:pPr marL="285750" indent="-285750">
              <a:lnSpc>
                <a:spcPct val="200000"/>
              </a:lnSpc>
              <a:buClr>
                <a:srgbClr val="00B050"/>
              </a:buClr>
              <a:buFont typeface="Wingdings" pitchFamily="2" charset="2"/>
              <a:buChar char="ü"/>
            </a:pPr>
            <a:r>
              <a:rPr lang="en-US" sz="1400" dirty="0">
                <a:latin typeface="Arial" panose="020B0604020202020204" pitchFamily="34" charset="0"/>
                <a:cs typeface="Arial" panose="020B0604020202020204" pitchFamily="34" charset="0"/>
              </a:rPr>
              <a:t>Demand for secure, asset backed (under English law) rated solutions </a:t>
            </a:r>
          </a:p>
          <a:p>
            <a:pPr marL="285750" indent="-285750">
              <a:lnSpc>
                <a:spcPct val="200000"/>
              </a:lnSpc>
              <a:buClr>
                <a:srgbClr val="00B050"/>
              </a:buClr>
              <a:buFont typeface="Wingdings" pitchFamily="2" charset="2"/>
              <a:buChar char="ü"/>
            </a:pPr>
            <a:r>
              <a:rPr lang="en-US" sz="1400" dirty="0">
                <a:latin typeface="Arial" panose="020B0604020202020204" pitchFamily="34" charset="0"/>
                <a:cs typeface="Arial" panose="020B0604020202020204" pitchFamily="34" charset="0"/>
              </a:rPr>
              <a:t>High level of investor protection and security</a:t>
            </a:r>
          </a:p>
          <a:p>
            <a:pPr marL="285750" indent="-285750">
              <a:lnSpc>
                <a:spcPct val="200000"/>
              </a:lnSpc>
              <a:buClr>
                <a:srgbClr val="00B050"/>
              </a:buClr>
              <a:buFont typeface="Wingdings" pitchFamily="2" charset="2"/>
              <a:buChar char="ü"/>
            </a:pPr>
            <a:r>
              <a:rPr lang="en-US" sz="1400" dirty="0">
                <a:latin typeface="Arial" panose="020B0604020202020204" pitchFamily="34" charset="0"/>
                <a:cs typeface="Arial" panose="020B0604020202020204" pitchFamily="34" charset="0"/>
              </a:rPr>
              <a:t>Predictable returns with no volatility</a:t>
            </a:r>
          </a:p>
          <a:p>
            <a:pPr>
              <a:buClr>
                <a:srgbClr val="00B050"/>
              </a:buClr>
            </a:pPr>
            <a:endParaRPr lang="en-US" sz="1400" dirty="0">
              <a:latin typeface="Arial" panose="020B0604020202020204" pitchFamily="34" charset="0"/>
              <a:cs typeface="Arial" panose="020B0604020202020204" pitchFamily="34" charset="0"/>
            </a:endParaRPr>
          </a:p>
          <a:p>
            <a:pPr>
              <a:buClr>
                <a:srgbClr val="00B050"/>
              </a:buClr>
            </a:pPr>
            <a:endParaRPr lang="en-US" sz="1400" dirty="0">
              <a:latin typeface="Arial" panose="020B0604020202020204" pitchFamily="34" charset="0"/>
              <a:cs typeface="Arial" panose="020B0604020202020204" pitchFamily="34" charset="0"/>
            </a:endParaRPr>
          </a:p>
          <a:p>
            <a:pPr>
              <a:buClr>
                <a:srgbClr val="00B050"/>
              </a:buClr>
            </a:pPr>
            <a:endParaRPr lang="es-ES_tradnl" sz="1400" b="1" dirty="0">
              <a:latin typeface="Arial" panose="020B0604020202020204" pitchFamily="34" charset="0"/>
              <a:cs typeface="Arial" panose="020B0604020202020204" pitchFamily="34" charset="0"/>
            </a:endParaRPr>
          </a:p>
        </p:txBody>
      </p:sp>
      <p:sp>
        <p:nvSpPr>
          <p:cNvPr id="3" name="Rectangle 1">
            <a:extLst>
              <a:ext uri="{FF2B5EF4-FFF2-40B4-BE49-F238E27FC236}">
                <a16:creationId xmlns:a16="http://schemas.microsoft.com/office/drawing/2014/main" id="{DF3D0930-E9F7-7E55-CA1F-B122CF169219}"/>
              </a:ext>
            </a:extLst>
          </p:cNvPr>
          <p:cNvSpPr>
            <a:spLocks noChangeArrowheads="1"/>
          </p:cNvSpPr>
          <p:nvPr/>
        </p:nvSpPr>
        <p:spPr bwMode="auto">
          <a:xfrm>
            <a:off x="0" y="0"/>
            <a:ext cx="9144000" cy="0"/>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a:ln>
                <a:noFill/>
              </a:ln>
              <a:solidFill>
                <a:schemeClr val="tx1"/>
              </a:solidFill>
              <a:effectLst/>
              <a:latin typeface="Arial" panose="020B0604020202020204" pitchFamily="34" charset="0"/>
            </a:endParaRPr>
          </a:p>
        </p:txBody>
      </p:sp>
      <p:sp>
        <p:nvSpPr>
          <p:cNvPr id="4" name="Rectangle 2">
            <a:extLst>
              <a:ext uri="{FF2B5EF4-FFF2-40B4-BE49-F238E27FC236}">
                <a16:creationId xmlns:a16="http://schemas.microsoft.com/office/drawing/2014/main" id="{76429F9B-AAAB-4DC1-B4D5-5AA18D1204AE}"/>
              </a:ext>
            </a:extLst>
          </p:cNvPr>
          <p:cNvSpPr>
            <a:spLocks noChangeArrowheads="1"/>
          </p:cNvSpPr>
          <p:nvPr/>
        </p:nvSpPr>
        <p:spPr bwMode="auto">
          <a:xfrm>
            <a:off x="152400" y="152400"/>
            <a:ext cx="9144000" cy="0"/>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53633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08251B0-419A-48DC-9C3D-4F6C2F76F93C}"/>
              </a:ext>
            </a:extLst>
          </p:cNvPr>
          <p:cNvSpPr/>
          <p:nvPr/>
        </p:nvSpPr>
        <p:spPr>
          <a:xfrm>
            <a:off x="291548" y="278296"/>
            <a:ext cx="3048000" cy="1325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8" name="CuadroTexto 37"/>
          <p:cNvSpPr txBox="1"/>
          <p:nvPr/>
        </p:nvSpPr>
        <p:spPr>
          <a:xfrm>
            <a:off x="586794" y="394334"/>
            <a:ext cx="7797028" cy="523220"/>
          </a:xfrm>
          <a:prstGeom prst="rect">
            <a:avLst/>
          </a:prstGeom>
          <a:noFill/>
        </p:spPr>
        <p:txBody>
          <a:bodyPr wrap="square" rtlCol="0">
            <a:spAutoFit/>
          </a:bodyPr>
          <a:lstStyle/>
          <a:p>
            <a:pPr algn="ctr"/>
            <a:r>
              <a:rPr lang="es-MX" sz="2800" b="1" dirty="0">
                <a:solidFill>
                  <a:srgbClr val="002060"/>
                </a:solidFill>
                <a:effectLst>
                  <a:outerShdw blurRad="50800" dist="38100" dir="2700000" algn="tl" rotWithShape="0">
                    <a:prstClr val="black">
                      <a:alpha val="40000"/>
                    </a:prstClr>
                  </a:outerShdw>
                </a:effectLst>
                <a:latin typeface="Arial" pitchFamily="34" charset="0"/>
                <a:cs typeface="Arial" pitchFamily="34" charset="0"/>
              </a:rPr>
              <a:t>High </a:t>
            </a:r>
            <a:r>
              <a:rPr lang="es-MX" sz="2800" b="1" dirty="0" err="1">
                <a:solidFill>
                  <a:srgbClr val="002060"/>
                </a:solidFill>
                <a:effectLst>
                  <a:outerShdw blurRad="50800" dist="38100" dir="2700000" algn="tl" rotWithShape="0">
                    <a:prstClr val="black">
                      <a:alpha val="40000"/>
                    </a:prstClr>
                  </a:outerShdw>
                </a:effectLst>
                <a:latin typeface="Arial" pitchFamily="34" charset="0"/>
                <a:cs typeface="Arial" pitchFamily="34" charset="0"/>
              </a:rPr>
              <a:t>Yield</a:t>
            </a:r>
            <a:r>
              <a:rPr lang="es-MX" sz="2800" b="1" dirty="0">
                <a:solidFill>
                  <a:srgbClr val="002060"/>
                </a:solidFill>
                <a:effectLst>
                  <a:outerShdw blurRad="50800" dist="38100" dir="2700000" algn="tl" rotWithShape="0">
                    <a:prstClr val="black">
                      <a:alpha val="40000"/>
                    </a:prstClr>
                  </a:outerShdw>
                </a:effectLst>
                <a:latin typeface="Arial" pitchFamily="34" charset="0"/>
                <a:cs typeface="Arial" pitchFamily="34" charset="0"/>
              </a:rPr>
              <a:t> Bonds and Loan Notes</a:t>
            </a:r>
            <a:endParaRPr lang="es-MX" sz="3600" dirty="0">
              <a:effectLst>
                <a:outerShdw blurRad="50800" dist="38100" dir="2700000" algn="tl" rotWithShape="0">
                  <a:prstClr val="black">
                    <a:alpha val="40000"/>
                  </a:prstClr>
                </a:outerShdw>
              </a:effectLst>
            </a:endParaRPr>
          </a:p>
        </p:txBody>
      </p:sp>
      <p:sp>
        <p:nvSpPr>
          <p:cNvPr id="5" name="CuadroTexto 35"/>
          <p:cNvSpPr txBox="1"/>
          <p:nvPr/>
        </p:nvSpPr>
        <p:spPr>
          <a:xfrm>
            <a:off x="1571991" y="1033592"/>
            <a:ext cx="5761498" cy="307777"/>
          </a:xfrm>
          <a:prstGeom prst="rect">
            <a:avLst/>
          </a:prstGeom>
          <a:noFill/>
        </p:spPr>
        <p:txBody>
          <a:bodyPr wrap="square" rtlCol="0">
            <a:spAutoFit/>
          </a:bodyPr>
          <a:lstStyle/>
          <a:p>
            <a:r>
              <a:rPr lang="es-ES_tradnl" sz="1400" b="1" dirty="0" err="1">
                <a:solidFill>
                  <a:schemeClr val="accent3">
                    <a:lumMod val="75000"/>
                  </a:schemeClr>
                </a:solidFill>
                <a:latin typeface="Arial" pitchFamily="34" charset="0"/>
                <a:cs typeface="Arial" pitchFamily="34" charset="0"/>
              </a:rPr>
              <a:t>Essential</a:t>
            </a:r>
            <a:r>
              <a:rPr lang="es-ES_tradnl" sz="1400" b="1" dirty="0">
                <a:solidFill>
                  <a:schemeClr val="accent3">
                    <a:lumMod val="75000"/>
                  </a:schemeClr>
                </a:solidFill>
                <a:latin typeface="Arial" pitchFamily="34" charset="0"/>
                <a:cs typeface="Arial" pitchFamily="34" charset="0"/>
              </a:rPr>
              <a:t> </a:t>
            </a:r>
            <a:r>
              <a:rPr lang="es-ES_tradnl" sz="1400" b="1" dirty="0" err="1">
                <a:solidFill>
                  <a:schemeClr val="accent3">
                    <a:lumMod val="75000"/>
                  </a:schemeClr>
                </a:solidFill>
                <a:latin typeface="Arial" pitchFamily="34" charset="0"/>
                <a:cs typeface="Arial" pitchFamily="34" charset="0"/>
              </a:rPr>
              <a:t>characteristics</a:t>
            </a:r>
            <a:r>
              <a:rPr lang="es-ES_tradnl" sz="1400" b="1" dirty="0">
                <a:solidFill>
                  <a:schemeClr val="accent3">
                    <a:lumMod val="75000"/>
                  </a:schemeClr>
                </a:solidFill>
                <a:latin typeface="Arial" pitchFamily="34" charset="0"/>
                <a:cs typeface="Arial" pitchFamily="34" charset="0"/>
              </a:rPr>
              <a:t> </a:t>
            </a:r>
            <a:r>
              <a:rPr lang="es-ES_tradnl" sz="1400" b="1" dirty="0" err="1">
                <a:solidFill>
                  <a:schemeClr val="accent3">
                    <a:lumMod val="75000"/>
                  </a:schemeClr>
                </a:solidFill>
                <a:latin typeface="Arial" pitchFamily="34" charset="0"/>
                <a:cs typeface="Arial" pitchFamily="34" charset="0"/>
              </a:rPr>
              <a:t>we</a:t>
            </a:r>
            <a:r>
              <a:rPr lang="es-ES_tradnl" sz="1400" b="1" dirty="0">
                <a:solidFill>
                  <a:schemeClr val="accent3">
                    <a:lumMod val="75000"/>
                  </a:schemeClr>
                </a:solidFill>
                <a:latin typeface="Arial" pitchFamily="34" charset="0"/>
                <a:cs typeface="Arial" pitchFamily="34" charset="0"/>
              </a:rPr>
              <a:t> use </a:t>
            </a:r>
            <a:r>
              <a:rPr lang="es-ES_tradnl" sz="1400" b="1" dirty="0" err="1">
                <a:solidFill>
                  <a:schemeClr val="accent3">
                    <a:lumMod val="75000"/>
                  </a:schemeClr>
                </a:solidFill>
                <a:latin typeface="Arial" pitchFamily="34" charset="0"/>
                <a:cs typeface="Arial" pitchFamily="34" charset="0"/>
              </a:rPr>
              <a:t>to</a:t>
            </a:r>
            <a:r>
              <a:rPr lang="es-ES_tradnl" sz="1400" b="1" dirty="0">
                <a:solidFill>
                  <a:schemeClr val="accent3">
                    <a:lumMod val="75000"/>
                  </a:schemeClr>
                </a:solidFill>
                <a:latin typeface="Arial" pitchFamily="34" charset="0"/>
                <a:cs typeface="Arial" pitchFamily="34" charset="0"/>
              </a:rPr>
              <a:t> </a:t>
            </a:r>
            <a:r>
              <a:rPr lang="es-ES_tradnl" sz="1400" b="1" dirty="0" err="1">
                <a:solidFill>
                  <a:schemeClr val="accent3">
                    <a:lumMod val="75000"/>
                  </a:schemeClr>
                </a:solidFill>
                <a:latin typeface="Arial" pitchFamily="34" charset="0"/>
                <a:cs typeface="Arial" pitchFamily="34" charset="0"/>
              </a:rPr>
              <a:t>choose</a:t>
            </a:r>
            <a:r>
              <a:rPr lang="es-ES_tradnl" sz="1400" b="1" dirty="0">
                <a:solidFill>
                  <a:schemeClr val="accent3">
                    <a:lumMod val="75000"/>
                  </a:schemeClr>
                </a:solidFill>
                <a:latin typeface="Arial" pitchFamily="34" charset="0"/>
                <a:cs typeface="Arial" pitchFamily="34" charset="0"/>
              </a:rPr>
              <a:t> </a:t>
            </a:r>
            <a:r>
              <a:rPr lang="es-ES_tradnl" sz="1400" b="1" dirty="0" err="1">
                <a:solidFill>
                  <a:schemeClr val="accent3">
                    <a:lumMod val="75000"/>
                  </a:schemeClr>
                </a:solidFill>
                <a:latin typeface="Arial" pitchFamily="34" charset="0"/>
                <a:cs typeface="Arial" pitchFamily="34" charset="0"/>
              </a:rPr>
              <a:t>quality</a:t>
            </a:r>
            <a:r>
              <a:rPr lang="es-ES_tradnl" sz="1400" b="1" dirty="0">
                <a:solidFill>
                  <a:schemeClr val="accent3">
                    <a:lumMod val="75000"/>
                  </a:schemeClr>
                </a:solidFill>
                <a:latin typeface="Arial" pitchFamily="34" charset="0"/>
                <a:cs typeface="Arial" pitchFamily="34" charset="0"/>
              </a:rPr>
              <a:t> </a:t>
            </a:r>
            <a:r>
              <a:rPr lang="es-ES_tradnl" sz="1400" b="1" dirty="0" err="1">
                <a:solidFill>
                  <a:schemeClr val="accent3">
                    <a:lumMod val="75000"/>
                  </a:schemeClr>
                </a:solidFill>
                <a:latin typeface="Arial" pitchFamily="34" charset="0"/>
                <a:cs typeface="Arial" pitchFamily="34" charset="0"/>
              </a:rPr>
              <a:t>private</a:t>
            </a:r>
            <a:r>
              <a:rPr lang="es-ES_tradnl" sz="1400" b="1" dirty="0">
                <a:solidFill>
                  <a:schemeClr val="accent3">
                    <a:lumMod val="75000"/>
                  </a:schemeClr>
                </a:solidFill>
                <a:latin typeface="Arial" pitchFamily="34" charset="0"/>
                <a:cs typeface="Arial" pitchFamily="34" charset="0"/>
              </a:rPr>
              <a:t> </a:t>
            </a:r>
            <a:r>
              <a:rPr lang="es-ES_tradnl" sz="1400" b="1" dirty="0" err="1">
                <a:solidFill>
                  <a:schemeClr val="accent3">
                    <a:lumMod val="75000"/>
                  </a:schemeClr>
                </a:solidFill>
                <a:latin typeface="Arial" pitchFamily="34" charset="0"/>
                <a:cs typeface="Arial" pitchFamily="34" charset="0"/>
              </a:rPr>
              <a:t>debt</a:t>
            </a:r>
            <a:endParaRPr lang="es-ES_tradnl" sz="1600" b="1" dirty="0">
              <a:solidFill>
                <a:schemeClr val="accent3">
                  <a:lumMod val="75000"/>
                </a:schemeClr>
              </a:solidFill>
              <a:latin typeface="Arial" pitchFamily="34" charset="0"/>
              <a:cs typeface="Arial" pitchFamily="34" charset="0"/>
            </a:endParaRPr>
          </a:p>
        </p:txBody>
      </p:sp>
      <p:sp>
        <p:nvSpPr>
          <p:cNvPr id="2" name="Rectangle 1">
            <a:extLst>
              <a:ext uri="{FF2B5EF4-FFF2-40B4-BE49-F238E27FC236}">
                <a16:creationId xmlns:a16="http://schemas.microsoft.com/office/drawing/2014/main" id="{02CE7AE2-290B-43E0-9FF2-541467F93BDB}"/>
              </a:ext>
            </a:extLst>
          </p:cNvPr>
          <p:cNvSpPr/>
          <p:nvPr/>
        </p:nvSpPr>
        <p:spPr>
          <a:xfrm>
            <a:off x="8578132" y="0"/>
            <a:ext cx="571500" cy="58477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002060"/>
              </a:solidFill>
            </a:endParaRPr>
          </a:p>
        </p:txBody>
      </p:sp>
      <p:sp>
        <p:nvSpPr>
          <p:cNvPr id="10" name="Rectangle 9">
            <a:extLst>
              <a:ext uri="{FF2B5EF4-FFF2-40B4-BE49-F238E27FC236}">
                <a16:creationId xmlns:a16="http://schemas.microsoft.com/office/drawing/2014/main" id="{597D3B6D-E14A-407F-8E8F-1A6DBDFD486A}"/>
              </a:ext>
            </a:extLst>
          </p:cNvPr>
          <p:cNvSpPr/>
          <p:nvPr/>
        </p:nvSpPr>
        <p:spPr>
          <a:xfrm>
            <a:off x="8949690" y="584775"/>
            <a:ext cx="194310" cy="203895"/>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002060"/>
              </a:solidFill>
            </a:endParaRPr>
          </a:p>
        </p:txBody>
      </p:sp>
      <p:sp>
        <p:nvSpPr>
          <p:cNvPr id="11" name="Rectangle 10">
            <a:extLst>
              <a:ext uri="{FF2B5EF4-FFF2-40B4-BE49-F238E27FC236}">
                <a16:creationId xmlns:a16="http://schemas.microsoft.com/office/drawing/2014/main" id="{08A04414-2927-4B27-A34D-40EA65FFB3A1}"/>
              </a:ext>
            </a:extLst>
          </p:cNvPr>
          <p:cNvSpPr/>
          <p:nvPr/>
        </p:nvSpPr>
        <p:spPr>
          <a:xfrm>
            <a:off x="8383822" y="0"/>
            <a:ext cx="194310" cy="20389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002060"/>
              </a:solidFill>
            </a:endParaRPr>
          </a:p>
        </p:txBody>
      </p:sp>
      <p:pic>
        <p:nvPicPr>
          <p:cNvPr id="14" name="Picture 12" descr="A tree in a forest&#10;&#10;Description automatically generated">
            <a:extLst>
              <a:ext uri="{FF2B5EF4-FFF2-40B4-BE49-F238E27FC236}">
                <a16:creationId xmlns:a16="http://schemas.microsoft.com/office/drawing/2014/main" id="{33E38E3D-8D7B-E446-B1F3-46E9685D54A9}"/>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b="54330"/>
          <a:stretch/>
        </p:blipFill>
        <p:spPr>
          <a:xfrm>
            <a:off x="0" y="4492262"/>
            <a:ext cx="9144000" cy="2365738"/>
          </a:xfrm>
          <a:prstGeom prst="rect">
            <a:avLst/>
          </a:prstGeom>
        </p:spPr>
      </p:pic>
      <p:sp>
        <p:nvSpPr>
          <p:cNvPr id="12" name="CuadroTexto 35">
            <a:extLst>
              <a:ext uri="{FF2B5EF4-FFF2-40B4-BE49-F238E27FC236}">
                <a16:creationId xmlns:a16="http://schemas.microsoft.com/office/drawing/2014/main" id="{997875FB-DB64-844C-A99B-FC5AFCD5CCD8}"/>
              </a:ext>
            </a:extLst>
          </p:cNvPr>
          <p:cNvSpPr txBox="1"/>
          <p:nvPr/>
        </p:nvSpPr>
        <p:spPr>
          <a:xfrm>
            <a:off x="342016" y="1559793"/>
            <a:ext cx="8286584" cy="4832092"/>
          </a:xfrm>
          <a:prstGeom prst="rect">
            <a:avLst/>
          </a:prstGeom>
          <a:noFill/>
        </p:spPr>
        <p:txBody>
          <a:bodyPr wrap="square" rtlCol="0">
            <a:spAutoFit/>
          </a:bodyPr>
          <a:lstStyle/>
          <a:p>
            <a:pPr>
              <a:buClr>
                <a:srgbClr val="00B050"/>
              </a:buClr>
            </a:pPr>
            <a:endParaRPr lang="es-ES_tradnl" sz="1400" b="1" dirty="0">
              <a:latin typeface="Arial" panose="020B0604020202020204" pitchFamily="34" charset="0"/>
              <a:cs typeface="Arial" panose="020B0604020202020204" pitchFamily="34" charset="0"/>
            </a:endParaRPr>
          </a:p>
          <a:p>
            <a:pPr marL="285750" indent="-285750">
              <a:buClr>
                <a:srgbClr val="00B050"/>
              </a:buClr>
              <a:buFont typeface="Wingdings" pitchFamily="2" charset="2"/>
              <a:buChar char="ü"/>
            </a:pPr>
            <a:r>
              <a:rPr lang="en-US" sz="1400" dirty="0">
                <a:latin typeface="Arial" panose="020B0604020202020204" pitchFamily="34" charset="0"/>
                <a:cs typeface="Arial" panose="020B0604020202020204" pitchFamily="34" charset="0"/>
              </a:rPr>
              <a:t>Senior Secured Debt</a:t>
            </a:r>
          </a:p>
          <a:p>
            <a:pPr marL="285750" indent="-285750">
              <a:buClr>
                <a:srgbClr val="00B050"/>
              </a:buClr>
              <a:buFont typeface="Wingdings" pitchFamily="2" charset="2"/>
              <a:buChar char="ü"/>
            </a:pPr>
            <a:r>
              <a:rPr lang="en-US" sz="1400" dirty="0">
                <a:latin typeface="Arial" panose="020B0604020202020204" pitchFamily="34" charset="0"/>
                <a:cs typeface="Arial" panose="020B0604020202020204" pitchFamily="34" charset="0"/>
              </a:rPr>
              <a:t>Asset-backed under English law (strict, fast and efficient law)</a:t>
            </a:r>
          </a:p>
          <a:p>
            <a:pPr marL="285750" indent="-285750">
              <a:buClr>
                <a:srgbClr val="00B050"/>
              </a:buClr>
              <a:buFont typeface="Wingdings" pitchFamily="2" charset="2"/>
              <a:buChar char="ü"/>
            </a:pPr>
            <a:r>
              <a:rPr lang="en-US" sz="1400" dirty="0">
                <a:latin typeface="Arial" panose="020B0604020202020204" pitchFamily="34" charset="0"/>
                <a:cs typeface="Arial" panose="020B0604020202020204" pitchFamily="34" charset="0"/>
              </a:rPr>
              <a:t>Remote bankruptcy structure - a PLC or SPV with no assets, no liabilities, but has the first lien or charge over the assets of the underlying operating company that receives the finance</a:t>
            </a:r>
          </a:p>
          <a:p>
            <a:pPr marL="285750" indent="-285750">
              <a:buClr>
                <a:srgbClr val="00B050"/>
              </a:buClr>
              <a:buFont typeface="Wingdings" pitchFamily="2" charset="2"/>
              <a:buChar char="ü"/>
            </a:pPr>
            <a:r>
              <a:rPr lang="en-US" sz="1400" dirty="0">
                <a:latin typeface="Arial" panose="020B0604020202020204" pitchFamily="34" charset="0"/>
                <a:cs typeface="Arial" panose="020B0604020202020204" pitchFamily="34" charset="0"/>
              </a:rPr>
              <a:t>Well known and FCA regulated Security Trustee has first lien or charge of all the operating company´s accounts and assets in case there is a default.</a:t>
            </a:r>
          </a:p>
          <a:p>
            <a:pPr marL="285750" indent="-285750">
              <a:buClr>
                <a:srgbClr val="00B050"/>
              </a:buClr>
              <a:buFont typeface="Wingdings" pitchFamily="2" charset="2"/>
              <a:buChar char="ü"/>
            </a:pPr>
            <a:r>
              <a:rPr lang="en-US" sz="1400" dirty="0">
                <a:latin typeface="Arial" panose="020B0604020202020204" pitchFamily="34" charset="0"/>
                <a:cs typeface="Arial" panose="020B0604020202020204" pitchFamily="34" charset="0"/>
              </a:rPr>
              <a:t>If a Security Trustee is not in place we require a A-Rated Insurance company to insure the debt to protect investors</a:t>
            </a:r>
          </a:p>
          <a:p>
            <a:pPr marL="285750" indent="-285750">
              <a:buClr>
                <a:srgbClr val="00B050"/>
              </a:buClr>
              <a:buFont typeface="Wingdings" pitchFamily="2" charset="2"/>
              <a:buChar char="ü"/>
            </a:pPr>
            <a:r>
              <a:rPr lang="en-US" sz="1400" dirty="0">
                <a:latin typeface="Arial" panose="020B0604020202020204" pitchFamily="34" charset="0"/>
                <a:cs typeface="Arial" panose="020B0604020202020204" pitchFamily="34" charset="0"/>
              </a:rPr>
              <a:t>Annual external audits to provide a Credit Rating by a proven and internationally accepted agency.</a:t>
            </a:r>
          </a:p>
          <a:p>
            <a:pPr marL="285750" indent="-285750">
              <a:buClr>
                <a:srgbClr val="00B050"/>
              </a:buClr>
              <a:buFont typeface="Wingdings" pitchFamily="2" charset="2"/>
              <a:buChar char="ü"/>
            </a:pPr>
            <a:r>
              <a:rPr lang="en-US" sz="1400" dirty="0">
                <a:latin typeface="Arial" panose="020B0604020202020204" pitchFamily="34" charset="0"/>
                <a:cs typeface="Arial" panose="020B0604020202020204" pitchFamily="34" charset="0"/>
              </a:rPr>
              <a:t>Term maturities of 12 months up to 5 years - liquidity of full capital at maturity. </a:t>
            </a:r>
          </a:p>
          <a:p>
            <a:pPr marL="285750" indent="-285750">
              <a:buClr>
                <a:srgbClr val="00B050"/>
              </a:buClr>
              <a:buFont typeface="Wingdings" pitchFamily="2" charset="2"/>
              <a:buChar char="ü"/>
            </a:pPr>
            <a:r>
              <a:rPr lang="en-US" sz="1400" dirty="0">
                <a:latin typeface="Arial" panose="020B0604020202020204" pitchFamily="34" charset="0"/>
                <a:cs typeface="Arial" panose="020B0604020202020204" pitchFamily="34" charset="0"/>
              </a:rPr>
              <a:t>Interest coupons paid either quarterly, half yearly or yearly (the more frequent the more attractive).</a:t>
            </a:r>
          </a:p>
          <a:p>
            <a:pPr marL="285750" indent="-285750">
              <a:buClr>
                <a:srgbClr val="00B050"/>
              </a:buClr>
              <a:buFont typeface="Wingdings" pitchFamily="2" charset="2"/>
              <a:buChar char="ü"/>
            </a:pPr>
            <a:r>
              <a:rPr lang="en-US" sz="1400" dirty="0">
                <a:latin typeface="Arial" panose="020B0604020202020204" pitchFamily="34" charset="0"/>
                <a:cs typeface="Arial" panose="020B0604020202020204" pitchFamily="34" charset="0"/>
              </a:rPr>
              <a:t>Highly </a:t>
            </a:r>
            <a:r>
              <a:rPr lang="en-US" sz="1400" dirty="0" err="1">
                <a:latin typeface="Arial" panose="020B0604020202020204" pitchFamily="34" charset="0"/>
                <a:cs typeface="Arial" panose="020B0604020202020204" pitchFamily="34" charset="0"/>
              </a:rPr>
              <a:t>recognised</a:t>
            </a:r>
            <a:r>
              <a:rPr lang="en-US" sz="1400" dirty="0">
                <a:latin typeface="Arial" panose="020B0604020202020204" pitchFamily="34" charset="0"/>
                <a:cs typeface="Arial" panose="020B0604020202020204" pitchFamily="34" charset="0"/>
              </a:rPr>
              <a:t> UK lawyer firm responsible for the Investment Memorandum and debt structure.</a:t>
            </a:r>
          </a:p>
          <a:p>
            <a:pPr marL="285750" indent="-285750">
              <a:buClr>
                <a:srgbClr val="00B050"/>
              </a:buClr>
              <a:buFont typeface="Wingdings" pitchFamily="2" charset="2"/>
              <a:buChar char="ü"/>
            </a:pPr>
            <a:r>
              <a:rPr lang="en-US" sz="1400" dirty="0">
                <a:latin typeface="Arial" panose="020B0604020202020204" pitchFamily="34" charset="0"/>
                <a:cs typeface="Arial" panose="020B0604020202020204" pitchFamily="34" charset="0"/>
              </a:rPr>
              <a:t>Well known and FCA regulated Registrars - register bondholders, calculate register and pay interest coupon payments.</a:t>
            </a:r>
          </a:p>
          <a:p>
            <a:pPr marL="285750" indent="-285750">
              <a:buClr>
                <a:srgbClr val="00B050"/>
              </a:buClr>
              <a:buFont typeface="Wingdings" pitchFamily="2" charset="2"/>
              <a:buChar char="ü"/>
            </a:pPr>
            <a:r>
              <a:rPr lang="en-US" sz="1400" dirty="0">
                <a:latin typeface="Arial" panose="020B0604020202020204" pitchFamily="34" charset="0"/>
                <a:cs typeface="Arial" panose="020B0604020202020204" pitchFamily="34" charset="0"/>
              </a:rPr>
              <a:t>Bonds are listed on a </a:t>
            </a:r>
            <a:r>
              <a:rPr lang="en-US" sz="1400" dirty="0" err="1">
                <a:latin typeface="Arial" panose="020B0604020202020204" pitchFamily="34" charset="0"/>
                <a:cs typeface="Arial" panose="020B0604020202020204" pitchFamily="34" charset="0"/>
              </a:rPr>
              <a:t>recognised</a:t>
            </a:r>
            <a:r>
              <a:rPr lang="en-US" sz="1400" dirty="0">
                <a:latin typeface="Arial" panose="020B0604020202020204" pitchFamily="34" charset="0"/>
                <a:cs typeface="Arial" panose="020B0604020202020204" pitchFamily="34" charset="0"/>
              </a:rPr>
              <a:t> European stock exchange such as Frankfurt or Ireland </a:t>
            </a:r>
          </a:p>
          <a:p>
            <a:pPr marL="285750" indent="-285750">
              <a:buClr>
                <a:srgbClr val="00B050"/>
              </a:buClr>
              <a:buFont typeface="Wingdings" pitchFamily="2" charset="2"/>
              <a:buChar char="ü"/>
            </a:pPr>
            <a:r>
              <a:rPr lang="en-US" sz="1400" dirty="0">
                <a:latin typeface="Arial" panose="020B0604020202020204" pitchFamily="34" charset="0"/>
                <a:cs typeface="Arial" panose="020B0604020202020204" pitchFamily="34" charset="0"/>
              </a:rPr>
              <a:t>Low investment minimums, typically from $1,000 USD via investment platform, so investors can diversify across several bonds, mitigate risk and reinvestment of the income produced. </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(Direct investment typically between $100,000 USD to $250,000 USD).</a:t>
            </a:r>
          </a:p>
          <a:p>
            <a:pPr marL="285750" indent="-285750">
              <a:buClr>
                <a:srgbClr val="00B050"/>
              </a:buClr>
              <a:buFont typeface="Wingdings" pitchFamily="2" charset="2"/>
              <a:buChar char="ü"/>
            </a:pPr>
            <a:r>
              <a:rPr lang="en-US" sz="1400" dirty="0">
                <a:latin typeface="Arial" panose="020B0604020202020204" pitchFamily="34" charset="0"/>
                <a:cs typeface="Arial" panose="020B0604020202020204" pitchFamily="34" charset="0"/>
              </a:rPr>
              <a:t>Buy in and sell at Par (platforms show secondary market prices after bond purchase)</a:t>
            </a:r>
          </a:p>
          <a:p>
            <a:pPr marL="285750" indent="-285750">
              <a:buClr>
                <a:srgbClr val="00B050"/>
              </a:buClr>
              <a:buFont typeface="Wingdings" pitchFamily="2" charset="2"/>
              <a:buChar char="ü"/>
            </a:pPr>
            <a:r>
              <a:rPr lang="en-US" sz="1400" dirty="0">
                <a:latin typeface="Arial" panose="020B0604020202020204" pitchFamily="34" charset="0"/>
                <a:cs typeface="Arial" panose="020B0604020202020204" pitchFamily="34" charset="0"/>
              </a:rPr>
              <a:t>Transferable but NOT liquid until maturity</a:t>
            </a:r>
            <a:endParaRPr lang="es-ES_tradnl" sz="1400" dirty="0">
              <a:latin typeface="Arial" panose="020B0604020202020204" pitchFamily="34" charset="0"/>
              <a:cs typeface="Arial" panose="020B0604020202020204" pitchFamily="34" charset="0"/>
            </a:endParaRPr>
          </a:p>
          <a:p>
            <a:pPr>
              <a:buClr>
                <a:srgbClr val="00B050"/>
              </a:buClr>
            </a:pPr>
            <a:endParaRPr lang="es-ES_tradnl" sz="1400" b="1" dirty="0">
              <a:latin typeface="Arial" panose="020B0604020202020204" pitchFamily="34" charset="0"/>
              <a:cs typeface="Arial" panose="020B0604020202020204" pitchFamily="34" charset="0"/>
            </a:endParaRPr>
          </a:p>
        </p:txBody>
      </p:sp>
      <p:sp>
        <p:nvSpPr>
          <p:cNvPr id="3" name="Rectangle 1">
            <a:extLst>
              <a:ext uri="{FF2B5EF4-FFF2-40B4-BE49-F238E27FC236}">
                <a16:creationId xmlns:a16="http://schemas.microsoft.com/office/drawing/2014/main" id="{DF3D0930-E9F7-7E55-CA1F-B122CF169219}"/>
              </a:ext>
            </a:extLst>
          </p:cNvPr>
          <p:cNvSpPr>
            <a:spLocks noChangeArrowheads="1"/>
          </p:cNvSpPr>
          <p:nvPr/>
        </p:nvSpPr>
        <p:spPr bwMode="auto">
          <a:xfrm>
            <a:off x="0" y="0"/>
            <a:ext cx="9144000" cy="0"/>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a:ln>
                <a:noFill/>
              </a:ln>
              <a:solidFill>
                <a:schemeClr val="tx1"/>
              </a:solidFill>
              <a:effectLst/>
              <a:latin typeface="Arial" panose="020B0604020202020204" pitchFamily="34" charset="0"/>
            </a:endParaRPr>
          </a:p>
        </p:txBody>
      </p:sp>
      <p:sp>
        <p:nvSpPr>
          <p:cNvPr id="4" name="Rectangle 2">
            <a:extLst>
              <a:ext uri="{FF2B5EF4-FFF2-40B4-BE49-F238E27FC236}">
                <a16:creationId xmlns:a16="http://schemas.microsoft.com/office/drawing/2014/main" id="{76429F9B-AAAB-4DC1-B4D5-5AA18D1204AE}"/>
              </a:ext>
            </a:extLst>
          </p:cNvPr>
          <p:cNvSpPr>
            <a:spLocks noChangeArrowheads="1"/>
          </p:cNvSpPr>
          <p:nvPr/>
        </p:nvSpPr>
        <p:spPr bwMode="auto">
          <a:xfrm>
            <a:off x="152400" y="152400"/>
            <a:ext cx="9144000" cy="0"/>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926577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08251B0-419A-48DC-9C3D-4F6C2F76F93C}"/>
              </a:ext>
            </a:extLst>
          </p:cNvPr>
          <p:cNvSpPr/>
          <p:nvPr/>
        </p:nvSpPr>
        <p:spPr>
          <a:xfrm>
            <a:off x="291548" y="278296"/>
            <a:ext cx="3048000" cy="1325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8" name="CuadroTexto 37"/>
          <p:cNvSpPr txBox="1"/>
          <p:nvPr/>
        </p:nvSpPr>
        <p:spPr>
          <a:xfrm>
            <a:off x="586794" y="394334"/>
            <a:ext cx="7797028" cy="523220"/>
          </a:xfrm>
          <a:prstGeom prst="rect">
            <a:avLst/>
          </a:prstGeom>
          <a:noFill/>
        </p:spPr>
        <p:txBody>
          <a:bodyPr wrap="square" rtlCol="0">
            <a:spAutoFit/>
          </a:bodyPr>
          <a:lstStyle/>
          <a:p>
            <a:pPr algn="ctr"/>
            <a:r>
              <a:rPr lang="es-MX" sz="2800" b="1" dirty="0">
                <a:solidFill>
                  <a:srgbClr val="002060"/>
                </a:solidFill>
                <a:effectLst>
                  <a:outerShdw blurRad="50800" dist="38100" dir="2700000" algn="tl" rotWithShape="0">
                    <a:prstClr val="black">
                      <a:alpha val="40000"/>
                    </a:prstClr>
                  </a:outerShdw>
                </a:effectLst>
                <a:latin typeface="Arial" pitchFamily="34" charset="0"/>
                <a:cs typeface="Arial" pitchFamily="34" charset="0"/>
              </a:rPr>
              <a:t>High </a:t>
            </a:r>
            <a:r>
              <a:rPr lang="es-MX" sz="2800" b="1" dirty="0" err="1">
                <a:solidFill>
                  <a:srgbClr val="002060"/>
                </a:solidFill>
                <a:effectLst>
                  <a:outerShdw blurRad="50800" dist="38100" dir="2700000" algn="tl" rotWithShape="0">
                    <a:prstClr val="black">
                      <a:alpha val="40000"/>
                    </a:prstClr>
                  </a:outerShdw>
                </a:effectLst>
                <a:latin typeface="Arial" pitchFamily="34" charset="0"/>
                <a:cs typeface="Arial" pitchFamily="34" charset="0"/>
              </a:rPr>
              <a:t>Yield</a:t>
            </a:r>
            <a:r>
              <a:rPr lang="es-MX" sz="2800" b="1" dirty="0">
                <a:solidFill>
                  <a:srgbClr val="002060"/>
                </a:solidFill>
                <a:effectLst>
                  <a:outerShdw blurRad="50800" dist="38100" dir="2700000" algn="tl" rotWithShape="0">
                    <a:prstClr val="black">
                      <a:alpha val="40000"/>
                    </a:prstClr>
                  </a:outerShdw>
                </a:effectLst>
                <a:latin typeface="Arial" pitchFamily="34" charset="0"/>
                <a:cs typeface="Arial" pitchFamily="34" charset="0"/>
              </a:rPr>
              <a:t> Bonds and Loan Notes</a:t>
            </a:r>
            <a:endParaRPr lang="es-MX" sz="3600" dirty="0">
              <a:effectLst>
                <a:outerShdw blurRad="50800" dist="38100" dir="2700000" algn="tl" rotWithShape="0">
                  <a:prstClr val="black">
                    <a:alpha val="40000"/>
                  </a:prstClr>
                </a:outerShdw>
              </a:effectLst>
            </a:endParaRPr>
          </a:p>
        </p:txBody>
      </p:sp>
      <p:sp>
        <p:nvSpPr>
          <p:cNvPr id="2" name="Rectangle 1">
            <a:extLst>
              <a:ext uri="{FF2B5EF4-FFF2-40B4-BE49-F238E27FC236}">
                <a16:creationId xmlns:a16="http://schemas.microsoft.com/office/drawing/2014/main" id="{02CE7AE2-290B-43E0-9FF2-541467F93BDB}"/>
              </a:ext>
            </a:extLst>
          </p:cNvPr>
          <p:cNvSpPr/>
          <p:nvPr/>
        </p:nvSpPr>
        <p:spPr>
          <a:xfrm>
            <a:off x="8578132" y="0"/>
            <a:ext cx="571500" cy="58477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002060"/>
              </a:solidFill>
            </a:endParaRPr>
          </a:p>
        </p:txBody>
      </p:sp>
      <p:sp>
        <p:nvSpPr>
          <p:cNvPr id="10" name="Rectangle 9">
            <a:extLst>
              <a:ext uri="{FF2B5EF4-FFF2-40B4-BE49-F238E27FC236}">
                <a16:creationId xmlns:a16="http://schemas.microsoft.com/office/drawing/2014/main" id="{597D3B6D-E14A-407F-8E8F-1A6DBDFD486A}"/>
              </a:ext>
            </a:extLst>
          </p:cNvPr>
          <p:cNvSpPr/>
          <p:nvPr/>
        </p:nvSpPr>
        <p:spPr>
          <a:xfrm>
            <a:off x="8949690" y="584775"/>
            <a:ext cx="194310" cy="203895"/>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002060"/>
              </a:solidFill>
            </a:endParaRPr>
          </a:p>
        </p:txBody>
      </p:sp>
      <p:sp>
        <p:nvSpPr>
          <p:cNvPr id="11" name="Rectangle 10">
            <a:extLst>
              <a:ext uri="{FF2B5EF4-FFF2-40B4-BE49-F238E27FC236}">
                <a16:creationId xmlns:a16="http://schemas.microsoft.com/office/drawing/2014/main" id="{08A04414-2927-4B27-A34D-40EA65FFB3A1}"/>
              </a:ext>
            </a:extLst>
          </p:cNvPr>
          <p:cNvSpPr/>
          <p:nvPr/>
        </p:nvSpPr>
        <p:spPr>
          <a:xfrm>
            <a:off x="8383822" y="0"/>
            <a:ext cx="194310" cy="20389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002060"/>
              </a:solidFill>
            </a:endParaRPr>
          </a:p>
        </p:txBody>
      </p:sp>
      <p:pic>
        <p:nvPicPr>
          <p:cNvPr id="14" name="Picture 12" descr="A tree in a forest&#10;&#10;Description automatically generated">
            <a:extLst>
              <a:ext uri="{FF2B5EF4-FFF2-40B4-BE49-F238E27FC236}">
                <a16:creationId xmlns:a16="http://schemas.microsoft.com/office/drawing/2014/main" id="{33E38E3D-8D7B-E446-B1F3-46E9685D54A9}"/>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b="54330"/>
          <a:stretch/>
        </p:blipFill>
        <p:spPr>
          <a:xfrm>
            <a:off x="0" y="4492262"/>
            <a:ext cx="9144000" cy="2365738"/>
          </a:xfrm>
          <a:prstGeom prst="rect">
            <a:avLst/>
          </a:prstGeom>
        </p:spPr>
      </p:pic>
      <p:sp>
        <p:nvSpPr>
          <p:cNvPr id="12" name="CuadroTexto 35">
            <a:extLst>
              <a:ext uri="{FF2B5EF4-FFF2-40B4-BE49-F238E27FC236}">
                <a16:creationId xmlns:a16="http://schemas.microsoft.com/office/drawing/2014/main" id="{997875FB-DB64-844C-A99B-FC5AFCD5CCD8}"/>
              </a:ext>
            </a:extLst>
          </p:cNvPr>
          <p:cNvSpPr txBox="1"/>
          <p:nvPr/>
        </p:nvSpPr>
        <p:spPr>
          <a:xfrm>
            <a:off x="428708" y="1520540"/>
            <a:ext cx="8286584" cy="4851393"/>
          </a:xfrm>
          <a:prstGeom prst="rect">
            <a:avLst/>
          </a:prstGeom>
          <a:noFill/>
        </p:spPr>
        <p:txBody>
          <a:bodyPr wrap="square" rtlCol="0">
            <a:spAutoFit/>
          </a:bodyPr>
          <a:lstStyle/>
          <a:p>
            <a:pPr>
              <a:lnSpc>
                <a:spcPct val="120000"/>
              </a:lnSpc>
              <a:buClr>
                <a:srgbClr val="00B050"/>
              </a:buClr>
            </a:pPr>
            <a:r>
              <a:rPr lang="es-ES_tradnl" sz="1400" b="1" dirty="0" err="1">
                <a:latin typeface="Arial" panose="020B0604020202020204" pitchFamily="34" charset="0"/>
                <a:cs typeface="Arial" panose="020B0604020202020204" pitchFamily="34" charset="0"/>
              </a:rPr>
              <a:t>Operating</a:t>
            </a:r>
            <a:r>
              <a:rPr lang="es-ES_tradnl" sz="1400" b="1" dirty="0">
                <a:latin typeface="Arial" panose="020B0604020202020204" pitchFamily="34" charset="0"/>
                <a:cs typeface="Arial" panose="020B0604020202020204" pitchFamily="34" charset="0"/>
              </a:rPr>
              <a:t> Company </a:t>
            </a:r>
            <a:r>
              <a:rPr lang="es-ES_tradnl" sz="1400" b="1" dirty="0" err="1">
                <a:latin typeface="Arial" panose="020B0604020202020204" pitchFamily="34" charset="0"/>
                <a:cs typeface="Arial" panose="020B0604020202020204" pitchFamily="34" charset="0"/>
              </a:rPr>
              <a:t>Due</a:t>
            </a:r>
            <a:r>
              <a:rPr lang="es-ES_tradnl" sz="1400" b="1" dirty="0">
                <a:latin typeface="Arial" panose="020B0604020202020204" pitchFamily="34" charset="0"/>
                <a:cs typeface="Arial" panose="020B0604020202020204" pitchFamily="34" charset="0"/>
              </a:rPr>
              <a:t> </a:t>
            </a:r>
            <a:r>
              <a:rPr lang="es-ES_tradnl" sz="1400" b="1" dirty="0" err="1">
                <a:latin typeface="Arial" panose="020B0604020202020204" pitchFamily="34" charset="0"/>
                <a:cs typeface="Arial" panose="020B0604020202020204" pitchFamily="34" charset="0"/>
              </a:rPr>
              <a:t>Diligence</a:t>
            </a:r>
            <a:endParaRPr lang="es-ES_tradnl" sz="1400" b="1" dirty="0">
              <a:latin typeface="Arial" panose="020B0604020202020204" pitchFamily="34" charset="0"/>
              <a:cs typeface="Arial" panose="020B0604020202020204" pitchFamily="34" charset="0"/>
            </a:endParaRPr>
          </a:p>
          <a:p>
            <a:pPr>
              <a:lnSpc>
                <a:spcPct val="120000"/>
              </a:lnSpc>
              <a:buClr>
                <a:srgbClr val="00B050"/>
              </a:buClr>
            </a:pPr>
            <a:endParaRPr lang="es-ES_tradnl" sz="1400" b="1" dirty="0">
              <a:latin typeface="Arial" panose="020B0604020202020204" pitchFamily="34" charset="0"/>
              <a:cs typeface="Arial" panose="020B0604020202020204" pitchFamily="34" charset="0"/>
            </a:endParaRPr>
          </a:p>
          <a:p>
            <a:pPr marL="285750" indent="-285750">
              <a:lnSpc>
                <a:spcPct val="200000"/>
              </a:lnSpc>
              <a:buClr>
                <a:srgbClr val="00B050"/>
              </a:buClr>
              <a:buFont typeface="Wingdings" pitchFamily="2" charset="2"/>
              <a:buChar char="ü"/>
            </a:pPr>
            <a:r>
              <a:rPr lang="es-ES_tradnl" sz="1400" dirty="0" err="1">
                <a:latin typeface="Arial" panose="020B0604020202020204" pitchFamily="34" charset="0"/>
                <a:cs typeface="Arial" panose="020B0604020202020204" pitchFamily="34" charset="0"/>
              </a:rPr>
              <a:t>Companies</a:t>
            </a:r>
            <a:r>
              <a:rPr lang="es-ES_tradnl" sz="1400" dirty="0">
                <a:latin typeface="Arial" panose="020B0604020202020204" pitchFamily="34" charset="0"/>
                <a:cs typeface="Arial" panose="020B0604020202020204" pitchFamily="34" charset="0"/>
              </a:rPr>
              <a:t> </a:t>
            </a:r>
            <a:r>
              <a:rPr lang="es-ES_tradnl" sz="1400" dirty="0" err="1">
                <a:latin typeface="Arial" panose="020B0604020202020204" pitchFamily="34" charset="0"/>
                <a:cs typeface="Arial" panose="020B0604020202020204" pitchFamily="34" charset="0"/>
              </a:rPr>
              <a:t>must</a:t>
            </a:r>
            <a:r>
              <a:rPr lang="es-ES_tradnl" sz="1400" dirty="0">
                <a:latin typeface="Arial" panose="020B0604020202020204" pitchFamily="34" charset="0"/>
                <a:cs typeface="Arial" panose="020B0604020202020204" pitchFamily="34" charset="0"/>
              </a:rPr>
              <a:t> be in a </a:t>
            </a:r>
            <a:r>
              <a:rPr lang="es-ES_tradnl" sz="1400" dirty="0" err="1">
                <a:latin typeface="Arial" panose="020B0604020202020204" pitchFamily="34" charset="0"/>
                <a:cs typeface="Arial" panose="020B0604020202020204" pitchFamily="34" charset="0"/>
              </a:rPr>
              <a:t>high</a:t>
            </a:r>
            <a:r>
              <a:rPr lang="es-ES_tradnl" sz="1400" dirty="0">
                <a:latin typeface="Arial" panose="020B0604020202020204" pitchFamily="34" charset="0"/>
                <a:cs typeface="Arial" panose="020B0604020202020204" pitchFamily="34" charset="0"/>
              </a:rPr>
              <a:t> </a:t>
            </a:r>
            <a:r>
              <a:rPr lang="es-ES_tradnl" sz="1400" dirty="0" err="1">
                <a:latin typeface="Arial" panose="020B0604020202020204" pitchFamily="34" charset="0"/>
                <a:cs typeface="Arial" panose="020B0604020202020204" pitchFamily="34" charset="0"/>
              </a:rPr>
              <a:t>growth</a:t>
            </a:r>
            <a:r>
              <a:rPr lang="es-ES_tradnl" sz="1400" dirty="0">
                <a:latin typeface="Arial" panose="020B0604020202020204" pitchFamily="34" charset="0"/>
                <a:cs typeface="Arial" panose="020B0604020202020204" pitchFamily="34" charset="0"/>
              </a:rPr>
              <a:t> sector. </a:t>
            </a:r>
          </a:p>
          <a:p>
            <a:pPr marL="285750" indent="-285750">
              <a:lnSpc>
                <a:spcPct val="200000"/>
              </a:lnSpc>
              <a:buClr>
                <a:srgbClr val="00B050"/>
              </a:buClr>
              <a:buFont typeface="Wingdings" pitchFamily="2" charset="2"/>
              <a:buChar char="ü"/>
            </a:pPr>
            <a:r>
              <a:rPr lang="en-US" sz="1400" dirty="0">
                <a:latin typeface="Arial" panose="020B0604020202020204" pitchFamily="34" charset="0"/>
                <a:cs typeface="Arial" panose="020B0604020202020204" pitchFamily="34" charset="0"/>
              </a:rPr>
              <a:t>Revision of Director/CEO/Owners CVs and verification of their successful track record in the specific sector.</a:t>
            </a:r>
          </a:p>
          <a:p>
            <a:pPr marL="285750" indent="-285750">
              <a:lnSpc>
                <a:spcPct val="200000"/>
              </a:lnSpc>
              <a:buClr>
                <a:srgbClr val="00B050"/>
              </a:buClr>
              <a:buFont typeface="Wingdings" pitchFamily="2" charset="2"/>
              <a:buChar char="ü"/>
            </a:pPr>
            <a:r>
              <a:rPr lang="en-US" sz="1400" dirty="0">
                <a:latin typeface="Arial" panose="020B0604020202020204" pitchFamily="34" charset="0"/>
                <a:cs typeface="Arial" panose="020B0604020202020204" pitchFamily="34" charset="0"/>
              </a:rPr>
              <a:t>Companies with a quantifiable and proven successful business model and manageable debt strategy. </a:t>
            </a:r>
          </a:p>
          <a:p>
            <a:pPr marL="285750" indent="-285750">
              <a:lnSpc>
                <a:spcPct val="200000"/>
              </a:lnSpc>
              <a:buClr>
                <a:srgbClr val="00B050"/>
              </a:buClr>
              <a:buFont typeface="Wingdings" pitchFamily="2" charset="2"/>
              <a:buChar char="ü"/>
            </a:pPr>
            <a:r>
              <a:rPr lang="en-US" sz="1400" dirty="0">
                <a:latin typeface="Arial" panose="020B0604020202020204" pitchFamily="34" charset="0"/>
                <a:cs typeface="Arial" panose="020B0604020202020204" pitchFamily="34" charset="0"/>
              </a:rPr>
              <a:t>Company assets valued over the value of the debt in a secondary market </a:t>
            </a:r>
          </a:p>
          <a:p>
            <a:pPr marL="285750" indent="-285750">
              <a:lnSpc>
                <a:spcPct val="200000"/>
              </a:lnSpc>
              <a:buClr>
                <a:srgbClr val="00B050"/>
              </a:buClr>
              <a:buFont typeface="Wingdings" pitchFamily="2" charset="2"/>
              <a:buChar char="ü"/>
            </a:pPr>
            <a:r>
              <a:rPr lang="en-US" sz="1400" dirty="0">
                <a:latin typeface="Arial" panose="020B0604020202020204" pitchFamily="34" charset="0"/>
                <a:cs typeface="Arial" panose="020B0604020202020204" pitchFamily="34" charset="0"/>
              </a:rPr>
              <a:t>Access and revision of financial statements and balance sheets through </a:t>
            </a:r>
            <a:r>
              <a:rPr lang="es-ES_tradnl" sz="1400" dirty="0">
                <a:latin typeface="Arial" panose="020B0604020202020204" pitchFamily="34" charset="0"/>
                <a:cs typeface="Arial" panose="020B0604020202020204" pitchFamily="34" charset="0"/>
                <a:hlinkClick r:id="rId3"/>
              </a:rPr>
              <a:t>Companies House </a:t>
            </a:r>
            <a:endParaRPr lang="es-ES_tradnl" sz="1400" dirty="0">
              <a:latin typeface="Arial" panose="020B0604020202020204" pitchFamily="34" charset="0"/>
              <a:cs typeface="Arial" panose="020B0604020202020204" pitchFamily="34" charset="0"/>
            </a:endParaRPr>
          </a:p>
          <a:p>
            <a:pPr marL="285750" indent="-285750">
              <a:lnSpc>
                <a:spcPct val="200000"/>
              </a:lnSpc>
              <a:buClr>
                <a:srgbClr val="00B050"/>
              </a:buClr>
              <a:buFont typeface="Wingdings" pitchFamily="2" charset="2"/>
              <a:buChar char="ü"/>
            </a:pPr>
            <a:r>
              <a:rPr lang="en-US" sz="1400" dirty="0">
                <a:latin typeface="Arial" panose="020B0604020202020204" pitchFamily="34" charset="0"/>
                <a:cs typeface="Arial" panose="020B0604020202020204" pitchFamily="34" charset="0"/>
              </a:rPr>
              <a:t>Proven track record of prompt coupon payment (</a:t>
            </a:r>
            <a:r>
              <a:rPr lang="es-ES_tradnl" sz="1400" dirty="0">
                <a:latin typeface="Arial" panose="020B0604020202020204" pitchFamily="34" charset="0"/>
                <a:cs typeface="Arial" panose="020B0604020202020204" pitchFamily="34" charset="0"/>
                <a:hlinkClick r:id="rId4"/>
              </a:rPr>
              <a:t>LSE –CLICK</a:t>
            </a:r>
            <a:r>
              <a:rPr lang="es-ES_tradnl" sz="1400" dirty="0">
                <a:latin typeface="Arial" panose="020B0604020202020204" pitchFamily="34" charset="0"/>
                <a:cs typeface="Arial" panose="020B0604020202020204" pitchFamily="34" charset="0"/>
              </a:rPr>
              <a:t>) and </a:t>
            </a:r>
            <a:r>
              <a:rPr lang="es-ES_tradnl" sz="1400" dirty="0" err="1">
                <a:latin typeface="Arial" panose="020B0604020202020204" pitchFamily="34" charset="0"/>
                <a:cs typeface="Arial" panose="020B0604020202020204" pitchFamily="34" charset="0"/>
              </a:rPr>
              <a:t>ability</a:t>
            </a:r>
            <a:r>
              <a:rPr lang="es-ES_tradnl" sz="1400" dirty="0">
                <a:latin typeface="Arial" panose="020B0604020202020204" pitchFamily="34" charset="0"/>
                <a:cs typeface="Arial" panose="020B0604020202020204" pitchFamily="34" charset="0"/>
              </a:rPr>
              <a:t> </a:t>
            </a:r>
            <a:r>
              <a:rPr lang="es-ES_tradnl" sz="1400" dirty="0" err="1">
                <a:latin typeface="Arial" panose="020B0604020202020204" pitchFamily="34" charset="0"/>
                <a:cs typeface="Arial" panose="020B0604020202020204" pitchFamily="34" charset="0"/>
              </a:rPr>
              <a:t>to</a:t>
            </a:r>
            <a:r>
              <a:rPr lang="es-ES_tradnl" sz="1400" dirty="0">
                <a:latin typeface="Arial" panose="020B0604020202020204" pitchFamily="34" charset="0"/>
                <a:cs typeface="Arial" panose="020B0604020202020204" pitchFamily="34" charset="0"/>
              </a:rPr>
              <a:t> </a:t>
            </a:r>
            <a:r>
              <a:rPr lang="es-ES_tradnl" sz="1400" dirty="0" err="1">
                <a:latin typeface="Arial" panose="020B0604020202020204" pitchFamily="34" charset="0"/>
                <a:cs typeface="Arial" panose="020B0604020202020204" pitchFamily="34" charset="0"/>
              </a:rPr>
              <a:t>pay</a:t>
            </a:r>
            <a:r>
              <a:rPr lang="es-ES_tradnl" sz="1400" dirty="0">
                <a:latin typeface="Arial" panose="020B0604020202020204" pitchFamily="34" charset="0"/>
                <a:cs typeface="Arial" panose="020B0604020202020204" pitchFamily="34" charset="0"/>
              </a:rPr>
              <a:t> back </a:t>
            </a:r>
            <a:r>
              <a:rPr lang="es-ES_tradnl" sz="1400" dirty="0" err="1">
                <a:latin typeface="Arial" panose="020B0604020202020204" pitchFamily="34" charset="0"/>
                <a:cs typeface="Arial" panose="020B0604020202020204" pitchFamily="34" charset="0"/>
              </a:rPr>
              <a:t>debt</a:t>
            </a:r>
            <a:endParaRPr lang="es-ES_tradnl" sz="1400" dirty="0">
              <a:latin typeface="Arial" panose="020B0604020202020204" pitchFamily="34" charset="0"/>
              <a:cs typeface="Arial" panose="020B0604020202020204" pitchFamily="34" charset="0"/>
            </a:endParaRPr>
          </a:p>
          <a:p>
            <a:pPr marL="285750" indent="-285750">
              <a:lnSpc>
                <a:spcPct val="200000"/>
              </a:lnSpc>
              <a:buClr>
                <a:srgbClr val="00B050"/>
              </a:buClr>
              <a:buFont typeface="Wingdings" pitchFamily="2" charset="2"/>
              <a:buChar char="ü"/>
            </a:pPr>
            <a:r>
              <a:rPr lang="en-US" sz="1400" dirty="0">
                <a:latin typeface="Arial" panose="020B0604020202020204" pitchFamily="34" charset="0"/>
                <a:cs typeface="Arial" panose="020B0604020202020204" pitchFamily="34" charset="0"/>
              </a:rPr>
              <a:t>Regular meetings and updates with corporate management of the company. </a:t>
            </a:r>
          </a:p>
          <a:p>
            <a:pPr marL="285750" indent="-285750">
              <a:lnSpc>
                <a:spcPct val="200000"/>
              </a:lnSpc>
              <a:buClr>
                <a:srgbClr val="00B050"/>
              </a:buClr>
              <a:buFont typeface="Wingdings" pitchFamily="2" charset="2"/>
              <a:buChar char="ü"/>
            </a:pPr>
            <a:r>
              <a:rPr lang="en-US" sz="1400" dirty="0">
                <a:latin typeface="Arial" panose="020B0604020202020204" pitchFamily="34" charset="0"/>
                <a:cs typeface="Arial" panose="020B0604020202020204" pitchFamily="34" charset="0"/>
              </a:rPr>
              <a:t>We don’t work with Start Ups</a:t>
            </a:r>
            <a:endParaRPr lang="es-ES_tradnl" sz="1400" dirty="0">
              <a:latin typeface="Arial" panose="020B0604020202020204" pitchFamily="34" charset="0"/>
              <a:cs typeface="Arial" panose="020B0604020202020204" pitchFamily="34" charset="0"/>
            </a:endParaRPr>
          </a:p>
        </p:txBody>
      </p:sp>
      <p:sp>
        <p:nvSpPr>
          <p:cNvPr id="3" name="Rectangle 1">
            <a:extLst>
              <a:ext uri="{FF2B5EF4-FFF2-40B4-BE49-F238E27FC236}">
                <a16:creationId xmlns:a16="http://schemas.microsoft.com/office/drawing/2014/main" id="{DF3D0930-E9F7-7E55-CA1F-B122CF169219}"/>
              </a:ext>
            </a:extLst>
          </p:cNvPr>
          <p:cNvSpPr>
            <a:spLocks noChangeArrowheads="1"/>
          </p:cNvSpPr>
          <p:nvPr/>
        </p:nvSpPr>
        <p:spPr bwMode="auto">
          <a:xfrm>
            <a:off x="0" y="0"/>
            <a:ext cx="9144000" cy="0"/>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a:ln>
                <a:noFill/>
              </a:ln>
              <a:solidFill>
                <a:schemeClr val="tx1"/>
              </a:solidFill>
              <a:effectLst/>
              <a:latin typeface="Arial" panose="020B0604020202020204" pitchFamily="34" charset="0"/>
            </a:endParaRPr>
          </a:p>
        </p:txBody>
      </p:sp>
      <p:sp>
        <p:nvSpPr>
          <p:cNvPr id="4" name="Rectangle 2">
            <a:extLst>
              <a:ext uri="{FF2B5EF4-FFF2-40B4-BE49-F238E27FC236}">
                <a16:creationId xmlns:a16="http://schemas.microsoft.com/office/drawing/2014/main" id="{76429F9B-AAAB-4DC1-B4D5-5AA18D1204AE}"/>
              </a:ext>
            </a:extLst>
          </p:cNvPr>
          <p:cNvSpPr>
            <a:spLocks noChangeArrowheads="1"/>
          </p:cNvSpPr>
          <p:nvPr/>
        </p:nvSpPr>
        <p:spPr bwMode="auto">
          <a:xfrm>
            <a:off x="152400" y="152400"/>
            <a:ext cx="9144000" cy="0"/>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a:ln>
                <a:noFill/>
              </a:ln>
              <a:solidFill>
                <a:schemeClr val="tx1"/>
              </a:solidFill>
              <a:effectLst/>
              <a:latin typeface="Arial" panose="020B0604020202020204" pitchFamily="34" charset="0"/>
            </a:endParaRPr>
          </a:p>
        </p:txBody>
      </p:sp>
      <p:sp>
        <p:nvSpPr>
          <p:cNvPr id="6" name="CuadroTexto 35">
            <a:extLst>
              <a:ext uri="{FF2B5EF4-FFF2-40B4-BE49-F238E27FC236}">
                <a16:creationId xmlns:a16="http://schemas.microsoft.com/office/drawing/2014/main" id="{912AAAEC-9008-66F8-CD92-ADEA8B49A3DE}"/>
              </a:ext>
            </a:extLst>
          </p:cNvPr>
          <p:cNvSpPr txBox="1"/>
          <p:nvPr/>
        </p:nvSpPr>
        <p:spPr>
          <a:xfrm>
            <a:off x="1571991" y="1033592"/>
            <a:ext cx="5761498" cy="307777"/>
          </a:xfrm>
          <a:prstGeom prst="rect">
            <a:avLst/>
          </a:prstGeom>
          <a:noFill/>
        </p:spPr>
        <p:txBody>
          <a:bodyPr wrap="square" rtlCol="0">
            <a:spAutoFit/>
          </a:bodyPr>
          <a:lstStyle/>
          <a:p>
            <a:r>
              <a:rPr lang="es-ES_tradnl" sz="1400" b="1" dirty="0" err="1">
                <a:solidFill>
                  <a:schemeClr val="accent3">
                    <a:lumMod val="75000"/>
                  </a:schemeClr>
                </a:solidFill>
                <a:latin typeface="Arial" pitchFamily="34" charset="0"/>
                <a:cs typeface="Arial" pitchFamily="34" charset="0"/>
              </a:rPr>
              <a:t>Essential</a:t>
            </a:r>
            <a:r>
              <a:rPr lang="es-ES_tradnl" sz="1400" b="1" dirty="0">
                <a:solidFill>
                  <a:schemeClr val="accent3">
                    <a:lumMod val="75000"/>
                  </a:schemeClr>
                </a:solidFill>
                <a:latin typeface="Arial" pitchFamily="34" charset="0"/>
                <a:cs typeface="Arial" pitchFamily="34" charset="0"/>
              </a:rPr>
              <a:t> </a:t>
            </a:r>
            <a:r>
              <a:rPr lang="es-ES_tradnl" sz="1400" b="1" dirty="0" err="1">
                <a:solidFill>
                  <a:schemeClr val="accent3">
                    <a:lumMod val="75000"/>
                  </a:schemeClr>
                </a:solidFill>
                <a:latin typeface="Arial" pitchFamily="34" charset="0"/>
                <a:cs typeface="Arial" pitchFamily="34" charset="0"/>
              </a:rPr>
              <a:t>characteristics</a:t>
            </a:r>
            <a:r>
              <a:rPr lang="es-ES_tradnl" sz="1400" b="1" dirty="0">
                <a:solidFill>
                  <a:schemeClr val="accent3">
                    <a:lumMod val="75000"/>
                  </a:schemeClr>
                </a:solidFill>
                <a:latin typeface="Arial" pitchFamily="34" charset="0"/>
                <a:cs typeface="Arial" pitchFamily="34" charset="0"/>
              </a:rPr>
              <a:t> </a:t>
            </a:r>
            <a:r>
              <a:rPr lang="es-ES_tradnl" sz="1400" b="1" dirty="0" err="1">
                <a:solidFill>
                  <a:schemeClr val="accent3">
                    <a:lumMod val="75000"/>
                  </a:schemeClr>
                </a:solidFill>
                <a:latin typeface="Arial" pitchFamily="34" charset="0"/>
                <a:cs typeface="Arial" pitchFamily="34" charset="0"/>
              </a:rPr>
              <a:t>we</a:t>
            </a:r>
            <a:r>
              <a:rPr lang="es-ES_tradnl" sz="1400" b="1" dirty="0">
                <a:solidFill>
                  <a:schemeClr val="accent3">
                    <a:lumMod val="75000"/>
                  </a:schemeClr>
                </a:solidFill>
                <a:latin typeface="Arial" pitchFamily="34" charset="0"/>
                <a:cs typeface="Arial" pitchFamily="34" charset="0"/>
              </a:rPr>
              <a:t> use </a:t>
            </a:r>
            <a:r>
              <a:rPr lang="es-ES_tradnl" sz="1400" b="1" dirty="0" err="1">
                <a:solidFill>
                  <a:schemeClr val="accent3">
                    <a:lumMod val="75000"/>
                  </a:schemeClr>
                </a:solidFill>
                <a:latin typeface="Arial" pitchFamily="34" charset="0"/>
                <a:cs typeface="Arial" pitchFamily="34" charset="0"/>
              </a:rPr>
              <a:t>to</a:t>
            </a:r>
            <a:r>
              <a:rPr lang="es-ES_tradnl" sz="1400" b="1" dirty="0">
                <a:solidFill>
                  <a:schemeClr val="accent3">
                    <a:lumMod val="75000"/>
                  </a:schemeClr>
                </a:solidFill>
                <a:latin typeface="Arial" pitchFamily="34" charset="0"/>
                <a:cs typeface="Arial" pitchFamily="34" charset="0"/>
              </a:rPr>
              <a:t> </a:t>
            </a:r>
            <a:r>
              <a:rPr lang="es-ES_tradnl" sz="1400" b="1" dirty="0" err="1">
                <a:solidFill>
                  <a:schemeClr val="accent3">
                    <a:lumMod val="75000"/>
                  </a:schemeClr>
                </a:solidFill>
                <a:latin typeface="Arial" pitchFamily="34" charset="0"/>
                <a:cs typeface="Arial" pitchFamily="34" charset="0"/>
              </a:rPr>
              <a:t>choose</a:t>
            </a:r>
            <a:r>
              <a:rPr lang="es-ES_tradnl" sz="1400" b="1" dirty="0">
                <a:solidFill>
                  <a:schemeClr val="accent3">
                    <a:lumMod val="75000"/>
                  </a:schemeClr>
                </a:solidFill>
                <a:latin typeface="Arial" pitchFamily="34" charset="0"/>
                <a:cs typeface="Arial" pitchFamily="34" charset="0"/>
              </a:rPr>
              <a:t> </a:t>
            </a:r>
            <a:r>
              <a:rPr lang="es-ES_tradnl" sz="1400" b="1" dirty="0" err="1">
                <a:solidFill>
                  <a:schemeClr val="accent3">
                    <a:lumMod val="75000"/>
                  </a:schemeClr>
                </a:solidFill>
                <a:latin typeface="Arial" pitchFamily="34" charset="0"/>
                <a:cs typeface="Arial" pitchFamily="34" charset="0"/>
              </a:rPr>
              <a:t>quality</a:t>
            </a:r>
            <a:r>
              <a:rPr lang="es-ES_tradnl" sz="1400" b="1" dirty="0">
                <a:solidFill>
                  <a:schemeClr val="accent3">
                    <a:lumMod val="75000"/>
                  </a:schemeClr>
                </a:solidFill>
                <a:latin typeface="Arial" pitchFamily="34" charset="0"/>
                <a:cs typeface="Arial" pitchFamily="34" charset="0"/>
              </a:rPr>
              <a:t> </a:t>
            </a:r>
            <a:r>
              <a:rPr lang="es-ES_tradnl" sz="1400" b="1" dirty="0" err="1">
                <a:solidFill>
                  <a:schemeClr val="accent3">
                    <a:lumMod val="75000"/>
                  </a:schemeClr>
                </a:solidFill>
                <a:latin typeface="Arial" pitchFamily="34" charset="0"/>
                <a:cs typeface="Arial" pitchFamily="34" charset="0"/>
              </a:rPr>
              <a:t>private</a:t>
            </a:r>
            <a:r>
              <a:rPr lang="es-ES_tradnl" sz="1400" b="1" dirty="0">
                <a:solidFill>
                  <a:schemeClr val="accent3">
                    <a:lumMod val="75000"/>
                  </a:schemeClr>
                </a:solidFill>
                <a:latin typeface="Arial" pitchFamily="34" charset="0"/>
                <a:cs typeface="Arial" pitchFamily="34" charset="0"/>
              </a:rPr>
              <a:t> </a:t>
            </a:r>
            <a:r>
              <a:rPr lang="es-ES_tradnl" sz="1400" b="1" dirty="0" err="1">
                <a:solidFill>
                  <a:schemeClr val="accent3">
                    <a:lumMod val="75000"/>
                  </a:schemeClr>
                </a:solidFill>
                <a:latin typeface="Arial" pitchFamily="34" charset="0"/>
                <a:cs typeface="Arial" pitchFamily="34" charset="0"/>
              </a:rPr>
              <a:t>debt</a:t>
            </a:r>
            <a:endParaRPr lang="es-ES_tradnl" sz="1600" b="1" dirty="0">
              <a:solidFill>
                <a:schemeClr val="accent3">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34961726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n 19">
            <a:extLst>
              <a:ext uri="{FF2B5EF4-FFF2-40B4-BE49-F238E27FC236}">
                <a16:creationId xmlns:a16="http://schemas.microsoft.com/office/drawing/2014/main" id="{732DC7FC-5E1A-4B9E-E17C-0693F817E663}"/>
              </a:ext>
            </a:extLst>
          </p:cNvPr>
          <p:cNvPicPr>
            <a:picLocks noChangeAspect="1"/>
          </p:cNvPicPr>
          <p:nvPr/>
        </p:nvPicPr>
        <p:blipFill>
          <a:blip r:embed="rId2"/>
          <a:stretch>
            <a:fillRect/>
          </a:stretch>
        </p:blipFill>
        <p:spPr>
          <a:xfrm>
            <a:off x="-1" y="864501"/>
            <a:ext cx="9144000" cy="4530310"/>
          </a:xfrm>
          <a:prstGeom prst="rect">
            <a:avLst/>
          </a:prstGeom>
        </p:spPr>
      </p:pic>
      <p:sp>
        <p:nvSpPr>
          <p:cNvPr id="8" name="Rectangle 7">
            <a:extLst>
              <a:ext uri="{FF2B5EF4-FFF2-40B4-BE49-F238E27FC236}">
                <a16:creationId xmlns:a16="http://schemas.microsoft.com/office/drawing/2014/main" id="{608251B0-419A-48DC-9C3D-4F6C2F76F93C}"/>
              </a:ext>
            </a:extLst>
          </p:cNvPr>
          <p:cNvSpPr/>
          <p:nvPr/>
        </p:nvSpPr>
        <p:spPr>
          <a:xfrm>
            <a:off x="291548" y="278296"/>
            <a:ext cx="3048000" cy="1325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8" name="CuadroTexto 37"/>
          <p:cNvSpPr txBox="1"/>
          <p:nvPr/>
        </p:nvSpPr>
        <p:spPr>
          <a:xfrm>
            <a:off x="586794" y="261168"/>
            <a:ext cx="7797028" cy="523220"/>
          </a:xfrm>
          <a:prstGeom prst="rect">
            <a:avLst/>
          </a:prstGeom>
          <a:noFill/>
        </p:spPr>
        <p:txBody>
          <a:bodyPr wrap="square" rtlCol="0">
            <a:spAutoFit/>
          </a:bodyPr>
          <a:lstStyle/>
          <a:p>
            <a:r>
              <a:rPr lang="es-MX" sz="2800" b="1" dirty="0" err="1">
                <a:solidFill>
                  <a:srgbClr val="002060"/>
                </a:solidFill>
                <a:effectLst>
                  <a:outerShdw blurRad="38100" dist="38100" dir="2700000" algn="tl">
                    <a:srgbClr val="000000">
                      <a:alpha val="43137"/>
                    </a:srgbClr>
                  </a:outerShdw>
                </a:effectLst>
                <a:latin typeface="Arial" pitchFamily="34" charset="0"/>
                <a:cs typeface="Arial" pitchFamily="34" charset="0"/>
              </a:rPr>
              <a:t>Corporate</a:t>
            </a:r>
            <a:r>
              <a:rPr lang="es-MX" sz="2800" b="1" dirty="0">
                <a:solidFill>
                  <a:srgbClr val="002060"/>
                </a:solidFill>
                <a:effectLst>
                  <a:outerShdw blurRad="38100" dist="38100" dir="2700000" algn="tl">
                    <a:srgbClr val="000000">
                      <a:alpha val="43137"/>
                    </a:srgbClr>
                  </a:outerShdw>
                </a:effectLst>
                <a:latin typeface="Arial" pitchFamily="34" charset="0"/>
                <a:cs typeface="Arial" pitchFamily="34" charset="0"/>
              </a:rPr>
              <a:t> Bonds Direct </a:t>
            </a:r>
            <a:r>
              <a:rPr lang="es-MX" sz="2800" b="1" dirty="0" err="1">
                <a:solidFill>
                  <a:srgbClr val="002060"/>
                </a:solidFill>
                <a:effectLst>
                  <a:outerShdw blurRad="38100" dist="38100" dir="2700000" algn="tl">
                    <a:srgbClr val="000000">
                      <a:alpha val="43137"/>
                    </a:srgbClr>
                  </a:outerShdw>
                </a:effectLst>
                <a:latin typeface="Arial" pitchFamily="34" charset="0"/>
                <a:cs typeface="Arial" pitchFamily="34" charset="0"/>
              </a:rPr>
              <a:t>From</a:t>
            </a:r>
            <a:r>
              <a:rPr lang="es-MX" sz="2800" b="1" dirty="0">
                <a:solidFill>
                  <a:srgbClr val="002060"/>
                </a:solidFill>
                <a:effectLst>
                  <a:outerShdw blurRad="38100" dist="38100" dir="2700000" algn="tl">
                    <a:srgbClr val="000000">
                      <a:alpha val="43137"/>
                    </a:srgbClr>
                  </a:outerShdw>
                </a:effectLst>
                <a:latin typeface="Arial" pitchFamily="34" charset="0"/>
                <a:cs typeface="Arial" pitchFamily="34" charset="0"/>
              </a:rPr>
              <a:t> </a:t>
            </a:r>
            <a:r>
              <a:rPr lang="es-MX" sz="2800" b="1" dirty="0" err="1">
                <a:solidFill>
                  <a:srgbClr val="002060"/>
                </a:solidFill>
                <a:effectLst>
                  <a:outerShdw blurRad="38100" dist="38100" dir="2700000" algn="tl">
                    <a:srgbClr val="000000">
                      <a:alpha val="43137"/>
                    </a:srgbClr>
                  </a:outerShdw>
                </a:effectLst>
                <a:latin typeface="Arial" pitchFamily="34" charset="0"/>
                <a:cs typeface="Arial" pitchFamily="34" charset="0"/>
              </a:rPr>
              <a:t>the</a:t>
            </a:r>
            <a:r>
              <a:rPr lang="es-MX" sz="2800" b="1" dirty="0">
                <a:solidFill>
                  <a:srgbClr val="002060"/>
                </a:solidFill>
                <a:effectLst>
                  <a:outerShdw blurRad="38100" dist="38100" dir="2700000" algn="tl">
                    <a:srgbClr val="000000">
                      <a:alpha val="43137"/>
                    </a:srgbClr>
                  </a:outerShdw>
                </a:effectLst>
                <a:latin typeface="Arial" pitchFamily="34" charset="0"/>
                <a:cs typeface="Arial" pitchFamily="34" charset="0"/>
              </a:rPr>
              <a:t> </a:t>
            </a:r>
            <a:r>
              <a:rPr lang="es-MX" sz="2800" b="1" dirty="0" err="1">
                <a:solidFill>
                  <a:srgbClr val="002060"/>
                </a:solidFill>
                <a:effectLst>
                  <a:outerShdw blurRad="38100" dist="38100" dir="2700000" algn="tl">
                    <a:srgbClr val="000000">
                      <a:alpha val="43137"/>
                    </a:srgbClr>
                  </a:outerShdw>
                </a:effectLst>
                <a:latin typeface="Arial" pitchFamily="34" charset="0"/>
                <a:cs typeface="Arial" pitchFamily="34" charset="0"/>
              </a:rPr>
              <a:t>Issuer</a:t>
            </a:r>
            <a:endParaRPr lang="es-MX" sz="2800" dirty="0">
              <a:effectLst>
                <a:outerShdw blurRad="38100" dist="38100" dir="2700000" algn="tl">
                  <a:srgbClr val="000000">
                    <a:alpha val="43137"/>
                  </a:srgbClr>
                </a:outerShdw>
              </a:effectLst>
            </a:endParaRPr>
          </a:p>
        </p:txBody>
      </p:sp>
      <p:sp>
        <p:nvSpPr>
          <p:cNvPr id="5" name="CuadroTexto 35"/>
          <p:cNvSpPr txBox="1"/>
          <p:nvPr/>
        </p:nvSpPr>
        <p:spPr>
          <a:xfrm>
            <a:off x="586794" y="696286"/>
            <a:ext cx="8464927" cy="738664"/>
          </a:xfrm>
          <a:prstGeom prst="rect">
            <a:avLst/>
          </a:prstGeom>
          <a:noFill/>
        </p:spPr>
        <p:txBody>
          <a:bodyPr wrap="square" rtlCol="0">
            <a:spAutoFit/>
          </a:bodyPr>
          <a:lstStyle/>
          <a:p>
            <a:r>
              <a:rPr lang="en-US" sz="1400" b="1" dirty="0">
                <a:solidFill>
                  <a:schemeClr val="accent3">
                    <a:lumMod val="75000"/>
                  </a:schemeClr>
                </a:solidFill>
                <a:latin typeface="Arial" pitchFamily="34" charset="0"/>
                <a:cs typeface="Arial" pitchFamily="34" charset="0"/>
              </a:rPr>
              <a:t>RESPONSIBILITIES OF THE REGULATED COUNTERPARTIES – that surround the management of the debt.</a:t>
            </a:r>
            <a:endParaRPr lang="es-ES_tradnl" sz="1400" b="1" dirty="0">
              <a:solidFill>
                <a:schemeClr val="accent3">
                  <a:lumMod val="75000"/>
                </a:schemeClr>
              </a:solidFill>
              <a:latin typeface="Arial" pitchFamily="34" charset="0"/>
              <a:cs typeface="Arial" pitchFamily="34" charset="0"/>
            </a:endParaRPr>
          </a:p>
          <a:p>
            <a:r>
              <a:rPr lang="es-ES_tradnl" sz="1400" b="1" dirty="0">
                <a:solidFill>
                  <a:schemeClr val="accent3">
                    <a:lumMod val="75000"/>
                  </a:schemeClr>
                </a:solidFill>
                <a:latin typeface="Arial" pitchFamily="34" charset="0"/>
                <a:cs typeface="Arial" pitchFamily="34" charset="0"/>
              </a:rPr>
              <a:t>- The Registrar</a:t>
            </a:r>
          </a:p>
        </p:txBody>
      </p:sp>
      <p:sp>
        <p:nvSpPr>
          <p:cNvPr id="2" name="Rectangle 1">
            <a:extLst>
              <a:ext uri="{FF2B5EF4-FFF2-40B4-BE49-F238E27FC236}">
                <a16:creationId xmlns:a16="http://schemas.microsoft.com/office/drawing/2014/main" id="{02CE7AE2-290B-43E0-9FF2-541467F93BDB}"/>
              </a:ext>
            </a:extLst>
          </p:cNvPr>
          <p:cNvSpPr/>
          <p:nvPr/>
        </p:nvSpPr>
        <p:spPr>
          <a:xfrm>
            <a:off x="8578132" y="0"/>
            <a:ext cx="571500" cy="58477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002060"/>
              </a:solidFill>
            </a:endParaRPr>
          </a:p>
        </p:txBody>
      </p:sp>
      <p:sp>
        <p:nvSpPr>
          <p:cNvPr id="10" name="Rectangle 9">
            <a:extLst>
              <a:ext uri="{FF2B5EF4-FFF2-40B4-BE49-F238E27FC236}">
                <a16:creationId xmlns:a16="http://schemas.microsoft.com/office/drawing/2014/main" id="{597D3B6D-E14A-407F-8E8F-1A6DBDFD486A}"/>
              </a:ext>
            </a:extLst>
          </p:cNvPr>
          <p:cNvSpPr/>
          <p:nvPr/>
        </p:nvSpPr>
        <p:spPr>
          <a:xfrm>
            <a:off x="8949690" y="584775"/>
            <a:ext cx="194310" cy="203895"/>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002060"/>
              </a:solidFill>
            </a:endParaRPr>
          </a:p>
        </p:txBody>
      </p:sp>
      <p:sp>
        <p:nvSpPr>
          <p:cNvPr id="11" name="Rectangle 10">
            <a:extLst>
              <a:ext uri="{FF2B5EF4-FFF2-40B4-BE49-F238E27FC236}">
                <a16:creationId xmlns:a16="http://schemas.microsoft.com/office/drawing/2014/main" id="{08A04414-2927-4B27-A34D-40EA65FFB3A1}"/>
              </a:ext>
            </a:extLst>
          </p:cNvPr>
          <p:cNvSpPr/>
          <p:nvPr/>
        </p:nvSpPr>
        <p:spPr>
          <a:xfrm>
            <a:off x="8383822" y="0"/>
            <a:ext cx="194310" cy="20389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002060"/>
              </a:solidFill>
            </a:endParaRPr>
          </a:p>
        </p:txBody>
      </p:sp>
      <p:pic>
        <p:nvPicPr>
          <p:cNvPr id="13" name="Picture 12" descr="Logo, company name&#10;&#10;Description automatically generated">
            <a:extLst>
              <a:ext uri="{FF2B5EF4-FFF2-40B4-BE49-F238E27FC236}">
                <a16:creationId xmlns:a16="http://schemas.microsoft.com/office/drawing/2014/main" id="{5DD4ADB5-BC73-47F5-AA69-195AB47DE24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536" t="34623" r="64348" b="34477"/>
          <a:stretch/>
        </p:blipFill>
        <p:spPr>
          <a:xfrm>
            <a:off x="291548" y="6104543"/>
            <a:ext cx="495242" cy="475161"/>
          </a:xfrm>
          <a:prstGeom prst="rect">
            <a:avLst/>
          </a:prstGeom>
        </p:spPr>
      </p:pic>
      <p:pic>
        <p:nvPicPr>
          <p:cNvPr id="14" name="Picture 12" descr="A tree in a forest&#10;&#10;Description automatically generated">
            <a:extLst>
              <a:ext uri="{FF2B5EF4-FFF2-40B4-BE49-F238E27FC236}">
                <a16:creationId xmlns:a16="http://schemas.microsoft.com/office/drawing/2014/main" id="{33E38E3D-8D7B-E446-B1F3-46E9685D54A9}"/>
              </a:ext>
            </a:extLst>
          </p:cNvPr>
          <p:cNvPicPr>
            <a:picLocks noChangeAspect="1"/>
          </p:cNvPicPr>
          <p:nvPr/>
        </p:nvPicPr>
        <p:blipFill rotWithShape="1">
          <a:blip r:embed="rId4">
            <a:alphaModFix amt="50000"/>
            <a:extLst>
              <a:ext uri="{28A0092B-C50C-407E-A947-70E740481C1C}">
                <a14:useLocalDpi xmlns:a14="http://schemas.microsoft.com/office/drawing/2010/main" val="0"/>
              </a:ext>
            </a:extLst>
          </a:blip>
          <a:srcRect b="54330"/>
          <a:stretch/>
        </p:blipFill>
        <p:spPr>
          <a:xfrm>
            <a:off x="-1" y="4507252"/>
            <a:ext cx="9144000" cy="2365738"/>
          </a:xfrm>
          <a:prstGeom prst="rect">
            <a:avLst/>
          </a:prstGeom>
        </p:spPr>
      </p:pic>
      <p:pic>
        <p:nvPicPr>
          <p:cNvPr id="6" name="Imagen 23">
            <a:extLst>
              <a:ext uri="{FF2B5EF4-FFF2-40B4-BE49-F238E27FC236}">
                <a16:creationId xmlns:a16="http://schemas.microsoft.com/office/drawing/2014/main" id="{B11A988D-139E-6895-19B4-125BC654228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9739" y="5338262"/>
            <a:ext cx="1661544" cy="531809"/>
          </a:xfrm>
          <a:prstGeom prst="rect">
            <a:avLst/>
          </a:prstGeom>
        </p:spPr>
      </p:pic>
      <p:pic>
        <p:nvPicPr>
          <p:cNvPr id="7" name="Imagen 2">
            <a:extLst>
              <a:ext uri="{FF2B5EF4-FFF2-40B4-BE49-F238E27FC236}">
                <a16:creationId xmlns:a16="http://schemas.microsoft.com/office/drawing/2014/main" id="{A5602DDB-878A-E252-F223-3FAA66367C5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29223" y="5426206"/>
            <a:ext cx="1644476" cy="587626"/>
          </a:xfrm>
          <a:prstGeom prst="rect">
            <a:avLst/>
          </a:prstGeom>
        </p:spPr>
      </p:pic>
      <p:pic>
        <p:nvPicPr>
          <p:cNvPr id="9" name="Imagen 6">
            <a:extLst>
              <a:ext uri="{FF2B5EF4-FFF2-40B4-BE49-F238E27FC236}">
                <a16:creationId xmlns:a16="http://schemas.microsoft.com/office/drawing/2014/main" id="{27F584E1-AE40-D857-AEA8-7439D94EA38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39706" y="5361402"/>
            <a:ext cx="1903271" cy="485528"/>
          </a:xfrm>
          <a:prstGeom prst="rect">
            <a:avLst/>
          </a:prstGeom>
        </p:spPr>
      </p:pic>
      <p:pic>
        <p:nvPicPr>
          <p:cNvPr id="15" name="Imagen 9">
            <a:extLst>
              <a:ext uri="{FF2B5EF4-FFF2-40B4-BE49-F238E27FC236}">
                <a16:creationId xmlns:a16="http://schemas.microsoft.com/office/drawing/2014/main" id="{BA475DD7-7FF2-1D3F-B9F9-49650A37637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53322" y="5407071"/>
            <a:ext cx="606761" cy="606761"/>
          </a:xfrm>
          <a:prstGeom prst="rect">
            <a:avLst/>
          </a:prstGeom>
        </p:spPr>
      </p:pic>
      <p:pic>
        <p:nvPicPr>
          <p:cNvPr id="16" name="Picture 16" descr="See the source image">
            <a:extLst>
              <a:ext uri="{FF2B5EF4-FFF2-40B4-BE49-F238E27FC236}">
                <a16:creationId xmlns:a16="http://schemas.microsoft.com/office/drawing/2014/main" id="{C62FA259-B866-561D-F4C5-8115D3E1974E}"/>
              </a:ext>
            </a:extLst>
          </p:cNvPr>
          <p:cNvPicPr>
            <a:picLocks noChangeAspect="1"/>
          </p:cNvPicPr>
          <p:nvPr/>
        </p:nvPicPr>
        <p:blipFill rotWithShape="1">
          <a:blip r:embed="rId9">
            <a:extLst>
              <a:ext uri="{28A0092B-C50C-407E-A947-70E740481C1C}">
                <a14:useLocalDpi xmlns:a14="http://schemas.microsoft.com/office/drawing/2010/main" val="0"/>
              </a:ext>
            </a:extLst>
          </a:blip>
          <a:srcRect t="39057" r="-1010" b="39394"/>
          <a:stretch/>
        </p:blipFill>
        <p:spPr bwMode="auto">
          <a:xfrm>
            <a:off x="2236573" y="5442776"/>
            <a:ext cx="1513027" cy="322779"/>
          </a:xfrm>
          <a:prstGeom prst="rect">
            <a:avLst/>
          </a:prstGeom>
          <a:noFill/>
          <a:ln>
            <a:noFill/>
          </a:ln>
          <a:extLst>
            <a:ext uri="{53640926-AAD7-44d8-BBD7-CCE9431645EC}">
              <a14:shadowObscured xmlns:a14="http://schemas.microsoft.com/office/drawing/2010/main" xmlns=""/>
            </a:ext>
          </a:extLst>
        </p:spPr>
      </p:pic>
      <p:pic>
        <p:nvPicPr>
          <p:cNvPr id="17" name="Picture 17" descr="See the source image">
            <a:extLst>
              <a:ext uri="{FF2B5EF4-FFF2-40B4-BE49-F238E27FC236}">
                <a16:creationId xmlns:a16="http://schemas.microsoft.com/office/drawing/2014/main" id="{673EF570-F974-1613-F294-05FE6E50345A}"/>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572237" y="5975527"/>
            <a:ext cx="1663739" cy="561974"/>
          </a:xfrm>
          <a:prstGeom prst="rect">
            <a:avLst/>
          </a:prstGeom>
          <a:noFill/>
          <a:ln>
            <a:noFill/>
          </a:ln>
        </p:spPr>
      </p:pic>
      <p:pic>
        <p:nvPicPr>
          <p:cNvPr id="18" name="Picture 18" descr="See the source image">
            <a:extLst>
              <a:ext uri="{FF2B5EF4-FFF2-40B4-BE49-F238E27FC236}">
                <a16:creationId xmlns:a16="http://schemas.microsoft.com/office/drawing/2014/main" id="{E8F87D01-3CD4-D3DA-651E-B799170329AB}"/>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34345" t="12982" r="34301" b="12753"/>
          <a:stretch/>
        </p:blipFill>
        <p:spPr bwMode="auto">
          <a:xfrm>
            <a:off x="1588861" y="5912572"/>
            <a:ext cx="515333" cy="708355"/>
          </a:xfrm>
          <a:prstGeom prst="rect">
            <a:avLst/>
          </a:prstGeom>
          <a:noFill/>
          <a:ln>
            <a:noFill/>
          </a:ln>
          <a:extLst>
            <a:ext uri="{53640926-AAD7-44d8-BBD7-CCE9431645EC}">
              <a14:shadowObscured xmlns:a14="http://schemas.microsoft.com/office/drawing/2010/main" xmlns=""/>
            </a:ext>
          </a:extLst>
        </p:spPr>
      </p:pic>
      <p:pic>
        <p:nvPicPr>
          <p:cNvPr id="19" name="Imagen 19">
            <a:extLst>
              <a:ext uri="{FF2B5EF4-FFF2-40B4-BE49-F238E27FC236}">
                <a16:creationId xmlns:a16="http://schemas.microsoft.com/office/drawing/2014/main" id="{8CA2298C-0740-075C-3DD7-D706803B47A5}"/>
              </a:ext>
            </a:extLst>
          </p:cNvPr>
          <p:cNvPicPr>
            <a:picLocks noChangeAspect="1"/>
          </p:cNvPicPr>
          <p:nvPr/>
        </p:nvPicPr>
        <p:blipFill rotWithShape="1">
          <a:blip r:embed="rId12">
            <a:extLst>
              <a:ext uri="{28A0092B-C50C-407E-A947-70E740481C1C}">
                <a14:useLocalDpi xmlns:a14="http://schemas.microsoft.com/office/drawing/2010/main" val="0"/>
              </a:ext>
            </a:extLst>
          </a:blip>
          <a:srcRect l="19634" t="40849" r="18303" b="42451"/>
          <a:stretch/>
        </p:blipFill>
        <p:spPr bwMode="auto">
          <a:xfrm>
            <a:off x="4485308" y="6076622"/>
            <a:ext cx="1748265" cy="470442"/>
          </a:xfrm>
          <a:prstGeom prst="rect">
            <a:avLst/>
          </a:prstGeom>
          <a:ln>
            <a:noFill/>
          </a:ln>
          <a:extLst>
            <a:ext uri="{53640926-AAD7-44d8-BBD7-CCE9431645EC}">
              <a14:shadowObscured xmlns:a14="http://schemas.microsoft.com/office/drawing/2010/main" xmlns=""/>
            </a:ext>
          </a:extLst>
        </p:spPr>
      </p:pic>
      <p:pic>
        <p:nvPicPr>
          <p:cNvPr id="3" name="Imagen 2">
            <a:extLst>
              <a:ext uri="{FF2B5EF4-FFF2-40B4-BE49-F238E27FC236}">
                <a16:creationId xmlns:a16="http://schemas.microsoft.com/office/drawing/2014/main" id="{293FB6D1-EACC-39D4-A32E-99D38446C9E3}"/>
              </a:ext>
            </a:extLst>
          </p:cNvPr>
          <p:cNvPicPr>
            <a:picLocks noChangeAspect="1"/>
          </p:cNvPicPr>
          <p:nvPr/>
        </p:nvPicPr>
        <p:blipFill>
          <a:blip r:embed="rId13"/>
          <a:stretch>
            <a:fillRect/>
          </a:stretch>
        </p:blipFill>
        <p:spPr>
          <a:xfrm>
            <a:off x="7017537" y="6002788"/>
            <a:ext cx="1547608" cy="619043"/>
          </a:xfrm>
          <a:prstGeom prst="rect">
            <a:avLst/>
          </a:prstGeom>
        </p:spPr>
      </p:pic>
    </p:spTree>
    <p:extLst>
      <p:ext uri="{BB962C8B-B14F-4D97-AF65-F5344CB8AC3E}">
        <p14:creationId xmlns:p14="http://schemas.microsoft.com/office/powerpoint/2010/main" val="24755484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08251B0-419A-48DC-9C3D-4F6C2F76F93C}"/>
              </a:ext>
            </a:extLst>
          </p:cNvPr>
          <p:cNvSpPr/>
          <p:nvPr/>
        </p:nvSpPr>
        <p:spPr>
          <a:xfrm>
            <a:off x="291548" y="278296"/>
            <a:ext cx="3048000" cy="1325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8" name="CuadroTexto 37"/>
          <p:cNvSpPr txBox="1"/>
          <p:nvPr/>
        </p:nvSpPr>
        <p:spPr>
          <a:xfrm>
            <a:off x="586794" y="394334"/>
            <a:ext cx="7797028" cy="523220"/>
          </a:xfrm>
          <a:prstGeom prst="rect">
            <a:avLst/>
          </a:prstGeom>
          <a:noFill/>
        </p:spPr>
        <p:txBody>
          <a:bodyPr wrap="square" rtlCol="0">
            <a:spAutoFit/>
          </a:bodyPr>
          <a:lstStyle/>
          <a:p>
            <a:r>
              <a:rPr lang="es-MX" sz="2800" b="1" dirty="0" err="1">
                <a:solidFill>
                  <a:srgbClr val="002060"/>
                </a:solidFill>
                <a:effectLst>
                  <a:outerShdw blurRad="38100" dist="38100" dir="2700000" algn="tl">
                    <a:srgbClr val="000000">
                      <a:alpha val="43137"/>
                    </a:srgbClr>
                  </a:outerShdw>
                </a:effectLst>
                <a:latin typeface="Arial" pitchFamily="34" charset="0"/>
                <a:cs typeface="Arial" pitchFamily="34" charset="0"/>
              </a:rPr>
              <a:t>Corporate</a:t>
            </a:r>
            <a:r>
              <a:rPr lang="es-MX" sz="2800" b="1" dirty="0">
                <a:solidFill>
                  <a:srgbClr val="002060"/>
                </a:solidFill>
                <a:effectLst>
                  <a:outerShdw blurRad="38100" dist="38100" dir="2700000" algn="tl">
                    <a:srgbClr val="000000">
                      <a:alpha val="43137"/>
                    </a:srgbClr>
                  </a:outerShdw>
                </a:effectLst>
                <a:latin typeface="Arial" pitchFamily="34" charset="0"/>
                <a:cs typeface="Arial" pitchFamily="34" charset="0"/>
              </a:rPr>
              <a:t> Bonds Direct </a:t>
            </a:r>
            <a:r>
              <a:rPr lang="es-MX" sz="2800" b="1" dirty="0" err="1">
                <a:solidFill>
                  <a:srgbClr val="002060"/>
                </a:solidFill>
                <a:effectLst>
                  <a:outerShdw blurRad="38100" dist="38100" dir="2700000" algn="tl">
                    <a:srgbClr val="000000">
                      <a:alpha val="43137"/>
                    </a:srgbClr>
                  </a:outerShdw>
                </a:effectLst>
                <a:latin typeface="Arial" pitchFamily="34" charset="0"/>
                <a:cs typeface="Arial" pitchFamily="34" charset="0"/>
              </a:rPr>
              <a:t>From</a:t>
            </a:r>
            <a:r>
              <a:rPr lang="es-MX" sz="2800" b="1" dirty="0">
                <a:solidFill>
                  <a:srgbClr val="002060"/>
                </a:solidFill>
                <a:effectLst>
                  <a:outerShdw blurRad="38100" dist="38100" dir="2700000" algn="tl">
                    <a:srgbClr val="000000">
                      <a:alpha val="43137"/>
                    </a:srgbClr>
                  </a:outerShdw>
                </a:effectLst>
                <a:latin typeface="Arial" pitchFamily="34" charset="0"/>
                <a:cs typeface="Arial" pitchFamily="34" charset="0"/>
              </a:rPr>
              <a:t> </a:t>
            </a:r>
            <a:r>
              <a:rPr lang="es-MX" sz="2800" b="1" dirty="0" err="1">
                <a:solidFill>
                  <a:srgbClr val="002060"/>
                </a:solidFill>
                <a:effectLst>
                  <a:outerShdw blurRad="38100" dist="38100" dir="2700000" algn="tl">
                    <a:srgbClr val="000000">
                      <a:alpha val="43137"/>
                    </a:srgbClr>
                  </a:outerShdw>
                </a:effectLst>
                <a:latin typeface="Arial" pitchFamily="34" charset="0"/>
                <a:cs typeface="Arial" pitchFamily="34" charset="0"/>
              </a:rPr>
              <a:t>the</a:t>
            </a:r>
            <a:r>
              <a:rPr lang="es-MX" sz="2800" b="1" dirty="0">
                <a:solidFill>
                  <a:srgbClr val="002060"/>
                </a:solidFill>
                <a:effectLst>
                  <a:outerShdw blurRad="38100" dist="38100" dir="2700000" algn="tl">
                    <a:srgbClr val="000000">
                      <a:alpha val="43137"/>
                    </a:srgbClr>
                  </a:outerShdw>
                </a:effectLst>
                <a:latin typeface="Arial" pitchFamily="34" charset="0"/>
                <a:cs typeface="Arial" pitchFamily="34" charset="0"/>
              </a:rPr>
              <a:t> </a:t>
            </a:r>
            <a:r>
              <a:rPr lang="es-MX" sz="2800" b="1" dirty="0" err="1">
                <a:solidFill>
                  <a:srgbClr val="002060"/>
                </a:solidFill>
                <a:effectLst>
                  <a:outerShdw blurRad="38100" dist="38100" dir="2700000" algn="tl">
                    <a:srgbClr val="000000">
                      <a:alpha val="43137"/>
                    </a:srgbClr>
                  </a:outerShdw>
                </a:effectLst>
                <a:latin typeface="Arial" pitchFamily="34" charset="0"/>
                <a:cs typeface="Arial" pitchFamily="34" charset="0"/>
              </a:rPr>
              <a:t>Issuer</a:t>
            </a:r>
            <a:endParaRPr lang="es-MX" sz="2800" dirty="0">
              <a:effectLst>
                <a:outerShdw blurRad="38100" dist="38100" dir="2700000" algn="tl">
                  <a:srgbClr val="000000">
                    <a:alpha val="43137"/>
                  </a:srgbClr>
                </a:outerShdw>
              </a:effectLst>
            </a:endParaRPr>
          </a:p>
        </p:txBody>
      </p:sp>
      <p:sp>
        <p:nvSpPr>
          <p:cNvPr id="5" name="CuadroTexto 35"/>
          <p:cNvSpPr txBox="1"/>
          <p:nvPr/>
        </p:nvSpPr>
        <p:spPr>
          <a:xfrm>
            <a:off x="586794" y="886349"/>
            <a:ext cx="8464927" cy="307777"/>
          </a:xfrm>
          <a:prstGeom prst="rect">
            <a:avLst/>
          </a:prstGeom>
          <a:noFill/>
        </p:spPr>
        <p:txBody>
          <a:bodyPr wrap="square" rtlCol="0">
            <a:spAutoFit/>
          </a:bodyPr>
          <a:lstStyle/>
          <a:p>
            <a:r>
              <a:rPr lang="es-ES_tradnl" sz="1400" b="1" dirty="0" err="1">
                <a:solidFill>
                  <a:schemeClr val="accent3">
                    <a:lumMod val="75000"/>
                  </a:schemeClr>
                </a:solidFill>
                <a:latin typeface="Arial" pitchFamily="34" charset="0"/>
                <a:cs typeface="Arial" pitchFamily="34" charset="0"/>
              </a:rPr>
              <a:t>Example</a:t>
            </a:r>
            <a:r>
              <a:rPr lang="es-ES_tradnl" sz="1400" b="1" dirty="0">
                <a:solidFill>
                  <a:schemeClr val="accent3">
                    <a:lumMod val="75000"/>
                  </a:schemeClr>
                </a:solidFill>
                <a:latin typeface="Arial" pitchFamily="34" charset="0"/>
                <a:cs typeface="Arial" pitchFamily="34" charset="0"/>
              </a:rPr>
              <a:t>: </a:t>
            </a:r>
            <a:r>
              <a:rPr lang="es-ES_tradnl" sz="1400" b="1" dirty="0" err="1">
                <a:solidFill>
                  <a:schemeClr val="accent3">
                    <a:lumMod val="75000"/>
                  </a:schemeClr>
                </a:solidFill>
                <a:latin typeface="Arial" pitchFamily="34" charset="0"/>
                <a:cs typeface="Arial" pitchFamily="34" charset="0"/>
              </a:rPr>
              <a:t>How</a:t>
            </a:r>
            <a:r>
              <a:rPr lang="es-ES_tradnl" sz="1400" b="1" dirty="0">
                <a:solidFill>
                  <a:schemeClr val="accent3">
                    <a:lumMod val="75000"/>
                  </a:schemeClr>
                </a:solidFill>
                <a:latin typeface="Arial" pitchFamily="34" charset="0"/>
                <a:cs typeface="Arial" pitchFamily="34" charset="0"/>
              </a:rPr>
              <a:t> </a:t>
            </a:r>
            <a:r>
              <a:rPr lang="es-ES_tradnl" sz="1400" b="1" dirty="0" err="1">
                <a:solidFill>
                  <a:schemeClr val="accent3">
                    <a:lumMod val="75000"/>
                  </a:schemeClr>
                </a:solidFill>
                <a:latin typeface="Arial" pitchFamily="34" charset="0"/>
                <a:cs typeface="Arial" pitchFamily="34" charset="0"/>
              </a:rPr>
              <a:t>is</a:t>
            </a:r>
            <a:r>
              <a:rPr lang="es-ES_tradnl" sz="1400" b="1" dirty="0">
                <a:solidFill>
                  <a:schemeClr val="accent3">
                    <a:lumMod val="75000"/>
                  </a:schemeClr>
                </a:solidFill>
                <a:latin typeface="Arial" pitchFamily="34" charset="0"/>
                <a:cs typeface="Arial" pitchFamily="34" charset="0"/>
              </a:rPr>
              <a:t> a Senior </a:t>
            </a:r>
            <a:r>
              <a:rPr lang="es-ES_tradnl" sz="1400" b="1" dirty="0" err="1">
                <a:solidFill>
                  <a:schemeClr val="accent3">
                    <a:lumMod val="75000"/>
                  </a:schemeClr>
                </a:solidFill>
                <a:latin typeface="Arial" pitchFamily="34" charset="0"/>
                <a:cs typeface="Arial" pitchFamily="34" charset="0"/>
              </a:rPr>
              <a:t>Secured</a:t>
            </a:r>
            <a:r>
              <a:rPr lang="es-ES_tradnl" sz="1400" b="1" dirty="0">
                <a:solidFill>
                  <a:schemeClr val="accent3">
                    <a:lumMod val="75000"/>
                  </a:schemeClr>
                </a:solidFill>
                <a:latin typeface="Arial" pitchFamily="34" charset="0"/>
                <a:cs typeface="Arial" pitchFamily="34" charset="0"/>
              </a:rPr>
              <a:t> Bond </a:t>
            </a:r>
            <a:r>
              <a:rPr lang="es-ES_tradnl" sz="1400" b="1" dirty="0" err="1">
                <a:solidFill>
                  <a:schemeClr val="accent3">
                    <a:lumMod val="75000"/>
                  </a:schemeClr>
                </a:solidFill>
                <a:latin typeface="Arial" pitchFamily="34" charset="0"/>
                <a:cs typeface="Arial" pitchFamily="34" charset="0"/>
              </a:rPr>
              <a:t>Structured</a:t>
            </a:r>
            <a:r>
              <a:rPr lang="es-ES_tradnl" sz="1400" b="1" dirty="0">
                <a:solidFill>
                  <a:schemeClr val="accent3">
                    <a:lumMod val="75000"/>
                  </a:schemeClr>
                </a:solidFill>
                <a:latin typeface="Arial" pitchFamily="34" charset="0"/>
                <a:cs typeface="Arial" pitchFamily="34" charset="0"/>
              </a:rPr>
              <a:t>? (con </a:t>
            </a:r>
            <a:r>
              <a:rPr lang="es-ES_tradnl" sz="1400" b="1" dirty="0" err="1">
                <a:solidFill>
                  <a:schemeClr val="accent3">
                    <a:lumMod val="75000"/>
                  </a:schemeClr>
                </a:solidFill>
                <a:latin typeface="Arial" pitchFamily="34" charset="0"/>
                <a:cs typeface="Arial" pitchFamily="34" charset="0"/>
              </a:rPr>
              <a:t>Linklease</a:t>
            </a:r>
            <a:r>
              <a:rPr lang="es-ES_tradnl" sz="1400" b="1" dirty="0">
                <a:solidFill>
                  <a:schemeClr val="accent3">
                    <a:lumMod val="75000"/>
                  </a:schemeClr>
                </a:solidFill>
                <a:latin typeface="Arial" pitchFamily="34" charset="0"/>
                <a:cs typeface="Arial" pitchFamily="34" charset="0"/>
              </a:rPr>
              <a:t> </a:t>
            </a:r>
            <a:r>
              <a:rPr lang="es-ES_tradnl" sz="1400" b="1" dirty="0" err="1">
                <a:solidFill>
                  <a:schemeClr val="accent3">
                    <a:lumMod val="75000"/>
                  </a:schemeClr>
                </a:solidFill>
                <a:latin typeface="Arial" pitchFamily="34" charset="0"/>
                <a:cs typeface="Arial" pitchFamily="34" charset="0"/>
              </a:rPr>
              <a:t>Finance</a:t>
            </a:r>
            <a:r>
              <a:rPr lang="es-ES_tradnl" sz="1400" b="1" dirty="0">
                <a:solidFill>
                  <a:schemeClr val="accent3">
                    <a:lumMod val="75000"/>
                  </a:schemeClr>
                </a:solidFill>
                <a:latin typeface="Arial" pitchFamily="34" charset="0"/>
                <a:cs typeface="Arial" pitchFamily="34" charset="0"/>
              </a:rPr>
              <a:t> </a:t>
            </a:r>
            <a:r>
              <a:rPr lang="es-ES_tradnl" sz="1400" b="1" dirty="0" err="1">
                <a:solidFill>
                  <a:schemeClr val="accent3">
                    <a:lumMod val="75000"/>
                  </a:schemeClr>
                </a:solidFill>
                <a:latin typeface="Arial" pitchFamily="34" charset="0"/>
                <a:cs typeface="Arial" pitchFamily="34" charset="0"/>
              </a:rPr>
              <a:t>Plc</a:t>
            </a:r>
            <a:r>
              <a:rPr lang="es-ES_tradnl" sz="1400" b="1" dirty="0">
                <a:solidFill>
                  <a:schemeClr val="accent3">
                    <a:lumMod val="75000"/>
                  </a:schemeClr>
                </a:solidFill>
                <a:latin typeface="Arial" pitchFamily="34" charset="0"/>
                <a:cs typeface="Arial" pitchFamily="34" charset="0"/>
              </a:rPr>
              <a:t>)</a:t>
            </a:r>
            <a:endParaRPr lang="es-ES_tradnl" sz="1600" b="1" dirty="0">
              <a:solidFill>
                <a:schemeClr val="accent3">
                  <a:lumMod val="75000"/>
                </a:schemeClr>
              </a:solidFill>
              <a:latin typeface="Arial" pitchFamily="34" charset="0"/>
              <a:cs typeface="Arial" pitchFamily="34" charset="0"/>
            </a:endParaRPr>
          </a:p>
        </p:txBody>
      </p:sp>
      <p:sp>
        <p:nvSpPr>
          <p:cNvPr id="2" name="Rectangle 1">
            <a:extLst>
              <a:ext uri="{FF2B5EF4-FFF2-40B4-BE49-F238E27FC236}">
                <a16:creationId xmlns:a16="http://schemas.microsoft.com/office/drawing/2014/main" id="{02CE7AE2-290B-43E0-9FF2-541467F93BDB}"/>
              </a:ext>
            </a:extLst>
          </p:cNvPr>
          <p:cNvSpPr/>
          <p:nvPr/>
        </p:nvSpPr>
        <p:spPr>
          <a:xfrm>
            <a:off x="8578132" y="0"/>
            <a:ext cx="571500" cy="58477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002060"/>
              </a:solidFill>
            </a:endParaRPr>
          </a:p>
        </p:txBody>
      </p:sp>
      <p:sp>
        <p:nvSpPr>
          <p:cNvPr id="10" name="Rectangle 9">
            <a:extLst>
              <a:ext uri="{FF2B5EF4-FFF2-40B4-BE49-F238E27FC236}">
                <a16:creationId xmlns:a16="http://schemas.microsoft.com/office/drawing/2014/main" id="{597D3B6D-E14A-407F-8E8F-1A6DBDFD486A}"/>
              </a:ext>
            </a:extLst>
          </p:cNvPr>
          <p:cNvSpPr/>
          <p:nvPr/>
        </p:nvSpPr>
        <p:spPr>
          <a:xfrm>
            <a:off x="8949690" y="584775"/>
            <a:ext cx="194310" cy="203895"/>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002060"/>
              </a:solidFill>
            </a:endParaRPr>
          </a:p>
        </p:txBody>
      </p:sp>
      <p:sp>
        <p:nvSpPr>
          <p:cNvPr id="11" name="Rectangle 10">
            <a:extLst>
              <a:ext uri="{FF2B5EF4-FFF2-40B4-BE49-F238E27FC236}">
                <a16:creationId xmlns:a16="http://schemas.microsoft.com/office/drawing/2014/main" id="{08A04414-2927-4B27-A34D-40EA65FFB3A1}"/>
              </a:ext>
            </a:extLst>
          </p:cNvPr>
          <p:cNvSpPr/>
          <p:nvPr/>
        </p:nvSpPr>
        <p:spPr>
          <a:xfrm>
            <a:off x="8383822" y="0"/>
            <a:ext cx="194310" cy="20389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002060"/>
              </a:solidFill>
            </a:endParaRPr>
          </a:p>
        </p:txBody>
      </p:sp>
      <p:pic>
        <p:nvPicPr>
          <p:cNvPr id="13" name="Picture 12" descr="Logo, company name&#10;&#10;Description automatically generated">
            <a:extLst>
              <a:ext uri="{FF2B5EF4-FFF2-40B4-BE49-F238E27FC236}">
                <a16:creationId xmlns:a16="http://schemas.microsoft.com/office/drawing/2014/main" id="{5DD4ADB5-BC73-47F5-AA69-195AB47DE24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536" t="34623" r="64348" b="34477"/>
          <a:stretch/>
        </p:blipFill>
        <p:spPr>
          <a:xfrm>
            <a:off x="291548" y="6104543"/>
            <a:ext cx="495242" cy="475161"/>
          </a:xfrm>
          <a:prstGeom prst="rect">
            <a:avLst/>
          </a:prstGeom>
        </p:spPr>
      </p:pic>
      <p:pic>
        <p:nvPicPr>
          <p:cNvPr id="14" name="Picture 12" descr="A tree in a forest&#10;&#10;Description automatically generated">
            <a:extLst>
              <a:ext uri="{FF2B5EF4-FFF2-40B4-BE49-F238E27FC236}">
                <a16:creationId xmlns:a16="http://schemas.microsoft.com/office/drawing/2014/main" id="{33E38E3D-8D7B-E446-B1F3-46E9685D54A9}"/>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b="54330"/>
          <a:stretch/>
        </p:blipFill>
        <p:spPr>
          <a:xfrm>
            <a:off x="0" y="4538316"/>
            <a:ext cx="9144000" cy="2365738"/>
          </a:xfrm>
          <a:prstGeom prst="rect">
            <a:avLst/>
          </a:prstGeom>
        </p:spPr>
      </p:pic>
      <p:pic>
        <p:nvPicPr>
          <p:cNvPr id="4" name="Picture 3">
            <a:extLst>
              <a:ext uri="{FF2B5EF4-FFF2-40B4-BE49-F238E27FC236}">
                <a16:creationId xmlns:a16="http://schemas.microsoft.com/office/drawing/2014/main" id="{F2644F8C-EB4C-7BBF-4721-E7914C196301}"/>
              </a:ext>
            </a:extLst>
          </p:cNvPr>
          <p:cNvPicPr>
            <a:picLocks noChangeAspect="1"/>
          </p:cNvPicPr>
          <p:nvPr/>
        </p:nvPicPr>
        <p:blipFill>
          <a:blip r:embed="rId4"/>
          <a:stretch>
            <a:fillRect/>
          </a:stretch>
        </p:blipFill>
        <p:spPr>
          <a:xfrm>
            <a:off x="539169" y="1215252"/>
            <a:ext cx="4944318" cy="4897892"/>
          </a:xfrm>
          <a:prstGeom prst="rect">
            <a:avLst/>
          </a:prstGeom>
        </p:spPr>
      </p:pic>
      <p:graphicFrame>
        <p:nvGraphicFramePr>
          <p:cNvPr id="6" name="Table 6">
            <a:extLst>
              <a:ext uri="{FF2B5EF4-FFF2-40B4-BE49-F238E27FC236}">
                <a16:creationId xmlns:a16="http://schemas.microsoft.com/office/drawing/2014/main" id="{3310FDEF-FE3E-F28F-08FD-B752FCFB227C}"/>
              </a:ext>
            </a:extLst>
          </p:cNvPr>
          <p:cNvGraphicFramePr>
            <a:graphicFrameLocks noGrp="1"/>
          </p:cNvGraphicFramePr>
          <p:nvPr>
            <p:extLst>
              <p:ext uri="{D42A27DB-BD31-4B8C-83A1-F6EECF244321}">
                <p14:modId xmlns:p14="http://schemas.microsoft.com/office/powerpoint/2010/main" val="3628371006"/>
              </p:ext>
            </p:extLst>
          </p:nvPr>
        </p:nvGraphicFramePr>
        <p:xfrm>
          <a:off x="5741896" y="1237034"/>
          <a:ext cx="3304949" cy="4763320"/>
        </p:xfrm>
        <a:graphic>
          <a:graphicData uri="http://schemas.openxmlformats.org/drawingml/2006/table">
            <a:tbl>
              <a:tblPr firstRow="1" bandRow="1">
                <a:tableStyleId>{21E4AEA4-8DFA-4A89-87EB-49C32662AFE0}</a:tableStyleId>
              </a:tblPr>
              <a:tblGrid>
                <a:gridCol w="3304949">
                  <a:extLst>
                    <a:ext uri="{9D8B030D-6E8A-4147-A177-3AD203B41FA5}">
                      <a16:colId xmlns:a16="http://schemas.microsoft.com/office/drawing/2014/main" val="1632512952"/>
                    </a:ext>
                  </a:extLst>
                </a:gridCol>
              </a:tblGrid>
              <a:tr h="718474">
                <a:tc>
                  <a:txBody>
                    <a:bodyPr/>
                    <a:lstStyle/>
                    <a:p>
                      <a:pPr marL="171450" indent="-171450">
                        <a:buFont typeface="Courier New" panose="02070309020205020404" pitchFamily="49" charset="0"/>
                        <a:buChar char="o"/>
                      </a:pPr>
                      <a:r>
                        <a:rPr lang="es-ES" sz="900" b="0" dirty="0">
                          <a:solidFill>
                            <a:schemeClr val="tx1"/>
                          </a:solidFill>
                        </a:rPr>
                        <a:t>Linklease </a:t>
                      </a:r>
                      <a:r>
                        <a:rPr lang="es-ES" sz="900" b="0" dirty="0" err="1">
                          <a:solidFill>
                            <a:schemeClr val="tx1"/>
                          </a:solidFill>
                        </a:rPr>
                        <a:t>Finance</a:t>
                      </a:r>
                      <a:r>
                        <a:rPr lang="es-ES" sz="900" b="0" dirty="0">
                          <a:solidFill>
                            <a:schemeClr val="tx1"/>
                          </a:solidFill>
                        </a:rPr>
                        <a:t> </a:t>
                      </a:r>
                      <a:r>
                        <a:rPr lang="en-US" sz="900" b="0" dirty="0">
                          <a:solidFill>
                            <a:schemeClr val="tx1"/>
                          </a:solidFill>
                        </a:rPr>
                        <a:t>PLC is a vehicle created specifically for debt issuance and is  bankruptcy remote.</a:t>
                      </a:r>
                    </a:p>
                    <a:p>
                      <a:pPr marL="171450" indent="-171450">
                        <a:buFont typeface="Courier New" panose="02070309020205020404" pitchFamily="49" charset="0"/>
                        <a:buChar char="o"/>
                      </a:pPr>
                      <a:r>
                        <a:rPr lang="en-US" sz="900" b="0" dirty="0">
                          <a:solidFill>
                            <a:schemeClr val="tx1"/>
                          </a:solidFill>
                        </a:rPr>
                        <a:t>This is to separate the risk of the sponsor (</a:t>
                      </a:r>
                      <a:r>
                        <a:rPr lang="en-US" sz="900" b="0" dirty="0" err="1">
                          <a:solidFill>
                            <a:schemeClr val="tx1"/>
                          </a:solidFill>
                        </a:rPr>
                        <a:t>Linklease</a:t>
                      </a:r>
                      <a:r>
                        <a:rPr lang="en-US" sz="900" b="0" dirty="0">
                          <a:solidFill>
                            <a:schemeClr val="tx1"/>
                          </a:solidFill>
                        </a:rPr>
                        <a:t>) from the risk of the bond issuer.</a:t>
                      </a:r>
                      <a:endParaRPr lang="es-MX" sz="900" b="0" dirty="0">
                        <a:solidFill>
                          <a:schemeClr val="tx1"/>
                        </a:solidFill>
                      </a:endParaRPr>
                    </a:p>
                  </a:txBody>
                  <a:tcP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a:tcPr>
                </a:tc>
                <a:extLst>
                  <a:ext uri="{0D108BD9-81ED-4DB2-BD59-A6C34878D82A}">
                    <a16:rowId xmlns:a16="http://schemas.microsoft.com/office/drawing/2014/main" val="3338118154"/>
                  </a:ext>
                </a:extLst>
              </a:tr>
              <a:tr h="1222323">
                <a:tc>
                  <a:txBody>
                    <a:bodyPr/>
                    <a:lstStyle/>
                    <a:p>
                      <a:pPr marL="171450" indent="-171450">
                        <a:buFont typeface="Courier New" panose="02070309020205020404" pitchFamily="49" charset="0"/>
                        <a:buChar char="o"/>
                      </a:pPr>
                      <a:r>
                        <a:rPr lang="en-US" sz="900" dirty="0"/>
                        <a:t>In order to offer greater protection to the bondholders, the borrowers were incorporated as separate SPVs.</a:t>
                      </a:r>
                    </a:p>
                    <a:p>
                      <a:pPr marL="171450" indent="-171450">
                        <a:buFont typeface="Courier New" panose="02070309020205020404" pitchFamily="49" charset="0"/>
                        <a:buChar char="o"/>
                      </a:pPr>
                      <a:r>
                        <a:rPr lang="en-US" sz="900" dirty="0"/>
                        <a:t>This allowed for the ring-fencing of the assets of each of the Bonds.</a:t>
                      </a:r>
                    </a:p>
                    <a:p>
                      <a:pPr marL="171450" indent="-171450">
                        <a:buFont typeface="Courier New" panose="02070309020205020404" pitchFamily="49" charset="0"/>
                        <a:buChar char="o"/>
                      </a:pPr>
                      <a:r>
                        <a:rPr lang="en-US" sz="900" dirty="0"/>
                        <a:t>This has been structured in a way that protects the bondholders, who have security over the assets and leases of the bonds in which they have invested.</a:t>
                      </a:r>
                    </a:p>
                    <a:p>
                      <a:pPr marL="171450" indent="-171450">
                        <a:buFont typeface="Courier New" panose="02070309020205020404" pitchFamily="49" charset="0"/>
                        <a:buChar char="o"/>
                      </a:pPr>
                      <a:r>
                        <a:rPr lang="en-US" sz="900" dirty="0"/>
                        <a:t>It also ensures that the assets are segregated from </a:t>
                      </a:r>
                      <a:r>
                        <a:rPr lang="en-US" sz="900" dirty="0" err="1"/>
                        <a:t>Linklease's</a:t>
                      </a:r>
                      <a:r>
                        <a:rPr lang="en-US" sz="900" dirty="0"/>
                        <a:t> existing portfolio.</a:t>
                      </a:r>
                    </a:p>
                    <a:p>
                      <a:pPr marL="171450" indent="-171450">
                        <a:buFont typeface="Courier New" panose="02070309020205020404" pitchFamily="49" charset="0"/>
                        <a:buChar char="o"/>
                      </a:pPr>
                      <a:r>
                        <a:rPr lang="en-US" sz="900" dirty="0"/>
                        <a:t>All of the borrower's assets, shares and bank accounts are pledged in favor of the issuer.</a:t>
                      </a:r>
                      <a:endParaRPr lang="es-MX" sz="900" dirty="0"/>
                    </a:p>
                  </a:txBody>
                  <a:tcPr/>
                </a:tc>
                <a:extLst>
                  <a:ext uri="{0D108BD9-81ED-4DB2-BD59-A6C34878D82A}">
                    <a16:rowId xmlns:a16="http://schemas.microsoft.com/office/drawing/2014/main" val="3109333089"/>
                  </a:ext>
                </a:extLst>
              </a:tr>
              <a:tr h="1222323">
                <a:tc>
                  <a:txBody>
                    <a:bodyPr/>
                    <a:lstStyle/>
                    <a:p>
                      <a:pPr marL="171450" indent="-171450">
                        <a:buFont typeface="Courier New" panose="02070309020205020404" pitchFamily="49" charset="0"/>
                        <a:buChar char="o"/>
                      </a:pPr>
                      <a:r>
                        <a:rPr lang="en-US" sz="900" dirty="0"/>
                        <a:t>The security and note trustee is there solely to act on behalf of the bondholders in the event of default (including nonpayment of a coupon or principal to the bondholders).</a:t>
                      </a:r>
                    </a:p>
                    <a:p>
                      <a:pPr marL="171450" indent="-171450">
                        <a:buFont typeface="Courier New" panose="02070309020205020404" pitchFamily="49" charset="0"/>
                        <a:buChar char="o"/>
                      </a:pPr>
                      <a:r>
                        <a:rPr lang="en-US" sz="900" dirty="0"/>
                        <a:t>The trustee for these bonds is Woodside Corporate Services. It is based in the United Kingdom and is regulated by the FCA.</a:t>
                      </a:r>
                    </a:p>
                    <a:p>
                      <a:pPr marL="171450" indent="-171450">
                        <a:buFont typeface="Courier New" panose="02070309020205020404" pitchFamily="49" charset="0"/>
                        <a:buChar char="o"/>
                      </a:pPr>
                      <a:r>
                        <a:rPr lang="en-US" sz="900" dirty="0"/>
                        <a:t>In the unlikely event of default, the trustee would have the option to proceed with the sale of the asset portfolio and the leases.</a:t>
                      </a:r>
                      <a:endParaRPr lang="es-MX" sz="900" dirty="0"/>
                    </a:p>
                  </a:txBody>
                  <a:tcPr/>
                </a:tc>
                <a:extLst>
                  <a:ext uri="{0D108BD9-81ED-4DB2-BD59-A6C34878D82A}">
                    <a16:rowId xmlns:a16="http://schemas.microsoft.com/office/drawing/2014/main" val="348301858"/>
                  </a:ext>
                </a:extLst>
              </a:tr>
              <a:tr h="1222323">
                <a:tc>
                  <a:txBody>
                    <a:bodyPr/>
                    <a:lstStyle/>
                    <a:p>
                      <a:pPr marL="171450" indent="-171450">
                        <a:buFont typeface="Courier New" panose="02070309020205020404" pitchFamily="49" charset="0"/>
                        <a:buChar char="o"/>
                      </a:pPr>
                      <a:r>
                        <a:rPr lang="en-US" sz="900" dirty="0"/>
                        <a:t>The bail trustee will be supported by a security agent. The security agent can seize assets, stocks and bank accounts on behalf of the bond trustee.</a:t>
                      </a:r>
                    </a:p>
                    <a:p>
                      <a:pPr marL="171450" indent="-171450">
                        <a:buFont typeface="Courier New" panose="02070309020205020404" pitchFamily="49" charset="0"/>
                        <a:buChar char="o"/>
                      </a:pPr>
                      <a:r>
                        <a:rPr lang="en-US" sz="900" dirty="0"/>
                        <a:t>The trustee would then arrange for the bondholders and creditors to be paid.</a:t>
                      </a:r>
                    </a:p>
                    <a:p>
                      <a:pPr marL="171450" indent="-171450">
                        <a:buFont typeface="Courier New" panose="02070309020205020404" pitchFamily="49" charset="0"/>
                        <a:buChar char="o"/>
                      </a:pPr>
                      <a:r>
                        <a:rPr lang="en-US" sz="900" dirty="0"/>
                        <a:t>In the case of </a:t>
                      </a:r>
                      <a:r>
                        <a:rPr lang="en-US" sz="900" dirty="0" err="1"/>
                        <a:t>Linklease</a:t>
                      </a:r>
                      <a:r>
                        <a:rPr lang="en-US" sz="900" dirty="0"/>
                        <a:t> Finance PLC, the security agent is Abu Dhabi Commercial Bank (ADCB), one of the leading banks and brokers in the region.</a:t>
                      </a:r>
                    </a:p>
                  </a:txBody>
                  <a:tcPr/>
                </a:tc>
                <a:extLst>
                  <a:ext uri="{0D108BD9-81ED-4DB2-BD59-A6C34878D82A}">
                    <a16:rowId xmlns:a16="http://schemas.microsoft.com/office/drawing/2014/main" val="3407656765"/>
                  </a:ext>
                </a:extLst>
              </a:tr>
            </a:tbl>
          </a:graphicData>
        </a:graphic>
      </p:graphicFrame>
      <p:sp>
        <p:nvSpPr>
          <p:cNvPr id="7" name="TextBox 6">
            <a:extLst>
              <a:ext uri="{FF2B5EF4-FFF2-40B4-BE49-F238E27FC236}">
                <a16:creationId xmlns:a16="http://schemas.microsoft.com/office/drawing/2014/main" id="{87BB3F36-6923-5AD6-55D8-24F24F1D88DC}"/>
              </a:ext>
            </a:extLst>
          </p:cNvPr>
          <p:cNvSpPr txBox="1"/>
          <p:nvPr/>
        </p:nvSpPr>
        <p:spPr>
          <a:xfrm rot="16200000">
            <a:off x="5300984" y="1480715"/>
            <a:ext cx="699230" cy="230832"/>
          </a:xfrm>
          <a:prstGeom prst="rect">
            <a:avLst/>
          </a:prstGeom>
          <a:noFill/>
        </p:spPr>
        <p:txBody>
          <a:bodyPr wrap="none" rtlCol="0">
            <a:spAutoFit/>
          </a:bodyPr>
          <a:lstStyle/>
          <a:p>
            <a:r>
              <a:rPr lang="es-MX" sz="900" b="1" dirty="0" err="1"/>
              <a:t>Structture</a:t>
            </a:r>
            <a:endParaRPr lang="es-MX" sz="900" b="1" dirty="0"/>
          </a:p>
        </p:txBody>
      </p:sp>
      <p:sp>
        <p:nvSpPr>
          <p:cNvPr id="9" name="TextBox 8">
            <a:extLst>
              <a:ext uri="{FF2B5EF4-FFF2-40B4-BE49-F238E27FC236}">
                <a16:creationId xmlns:a16="http://schemas.microsoft.com/office/drawing/2014/main" id="{96ED0BAF-B8A7-AAE3-67A6-34BAFE96DE34}"/>
              </a:ext>
            </a:extLst>
          </p:cNvPr>
          <p:cNvSpPr txBox="1"/>
          <p:nvPr/>
        </p:nvSpPr>
        <p:spPr>
          <a:xfrm rot="16200000">
            <a:off x="5107019" y="2482932"/>
            <a:ext cx="1087157" cy="230832"/>
          </a:xfrm>
          <a:prstGeom prst="rect">
            <a:avLst/>
          </a:prstGeom>
          <a:noFill/>
        </p:spPr>
        <p:txBody>
          <a:bodyPr wrap="none" rtlCol="0">
            <a:spAutoFit/>
          </a:bodyPr>
          <a:lstStyle/>
          <a:p>
            <a:r>
              <a:rPr lang="es-MX" sz="900" b="1" dirty="0"/>
              <a:t>Network </a:t>
            </a:r>
            <a:r>
              <a:rPr lang="es-MX" sz="900" b="1" dirty="0" err="1"/>
              <a:t>borrower</a:t>
            </a:r>
            <a:endParaRPr lang="es-MX" sz="900" b="1" dirty="0"/>
          </a:p>
        </p:txBody>
      </p:sp>
      <p:sp>
        <p:nvSpPr>
          <p:cNvPr id="15" name="TextBox 14">
            <a:extLst>
              <a:ext uri="{FF2B5EF4-FFF2-40B4-BE49-F238E27FC236}">
                <a16:creationId xmlns:a16="http://schemas.microsoft.com/office/drawing/2014/main" id="{A8DBFA0D-3A28-6751-83B1-896A7E9F0BFD}"/>
              </a:ext>
            </a:extLst>
          </p:cNvPr>
          <p:cNvSpPr txBox="1"/>
          <p:nvPr/>
        </p:nvSpPr>
        <p:spPr>
          <a:xfrm rot="16200000">
            <a:off x="5388383" y="3728810"/>
            <a:ext cx="548548" cy="230832"/>
          </a:xfrm>
          <a:prstGeom prst="rect">
            <a:avLst/>
          </a:prstGeom>
          <a:noFill/>
        </p:spPr>
        <p:txBody>
          <a:bodyPr wrap="none" rtlCol="0">
            <a:spAutoFit/>
          </a:bodyPr>
          <a:lstStyle/>
          <a:p>
            <a:r>
              <a:rPr lang="es-MX" sz="900" b="1" dirty="0" err="1"/>
              <a:t>Trustee</a:t>
            </a:r>
            <a:endParaRPr lang="es-MX" sz="900" b="1" dirty="0"/>
          </a:p>
        </p:txBody>
      </p:sp>
      <p:sp>
        <p:nvSpPr>
          <p:cNvPr id="16" name="TextBox 15">
            <a:extLst>
              <a:ext uri="{FF2B5EF4-FFF2-40B4-BE49-F238E27FC236}">
                <a16:creationId xmlns:a16="http://schemas.microsoft.com/office/drawing/2014/main" id="{393BDFD5-6C9F-FE06-9419-4340E0B2D5D6}"/>
              </a:ext>
            </a:extLst>
          </p:cNvPr>
          <p:cNvSpPr txBox="1"/>
          <p:nvPr/>
        </p:nvSpPr>
        <p:spPr>
          <a:xfrm rot="16200000">
            <a:off x="5195987" y="5026816"/>
            <a:ext cx="909223" cy="230832"/>
          </a:xfrm>
          <a:prstGeom prst="rect">
            <a:avLst/>
          </a:prstGeom>
          <a:noFill/>
        </p:spPr>
        <p:txBody>
          <a:bodyPr wrap="none" rtlCol="0">
            <a:spAutoFit/>
          </a:bodyPr>
          <a:lstStyle/>
          <a:p>
            <a:r>
              <a:rPr lang="es-MX" sz="900" b="1" dirty="0"/>
              <a:t>Security </a:t>
            </a:r>
            <a:r>
              <a:rPr lang="es-MX" sz="900" b="1" dirty="0" err="1"/>
              <a:t>Agent</a:t>
            </a:r>
            <a:r>
              <a:rPr lang="es-MX" sz="900" b="1" dirty="0"/>
              <a:t> </a:t>
            </a:r>
          </a:p>
        </p:txBody>
      </p:sp>
    </p:spTree>
    <p:extLst>
      <p:ext uri="{BB962C8B-B14F-4D97-AF65-F5344CB8AC3E}">
        <p14:creationId xmlns:p14="http://schemas.microsoft.com/office/powerpoint/2010/main" val="39776350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6" descr="A picture containing text, computer&#10;&#10;Description automatically generated">
            <a:extLst>
              <a:ext uri="{FF2B5EF4-FFF2-40B4-BE49-F238E27FC236}">
                <a16:creationId xmlns:a16="http://schemas.microsoft.com/office/drawing/2014/main" id="{A703AC4A-8C80-1E4F-8181-41D361DED1BE}"/>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16089" r="11396" b="71989"/>
          <a:stretch/>
        </p:blipFill>
        <p:spPr>
          <a:xfrm>
            <a:off x="-6" y="4871137"/>
            <a:ext cx="9144000" cy="1986863"/>
          </a:xfrm>
          <a:prstGeom prst="rect">
            <a:avLst/>
          </a:prstGeom>
        </p:spPr>
      </p:pic>
      <p:sp>
        <p:nvSpPr>
          <p:cNvPr id="6" name="Rectangle 5">
            <a:extLst>
              <a:ext uri="{FF2B5EF4-FFF2-40B4-BE49-F238E27FC236}">
                <a16:creationId xmlns:a16="http://schemas.microsoft.com/office/drawing/2014/main" id="{01BF377A-9633-48C9-A425-6D64795F1A5A}"/>
              </a:ext>
            </a:extLst>
          </p:cNvPr>
          <p:cNvSpPr/>
          <p:nvPr/>
        </p:nvSpPr>
        <p:spPr>
          <a:xfrm>
            <a:off x="291548" y="278296"/>
            <a:ext cx="3048000" cy="1325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aphicFrame>
        <p:nvGraphicFramePr>
          <p:cNvPr id="9" name="Gráfico 8"/>
          <p:cNvGraphicFramePr/>
          <p:nvPr/>
        </p:nvGraphicFramePr>
        <p:xfrm>
          <a:off x="382538" y="2765385"/>
          <a:ext cx="8378923" cy="4041913"/>
        </p:xfrm>
        <a:graphic>
          <a:graphicData uri="http://schemas.openxmlformats.org/drawingml/2006/chart">
            <c:chart xmlns:c="http://schemas.openxmlformats.org/drawingml/2006/chart" xmlns:r="http://schemas.openxmlformats.org/officeDocument/2006/relationships" r:id="rId3"/>
          </a:graphicData>
        </a:graphic>
      </p:graphicFrame>
      <p:pic>
        <p:nvPicPr>
          <p:cNvPr id="3" name="Imagen 2">
            <a:extLst>
              <a:ext uri="{FF2B5EF4-FFF2-40B4-BE49-F238E27FC236}">
                <a16:creationId xmlns:a16="http://schemas.microsoft.com/office/drawing/2014/main" id="{E5374D04-4809-4204-B06E-91EEF3E31BA5}"/>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1006" t="26499" r="-1006" b="25511"/>
          <a:stretch/>
        </p:blipFill>
        <p:spPr>
          <a:xfrm>
            <a:off x="6376221" y="423588"/>
            <a:ext cx="2056925" cy="548410"/>
          </a:xfrm>
          <a:prstGeom prst="rect">
            <a:avLst/>
          </a:prstGeom>
        </p:spPr>
      </p:pic>
      <p:sp>
        <p:nvSpPr>
          <p:cNvPr id="5" name="CuadroTexto 35"/>
          <p:cNvSpPr txBox="1"/>
          <p:nvPr/>
        </p:nvSpPr>
        <p:spPr>
          <a:xfrm>
            <a:off x="710851" y="354676"/>
            <a:ext cx="7722295" cy="1392497"/>
          </a:xfrm>
          <a:prstGeom prst="rect">
            <a:avLst/>
          </a:prstGeom>
          <a:noFill/>
        </p:spPr>
        <p:txBody>
          <a:bodyPr wrap="square" rtlCol="0">
            <a:spAutoFit/>
          </a:bodyPr>
          <a:lstStyle/>
          <a:p>
            <a:endParaRPr lang="es-MX"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a:p>
            <a:r>
              <a:rPr lang="es-MX" b="1" dirty="0">
                <a:solidFill>
                  <a:srgbClr val="002060"/>
                </a:solidFill>
                <a:effectLst>
                  <a:outerShdw blurRad="38100" dist="38100" dir="2700000" algn="tl">
                    <a:srgbClr val="000000">
                      <a:alpha val="43137"/>
                    </a:srgbClr>
                  </a:outerShdw>
                </a:effectLst>
                <a:latin typeface="Arial" pitchFamily="34" charset="0"/>
                <a:cs typeface="Arial" pitchFamily="34" charset="0"/>
              </a:rPr>
              <a:t>Harvard University and its investment allocation</a:t>
            </a:r>
            <a:endParaRPr lang="es-MX" dirty="0">
              <a:latin typeface="Arial" panose="020B0604020202020204" pitchFamily="34" charset="0"/>
              <a:cs typeface="Arial" panose="020B0604020202020204" pitchFamily="34" charset="0"/>
            </a:endParaRPr>
          </a:p>
          <a:p>
            <a:pPr>
              <a:lnSpc>
                <a:spcPts val="2000"/>
              </a:lnSpc>
            </a:pPr>
            <a:endParaRPr lang="en-US" sz="1400" b="1" dirty="0">
              <a:solidFill>
                <a:schemeClr val="bg2">
                  <a:lumMod val="50000"/>
                </a:schemeClr>
              </a:solidFill>
              <a:latin typeface="Arial" panose="020B0604020202020204" pitchFamily="34" charset="0"/>
              <a:cs typeface="Arial" panose="020B0604020202020204" pitchFamily="34" charset="0"/>
            </a:endParaRPr>
          </a:p>
          <a:p>
            <a:pPr>
              <a:lnSpc>
                <a:spcPts val="2000"/>
              </a:lnSpc>
            </a:pPr>
            <a:r>
              <a:rPr lang="en-US" sz="1400" b="1" dirty="0">
                <a:solidFill>
                  <a:schemeClr val="bg2">
                    <a:lumMod val="50000"/>
                  </a:schemeClr>
                </a:solidFill>
                <a:latin typeface="Arial" panose="020B0604020202020204" pitchFamily="34" charset="0"/>
                <a:cs typeface="Arial" panose="020B0604020202020204" pitchFamily="34" charset="0"/>
              </a:rPr>
              <a:t>Prestigious institutions such as Harvard and Yale University, along with pension funds, are highly </a:t>
            </a:r>
            <a:r>
              <a:rPr lang="en-US" sz="1400" b="1" dirty="0" err="1">
                <a:solidFill>
                  <a:schemeClr val="bg2">
                    <a:lumMod val="50000"/>
                  </a:schemeClr>
                </a:solidFill>
                <a:latin typeface="Arial" panose="020B0604020202020204" pitchFamily="34" charset="0"/>
                <a:cs typeface="Arial" panose="020B0604020202020204" pitchFamily="34" charset="0"/>
              </a:rPr>
              <a:t>recognised</a:t>
            </a:r>
            <a:r>
              <a:rPr lang="en-US" sz="1400" b="1" dirty="0">
                <a:solidFill>
                  <a:schemeClr val="bg2">
                    <a:lumMod val="50000"/>
                  </a:schemeClr>
                </a:solidFill>
                <a:latin typeface="Arial" panose="020B0604020202020204" pitchFamily="34" charset="0"/>
                <a:cs typeface="Arial" panose="020B0604020202020204" pitchFamily="34" charset="0"/>
              </a:rPr>
              <a:t> for their portfolio diversification.</a:t>
            </a:r>
            <a:endParaRPr lang="es-MX" sz="1200" i="1" u="sng" dirty="0">
              <a:latin typeface="Arial" panose="020B0604020202020204" pitchFamily="34" charset="0"/>
              <a:cs typeface="Arial" panose="020B0604020202020204" pitchFamily="34" charset="0"/>
            </a:endParaRPr>
          </a:p>
        </p:txBody>
      </p:sp>
      <p:pic>
        <p:nvPicPr>
          <p:cNvPr id="8" name="Picture 7" descr="Logo, company name&#10;&#10;Description automatically generated">
            <a:extLst>
              <a:ext uri="{FF2B5EF4-FFF2-40B4-BE49-F238E27FC236}">
                <a16:creationId xmlns:a16="http://schemas.microsoft.com/office/drawing/2014/main" id="{046E0261-7AC0-432A-B2EB-7D8E6A0D472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7536" t="34623" r="64348" b="34477"/>
          <a:stretch/>
        </p:blipFill>
        <p:spPr>
          <a:xfrm>
            <a:off x="447709" y="678430"/>
            <a:ext cx="263142" cy="252472"/>
          </a:xfrm>
          <a:prstGeom prst="rect">
            <a:avLst/>
          </a:prstGeom>
        </p:spPr>
      </p:pic>
      <p:sp>
        <p:nvSpPr>
          <p:cNvPr id="2" name="Rectangle 1">
            <a:extLst>
              <a:ext uri="{FF2B5EF4-FFF2-40B4-BE49-F238E27FC236}">
                <a16:creationId xmlns:a16="http://schemas.microsoft.com/office/drawing/2014/main" id="{82CD7706-2EC7-0261-86D4-E613A66C497F}"/>
              </a:ext>
            </a:extLst>
          </p:cNvPr>
          <p:cNvSpPr>
            <a:spLocks noChangeArrowheads="1"/>
          </p:cNvSpPr>
          <p:nvPr/>
        </p:nvSpPr>
        <p:spPr bwMode="auto">
          <a:xfrm>
            <a:off x="0" y="0"/>
            <a:ext cx="9144000" cy="0"/>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a:ln>
                <a:noFill/>
              </a:ln>
              <a:solidFill>
                <a:schemeClr val="tx1"/>
              </a:solidFill>
              <a:effectLst/>
              <a:latin typeface="Arial" panose="020B0604020202020204" pitchFamily="34" charset="0"/>
            </a:endParaRPr>
          </a:p>
        </p:txBody>
      </p:sp>
      <p:sp>
        <p:nvSpPr>
          <p:cNvPr id="4" name="Rectangle 2">
            <a:extLst>
              <a:ext uri="{FF2B5EF4-FFF2-40B4-BE49-F238E27FC236}">
                <a16:creationId xmlns:a16="http://schemas.microsoft.com/office/drawing/2014/main" id="{6FD32735-AE87-8767-B527-A33CF8139947}"/>
              </a:ext>
            </a:extLst>
          </p:cNvPr>
          <p:cNvSpPr>
            <a:spLocks noChangeArrowheads="1"/>
          </p:cNvSpPr>
          <p:nvPr/>
        </p:nvSpPr>
        <p:spPr bwMode="auto">
          <a:xfrm>
            <a:off x="152400" y="152400"/>
            <a:ext cx="9144000" cy="0"/>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a:ln>
                <a:noFill/>
              </a:ln>
              <a:solidFill>
                <a:schemeClr val="tx1"/>
              </a:solidFill>
              <a:effectLst/>
              <a:latin typeface="Arial" panose="020B0604020202020204" pitchFamily="34" charset="0"/>
            </a:endParaRPr>
          </a:p>
        </p:txBody>
      </p:sp>
      <p:sp>
        <p:nvSpPr>
          <p:cNvPr id="7" name="Rectangle 3">
            <a:extLst>
              <a:ext uri="{FF2B5EF4-FFF2-40B4-BE49-F238E27FC236}">
                <a16:creationId xmlns:a16="http://schemas.microsoft.com/office/drawing/2014/main" id="{0799468E-4802-FAD0-37D5-D7C65317408C}"/>
              </a:ext>
            </a:extLst>
          </p:cNvPr>
          <p:cNvSpPr>
            <a:spLocks noChangeArrowheads="1"/>
          </p:cNvSpPr>
          <p:nvPr/>
        </p:nvSpPr>
        <p:spPr bwMode="auto">
          <a:xfrm>
            <a:off x="350100" y="278296"/>
            <a:ext cx="9144000" cy="0"/>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a:ln>
                <a:noFill/>
              </a:ln>
              <a:solidFill>
                <a:schemeClr val="tx1"/>
              </a:solidFill>
              <a:effectLst/>
              <a:latin typeface="Arial" panose="020B0604020202020204" pitchFamily="34" charset="0"/>
            </a:endParaRPr>
          </a:p>
        </p:txBody>
      </p:sp>
      <p:pic>
        <p:nvPicPr>
          <p:cNvPr id="13" name="Imagen 12">
            <a:extLst>
              <a:ext uri="{FF2B5EF4-FFF2-40B4-BE49-F238E27FC236}">
                <a16:creationId xmlns:a16="http://schemas.microsoft.com/office/drawing/2014/main" id="{33F3D211-FC4D-6A89-9CAB-E1A94F98C927}"/>
              </a:ext>
            </a:extLst>
          </p:cNvPr>
          <p:cNvPicPr>
            <a:picLocks noChangeAspect="1"/>
          </p:cNvPicPr>
          <p:nvPr/>
        </p:nvPicPr>
        <p:blipFill rotWithShape="1">
          <a:blip r:embed="rId6">
            <a:extLst>
              <a:ext uri="{28A0092B-C50C-407E-A947-70E740481C1C}">
                <a14:useLocalDpi xmlns:a14="http://schemas.microsoft.com/office/drawing/2010/main" val="0"/>
              </a:ext>
            </a:extLst>
          </a:blip>
          <a:srcRect l="12753" t="14571" r="12569" b="16959"/>
          <a:stretch/>
        </p:blipFill>
        <p:spPr>
          <a:xfrm>
            <a:off x="1157675" y="1934226"/>
            <a:ext cx="6828638" cy="3756508"/>
          </a:xfrm>
          <a:prstGeom prst="rect">
            <a:avLst/>
          </a:prstGeom>
        </p:spPr>
      </p:pic>
    </p:spTree>
    <p:extLst>
      <p:ext uri="{BB962C8B-B14F-4D97-AF65-F5344CB8AC3E}">
        <p14:creationId xmlns:p14="http://schemas.microsoft.com/office/powerpoint/2010/main" val="16008604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22D0653-F1E7-6249-B5BD-3578F34835DF}"/>
              </a:ext>
            </a:extLst>
          </p:cNvPr>
          <p:cNvSpPr txBox="1"/>
          <p:nvPr/>
        </p:nvSpPr>
        <p:spPr>
          <a:xfrm>
            <a:off x="579785" y="1055691"/>
            <a:ext cx="8161543" cy="34470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72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pitchFamily="34" charset="0"/>
                <a:ea typeface="+mn-ea"/>
                <a:cs typeface="Arial" pitchFamily="34" charset="0"/>
              </a:rPr>
              <a:t>04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a:lnSpc>
                <a:spcPct val="80000"/>
              </a:lnSpc>
            </a:pPr>
            <a:r>
              <a:rPr lang="en-US" sz="4000" b="1" spc="-150" dirty="0">
                <a:solidFill>
                  <a:srgbClr val="666666"/>
                </a:solidFill>
                <a:latin typeface="Arial" pitchFamily="34" charset="0"/>
                <a:cs typeface="Arial" pitchFamily="34" charset="0"/>
              </a:rPr>
              <a:t>A Portfolio that Produces a Regular Income in Hard Currencies</a:t>
            </a:r>
          </a:p>
          <a:p>
            <a:pPr>
              <a:lnSpc>
                <a:spcPct val="80000"/>
              </a:lnSpc>
            </a:pPr>
            <a:r>
              <a:rPr lang="en-US" sz="4000" b="1" spc="-150" dirty="0">
                <a:solidFill>
                  <a:srgbClr val="666666"/>
                </a:solidFill>
                <a:latin typeface="Arial" pitchFamily="34" charset="0"/>
                <a:cs typeface="Arial" pitchFamily="34" charset="0"/>
              </a:rPr>
              <a:t>USD EUR GPB</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600" b="1" i="0" u="none" strike="noStrike" kern="1200" cap="none" spc="0" normalizeH="0" baseline="0" noProof="0" dirty="0">
              <a:ln>
                <a:noFill/>
              </a:ln>
              <a:solidFill>
                <a:srgbClr val="002060"/>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1600" b="1" i="0" u="none" strike="noStrike" kern="1200" cap="none" spc="0" normalizeH="0" baseline="0" noProof="0" dirty="0">
                <a:ln>
                  <a:noFill/>
                </a:ln>
                <a:solidFill>
                  <a:srgbClr val="002060"/>
                </a:solidFill>
                <a:effectLst/>
                <a:uLnTx/>
                <a:uFillTx/>
                <a:latin typeface="Arial" pitchFamily="34" charset="0"/>
                <a:ea typeface="+mn-ea"/>
                <a:cs typeface="Arial" pitchFamily="34" charset="0"/>
              </a:rPr>
              <a:t>KNG International Advisors</a:t>
            </a:r>
          </a:p>
        </p:txBody>
      </p:sp>
    </p:spTree>
    <p:extLst>
      <p:ext uri="{BB962C8B-B14F-4D97-AF65-F5344CB8AC3E}">
        <p14:creationId xmlns:p14="http://schemas.microsoft.com/office/powerpoint/2010/main" val="34395817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08251B0-419A-48DC-9C3D-4F6C2F76F93C}"/>
              </a:ext>
            </a:extLst>
          </p:cNvPr>
          <p:cNvSpPr/>
          <p:nvPr/>
        </p:nvSpPr>
        <p:spPr>
          <a:xfrm>
            <a:off x="291548" y="203895"/>
            <a:ext cx="3048000" cy="1325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Rectangle 1">
            <a:extLst>
              <a:ext uri="{FF2B5EF4-FFF2-40B4-BE49-F238E27FC236}">
                <a16:creationId xmlns:a16="http://schemas.microsoft.com/office/drawing/2014/main" id="{02CE7AE2-290B-43E0-9FF2-541467F93BDB}"/>
              </a:ext>
            </a:extLst>
          </p:cNvPr>
          <p:cNvSpPr/>
          <p:nvPr/>
        </p:nvSpPr>
        <p:spPr>
          <a:xfrm>
            <a:off x="8578132" y="0"/>
            <a:ext cx="571500" cy="58477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002060"/>
              </a:solidFill>
            </a:endParaRPr>
          </a:p>
        </p:txBody>
      </p:sp>
      <p:sp>
        <p:nvSpPr>
          <p:cNvPr id="10" name="Rectangle 9">
            <a:extLst>
              <a:ext uri="{FF2B5EF4-FFF2-40B4-BE49-F238E27FC236}">
                <a16:creationId xmlns:a16="http://schemas.microsoft.com/office/drawing/2014/main" id="{597D3B6D-E14A-407F-8E8F-1A6DBDFD486A}"/>
              </a:ext>
            </a:extLst>
          </p:cNvPr>
          <p:cNvSpPr/>
          <p:nvPr/>
        </p:nvSpPr>
        <p:spPr>
          <a:xfrm>
            <a:off x="8949690" y="584775"/>
            <a:ext cx="194310" cy="203895"/>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002060"/>
              </a:solidFill>
            </a:endParaRPr>
          </a:p>
        </p:txBody>
      </p:sp>
      <p:sp>
        <p:nvSpPr>
          <p:cNvPr id="11" name="Rectangle 10">
            <a:extLst>
              <a:ext uri="{FF2B5EF4-FFF2-40B4-BE49-F238E27FC236}">
                <a16:creationId xmlns:a16="http://schemas.microsoft.com/office/drawing/2014/main" id="{08A04414-2927-4B27-A34D-40EA65FFB3A1}"/>
              </a:ext>
            </a:extLst>
          </p:cNvPr>
          <p:cNvSpPr/>
          <p:nvPr/>
        </p:nvSpPr>
        <p:spPr>
          <a:xfrm>
            <a:off x="8383822" y="0"/>
            <a:ext cx="194310" cy="20389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002060"/>
              </a:solidFill>
            </a:endParaRPr>
          </a:p>
        </p:txBody>
      </p:sp>
      <p:pic>
        <p:nvPicPr>
          <p:cNvPr id="13" name="Picture 12" descr="Logo, company name&#10;&#10;Description automatically generated">
            <a:extLst>
              <a:ext uri="{FF2B5EF4-FFF2-40B4-BE49-F238E27FC236}">
                <a16:creationId xmlns:a16="http://schemas.microsoft.com/office/drawing/2014/main" id="{5DD4ADB5-BC73-47F5-AA69-195AB47DE24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536" t="34623" r="64348" b="34477"/>
          <a:stretch/>
        </p:blipFill>
        <p:spPr>
          <a:xfrm>
            <a:off x="291548" y="6104543"/>
            <a:ext cx="495242" cy="475161"/>
          </a:xfrm>
          <a:prstGeom prst="rect">
            <a:avLst/>
          </a:prstGeom>
        </p:spPr>
      </p:pic>
      <p:pic>
        <p:nvPicPr>
          <p:cNvPr id="14" name="Picture 12" descr="A tree in a forest&#10;&#10;Description automatically generated">
            <a:extLst>
              <a:ext uri="{FF2B5EF4-FFF2-40B4-BE49-F238E27FC236}">
                <a16:creationId xmlns:a16="http://schemas.microsoft.com/office/drawing/2014/main" id="{33E38E3D-8D7B-E446-B1F3-46E9685D54A9}"/>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b="54330"/>
          <a:stretch/>
        </p:blipFill>
        <p:spPr>
          <a:xfrm>
            <a:off x="-1" y="4507252"/>
            <a:ext cx="9144000" cy="2365738"/>
          </a:xfrm>
          <a:prstGeom prst="rect">
            <a:avLst/>
          </a:prstGeom>
        </p:spPr>
      </p:pic>
      <p:sp>
        <p:nvSpPr>
          <p:cNvPr id="21" name="CuadroTexto 35">
            <a:extLst>
              <a:ext uri="{FF2B5EF4-FFF2-40B4-BE49-F238E27FC236}">
                <a16:creationId xmlns:a16="http://schemas.microsoft.com/office/drawing/2014/main" id="{B44BB8E0-B782-2091-E835-10EAD6F16089}"/>
              </a:ext>
            </a:extLst>
          </p:cNvPr>
          <p:cNvSpPr txBox="1"/>
          <p:nvPr/>
        </p:nvSpPr>
        <p:spPr>
          <a:xfrm>
            <a:off x="601661" y="1060048"/>
            <a:ext cx="8456044" cy="584775"/>
          </a:xfrm>
          <a:prstGeom prst="rect">
            <a:avLst/>
          </a:prstGeom>
          <a:noFill/>
        </p:spPr>
        <p:txBody>
          <a:bodyPr wrap="square" rtlCol="0">
            <a:spAutoFit/>
          </a:bodyPr>
          <a:lstStyle/>
          <a:p>
            <a:r>
              <a:rPr lang="es-MX" dirty="0" err="1">
                <a:solidFill>
                  <a:srgbClr val="002060"/>
                </a:solidFill>
                <a:latin typeface="Arial" pitchFamily="34" charset="0"/>
                <a:cs typeface="Arial" pitchFamily="34" charset="0"/>
              </a:rPr>
              <a:t>Mitigate</a:t>
            </a:r>
            <a:r>
              <a:rPr lang="es-MX" dirty="0">
                <a:solidFill>
                  <a:srgbClr val="002060"/>
                </a:solidFill>
                <a:latin typeface="Arial" pitchFamily="34" charset="0"/>
                <a:cs typeface="Arial" pitchFamily="34" charset="0"/>
              </a:rPr>
              <a:t> </a:t>
            </a:r>
            <a:r>
              <a:rPr lang="es-MX" dirty="0" err="1">
                <a:solidFill>
                  <a:srgbClr val="002060"/>
                </a:solidFill>
                <a:latin typeface="Arial" pitchFamily="34" charset="0"/>
                <a:cs typeface="Arial" pitchFamily="34" charset="0"/>
              </a:rPr>
              <a:t>Risk</a:t>
            </a:r>
            <a:r>
              <a:rPr lang="es-MX" dirty="0">
                <a:solidFill>
                  <a:srgbClr val="002060"/>
                </a:solidFill>
                <a:latin typeface="Arial" pitchFamily="34" charset="0"/>
                <a:cs typeface="Arial" pitchFamily="34" charset="0"/>
              </a:rPr>
              <a:t> </a:t>
            </a:r>
            <a:r>
              <a:rPr lang="es-MX" dirty="0" err="1">
                <a:solidFill>
                  <a:srgbClr val="002060"/>
                </a:solidFill>
                <a:latin typeface="Arial" pitchFamily="34" charset="0"/>
                <a:cs typeface="Arial" pitchFamily="34" charset="0"/>
              </a:rPr>
              <a:t>by</a:t>
            </a:r>
            <a:r>
              <a:rPr lang="es-MX" dirty="0">
                <a:solidFill>
                  <a:srgbClr val="002060"/>
                </a:solidFill>
                <a:latin typeface="Arial" pitchFamily="34" charset="0"/>
                <a:cs typeface="Arial" pitchFamily="34" charset="0"/>
              </a:rPr>
              <a:t> </a:t>
            </a:r>
            <a:r>
              <a:rPr lang="es-MX" dirty="0" err="1">
                <a:solidFill>
                  <a:srgbClr val="002060"/>
                </a:solidFill>
                <a:latin typeface="Arial" pitchFamily="34" charset="0"/>
                <a:cs typeface="Arial" pitchFamily="34" charset="0"/>
              </a:rPr>
              <a:t>investing</a:t>
            </a:r>
            <a:r>
              <a:rPr lang="es-MX" dirty="0">
                <a:solidFill>
                  <a:srgbClr val="002060"/>
                </a:solidFill>
                <a:latin typeface="Arial" pitchFamily="34" charset="0"/>
                <a:cs typeface="Arial" pitchFamily="34" charset="0"/>
              </a:rPr>
              <a:t> in up </a:t>
            </a:r>
            <a:r>
              <a:rPr lang="es-MX" dirty="0" err="1">
                <a:solidFill>
                  <a:srgbClr val="002060"/>
                </a:solidFill>
                <a:latin typeface="Arial" pitchFamily="34" charset="0"/>
                <a:cs typeface="Arial" pitchFamily="34" charset="0"/>
              </a:rPr>
              <a:t>to</a:t>
            </a:r>
            <a:r>
              <a:rPr lang="es-MX" dirty="0">
                <a:solidFill>
                  <a:srgbClr val="002060"/>
                </a:solidFill>
                <a:latin typeface="Arial" pitchFamily="34" charset="0"/>
                <a:cs typeface="Arial" pitchFamily="34" charset="0"/>
              </a:rPr>
              <a:t> 10 </a:t>
            </a:r>
            <a:r>
              <a:rPr lang="es-MX" dirty="0" err="1">
                <a:solidFill>
                  <a:srgbClr val="002060"/>
                </a:solidFill>
                <a:latin typeface="Arial" pitchFamily="34" charset="0"/>
                <a:cs typeface="Arial" pitchFamily="34" charset="0"/>
              </a:rPr>
              <a:t>different</a:t>
            </a:r>
            <a:r>
              <a:rPr lang="es-MX" dirty="0">
                <a:solidFill>
                  <a:srgbClr val="002060"/>
                </a:solidFill>
                <a:latin typeface="Arial" pitchFamily="34" charset="0"/>
                <a:cs typeface="Arial" pitchFamily="34" charset="0"/>
              </a:rPr>
              <a:t> Bonds and Loan Notes</a:t>
            </a:r>
          </a:p>
          <a:p>
            <a:endParaRPr lang="en-US" sz="1400" b="1" i="1" dirty="0">
              <a:solidFill>
                <a:schemeClr val="accent3">
                  <a:lumMod val="75000"/>
                </a:schemeClr>
              </a:solidFill>
              <a:latin typeface="Arial" panose="020B0604020202020204" pitchFamily="34" charset="0"/>
              <a:cs typeface="Arial" panose="020B0604020202020204" pitchFamily="34" charset="0"/>
            </a:endParaRPr>
          </a:p>
        </p:txBody>
      </p:sp>
      <p:sp>
        <p:nvSpPr>
          <p:cNvPr id="22" name="CuadroTexto 21">
            <a:extLst>
              <a:ext uri="{FF2B5EF4-FFF2-40B4-BE49-F238E27FC236}">
                <a16:creationId xmlns:a16="http://schemas.microsoft.com/office/drawing/2014/main" id="{40BA4E47-E5D3-F5CB-6C00-6E8CA2050BD7}"/>
              </a:ext>
            </a:extLst>
          </p:cNvPr>
          <p:cNvSpPr txBox="1"/>
          <p:nvPr/>
        </p:nvSpPr>
        <p:spPr>
          <a:xfrm>
            <a:off x="601661" y="417956"/>
            <a:ext cx="8057707" cy="52322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s-MX" sz="2800" b="1" dirty="0">
                <a:solidFill>
                  <a:srgbClr val="002060"/>
                </a:solidFill>
                <a:effectLst>
                  <a:outerShdw blurRad="38100" dist="38100" dir="2700000" algn="tl">
                    <a:srgbClr val="000000">
                      <a:alpha val="43137"/>
                    </a:srgbClr>
                  </a:outerShdw>
                </a:effectLst>
                <a:latin typeface="Arial" pitchFamily="34" charset="0"/>
                <a:cs typeface="Arial" pitchFamily="34" charset="0"/>
              </a:rPr>
              <a:t>Reduce </a:t>
            </a:r>
            <a:r>
              <a:rPr lang="es-MX" sz="2800" b="1" dirty="0" err="1">
                <a:solidFill>
                  <a:srgbClr val="002060"/>
                </a:solidFill>
                <a:effectLst>
                  <a:outerShdw blurRad="38100" dist="38100" dir="2700000" algn="tl">
                    <a:srgbClr val="000000">
                      <a:alpha val="43137"/>
                    </a:srgbClr>
                  </a:outerShdw>
                </a:effectLst>
                <a:latin typeface="Arial" pitchFamily="34" charset="0"/>
                <a:cs typeface="Arial" pitchFamily="34" charset="0"/>
              </a:rPr>
              <a:t>Concentration</a:t>
            </a:r>
            <a:r>
              <a:rPr lang="es-MX" sz="2800" b="1" dirty="0">
                <a:solidFill>
                  <a:srgbClr val="002060"/>
                </a:solidFill>
                <a:effectLst>
                  <a:outerShdw blurRad="38100" dist="38100" dir="2700000" algn="tl">
                    <a:srgbClr val="000000">
                      <a:alpha val="43137"/>
                    </a:srgbClr>
                  </a:outerShdw>
                </a:effectLst>
                <a:latin typeface="Arial" pitchFamily="34" charset="0"/>
                <a:cs typeface="Arial" pitchFamily="34" charset="0"/>
              </a:rPr>
              <a:t> </a:t>
            </a:r>
            <a:r>
              <a:rPr lang="es-MX" sz="2800" b="1" dirty="0" err="1">
                <a:solidFill>
                  <a:srgbClr val="002060"/>
                </a:solidFill>
                <a:effectLst>
                  <a:outerShdw blurRad="38100" dist="38100" dir="2700000" algn="tl">
                    <a:srgbClr val="000000">
                      <a:alpha val="43137"/>
                    </a:srgbClr>
                  </a:outerShdw>
                </a:effectLst>
                <a:latin typeface="Arial" pitchFamily="34" charset="0"/>
                <a:cs typeface="Arial" pitchFamily="34" charset="0"/>
              </a:rPr>
              <a:t>Risk</a:t>
            </a:r>
            <a:r>
              <a:rPr lang="es-MX" sz="2800" b="1" dirty="0">
                <a:solidFill>
                  <a:srgbClr val="002060"/>
                </a:solidFill>
                <a:effectLst>
                  <a:outerShdw blurRad="38100" dist="38100" dir="2700000" algn="tl">
                    <a:srgbClr val="000000">
                      <a:alpha val="43137"/>
                    </a:srgbClr>
                  </a:outerShdw>
                </a:effectLst>
                <a:latin typeface="Arial" pitchFamily="34" charset="0"/>
                <a:cs typeface="Arial" pitchFamily="34" charset="0"/>
              </a:rPr>
              <a:t> &amp; </a:t>
            </a:r>
            <a:r>
              <a:rPr lang="es-MX" sz="2800" b="1" dirty="0" err="1">
                <a:solidFill>
                  <a:srgbClr val="002060"/>
                </a:solidFill>
                <a:effectLst>
                  <a:outerShdw blurRad="38100" dist="38100" dir="2700000" algn="tl">
                    <a:srgbClr val="000000">
                      <a:alpha val="43137"/>
                    </a:srgbClr>
                  </a:outerShdw>
                </a:effectLst>
                <a:latin typeface="Arial" pitchFamily="34" charset="0"/>
                <a:cs typeface="Arial" pitchFamily="34" charset="0"/>
              </a:rPr>
              <a:t>Diversify</a:t>
            </a:r>
            <a:endParaRPr lang="es-MX" sz="28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graphicFrame>
        <p:nvGraphicFramePr>
          <p:cNvPr id="23" name="Chart 3">
            <a:extLst>
              <a:ext uri="{FF2B5EF4-FFF2-40B4-BE49-F238E27FC236}">
                <a16:creationId xmlns:a16="http://schemas.microsoft.com/office/drawing/2014/main" id="{48673D08-9185-F64A-618B-66DF7E09F7C2}"/>
              </a:ext>
            </a:extLst>
          </p:cNvPr>
          <p:cNvGraphicFramePr/>
          <p:nvPr>
            <p:extLst>
              <p:ext uri="{D42A27DB-BD31-4B8C-83A1-F6EECF244321}">
                <p14:modId xmlns:p14="http://schemas.microsoft.com/office/powerpoint/2010/main" val="199709942"/>
              </p:ext>
            </p:extLst>
          </p:nvPr>
        </p:nvGraphicFramePr>
        <p:xfrm>
          <a:off x="1748789" y="3211784"/>
          <a:ext cx="3558792" cy="3157276"/>
        </p:xfrm>
        <a:graphic>
          <a:graphicData uri="http://schemas.openxmlformats.org/drawingml/2006/chart">
            <c:chart xmlns:c="http://schemas.openxmlformats.org/drawingml/2006/chart" xmlns:r="http://schemas.openxmlformats.org/officeDocument/2006/relationships" r:id="rId4"/>
          </a:graphicData>
        </a:graphic>
      </p:graphicFrame>
      <p:sp>
        <p:nvSpPr>
          <p:cNvPr id="24" name="TextBox 4">
            <a:extLst>
              <a:ext uri="{FF2B5EF4-FFF2-40B4-BE49-F238E27FC236}">
                <a16:creationId xmlns:a16="http://schemas.microsoft.com/office/drawing/2014/main" id="{B38F872E-6BB4-5386-1F15-DBF4404FCE6B}"/>
              </a:ext>
            </a:extLst>
          </p:cNvPr>
          <p:cNvSpPr txBox="1"/>
          <p:nvPr/>
        </p:nvSpPr>
        <p:spPr>
          <a:xfrm>
            <a:off x="5355071" y="3495530"/>
            <a:ext cx="1701300" cy="276999"/>
          </a:xfrm>
          <a:prstGeom prst="rect">
            <a:avLst/>
          </a:prstGeom>
          <a:noFill/>
        </p:spPr>
        <p:txBody>
          <a:bodyPr wrap="none" rtlCol="0">
            <a:spAutoFit/>
          </a:bodyPr>
          <a:lstStyle/>
          <a:p>
            <a:r>
              <a:rPr lang="es-MX" sz="1200" dirty="0"/>
              <a:t>Bodysmart 12% pa 2025</a:t>
            </a:r>
          </a:p>
        </p:txBody>
      </p:sp>
      <p:sp>
        <p:nvSpPr>
          <p:cNvPr id="25" name="TextBox 6">
            <a:extLst>
              <a:ext uri="{FF2B5EF4-FFF2-40B4-BE49-F238E27FC236}">
                <a16:creationId xmlns:a16="http://schemas.microsoft.com/office/drawing/2014/main" id="{96C39A0A-DA2D-C8D4-E0A9-55751D9C66B1}"/>
              </a:ext>
            </a:extLst>
          </p:cNvPr>
          <p:cNvSpPr txBox="1"/>
          <p:nvPr/>
        </p:nvSpPr>
        <p:spPr>
          <a:xfrm>
            <a:off x="5355071" y="3767553"/>
            <a:ext cx="2957733" cy="276999"/>
          </a:xfrm>
          <a:prstGeom prst="rect">
            <a:avLst/>
          </a:prstGeom>
          <a:noFill/>
        </p:spPr>
        <p:txBody>
          <a:bodyPr wrap="none" rtlCol="0">
            <a:spAutoFit/>
          </a:bodyPr>
          <a:lstStyle/>
          <a:p>
            <a:r>
              <a:rPr lang="es-MX" sz="1200" dirty="0"/>
              <a:t>Urban Village 8% - 10% pa Flexi Note 5 </a:t>
            </a:r>
            <a:r>
              <a:rPr lang="es-MX" sz="1200" dirty="0" err="1"/>
              <a:t>years</a:t>
            </a:r>
            <a:endParaRPr lang="es-MX" sz="1200" dirty="0"/>
          </a:p>
        </p:txBody>
      </p:sp>
      <p:sp>
        <p:nvSpPr>
          <p:cNvPr id="26" name="TextBox 9">
            <a:extLst>
              <a:ext uri="{FF2B5EF4-FFF2-40B4-BE49-F238E27FC236}">
                <a16:creationId xmlns:a16="http://schemas.microsoft.com/office/drawing/2014/main" id="{486CFD7F-7D0B-567A-CB92-6E636B56CD32}"/>
              </a:ext>
            </a:extLst>
          </p:cNvPr>
          <p:cNvSpPr txBox="1"/>
          <p:nvPr/>
        </p:nvSpPr>
        <p:spPr>
          <a:xfrm>
            <a:off x="5355071" y="4044552"/>
            <a:ext cx="1521570" cy="276999"/>
          </a:xfrm>
          <a:prstGeom prst="rect">
            <a:avLst/>
          </a:prstGeom>
          <a:noFill/>
        </p:spPr>
        <p:txBody>
          <a:bodyPr wrap="none" rtlCol="0">
            <a:spAutoFit/>
          </a:bodyPr>
          <a:lstStyle/>
          <a:p>
            <a:r>
              <a:rPr lang="es-MX" sz="1200" dirty="0"/>
              <a:t>Linklease 9% pa 2023</a:t>
            </a:r>
          </a:p>
        </p:txBody>
      </p:sp>
      <p:sp>
        <p:nvSpPr>
          <p:cNvPr id="27" name="TextBox 10">
            <a:extLst>
              <a:ext uri="{FF2B5EF4-FFF2-40B4-BE49-F238E27FC236}">
                <a16:creationId xmlns:a16="http://schemas.microsoft.com/office/drawing/2014/main" id="{CEF4C61E-B189-01D8-AB6F-1C2FE555EF5C}"/>
              </a:ext>
            </a:extLst>
          </p:cNvPr>
          <p:cNvSpPr txBox="1"/>
          <p:nvPr/>
        </p:nvSpPr>
        <p:spPr>
          <a:xfrm>
            <a:off x="5346010" y="4294695"/>
            <a:ext cx="2336794" cy="276999"/>
          </a:xfrm>
          <a:prstGeom prst="rect">
            <a:avLst/>
          </a:prstGeom>
          <a:noFill/>
        </p:spPr>
        <p:txBody>
          <a:bodyPr wrap="none" rtlCol="0">
            <a:spAutoFit/>
          </a:bodyPr>
          <a:lstStyle/>
          <a:p>
            <a:r>
              <a:rPr lang="es-MX" sz="1200" dirty="0"/>
              <a:t>78th Group LL5 15% </a:t>
            </a:r>
            <a:r>
              <a:rPr lang="es-MX" sz="1200" dirty="0" err="1"/>
              <a:t>pa</a:t>
            </a:r>
            <a:r>
              <a:rPr lang="es-MX" sz="1200" dirty="0"/>
              <a:t> 12 </a:t>
            </a:r>
            <a:r>
              <a:rPr lang="es-MX" sz="1200" dirty="0" err="1"/>
              <a:t>months</a:t>
            </a:r>
            <a:endParaRPr lang="es-MX" sz="1200" dirty="0"/>
          </a:p>
        </p:txBody>
      </p:sp>
      <p:sp>
        <p:nvSpPr>
          <p:cNvPr id="28" name="TextBox 11">
            <a:extLst>
              <a:ext uri="{FF2B5EF4-FFF2-40B4-BE49-F238E27FC236}">
                <a16:creationId xmlns:a16="http://schemas.microsoft.com/office/drawing/2014/main" id="{4DFB418B-F8B3-07BD-53CF-FD04E0D6A710}"/>
              </a:ext>
            </a:extLst>
          </p:cNvPr>
          <p:cNvSpPr txBox="1"/>
          <p:nvPr/>
        </p:nvSpPr>
        <p:spPr>
          <a:xfrm>
            <a:off x="5346010" y="4557833"/>
            <a:ext cx="1693990" cy="276999"/>
          </a:xfrm>
          <a:prstGeom prst="rect">
            <a:avLst/>
          </a:prstGeom>
          <a:noFill/>
        </p:spPr>
        <p:txBody>
          <a:bodyPr wrap="none" rtlCol="0">
            <a:spAutoFit/>
          </a:bodyPr>
          <a:lstStyle/>
          <a:p>
            <a:r>
              <a:rPr lang="es-MX" sz="1200" dirty="0"/>
              <a:t>Zenith 10.375% pa 2026</a:t>
            </a:r>
          </a:p>
        </p:txBody>
      </p:sp>
      <p:sp>
        <p:nvSpPr>
          <p:cNvPr id="29" name="TextBox 12">
            <a:extLst>
              <a:ext uri="{FF2B5EF4-FFF2-40B4-BE49-F238E27FC236}">
                <a16:creationId xmlns:a16="http://schemas.microsoft.com/office/drawing/2014/main" id="{DF28A2B7-490D-059D-F5EE-CABF227301A4}"/>
              </a:ext>
            </a:extLst>
          </p:cNvPr>
          <p:cNvSpPr txBox="1"/>
          <p:nvPr/>
        </p:nvSpPr>
        <p:spPr>
          <a:xfrm>
            <a:off x="5346010" y="4816861"/>
            <a:ext cx="1651349" cy="276999"/>
          </a:xfrm>
          <a:prstGeom prst="rect">
            <a:avLst/>
          </a:prstGeom>
          <a:noFill/>
        </p:spPr>
        <p:txBody>
          <a:bodyPr wrap="none" rtlCol="0">
            <a:spAutoFit/>
          </a:bodyPr>
          <a:lstStyle/>
          <a:p>
            <a:r>
              <a:rPr lang="es-MX" sz="1200" dirty="0"/>
              <a:t>Woodville 11% pa 2024</a:t>
            </a:r>
          </a:p>
        </p:txBody>
      </p:sp>
      <p:sp>
        <p:nvSpPr>
          <p:cNvPr id="30" name="TextBox 13">
            <a:extLst>
              <a:ext uri="{FF2B5EF4-FFF2-40B4-BE49-F238E27FC236}">
                <a16:creationId xmlns:a16="http://schemas.microsoft.com/office/drawing/2014/main" id="{8CAC8FFD-6E4E-07B1-F668-E26176D7EEC4}"/>
              </a:ext>
            </a:extLst>
          </p:cNvPr>
          <p:cNvSpPr txBox="1"/>
          <p:nvPr/>
        </p:nvSpPr>
        <p:spPr>
          <a:xfrm>
            <a:off x="5355071" y="5062028"/>
            <a:ext cx="2159566" cy="276999"/>
          </a:xfrm>
          <a:prstGeom prst="rect">
            <a:avLst/>
          </a:prstGeom>
          <a:noFill/>
        </p:spPr>
        <p:txBody>
          <a:bodyPr wrap="none" rtlCol="0">
            <a:spAutoFit/>
          </a:bodyPr>
          <a:lstStyle/>
          <a:p>
            <a:r>
              <a:rPr lang="es-MX" sz="1200" dirty="0"/>
              <a:t>London Richmond 10% pa 2025</a:t>
            </a:r>
          </a:p>
        </p:txBody>
      </p:sp>
      <p:sp>
        <p:nvSpPr>
          <p:cNvPr id="31" name="TextBox 14">
            <a:extLst>
              <a:ext uri="{FF2B5EF4-FFF2-40B4-BE49-F238E27FC236}">
                <a16:creationId xmlns:a16="http://schemas.microsoft.com/office/drawing/2014/main" id="{131F1A51-BA52-D98D-D960-582B52533C12}"/>
              </a:ext>
            </a:extLst>
          </p:cNvPr>
          <p:cNvSpPr txBox="1"/>
          <p:nvPr/>
        </p:nvSpPr>
        <p:spPr>
          <a:xfrm>
            <a:off x="5362321" y="5327365"/>
            <a:ext cx="2421753" cy="276999"/>
          </a:xfrm>
          <a:prstGeom prst="rect">
            <a:avLst/>
          </a:prstGeom>
          <a:noFill/>
        </p:spPr>
        <p:txBody>
          <a:bodyPr wrap="none" rtlCol="0">
            <a:spAutoFit/>
          </a:bodyPr>
          <a:lstStyle/>
          <a:p>
            <a:r>
              <a:rPr lang="es-MX" sz="1200" dirty="0"/>
              <a:t>78th Group CM3 17% </a:t>
            </a:r>
            <a:r>
              <a:rPr lang="es-MX" sz="1200" dirty="0" err="1"/>
              <a:t>pa</a:t>
            </a:r>
            <a:r>
              <a:rPr lang="es-MX" sz="1200" dirty="0"/>
              <a:t> 12 </a:t>
            </a:r>
            <a:r>
              <a:rPr lang="es-MX" sz="1200" dirty="0" err="1"/>
              <a:t>months</a:t>
            </a:r>
            <a:endParaRPr lang="es-MX" sz="1200" dirty="0"/>
          </a:p>
        </p:txBody>
      </p:sp>
      <p:sp>
        <p:nvSpPr>
          <p:cNvPr id="32" name="TextBox 15">
            <a:extLst>
              <a:ext uri="{FF2B5EF4-FFF2-40B4-BE49-F238E27FC236}">
                <a16:creationId xmlns:a16="http://schemas.microsoft.com/office/drawing/2014/main" id="{70FB1C4F-B8A0-0AB7-BD38-5A1B8AD63E44}"/>
              </a:ext>
            </a:extLst>
          </p:cNvPr>
          <p:cNvSpPr txBox="1"/>
          <p:nvPr/>
        </p:nvSpPr>
        <p:spPr>
          <a:xfrm>
            <a:off x="5343561" y="5575309"/>
            <a:ext cx="1474186" cy="276999"/>
          </a:xfrm>
          <a:prstGeom prst="rect">
            <a:avLst/>
          </a:prstGeom>
          <a:noFill/>
        </p:spPr>
        <p:txBody>
          <a:bodyPr wrap="none" rtlCol="0">
            <a:spAutoFit/>
          </a:bodyPr>
          <a:lstStyle/>
          <a:p>
            <a:r>
              <a:rPr lang="es-MX" sz="1200" dirty="0"/>
              <a:t>Propifi 8.1% pa 2025</a:t>
            </a:r>
          </a:p>
        </p:txBody>
      </p:sp>
      <p:sp>
        <p:nvSpPr>
          <p:cNvPr id="33" name="TextBox 16">
            <a:extLst>
              <a:ext uri="{FF2B5EF4-FFF2-40B4-BE49-F238E27FC236}">
                <a16:creationId xmlns:a16="http://schemas.microsoft.com/office/drawing/2014/main" id="{0CD6A67C-52DC-C5AE-F57A-D940AA405860}"/>
              </a:ext>
            </a:extLst>
          </p:cNvPr>
          <p:cNvSpPr txBox="1"/>
          <p:nvPr/>
        </p:nvSpPr>
        <p:spPr>
          <a:xfrm>
            <a:off x="5381246" y="5832611"/>
            <a:ext cx="1532086" cy="276999"/>
          </a:xfrm>
          <a:prstGeom prst="rect">
            <a:avLst/>
          </a:prstGeom>
          <a:noFill/>
        </p:spPr>
        <p:txBody>
          <a:bodyPr wrap="none" rtlCol="0">
            <a:spAutoFit/>
          </a:bodyPr>
          <a:lstStyle/>
          <a:p>
            <a:r>
              <a:rPr lang="es-MX" sz="1200" dirty="0"/>
              <a:t>Zenzic 7.25% pa 2026</a:t>
            </a:r>
          </a:p>
        </p:txBody>
      </p:sp>
      <p:sp>
        <p:nvSpPr>
          <p:cNvPr id="3" name="CuadroTexto 35">
            <a:extLst>
              <a:ext uri="{FF2B5EF4-FFF2-40B4-BE49-F238E27FC236}">
                <a16:creationId xmlns:a16="http://schemas.microsoft.com/office/drawing/2014/main" id="{22F34B0A-17B9-EF4E-B3CE-89D864CFF308}"/>
              </a:ext>
            </a:extLst>
          </p:cNvPr>
          <p:cNvSpPr txBox="1"/>
          <p:nvPr/>
        </p:nvSpPr>
        <p:spPr>
          <a:xfrm>
            <a:off x="343977" y="1387389"/>
            <a:ext cx="8456044" cy="1600438"/>
          </a:xfrm>
          <a:prstGeom prst="rect">
            <a:avLst/>
          </a:prstGeom>
          <a:noFill/>
        </p:spPr>
        <p:txBody>
          <a:bodyPr wrap="square" rtlCol="0">
            <a:spAutoFit/>
          </a:bodyPr>
          <a:lstStyle/>
          <a:p>
            <a:endParaRPr lang="en-US" sz="1400" b="1" i="1" dirty="0">
              <a:solidFill>
                <a:schemeClr val="accent3">
                  <a:lumMod val="75000"/>
                </a:schemeClr>
              </a:solidFill>
              <a:latin typeface="Arial" panose="020B0604020202020204" pitchFamily="34" charset="0"/>
              <a:cs typeface="Arial" panose="020B0604020202020204" pitchFamily="34" charset="0"/>
            </a:endParaRPr>
          </a:p>
          <a:p>
            <a:pPr marL="285750" indent="-285750">
              <a:buFontTx/>
              <a:buChar char="-"/>
            </a:pPr>
            <a:r>
              <a:rPr lang="en-US" sz="1400" i="1" dirty="0">
                <a:solidFill>
                  <a:schemeClr val="accent3">
                    <a:lumMod val="75000"/>
                  </a:schemeClr>
                </a:solidFill>
                <a:latin typeface="Arial" panose="020B0604020202020204" pitchFamily="34" charset="0"/>
                <a:cs typeface="Arial" panose="020B0604020202020204" pitchFamily="34" charset="0"/>
              </a:rPr>
              <a:t>Diversify across different industry sectors</a:t>
            </a:r>
          </a:p>
          <a:p>
            <a:pPr marL="285750" indent="-285750">
              <a:buFontTx/>
              <a:buChar char="-"/>
            </a:pPr>
            <a:r>
              <a:rPr lang="en-US" sz="1400" i="1" dirty="0">
                <a:solidFill>
                  <a:schemeClr val="accent3">
                    <a:lumMod val="75000"/>
                  </a:schemeClr>
                </a:solidFill>
                <a:latin typeface="Arial" panose="020B0604020202020204" pitchFamily="34" charset="0"/>
                <a:cs typeface="Arial" panose="020B0604020202020204" pitchFamily="34" charset="0"/>
              </a:rPr>
              <a:t>Diversify the coupon payment frequency</a:t>
            </a:r>
          </a:p>
          <a:p>
            <a:pPr marL="285750" indent="-285750">
              <a:buFontTx/>
              <a:buChar char="-"/>
            </a:pPr>
            <a:r>
              <a:rPr lang="en-US" sz="1400" i="1" dirty="0">
                <a:solidFill>
                  <a:schemeClr val="accent3">
                    <a:lumMod val="75000"/>
                  </a:schemeClr>
                </a:solidFill>
                <a:latin typeface="Arial" panose="020B0604020202020204" pitchFamily="34" charset="0"/>
                <a:cs typeface="Arial" panose="020B0604020202020204" pitchFamily="34" charset="0"/>
              </a:rPr>
              <a:t>Diversify the issuer </a:t>
            </a:r>
          </a:p>
          <a:p>
            <a:pPr marL="285750" indent="-285750">
              <a:buFontTx/>
              <a:buChar char="-"/>
            </a:pPr>
            <a:r>
              <a:rPr lang="en-US" sz="1400" i="1" dirty="0">
                <a:solidFill>
                  <a:schemeClr val="accent3">
                    <a:lumMod val="75000"/>
                  </a:schemeClr>
                </a:solidFill>
                <a:latin typeface="Arial" panose="020B0604020202020204" pitchFamily="34" charset="0"/>
                <a:cs typeface="Arial" panose="020B0604020202020204" pitchFamily="34" charset="0"/>
              </a:rPr>
              <a:t>Diversify the geographic region</a:t>
            </a:r>
          </a:p>
          <a:p>
            <a:pPr marL="285750" indent="-285750">
              <a:buFontTx/>
              <a:buChar char="-"/>
            </a:pPr>
            <a:r>
              <a:rPr lang="en-US" sz="1400" i="1" dirty="0">
                <a:solidFill>
                  <a:schemeClr val="accent3">
                    <a:lumMod val="75000"/>
                  </a:schemeClr>
                </a:solidFill>
                <a:latin typeface="Arial" panose="020B0604020202020204" pitchFamily="34" charset="0"/>
                <a:cs typeface="Arial" panose="020B0604020202020204" pitchFamily="34" charset="0"/>
              </a:rPr>
              <a:t>Diversify the maturity terms to scale and increase liquidity</a:t>
            </a:r>
          </a:p>
          <a:p>
            <a:pPr marL="285750" indent="-285750">
              <a:buFontTx/>
              <a:buChar char="-"/>
            </a:pPr>
            <a:r>
              <a:rPr lang="en-US" sz="1400" i="1" dirty="0">
                <a:solidFill>
                  <a:schemeClr val="accent3">
                    <a:lumMod val="75000"/>
                  </a:schemeClr>
                </a:solidFill>
                <a:latin typeface="Arial" panose="020B0604020202020204" pitchFamily="34" charset="0"/>
                <a:cs typeface="Arial" panose="020B0604020202020204" pitchFamily="34" charset="0"/>
              </a:rPr>
              <a:t>Diversify the security trustees</a:t>
            </a:r>
            <a:endParaRPr lang="es-MX" sz="1600" i="1" dirty="0">
              <a:solidFill>
                <a:schemeClr val="accent3">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0452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8E28676-AE46-6D48-9F95-0DC76DE8CE5F}"/>
              </a:ext>
            </a:extLst>
          </p:cNvPr>
          <p:cNvSpPr txBox="1"/>
          <p:nvPr/>
        </p:nvSpPr>
        <p:spPr>
          <a:xfrm>
            <a:off x="631064" y="1841680"/>
            <a:ext cx="6966523" cy="3340786"/>
          </a:xfrm>
          <a:prstGeom prst="rect">
            <a:avLst/>
          </a:prstGeom>
          <a:noFill/>
        </p:spPr>
        <p:txBody>
          <a:bodyPr wrap="square" rtlCol="0">
            <a:spAutoFit/>
          </a:bodyPr>
          <a:lstStyle/>
          <a:p>
            <a:r>
              <a:rPr lang="es-MX" sz="2800" b="1" dirty="0">
                <a:solidFill>
                  <a:srgbClr val="002060"/>
                </a:solidFill>
                <a:effectLst>
                  <a:outerShdw blurRad="50800" dist="38100" dir="2700000" algn="tl" rotWithShape="0">
                    <a:prstClr val="black">
                      <a:alpha val="40000"/>
                    </a:prstClr>
                  </a:outerShdw>
                </a:effectLst>
                <a:latin typeface="Arial" pitchFamily="34" charset="0"/>
                <a:cs typeface="Arial" pitchFamily="34" charset="0"/>
              </a:rPr>
              <a:t>CONTENTS</a:t>
            </a:r>
          </a:p>
          <a:p>
            <a:endParaRPr lang="es-MX" sz="2400" dirty="0">
              <a:latin typeface="Arial" pitchFamily="34" charset="0"/>
              <a:cs typeface="Arial" pitchFamily="34" charset="0"/>
            </a:endParaRPr>
          </a:p>
          <a:p>
            <a:pPr marL="342900" indent="-342900">
              <a:lnSpc>
                <a:spcPct val="150000"/>
              </a:lnSpc>
              <a:buFont typeface="+mj-lt"/>
              <a:buAutoNum type="arabicPeriod"/>
            </a:pPr>
            <a:r>
              <a:rPr lang="es-MX" b="1" dirty="0">
                <a:solidFill>
                  <a:srgbClr val="666666"/>
                </a:solidFill>
                <a:latin typeface="Arial" pitchFamily="34" charset="0"/>
                <a:cs typeface="Arial" pitchFamily="34" charset="0"/>
              </a:rPr>
              <a:t>About us</a:t>
            </a:r>
          </a:p>
          <a:p>
            <a:pPr marL="342900" indent="-342900">
              <a:lnSpc>
                <a:spcPct val="150000"/>
              </a:lnSpc>
              <a:buFont typeface="+mj-lt"/>
              <a:buAutoNum type="arabicPeriod"/>
            </a:pPr>
            <a:r>
              <a:rPr lang="en-US" b="1" dirty="0">
                <a:solidFill>
                  <a:srgbClr val="666666"/>
                </a:solidFill>
                <a:latin typeface="Arial" pitchFamily="34" charset="0"/>
                <a:cs typeface="Arial" pitchFamily="34" charset="0"/>
              </a:rPr>
              <a:t>Why is it necessary to invest savings?</a:t>
            </a:r>
          </a:p>
          <a:p>
            <a:pPr marL="342900" indent="-342900">
              <a:lnSpc>
                <a:spcPct val="150000"/>
              </a:lnSpc>
              <a:buFont typeface="+mj-lt"/>
              <a:buAutoNum type="arabicPeriod"/>
            </a:pPr>
            <a:r>
              <a:rPr lang="en-US" b="1" dirty="0">
                <a:solidFill>
                  <a:srgbClr val="666666"/>
                </a:solidFill>
                <a:latin typeface="Arial" pitchFamily="34" charset="0"/>
                <a:cs typeface="Arial" pitchFamily="34" charset="0"/>
              </a:rPr>
              <a:t>What is corporate debt?</a:t>
            </a:r>
          </a:p>
          <a:p>
            <a:pPr marL="342900" indent="-342900">
              <a:lnSpc>
                <a:spcPct val="150000"/>
              </a:lnSpc>
              <a:buFont typeface="+mj-lt"/>
              <a:buAutoNum type="arabicPeriod"/>
            </a:pPr>
            <a:r>
              <a:rPr lang="en-US" b="1" dirty="0">
                <a:solidFill>
                  <a:srgbClr val="666666"/>
                </a:solidFill>
                <a:latin typeface="Arial" pitchFamily="34" charset="0"/>
                <a:cs typeface="Arial" pitchFamily="34" charset="0"/>
              </a:rPr>
              <a:t>The investment portfolio that produces income</a:t>
            </a:r>
          </a:p>
          <a:p>
            <a:pPr marL="342900" indent="-342900">
              <a:lnSpc>
                <a:spcPct val="150000"/>
              </a:lnSpc>
              <a:buFont typeface="+mj-lt"/>
              <a:buAutoNum type="arabicPeriod"/>
            </a:pPr>
            <a:r>
              <a:rPr lang="en-US" b="1" dirty="0">
                <a:solidFill>
                  <a:srgbClr val="666666"/>
                </a:solidFill>
                <a:latin typeface="Arial" pitchFamily="34" charset="0"/>
                <a:cs typeface="Arial" pitchFamily="34" charset="0"/>
              </a:rPr>
              <a:t>How to invest in a portfolio from only $10,000 USD</a:t>
            </a:r>
          </a:p>
          <a:p>
            <a:pPr marL="342900" indent="-342900">
              <a:lnSpc>
                <a:spcPct val="150000"/>
              </a:lnSpc>
              <a:buFont typeface="+mj-lt"/>
              <a:buAutoNum type="arabicPeriod"/>
            </a:pPr>
            <a:r>
              <a:rPr lang="en-US" b="1" dirty="0">
                <a:solidFill>
                  <a:srgbClr val="666666"/>
                </a:solidFill>
                <a:latin typeface="Arial" pitchFamily="34" charset="0"/>
                <a:cs typeface="Arial" pitchFamily="34" charset="0"/>
              </a:rPr>
              <a:t>Contact us</a:t>
            </a:r>
            <a:endParaRPr lang="es-MX" b="1" dirty="0"/>
          </a:p>
        </p:txBody>
      </p:sp>
    </p:spTree>
    <p:extLst>
      <p:ext uri="{BB962C8B-B14F-4D97-AF65-F5344CB8AC3E}">
        <p14:creationId xmlns:p14="http://schemas.microsoft.com/office/powerpoint/2010/main" val="36972126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08251B0-419A-48DC-9C3D-4F6C2F76F93C}"/>
              </a:ext>
            </a:extLst>
          </p:cNvPr>
          <p:cNvSpPr/>
          <p:nvPr/>
        </p:nvSpPr>
        <p:spPr>
          <a:xfrm>
            <a:off x="291548" y="278296"/>
            <a:ext cx="3048000" cy="1325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8" name="CuadroTexto 37"/>
          <p:cNvSpPr txBox="1"/>
          <p:nvPr/>
        </p:nvSpPr>
        <p:spPr>
          <a:xfrm>
            <a:off x="586794" y="261168"/>
            <a:ext cx="7512177" cy="523220"/>
          </a:xfrm>
          <a:prstGeom prst="rect">
            <a:avLst/>
          </a:prstGeom>
          <a:noFill/>
        </p:spPr>
        <p:txBody>
          <a:bodyPr wrap="square" rtlCol="0">
            <a:spAutoFit/>
          </a:bodyPr>
          <a:lstStyle/>
          <a:p>
            <a:r>
              <a:rPr lang="es-MX" sz="2800" b="1" dirty="0" err="1">
                <a:solidFill>
                  <a:srgbClr val="002060"/>
                </a:solidFill>
                <a:effectLst>
                  <a:outerShdw blurRad="38100" dist="38100" dir="2700000" algn="tl">
                    <a:srgbClr val="000000">
                      <a:alpha val="43137"/>
                    </a:srgbClr>
                  </a:outerShdw>
                </a:effectLst>
                <a:latin typeface="Arial" pitchFamily="34" charset="0"/>
                <a:cs typeface="Arial" pitchFamily="34" charset="0"/>
              </a:rPr>
              <a:t>Corporate</a:t>
            </a:r>
            <a:r>
              <a:rPr lang="es-MX" sz="2800" b="1" dirty="0">
                <a:solidFill>
                  <a:srgbClr val="002060"/>
                </a:solidFill>
                <a:effectLst>
                  <a:outerShdw blurRad="38100" dist="38100" dir="2700000" algn="tl">
                    <a:srgbClr val="000000">
                      <a:alpha val="43137"/>
                    </a:srgbClr>
                  </a:outerShdw>
                </a:effectLst>
                <a:latin typeface="Arial" pitchFamily="34" charset="0"/>
                <a:cs typeface="Arial" pitchFamily="34" charset="0"/>
              </a:rPr>
              <a:t> Bonds Direct </a:t>
            </a:r>
            <a:r>
              <a:rPr lang="es-MX" sz="2800" b="1" dirty="0" err="1">
                <a:solidFill>
                  <a:srgbClr val="002060"/>
                </a:solidFill>
                <a:effectLst>
                  <a:outerShdw blurRad="38100" dist="38100" dir="2700000" algn="tl">
                    <a:srgbClr val="000000">
                      <a:alpha val="43137"/>
                    </a:srgbClr>
                  </a:outerShdw>
                </a:effectLst>
                <a:latin typeface="Arial" pitchFamily="34" charset="0"/>
                <a:cs typeface="Arial" pitchFamily="34" charset="0"/>
              </a:rPr>
              <a:t>From</a:t>
            </a:r>
            <a:r>
              <a:rPr lang="es-MX" sz="2800" b="1" dirty="0">
                <a:solidFill>
                  <a:srgbClr val="002060"/>
                </a:solidFill>
                <a:effectLst>
                  <a:outerShdw blurRad="38100" dist="38100" dir="2700000" algn="tl">
                    <a:srgbClr val="000000">
                      <a:alpha val="43137"/>
                    </a:srgbClr>
                  </a:outerShdw>
                </a:effectLst>
                <a:latin typeface="Arial" pitchFamily="34" charset="0"/>
                <a:cs typeface="Arial" pitchFamily="34" charset="0"/>
              </a:rPr>
              <a:t> </a:t>
            </a:r>
            <a:r>
              <a:rPr lang="es-MX" sz="2800" b="1" dirty="0" err="1">
                <a:solidFill>
                  <a:srgbClr val="002060"/>
                </a:solidFill>
                <a:effectLst>
                  <a:outerShdw blurRad="38100" dist="38100" dir="2700000" algn="tl">
                    <a:srgbClr val="000000">
                      <a:alpha val="43137"/>
                    </a:srgbClr>
                  </a:outerShdw>
                </a:effectLst>
                <a:latin typeface="Arial" pitchFamily="34" charset="0"/>
                <a:cs typeface="Arial" pitchFamily="34" charset="0"/>
              </a:rPr>
              <a:t>the</a:t>
            </a:r>
            <a:r>
              <a:rPr lang="es-MX" sz="2800" b="1" dirty="0">
                <a:solidFill>
                  <a:srgbClr val="002060"/>
                </a:solidFill>
                <a:effectLst>
                  <a:outerShdw blurRad="38100" dist="38100" dir="2700000" algn="tl">
                    <a:srgbClr val="000000">
                      <a:alpha val="43137"/>
                    </a:srgbClr>
                  </a:outerShdw>
                </a:effectLst>
                <a:latin typeface="Arial" pitchFamily="34" charset="0"/>
                <a:cs typeface="Arial" pitchFamily="34" charset="0"/>
              </a:rPr>
              <a:t> </a:t>
            </a:r>
            <a:r>
              <a:rPr lang="es-MX" sz="2800" b="1" dirty="0" err="1">
                <a:solidFill>
                  <a:srgbClr val="002060"/>
                </a:solidFill>
                <a:effectLst>
                  <a:outerShdw blurRad="38100" dist="38100" dir="2700000" algn="tl">
                    <a:srgbClr val="000000">
                      <a:alpha val="43137"/>
                    </a:srgbClr>
                  </a:outerShdw>
                </a:effectLst>
                <a:latin typeface="Arial" pitchFamily="34" charset="0"/>
                <a:cs typeface="Arial" pitchFamily="34" charset="0"/>
              </a:rPr>
              <a:t>Issuer</a:t>
            </a:r>
            <a:endParaRPr lang="es-MX" sz="2800" dirty="0">
              <a:effectLst>
                <a:outerShdw blurRad="38100" dist="38100" dir="2700000" algn="tl">
                  <a:srgbClr val="000000">
                    <a:alpha val="43137"/>
                  </a:srgbClr>
                </a:outerShdw>
              </a:effectLst>
            </a:endParaRPr>
          </a:p>
        </p:txBody>
      </p:sp>
      <p:sp>
        <p:nvSpPr>
          <p:cNvPr id="5" name="CuadroTexto 35"/>
          <p:cNvSpPr txBox="1"/>
          <p:nvPr/>
        </p:nvSpPr>
        <p:spPr>
          <a:xfrm>
            <a:off x="545933" y="873623"/>
            <a:ext cx="8464927" cy="523220"/>
          </a:xfrm>
          <a:prstGeom prst="rect">
            <a:avLst/>
          </a:prstGeom>
          <a:noFill/>
        </p:spPr>
        <p:txBody>
          <a:bodyPr wrap="square" rtlCol="0">
            <a:spAutoFit/>
          </a:bodyPr>
          <a:lstStyle/>
          <a:p>
            <a:r>
              <a:rPr lang="en-US" sz="1400" b="1" i="1" dirty="0">
                <a:solidFill>
                  <a:schemeClr val="accent3">
                    <a:lumMod val="75000"/>
                  </a:schemeClr>
                </a:solidFill>
                <a:latin typeface="Arial" pitchFamily="34" charset="0"/>
                <a:cs typeface="Arial" pitchFamily="34" charset="0"/>
              </a:rPr>
              <a:t>Example of a diversified investment portfolio in Fixed Income assets using the Fixed Income  Simulator on the KNG broker portal</a:t>
            </a:r>
          </a:p>
        </p:txBody>
      </p:sp>
      <p:sp>
        <p:nvSpPr>
          <p:cNvPr id="2" name="Rectangle 1">
            <a:extLst>
              <a:ext uri="{FF2B5EF4-FFF2-40B4-BE49-F238E27FC236}">
                <a16:creationId xmlns:a16="http://schemas.microsoft.com/office/drawing/2014/main" id="{02CE7AE2-290B-43E0-9FF2-541467F93BDB}"/>
              </a:ext>
            </a:extLst>
          </p:cNvPr>
          <p:cNvSpPr/>
          <p:nvPr/>
        </p:nvSpPr>
        <p:spPr>
          <a:xfrm>
            <a:off x="8578132" y="0"/>
            <a:ext cx="571500" cy="58477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002060"/>
              </a:solidFill>
            </a:endParaRPr>
          </a:p>
        </p:txBody>
      </p:sp>
      <p:sp>
        <p:nvSpPr>
          <p:cNvPr id="10" name="Rectangle 9">
            <a:extLst>
              <a:ext uri="{FF2B5EF4-FFF2-40B4-BE49-F238E27FC236}">
                <a16:creationId xmlns:a16="http://schemas.microsoft.com/office/drawing/2014/main" id="{597D3B6D-E14A-407F-8E8F-1A6DBDFD486A}"/>
              </a:ext>
            </a:extLst>
          </p:cNvPr>
          <p:cNvSpPr/>
          <p:nvPr/>
        </p:nvSpPr>
        <p:spPr>
          <a:xfrm>
            <a:off x="8949690" y="584775"/>
            <a:ext cx="194310" cy="203895"/>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002060"/>
              </a:solidFill>
            </a:endParaRPr>
          </a:p>
        </p:txBody>
      </p:sp>
      <p:sp>
        <p:nvSpPr>
          <p:cNvPr id="11" name="Rectangle 10">
            <a:extLst>
              <a:ext uri="{FF2B5EF4-FFF2-40B4-BE49-F238E27FC236}">
                <a16:creationId xmlns:a16="http://schemas.microsoft.com/office/drawing/2014/main" id="{08A04414-2927-4B27-A34D-40EA65FFB3A1}"/>
              </a:ext>
            </a:extLst>
          </p:cNvPr>
          <p:cNvSpPr/>
          <p:nvPr/>
        </p:nvSpPr>
        <p:spPr>
          <a:xfrm>
            <a:off x="8383822" y="0"/>
            <a:ext cx="194310" cy="20389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002060"/>
              </a:solidFill>
            </a:endParaRPr>
          </a:p>
        </p:txBody>
      </p:sp>
      <p:pic>
        <p:nvPicPr>
          <p:cNvPr id="13" name="Picture 12" descr="Logo, company name&#10;&#10;Description automatically generated">
            <a:extLst>
              <a:ext uri="{FF2B5EF4-FFF2-40B4-BE49-F238E27FC236}">
                <a16:creationId xmlns:a16="http://schemas.microsoft.com/office/drawing/2014/main" id="{5DD4ADB5-BC73-47F5-AA69-195AB47DE24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536" t="34623" r="64348" b="34477"/>
          <a:stretch/>
        </p:blipFill>
        <p:spPr>
          <a:xfrm>
            <a:off x="291548" y="6104543"/>
            <a:ext cx="495242" cy="475161"/>
          </a:xfrm>
          <a:prstGeom prst="rect">
            <a:avLst/>
          </a:prstGeom>
        </p:spPr>
      </p:pic>
      <p:pic>
        <p:nvPicPr>
          <p:cNvPr id="14" name="Picture 12" descr="A tree in a forest&#10;&#10;Description automatically generated">
            <a:extLst>
              <a:ext uri="{FF2B5EF4-FFF2-40B4-BE49-F238E27FC236}">
                <a16:creationId xmlns:a16="http://schemas.microsoft.com/office/drawing/2014/main" id="{33E38E3D-8D7B-E446-B1F3-46E9685D54A9}"/>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b="54330"/>
          <a:stretch/>
        </p:blipFill>
        <p:spPr>
          <a:xfrm>
            <a:off x="-1" y="4507252"/>
            <a:ext cx="9144000" cy="2365738"/>
          </a:xfrm>
          <a:prstGeom prst="rect">
            <a:avLst/>
          </a:prstGeom>
        </p:spPr>
      </p:pic>
      <p:pic>
        <p:nvPicPr>
          <p:cNvPr id="15" name="Imagen 14">
            <a:extLst>
              <a:ext uri="{FF2B5EF4-FFF2-40B4-BE49-F238E27FC236}">
                <a16:creationId xmlns:a16="http://schemas.microsoft.com/office/drawing/2014/main" id="{07D74695-906B-DD59-280C-BF8160AF5E67}"/>
              </a:ext>
            </a:extLst>
          </p:cNvPr>
          <p:cNvPicPr>
            <a:picLocks noChangeAspect="1"/>
          </p:cNvPicPr>
          <p:nvPr/>
        </p:nvPicPr>
        <p:blipFill>
          <a:blip r:embed="rId4"/>
          <a:stretch>
            <a:fillRect/>
          </a:stretch>
        </p:blipFill>
        <p:spPr>
          <a:xfrm>
            <a:off x="0" y="1615464"/>
            <a:ext cx="9144000" cy="4012965"/>
          </a:xfrm>
          <a:prstGeom prst="rect">
            <a:avLst/>
          </a:prstGeom>
        </p:spPr>
      </p:pic>
    </p:spTree>
    <p:extLst>
      <p:ext uri="{BB962C8B-B14F-4D97-AF65-F5344CB8AC3E}">
        <p14:creationId xmlns:p14="http://schemas.microsoft.com/office/powerpoint/2010/main" val="20771868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08251B0-419A-48DC-9C3D-4F6C2F76F93C}"/>
              </a:ext>
            </a:extLst>
          </p:cNvPr>
          <p:cNvSpPr/>
          <p:nvPr/>
        </p:nvSpPr>
        <p:spPr>
          <a:xfrm>
            <a:off x="291548" y="278296"/>
            <a:ext cx="3048000" cy="1325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8" name="CuadroTexto 37"/>
          <p:cNvSpPr txBox="1"/>
          <p:nvPr/>
        </p:nvSpPr>
        <p:spPr>
          <a:xfrm>
            <a:off x="586794" y="261168"/>
            <a:ext cx="7797028" cy="523220"/>
          </a:xfrm>
          <a:prstGeom prst="rect">
            <a:avLst/>
          </a:prstGeom>
          <a:noFill/>
        </p:spPr>
        <p:txBody>
          <a:bodyPr wrap="square" rtlCol="0">
            <a:spAutoFit/>
          </a:bodyPr>
          <a:lstStyle/>
          <a:p>
            <a:r>
              <a:rPr lang="es-MX" sz="2800" b="1" dirty="0" err="1">
                <a:solidFill>
                  <a:srgbClr val="002060"/>
                </a:solidFill>
                <a:effectLst>
                  <a:outerShdw blurRad="38100" dist="38100" dir="2700000" algn="tl">
                    <a:srgbClr val="000000">
                      <a:alpha val="43137"/>
                    </a:srgbClr>
                  </a:outerShdw>
                </a:effectLst>
                <a:latin typeface="Arial" pitchFamily="34" charset="0"/>
                <a:cs typeface="Arial" pitchFamily="34" charset="0"/>
              </a:rPr>
              <a:t>Corporate</a:t>
            </a:r>
            <a:r>
              <a:rPr lang="es-MX" sz="2800" b="1" dirty="0">
                <a:solidFill>
                  <a:srgbClr val="002060"/>
                </a:solidFill>
                <a:effectLst>
                  <a:outerShdw blurRad="38100" dist="38100" dir="2700000" algn="tl">
                    <a:srgbClr val="000000">
                      <a:alpha val="43137"/>
                    </a:srgbClr>
                  </a:outerShdw>
                </a:effectLst>
                <a:latin typeface="Arial" pitchFamily="34" charset="0"/>
                <a:cs typeface="Arial" pitchFamily="34" charset="0"/>
              </a:rPr>
              <a:t> Bonds Direct </a:t>
            </a:r>
            <a:r>
              <a:rPr lang="es-MX" sz="2800" b="1" dirty="0" err="1">
                <a:solidFill>
                  <a:srgbClr val="002060"/>
                </a:solidFill>
                <a:effectLst>
                  <a:outerShdw blurRad="38100" dist="38100" dir="2700000" algn="tl">
                    <a:srgbClr val="000000">
                      <a:alpha val="43137"/>
                    </a:srgbClr>
                  </a:outerShdw>
                </a:effectLst>
                <a:latin typeface="Arial" pitchFamily="34" charset="0"/>
                <a:cs typeface="Arial" pitchFamily="34" charset="0"/>
              </a:rPr>
              <a:t>From</a:t>
            </a:r>
            <a:r>
              <a:rPr lang="es-MX" sz="2800" b="1" dirty="0">
                <a:solidFill>
                  <a:srgbClr val="002060"/>
                </a:solidFill>
                <a:effectLst>
                  <a:outerShdw blurRad="38100" dist="38100" dir="2700000" algn="tl">
                    <a:srgbClr val="000000">
                      <a:alpha val="43137"/>
                    </a:srgbClr>
                  </a:outerShdw>
                </a:effectLst>
                <a:latin typeface="Arial" pitchFamily="34" charset="0"/>
                <a:cs typeface="Arial" pitchFamily="34" charset="0"/>
              </a:rPr>
              <a:t> </a:t>
            </a:r>
            <a:r>
              <a:rPr lang="es-MX" sz="2800" b="1" dirty="0" err="1">
                <a:solidFill>
                  <a:srgbClr val="002060"/>
                </a:solidFill>
                <a:effectLst>
                  <a:outerShdw blurRad="38100" dist="38100" dir="2700000" algn="tl">
                    <a:srgbClr val="000000">
                      <a:alpha val="43137"/>
                    </a:srgbClr>
                  </a:outerShdw>
                </a:effectLst>
                <a:latin typeface="Arial" pitchFamily="34" charset="0"/>
                <a:cs typeface="Arial" pitchFamily="34" charset="0"/>
              </a:rPr>
              <a:t>the</a:t>
            </a:r>
            <a:r>
              <a:rPr lang="es-MX" sz="2800" b="1" dirty="0">
                <a:solidFill>
                  <a:srgbClr val="002060"/>
                </a:solidFill>
                <a:effectLst>
                  <a:outerShdw blurRad="38100" dist="38100" dir="2700000" algn="tl">
                    <a:srgbClr val="000000">
                      <a:alpha val="43137"/>
                    </a:srgbClr>
                  </a:outerShdw>
                </a:effectLst>
                <a:latin typeface="Arial" pitchFamily="34" charset="0"/>
                <a:cs typeface="Arial" pitchFamily="34" charset="0"/>
              </a:rPr>
              <a:t> </a:t>
            </a:r>
            <a:r>
              <a:rPr lang="es-MX" sz="2800" b="1" dirty="0" err="1">
                <a:solidFill>
                  <a:srgbClr val="002060"/>
                </a:solidFill>
                <a:effectLst>
                  <a:outerShdw blurRad="38100" dist="38100" dir="2700000" algn="tl">
                    <a:srgbClr val="000000">
                      <a:alpha val="43137"/>
                    </a:srgbClr>
                  </a:outerShdw>
                </a:effectLst>
                <a:latin typeface="Arial" pitchFamily="34" charset="0"/>
                <a:cs typeface="Arial" pitchFamily="34" charset="0"/>
              </a:rPr>
              <a:t>Issuer</a:t>
            </a:r>
            <a:endParaRPr lang="es-MX" sz="2800" dirty="0">
              <a:effectLst>
                <a:outerShdw blurRad="38100" dist="38100" dir="2700000" algn="tl">
                  <a:srgbClr val="000000">
                    <a:alpha val="43137"/>
                  </a:srgbClr>
                </a:outerShdw>
              </a:effectLst>
            </a:endParaRPr>
          </a:p>
        </p:txBody>
      </p:sp>
      <p:sp>
        <p:nvSpPr>
          <p:cNvPr id="5" name="CuadroTexto 35"/>
          <p:cNvSpPr txBox="1"/>
          <p:nvPr/>
        </p:nvSpPr>
        <p:spPr>
          <a:xfrm>
            <a:off x="581918" y="860923"/>
            <a:ext cx="8464927" cy="307777"/>
          </a:xfrm>
          <a:prstGeom prst="rect">
            <a:avLst/>
          </a:prstGeom>
          <a:noFill/>
        </p:spPr>
        <p:txBody>
          <a:bodyPr wrap="square" rtlCol="0">
            <a:spAutoFit/>
          </a:bodyPr>
          <a:lstStyle/>
          <a:p>
            <a:r>
              <a:rPr lang="en-US" sz="1400" b="1" i="1" dirty="0">
                <a:solidFill>
                  <a:schemeClr val="accent3">
                    <a:lumMod val="75000"/>
                  </a:schemeClr>
                </a:solidFill>
                <a:latin typeface="Arial" pitchFamily="34" charset="0"/>
                <a:cs typeface="Arial" pitchFamily="34" charset="0"/>
              </a:rPr>
              <a:t>Example of how an investor can receive a regular income from a diversified investment</a:t>
            </a:r>
          </a:p>
        </p:txBody>
      </p:sp>
      <p:sp>
        <p:nvSpPr>
          <p:cNvPr id="2" name="Rectangle 1">
            <a:extLst>
              <a:ext uri="{FF2B5EF4-FFF2-40B4-BE49-F238E27FC236}">
                <a16:creationId xmlns:a16="http://schemas.microsoft.com/office/drawing/2014/main" id="{02CE7AE2-290B-43E0-9FF2-541467F93BDB}"/>
              </a:ext>
            </a:extLst>
          </p:cNvPr>
          <p:cNvSpPr/>
          <p:nvPr/>
        </p:nvSpPr>
        <p:spPr>
          <a:xfrm>
            <a:off x="8578132" y="0"/>
            <a:ext cx="571500" cy="58477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002060"/>
              </a:solidFill>
            </a:endParaRPr>
          </a:p>
        </p:txBody>
      </p:sp>
      <p:sp>
        <p:nvSpPr>
          <p:cNvPr id="10" name="Rectangle 9">
            <a:extLst>
              <a:ext uri="{FF2B5EF4-FFF2-40B4-BE49-F238E27FC236}">
                <a16:creationId xmlns:a16="http://schemas.microsoft.com/office/drawing/2014/main" id="{597D3B6D-E14A-407F-8E8F-1A6DBDFD486A}"/>
              </a:ext>
            </a:extLst>
          </p:cNvPr>
          <p:cNvSpPr/>
          <p:nvPr/>
        </p:nvSpPr>
        <p:spPr>
          <a:xfrm>
            <a:off x="8949690" y="584775"/>
            <a:ext cx="194310" cy="203895"/>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002060"/>
              </a:solidFill>
            </a:endParaRPr>
          </a:p>
        </p:txBody>
      </p:sp>
      <p:sp>
        <p:nvSpPr>
          <p:cNvPr id="11" name="Rectangle 10">
            <a:extLst>
              <a:ext uri="{FF2B5EF4-FFF2-40B4-BE49-F238E27FC236}">
                <a16:creationId xmlns:a16="http://schemas.microsoft.com/office/drawing/2014/main" id="{08A04414-2927-4B27-A34D-40EA65FFB3A1}"/>
              </a:ext>
            </a:extLst>
          </p:cNvPr>
          <p:cNvSpPr/>
          <p:nvPr/>
        </p:nvSpPr>
        <p:spPr>
          <a:xfrm>
            <a:off x="8383822" y="0"/>
            <a:ext cx="194310" cy="20389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002060"/>
              </a:solidFill>
            </a:endParaRPr>
          </a:p>
        </p:txBody>
      </p:sp>
      <p:pic>
        <p:nvPicPr>
          <p:cNvPr id="13" name="Picture 12" descr="Logo, company name&#10;&#10;Description automatically generated">
            <a:extLst>
              <a:ext uri="{FF2B5EF4-FFF2-40B4-BE49-F238E27FC236}">
                <a16:creationId xmlns:a16="http://schemas.microsoft.com/office/drawing/2014/main" id="{5DD4ADB5-BC73-47F5-AA69-195AB47DE24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536" t="34623" r="64348" b="34477"/>
          <a:stretch/>
        </p:blipFill>
        <p:spPr>
          <a:xfrm>
            <a:off x="291548" y="6104543"/>
            <a:ext cx="495242" cy="475161"/>
          </a:xfrm>
          <a:prstGeom prst="rect">
            <a:avLst/>
          </a:prstGeom>
        </p:spPr>
      </p:pic>
      <p:pic>
        <p:nvPicPr>
          <p:cNvPr id="14" name="Picture 12" descr="A tree in a forest&#10;&#10;Description automatically generated">
            <a:extLst>
              <a:ext uri="{FF2B5EF4-FFF2-40B4-BE49-F238E27FC236}">
                <a16:creationId xmlns:a16="http://schemas.microsoft.com/office/drawing/2014/main" id="{33E38E3D-8D7B-E446-B1F3-46E9685D54A9}"/>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b="54330"/>
          <a:stretch/>
        </p:blipFill>
        <p:spPr>
          <a:xfrm>
            <a:off x="-1" y="4507252"/>
            <a:ext cx="9144000" cy="2365738"/>
          </a:xfrm>
          <a:prstGeom prst="rect">
            <a:avLst/>
          </a:prstGeom>
        </p:spPr>
      </p:pic>
      <p:pic>
        <p:nvPicPr>
          <p:cNvPr id="12" name="Imagen 11">
            <a:extLst>
              <a:ext uri="{FF2B5EF4-FFF2-40B4-BE49-F238E27FC236}">
                <a16:creationId xmlns:a16="http://schemas.microsoft.com/office/drawing/2014/main" id="{5FA2C0D0-1B5B-892F-C191-7433BCF1FAAF}"/>
              </a:ext>
            </a:extLst>
          </p:cNvPr>
          <p:cNvPicPr>
            <a:picLocks noChangeAspect="1"/>
          </p:cNvPicPr>
          <p:nvPr/>
        </p:nvPicPr>
        <p:blipFill>
          <a:blip r:embed="rId4"/>
          <a:stretch>
            <a:fillRect/>
          </a:stretch>
        </p:blipFill>
        <p:spPr>
          <a:xfrm>
            <a:off x="0" y="1240953"/>
            <a:ext cx="9144000" cy="4850817"/>
          </a:xfrm>
          <a:prstGeom prst="rect">
            <a:avLst/>
          </a:prstGeom>
        </p:spPr>
      </p:pic>
    </p:spTree>
    <p:extLst>
      <p:ext uri="{BB962C8B-B14F-4D97-AF65-F5344CB8AC3E}">
        <p14:creationId xmlns:p14="http://schemas.microsoft.com/office/powerpoint/2010/main" val="4918916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08251B0-419A-48DC-9C3D-4F6C2F76F93C}"/>
              </a:ext>
            </a:extLst>
          </p:cNvPr>
          <p:cNvSpPr/>
          <p:nvPr/>
        </p:nvSpPr>
        <p:spPr>
          <a:xfrm>
            <a:off x="291548" y="278296"/>
            <a:ext cx="3048000" cy="1325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8" name="CuadroTexto 37"/>
          <p:cNvSpPr txBox="1"/>
          <p:nvPr/>
        </p:nvSpPr>
        <p:spPr>
          <a:xfrm>
            <a:off x="586794" y="261168"/>
            <a:ext cx="7797028" cy="523220"/>
          </a:xfrm>
          <a:prstGeom prst="rect">
            <a:avLst/>
          </a:prstGeom>
          <a:noFill/>
        </p:spPr>
        <p:txBody>
          <a:bodyPr wrap="square" rtlCol="0">
            <a:spAutoFit/>
          </a:bodyPr>
          <a:lstStyle/>
          <a:p>
            <a:r>
              <a:rPr lang="es-MX" sz="2800" b="1" dirty="0" err="1">
                <a:solidFill>
                  <a:srgbClr val="002060"/>
                </a:solidFill>
                <a:effectLst>
                  <a:outerShdw blurRad="38100" dist="38100" dir="2700000" algn="tl">
                    <a:srgbClr val="000000">
                      <a:alpha val="43137"/>
                    </a:srgbClr>
                  </a:outerShdw>
                </a:effectLst>
                <a:latin typeface="Arial" pitchFamily="34" charset="0"/>
                <a:cs typeface="Arial" pitchFamily="34" charset="0"/>
              </a:rPr>
              <a:t>Corporate</a:t>
            </a:r>
            <a:r>
              <a:rPr lang="es-MX" sz="2800" b="1" dirty="0">
                <a:solidFill>
                  <a:srgbClr val="002060"/>
                </a:solidFill>
                <a:effectLst>
                  <a:outerShdw blurRad="38100" dist="38100" dir="2700000" algn="tl">
                    <a:srgbClr val="000000">
                      <a:alpha val="43137"/>
                    </a:srgbClr>
                  </a:outerShdw>
                </a:effectLst>
                <a:latin typeface="Arial" pitchFamily="34" charset="0"/>
                <a:cs typeface="Arial" pitchFamily="34" charset="0"/>
              </a:rPr>
              <a:t> Bonds Direct </a:t>
            </a:r>
            <a:r>
              <a:rPr lang="es-MX" sz="2800" b="1" dirty="0" err="1">
                <a:solidFill>
                  <a:srgbClr val="002060"/>
                </a:solidFill>
                <a:effectLst>
                  <a:outerShdw blurRad="38100" dist="38100" dir="2700000" algn="tl">
                    <a:srgbClr val="000000">
                      <a:alpha val="43137"/>
                    </a:srgbClr>
                  </a:outerShdw>
                </a:effectLst>
                <a:latin typeface="Arial" pitchFamily="34" charset="0"/>
                <a:cs typeface="Arial" pitchFamily="34" charset="0"/>
              </a:rPr>
              <a:t>From</a:t>
            </a:r>
            <a:r>
              <a:rPr lang="es-MX" sz="2800" b="1" dirty="0">
                <a:solidFill>
                  <a:srgbClr val="002060"/>
                </a:solidFill>
                <a:effectLst>
                  <a:outerShdw blurRad="38100" dist="38100" dir="2700000" algn="tl">
                    <a:srgbClr val="000000">
                      <a:alpha val="43137"/>
                    </a:srgbClr>
                  </a:outerShdw>
                </a:effectLst>
                <a:latin typeface="Arial" pitchFamily="34" charset="0"/>
                <a:cs typeface="Arial" pitchFamily="34" charset="0"/>
              </a:rPr>
              <a:t> </a:t>
            </a:r>
            <a:r>
              <a:rPr lang="es-MX" sz="2800" b="1" dirty="0" err="1">
                <a:solidFill>
                  <a:srgbClr val="002060"/>
                </a:solidFill>
                <a:effectLst>
                  <a:outerShdw blurRad="38100" dist="38100" dir="2700000" algn="tl">
                    <a:srgbClr val="000000">
                      <a:alpha val="43137"/>
                    </a:srgbClr>
                  </a:outerShdw>
                </a:effectLst>
                <a:latin typeface="Arial" pitchFamily="34" charset="0"/>
                <a:cs typeface="Arial" pitchFamily="34" charset="0"/>
              </a:rPr>
              <a:t>the</a:t>
            </a:r>
            <a:r>
              <a:rPr lang="es-MX" sz="2800" b="1" dirty="0">
                <a:solidFill>
                  <a:srgbClr val="002060"/>
                </a:solidFill>
                <a:effectLst>
                  <a:outerShdw blurRad="38100" dist="38100" dir="2700000" algn="tl">
                    <a:srgbClr val="000000">
                      <a:alpha val="43137"/>
                    </a:srgbClr>
                  </a:outerShdw>
                </a:effectLst>
                <a:latin typeface="Arial" pitchFamily="34" charset="0"/>
                <a:cs typeface="Arial" pitchFamily="34" charset="0"/>
              </a:rPr>
              <a:t> </a:t>
            </a:r>
            <a:r>
              <a:rPr lang="es-MX" sz="2800" b="1" dirty="0" err="1">
                <a:solidFill>
                  <a:srgbClr val="002060"/>
                </a:solidFill>
                <a:effectLst>
                  <a:outerShdw blurRad="38100" dist="38100" dir="2700000" algn="tl">
                    <a:srgbClr val="000000">
                      <a:alpha val="43137"/>
                    </a:srgbClr>
                  </a:outerShdw>
                </a:effectLst>
                <a:latin typeface="Arial" pitchFamily="34" charset="0"/>
                <a:cs typeface="Arial" pitchFamily="34" charset="0"/>
              </a:rPr>
              <a:t>Issuer</a:t>
            </a:r>
            <a:endParaRPr lang="es-MX" sz="2800" dirty="0">
              <a:effectLst>
                <a:outerShdw blurRad="38100" dist="38100" dir="2700000" algn="tl">
                  <a:srgbClr val="000000">
                    <a:alpha val="43137"/>
                  </a:srgbClr>
                </a:outerShdw>
              </a:effectLst>
            </a:endParaRPr>
          </a:p>
        </p:txBody>
      </p:sp>
      <p:sp>
        <p:nvSpPr>
          <p:cNvPr id="5" name="CuadroTexto 35"/>
          <p:cNvSpPr txBox="1"/>
          <p:nvPr/>
        </p:nvSpPr>
        <p:spPr>
          <a:xfrm>
            <a:off x="581918" y="860923"/>
            <a:ext cx="8464927" cy="738664"/>
          </a:xfrm>
          <a:prstGeom prst="rect">
            <a:avLst/>
          </a:prstGeom>
          <a:noFill/>
        </p:spPr>
        <p:txBody>
          <a:bodyPr wrap="square" rtlCol="0">
            <a:spAutoFit/>
          </a:bodyPr>
          <a:lstStyle/>
          <a:p>
            <a:r>
              <a:rPr lang="en-US" sz="1400" b="1" i="1" dirty="0">
                <a:solidFill>
                  <a:schemeClr val="accent3">
                    <a:lumMod val="75000"/>
                  </a:schemeClr>
                </a:solidFill>
                <a:latin typeface="Arial" pitchFamily="34" charset="0"/>
                <a:cs typeface="Arial" pitchFamily="34" charset="0"/>
              </a:rPr>
              <a:t>Diversified portfolio details, terms, payment dates, maturities, gross &amp; net income.</a:t>
            </a:r>
          </a:p>
          <a:p>
            <a:endParaRPr lang="en-US" sz="1400" b="1" i="1" dirty="0">
              <a:solidFill>
                <a:schemeClr val="accent3">
                  <a:lumMod val="75000"/>
                </a:schemeClr>
              </a:solidFill>
              <a:latin typeface="Arial" pitchFamily="34" charset="0"/>
              <a:cs typeface="Arial" pitchFamily="34" charset="0"/>
            </a:endParaRPr>
          </a:p>
          <a:p>
            <a:r>
              <a:rPr lang="en-US" sz="1400" b="1" i="1" dirty="0">
                <a:solidFill>
                  <a:schemeClr val="accent3">
                    <a:lumMod val="75000"/>
                  </a:schemeClr>
                </a:solidFill>
                <a:latin typeface="Arial" pitchFamily="34" charset="0"/>
                <a:cs typeface="Arial" pitchFamily="34" charset="0"/>
              </a:rPr>
              <a:t>You can also take the option to reinvest the income AND GAIN A COMPOUND RETURN</a:t>
            </a:r>
          </a:p>
        </p:txBody>
      </p:sp>
      <p:sp>
        <p:nvSpPr>
          <p:cNvPr id="2" name="Rectangle 1">
            <a:extLst>
              <a:ext uri="{FF2B5EF4-FFF2-40B4-BE49-F238E27FC236}">
                <a16:creationId xmlns:a16="http://schemas.microsoft.com/office/drawing/2014/main" id="{02CE7AE2-290B-43E0-9FF2-541467F93BDB}"/>
              </a:ext>
            </a:extLst>
          </p:cNvPr>
          <p:cNvSpPr/>
          <p:nvPr/>
        </p:nvSpPr>
        <p:spPr>
          <a:xfrm>
            <a:off x="8578132" y="0"/>
            <a:ext cx="571500" cy="58477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002060"/>
              </a:solidFill>
            </a:endParaRPr>
          </a:p>
        </p:txBody>
      </p:sp>
      <p:sp>
        <p:nvSpPr>
          <p:cNvPr id="10" name="Rectangle 9">
            <a:extLst>
              <a:ext uri="{FF2B5EF4-FFF2-40B4-BE49-F238E27FC236}">
                <a16:creationId xmlns:a16="http://schemas.microsoft.com/office/drawing/2014/main" id="{597D3B6D-E14A-407F-8E8F-1A6DBDFD486A}"/>
              </a:ext>
            </a:extLst>
          </p:cNvPr>
          <p:cNvSpPr/>
          <p:nvPr/>
        </p:nvSpPr>
        <p:spPr>
          <a:xfrm>
            <a:off x="8949690" y="584775"/>
            <a:ext cx="194310" cy="203895"/>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002060"/>
              </a:solidFill>
            </a:endParaRPr>
          </a:p>
        </p:txBody>
      </p:sp>
      <p:sp>
        <p:nvSpPr>
          <p:cNvPr id="11" name="Rectangle 10">
            <a:extLst>
              <a:ext uri="{FF2B5EF4-FFF2-40B4-BE49-F238E27FC236}">
                <a16:creationId xmlns:a16="http://schemas.microsoft.com/office/drawing/2014/main" id="{08A04414-2927-4B27-A34D-40EA65FFB3A1}"/>
              </a:ext>
            </a:extLst>
          </p:cNvPr>
          <p:cNvSpPr/>
          <p:nvPr/>
        </p:nvSpPr>
        <p:spPr>
          <a:xfrm>
            <a:off x="8383822" y="0"/>
            <a:ext cx="194310" cy="20389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002060"/>
              </a:solidFill>
            </a:endParaRPr>
          </a:p>
        </p:txBody>
      </p:sp>
      <p:pic>
        <p:nvPicPr>
          <p:cNvPr id="13" name="Picture 12" descr="Logo, company name&#10;&#10;Description automatically generated">
            <a:extLst>
              <a:ext uri="{FF2B5EF4-FFF2-40B4-BE49-F238E27FC236}">
                <a16:creationId xmlns:a16="http://schemas.microsoft.com/office/drawing/2014/main" id="{5DD4ADB5-BC73-47F5-AA69-195AB47DE24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536" t="34623" r="64348" b="34477"/>
          <a:stretch/>
        </p:blipFill>
        <p:spPr>
          <a:xfrm>
            <a:off x="291548" y="6104543"/>
            <a:ext cx="495242" cy="475161"/>
          </a:xfrm>
          <a:prstGeom prst="rect">
            <a:avLst/>
          </a:prstGeom>
        </p:spPr>
      </p:pic>
      <p:pic>
        <p:nvPicPr>
          <p:cNvPr id="14" name="Picture 12" descr="A tree in a forest&#10;&#10;Description automatically generated">
            <a:extLst>
              <a:ext uri="{FF2B5EF4-FFF2-40B4-BE49-F238E27FC236}">
                <a16:creationId xmlns:a16="http://schemas.microsoft.com/office/drawing/2014/main" id="{33E38E3D-8D7B-E446-B1F3-46E9685D54A9}"/>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b="54330"/>
          <a:stretch/>
        </p:blipFill>
        <p:spPr>
          <a:xfrm>
            <a:off x="-1" y="4507252"/>
            <a:ext cx="9144000" cy="2365738"/>
          </a:xfrm>
          <a:prstGeom prst="rect">
            <a:avLst/>
          </a:prstGeom>
        </p:spPr>
      </p:pic>
      <p:pic>
        <p:nvPicPr>
          <p:cNvPr id="4" name="Imagen 3">
            <a:extLst>
              <a:ext uri="{FF2B5EF4-FFF2-40B4-BE49-F238E27FC236}">
                <a16:creationId xmlns:a16="http://schemas.microsoft.com/office/drawing/2014/main" id="{A861D50C-13E7-DF93-6D23-CAE6751658C4}"/>
              </a:ext>
            </a:extLst>
          </p:cNvPr>
          <p:cNvPicPr>
            <a:picLocks noChangeAspect="1"/>
          </p:cNvPicPr>
          <p:nvPr/>
        </p:nvPicPr>
        <p:blipFill>
          <a:blip r:embed="rId4"/>
          <a:stretch>
            <a:fillRect/>
          </a:stretch>
        </p:blipFill>
        <p:spPr>
          <a:xfrm>
            <a:off x="0" y="2146198"/>
            <a:ext cx="9144000" cy="3100274"/>
          </a:xfrm>
          <a:prstGeom prst="rect">
            <a:avLst/>
          </a:prstGeom>
        </p:spPr>
      </p:pic>
    </p:spTree>
    <p:extLst>
      <p:ext uri="{BB962C8B-B14F-4D97-AF65-F5344CB8AC3E}">
        <p14:creationId xmlns:p14="http://schemas.microsoft.com/office/powerpoint/2010/main" val="18810760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CA3B9EB-BB55-9840-B82D-FF75058E425D}"/>
              </a:ext>
            </a:extLst>
          </p:cNvPr>
          <p:cNvSpPr txBox="1"/>
          <p:nvPr/>
        </p:nvSpPr>
        <p:spPr>
          <a:xfrm>
            <a:off x="579785" y="1055691"/>
            <a:ext cx="7984429" cy="26468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72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pitchFamily="34" charset="0"/>
                <a:ea typeface="+mn-ea"/>
                <a:cs typeface="Arial" pitchFamily="34" charset="0"/>
              </a:rPr>
              <a:t>05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r>
              <a:rPr lang="da-DK" sz="4400" b="1" spc="-150" dirty="0">
                <a:solidFill>
                  <a:srgbClr val="666666"/>
                </a:solidFill>
                <a:latin typeface="Arial" pitchFamily="34" charset="0"/>
                <a:cs typeface="Arial" pitchFamily="34" charset="0"/>
              </a:rPr>
              <a:t>How to Invest?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600" b="1" i="0" u="none" strike="noStrike" kern="1200" cap="none" spc="0" normalizeH="0" baseline="0" noProof="0" dirty="0">
              <a:ln>
                <a:noFill/>
              </a:ln>
              <a:solidFill>
                <a:srgbClr val="002060"/>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1600" b="1" i="0" u="none" strike="noStrike" kern="1200" cap="none" spc="0" normalizeH="0" baseline="0" noProof="0" dirty="0">
                <a:ln>
                  <a:noFill/>
                </a:ln>
                <a:solidFill>
                  <a:srgbClr val="002060"/>
                </a:solidFill>
                <a:effectLst/>
                <a:uLnTx/>
                <a:uFillTx/>
                <a:latin typeface="Arial" pitchFamily="34" charset="0"/>
                <a:ea typeface="+mn-ea"/>
                <a:cs typeface="Arial" pitchFamily="34" charset="0"/>
              </a:rPr>
              <a:t>KNG International Advisors</a:t>
            </a:r>
          </a:p>
        </p:txBody>
      </p:sp>
    </p:spTree>
    <p:extLst>
      <p:ext uri="{BB962C8B-B14F-4D97-AF65-F5344CB8AC3E}">
        <p14:creationId xmlns:p14="http://schemas.microsoft.com/office/powerpoint/2010/main" val="1620189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McDonald's Logotipo Vector - Descarga Gratis SVG | Worldvectorlogo">
            <a:extLst>
              <a:ext uri="{FF2B5EF4-FFF2-40B4-BE49-F238E27FC236}">
                <a16:creationId xmlns:a16="http://schemas.microsoft.com/office/drawing/2014/main" id="{9FD61D49-B52D-4076-BC49-259D8CF37208}"/>
              </a:ext>
            </a:extLst>
          </p:cNvPr>
          <p:cNvSpPr>
            <a:spLocks noChangeAspect="1" noChangeArrowheads="1"/>
          </p:cNvSpPr>
          <p:nvPr/>
        </p:nvSpPr>
        <p:spPr bwMode="auto">
          <a:xfrm>
            <a:off x="4398262" y="3605008"/>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7" name="Rectangle 6">
            <a:extLst>
              <a:ext uri="{FF2B5EF4-FFF2-40B4-BE49-F238E27FC236}">
                <a16:creationId xmlns:a16="http://schemas.microsoft.com/office/drawing/2014/main" id="{E2B2EFCF-A543-4513-9043-7270211F5E04}"/>
              </a:ext>
            </a:extLst>
          </p:cNvPr>
          <p:cNvSpPr/>
          <p:nvPr/>
        </p:nvSpPr>
        <p:spPr>
          <a:xfrm>
            <a:off x="246580" y="255105"/>
            <a:ext cx="3048000" cy="1325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8" name="CuadroTexto 37"/>
          <p:cNvSpPr txBox="1"/>
          <p:nvPr/>
        </p:nvSpPr>
        <p:spPr>
          <a:xfrm>
            <a:off x="572067" y="281999"/>
            <a:ext cx="5849194" cy="707886"/>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s-MX" sz="4000" b="1" dirty="0" err="1">
                <a:solidFill>
                  <a:srgbClr val="002060"/>
                </a:solidFill>
                <a:effectLst>
                  <a:outerShdw blurRad="38100" dist="38100" dir="2700000" algn="tl">
                    <a:srgbClr val="000000">
                      <a:alpha val="43137"/>
                    </a:srgbClr>
                  </a:outerShdw>
                </a:effectLst>
                <a:latin typeface="Arial" pitchFamily="34" charset="0"/>
                <a:cs typeface="Arial" pitchFamily="34" charset="0"/>
              </a:rPr>
              <a:t>How</a:t>
            </a:r>
            <a:r>
              <a:rPr lang="es-MX" sz="4000" b="1" dirty="0">
                <a:solidFill>
                  <a:srgbClr val="002060"/>
                </a:solidFill>
                <a:effectLst>
                  <a:outerShdw blurRad="38100" dist="38100" dir="2700000" algn="tl">
                    <a:srgbClr val="000000">
                      <a:alpha val="43137"/>
                    </a:srgbClr>
                  </a:outerShdw>
                </a:effectLst>
                <a:latin typeface="Arial" pitchFamily="34" charset="0"/>
                <a:cs typeface="Arial" pitchFamily="34" charset="0"/>
              </a:rPr>
              <a:t> </a:t>
            </a:r>
            <a:r>
              <a:rPr lang="es-MX" sz="4000" b="1" dirty="0" err="1">
                <a:solidFill>
                  <a:srgbClr val="002060"/>
                </a:solidFill>
                <a:effectLst>
                  <a:outerShdw blurRad="38100" dist="38100" dir="2700000" algn="tl">
                    <a:srgbClr val="000000">
                      <a:alpha val="43137"/>
                    </a:srgbClr>
                  </a:outerShdw>
                </a:effectLst>
                <a:latin typeface="Arial" pitchFamily="34" charset="0"/>
                <a:cs typeface="Arial" pitchFamily="34" charset="0"/>
              </a:rPr>
              <a:t>to</a:t>
            </a:r>
            <a:r>
              <a:rPr lang="es-MX" sz="4000" b="1" dirty="0">
                <a:solidFill>
                  <a:srgbClr val="002060"/>
                </a:solidFill>
                <a:effectLst>
                  <a:outerShdw blurRad="38100" dist="38100" dir="2700000" algn="tl">
                    <a:srgbClr val="000000">
                      <a:alpha val="43137"/>
                    </a:srgbClr>
                  </a:outerShdw>
                </a:effectLst>
                <a:latin typeface="Arial" pitchFamily="34" charset="0"/>
                <a:cs typeface="Arial" pitchFamily="34" charset="0"/>
              </a:rPr>
              <a:t> </a:t>
            </a:r>
            <a:r>
              <a:rPr lang="es-MX" sz="4000" b="1" dirty="0" err="1">
                <a:solidFill>
                  <a:srgbClr val="002060"/>
                </a:solidFill>
                <a:effectLst>
                  <a:outerShdw blurRad="38100" dist="38100" dir="2700000" algn="tl">
                    <a:srgbClr val="000000">
                      <a:alpha val="43137"/>
                    </a:srgbClr>
                  </a:outerShdw>
                </a:effectLst>
                <a:latin typeface="Arial" pitchFamily="34" charset="0"/>
                <a:cs typeface="Arial" pitchFamily="34" charset="0"/>
              </a:rPr>
              <a:t>Invest</a:t>
            </a:r>
            <a:r>
              <a:rPr lang="es-MX" sz="4000" b="1" dirty="0">
                <a:solidFill>
                  <a:srgbClr val="002060"/>
                </a:solidFill>
                <a:effectLst>
                  <a:outerShdw blurRad="38100" dist="38100" dir="2700000" algn="tl">
                    <a:srgbClr val="000000">
                      <a:alpha val="43137"/>
                    </a:srgbClr>
                  </a:outerShdw>
                </a:effectLst>
                <a:latin typeface="Arial" pitchFamily="34" charset="0"/>
                <a:cs typeface="Arial" pitchFamily="34" charset="0"/>
              </a:rPr>
              <a:t>? </a:t>
            </a:r>
          </a:p>
        </p:txBody>
      </p:sp>
      <p:cxnSp>
        <p:nvCxnSpPr>
          <p:cNvPr id="15" name="Straight Connector 14">
            <a:extLst>
              <a:ext uri="{FF2B5EF4-FFF2-40B4-BE49-F238E27FC236}">
                <a16:creationId xmlns:a16="http://schemas.microsoft.com/office/drawing/2014/main" id="{D7AEC144-00CB-4863-AF99-F183424BF10A}"/>
              </a:ext>
            </a:extLst>
          </p:cNvPr>
          <p:cNvCxnSpPr>
            <a:cxnSpLocks/>
          </p:cNvCxnSpPr>
          <p:nvPr/>
        </p:nvCxnSpPr>
        <p:spPr>
          <a:xfrm>
            <a:off x="-303088" y="6625228"/>
            <a:ext cx="9750175"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CuadroTexto 13">
            <a:extLst>
              <a:ext uri="{FF2B5EF4-FFF2-40B4-BE49-F238E27FC236}">
                <a16:creationId xmlns:a16="http://schemas.microsoft.com/office/drawing/2014/main" id="{87D45176-8C71-A34E-82D9-7EA6C33CD158}"/>
              </a:ext>
            </a:extLst>
          </p:cNvPr>
          <p:cNvSpPr txBox="1"/>
          <p:nvPr/>
        </p:nvSpPr>
        <p:spPr>
          <a:xfrm>
            <a:off x="453457" y="1864630"/>
            <a:ext cx="8042543" cy="2410916"/>
          </a:xfrm>
          <a:prstGeom prst="rect">
            <a:avLst/>
          </a:prstGeom>
          <a:noFill/>
        </p:spPr>
        <p:txBody>
          <a:bodyPr wrap="square" rtlCol="0">
            <a:spAutoFit/>
          </a:bodyPr>
          <a:lstStyle/>
          <a:p>
            <a:pPr marL="285750" indent="-285750" algn="just">
              <a:spcBef>
                <a:spcPts val="50"/>
              </a:spcBef>
              <a:spcAft>
                <a:spcPts val="50"/>
              </a:spcAft>
              <a:buClr>
                <a:schemeClr val="tx1"/>
              </a:buClr>
              <a:buFont typeface="Wingdings" panose="05000000000000000000" pitchFamily="2" charset="2"/>
              <a:buChar char="§"/>
            </a:pPr>
            <a:r>
              <a:rPr lang="en-US" sz="1200" i="1" dirty="0">
                <a:solidFill>
                  <a:schemeClr val="tx1">
                    <a:lumMod val="95000"/>
                    <a:lumOff val="5000"/>
                  </a:schemeClr>
                </a:solidFill>
                <a:latin typeface="Arial" panose="020B0604020202020204" pitchFamily="34" charset="0"/>
                <a:cs typeface="Arial" panose="020B0604020202020204" pitchFamily="34" charset="0"/>
              </a:rPr>
              <a:t>Established in 1996.</a:t>
            </a:r>
          </a:p>
          <a:p>
            <a:pPr marL="285750" indent="-285750" algn="just">
              <a:spcBef>
                <a:spcPts val="50"/>
              </a:spcBef>
              <a:spcAft>
                <a:spcPts val="50"/>
              </a:spcAft>
              <a:buClr>
                <a:schemeClr val="tx1"/>
              </a:buClr>
              <a:buFont typeface="Wingdings" panose="05000000000000000000" pitchFamily="2" charset="2"/>
              <a:buChar char="§"/>
            </a:pPr>
            <a:r>
              <a:rPr lang="en-US" sz="1200" i="1" dirty="0">
                <a:solidFill>
                  <a:schemeClr val="tx1">
                    <a:lumMod val="95000"/>
                    <a:lumOff val="5000"/>
                  </a:schemeClr>
                </a:solidFill>
                <a:latin typeface="Arial" panose="020B0604020202020204" pitchFamily="34" charset="0"/>
                <a:cs typeface="Arial" panose="020B0604020202020204" pitchFamily="34" charset="0"/>
              </a:rPr>
              <a:t>Member of the London Stock Exchange.</a:t>
            </a:r>
          </a:p>
          <a:p>
            <a:pPr marL="285750" indent="-285750" algn="just">
              <a:spcBef>
                <a:spcPts val="50"/>
              </a:spcBef>
              <a:spcAft>
                <a:spcPts val="50"/>
              </a:spcAft>
              <a:buClr>
                <a:schemeClr val="tx1"/>
              </a:buClr>
              <a:buFont typeface="Wingdings" panose="05000000000000000000" pitchFamily="2" charset="2"/>
              <a:buChar char="§"/>
            </a:pPr>
            <a:r>
              <a:rPr lang="en-US" sz="1200" i="1" dirty="0">
                <a:solidFill>
                  <a:schemeClr val="tx1">
                    <a:lumMod val="95000"/>
                    <a:lumOff val="5000"/>
                  </a:schemeClr>
                </a:solidFill>
                <a:latin typeface="Arial" panose="020B0604020202020204" pitchFamily="34" charset="0"/>
                <a:cs typeface="Arial" panose="020B0604020202020204" pitchFamily="34" charset="0"/>
              </a:rPr>
              <a:t>Licensed and Regulated - Isle of Man Financial Services Authority.</a:t>
            </a:r>
          </a:p>
          <a:p>
            <a:pPr marL="285750" indent="-285750" algn="just">
              <a:spcBef>
                <a:spcPts val="50"/>
              </a:spcBef>
              <a:spcAft>
                <a:spcPts val="50"/>
              </a:spcAft>
              <a:buClr>
                <a:schemeClr val="tx1"/>
              </a:buClr>
              <a:buFont typeface="Wingdings" panose="05000000000000000000" pitchFamily="2" charset="2"/>
              <a:buChar char="§"/>
            </a:pPr>
            <a:r>
              <a:rPr lang="en-US" sz="1200" i="1" dirty="0">
                <a:solidFill>
                  <a:schemeClr val="tx1">
                    <a:lumMod val="95000"/>
                    <a:lumOff val="5000"/>
                  </a:schemeClr>
                </a:solidFill>
                <a:latin typeface="Arial" panose="020B0604020202020204" pitchFamily="34" charset="0"/>
                <a:cs typeface="Arial" panose="020B0604020202020204" pitchFamily="34" charset="0"/>
              </a:rPr>
              <a:t>Headquartered in Isle of Man, UK.</a:t>
            </a:r>
          </a:p>
          <a:p>
            <a:pPr marL="285750" indent="-285750" algn="just">
              <a:spcBef>
                <a:spcPts val="50"/>
              </a:spcBef>
              <a:spcAft>
                <a:spcPts val="50"/>
              </a:spcAft>
              <a:buClr>
                <a:schemeClr val="tx1"/>
              </a:buClr>
              <a:buFont typeface="Wingdings" panose="05000000000000000000" pitchFamily="2" charset="2"/>
              <a:buChar char="§"/>
            </a:pPr>
            <a:r>
              <a:rPr lang="en-US" sz="1200" i="1" dirty="0">
                <a:solidFill>
                  <a:schemeClr val="tx1">
                    <a:lumMod val="95000"/>
                    <a:lumOff val="5000"/>
                  </a:schemeClr>
                </a:solidFill>
                <a:latin typeface="Arial" panose="020B0604020202020204" pitchFamily="34" charset="0"/>
                <a:cs typeface="Arial" panose="020B0604020202020204" pitchFamily="34" charset="0"/>
              </a:rPr>
              <a:t>Regulated offices in Cape Town &amp; Johannesburg, South Africa.</a:t>
            </a:r>
          </a:p>
          <a:p>
            <a:pPr marL="285750" indent="-285750" algn="just">
              <a:spcBef>
                <a:spcPts val="50"/>
              </a:spcBef>
              <a:spcAft>
                <a:spcPts val="50"/>
              </a:spcAft>
              <a:buClr>
                <a:schemeClr val="tx1"/>
              </a:buClr>
              <a:buFont typeface="Wingdings" panose="05000000000000000000" pitchFamily="2" charset="2"/>
              <a:buChar char="§"/>
            </a:pPr>
            <a:r>
              <a:rPr lang="en-US" sz="1200" i="1" dirty="0">
                <a:solidFill>
                  <a:schemeClr val="tx1">
                    <a:lumMod val="95000"/>
                    <a:lumOff val="5000"/>
                  </a:schemeClr>
                </a:solidFill>
                <a:latin typeface="Arial" panose="020B0604020202020204" pitchFamily="34" charset="0"/>
                <a:cs typeface="Arial" panose="020B0604020202020204" pitchFamily="34" charset="0"/>
              </a:rPr>
              <a:t>200+ employees.</a:t>
            </a:r>
          </a:p>
          <a:p>
            <a:pPr marL="285750" indent="-285750" algn="just">
              <a:spcBef>
                <a:spcPts val="50"/>
              </a:spcBef>
              <a:spcAft>
                <a:spcPts val="50"/>
              </a:spcAft>
              <a:buClr>
                <a:schemeClr val="tx1"/>
              </a:buClr>
              <a:buFont typeface="Wingdings" panose="05000000000000000000" pitchFamily="2" charset="2"/>
              <a:buChar char="§"/>
            </a:pPr>
            <a:r>
              <a:rPr lang="en-US" sz="1200" i="1" dirty="0">
                <a:solidFill>
                  <a:schemeClr val="tx1">
                    <a:lumMod val="95000"/>
                    <a:lumOff val="5000"/>
                  </a:schemeClr>
                </a:solidFill>
                <a:latin typeface="Arial" panose="020B0604020202020204" pitchFamily="34" charset="0"/>
                <a:cs typeface="Arial" panose="020B0604020202020204" pitchFamily="34" charset="0"/>
              </a:rPr>
              <a:t>$5 billion under management.</a:t>
            </a:r>
          </a:p>
          <a:p>
            <a:pPr marL="285750" indent="-285750" algn="just">
              <a:spcBef>
                <a:spcPts val="50"/>
              </a:spcBef>
              <a:spcAft>
                <a:spcPts val="50"/>
              </a:spcAft>
              <a:buClr>
                <a:schemeClr val="tx1"/>
              </a:buClr>
              <a:buFont typeface="Wingdings" panose="05000000000000000000" pitchFamily="2" charset="2"/>
              <a:buChar char="§"/>
            </a:pPr>
            <a:r>
              <a:rPr lang="en-US" sz="1200" i="1" dirty="0">
                <a:solidFill>
                  <a:schemeClr val="tx1">
                    <a:lumMod val="95000"/>
                    <a:lumOff val="5000"/>
                  </a:schemeClr>
                </a:solidFill>
                <a:latin typeface="Arial" panose="020B0604020202020204" pitchFamily="34" charset="0"/>
                <a:cs typeface="Arial" panose="020B0604020202020204" pitchFamily="34" charset="0"/>
              </a:rPr>
              <a:t>Bank license (1.2 banking license).</a:t>
            </a:r>
          </a:p>
          <a:p>
            <a:pPr marL="285750" indent="-285750" algn="just">
              <a:spcBef>
                <a:spcPts val="50"/>
              </a:spcBef>
              <a:spcAft>
                <a:spcPts val="50"/>
              </a:spcAft>
              <a:buClr>
                <a:schemeClr val="tx1"/>
              </a:buClr>
              <a:buFont typeface="Wingdings" panose="05000000000000000000" pitchFamily="2" charset="2"/>
              <a:buChar char="§"/>
            </a:pPr>
            <a:r>
              <a:rPr lang="en-US" sz="1200" i="1" dirty="0">
                <a:solidFill>
                  <a:schemeClr val="tx1">
                    <a:lumMod val="95000"/>
                    <a:lumOff val="5000"/>
                  </a:schemeClr>
                </a:solidFill>
                <a:latin typeface="Arial" panose="020B0604020202020204" pitchFamily="34" charset="0"/>
                <a:cs typeface="Arial" panose="020B0604020202020204" pitchFamily="34" charset="0"/>
              </a:rPr>
              <a:t>AA+ S&amp;P credit rating.</a:t>
            </a:r>
          </a:p>
          <a:p>
            <a:pPr marL="285750" indent="-285750" algn="just">
              <a:spcBef>
                <a:spcPts val="50"/>
              </a:spcBef>
              <a:spcAft>
                <a:spcPts val="50"/>
              </a:spcAft>
              <a:buClr>
                <a:schemeClr val="tx1"/>
              </a:buClr>
              <a:buFont typeface="Wingdings" panose="05000000000000000000" pitchFamily="2" charset="2"/>
              <a:buChar char="§"/>
            </a:pPr>
            <a:r>
              <a:rPr lang="en-US" sz="1200" i="1" dirty="0">
                <a:solidFill>
                  <a:schemeClr val="tx1">
                    <a:lumMod val="95000"/>
                    <a:lumOff val="5000"/>
                  </a:schemeClr>
                </a:solidFill>
                <a:latin typeface="Arial" panose="020B0604020202020204" pitchFamily="34" charset="0"/>
                <a:cs typeface="Arial" panose="020B0604020202020204" pitchFamily="34" charset="0"/>
              </a:rPr>
              <a:t>100% of capital managed in segregated accounts under custody (BNY Pershing - $42 trillion under custody).</a:t>
            </a:r>
          </a:p>
          <a:p>
            <a:pPr algn="just">
              <a:spcBef>
                <a:spcPts val="50"/>
              </a:spcBef>
              <a:spcAft>
                <a:spcPts val="50"/>
              </a:spcAft>
              <a:buClr>
                <a:schemeClr val="tx1"/>
              </a:buClr>
            </a:pPr>
            <a:endParaRPr lang="en-US" sz="1400" i="1" u="sng" dirty="0">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3B3D82C6-2FC7-8D40-B25A-3273F364EDE3}"/>
              </a:ext>
            </a:extLst>
          </p:cNvPr>
          <p:cNvSpPr/>
          <p:nvPr/>
        </p:nvSpPr>
        <p:spPr>
          <a:xfrm>
            <a:off x="529389" y="1299356"/>
            <a:ext cx="7663732" cy="584775"/>
          </a:xfrm>
          <a:prstGeom prst="rect">
            <a:avLst/>
          </a:prstGeom>
        </p:spPr>
        <p:txBody>
          <a:bodyPr wrap="square">
            <a:spAutoFit/>
          </a:bodyPr>
          <a:lstStyle/>
          <a:p>
            <a:r>
              <a:rPr lang="en-US" sz="1600" b="1" i="1" dirty="0">
                <a:solidFill>
                  <a:schemeClr val="accent3">
                    <a:lumMod val="75000"/>
                  </a:schemeClr>
                </a:solidFill>
                <a:latin typeface="Arial" pitchFamily="34" charset="0"/>
                <a:cs typeface="Arial" pitchFamily="34" charset="0"/>
              </a:rPr>
              <a:t>Open a personal or corporate investment account with the international open architecture investment platform:</a:t>
            </a:r>
          </a:p>
        </p:txBody>
      </p:sp>
      <p:sp>
        <p:nvSpPr>
          <p:cNvPr id="29" name="CuadroTexto 35">
            <a:extLst>
              <a:ext uri="{FF2B5EF4-FFF2-40B4-BE49-F238E27FC236}">
                <a16:creationId xmlns:a16="http://schemas.microsoft.com/office/drawing/2014/main" id="{179E8F45-52A3-DB4F-A587-8FF58E0F1AA1}"/>
              </a:ext>
            </a:extLst>
          </p:cNvPr>
          <p:cNvSpPr txBox="1"/>
          <p:nvPr/>
        </p:nvSpPr>
        <p:spPr>
          <a:xfrm>
            <a:off x="453457" y="4244740"/>
            <a:ext cx="4001987" cy="1785104"/>
          </a:xfrm>
          <a:prstGeom prst="rect">
            <a:avLst/>
          </a:prstGeom>
          <a:noFill/>
        </p:spPr>
        <p:txBody>
          <a:bodyPr wrap="square" rtlCol="0">
            <a:spAutoFit/>
          </a:bodyPr>
          <a:lstStyle/>
          <a:p>
            <a:pPr algn="just"/>
            <a:r>
              <a:rPr lang="en-US" sz="1600" u="sng" dirty="0">
                <a:solidFill>
                  <a:srgbClr val="002060"/>
                </a:solidFill>
                <a:effectLst>
                  <a:outerShdw blurRad="50800" dist="38100" dir="2700000" algn="tl" rotWithShape="0">
                    <a:prstClr val="black">
                      <a:alpha val="40000"/>
                    </a:prstClr>
                  </a:outerShdw>
                </a:effectLst>
                <a:latin typeface="Arial" panose="020B0604020202020204" pitchFamily="34" charset="0"/>
                <a:cs typeface="Arial" pitchFamily="34" charset="0"/>
              </a:rPr>
              <a:t>Personal Application Requirements</a:t>
            </a:r>
          </a:p>
          <a:p>
            <a:pPr algn="just"/>
            <a:endParaRPr lang="en-US" sz="1600" b="1" dirty="0">
              <a:latin typeface="Arial" pitchFamily="34" charset="0"/>
              <a:cs typeface="Arial" pitchFamily="34" charset="0"/>
            </a:endParaRPr>
          </a:p>
          <a:p>
            <a:pPr marL="285750" indent="-285750" algn="just">
              <a:buFont typeface="Wingdings" panose="05000000000000000000" pitchFamily="2" charset="2"/>
              <a:buChar char="§"/>
            </a:pPr>
            <a:r>
              <a:rPr lang="en-US" sz="1300" dirty="0">
                <a:solidFill>
                  <a:schemeClr val="bg2">
                    <a:lumMod val="50000"/>
                  </a:schemeClr>
                </a:solidFill>
                <a:latin typeface="Arial" panose="020B0604020202020204" pitchFamily="34" charset="0"/>
                <a:cs typeface="Arial" panose="020B0604020202020204" pitchFamily="34" charset="0"/>
              </a:rPr>
              <a:t>Notarized ID / selfie with ID.</a:t>
            </a:r>
          </a:p>
          <a:p>
            <a:pPr marL="285750" indent="-285750" algn="just">
              <a:buFont typeface="Wingdings" panose="05000000000000000000" pitchFamily="2" charset="2"/>
              <a:buChar char="§"/>
            </a:pPr>
            <a:r>
              <a:rPr lang="en-US" sz="1300" dirty="0">
                <a:solidFill>
                  <a:schemeClr val="bg2">
                    <a:lumMod val="50000"/>
                  </a:schemeClr>
                </a:solidFill>
                <a:latin typeface="Arial" panose="020B0604020202020204" pitchFamily="34" charset="0"/>
                <a:cs typeface="Arial" panose="020B0604020202020204" pitchFamily="34" charset="0"/>
              </a:rPr>
              <a:t>Notarized proof of address in applicant's name / selfie with POA (legible).</a:t>
            </a:r>
          </a:p>
          <a:p>
            <a:pPr marL="285750" indent="-285750" algn="just">
              <a:buFont typeface="Wingdings" panose="05000000000000000000" pitchFamily="2" charset="2"/>
              <a:buChar char="§"/>
            </a:pPr>
            <a:r>
              <a:rPr lang="en-US" sz="1300" dirty="0">
                <a:solidFill>
                  <a:schemeClr val="bg2">
                    <a:lumMod val="50000"/>
                  </a:schemeClr>
                </a:solidFill>
                <a:latin typeface="Arial" panose="020B0604020202020204" pitchFamily="34" charset="0"/>
                <a:cs typeface="Arial" panose="020B0604020202020204" pitchFamily="34" charset="0"/>
              </a:rPr>
              <a:t>Bank statement - showing funds to invest before they are transferred.</a:t>
            </a:r>
          </a:p>
          <a:p>
            <a:pPr marL="285750" indent="-285750" algn="just">
              <a:buFont typeface="Wingdings" panose="05000000000000000000" pitchFamily="2" charset="2"/>
              <a:buChar char="§"/>
            </a:pPr>
            <a:r>
              <a:rPr lang="en-US" sz="1300" dirty="0">
                <a:solidFill>
                  <a:schemeClr val="bg2">
                    <a:lumMod val="50000"/>
                  </a:schemeClr>
                </a:solidFill>
                <a:latin typeface="Arial" panose="020B0604020202020204" pitchFamily="34" charset="0"/>
                <a:cs typeface="Arial" panose="020B0604020202020204" pitchFamily="34" charset="0"/>
              </a:rPr>
              <a:t>Financial institution applications and forms</a:t>
            </a:r>
            <a:endParaRPr lang="es-MX" sz="1300" i="1" dirty="0">
              <a:latin typeface="Arial" panose="020B0604020202020204" pitchFamily="34" charset="0"/>
              <a:cs typeface="Arial" panose="020B0604020202020204" pitchFamily="34" charset="0"/>
            </a:endParaRPr>
          </a:p>
        </p:txBody>
      </p:sp>
      <p:pic>
        <p:nvPicPr>
          <p:cNvPr id="33" name="Picture 17" descr="Logo, company name&#10;&#10;Description automatically generated">
            <a:extLst>
              <a:ext uri="{FF2B5EF4-FFF2-40B4-BE49-F238E27FC236}">
                <a16:creationId xmlns:a16="http://schemas.microsoft.com/office/drawing/2014/main" id="{C98A2407-7B11-A245-AA16-376FEC89355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536" t="34623" r="64348" b="34477"/>
          <a:stretch/>
        </p:blipFill>
        <p:spPr>
          <a:xfrm>
            <a:off x="182397" y="593658"/>
            <a:ext cx="335289" cy="321693"/>
          </a:xfrm>
          <a:prstGeom prst="rect">
            <a:avLst/>
          </a:prstGeom>
        </p:spPr>
      </p:pic>
      <p:cxnSp>
        <p:nvCxnSpPr>
          <p:cNvPr id="36" name="Straight Connector 8">
            <a:extLst>
              <a:ext uri="{FF2B5EF4-FFF2-40B4-BE49-F238E27FC236}">
                <a16:creationId xmlns:a16="http://schemas.microsoft.com/office/drawing/2014/main" id="{1FB1FEBE-27ED-6443-8B42-894AAED8619B}"/>
              </a:ext>
            </a:extLst>
          </p:cNvPr>
          <p:cNvCxnSpPr>
            <a:cxnSpLocks/>
          </p:cNvCxnSpPr>
          <p:nvPr/>
        </p:nvCxnSpPr>
        <p:spPr>
          <a:xfrm>
            <a:off x="681744" y="1183408"/>
            <a:ext cx="1772707"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81262C59-E902-E3BC-B5B9-12BE8A7E6225}"/>
              </a:ext>
            </a:extLst>
          </p:cNvPr>
          <p:cNvPicPr>
            <a:picLocks noChangeAspect="1"/>
          </p:cNvPicPr>
          <p:nvPr/>
        </p:nvPicPr>
        <p:blipFill>
          <a:blip r:embed="rId3"/>
          <a:stretch>
            <a:fillRect/>
          </a:stretch>
        </p:blipFill>
        <p:spPr>
          <a:xfrm>
            <a:off x="6824201" y="366743"/>
            <a:ext cx="2073219" cy="757114"/>
          </a:xfrm>
          <a:prstGeom prst="rect">
            <a:avLst/>
          </a:prstGeom>
        </p:spPr>
      </p:pic>
      <p:sp>
        <p:nvSpPr>
          <p:cNvPr id="2" name="CuadroTexto 35">
            <a:extLst>
              <a:ext uri="{FF2B5EF4-FFF2-40B4-BE49-F238E27FC236}">
                <a16:creationId xmlns:a16="http://schemas.microsoft.com/office/drawing/2014/main" id="{5C8409FE-0942-D2CC-4078-B2997CB48C0C}"/>
              </a:ext>
            </a:extLst>
          </p:cNvPr>
          <p:cNvSpPr txBox="1"/>
          <p:nvPr/>
        </p:nvSpPr>
        <p:spPr>
          <a:xfrm>
            <a:off x="4571999" y="4267942"/>
            <a:ext cx="4001987" cy="2185214"/>
          </a:xfrm>
          <a:prstGeom prst="rect">
            <a:avLst/>
          </a:prstGeom>
          <a:noFill/>
        </p:spPr>
        <p:txBody>
          <a:bodyPr wrap="square" rtlCol="0">
            <a:spAutoFit/>
          </a:bodyPr>
          <a:lstStyle/>
          <a:p>
            <a:pPr algn="just"/>
            <a:r>
              <a:rPr lang="en-US" sz="1600" u="sng" dirty="0">
                <a:solidFill>
                  <a:srgbClr val="002060"/>
                </a:solidFill>
                <a:effectLst>
                  <a:outerShdw blurRad="50800" dist="38100" dir="2700000" algn="tl" rotWithShape="0">
                    <a:prstClr val="black">
                      <a:alpha val="40000"/>
                    </a:prstClr>
                  </a:outerShdw>
                </a:effectLst>
                <a:latin typeface="Arial" panose="020B0604020202020204" pitchFamily="34" charset="0"/>
                <a:cs typeface="Arial" pitchFamily="34" charset="0"/>
              </a:rPr>
              <a:t>Corporate Application Requirements</a:t>
            </a:r>
          </a:p>
          <a:p>
            <a:pPr algn="just"/>
            <a:endParaRPr lang="en-US" sz="1600" b="1" dirty="0">
              <a:latin typeface="Arial" pitchFamily="34" charset="0"/>
              <a:cs typeface="Arial" pitchFamily="34" charset="0"/>
            </a:endParaRPr>
          </a:p>
          <a:p>
            <a:pPr marL="285750" indent="-285750" algn="just">
              <a:buFont typeface="Wingdings" panose="05000000000000000000" pitchFamily="2" charset="2"/>
              <a:buChar char="§"/>
            </a:pPr>
            <a:r>
              <a:rPr lang="en-US" sz="1300" dirty="0">
                <a:solidFill>
                  <a:schemeClr val="bg2">
                    <a:lumMod val="50000"/>
                  </a:schemeClr>
                </a:solidFill>
                <a:latin typeface="Arial" panose="020B0604020202020204" pitchFamily="34" charset="0"/>
                <a:cs typeface="Arial" panose="020B0604020202020204" pitchFamily="34" charset="0"/>
              </a:rPr>
              <a:t>Certificate of incorporation.</a:t>
            </a:r>
          </a:p>
          <a:p>
            <a:pPr marL="285750" indent="-285750" algn="just">
              <a:buFont typeface="Wingdings" panose="05000000000000000000" pitchFamily="2" charset="2"/>
              <a:buChar char="§"/>
            </a:pPr>
            <a:r>
              <a:rPr lang="en-US" sz="1300" dirty="0">
                <a:solidFill>
                  <a:schemeClr val="bg2">
                    <a:lumMod val="50000"/>
                  </a:schemeClr>
                </a:solidFill>
                <a:latin typeface="Arial" panose="020B0604020202020204" pitchFamily="34" charset="0"/>
                <a:cs typeface="Arial" panose="020B0604020202020204" pitchFamily="34" charset="0"/>
              </a:rPr>
              <a:t>Memorandum and Articles of Association.</a:t>
            </a:r>
          </a:p>
          <a:p>
            <a:pPr marL="285750" indent="-285750" algn="just">
              <a:buFont typeface="Wingdings" panose="05000000000000000000" pitchFamily="2" charset="2"/>
              <a:buChar char="§"/>
            </a:pPr>
            <a:r>
              <a:rPr lang="en-US" sz="1300" dirty="0">
                <a:solidFill>
                  <a:schemeClr val="bg2">
                    <a:lumMod val="50000"/>
                  </a:schemeClr>
                </a:solidFill>
                <a:latin typeface="Arial" panose="020B0604020202020204" pitchFamily="34" charset="0"/>
                <a:cs typeface="Arial" panose="020B0604020202020204" pitchFamily="34" charset="0"/>
              </a:rPr>
              <a:t>Register of shareholders.</a:t>
            </a:r>
          </a:p>
          <a:p>
            <a:pPr marL="285750" indent="-285750" algn="just">
              <a:buFont typeface="Wingdings" panose="05000000000000000000" pitchFamily="2" charset="2"/>
              <a:buChar char="§"/>
            </a:pPr>
            <a:r>
              <a:rPr lang="en-US" sz="1300" dirty="0">
                <a:solidFill>
                  <a:schemeClr val="bg2">
                    <a:lumMod val="50000"/>
                  </a:schemeClr>
                </a:solidFill>
                <a:latin typeface="Arial" panose="020B0604020202020204" pitchFamily="34" charset="0"/>
                <a:cs typeface="Arial" panose="020B0604020202020204" pitchFamily="34" charset="0"/>
              </a:rPr>
              <a:t>Register of directors.</a:t>
            </a:r>
          </a:p>
          <a:p>
            <a:pPr marL="285750" indent="-285750" algn="just">
              <a:buFont typeface="Wingdings" panose="05000000000000000000" pitchFamily="2" charset="2"/>
              <a:buChar char="§"/>
            </a:pPr>
            <a:r>
              <a:rPr lang="en-US" sz="1300" dirty="0">
                <a:solidFill>
                  <a:schemeClr val="bg2">
                    <a:lumMod val="50000"/>
                  </a:schemeClr>
                </a:solidFill>
                <a:latin typeface="Arial" panose="020B0604020202020204" pitchFamily="34" charset="0"/>
                <a:cs typeface="Arial" panose="020B0604020202020204" pitchFamily="34" charset="0"/>
              </a:rPr>
              <a:t>List of authorized signatures of the company.</a:t>
            </a:r>
          </a:p>
          <a:p>
            <a:pPr marL="285750" indent="-285750" algn="just">
              <a:buFont typeface="Wingdings" panose="05000000000000000000" pitchFamily="2" charset="2"/>
              <a:buChar char="§"/>
            </a:pPr>
            <a:r>
              <a:rPr lang="en-US" sz="1300" dirty="0">
                <a:solidFill>
                  <a:schemeClr val="bg2">
                    <a:lumMod val="50000"/>
                  </a:schemeClr>
                </a:solidFill>
                <a:latin typeface="Arial" panose="020B0604020202020204" pitchFamily="34" charset="0"/>
                <a:cs typeface="Arial" panose="020B0604020202020204" pitchFamily="34" charset="0"/>
              </a:rPr>
              <a:t>Verification of the ID and POA of any shareholder holding 25% or more of the issued shares.</a:t>
            </a:r>
            <a:endParaRPr lang="es-MX" sz="1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24064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McDonald's Logotipo Vector - Descarga Gratis SVG | Worldvectorlogo">
            <a:extLst>
              <a:ext uri="{FF2B5EF4-FFF2-40B4-BE49-F238E27FC236}">
                <a16:creationId xmlns:a16="http://schemas.microsoft.com/office/drawing/2014/main" id="{9FD61D49-B52D-4076-BC49-259D8CF37208}"/>
              </a:ext>
            </a:extLst>
          </p:cNvPr>
          <p:cNvSpPr>
            <a:spLocks noChangeAspect="1" noChangeArrowheads="1"/>
          </p:cNvSpPr>
          <p:nvPr/>
        </p:nvSpPr>
        <p:spPr bwMode="auto">
          <a:xfrm>
            <a:off x="4483783" y="3326315"/>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7" name="Rectangle 6">
            <a:extLst>
              <a:ext uri="{FF2B5EF4-FFF2-40B4-BE49-F238E27FC236}">
                <a16:creationId xmlns:a16="http://schemas.microsoft.com/office/drawing/2014/main" id="{E2B2EFCF-A543-4513-9043-7270211F5E04}"/>
              </a:ext>
            </a:extLst>
          </p:cNvPr>
          <p:cNvSpPr/>
          <p:nvPr/>
        </p:nvSpPr>
        <p:spPr>
          <a:xfrm>
            <a:off x="246580" y="281999"/>
            <a:ext cx="3048000" cy="1325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15" name="Straight Connector 14">
            <a:extLst>
              <a:ext uri="{FF2B5EF4-FFF2-40B4-BE49-F238E27FC236}">
                <a16:creationId xmlns:a16="http://schemas.microsoft.com/office/drawing/2014/main" id="{D7AEC144-00CB-4863-AF99-F183424BF10A}"/>
              </a:ext>
            </a:extLst>
          </p:cNvPr>
          <p:cNvCxnSpPr>
            <a:cxnSpLocks/>
          </p:cNvCxnSpPr>
          <p:nvPr/>
        </p:nvCxnSpPr>
        <p:spPr>
          <a:xfrm>
            <a:off x="0" y="6625228"/>
            <a:ext cx="914400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CuadroTexto 13">
            <a:extLst>
              <a:ext uri="{FF2B5EF4-FFF2-40B4-BE49-F238E27FC236}">
                <a16:creationId xmlns:a16="http://schemas.microsoft.com/office/drawing/2014/main" id="{87D45176-8C71-A34E-82D9-7EA6C33CD158}"/>
              </a:ext>
            </a:extLst>
          </p:cNvPr>
          <p:cNvSpPr txBox="1"/>
          <p:nvPr/>
        </p:nvSpPr>
        <p:spPr>
          <a:xfrm>
            <a:off x="614910" y="1567849"/>
            <a:ext cx="4309428" cy="2441694"/>
          </a:xfrm>
          <a:prstGeom prst="rect">
            <a:avLst/>
          </a:prstGeom>
          <a:noFill/>
        </p:spPr>
        <p:txBody>
          <a:bodyPr wrap="square" rtlCol="0">
            <a:spAutoFit/>
          </a:bodyPr>
          <a:lstStyle/>
          <a:p>
            <a:pPr>
              <a:spcBef>
                <a:spcPts val="50"/>
              </a:spcBef>
              <a:spcAft>
                <a:spcPts val="50"/>
              </a:spcAft>
              <a:buClr>
                <a:schemeClr val="tx1"/>
              </a:buClr>
            </a:pPr>
            <a:r>
              <a:rPr lang="en-US" sz="1400" b="1" dirty="0">
                <a:solidFill>
                  <a:srgbClr val="002060"/>
                </a:solidFill>
                <a:latin typeface="Arial" panose="020B0604020202020204" pitchFamily="34" charset="0"/>
                <a:cs typeface="Arial" panose="020B0604020202020204" pitchFamily="34" charset="0"/>
              </a:rPr>
              <a:t>Minimum $50,000 USD </a:t>
            </a:r>
          </a:p>
          <a:p>
            <a:pPr>
              <a:spcBef>
                <a:spcPts val="50"/>
              </a:spcBef>
              <a:spcAft>
                <a:spcPts val="50"/>
              </a:spcAft>
              <a:buClr>
                <a:schemeClr val="tx1"/>
              </a:buClr>
            </a:pPr>
            <a:endParaRPr lang="en-US" sz="1400" b="1" dirty="0">
              <a:solidFill>
                <a:srgbClr val="002060"/>
              </a:solidFill>
              <a:latin typeface="Arial" panose="020B0604020202020204" pitchFamily="34" charset="0"/>
              <a:cs typeface="Arial" panose="020B0604020202020204" pitchFamily="34" charset="0"/>
            </a:endParaRPr>
          </a:p>
          <a:p>
            <a:pPr>
              <a:spcBef>
                <a:spcPts val="50"/>
              </a:spcBef>
              <a:spcAft>
                <a:spcPts val="50"/>
              </a:spcAft>
              <a:buClr>
                <a:schemeClr val="tx1"/>
              </a:buClr>
            </a:pPr>
            <a:r>
              <a:rPr lang="es-MX" sz="1200" b="1" dirty="0">
                <a:latin typeface="Arial" panose="020B0604020202020204" pitchFamily="34" charset="0"/>
                <a:cs typeface="Arial" panose="020B0604020202020204" pitchFamily="34" charset="0"/>
              </a:rPr>
              <a:t>Open </a:t>
            </a:r>
            <a:r>
              <a:rPr lang="es-MX" sz="1200" b="1" dirty="0" err="1">
                <a:latin typeface="Arial" panose="020B0604020202020204" pitchFamily="34" charset="0"/>
                <a:cs typeface="Arial" panose="020B0604020202020204" pitchFamily="34" charset="0"/>
              </a:rPr>
              <a:t>Architecture</a:t>
            </a:r>
            <a:r>
              <a:rPr lang="es-MX" sz="1200" b="1" dirty="0">
                <a:latin typeface="Arial" panose="020B0604020202020204" pitchFamily="34" charset="0"/>
                <a:cs typeface="Arial" panose="020B0604020202020204" pitchFamily="34" charset="0"/>
              </a:rPr>
              <a:t> </a:t>
            </a:r>
            <a:r>
              <a:rPr lang="es-MX" sz="1200" b="1" dirty="0" err="1">
                <a:latin typeface="Arial" panose="020B0604020202020204" pitchFamily="34" charset="0"/>
                <a:cs typeface="Arial" panose="020B0604020202020204" pitchFamily="34" charset="0"/>
              </a:rPr>
              <a:t>Plataform</a:t>
            </a:r>
            <a:r>
              <a:rPr lang="es-MX" sz="1200" b="1" dirty="0">
                <a:latin typeface="Arial" panose="020B0604020202020204" pitchFamily="34" charset="0"/>
                <a:cs typeface="Arial" panose="020B0604020202020204" pitchFamily="34" charset="0"/>
              </a:rPr>
              <a:t>: </a:t>
            </a:r>
          </a:p>
          <a:p>
            <a:pPr marL="285750" indent="-285750">
              <a:spcBef>
                <a:spcPts val="50"/>
              </a:spcBef>
              <a:spcAft>
                <a:spcPts val="50"/>
              </a:spcAft>
              <a:buClr>
                <a:schemeClr val="tx1"/>
              </a:buClr>
              <a:buFont typeface="Wingdings" panose="05000000000000000000" pitchFamily="2" charset="2"/>
              <a:buChar char="§"/>
            </a:pPr>
            <a:r>
              <a:rPr lang="en-US" sz="1200" dirty="0">
                <a:latin typeface="Arial" panose="020B0604020202020204" pitchFamily="34" charset="0"/>
                <a:cs typeface="Arial" panose="020B0604020202020204" pitchFamily="34" charset="0"/>
              </a:rPr>
              <a:t>You can buy and sell assets from any country:</a:t>
            </a:r>
          </a:p>
          <a:p>
            <a:pPr marL="285750" indent="-285750">
              <a:spcBef>
                <a:spcPts val="50"/>
              </a:spcBef>
              <a:spcAft>
                <a:spcPts val="50"/>
              </a:spcAft>
              <a:buClr>
                <a:schemeClr val="tx1"/>
              </a:buClr>
              <a:buFont typeface="Wingdings" panose="05000000000000000000" pitchFamily="2" charset="2"/>
              <a:buChar char="§"/>
            </a:pPr>
            <a:r>
              <a:rPr lang="en-US" sz="1200" dirty="0">
                <a:latin typeface="Arial" panose="020B0604020202020204" pitchFamily="34" charset="0"/>
                <a:cs typeface="Arial" panose="020B0604020202020204" pitchFamily="34" charset="0"/>
              </a:rPr>
              <a:t>Stocks</a:t>
            </a:r>
          </a:p>
          <a:p>
            <a:pPr marL="285750" indent="-285750">
              <a:spcBef>
                <a:spcPts val="50"/>
              </a:spcBef>
              <a:spcAft>
                <a:spcPts val="50"/>
              </a:spcAft>
              <a:buClr>
                <a:schemeClr val="tx1"/>
              </a:buClr>
              <a:buFont typeface="Wingdings" panose="05000000000000000000" pitchFamily="2" charset="2"/>
              <a:buChar char="§"/>
            </a:pPr>
            <a:r>
              <a:rPr lang="en-US" sz="1200" dirty="0">
                <a:latin typeface="Arial" panose="020B0604020202020204" pitchFamily="34" charset="0"/>
                <a:cs typeface="Arial" panose="020B0604020202020204" pitchFamily="34" charset="0"/>
              </a:rPr>
              <a:t>Investment grade bonds</a:t>
            </a:r>
          </a:p>
          <a:p>
            <a:pPr marL="285750" indent="-285750">
              <a:spcBef>
                <a:spcPts val="50"/>
              </a:spcBef>
              <a:spcAft>
                <a:spcPts val="50"/>
              </a:spcAft>
              <a:buClr>
                <a:schemeClr val="tx1"/>
              </a:buClr>
              <a:buFont typeface="Wingdings" panose="05000000000000000000" pitchFamily="2" charset="2"/>
              <a:buChar char="§"/>
            </a:pPr>
            <a:r>
              <a:rPr lang="en-US" sz="1200" dirty="0">
                <a:latin typeface="Arial" panose="020B0604020202020204" pitchFamily="34" charset="0"/>
                <a:cs typeface="Arial" panose="020B0604020202020204" pitchFamily="34" charset="0"/>
              </a:rPr>
              <a:t>High yield bonds</a:t>
            </a:r>
          </a:p>
          <a:p>
            <a:pPr marL="285750" indent="-285750">
              <a:spcBef>
                <a:spcPts val="50"/>
              </a:spcBef>
              <a:spcAft>
                <a:spcPts val="50"/>
              </a:spcAft>
              <a:buClr>
                <a:schemeClr val="tx1"/>
              </a:buClr>
              <a:buFont typeface="Wingdings" panose="05000000000000000000" pitchFamily="2" charset="2"/>
              <a:buChar char="§"/>
            </a:pPr>
            <a:r>
              <a:rPr lang="en-US" sz="1200" dirty="0">
                <a:latin typeface="Arial" panose="020B0604020202020204" pitchFamily="34" charset="0"/>
                <a:cs typeface="Arial" panose="020B0604020202020204" pitchFamily="34" charset="0"/>
              </a:rPr>
              <a:t>Mutual funds</a:t>
            </a:r>
          </a:p>
          <a:p>
            <a:pPr marL="285750" indent="-285750">
              <a:spcBef>
                <a:spcPts val="50"/>
              </a:spcBef>
              <a:spcAft>
                <a:spcPts val="50"/>
              </a:spcAft>
              <a:buClr>
                <a:schemeClr val="tx1"/>
              </a:buClr>
              <a:buFont typeface="Wingdings" panose="05000000000000000000" pitchFamily="2" charset="2"/>
              <a:buChar char="§"/>
            </a:pPr>
            <a:r>
              <a:rPr lang="en-US" sz="1200" dirty="0">
                <a:latin typeface="Arial" panose="020B0604020202020204" pitchFamily="34" charset="0"/>
                <a:cs typeface="Arial" panose="020B0604020202020204" pitchFamily="34" charset="0"/>
              </a:rPr>
              <a:t>ETFs and ETCs</a:t>
            </a:r>
          </a:p>
          <a:p>
            <a:pPr marL="285750" indent="-285750">
              <a:spcBef>
                <a:spcPts val="50"/>
              </a:spcBef>
              <a:spcAft>
                <a:spcPts val="50"/>
              </a:spcAft>
              <a:buClr>
                <a:schemeClr val="tx1"/>
              </a:buClr>
              <a:buFont typeface="Wingdings" panose="05000000000000000000" pitchFamily="2" charset="2"/>
              <a:buChar char="§"/>
            </a:pPr>
            <a:r>
              <a:rPr lang="en-US" sz="1200" dirty="0">
                <a:latin typeface="Arial" panose="020B0604020202020204" pitchFamily="34" charset="0"/>
                <a:cs typeface="Arial" panose="020B0604020202020204" pitchFamily="34" charset="0"/>
              </a:rPr>
              <a:t>Structured Notes</a:t>
            </a:r>
          </a:p>
          <a:p>
            <a:pPr marL="285750" indent="-285750">
              <a:spcBef>
                <a:spcPts val="50"/>
              </a:spcBef>
              <a:spcAft>
                <a:spcPts val="50"/>
              </a:spcAft>
              <a:buClr>
                <a:schemeClr val="tx1"/>
              </a:buClr>
              <a:buFont typeface="Wingdings" panose="05000000000000000000" pitchFamily="2" charset="2"/>
              <a:buChar char="§"/>
            </a:pPr>
            <a:r>
              <a:rPr lang="en-US" sz="1200" dirty="0">
                <a:latin typeface="Arial" panose="020B0604020202020204" pitchFamily="34" charset="0"/>
                <a:cs typeface="Arial" panose="020B0604020202020204" pitchFamily="34" charset="0"/>
              </a:rPr>
              <a:t>Alternative investment funds.</a:t>
            </a:r>
            <a:endParaRPr lang="es-MX" sz="1200" dirty="0">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3B3D82C6-2FC7-8D40-B25A-3273F364EDE3}"/>
              </a:ext>
            </a:extLst>
          </p:cNvPr>
          <p:cNvSpPr/>
          <p:nvPr/>
        </p:nvSpPr>
        <p:spPr>
          <a:xfrm>
            <a:off x="565868" y="1104311"/>
            <a:ext cx="7817954" cy="338554"/>
          </a:xfrm>
          <a:prstGeom prst="rect">
            <a:avLst/>
          </a:prstGeom>
        </p:spPr>
        <p:txBody>
          <a:bodyPr wrap="square">
            <a:spAutoFit/>
          </a:bodyPr>
          <a:lstStyle/>
          <a:p>
            <a:r>
              <a:rPr lang="es-ES_tradnl" sz="1600" b="1" i="1" dirty="0">
                <a:solidFill>
                  <a:schemeClr val="accent3">
                    <a:lumMod val="75000"/>
                  </a:schemeClr>
                </a:solidFill>
                <a:latin typeface="Arial" pitchFamily="34" charset="0"/>
                <a:cs typeface="Arial" pitchFamily="34" charset="0"/>
              </a:rPr>
              <a:t>Capital International Group</a:t>
            </a:r>
          </a:p>
        </p:txBody>
      </p:sp>
      <p:sp>
        <p:nvSpPr>
          <p:cNvPr id="33" name="CuadroTexto 6">
            <a:extLst>
              <a:ext uri="{FF2B5EF4-FFF2-40B4-BE49-F238E27FC236}">
                <a16:creationId xmlns:a16="http://schemas.microsoft.com/office/drawing/2014/main" id="{E910E864-404B-AD41-A39C-04D9C08C856C}"/>
              </a:ext>
            </a:extLst>
          </p:cNvPr>
          <p:cNvSpPr txBox="1"/>
          <p:nvPr/>
        </p:nvSpPr>
        <p:spPr>
          <a:xfrm>
            <a:off x="581869" y="457980"/>
            <a:ext cx="5849194" cy="64633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s-MX" sz="3600" b="1" dirty="0" err="1">
                <a:solidFill>
                  <a:srgbClr val="002060"/>
                </a:solidFill>
                <a:effectLst>
                  <a:outerShdw blurRad="38100" dist="38100" dir="2700000" algn="tl">
                    <a:srgbClr val="000000">
                      <a:alpha val="43137"/>
                    </a:srgbClr>
                  </a:outerShdw>
                </a:effectLst>
                <a:latin typeface="Arial" pitchFamily="34" charset="0"/>
                <a:cs typeface="Arial" pitchFamily="34" charset="0"/>
              </a:rPr>
              <a:t>Why</a:t>
            </a:r>
            <a:r>
              <a:rPr lang="es-MX" sz="3600" b="1" dirty="0">
                <a:solidFill>
                  <a:srgbClr val="002060"/>
                </a:solidFill>
                <a:effectLst>
                  <a:outerShdw blurRad="38100" dist="38100" dir="2700000" algn="tl">
                    <a:srgbClr val="000000">
                      <a:alpha val="43137"/>
                    </a:srgbClr>
                  </a:outerShdw>
                </a:effectLst>
                <a:latin typeface="Arial" pitchFamily="34" charset="0"/>
                <a:cs typeface="Arial" pitchFamily="34" charset="0"/>
              </a:rPr>
              <a:t> and </a:t>
            </a:r>
            <a:r>
              <a:rPr lang="es-MX" sz="3600" b="1" dirty="0" err="1">
                <a:solidFill>
                  <a:srgbClr val="002060"/>
                </a:solidFill>
                <a:effectLst>
                  <a:outerShdw blurRad="38100" dist="38100" dir="2700000" algn="tl">
                    <a:srgbClr val="000000">
                      <a:alpha val="43137"/>
                    </a:srgbClr>
                  </a:outerShdw>
                </a:effectLst>
                <a:latin typeface="Arial" pitchFamily="34" charset="0"/>
                <a:cs typeface="Arial" pitchFamily="34" charset="0"/>
              </a:rPr>
              <a:t>How</a:t>
            </a:r>
            <a:r>
              <a:rPr lang="es-MX" sz="3600" b="1" dirty="0">
                <a:solidFill>
                  <a:srgbClr val="002060"/>
                </a:solidFill>
                <a:effectLst>
                  <a:outerShdw blurRad="38100" dist="38100" dir="2700000" algn="tl">
                    <a:srgbClr val="000000">
                      <a:alpha val="43137"/>
                    </a:srgbClr>
                  </a:outerShdw>
                </a:effectLst>
                <a:latin typeface="Arial" pitchFamily="34" charset="0"/>
                <a:cs typeface="Arial" pitchFamily="34" charset="0"/>
              </a:rPr>
              <a:t> </a:t>
            </a:r>
            <a:r>
              <a:rPr lang="es-MX" sz="3600" b="1" dirty="0" err="1">
                <a:solidFill>
                  <a:srgbClr val="002060"/>
                </a:solidFill>
                <a:effectLst>
                  <a:outerShdw blurRad="38100" dist="38100" dir="2700000" algn="tl">
                    <a:srgbClr val="000000">
                      <a:alpha val="43137"/>
                    </a:srgbClr>
                  </a:outerShdw>
                </a:effectLst>
                <a:latin typeface="Arial" pitchFamily="34" charset="0"/>
                <a:cs typeface="Arial" pitchFamily="34" charset="0"/>
              </a:rPr>
              <a:t>to</a:t>
            </a:r>
            <a:r>
              <a:rPr lang="es-MX" sz="3600" b="1" dirty="0">
                <a:solidFill>
                  <a:srgbClr val="002060"/>
                </a:solidFill>
                <a:effectLst>
                  <a:outerShdw blurRad="38100" dist="38100" dir="2700000" algn="tl">
                    <a:srgbClr val="000000">
                      <a:alpha val="43137"/>
                    </a:srgbClr>
                  </a:outerShdw>
                </a:effectLst>
                <a:latin typeface="Arial" pitchFamily="34" charset="0"/>
                <a:cs typeface="Arial" pitchFamily="34" charset="0"/>
              </a:rPr>
              <a:t> </a:t>
            </a:r>
            <a:r>
              <a:rPr lang="es-MX" sz="3600" b="1" dirty="0" err="1">
                <a:solidFill>
                  <a:srgbClr val="002060"/>
                </a:solidFill>
                <a:effectLst>
                  <a:outerShdw blurRad="38100" dist="38100" dir="2700000" algn="tl">
                    <a:srgbClr val="000000">
                      <a:alpha val="43137"/>
                    </a:srgbClr>
                  </a:outerShdw>
                </a:effectLst>
                <a:latin typeface="Arial" pitchFamily="34" charset="0"/>
                <a:cs typeface="Arial" pitchFamily="34" charset="0"/>
              </a:rPr>
              <a:t>Invest</a:t>
            </a:r>
            <a:r>
              <a:rPr lang="es-MX" sz="3600" b="1" dirty="0">
                <a:solidFill>
                  <a:srgbClr val="002060"/>
                </a:solidFill>
                <a:effectLst>
                  <a:outerShdw blurRad="38100" dist="38100" dir="2700000" algn="tl">
                    <a:srgbClr val="000000">
                      <a:alpha val="43137"/>
                    </a:srgbClr>
                  </a:outerShdw>
                </a:effectLst>
                <a:latin typeface="Arial" pitchFamily="34" charset="0"/>
                <a:cs typeface="Arial" pitchFamily="34" charset="0"/>
              </a:rPr>
              <a:t>? </a:t>
            </a:r>
          </a:p>
        </p:txBody>
      </p:sp>
      <p:pic>
        <p:nvPicPr>
          <p:cNvPr id="35" name="Picture 17" descr="Logo, company name&#10;&#10;Description automatically generated">
            <a:extLst>
              <a:ext uri="{FF2B5EF4-FFF2-40B4-BE49-F238E27FC236}">
                <a16:creationId xmlns:a16="http://schemas.microsoft.com/office/drawing/2014/main" id="{91BE0C9B-850C-D745-9416-66C4EAC8E94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536" t="34623" r="64348" b="34477"/>
          <a:stretch/>
        </p:blipFill>
        <p:spPr>
          <a:xfrm>
            <a:off x="246580" y="710608"/>
            <a:ext cx="335289" cy="321693"/>
          </a:xfrm>
          <a:prstGeom prst="rect">
            <a:avLst/>
          </a:prstGeom>
        </p:spPr>
      </p:pic>
      <p:graphicFrame>
        <p:nvGraphicFramePr>
          <p:cNvPr id="37" name="Table 1">
            <a:extLst>
              <a:ext uri="{FF2B5EF4-FFF2-40B4-BE49-F238E27FC236}">
                <a16:creationId xmlns:a16="http://schemas.microsoft.com/office/drawing/2014/main" id="{825A64E2-86FA-7C47-8C08-0E2AF7851D95}"/>
              </a:ext>
            </a:extLst>
          </p:cNvPr>
          <p:cNvGraphicFramePr>
            <a:graphicFrameLocks noGrp="1"/>
          </p:cNvGraphicFramePr>
          <p:nvPr>
            <p:extLst>
              <p:ext uri="{D42A27DB-BD31-4B8C-83A1-F6EECF244321}">
                <p14:modId xmlns:p14="http://schemas.microsoft.com/office/powerpoint/2010/main" val="1729601340"/>
              </p:ext>
            </p:extLst>
          </p:nvPr>
        </p:nvGraphicFramePr>
        <p:xfrm>
          <a:off x="685064" y="4326311"/>
          <a:ext cx="7902238" cy="1918876"/>
        </p:xfrm>
        <a:graphic>
          <a:graphicData uri="http://schemas.openxmlformats.org/drawingml/2006/table">
            <a:tbl>
              <a:tblPr firstRow="1" firstCol="1" bandRow="1">
                <a:tableStyleId>{FABFCF23-3B69-468F-B69F-88F6DE6A72F2}</a:tableStyleId>
              </a:tblPr>
              <a:tblGrid>
                <a:gridCol w="3430822">
                  <a:extLst>
                    <a:ext uri="{9D8B030D-6E8A-4147-A177-3AD203B41FA5}">
                      <a16:colId xmlns:a16="http://schemas.microsoft.com/office/drawing/2014/main" val="1097233315"/>
                    </a:ext>
                  </a:extLst>
                </a:gridCol>
                <a:gridCol w="4471416">
                  <a:extLst>
                    <a:ext uri="{9D8B030D-6E8A-4147-A177-3AD203B41FA5}">
                      <a16:colId xmlns:a16="http://schemas.microsoft.com/office/drawing/2014/main" val="387568769"/>
                    </a:ext>
                  </a:extLst>
                </a:gridCol>
              </a:tblGrid>
              <a:tr h="311480">
                <a:tc>
                  <a:txBody>
                    <a:bodyPr/>
                    <a:lstStyle/>
                    <a:p>
                      <a:pPr algn="l">
                        <a:spcAft>
                          <a:spcPts val="0"/>
                        </a:spcAft>
                      </a:pPr>
                      <a:r>
                        <a:rPr lang="es-MX" sz="1200" spc="-25" dirty="0">
                          <a:effectLst/>
                          <a:latin typeface="+mn-lt"/>
                        </a:rPr>
                        <a:t>Platform Fees</a:t>
                      </a:r>
                      <a:endParaRPr lang="en-US" sz="1200" spc="-25" dirty="0">
                        <a:effectLst/>
                        <a:latin typeface="+mn-lt"/>
                        <a:ea typeface="Times New Roman" panose="02020603050405020304" pitchFamily="18" charset="0"/>
                        <a:cs typeface="Arial" panose="020B0604020202020204" pitchFamily="34" charset="0"/>
                      </a:endParaRPr>
                    </a:p>
                  </a:txBody>
                  <a:tcPr marL="76617" marR="76617" marT="0" marB="0">
                    <a:lnR w="12700" cap="flat" cmpd="sng" algn="ctr">
                      <a:solidFill>
                        <a:schemeClr val="bg1"/>
                      </a:solidFill>
                      <a:prstDash val="solid"/>
                      <a:round/>
                      <a:headEnd type="none" w="med" len="med"/>
                      <a:tailEnd type="none" w="med" len="med"/>
                    </a:lnR>
                    <a:solidFill>
                      <a:srgbClr val="002060"/>
                    </a:solidFill>
                  </a:tcPr>
                </a:tc>
                <a:tc>
                  <a:txBody>
                    <a:bodyPr/>
                    <a:lstStyle/>
                    <a:p>
                      <a:pPr algn="ctr">
                        <a:spcAft>
                          <a:spcPts val="0"/>
                        </a:spcAft>
                      </a:pPr>
                      <a:r>
                        <a:rPr lang="en-US" sz="1200" spc="-25" dirty="0">
                          <a:effectLst/>
                          <a:latin typeface="+mn-lt"/>
                          <a:ea typeface="Times New Roman" panose="02020603050405020304" pitchFamily="18" charset="0"/>
                          <a:cs typeface="Arial" panose="020B0604020202020204" pitchFamily="34" charset="0"/>
                        </a:rPr>
                        <a:t>CIG 0</a:t>
                      </a:r>
                    </a:p>
                    <a:p>
                      <a:pPr algn="ctr">
                        <a:spcAft>
                          <a:spcPts val="0"/>
                        </a:spcAft>
                      </a:pPr>
                      <a:endParaRPr lang="en-US" sz="1200" spc="-25" dirty="0">
                        <a:effectLst/>
                        <a:latin typeface="+mn-lt"/>
                        <a:ea typeface="Times New Roman" panose="02020603050405020304" pitchFamily="18" charset="0"/>
                        <a:cs typeface="Arial" panose="020B0604020202020204" pitchFamily="34" charset="0"/>
                      </a:endParaRPr>
                    </a:p>
                  </a:txBody>
                  <a:tcPr marL="76617" marR="76617" marT="0" marB="0">
                    <a:lnL w="12700" cap="flat" cmpd="sng" algn="ctr">
                      <a:solidFill>
                        <a:schemeClr val="bg1"/>
                      </a:solidFill>
                      <a:prstDash val="solid"/>
                      <a:round/>
                      <a:headEnd type="none" w="med" len="med"/>
                      <a:tailEnd type="none" w="med" len="med"/>
                    </a:lnL>
                    <a:solidFill>
                      <a:srgbClr val="002060"/>
                    </a:solidFill>
                  </a:tcPr>
                </a:tc>
                <a:extLst>
                  <a:ext uri="{0D108BD9-81ED-4DB2-BD59-A6C34878D82A}">
                    <a16:rowId xmlns:a16="http://schemas.microsoft.com/office/drawing/2014/main" val="761344526"/>
                  </a:ext>
                </a:extLst>
              </a:tr>
              <a:tr h="5015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spc="-25" dirty="0">
                          <a:effectLst/>
                          <a:latin typeface="+mn-lt"/>
                          <a:ea typeface="Times New Roman" panose="02020603050405020304" pitchFamily="18" charset="0"/>
                          <a:cs typeface="Arial" panose="020B0604020202020204" pitchFamily="34" charset="0"/>
                        </a:rPr>
                        <a:t>Establishment Fee</a:t>
                      </a:r>
                      <a:br>
                        <a:rPr lang="en-US" sz="1200" b="1" spc="-25" dirty="0">
                          <a:effectLst/>
                          <a:latin typeface="+mn-lt"/>
                          <a:ea typeface="Times New Roman" panose="02020603050405020304" pitchFamily="18" charset="0"/>
                          <a:cs typeface="Arial" panose="020B0604020202020204" pitchFamily="34" charset="0"/>
                        </a:rPr>
                      </a:br>
                      <a:r>
                        <a:rPr lang="en-US" sz="1100" b="0" spc="-25" dirty="0">
                          <a:effectLst/>
                          <a:latin typeface="+mn-lt"/>
                          <a:ea typeface="Times New Roman" panose="02020603050405020304" pitchFamily="18" charset="0"/>
                          <a:cs typeface="Arial" panose="020B0604020202020204" pitchFamily="34" charset="0"/>
                        </a:rPr>
                        <a:t>Charged to the  CASH CREDIT REDEMPTION  account</a:t>
                      </a:r>
                    </a:p>
                  </a:txBody>
                  <a:tcPr marL="76617" marR="76617" marT="0" marB="0">
                    <a:lnR w="12700" cap="flat" cmpd="sng" algn="ctr">
                      <a:solidFill>
                        <a:srgbClr val="002060"/>
                      </a:solidFill>
                      <a:prstDash val="solid"/>
                      <a:round/>
                      <a:headEnd type="none" w="med" len="med"/>
                      <a:tailEnd type="none" w="med" len="med"/>
                    </a:lnR>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spc="-25" dirty="0">
                          <a:effectLst/>
                          <a:latin typeface="+mn-lt"/>
                          <a:ea typeface="Times New Roman" panose="02020603050405020304" pitchFamily="18" charset="0"/>
                          <a:cs typeface="Arial" panose="020B0604020202020204" pitchFamily="34" charset="0"/>
                        </a:rPr>
                        <a:t>1% </a:t>
                      </a:r>
                      <a:r>
                        <a:rPr lang="en-US" sz="1000" spc="-25" dirty="0">
                          <a:effectLst/>
                          <a:latin typeface="+mn-lt"/>
                          <a:ea typeface="Times New Roman" panose="02020603050405020304" pitchFamily="18" charset="0"/>
                          <a:cs typeface="Arial" panose="020B0604020202020204" pitchFamily="34" charset="0"/>
                        </a:rPr>
                        <a:t>set-up fee on the amount invested. 1% is set aside into the Credit Redemption Account and charged at 0.25% annually for approx. 4 years until it’s used up.</a:t>
                      </a:r>
                    </a:p>
                    <a:p>
                      <a:pPr algn="just">
                        <a:spcAft>
                          <a:spcPts val="0"/>
                        </a:spcAft>
                      </a:pPr>
                      <a:endParaRPr lang="en-US" sz="1000" spc="-25" dirty="0">
                        <a:effectLst/>
                        <a:latin typeface="+mn-lt"/>
                        <a:ea typeface="Times New Roman" panose="02020603050405020304" pitchFamily="18" charset="0"/>
                        <a:cs typeface="Arial" panose="020B0604020202020204" pitchFamily="34" charset="0"/>
                      </a:endParaRPr>
                    </a:p>
                  </a:txBody>
                  <a:tcPr marL="76617" marR="76617" marT="0" marB="0">
                    <a:lnL w="12700" cap="flat" cmpd="sng" algn="ctr">
                      <a:solidFill>
                        <a:srgbClr val="002060"/>
                      </a:solidFill>
                      <a:prstDash val="solid"/>
                      <a:round/>
                      <a:headEnd type="none" w="med" len="med"/>
                      <a:tailEnd type="none" w="med" len="med"/>
                    </a:lnL>
                  </a:tcPr>
                </a:tc>
                <a:extLst>
                  <a:ext uri="{0D108BD9-81ED-4DB2-BD59-A6C34878D82A}">
                    <a16:rowId xmlns:a16="http://schemas.microsoft.com/office/drawing/2014/main" val="441540410"/>
                  </a:ext>
                </a:extLst>
              </a:tr>
              <a:tr h="227127">
                <a:tc>
                  <a:txBody>
                    <a:bodyPr/>
                    <a:lstStyle/>
                    <a:p>
                      <a:pPr algn="just">
                        <a:spcAft>
                          <a:spcPts val="0"/>
                        </a:spcAft>
                      </a:pPr>
                      <a:r>
                        <a:rPr lang="en-US" sz="1200" b="1" spc="-25" dirty="0">
                          <a:effectLst/>
                          <a:latin typeface="+mn-lt"/>
                          <a:ea typeface="Times New Roman" panose="02020603050405020304" pitchFamily="18" charset="0"/>
                          <a:cs typeface="Arial" panose="020B0604020202020204" pitchFamily="34" charset="0"/>
                        </a:rPr>
                        <a:t>Advisor Fee</a:t>
                      </a:r>
                    </a:p>
                    <a:p>
                      <a:pPr algn="just">
                        <a:spcAft>
                          <a:spcPts val="0"/>
                        </a:spcAft>
                      </a:pPr>
                      <a:r>
                        <a:rPr lang="en-US" sz="1000" b="0" spc="-25" dirty="0">
                          <a:effectLst/>
                          <a:latin typeface="+mn-lt"/>
                          <a:ea typeface="Times New Roman" panose="02020603050405020304" pitchFamily="18" charset="0"/>
                          <a:cs typeface="Arial" panose="020B0604020202020204" pitchFamily="34" charset="0"/>
                        </a:rPr>
                        <a:t>Charged to the  CASH TRADING account</a:t>
                      </a:r>
                    </a:p>
                  </a:txBody>
                  <a:tcPr marL="76617" marR="76617" marT="0" marB="0">
                    <a:lnR w="12700" cap="flat" cmpd="sng" algn="ctr">
                      <a:solidFill>
                        <a:srgbClr val="002060"/>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spc="-25" dirty="0">
                          <a:effectLst/>
                          <a:latin typeface="+mn-lt"/>
                          <a:ea typeface="Times New Roman" panose="02020603050405020304" pitchFamily="18" charset="0"/>
                          <a:cs typeface="Arial" panose="020B0604020202020204" pitchFamily="34" charset="0"/>
                        </a:rPr>
                        <a:t>Up to 1.5% pa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spc="-25" dirty="0">
                          <a:effectLst/>
                          <a:latin typeface="+mn-lt"/>
                          <a:ea typeface="Times New Roman" panose="02020603050405020304" pitchFamily="18" charset="0"/>
                          <a:cs typeface="Arial" panose="020B0604020202020204" pitchFamily="34" charset="0"/>
                        </a:rPr>
                        <a:t>The proportional amount is charged monthly.</a:t>
                      </a:r>
                    </a:p>
                  </a:txBody>
                  <a:tcPr marL="76617" marR="76617" marT="0" marB="0">
                    <a:lnL w="12700" cap="flat" cmpd="sng" algn="ctr">
                      <a:solidFill>
                        <a:srgbClr val="002060"/>
                      </a:solidFill>
                      <a:prstDash val="solid"/>
                      <a:round/>
                      <a:headEnd type="none" w="med" len="med"/>
                      <a:tailEnd type="none" w="med" len="med"/>
                    </a:lnL>
                  </a:tcPr>
                </a:tc>
                <a:extLst>
                  <a:ext uri="{0D108BD9-81ED-4DB2-BD59-A6C34878D82A}">
                    <a16:rowId xmlns:a16="http://schemas.microsoft.com/office/drawing/2014/main" val="1246902103"/>
                  </a:ext>
                </a:extLst>
              </a:tr>
              <a:tr h="234573">
                <a:tc>
                  <a:txBody>
                    <a:bodyPr/>
                    <a:lstStyle/>
                    <a:p>
                      <a:pPr algn="just">
                        <a:spcAft>
                          <a:spcPts val="0"/>
                        </a:spcAft>
                      </a:pPr>
                      <a:r>
                        <a:rPr lang="en-US" sz="1200" b="1" spc="-25" dirty="0">
                          <a:effectLst/>
                          <a:latin typeface="+mn-lt"/>
                          <a:ea typeface="Times New Roman" panose="02020603050405020304" pitchFamily="18" charset="0"/>
                          <a:cs typeface="Arial" panose="020B0604020202020204" pitchFamily="34" charset="0"/>
                        </a:rPr>
                        <a:t>Custodian Cost</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100" b="0" spc="-25" dirty="0">
                          <a:effectLst/>
                          <a:latin typeface="+mn-lt"/>
                          <a:ea typeface="Times New Roman" panose="02020603050405020304" pitchFamily="18" charset="0"/>
                          <a:cs typeface="Arial" panose="020B0604020202020204" pitchFamily="34" charset="0"/>
                        </a:rPr>
                        <a:t>Charged to the CASH TRADING account</a:t>
                      </a:r>
                    </a:p>
                  </a:txBody>
                  <a:tcPr marL="76617" marR="76617" marT="0" marB="0">
                    <a:lnR w="12700" cap="flat" cmpd="sng" algn="ctr">
                      <a:solidFill>
                        <a:srgbClr val="002060"/>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spc="-25" dirty="0">
                          <a:effectLst/>
                          <a:latin typeface="+mn-lt"/>
                          <a:ea typeface="Times New Roman" panose="02020603050405020304" pitchFamily="18" charset="0"/>
                          <a:cs typeface="Arial" panose="020B0604020202020204" pitchFamily="34" charset="0"/>
                        </a:rPr>
                        <a:t>0.26% pa with a minimum amount of £220 per year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spc="-25" dirty="0">
                          <a:effectLst/>
                          <a:latin typeface="+mn-lt"/>
                          <a:ea typeface="Times New Roman" panose="02020603050405020304" pitchFamily="18" charset="0"/>
                          <a:cs typeface="Arial" panose="020B0604020202020204" pitchFamily="34" charset="0"/>
                        </a:rPr>
                        <a:t>The proportional amount is charged monthly.</a:t>
                      </a:r>
                    </a:p>
                  </a:txBody>
                  <a:tcPr marL="76617" marR="76617" marT="0" marB="0">
                    <a:lnL w="12700" cap="flat" cmpd="sng" algn="ctr">
                      <a:solidFill>
                        <a:srgbClr val="002060"/>
                      </a:solidFill>
                      <a:prstDash val="solid"/>
                      <a:round/>
                      <a:headEnd type="none" w="med" len="med"/>
                      <a:tailEnd type="none" w="med" len="med"/>
                    </a:lnL>
                  </a:tcPr>
                </a:tc>
                <a:extLst>
                  <a:ext uri="{0D108BD9-81ED-4DB2-BD59-A6C34878D82A}">
                    <a16:rowId xmlns:a16="http://schemas.microsoft.com/office/drawing/2014/main" val="1190271025"/>
                  </a:ext>
                </a:extLst>
              </a:tr>
              <a:tr h="234573">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1" spc="-25" dirty="0">
                          <a:effectLst/>
                          <a:latin typeface="+mn-lt"/>
                          <a:ea typeface="Times New Roman" panose="02020603050405020304" pitchFamily="18" charset="0"/>
                          <a:cs typeface="Arial" panose="020B0604020202020204" pitchFamily="34" charset="0"/>
                        </a:rPr>
                        <a:t>Dealing Fee</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0" spc="-25" dirty="0">
                          <a:effectLst/>
                          <a:latin typeface="+mn-lt"/>
                          <a:ea typeface="Times New Roman" panose="02020603050405020304" pitchFamily="18" charset="0"/>
                          <a:cs typeface="Arial" panose="020B0604020202020204" pitchFamily="34" charset="0"/>
                        </a:rPr>
                        <a:t>Charged to the CASH TRADING account</a:t>
                      </a:r>
                      <a:endParaRPr lang="en-US" sz="1200" b="1" spc="-25" dirty="0">
                        <a:effectLst/>
                        <a:latin typeface="+mn-lt"/>
                        <a:ea typeface="Times New Roman" panose="02020603050405020304" pitchFamily="18" charset="0"/>
                        <a:cs typeface="Arial" panose="020B0604020202020204" pitchFamily="34" charset="0"/>
                      </a:endParaRPr>
                    </a:p>
                  </a:txBody>
                  <a:tcPr marL="76617" marR="76617" marT="0" marB="0">
                    <a:lnR w="12700" cap="flat" cmpd="sng" algn="ctr">
                      <a:solidFill>
                        <a:srgbClr val="002060"/>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spc="-25" dirty="0">
                          <a:effectLst/>
                          <a:latin typeface="+mn-lt"/>
                          <a:ea typeface="Times New Roman" panose="02020603050405020304" pitchFamily="18" charset="0"/>
                          <a:cs typeface="Arial" panose="020B0604020202020204" pitchFamily="34" charset="0"/>
                        </a:rPr>
                        <a:t>Equities/Bonds/Notes/Alternatives </a:t>
                      </a:r>
                      <a:r>
                        <a:rPr lang="en-US" sz="1000" spc="-25" dirty="0">
                          <a:effectLst/>
                          <a:latin typeface="+mn-lt"/>
                          <a:ea typeface="Times New Roman" panose="02020603050405020304" pitchFamily="18" charset="0"/>
                          <a:cs typeface="Arial" panose="020B0604020202020204" pitchFamily="34" charset="0"/>
                        </a:rPr>
                        <a:t>0.25% | </a:t>
                      </a:r>
                      <a:r>
                        <a:rPr lang="en-US" sz="1000" b="1" spc="-25" dirty="0">
                          <a:effectLst/>
                          <a:latin typeface="+mn-lt"/>
                          <a:ea typeface="Times New Roman" panose="02020603050405020304" pitchFamily="18" charset="0"/>
                          <a:cs typeface="Arial" panose="020B0604020202020204" pitchFamily="34" charset="0"/>
                        </a:rPr>
                        <a:t>Collectives/UCITS Funds </a:t>
                      </a:r>
                      <a:r>
                        <a:rPr lang="en-US" sz="1000" spc="-25" dirty="0" err="1">
                          <a:effectLst/>
                          <a:latin typeface="+mn-lt"/>
                          <a:ea typeface="Times New Roman" panose="02020603050405020304" pitchFamily="18" charset="0"/>
                          <a:cs typeface="Arial" panose="020B0604020202020204" pitchFamily="34" charset="0"/>
                        </a:rPr>
                        <a:t>etc</a:t>
                      </a:r>
                      <a:r>
                        <a:rPr lang="en-US" sz="1000" spc="-25" dirty="0">
                          <a:effectLst/>
                          <a:latin typeface="+mn-lt"/>
                          <a:ea typeface="Times New Roman" panose="02020603050405020304" pitchFamily="18" charset="0"/>
                          <a:cs typeface="Arial" panose="020B0604020202020204" pitchFamily="34" charset="0"/>
                        </a:rPr>
                        <a:t> £35</a:t>
                      </a:r>
                    </a:p>
                  </a:txBody>
                  <a:tcPr marL="76617" marR="76617" marT="0" marB="0">
                    <a:lnL w="12700" cap="flat" cmpd="sng" algn="ctr">
                      <a:solidFill>
                        <a:srgbClr val="002060"/>
                      </a:solidFill>
                      <a:prstDash val="solid"/>
                      <a:round/>
                      <a:headEnd type="none" w="med" len="med"/>
                      <a:tailEnd type="none" w="med" len="med"/>
                    </a:lnL>
                  </a:tcPr>
                </a:tc>
                <a:extLst>
                  <a:ext uri="{0D108BD9-81ED-4DB2-BD59-A6C34878D82A}">
                    <a16:rowId xmlns:a16="http://schemas.microsoft.com/office/drawing/2014/main" val="537072868"/>
                  </a:ext>
                </a:extLst>
              </a:tr>
            </a:tbl>
          </a:graphicData>
        </a:graphic>
      </p:graphicFrame>
      <p:pic>
        <p:nvPicPr>
          <p:cNvPr id="6" name="Picture 5">
            <a:extLst>
              <a:ext uri="{FF2B5EF4-FFF2-40B4-BE49-F238E27FC236}">
                <a16:creationId xmlns:a16="http://schemas.microsoft.com/office/drawing/2014/main" id="{563951F8-3E81-C529-50F3-D7374BC63EEF}"/>
              </a:ext>
            </a:extLst>
          </p:cNvPr>
          <p:cNvPicPr>
            <a:picLocks noChangeAspect="1"/>
          </p:cNvPicPr>
          <p:nvPr/>
        </p:nvPicPr>
        <p:blipFill>
          <a:blip r:embed="rId3"/>
          <a:stretch>
            <a:fillRect/>
          </a:stretch>
        </p:blipFill>
        <p:spPr>
          <a:xfrm>
            <a:off x="7004807" y="428552"/>
            <a:ext cx="2139193" cy="781207"/>
          </a:xfrm>
          <a:prstGeom prst="rect">
            <a:avLst/>
          </a:prstGeom>
        </p:spPr>
      </p:pic>
      <p:sp>
        <p:nvSpPr>
          <p:cNvPr id="2" name="CuadroTexto 1">
            <a:extLst>
              <a:ext uri="{FF2B5EF4-FFF2-40B4-BE49-F238E27FC236}">
                <a16:creationId xmlns:a16="http://schemas.microsoft.com/office/drawing/2014/main" id="{2379DE04-3CF1-6FCF-50EC-6DE2B4052386}"/>
              </a:ext>
            </a:extLst>
          </p:cNvPr>
          <p:cNvSpPr txBox="1"/>
          <p:nvPr/>
        </p:nvSpPr>
        <p:spPr>
          <a:xfrm>
            <a:off x="4924338" y="1612393"/>
            <a:ext cx="4219662" cy="2390398"/>
          </a:xfrm>
          <a:prstGeom prst="rect">
            <a:avLst/>
          </a:prstGeom>
          <a:noFill/>
        </p:spPr>
        <p:txBody>
          <a:bodyPr wrap="square" rtlCol="0">
            <a:spAutoFit/>
          </a:bodyPr>
          <a:lstStyle/>
          <a:p>
            <a:pPr>
              <a:spcBef>
                <a:spcPts val="50"/>
              </a:spcBef>
              <a:spcAft>
                <a:spcPts val="50"/>
              </a:spcAft>
              <a:buClr>
                <a:schemeClr val="tx1"/>
              </a:buClr>
            </a:pPr>
            <a:r>
              <a:rPr lang="en-US" sz="1400" b="1" dirty="0">
                <a:solidFill>
                  <a:srgbClr val="002060"/>
                </a:solidFill>
                <a:latin typeface="Arial" panose="020B0604020202020204" pitchFamily="34" charset="0"/>
                <a:cs typeface="Arial" panose="020B0604020202020204" pitchFamily="34" charset="0"/>
              </a:rPr>
              <a:t>The ideal minimum investment is $100,000 USD</a:t>
            </a:r>
          </a:p>
          <a:p>
            <a:pPr>
              <a:spcBef>
                <a:spcPts val="50"/>
              </a:spcBef>
              <a:spcAft>
                <a:spcPts val="50"/>
              </a:spcAft>
              <a:buClr>
                <a:schemeClr val="tx1"/>
              </a:buClr>
            </a:pPr>
            <a:r>
              <a:rPr lang="en-US" sz="1400" b="1" dirty="0">
                <a:solidFill>
                  <a:srgbClr val="002060"/>
                </a:solidFill>
                <a:latin typeface="Arial" panose="020B0604020202020204" pitchFamily="34" charset="0"/>
                <a:cs typeface="Arial" panose="020B0604020202020204" pitchFamily="34" charset="0"/>
              </a:rPr>
              <a:t> </a:t>
            </a:r>
          </a:p>
          <a:p>
            <a:pPr marL="285750" indent="-285750">
              <a:spcBef>
                <a:spcPts val="50"/>
              </a:spcBef>
              <a:spcAft>
                <a:spcPts val="50"/>
              </a:spcAft>
              <a:buClr>
                <a:schemeClr val="tx1"/>
              </a:buClr>
              <a:buFont typeface="Wingdings" panose="05000000000000000000" pitchFamily="2" charset="2"/>
              <a:buChar char="§"/>
            </a:pPr>
            <a:r>
              <a:rPr lang="en-US" sz="1200" dirty="0">
                <a:latin typeface="Arial" panose="020B0604020202020204" pitchFamily="34" charset="0"/>
                <a:cs typeface="Arial" panose="020B0604020202020204" pitchFamily="34" charset="0"/>
              </a:rPr>
              <a:t>Segregated accounts by law in IOM, UK to protect investors.</a:t>
            </a:r>
          </a:p>
          <a:p>
            <a:pPr marL="285750" indent="-285750">
              <a:spcBef>
                <a:spcPts val="50"/>
              </a:spcBef>
              <a:spcAft>
                <a:spcPts val="50"/>
              </a:spcAft>
              <a:buClr>
                <a:schemeClr val="tx1"/>
              </a:buClr>
              <a:buFont typeface="Wingdings" panose="05000000000000000000" pitchFamily="2" charset="2"/>
              <a:buChar char="§"/>
            </a:pPr>
            <a:r>
              <a:rPr lang="en-US" sz="1200" dirty="0">
                <a:latin typeface="Arial" panose="020B0604020202020204" pitchFamily="34" charset="0"/>
                <a:cs typeface="Arial" panose="020B0604020202020204" pitchFamily="34" charset="0"/>
              </a:rPr>
              <a:t>All assets are held under custody with Pershing ($42 trillion under custody)</a:t>
            </a:r>
          </a:p>
          <a:p>
            <a:pPr marL="285750" indent="-285750">
              <a:spcBef>
                <a:spcPts val="50"/>
              </a:spcBef>
              <a:spcAft>
                <a:spcPts val="50"/>
              </a:spcAft>
              <a:buClr>
                <a:schemeClr val="tx1"/>
              </a:buClr>
              <a:buFont typeface="Wingdings" panose="05000000000000000000" pitchFamily="2" charset="2"/>
              <a:buChar char="§"/>
            </a:pPr>
            <a:r>
              <a:rPr lang="en-US" sz="1200" dirty="0">
                <a:latin typeface="Arial" panose="020B0604020202020204" pitchFamily="34" charset="0"/>
                <a:cs typeface="Arial" panose="020B0604020202020204" pitchFamily="34" charset="0"/>
              </a:rPr>
              <a:t>Online valuations.</a:t>
            </a:r>
          </a:p>
          <a:p>
            <a:pPr marL="285750" indent="-285750">
              <a:spcBef>
                <a:spcPts val="50"/>
              </a:spcBef>
              <a:spcAft>
                <a:spcPts val="50"/>
              </a:spcAft>
              <a:buClr>
                <a:schemeClr val="tx1"/>
              </a:buClr>
              <a:buFont typeface="Wingdings" panose="05000000000000000000" pitchFamily="2" charset="2"/>
              <a:buChar char="§"/>
            </a:pPr>
            <a:r>
              <a:rPr lang="en-US" sz="1200" dirty="0">
                <a:latin typeface="Arial" panose="020B0604020202020204" pitchFamily="34" charset="0"/>
                <a:cs typeface="Arial" panose="020B0604020202020204" pitchFamily="34" charset="0"/>
              </a:rPr>
              <a:t>Online Trading / Email /Tel</a:t>
            </a:r>
          </a:p>
          <a:p>
            <a:pPr marL="285750" indent="-285750">
              <a:spcBef>
                <a:spcPts val="50"/>
              </a:spcBef>
              <a:spcAft>
                <a:spcPts val="50"/>
              </a:spcAft>
              <a:buClr>
                <a:schemeClr val="tx1"/>
              </a:buClr>
              <a:buFont typeface="Wingdings" panose="05000000000000000000" pitchFamily="2" charset="2"/>
              <a:buChar char="§"/>
            </a:pPr>
            <a:r>
              <a:rPr lang="en-US" sz="1200" dirty="0">
                <a:latin typeface="Arial" panose="020B0604020202020204" pitchFamily="34" charset="0"/>
                <a:cs typeface="Arial" panose="020B0604020202020204" pitchFamily="34" charset="0"/>
              </a:rPr>
              <a:t>Multi-Currency</a:t>
            </a:r>
          </a:p>
          <a:p>
            <a:pPr marL="285750" indent="-285750">
              <a:spcBef>
                <a:spcPts val="50"/>
              </a:spcBef>
              <a:spcAft>
                <a:spcPts val="50"/>
              </a:spcAft>
              <a:buClr>
                <a:schemeClr val="tx1"/>
              </a:buClr>
              <a:buFont typeface="Wingdings" panose="05000000000000000000" pitchFamily="2" charset="2"/>
              <a:buChar char="§"/>
            </a:pPr>
            <a:r>
              <a:rPr lang="en-US" sz="1200" dirty="0">
                <a:latin typeface="Arial" panose="020B0604020202020204" pitchFamily="34" charset="0"/>
                <a:cs typeface="Arial" panose="020B0604020202020204" pitchFamily="34" charset="0"/>
              </a:rPr>
              <a:t>Tax benefits within the platform</a:t>
            </a:r>
          </a:p>
          <a:p>
            <a:pPr marL="285750" indent="-285750">
              <a:spcBef>
                <a:spcPts val="50"/>
              </a:spcBef>
              <a:spcAft>
                <a:spcPts val="50"/>
              </a:spcAft>
              <a:buClr>
                <a:schemeClr val="tx1"/>
              </a:buClr>
              <a:buFont typeface="Wingdings" panose="05000000000000000000" pitchFamily="2" charset="2"/>
              <a:buChar char="§"/>
            </a:pPr>
            <a:r>
              <a:rPr lang="en-US" sz="1200" dirty="0">
                <a:latin typeface="Arial" panose="020B0604020202020204" pitchFamily="34" charset="0"/>
                <a:cs typeface="Arial" panose="020B0604020202020204" pitchFamily="34" charset="0"/>
              </a:rPr>
              <a:t>Multiple co-owners for succession of assets</a:t>
            </a:r>
            <a:r>
              <a:rPr lang="en-US" sz="1200"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1445956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McDonald's Logotipo Vector - Descarga Gratis SVG | Worldvectorlogo">
            <a:extLst>
              <a:ext uri="{FF2B5EF4-FFF2-40B4-BE49-F238E27FC236}">
                <a16:creationId xmlns:a16="http://schemas.microsoft.com/office/drawing/2014/main" id="{9FD61D49-B52D-4076-BC49-259D8CF37208}"/>
              </a:ext>
            </a:extLst>
          </p:cNvPr>
          <p:cNvSpPr>
            <a:spLocks noChangeAspect="1" noChangeArrowheads="1"/>
          </p:cNvSpPr>
          <p:nvPr/>
        </p:nvSpPr>
        <p:spPr bwMode="auto">
          <a:xfrm>
            <a:off x="4483783" y="3326315"/>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7" name="Rectangle 6">
            <a:extLst>
              <a:ext uri="{FF2B5EF4-FFF2-40B4-BE49-F238E27FC236}">
                <a16:creationId xmlns:a16="http://schemas.microsoft.com/office/drawing/2014/main" id="{E2B2EFCF-A543-4513-9043-7270211F5E04}"/>
              </a:ext>
            </a:extLst>
          </p:cNvPr>
          <p:cNvSpPr/>
          <p:nvPr/>
        </p:nvSpPr>
        <p:spPr>
          <a:xfrm>
            <a:off x="246580" y="281999"/>
            <a:ext cx="3048000" cy="1325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CuadroTexto 13">
            <a:extLst>
              <a:ext uri="{FF2B5EF4-FFF2-40B4-BE49-F238E27FC236}">
                <a16:creationId xmlns:a16="http://schemas.microsoft.com/office/drawing/2014/main" id="{87D45176-8C71-A34E-82D9-7EA6C33CD158}"/>
              </a:ext>
            </a:extLst>
          </p:cNvPr>
          <p:cNvSpPr txBox="1"/>
          <p:nvPr/>
        </p:nvSpPr>
        <p:spPr>
          <a:xfrm>
            <a:off x="614910" y="1360029"/>
            <a:ext cx="4309428" cy="2441694"/>
          </a:xfrm>
          <a:prstGeom prst="rect">
            <a:avLst/>
          </a:prstGeom>
          <a:noFill/>
        </p:spPr>
        <p:txBody>
          <a:bodyPr wrap="square" rtlCol="0">
            <a:spAutoFit/>
          </a:bodyPr>
          <a:lstStyle/>
          <a:p>
            <a:pPr>
              <a:spcBef>
                <a:spcPts val="50"/>
              </a:spcBef>
              <a:spcAft>
                <a:spcPts val="50"/>
              </a:spcAft>
              <a:buClr>
                <a:schemeClr val="tx1"/>
              </a:buClr>
            </a:pPr>
            <a:r>
              <a:rPr lang="en-US" sz="1400" b="1" dirty="0">
                <a:solidFill>
                  <a:srgbClr val="002060"/>
                </a:solidFill>
                <a:latin typeface="Arial" panose="020B0604020202020204" pitchFamily="34" charset="0"/>
                <a:cs typeface="Arial" panose="020B0604020202020204" pitchFamily="34" charset="0"/>
              </a:rPr>
              <a:t>Minimum $50,000 USD</a:t>
            </a:r>
          </a:p>
          <a:p>
            <a:pPr>
              <a:spcBef>
                <a:spcPts val="50"/>
              </a:spcBef>
              <a:spcAft>
                <a:spcPts val="50"/>
              </a:spcAft>
              <a:buClr>
                <a:schemeClr val="tx1"/>
              </a:buClr>
            </a:pPr>
            <a:r>
              <a:rPr lang="en-US" sz="1400" b="1" dirty="0">
                <a:solidFill>
                  <a:srgbClr val="002060"/>
                </a:solidFill>
                <a:latin typeface="Arial" panose="020B0604020202020204" pitchFamily="34" charset="0"/>
                <a:cs typeface="Arial" panose="020B0604020202020204" pitchFamily="34" charset="0"/>
              </a:rPr>
              <a:t> </a:t>
            </a:r>
          </a:p>
          <a:p>
            <a:pPr>
              <a:spcBef>
                <a:spcPts val="50"/>
              </a:spcBef>
              <a:spcAft>
                <a:spcPts val="50"/>
              </a:spcAft>
              <a:buClr>
                <a:schemeClr val="tx1"/>
              </a:buClr>
            </a:pPr>
            <a:r>
              <a:rPr lang="es-MX" sz="1200" b="1" dirty="0">
                <a:latin typeface="Arial" panose="020B0604020202020204" pitchFamily="34" charset="0"/>
                <a:cs typeface="Arial" panose="020B0604020202020204" pitchFamily="34" charset="0"/>
              </a:rPr>
              <a:t>Open </a:t>
            </a:r>
            <a:r>
              <a:rPr lang="es-MX" sz="1200" b="1" dirty="0" err="1">
                <a:latin typeface="Arial" panose="020B0604020202020204" pitchFamily="34" charset="0"/>
                <a:cs typeface="Arial" panose="020B0604020202020204" pitchFamily="34" charset="0"/>
              </a:rPr>
              <a:t>Architecture</a:t>
            </a:r>
            <a:r>
              <a:rPr lang="es-MX" sz="1200" b="1" dirty="0">
                <a:latin typeface="Arial" panose="020B0604020202020204" pitchFamily="34" charset="0"/>
                <a:cs typeface="Arial" panose="020B0604020202020204" pitchFamily="34" charset="0"/>
              </a:rPr>
              <a:t> Platform: </a:t>
            </a:r>
          </a:p>
          <a:p>
            <a:pPr marL="285750" indent="-285750">
              <a:spcBef>
                <a:spcPts val="50"/>
              </a:spcBef>
              <a:spcAft>
                <a:spcPts val="50"/>
              </a:spcAft>
              <a:buClr>
                <a:schemeClr val="tx1"/>
              </a:buClr>
              <a:buFont typeface="Wingdings" panose="05000000000000000000" pitchFamily="2" charset="2"/>
              <a:buChar char="§"/>
            </a:pPr>
            <a:r>
              <a:rPr lang="en-US" sz="1200" dirty="0">
                <a:latin typeface="Arial" panose="020B0604020202020204" pitchFamily="34" charset="0"/>
                <a:cs typeface="Arial" panose="020B0604020202020204" pitchFamily="34" charset="0"/>
              </a:rPr>
              <a:t>You can buy and sell assets from any country:</a:t>
            </a:r>
          </a:p>
          <a:p>
            <a:pPr marL="285750" indent="-285750">
              <a:spcBef>
                <a:spcPts val="50"/>
              </a:spcBef>
              <a:spcAft>
                <a:spcPts val="50"/>
              </a:spcAft>
              <a:buClr>
                <a:schemeClr val="tx1"/>
              </a:buClr>
              <a:buFont typeface="Wingdings" panose="05000000000000000000" pitchFamily="2" charset="2"/>
              <a:buChar char="§"/>
            </a:pPr>
            <a:r>
              <a:rPr lang="en-US" sz="1200" dirty="0">
                <a:latin typeface="Arial" panose="020B0604020202020204" pitchFamily="34" charset="0"/>
                <a:cs typeface="Arial" panose="020B0604020202020204" pitchFamily="34" charset="0"/>
              </a:rPr>
              <a:t>Stocks</a:t>
            </a:r>
          </a:p>
          <a:p>
            <a:pPr marL="285750" indent="-285750">
              <a:spcBef>
                <a:spcPts val="50"/>
              </a:spcBef>
              <a:spcAft>
                <a:spcPts val="50"/>
              </a:spcAft>
              <a:buClr>
                <a:schemeClr val="tx1"/>
              </a:buClr>
              <a:buFont typeface="Wingdings" panose="05000000000000000000" pitchFamily="2" charset="2"/>
              <a:buChar char="§"/>
            </a:pPr>
            <a:r>
              <a:rPr lang="en-US" sz="1200" dirty="0">
                <a:latin typeface="Arial" panose="020B0604020202020204" pitchFamily="34" charset="0"/>
                <a:cs typeface="Arial" panose="020B0604020202020204" pitchFamily="34" charset="0"/>
              </a:rPr>
              <a:t>Investment grade bonds</a:t>
            </a:r>
          </a:p>
          <a:p>
            <a:pPr marL="285750" indent="-285750">
              <a:spcBef>
                <a:spcPts val="50"/>
              </a:spcBef>
              <a:spcAft>
                <a:spcPts val="50"/>
              </a:spcAft>
              <a:buClr>
                <a:schemeClr val="tx1"/>
              </a:buClr>
              <a:buFont typeface="Wingdings" panose="05000000000000000000" pitchFamily="2" charset="2"/>
              <a:buChar char="§"/>
            </a:pPr>
            <a:r>
              <a:rPr lang="en-US" sz="1200" dirty="0">
                <a:latin typeface="Arial" panose="020B0604020202020204" pitchFamily="34" charset="0"/>
                <a:cs typeface="Arial" panose="020B0604020202020204" pitchFamily="34" charset="0"/>
              </a:rPr>
              <a:t>High yield bonds</a:t>
            </a:r>
          </a:p>
          <a:p>
            <a:pPr marL="285750" indent="-285750">
              <a:spcBef>
                <a:spcPts val="50"/>
              </a:spcBef>
              <a:spcAft>
                <a:spcPts val="50"/>
              </a:spcAft>
              <a:buClr>
                <a:schemeClr val="tx1"/>
              </a:buClr>
              <a:buFont typeface="Wingdings" panose="05000000000000000000" pitchFamily="2" charset="2"/>
              <a:buChar char="§"/>
            </a:pPr>
            <a:r>
              <a:rPr lang="en-US" sz="1200" dirty="0">
                <a:latin typeface="Arial" panose="020B0604020202020204" pitchFamily="34" charset="0"/>
                <a:cs typeface="Arial" panose="020B0604020202020204" pitchFamily="34" charset="0"/>
              </a:rPr>
              <a:t>Mutual funds</a:t>
            </a:r>
          </a:p>
          <a:p>
            <a:pPr marL="285750" indent="-285750">
              <a:spcBef>
                <a:spcPts val="50"/>
              </a:spcBef>
              <a:spcAft>
                <a:spcPts val="50"/>
              </a:spcAft>
              <a:buClr>
                <a:schemeClr val="tx1"/>
              </a:buClr>
              <a:buFont typeface="Wingdings" panose="05000000000000000000" pitchFamily="2" charset="2"/>
              <a:buChar char="§"/>
            </a:pPr>
            <a:r>
              <a:rPr lang="en-US" sz="1200" dirty="0">
                <a:latin typeface="Arial" panose="020B0604020202020204" pitchFamily="34" charset="0"/>
                <a:cs typeface="Arial" panose="020B0604020202020204" pitchFamily="34" charset="0"/>
              </a:rPr>
              <a:t>ETFs and ETCs</a:t>
            </a:r>
          </a:p>
          <a:p>
            <a:pPr marL="285750" indent="-285750">
              <a:spcBef>
                <a:spcPts val="50"/>
              </a:spcBef>
              <a:spcAft>
                <a:spcPts val="50"/>
              </a:spcAft>
              <a:buClr>
                <a:schemeClr val="tx1"/>
              </a:buClr>
              <a:buFont typeface="Wingdings" panose="05000000000000000000" pitchFamily="2" charset="2"/>
              <a:buChar char="§"/>
            </a:pPr>
            <a:r>
              <a:rPr lang="en-US" sz="1200" dirty="0">
                <a:latin typeface="Arial" panose="020B0604020202020204" pitchFamily="34" charset="0"/>
                <a:cs typeface="Arial" panose="020B0604020202020204" pitchFamily="34" charset="0"/>
              </a:rPr>
              <a:t>Structured Notes</a:t>
            </a:r>
          </a:p>
          <a:p>
            <a:pPr marL="285750" indent="-285750">
              <a:spcBef>
                <a:spcPts val="50"/>
              </a:spcBef>
              <a:spcAft>
                <a:spcPts val="50"/>
              </a:spcAft>
              <a:buClr>
                <a:schemeClr val="tx1"/>
              </a:buClr>
              <a:buFont typeface="Wingdings" panose="05000000000000000000" pitchFamily="2" charset="2"/>
              <a:buChar char="§"/>
            </a:pPr>
            <a:r>
              <a:rPr lang="en-US" sz="1200" dirty="0">
                <a:latin typeface="Arial" panose="020B0604020202020204" pitchFamily="34" charset="0"/>
                <a:cs typeface="Arial" panose="020B0604020202020204" pitchFamily="34" charset="0"/>
              </a:rPr>
              <a:t>Alternative investment funds.</a:t>
            </a:r>
            <a:endParaRPr lang="es-MX" sz="1200" dirty="0">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3B3D82C6-2FC7-8D40-B25A-3273F364EDE3}"/>
              </a:ext>
            </a:extLst>
          </p:cNvPr>
          <p:cNvSpPr/>
          <p:nvPr/>
        </p:nvSpPr>
        <p:spPr>
          <a:xfrm>
            <a:off x="565868" y="1104311"/>
            <a:ext cx="7817954" cy="338554"/>
          </a:xfrm>
          <a:prstGeom prst="rect">
            <a:avLst/>
          </a:prstGeom>
        </p:spPr>
        <p:txBody>
          <a:bodyPr wrap="square">
            <a:spAutoFit/>
          </a:bodyPr>
          <a:lstStyle/>
          <a:p>
            <a:r>
              <a:rPr lang="es-ES_tradnl" sz="1600" b="1" i="1" dirty="0">
                <a:solidFill>
                  <a:schemeClr val="accent3">
                    <a:lumMod val="75000"/>
                  </a:schemeClr>
                </a:solidFill>
                <a:latin typeface="Arial" pitchFamily="34" charset="0"/>
                <a:cs typeface="Arial" pitchFamily="34" charset="0"/>
              </a:rPr>
              <a:t>Capital International Group</a:t>
            </a:r>
          </a:p>
        </p:txBody>
      </p:sp>
      <p:sp>
        <p:nvSpPr>
          <p:cNvPr id="33" name="CuadroTexto 6">
            <a:extLst>
              <a:ext uri="{FF2B5EF4-FFF2-40B4-BE49-F238E27FC236}">
                <a16:creationId xmlns:a16="http://schemas.microsoft.com/office/drawing/2014/main" id="{E910E864-404B-AD41-A39C-04D9C08C856C}"/>
              </a:ext>
            </a:extLst>
          </p:cNvPr>
          <p:cNvSpPr txBox="1"/>
          <p:nvPr/>
        </p:nvSpPr>
        <p:spPr>
          <a:xfrm>
            <a:off x="581869" y="457980"/>
            <a:ext cx="5849194" cy="64633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s-MX" sz="3600" b="1" dirty="0" err="1">
                <a:solidFill>
                  <a:srgbClr val="002060"/>
                </a:solidFill>
                <a:effectLst>
                  <a:outerShdw blurRad="38100" dist="38100" dir="2700000" algn="tl">
                    <a:srgbClr val="000000">
                      <a:alpha val="43137"/>
                    </a:srgbClr>
                  </a:outerShdw>
                </a:effectLst>
                <a:latin typeface="Arial" pitchFamily="34" charset="0"/>
                <a:cs typeface="Arial" pitchFamily="34" charset="0"/>
              </a:rPr>
              <a:t>Why</a:t>
            </a:r>
            <a:r>
              <a:rPr lang="es-MX" sz="3600" b="1" dirty="0">
                <a:solidFill>
                  <a:srgbClr val="002060"/>
                </a:solidFill>
                <a:effectLst>
                  <a:outerShdw blurRad="38100" dist="38100" dir="2700000" algn="tl">
                    <a:srgbClr val="000000">
                      <a:alpha val="43137"/>
                    </a:srgbClr>
                  </a:outerShdw>
                </a:effectLst>
                <a:latin typeface="Arial" pitchFamily="34" charset="0"/>
                <a:cs typeface="Arial" pitchFamily="34" charset="0"/>
              </a:rPr>
              <a:t> and </a:t>
            </a:r>
            <a:r>
              <a:rPr lang="es-MX" sz="3600" b="1" dirty="0" err="1">
                <a:solidFill>
                  <a:srgbClr val="002060"/>
                </a:solidFill>
                <a:effectLst>
                  <a:outerShdw blurRad="38100" dist="38100" dir="2700000" algn="tl">
                    <a:srgbClr val="000000">
                      <a:alpha val="43137"/>
                    </a:srgbClr>
                  </a:outerShdw>
                </a:effectLst>
                <a:latin typeface="Arial" pitchFamily="34" charset="0"/>
                <a:cs typeface="Arial" pitchFamily="34" charset="0"/>
              </a:rPr>
              <a:t>How</a:t>
            </a:r>
            <a:r>
              <a:rPr lang="es-MX" sz="3600" b="1" dirty="0">
                <a:solidFill>
                  <a:srgbClr val="002060"/>
                </a:solidFill>
                <a:effectLst>
                  <a:outerShdw blurRad="38100" dist="38100" dir="2700000" algn="tl">
                    <a:srgbClr val="000000">
                      <a:alpha val="43137"/>
                    </a:srgbClr>
                  </a:outerShdw>
                </a:effectLst>
                <a:latin typeface="Arial" pitchFamily="34" charset="0"/>
                <a:cs typeface="Arial" pitchFamily="34" charset="0"/>
              </a:rPr>
              <a:t> </a:t>
            </a:r>
            <a:r>
              <a:rPr lang="es-MX" sz="3600" b="1" dirty="0" err="1">
                <a:solidFill>
                  <a:srgbClr val="002060"/>
                </a:solidFill>
                <a:effectLst>
                  <a:outerShdw blurRad="38100" dist="38100" dir="2700000" algn="tl">
                    <a:srgbClr val="000000">
                      <a:alpha val="43137"/>
                    </a:srgbClr>
                  </a:outerShdw>
                </a:effectLst>
                <a:latin typeface="Arial" pitchFamily="34" charset="0"/>
                <a:cs typeface="Arial" pitchFamily="34" charset="0"/>
              </a:rPr>
              <a:t>to</a:t>
            </a:r>
            <a:r>
              <a:rPr lang="es-MX" sz="3600" b="1" dirty="0">
                <a:solidFill>
                  <a:srgbClr val="002060"/>
                </a:solidFill>
                <a:effectLst>
                  <a:outerShdw blurRad="38100" dist="38100" dir="2700000" algn="tl">
                    <a:srgbClr val="000000">
                      <a:alpha val="43137"/>
                    </a:srgbClr>
                  </a:outerShdw>
                </a:effectLst>
                <a:latin typeface="Arial" pitchFamily="34" charset="0"/>
                <a:cs typeface="Arial" pitchFamily="34" charset="0"/>
              </a:rPr>
              <a:t> </a:t>
            </a:r>
            <a:r>
              <a:rPr lang="es-MX" sz="3600" b="1" dirty="0" err="1">
                <a:solidFill>
                  <a:srgbClr val="002060"/>
                </a:solidFill>
                <a:effectLst>
                  <a:outerShdw blurRad="38100" dist="38100" dir="2700000" algn="tl">
                    <a:srgbClr val="000000">
                      <a:alpha val="43137"/>
                    </a:srgbClr>
                  </a:outerShdw>
                </a:effectLst>
                <a:latin typeface="Arial" pitchFamily="34" charset="0"/>
                <a:cs typeface="Arial" pitchFamily="34" charset="0"/>
              </a:rPr>
              <a:t>Invest</a:t>
            </a:r>
            <a:r>
              <a:rPr lang="es-MX" sz="3600" b="1" dirty="0">
                <a:solidFill>
                  <a:srgbClr val="002060"/>
                </a:solidFill>
                <a:effectLst>
                  <a:outerShdw blurRad="38100" dist="38100" dir="2700000" algn="tl">
                    <a:srgbClr val="000000">
                      <a:alpha val="43137"/>
                    </a:srgbClr>
                  </a:outerShdw>
                </a:effectLst>
                <a:latin typeface="Arial" pitchFamily="34" charset="0"/>
                <a:cs typeface="Arial" pitchFamily="34" charset="0"/>
              </a:rPr>
              <a:t>? </a:t>
            </a:r>
          </a:p>
        </p:txBody>
      </p:sp>
      <p:pic>
        <p:nvPicPr>
          <p:cNvPr id="35" name="Picture 17" descr="Logo, company name&#10;&#10;Description automatically generated">
            <a:extLst>
              <a:ext uri="{FF2B5EF4-FFF2-40B4-BE49-F238E27FC236}">
                <a16:creationId xmlns:a16="http://schemas.microsoft.com/office/drawing/2014/main" id="{91BE0C9B-850C-D745-9416-66C4EAC8E94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536" t="34623" r="64348" b="34477"/>
          <a:stretch/>
        </p:blipFill>
        <p:spPr>
          <a:xfrm>
            <a:off x="246580" y="710608"/>
            <a:ext cx="335289" cy="321693"/>
          </a:xfrm>
          <a:prstGeom prst="rect">
            <a:avLst/>
          </a:prstGeom>
        </p:spPr>
      </p:pic>
      <p:graphicFrame>
        <p:nvGraphicFramePr>
          <p:cNvPr id="37" name="Table 1">
            <a:extLst>
              <a:ext uri="{FF2B5EF4-FFF2-40B4-BE49-F238E27FC236}">
                <a16:creationId xmlns:a16="http://schemas.microsoft.com/office/drawing/2014/main" id="{825A64E2-86FA-7C47-8C08-0E2AF7851D95}"/>
              </a:ext>
            </a:extLst>
          </p:cNvPr>
          <p:cNvGraphicFramePr>
            <a:graphicFrameLocks noGrp="1"/>
          </p:cNvGraphicFramePr>
          <p:nvPr>
            <p:extLst>
              <p:ext uri="{D42A27DB-BD31-4B8C-83A1-F6EECF244321}">
                <p14:modId xmlns:p14="http://schemas.microsoft.com/office/powerpoint/2010/main" val="1189730566"/>
              </p:ext>
            </p:extLst>
          </p:nvPr>
        </p:nvGraphicFramePr>
        <p:xfrm>
          <a:off x="204829" y="3841135"/>
          <a:ext cx="8862708" cy="2866163"/>
        </p:xfrm>
        <a:graphic>
          <a:graphicData uri="http://schemas.openxmlformats.org/drawingml/2006/table">
            <a:tbl>
              <a:tblPr firstRow="1" firstCol="1" bandRow="1">
                <a:tableStyleId>{FABFCF23-3B69-468F-B69F-88F6DE6A72F2}</a:tableStyleId>
              </a:tblPr>
              <a:tblGrid>
                <a:gridCol w="2039112">
                  <a:extLst>
                    <a:ext uri="{9D8B030D-6E8A-4147-A177-3AD203B41FA5}">
                      <a16:colId xmlns:a16="http://schemas.microsoft.com/office/drawing/2014/main" val="1097233315"/>
                    </a:ext>
                  </a:extLst>
                </a:gridCol>
                <a:gridCol w="2221992">
                  <a:extLst>
                    <a:ext uri="{9D8B030D-6E8A-4147-A177-3AD203B41FA5}">
                      <a16:colId xmlns:a16="http://schemas.microsoft.com/office/drawing/2014/main" val="1160095189"/>
                    </a:ext>
                  </a:extLst>
                </a:gridCol>
                <a:gridCol w="2313432">
                  <a:extLst>
                    <a:ext uri="{9D8B030D-6E8A-4147-A177-3AD203B41FA5}">
                      <a16:colId xmlns:a16="http://schemas.microsoft.com/office/drawing/2014/main" val="133842533"/>
                    </a:ext>
                  </a:extLst>
                </a:gridCol>
                <a:gridCol w="2288172">
                  <a:extLst>
                    <a:ext uri="{9D8B030D-6E8A-4147-A177-3AD203B41FA5}">
                      <a16:colId xmlns:a16="http://schemas.microsoft.com/office/drawing/2014/main" val="387568769"/>
                    </a:ext>
                  </a:extLst>
                </a:gridCol>
              </a:tblGrid>
              <a:tr h="311480">
                <a:tc>
                  <a:txBody>
                    <a:bodyPr/>
                    <a:lstStyle/>
                    <a:p>
                      <a:pPr algn="ctr">
                        <a:spcAft>
                          <a:spcPts val="0"/>
                        </a:spcAft>
                      </a:pPr>
                      <a:r>
                        <a:rPr lang="es-MX" sz="1200" spc="-25" dirty="0">
                          <a:effectLst/>
                          <a:latin typeface="+mn-lt"/>
                        </a:rPr>
                        <a:t>3 Establishment </a:t>
                      </a:r>
                      <a:r>
                        <a:rPr lang="es-MX" sz="1200" spc="-25" dirty="0" err="1">
                          <a:effectLst/>
                          <a:latin typeface="+mn-lt"/>
                        </a:rPr>
                        <a:t>Collection</a:t>
                      </a:r>
                      <a:r>
                        <a:rPr lang="es-MX" sz="1200" spc="-25" dirty="0">
                          <a:effectLst/>
                          <a:latin typeface="+mn-lt"/>
                        </a:rPr>
                        <a:t> </a:t>
                      </a:r>
                      <a:r>
                        <a:rPr lang="es-MX" sz="1200" spc="-25" dirty="0" err="1">
                          <a:effectLst/>
                          <a:latin typeface="+mn-lt"/>
                        </a:rPr>
                        <a:t>Structures</a:t>
                      </a:r>
                      <a:endParaRPr lang="en-US" sz="1200" spc="-25" dirty="0">
                        <a:effectLst/>
                        <a:latin typeface="+mn-lt"/>
                        <a:ea typeface="Times New Roman" panose="02020603050405020304" pitchFamily="18" charset="0"/>
                        <a:cs typeface="Arial" panose="020B0604020202020204" pitchFamily="34" charset="0"/>
                      </a:endParaRPr>
                    </a:p>
                  </a:txBody>
                  <a:tcPr marL="76617" marR="76617" marT="0" marB="0">
                    <a:lnR w="12700" cap="flat" cmpd="sng" algn="ctr">
                      <a:solidFill>
                        <a:schemeClr val="bg1"/>
                      </a:solidFill>
                      <a:prstDash val="solid"/>
                      <a:round/>
                      <a:headEnd type="none" w="med" len="med"/>
                      <a:tailEnd type="none" w="med" len="med"/>
                    </a:lnR>
                    <a:solidFill>
                      <a:srgbClr val="002060"/>
                    </a:solidFill>
                  </a:tcPr>
                </a:tc>
                <a:tc>
                  <a:txBody>
                    <a:bodyPr/>
                    <a:lstStyle/>
                    <a:p>
                      <a:pPr algn="ctr">
                        <a:spcAft>
                          <a:spcPts val="0"/>
                        </a:spcAft>
                      </a:pPr>
                      <a:r>
                        <a:rPr lang="en-US" sz="1200" spc="-25" dirty="0">
                          <a:effectLst/>
                          <a:latin typeface="+mn-lt"/>
                          <a:ea typeface="Times New Roman" panose="02020603050405020304" pitchFamily="18" charset="0"/>
                          <a:cs typeface="Arial" panose="020B0604020202020204" pitchFamily="34" charset="0"/>
                        </a:rPr>
                        <a:t>CIG 7</a:t>
                      </a:r>
                    </a:p>
                  </a:txBody>
                  <a:tcPr marL="76617" marR="76617"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002060"/>
                    </a:solidFill>
                  </a:tcPr>
                </a:tc>
                <a:tc>
                  <a:txBody>
                    <a:bodyPr/>
                    <a:lstStyle/>
                    <a:p>
                      <a:pPr algn="ctr">
                        <a:spcAft>
                          <a:spcPts val="0"/>
                        </a:spcAft>
                      </a:pPr>
                      <a:r>
                        <a:rPr lang="en-US" sz="1200" spc="-25" dirty="0">
                          <a:effectLst/>
                          <a:latin typeface="+mn-lt"/>
                          <a:ea typeface="Times New Roman" panose="02020603050405020304" pitchFamily="18" charset="0"/>
                          <a:cs typeface="Arial" panose="020B0604020202020204" pitchFamily="34" charset="0"/>
                        </a:rPr>
                        <a:t>CIG 4.5</a:t>
                      </a:r>
                    </a:p>
                  </a:txBody>
                  <a:tcPr marL="76617" marR="76617"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002060"/>
                    </a:solidFill>
                  </a:tcPr>
                </a:tc>
                <a:tc>
                  <a:txBody>
                    <a:bodyPr/>
                    <a:lstStyle/>
                    <a:p>
                      <a:pPr algn="ctr">
                        <a:spcAft>
                          <a:spcPts val="0"/>
                        </a:spcAft>
                      </a:pPr>
                      <a:r>
                        <a:rPr lang="en-US" sz="1200" spc="-25" dirty="0">
                          <a:effectLst/>
                          <a:latin typeface="+mn-lt"/>
                          <a:ea typeface="Times New Roman" panose="02020603050405020304" pitchFamily="18" charset="0"/>
                          <a:cs typeface="Arial" panose="020B0604020202020204" pitchFamily="34" charset="0"/>
                        </a:rPr>
                        <a:t>CIG 0</a:t>
                      </a:r>
                    </a:p>
                    <a:p>
                      <a:pPr algn="ctr">
                        <a:spcAft>
                          <a:spcPts val="0"/>
                        </a:spcAft>
                      </a:pPr>
                      <a:endParaRPr lang="en-US" sz="1200" spc="-25" dirty="0">
                        <a:effectLst/>
                        <a:latin typeface="+mn-lt"/>
                        <a:ea typeface="Times New Roman" panose="02020603050405020304" pitchFamily="18" charset="0"/>
                        <a:cs typeface="Arial" panose="020B0604020202020204" pitchFamily="34" charset="0"/>
                      </a:endParaRPr>
                    </a:p>
                  </a:txBody>
                  <a:tcPr marL="76617" marR="76617" marT="0" marB="0">
                    <a:lnL w="12700" cap="flat" cmpd="sng" algn="ctr">
                      <a:solidFill>
                        <a:schemeClr val="bg1"/>
                      </a:solidFill>
                      <a:prstDash val="solid"/>
                      <a:round/>
                      <a:headEnd type="none" w="med" len="med"/>
                      <a:tailEnd type="none" w="med" len="med"/>
                    </a:lnL>
                    <a:solidFill>
                      <a:srgbClr val="002060"/>
                    </a:solidFill>
                  </a:tcPr>
                </a:tc>
                <a:extLst>
                  <a:ext uri="{0D108BD9-81ED-4DB2-BD59-A6C34878D82A}">
                    <a16:rowId xmlns:a16="http://schemas.microsoft.com/office/drawing/2014/main" val="761344526"/>
                  </a:ext>
                </a:extLst>
              </a:tr>
              <a:tr h="244883">
                <a:tc>
                  <a:txBody>
                    <a:bodyPr/>
                    <a:lstStyle/>
                    <a:p>
                      <a:pPr algn="ctr">
                        <a:spcAft>
                          <a:spcPts val="0"/>
                        </a:spcAft>
                      </a:pPr>
                      <a:r>
                        <a:rPr lang="en-US" sz="1200" b="1" spc="-25" dirty="0">
                          <a:effectLst/>
                          <a:latin typeface="+mn-lt"/>
                          <a:ea typeface="Times New Roman" panose="02020603050405020304" pitchFamily="18" charset="0"/>
                          <a:cs typeface="Arial" panose="020B0604020202020204" pitchFamily="34" charset="0"/>
                        </a:rPr>
                        <a:t>Initial Commission</a:t>
                      </a:r>
                    </a:p>
                  </a:txBody>
                  <a:tcPr marL="76617" marR="76617" marT="0" marB="0">
                    <a:lnR w="12700" cap="flat" cmpd="sng" algn="ctr">
                      <a:solidFill>
                        <a:srgbClr val="002060"/>
                      </a:solidFill>
                      <a:prstDash val="solid"/>
                      <a:round/>
                      <a:headEnd type="none" w="med" len="med"/>
                      <a:tailEnd type="none" w="med" len="med"/>
                    </a:lnR>
                  </a:tcPr>
                </a:tc>
                <a:tc>
                  <a:txBody>
                    <a:bodyPr/>
                    <a:lstStyle/>
                    <a:p>
                      <a:pPr algn="ctr">
                        <a:spcAft>
                          <a:spcPts val="0"/>
                        </a:spcAft>
                      </a:pPr>
                      <a:r>
                        <a:rPr lang="es-MX" sz="1000" spc="-25" dirty="0">
                          <a:effectLst/>
                          <a:latin typeface="+mn-lt"/>
                          <a:ea typeface="Times New Roman" panose="02020603050405020304" pitchFamily="18" charset="0"/>
                          <a:cs typeface="Arial" panose="020B0604020202020204" pitchFamily="34" charset="0"/>
                        </a:rPr>
                        <a:t>Agent </a:t>
                      </a:r>
                      <a:r>
                        <a:rPr lang="es-MX" sz="1000" spc="-25" dirty="0" err="1">
                          <a:effectLst/>
                          <a:latin typeface="+mn-lt"/>
                          <a:ea typeface="Times New Roman" panose="02020603050405020304" pitchFamily="18" charset="0"/>
                          <a:cs typeface="Arial" panose="020B0604020202020204" pitchFamily="34" charset="0"/>
                        </a:rPr>
                        <a:t>charges</a:t>
                      </a:r>
                      <a:r>
                        <a:rPr lang="es-MX" sz="1000" spc="-25" dirty="0">
                          <a:effectLst/>
                          <a:latin typeface="+mn-lt"/>
                          <a:ea typeface="Times New Roman" panose="02020603050405020304" pitchFamily="18" charset="0"/>
                          <a:cs typeface="Arial" panose="020B0604020202020204" pitchFamily="34" charset="0"/>
                        </a:rPr>
                        <a:t> 100%  </a:t>
                      </a:r>
                      <a:r>
                        <a:rPr lang="es-MX" sz="1000" spc="-25" dirty="0" err="1">
                          <a:effectLst/>
                          <a:latin typeface="+mn-lt"/>
                          <a:ea typeface="Times New Roman" panose="02020603050405020304" pitchFamily="18" charset="0"/>
                          <a:cs typeface="Arial" panose="020B0604020202020204" pitchFamily="34" charset="0"/>
                        </a:rPr>
                        <a:t>upfront</a:t>
                      </a:r>
                      <a:r>
                        <a:rPr lang="es-MX" sz="1000" spc="-25" dirty="0">
                          <a:effectLst/>
                          <a:latin typeface="+mn-lt"/>
                          <a:ea typeface="Times New Roman" panose="02020603050405020304" pitchFamily="18" charset="0"/>
                          <a:cs typeface="Arial" panose="020B0604020202020204" pitchFamily="34" charset="0"/>
                        </a:rPr>
                        <a:t> </a:t>
                      </a:r>
                      <a:r>
                        <a:rPr lang="es-MX" sz="1000" spc="-25" dirty="0" err="1">
                          <a:effectLst/>
                          <a:latin typeface="+mn-lt"/>
                          <a:ea typeface="Times New Roman" panose="02020603050405020304" pitchFamily="18" charset="0"/>
                          <a:cs typeface="Arial" panose="020B0604020202020204" pitchFamily="34" charset="0"/>
                        </a:rPr>
                        <a:t>commission</a:t>
                      </a:r>
                      <a:endParaRPr lang="en-US" sz="1000" spc="-25" dirty="0">
                        <a:effectLst/>
                        <a:latin typeface="+mn-lt"/>
                        <a:ea typeface="Times New Roman" panose="02020603050405020304" pitchFamily="18" charset="0"/>
                        <a:cs typeface="Arial" panose="020B0604020202020204" pitchFamily="34" charset="0"/>
                      </a:endParaRPr>
                    </a:p>
                  </a:txBody>
                  <a:tcPr marL="76617" marR="76617"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tcPr>
                </a:tc>
                <a:tc>
                  <a:txBody>
                    <a:bodyPr/>
                    <a:lstStyle/>
                    <a:p>
                      <a:pPr algn="ctr">
                        <a:spcAft>
                          <a:spcPts val="0"/>
                        </a:spcAft>
                      </a:pPr>
                      <a:r>
                        <a:rPr lang="en-US" sz="1000" spc="-25" dirty="0">
                          <a:effectLst/>
                          <a:latin typeface="+mn-lt"/>
                          <a:ea typeface="Times New Roman" panose="02020603050405020304" pitchFamily="18" charset="0"/>
                          <a:cs typeface="Arial" panose="020B0604020202020204" pitchFamily="34" charset="0"/>
                        </a:rPr>
                        <a:t>Agent charges 50% upfront commission</a:t>
                      </a:r>
                    </a:p>
                  </a:txBody>
                  <a:tcPr marL="76617" marR="76617"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tcPr>
                </a:tc>
                <a:tc>
                  <a:txBody>
                    <a:bodyPr/>
                    <a:lstStyle/>
                    <a:p>
                      <a:pPr algn="ctr">
                        <a:spcAft>
                          <a:spcPts val="0"/>
                        </a:spcAft>
                      </a:pPr>
                      <a:r>
                        <a:rPr lang="en-US" sz="1000" spc="-25" dirty="0">
                          <a:effectLst/>
                          <a:latin typeface="+mn-lt"/>
                          <a:ea typeface="Times New Roman" panose="02020603050405020304" pitchFamily="18" charset="0"/>
                          <a:cs typeface="Arial" panose="020B0604020202020204" pitchFamily="34" charset="0"/>
                        </a:rPr>
                        <a:t>Agent charges  0% upfront commission.</a:t>
                      </a:r>
                    </a:p>
                  </a:txBody>
                  <a:tcPr marL="76617" marR="76617" marT="0" marB="0">
                    <a:lnL w="12700" cap="flat" cmpd="sng" algn="ctr">
                      <a:solidFill>
                        <a:srgbClr val="002060"/>
                      </a:solidFill>
                      <a:prstDash val="solid"/>
                      <a:round/>
                      <a:headEnd type="none" w="med" len="med"/>
                      <a:tailEnd type="none" w="med" len="med"/>
                    </a:lnL>
                  </a:tcPr>
                </a:tc>
                <a:extLst>
                  <a:ext uri="{0D108BD9-81ED-4DB2-BD59-A6C34878D82A}">
                    <a16:rowId xmlns:a16="http://schemas.microsoft.com/office/drawing/2014/main" val="441540410"/>
                  </a:ext>
                </a:extLst>
              </a:tr>
              <a:tr h="511926">
                <a:tc>
                  <a:txBody>
                    <a:bodyPr/>
                    <a:lstStyle/>
                    <a:p>
                      <a:pPr algn="ctr">
                        <a:spcAft>
                          <a:spcPts val="0"/>
                        </a:spcAft>
                      </a:pPr>
                      <a:r>
                        <a:rPr lang="en-US" sz="1200" b="1" spc="-25" dirty="0">
                          <a:effectLst/>
                          <a:latin typeface="+mn-lt"/>
                          <a:ea typeface="Times New Roman" panose="02020603050405020304" pitchFamily="18" charset="0"/>
                          <a:cs typeface="Arial" panose="020B0604020202020204" pitchFamily="34" charset="0"/>
                        </a:rPr>
                        <a:t>Credit Redemption Account</a:t>
                      </a:r>
                    </a:p>
                  </a:txBody>
                  <a:tcPr marL="76617" marR="76617" marT="0" marB="0">
                    <a:lnR w="12700" cap="flat" cmpd="sng" algn="ctr">
                      <a:solidFill>
                        <a:srgbClr val="002060"/>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spc="-25" dirty="0">
                          <a:effectLst/>
                          <a:latin typeface="+mn-lt"/>
                          <a:ea typeface="Times New Roman" panose="02020603050405020304" pitchFamily="18" charset="0"/>
                          <a:cs typeface="Arial" panose="020B0604020202020204" pitchFamily="34" charset="0"/>
                        </a:rPr>
                        <a:t>8.5% </a:t>
                      </a:r>
                      <a:r>
                        <a:rPr lang="en-US" sz="1000" spc="-25" dirty="0">
                          <a:effectLst/>
                          <a:latin typeface="+mn-lt"/>
                          <a:ea typeface="Times New Roman" panose="02020603050405020304" pitchFamily="18" charset="0"/>
                          <a:cs typeface="Arial" panose="020B0604020202020204" pitchFamily="34" charset="0"/>
                        </a:rPr>
                        <a:t>set-up fee on the amount invested. 8.5% is set aside into the CRA and charged at 1.45% annually for approx. 5 years until it’s used up.</a:t>
                      </a:r>
                    </a:p>
                  </a:txBody>
                  <a:tcPr marL="76617" marR="76617"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spc="-25" dirty="0">
                          <a:effectLst/>
                          <a:latin typeface="+mn-lt"/>
                          <a:ea typeface="Times New Roman" panose="02020603050405020304" pitchFamily="18" charset="0"/>
                          <a:cs typeface="Arial" panose="020B0604020202020204" pitchFamily="34" charset="0"/>
                        </a:rPr>
                        <a:t>6% </a:t>
                      </a:r>
                      <a:r>
                        <a:rPr lang="en-US" sz="1000" spc="-25" dirty="0">
                          <a:effectLst/>
                          <a:latin typeface="+mn-lt"/>
                          <a:ea typeface="Times New Roman" panose="02020603050405020304" pitchFamily="18" charset="0"/>
                          <a:cs typeface="Arial" panose="020B0604020202020204" pitchFamily="34" charset="0"/>
                        </a:rPr>
                        <a:t>set-up fee on the amount invested. 6% is set aside into the CRA and charged at 1% annually for approx. 5 years until it’s used up.</a:t>
                      </a:r>
                    </a:p>
                  </a:txBody>
                  <a:tcPr marL="76617" marR="76617"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spc="-25" dirty="0">
                          <a:effectLst/>
                          <a:latin typeface="+mn-lt"/>
                          <a:ea typeface="Times New Roman" panose="02020603050405020304" pitchFamily="18" charset="0"/>
                          <a:cs typeface="Arial" panose="020B0604020202020204" pitchFamily="34" charset="0"/>
                        </a:rPr>
                        <a:t>1% </a:t>
                      </a:r>
                      <a:r>
                        <a:rPr lang="en-US" sz="1000" spc="-25" dirty="0">
                          <a:effectLst/>
                          <a:latin typeface="+mn-lt"/>
                          <a:ea typeface="Times New Roman" panose="02020603050405020304" pitchFamily="18" charset="0"/>
                          <a:cs typeface="Arial" panose="020B0604020202020204" pitchFamily="34" charset="0"/>
                        </a:rPr>
                        <a:t>set-up fee on the amount invested. 1% is set aside into the CRA and charged at 0.25% annually for approx. 4 years until it’s used up.</a:t>
                      </a:r>
                    </a:p>
                  </a:txBody>
                  <a:tcPr marL="76617" marR="76617" marT="0" marB="0">
                    <a:lnL w="12700" cap="flat" cmpd="sng" algn="ctr">
                      <a:solidFill>
                        <a:srgbClr val="002060"/>
                      </a:solidFill>
                      <a:prstDash val="solid"/>
                      <a:round/>
                      <a:headEnd type="none" w="med" len="med"/>
                      <a:tailEnd type="none" w="med" len="med"/>
                    </a:lnL>
                  </a:tcPr>
                </a:tc>
                <a:extLst>
                  <a:ext uri="{0D108BD9-81ED-4DB2-BD59-A6C34878D82A}">
                    <a16:rowId xmlns:a16="http://schemas.microsoft.com/office/drawing/2014/main" val="2610698877"/>
                  </a:ext>
                </a:extLst>
              </a:tr>
              <a:tr h="227127">
                <a:tc>
                  <a:txBody>
                    <a:bodyPr/>
                    <a:lstStyle/>
                    <a:p>
                      <a:pPr algn="ctr">
                        <a:spcAft>
                          <a:spcPts val="0"/>
                        </a:spcAft>
                      </a:pPr>
                      <a:r>
                        <a:rPr lang="en-US" sz="1200" b="1" spc="-25" dirty="0">
                          <a:effectLst/>
                          <a:latin typeface="+mn-lt"/>
                          <a:ea typeface="Times New Roman" panose="02020603050405020304" pitchFamily="18" charset="0"/>
                          <a:cs typeface="Arial" panose="020B0604020202020204" pitchFamily="34" charset="0"/>
                        </a:rPr>
                        <a:t>Advisor Fee</a:t>
                      </a:r>
                    </a:p>
                    <a:p>
                      <a:pPr algn="ctr">
                        <a:spcAft>
                          <a:spcPts val="0"/>
                        </a:spcAft>
                      </a:pPr>
                      <a:r>
                        <a:rPr lang="en-US" sz="1000" b="0" spc="-25" dirty="0">
                          <a:effectLst/>
                          <a:latin typeface="+mn-lt"/>
                          <a:ea typeface="Times New Roman" panose="02020603050405020304" pitchFamily="18" charset="0"/>
                          <a:cs typeface="Arial" panose="020B0604020202020204" pitchFamily="34" charset="0"/>
                        </a:rPr>
                        <a:t>Charged to the  CASH TRADING account</a:t>
                      </a:r>
                    </a:p>
                  </a:txBody>
                  <a:tcPr marL="76617" marR="76617" marT="0" marB="0">
                    <a:lnR w="12700" cap="flat" cmpd="sng" algn="ctr">
                      <a:solidFill>
                        <a:srgbClr val="002060"/>
                      </a:solidFill>
                      <a:prstDash val="solid"/>
                      <a:round/>
                      <a:headEnd type="none" w="med" len="med"/>
                      <a:tailEnd type="none" w="med" len="med"/>
                    </a:lnR>
                  </a:tcPr>
                </a:tc>
                <a:tc>
                  <a:txBody>
                    <a:bodyPr/>
                    <a:lstStyle/>
                    <a:p>
                      <a:pPr algn="ctr">
                        <a:spcAft>
                          <a:spcPts val="0"/>
                        </a:spcAft>
                      </a:pPr>
                      <a:r>
                        <a:rPr lang="en-US" sz="1000" spc="-25" dirty="0">
                          <a:effectLst/>
                          <a:latin typeface="+mn-lt"/>
                          <a:ea typeface="Times New Roman" panose="02020603050405020304" pitchFamily="18" charset="0"/>
                          <a:cs typeface="Arial" panose="020B0604020202020204" pitchFamily="34" charset="0"/>
                        </a:rPr>
                        <a:t>Not available</a:t>
                      </a:r>
                    </a:p>
                  </a:txBody>
                  <a:tcPr marL="76617" marR="76617"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spc="-25" dirty="0">
                          <a:effectLst/>
                          <a:latin typeface="+mn-lt"/>
                          <a:ea typeface="Times New Roman" panose="02020603050405020304" pitchFamily="18" charset="0"/>
                          <a:cs typeface="Arial" panose="020B0604020202020204" pitchFamily="34" charset="0"/>
                        </a:rPr>
                        <a:t>Up to 1.5% pa The proportional amount is charged monthly.</a:t>
                      </a:r>
                    </a:p>
                    <a:p>
                      <a:pPr algn="ctr">
                        <a:spcAft>
                          <a:spcPts val="0"/>
                        </a:spcAft>
                      </a:pPr>
                      <a:endParaRPr lang="en-US" sz="1000" spc="-25" dirty="0">
                        <a:effectLst/>
                        <a:latin typeface="+mn-lt"/>
                        <a:ea typeface="Times New Roman" panose="02020603050405020304" pitchFamily="18" charset="0"/>
                        <a:cs typeface="Arial" panose="020B0604020202020204" pitchFamily="34" charset="0"/>
                      </a:endParaRPr>
                    </a:p>
                  </a:txBody>
                  <a:tcPr marL="76617" marR="76617"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spc="-25" dirty="0">
                          <a:effectLst/>
                          <a:latin typeface="+mn-lt"/>
                          <a:ea typeface="Times New Roman" panose="02020603050405020304" pitchFamily="18" charset="0"/>
                          <a:cs typeface="Arial" panose="020B0604020202020204" pitchFamily="34" charset="0"/>
                        </a:rPr>
                        <a:t>Up to 1.5% pa The proportional amount is charged monthly.</a:t>
                      </a:r>
                    </a:p>
                  </a:txBody>
                  <a:tcPr marL="76617" marR="76617" marT="0" marB="0">
                    <a:lnL w="12700" cap="flat" cmpd="sng" algn="ctr">
                      <a:solidFill>
                        <a:srgbClr val="002060"/>
                      </a:solidFill>
                      <a:prstDash val="solid"/>
                      <a:round/>
                      <a:headEnd type="none" w="med" len="med"/>
                      <a:tailEnd type="none" w="med" len="med"/>
                    </a:lnL>
                  </a:tcPr>
                </a:tc>
                <a:extLst>
                  <a:ext uri="{0D108BD9-81ED-4DB2-BD59-A6C34878D82A}">
                    <a16:rowId xmlns:a16="http://schemas.microsoft.com/office/drawing/2014/main" val="1246902103"/>
                  </a:ext>
                </a:extLst>
              </a:tr>
              <a:tr h="234573">
                <a:tc>
                  <a:txBody>
                    <a:bodyPr/>
                    <a:lstStyle/>
                    <a:p>
                      <a:pPr algn="ctr">
                        <a:spcAft>
                          <a:spcPts val="0"/>
                        </a:spcAft>
                      </a:pPr>
                      <a:r>
                        <a:rPr lang="en-US" sz="1200" b="1" spc="-25" dirty="0">
                          <a:effectLst/>
                          <a:latin typeface="+mn-lt"/>
                          <a:ea typeface="Times New Roman" panose="02020603050405020304" pitchFamily="18" charset="0"/>
                          <a:cs typeface="Arial" panose="020B0604020202020204" pitchFamily="34" charset="0"/>
                        </a:rPr>
                        <a:t>Custodian Cost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spc="-25" dirty="0">
                          <a:effectLst/>
                          <a:latin typeface="+mn-lt"/>
                          <a:ea typeface="Times New Roman" panose="02020603050405020304" pitchFamily="18" charset="0"/>
                          <a:cs typeface="Arial" panose="020B0604020202020204" pitchFamily="34" charset="0"/>
                        </a:rPr>
                        <a:t>Charged to the CASH TRADING account</a:t>
                      </a:r>
                    </a:p>
                  </a:txBody>
                  <a:tcPr marL="76617" marR="76617" marT="0" marB="0">
                    <a:lnR w="12700" cap="flat" cmpd="sng" algn="ctr">
                      <a:solidFill>
                        <a:srgbClr val="002060"/>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25" normalizeH="0" baseline="0" noProof="0">
                          <a:ln>
                            <a:noFill/>
                          </a:ln>
                          <a:solidFill>
                            <a:prstClr val="black"/>
                          </a:solidFill>
                          <a:effectLst/>
                          <a:uLnTx/>
                          <a:uFillTx/>
                          <a:latin typeface="Calibri"/>
                          <a:ea typeface="Times New Roman" panose="02020603050405020304" pitchFamily="18" charset="0"/>
                          <a:cs typeface="Arial" panose="020B0604020202020204" pitchFamily="34" charset="0"/>
                        </a:rPr>
                        <a:t>0.26% pa with a minimum amount of £220 per year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25" normalizeH="0" baseline="0" noProof="0">
                          <a:ln>
                            <a:noFill/>
                          </a:ln>
                          <a:solidFill>
                            <a:prstClr val="black"/>
                          </a:solidFill>
                          <a:effectLst/>
                          <a:uLnTx/>
                          <a:uFillTx/>
                          <a:latin typeface="Calibri"/>
                          <a:ea typeface="Times New Roman" panose="02020603050405020304" pitchFamily="18" charset="0"/>
                          <a:cs typeface="Arial" panose="020B0604020202020204" pitchFamily="34" charset="0"/>
                        </a:rPr>
                        <a:t>The proportional amount is charged monthly.</a:t>
                      </a:r>
                      <a:endParaRPr kumimoji="0" lang="en-US" sz="1000" b="0" i="0" u="none" strike="noStrike" kern="1200" cap="none" spc="-25" normalizeH="0" baseline="0" noProof="0" dirty="0">
                        <a:ln>
                          <a:noFill/>
                        </a:ln>
                        <a:solidFill>
                          <a:prstClr val="black"/>
                        </a:solidFill>
                        <a:effectLst/>
                        <a:uLnTx/>
                        <a:uFillTx/>
                        <a:latin typeface="Calibri"/>
                        <a:ea typeface="Times New Roman" panose="02020603050405020304" pitchFamily="18" charset="0"/>
                        <a:cs typeface="Arial" panose="020B0604020202020204" pitchFamily="34" charset="0"/>
                      </a:endParaRPr>
                    </a:p>
                  </a:txBody>
                  <a:tcPr marL="76617" marR="76617"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25" normalizeH="0" baseline="0" noProof="0" dirty="0">
                          <a:ln>
                            <a:noFill/>
                          </a:ln>
                          <a:solidFill>
                            <a:prstClr val="black"/>
                          </a:solidFill>
                          <a:effectLst/>
                          <a:uLnTx/>
                          <a:uFillTx/>
                          <a:latin typeface="Calibri"/>
                          <a:ea typeface="Times New Roman" panose="02020603050405020304" pitchFamily="18" charset="0"/>
                          <a:cs typeface="Arial" panose="020B0604020202020204" pitchFamily="34" charset="0"/>
                        </a:rPr>
                        <a:t>0.26% pa with a minimum amount of £220 per year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25" normalizeH="0" baseline="0" noProof="0" dirty="0">
                          <a:ln>
                            <a:noFill/>
                          </a:ln>
                          <a:solidFill>
                            <a:prstClr val="black"/>
                          </a:solidFill>
                          <a:effectLst/>
                          <a:uLnTx/>
                          <a:uFillTx/>
                          <a:latin typeface="Calibri"/>
                          <a:ea typeface="Times New Roman" panose="02020603050405020304" pitchFamily="18" charset="0"/>
                          <a:cs typeface="Arial" panose="020B0604020202020204" pitchFamily="34" charset="0"/>
                        </a:rPr>
                        <a:t>The proportional amount is charged monthly.</a:t>
                      </a:r>
                    </a:p>
                  </a:txBody>
                  <a:tcPr marL="76617" marR="76617"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25" normalizeH="0" baseline="0" noProof="0" dirty="0">
                          <a:ln>
                            <a:noFill/>
                          </a:ln>
                          <a:solidFill>
                            <a:prstClr val="black"/>
                          </a:solidFill>
                          <a:effectLst/>
                          <a:uLnTx/>
                          <a:uFillTx/>
                          <a:latin typeface="Calibri"/>
                          <a:ea typeface="Times New Roman" panose="02020603050405020304" pitchFamily="18" charset="0"/>
                          <a:cs typeface="Arial" panose="020B0604020202020204" pitchFamily="34" charset="0"/>
                        </a:rPr>
                        <a:t>0.26% pa with a minimum amount of £220 per year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25" normalizeH="0" baseline="0" noProof="0" dirty="0">
                          <a:ln>
                            <a:noFill/>
                          </a:ln>
                          <a:solidFill>
                            <a:prstClr val="black"/>
                          </a:solidFill>
                          <a:effectLst/>
                          <a:uLnTx/>
                          <a:uFillTx/>
                          <a:latin typeface="Calibri"/>
                          <a:ea typeface="Times New Roman" panose="02020603050405020304" pitchFamily="18" charset="0"/>
                          <a:cs typeface="Arial" panose="020B0604020202020204" pitchFamily="34" charset="0"/>
                        </a:rPr>
                        <a:t>The proportional amount is charged monthly.</a:t>
                      </a:r>
                    </a:p>
                  </a:txBody>
                  <a:tcPr marL="76617" marR="76617" marT="0" marB="0">
                    <a:lnL w="12700" cap="flat" cmpd="sng" algn="ctr">
                      <a:solidFill>
                        <a:srgbClr val="002060"/>
                      </a:solidFill>
                      <a:prstDash val="solid"/>
                      <a:round/>
                      <a:headEnd type="none" w="med" len="med"/>
                      <a:tailEnd type="none" w="med" len="med"/>
                    </a:lnL>
                  </a:tcPr>
                </a:tc>
                <a:extLst>
                  <a:ext uri="{0D108BD9-81ED-4DB2-BD59-A6C34878D82A}">
                    <a16:rowId xmlns:a16="http://schemas.microsoft.com/office/drawing/2014/main" val="1190271025"/>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spc="-25" dirty="0">
                          <a:effectLst/>
                          <a:latin typeface="+mn-lt"/>
                          <a:ea typeface="Times New Roman" panose="02020603050405020304" pitchFamily="18" charset="0"/>
                          <a:cs typeface="Arial" panose="020B0604020202020204" pitchFamily="34" charset="0"/>
                        </a:rPr>
                        <a:t>Dealing Fee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spc="-25" dirty="0">
                          <a:effectLst/>
                          <a:latin typeface="+mn-lt"/>
                          <a:ea typeface="Times New Roman" panose="02020603050405020304" pitchFamily="18" charset="0"/>
                          <a:cs typeface="Arial" panose="020B0604020202020204" pitchFamily="34" charset="0"/>
                        </a:rPr>
                        <a:t>Charged to the CASH TRADING account</a:t>
                      </a:r>
                      <a:endParaRPr lang="en-US" sz="1200" b="1" spc="-25" dirty="0">
                        <a:effectLst/>
                        <a:latin typeface="+mn-lt"/>
                        <a:ea typeface="Times New Roman" panose="02020603050405020304" pitchFamily="18" charset="0"/>
                        <a:cs typeface="Arial" panose="020B0604020202020204" pitchFamily="34" charset="0"/>
                      </a:endParaRPr>
                    </a:p>
                  </a:txBody>
                  <a:tcPr marL="76617" marR="76617" marT="0" marB="0">
                    <a:lnR w="12700" cap="flat" cmpd="sng" algn="ctr">
                      <a:solidFill>
                        <a:srgbClr val="002060"/>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spc="-25" dirty="0">
                          <a:effectLst/>
                          <a:latin typeface="+mn-lt"/>
                          <a:ea typeface="Times New Roman" panose="02020603050405020304" pitchFamily="18" charset="0"/>
                          <a:cs typeface="Arial" panose="020B0604020202020204" pitchFamily="34" charset="0"/>
                        </a:rPr>
                        <a:t>Equities/Bonds/Notes/Alternatives </a:t>
                      </a:r>
                      <a:r>
                        <a:rPr lang="en-US" sz="1000" spc="-25" dirty="0">
                          <a:effectLst/>
                          <a:latin typeface="+mn-lt"/>
                          <a:ea typeface="Times New Roman" panose="02020603050405020304" pitchFamily="18" charset="0"/>
                          <a:cs typeface="Arial" panose="020B0604020202020204" pitchFamily="34" charset="0"/>
                        </a:rPr>
                        <a:t>0.25%</a:t>
                      </a:r>
                      <a:br>
                        <a:rPr lang="en-US" sz="1000" spc="-25" dirty="0">
                          <a:effectLst/>
                          <a:latin typeface="+mn-lt"/>
                          <a:ea typeface="Times New Roman" panose="02020603050405020304" pitchFamily="18" charset="0"/>
                          <a:cs typeface="Arial" panose="020B0604020202020204" pitchFamily="34" charset="0"/>
                        </a:rPr>
                      </a:br>
                      <a:r>
                        <a:rPr lang="en-US" sz="1000" b="1" spc="-25" dirty="0">
                          <a:effectLst/>
                          <a:latin typeface="+mn-lt"/>
                          <a:ea typeface="Times New Roman" panose="02020603050405020304" pitchFamily="18" charset="0"/>
                          <a:cs typeface="Arial" panose="020B0604020202020204" pitchFamily="34" charset="0"/>
                        </a:rPr>
                        <a:t>Collectives/UCITS Funds </a:t>
                      </a:r>
                      <a:r>
                        <a:rPr lang="en-US" sz="1000" spc="-25" dirty="0" err="1">
                          <a:effectLst/>
                          <a:latin typeface="+mn-lt"/>
                          <a:ea typeface="Times New Roman" panose="02020603050405020304" pitchFamily="18" charset="0"/>
                          <a:cs typeface="Arial" panose="020B0604020202020204" pitchFamily="34" charset="0"/>
                        </a:rPr>
                        <a:t>etc</a:t>
                      </a:r>
                      <a:r>
                        <a:rPr lang="en-US" sz="1000" spc="-25" dirty="0">
                          <a:effectLst/>
                          <a:latin typeface="+mn-lt"/>
                          <a:ea typeface="Times New Roman" panose="02020603050405020304" pitchFamily="18" charset="0"/>
                          <a:cs typeface="Arial" panose="020B0604020202020204" pitchFamily="34" charset="0"/>
                        </a:rPr>
                        <a:t> £35</a:t>
                      </a:r>
                    </a:p>
                  </a:txBody>
                  <a:tcPr marL="76617" marR="76617"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spc="-25" dirty="0">
                          <a:effectLst/>
                          <a:latin typeface="+mn-lt"/>
                          <a:ea typeface="Times New Roman" panose="02020603050405020304" pitchFamily="18" charset="0"/>
                          <a:cs typeface="Arial" panose="020B0604020202020204" pitchFamily="34" charset="0"/>
                        </a:rPr>
                        <a:t>Equities/Bonds/Notes/Alternatives </a:t>
                      </a:r>
                      <a:r>
                        <a:rPr lang="en-US" sz="1000" spc="-25" dirty="0">
                          <a:effectLst/>
                          <a:latin typeface="+mn-lt"/>
                          <a:ea typeface="Times New Roman" panose="02020603050405020304" pitchFamily="18" charset="0"/>
                          <a:cs typeface="Arial" panose="020B0604020202020204" pitchFamily="34" charset="0"/>
                        </a:rPr>
                        <a:t>0.25%</a:t>
                      </a:r>
                      <a:br>
                        <a:rPr lang="en-US" sz="1000" spc="-25" dirty="0">
                          <a:effectLst/>
                          <a:latin typeface="+mn-lt"/>
                          <a:ea typeface="Times New Roman" panose="02020603050405020304" pitchFamily="18" charset="0"/>
                          <a:cs typeface="Arial" panose="020B0604020202020204" pitchFamily="34" charset="0"/>
                        </a:rPr>
                      </a:br>
                      <a:r>
                        <a:rPr lang="en-US" sz="1000" b="1" spc="-25" dirty="0">
                          <a:effectLst/>
                          <a:latin typeface="+mn-lt"/>
                          <a:ea typeface="Times New Roman" panose="02020603050405020304" pitchFamily="18" charset="0"/>
                          <a:cs typeface="Arial" panose="020B0604020202020204" pitchFamily="34" charset="0"/>
                        </a:rPr>
                        <a:t>Collectives/UCITS Funds </a:t>
                      </a:r>
                      <a:r>
                        <a:rPr lang="en-US" sz="1000" spc="-25" dirty="0" err="1">
                          <a:effectLst/>
                          <a:latin typeface="+mn-lt"/>
                          <a:ea typeface="Times New Roman" panose="02020603050405020304" pitchFamily="18" charset="0"/>
                          <a:cs typeface="Arial" panose="020B0604020202020204" pitchFamily="34" charset="0"/>
                        </a:rPr>
                        <a:t>etc</a:t>
                      </a:r>
                      <a:r>
                        <a:rPr lang="en-US" sz="1000" spc="-25" dirty="0">
                          <a:effectLst/>
                          <a:latin typeface="+mn-lt"/>
                          <a:ea typeface="Times New Roman" panose="02020603050405020304" pitchFamily="18" charset="0"/>
                          <a:cs typeface="Arial" panose="020B0604020202020204" pitchFamily="34" charset="0"/>
                        </a:rPr>
                        <a:t> £35</a:t>
                      </a:r>
                    </a:p>
                  </a:txBody>
                  <a:tcPr marL="76617" marR="76617"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spc="-25" dirty="0">
                          <a:effectLst/>
                          <a:latin typeface="+mn-lt"/>
                          <a:ea typeface="Times New Roman" panose="02020603050405020304" pitchFamily="18" charset="0"/>
                          <a:cs typeface="Arial" panose="020B0604020202020204" pitchFamily="34" charset="0"/>
                        </a:rPr>
                        <a:t>Equities/Bonds/Notes/Alternatives </a:t>
                      </a:r>
                      <a:r>
                        <a:rPr lang="en-US" sz="1000" spc="-25" dirty="0">
                          <a:effectLst/>
                          <a:latin typeface="+mn-lt"/>
                          <a:ea typeface="Times New Roman" panose="02020603050405020304" pitchFamily="18" charset="0"/>
                          <a:cs typeface="Arial" panose="020B0604020202020204" pitchFamily="34" charset="0"/>
                        </a:rPr>
                        <a:t>0.25%</a:t>
                      </a:r>
                      <a:br>
                        <a:rPr lang="en-US" sz="1000" spc="-25" dirty="0">
                          <a:effectLst/>
                          <a:latin typeface="+mn-lt"/>
                          <a:ea typeface="Times New Roman" panose="02020603050405020304" pitchFamily="18" charset="0"/>
                          <a:cs typeface="Arial" panose="020B0604020202020204" pitchFamily="34" charset="0"/>
                        </a:rPr>
                      </a:br>
                      <a:r>
                        <a:rPr lang="en-US" sz="1000" b="1" spc="-25" dirty="0">
                          <a:effectLst/>
                          <a:latin typeface="+mn-lt"/>
                          <a:ea typeface="Times New Roman" panose="02020603050405020304" pitchFamily="18" charset="0"/>
                          <a:cs typeface="Arial" panose="020B0604020202020204" pitchFamily="34" charset="0"/>
                        </a:rPr>
                        <a:t>Collectives/UCITS Funds </a:t>
                      </a:r>
                      <a:r>
                        <a:rPr lang="en-US" sz="1000" spc="-25" dirty="0" err="1">
                          <a:effectLst/>
                          <a:latin typeface="+mn-lt"/>
                          <a:ea typeface="Times New Roman" panose="02020603050405020304" pitchFamily="18" charset="0"/>
                          <a:cs typeface="Arial" panose="020B0604020202020204" pitchFamily="34" charset="0"/>
                        </a:rPr>
                        <a:t>etc</a:t>
                      </a:r>
                      <a:r>
                        <a:rPr lang="en-US" sz="1000" spc="-25" dirty="0">
                          <a:effectLst/>
                          <a:latin typeface="+mn-lt"/>
                          <a:ea typeface="Times New Roman" panose="02020603050405020304" pitchFamily="18" charset="0"/>
                          <a:cs typeface="Arial" panose="020B0604020202020204" pitchFamily="34" charset="0"/>
                        </a:rPr>
                        <a:t> £35</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spc="-25" dirty="0">
                        <a:effectLst/>
                        <a:latin typeface="+mn-lt"/>
                        <a:ea typeface="Times New Roman" panose="02020603050405020304" pitchFamily="18" charset="0"/>
                        <a:cs typeface="Arial" panose="020B0604020202020204" pitchFamily="34" charset="0"/>
                      </a:endParaRPr>
                    </a:p>
                  </a:txBody>
                  <a:tcPr marL="76617" marR="76617" marT="0" marB="0">
                    <a:lnL w="12700" cap="flat" cmpd="sng" algn="ctr">
                      <a:solidFill>
                        <a:srgbClr val="002060"/>
                      </a:solidFill>
                      <a:prstDash val="solid"/>
                      <a:round/>
                      <a:headEnd type="none" w="med" len="med"/>
                      <a:tailEnd type="none" w="med" len="med"/>
                    </a:lnL>
                  </a:tcPr>
                </a:tc>
                <a:extLst>
                  <a:ext uri="{0D108BD9-81ED-4DB2-BD59-A6C34878D82A}">
                    <a16:rowId xmlns:a16="http://schemas.microsoft.com/office/drawing/2014/main" val="172073304"/>
                  </a:ext>
                </a:extLst>
              </a:tr>
            </a:tbl>
          </a:graphicData>
        </a:graphic>
      </p:graphicFrame>
      <p:pic>
        <p:nvPicPr>
          <p:cNvPr id="6" name="Picture 5">
            <a:extLst>
              <a:ext uri="{FF2B5EF4-FFF2-40B4-BE49-F238E27FC236}">
                <a16:creationId xmlns:a16="http://schemas.microsoft.com/office/drawing/2014/main" id="{563951F8-3E81-C529-50F3-D7374BC63EEF}"/>
              </a:ext>
            </a:extLst>
          </p:cNvPr>
          <p:cNvPicPr>
            <a:picLocks noChangeAspect="1"/>
          </p:cNvPicPr>
          <p:nvPr/>
        </p:nvPicPr>
        <p:blipFill>
          <a:blip r:embed="rId3"/>
          <a:stretch>
            <a:fillRect/>
          </a:stretch>
        </p:blipFill>
        <p:spPr>
          <a:xfrm>
            <a:off x="7004807" y="428552"/>
            <a:ext cx="2139193" cy="781207"/>
          </a:xfrm>
          <a:prstGeom prst="rect">
            <a:avLst/>
          </a:prstGeom>
        </p:spPr>
      </p:pic>
      <p:sp>
        <p:nvSpPr>
          <p:cNvPr id="2" name="CuadroTexto 1">
            <a:extLst>
              <a:ext uri="{FF2B5EF4-FFF2-40B4-BE49-F238E27FC236}">
                <a16:creationId xmlns:a16="http://schemas.microsoft.com/office/drawing/2014/main" id="{2379DE04-3CF1-6FCF-50EC-6DE2B4052386}"/>
              </a:ext>
            </a:extLst>
          </p:cNvPr>
          <p:cNvSpPr txBox="1"/>
          <p:nvPr/>
        </p:nvSpPr>
        <p:spPr>
          <a:xfrm>
            <a:off x="4924338" y="1435746"/>
            <a:ext cx="4219662" cy="2390398"/>
          </a:xfrm>
          <a:prstGeom prst="rect">
            <a:avLst/>
          </a:prstGeom>
          <a:noFill/>
        </p:spPr>
        <p:txBody>
          <a:bodyPr wrap="square" rtlCol="0">
            <a:spAutoFit/>
          </a:bodyPr>
          <a:lstStyle/>
          <a:p>
            <a:pPr>
              <a:spcBef>
                <a:spcPts val="50"/>
              </a:spcBef>
              <a:spcAft>
                <a:spcPts val="50"/>
              </a:spcAft>
              <a:buClr>
                <a:schemeClr val="tx1"/>
              </a:buClr>
            </a:pPr>
            <a:r>
              <a:rPr lang="en-US" sz="1400" b="1" dirty="0">
                <a:solidFill>
                  <a:srgbClr val="002060"/>
                </a:solidFill>
                <a:latin typeface="Arial" panose="020B0604020202020204" pitchFamily="34" charset="0"/>
                <a:cs typeface="Arial" panose="020B0604020202020204" pitchFamily="34" charset="0"/>
              </a:rPr>
              <a:t>The ideal minimum investment is $100,000 USD</a:t>
            </a:r>
          </a:p>
          <a:p>
            <a:pPr>
              <a:spcBef>
                <a:spcPts val="50"/>
              </a:spcBef>
              <a:spcAft>
                <a:spcPts val="50"/>
              </a:spcAft>
              <a:buClr>
                <a:schemeClr val="tx1"/>
              </a:buClr>
            </a:pPr>
            <a:r>
              <a:rPr lang="en-US" sz="1400" b="1" dirty="0">
                <a:solidFill>
                  <a:srgbClr val="002060"/>
                </a:solidFill>
                <a:latin typeface="Arial" panose="020B0604020202020204" pitchFamily="34" charset="0"/>
                <a:cs typeface="Arial" panose="020B0604020202020204" pitchFamily="34" charset="0"/>
              </a:rPr>
              <a:t> </a:t>
            </a:r>
          </a:p>
          <a:p>
            <a:pPr marL="285750" indent="-285750">
              <a:spcBef>
                <a:spcPts val="50"/>
              </a:spcBef>
              <a:spcAft>
                <a:spcPts val="50"/>
              </a:spcAft>
              <a:buClr>
                <a:schemeClr val="tx1"/>
              </a:buClr>
              <a:buFont typeface="Wingdings" panose="05000000000000000000" pitchFamily="2" charset="2"/>
              <a:buChar char="§"/>
            </a:pPr>
            <a:r>
              <a:rPr lang="en-US" sz="1200" dirty="0">
                <a:latin typeface="Arial" panose="020B0604020202020204" pitchFamily="34" charset="0"/>
                <a:cs typeface="Arial" panose="020B0604020202020204" pitchFamily="34" charset="0"/>
              </a:rPr>
              <a:t>Segregated accounts by law in IOM, UK to protect investors.</a:t>
            </a:r>
          </a:p>
          <a:p>
            <a:pPr marL="285750" indent="-285750">
              <a:spcBef>
                <a:spcPts val="50"/>
              </a:spcBef>
              <a:spcAft>
                <a:spcPts val="50"/>
              </a:spcAft>
              <a:buClr>
                <a:schemeClr val="tx1"/>
              </a:buClr>
              <a:buFont typeface="Wingdings" panose="05000000000000000000" pitchFamily="2" charset="2"/>
              <a:buChar char="§"/>
            </a:pPr>
            <a:r>
              <a:rPr lang="en-US" sz="1200" dirty="0">
                <a:latin typeface="Arial" panose="020B0604020202020204" pitchFamily="34" charset="0"/>
                <a:cs typeface="Arial" panose="020B0604020202020204" pitchFamily="34" charset="0"/>
              </a:rPr>
              <a:t>All assets are held under custody with Pershing ($42 trillion under custody)</a:t>
            </a:r>
          </a:p>
          <a:p>
            <a:pPr marL="285750" indent="-285750">
              <a:spcBef>
                <a:spcPts val="50"/>
              </a:spcBef>
              <a:spcAft>
                <a:spcPts val="50"/>
              </a:spcAft>
              <a:buClr>
                <a:schemeClr val="tx1"/>
              </a:buClr>
              <a:buFont typeface="Wingdings" panose="05000000000000000000" pitchFamily="2" charset="2"/>
              <a:buChar char="§"/>
            </a:pPr>
            <a:r>
              <a:rPr lang="en-US" sz="1200" dirty="0">
                <a:latin typeface="Arial" panose="020B0604020202020204" pitchFamily="34" charset="0"/>
                <a:cs typeface="Arial" panose="020B0604020202020204" pitchFamily="34" charset="0"/>
              </a:rPr>
              <a:t>Online valuations.</a:t>
            </a:r>
          </a:p>
          <a:p>
            <a:pPr marL="285750" indent="-285750">
              <a:spcBef>
                <a:spcPts val="50"/>
              </a:spcBef>
              <a:spcAft>
                <a:spcPts val="50"/>
              </a:spcAft>
              <a:buClr>
                <a:schemeClr val="tx1"/>
              </a:buClr>
              <a:buFont typeface="Wingdings" panose="05000000000000000000" pitchFamily="2" charset="2"/>
              <a:buChar char="§"/>
            </a:pPr>
            <a:r>
              <a:rPr lang="en-US" sz="1200" dirty="0">
                <a:latin typeface="Arial" panose="020B0604020202020204" pitchFamily="34" charset="0"/>
                <a:cs typeface="Arial" panose="020B0604020202020204" pitchFamily="34" charset="0"/>
              </a:rPr>
              <a:t>Online Trading / Email /Tel</a:t>
            </a:r>
          </a:p>
          <a:p>
            <a:pPr marL="285750" indent="-285750">
              <a:spcBef>
                <a:spcPts val="50"/>
              </a:spcBef>
              <a:spcAft>
                <a:spcPts val="50"/>
              </a:spcAft>
              <a:buClr>
                <a:schemeClr val="tx1"/>
              </a:buClr>
              <a:buFont typeface="Wingdings" panose="05000000000000000000" pitchFamily="2" charset="2"/>
              <a:buChar char="§"/>
            </a:pPr>
            <a:r>
              <a:rPr lang="en-US" sz="1200" dirty="0">
                <a:latin typeface="Arial" panose="020B0604020202020204" pitchFamily="34" charset="0"/>
                <a:cs typeface="Arial" panose="020B0604020202020204" pitchFamily="34" charset="0"/>
              </a:rPr>
              <a:t>Multi-Currency</a:t>
            </a:r>
          </a:p>
          <a:p>
            <a:pPr marL="285750" indent="-285750">
              <a:spcBef>
                <a:spcPts val="50"/>
              </a:spcBef>
              <a:spcAft>
                <a:spcPts val="50"/>
              </a:spcAft>
              <a:buClr>
                <a:schemeClr val="tx1"/>
              </a:buClr>
              <a:buFont typeface="Wingdings" panose="05000000000000000000" pitchFamily="2" charset="2"/>
              <a:buChar char="§"/>
            </a:pPr>
            <a:r>
              <a:rPr lang="en-US" sz="1200" dirty="0">
                <a:latin typeface="Arial" panose="020B0604020202020204" pitchFamily="34" charset="0"/>
                <a:cs typeface="Arial" panose="020B0604020202020204" pitchFamily="34" charset="0"/>
              </a:rPr>
              <a:t>Tax benefits within the platform</a:t>
            </a:r>
          </a:p>
          <a:p>
            <a:pPr marL="285750" indent="-285750">
              <a:spcBef>
                <a:spcPts val="50"/>
              </a:spcBef>
              <a:spcAft>
                <a:spcPts val="50"/>
              </a:spcAft>
              <a:buClr>
                <a:schemeClr val="tx1"/>
              </a:buClr>
              <a:buFont typeface="Wingdings" panose="05000000000000000000" pitchFamily="2" charset="2"/>
              <a:buChar char="§"/>
            </a:pPr>
            <a:r>
              <a:rPr lang="en-US" sz="1200" dirty="0">
                <a:latin typeface="Arial" panose="020B0604020202020204" pitchFamily="34" charset="0"/>
                <a:cs typeface="Arial" panose="020B0604020202020204" pitchFamily="34" charset="0"/>
              </a:rPr>
              <a:t>Multiple co-owners for succession of assets</a:t>
            </a:r>
            <a:r>
              <a:rPr lang="en-US" sz="1200"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6162521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CA3B9EB-BB55-9840-B82D-FF75058E425D}"/>
              </a:ext>
            </a:extLst>
          </p:cNvPr>
          <p:cNvSpPr txBox="1"/>
          <p:nvPr/>
        </p:nvSpPr>
        <p:spPr>
          <a:xfrm>
            <a:off x="579785" y="1055691"/>
            <a:ext cx="7984429" cy="30777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72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pitchFamily="34" charset="0"/>
                <a:ea typeface="+mn-ea"/>
                <a:cs typeface="Arial" pitchFamily="34" charset="0"/>
              </a:rPr>
              <a:t>06</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r>
              <a:rPr lang="en-US" sz="4400" b="1" spc="-150" dirty="0">
                <a:solidFill>
                  <a:srgbClr val="666666"/>
                </a:solidFill>
                <a:latin typeface="Arial" pitchFamily="34" charset="0"/>
                <a:cs typeface="Arial" pitchFamily="34" charset="0"/>
              </a:rPr>
              <a:t>Contact information and </a:t>
            </a:r>
          </a:p>
          <a:p>
            <a:r>
              <a:rPr lang="en-US" sz="4400" b="1" spc="-150" dirty="0">
                <a:solidFill>
                  <a:srgbClr val="666666"/>
                </a:solidFill>
                <a:latin typeface="Arial" pitchFamily="34" charset="0"/>
                <a:cs typeface="Arial" pitchFamily="34" charset="0"/>
              </a:rPr>
              <a:t>Social Networks</a:t>
            </a:r>
            <a:endParaRPr kumimoji="0" lang="es-ES_tradnl" sz="1600" b="1" i="0" u="none" strike="noStrike" kern="1200" cap="none" spc="0" normalizeH="0" baseline="0" noProof="0" dirty="0">
              <a:ln>
                <a:noFill/>
              </a:ln>
              <a:solidFill>
                <a:srgbClr val="002060"/>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1600" b="1" i="0" u="none" strike="noStrike" kern="1200" cap="none" spc="0" normalizeH="0" baseline="0" noProof="0" dirty="0">
                <a:ln>
                  <a:noFill/>
                </a:ln>
                <a:solidFill>
                  <a:srgbClr val="002060"/>
                </a:solidFill>
                <a:effectLst/>
                <a:uLnTx/>
                <a:uFillTx/>
                <a:latin typeface="Arial" pitchFamily="34" charset="0"/>
                <a:ea typeface="+mn-ea"/>
                <a:cs typeface="Arial" pitchFamily="34" charset="0"/>
              </a:rPr>
              <a:t>KNG International Advisors</a:t>
            </a:r>
          </a:p>
        </p:txBody>
      </p:sp>
    </p:spTree>
    <p:extLst>
      <p:ext uri="{BB962C8B-B14F-4D97-AF65-F5344CB8AC3E}">
        <p14:creationId xmlns:p14="http://schemas.microsoft.com/office/powerpoint/2010/main" val="13343631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CE7AE2-290B-43E0-9FF2-541467F93BDB}"/>
              </a:ext>
            </a:extLst>
          </p:cNvPr>
          <p:cNvSpPr/>
          <p:nvPr/>
        </p:nvSpPr>
        <p:spPr>
          <a:xfrm>
            <a:off x="8578132" y="0"/>
            <a:ext cx="571500" cy="58477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002060"/>
              </a:solidFill>
            </a:endParaRPr>
          </a:p>
        </p:txBody>
      </p:sp>
      <p:sp>
        <p:nvSpPr>
          <p:cNvPr id="10" name="Rectangle 9">
            <a:extLst>
              <a:ext uri="{FF2B5EF4-FFF2-40B4-BE49-F238E27FC236}">
                <a16:creationId xmlns:a16="http://schemas.microsoft.com/office/drawing/2014/main" id="{597D3B6D-E14A-407F-8E8F-1A6DBDFD486A}"/>
              </a:ext>
            </a:extLst>
          </p:cNvPr>
          <p:cNvSpPr/>
          <p:nvPr/>
        </p:nvSpPr>
        <p:spPr>
          <a:xfrm>
            <a:off x="8949690" y="584775"/>
            <a:ext cx="194310" cy="203895"/>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002060"/>
              </a:solidFill>
            </a:endParaRPr>
          </a:p>
        </p:txBody>
      </p:sp>
      <p:sp>
        <p:nvSpPr>
          <p:cNvPr id="11" name="Rectangle 10">
            <a:extLst>
              <a:ext uri="{FF2B5EF4-FFF2-40B4-BE49-F238E27FC236}">
                <a16:creationId xmlns:a16="http://schemas.microsoft.com/office/drawing/2014/main" id="{08A04414-2927-4B27-A34D-40EA65FFB3A1}"/>
              </a:ext>
            </a:extLst>
          </p:cNvPr>
          <p:cNvSpPr/>
          <p:nvPr/>
        </p:nvSpPr>
        <p:spPr>
          <a:xfrm>
            <a:off x="8383822" y="0"/>
            <a:ext cx="194310" cy="20389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002060"/>
              </a:solidFill>
            </a:endParaRPr>
          </a:p>
        </p:txBody>
      </p:sp>
      <p:pic>
        <p:nvPicPr>
          <p:cNvPr id="13" name="Picture 12" descr="Logo, company name&#10;&#10;Description automatically generated">
            <a:extLst>
              <a:ext uri="{FF2B5EF4-FFF2-40B4-BE49-F238E27FC236}">
                <a16:creationId xmlns:a16="http://schemas.microsoft.com/office/drawing/2014/main" id="{5DD4ADB5-BC73-47F5-AA69-195AB47DE24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536" t="34623" r="64348" b="34477"/>
          <a:stretch/>
        </p:blipFill>
        <p:spPr>
          <a:xfrm>
            <a:off x="291548" y="6104543"/>
            <a:ext cx="495242" cy="475161"/>
          </a:xfrm>
          <a:prstGeom prst="rect">
            <a:avLst/>
          </a:prstGeom>
        </p:spPr>
      </p:pic>
      <p:pic>
        <p:nvPicPr>
          <p:cNvPr id="14" name="Picture 12" descr="A tree in a forest&#10;&#10;Description automatically generated">
            <a:extLst>
              <a:ext uri="{FF2B5EF4-FFF2-40B4-BE49-F238E27FC236}">
                <a16:creationId xmlns:a16="http://schemas.microsoft.com/office/drawing/2014/main" id="{33E38E3D-8D7B-E446-B1F3-46E9685D54A9}"/>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b="54330"/>
          <a:stretch/>
        </p:blipFill>
        <p:spPr>
          <a:xfrm>
            <a:off x="0" y="4527925"/>
            <a:ext cx="9144000" cy="2365738"/>
          </a:xfrm>
          <a:prstGeom prst="rect">
            <a:avLst/>
          </a:prstGeom>
        </p:spPr>
      </p:pic>
      <p:sp>
        <p:nvSpPr>
          <p:cNvPr id="3" name="CuadroTexto 2">
            <a:extLst>
              <a:ext uri="{FF2B5EF4-FFF2-40B4-BE49-F238E27FC236}">
                <a16:creationId xmlns:a16="http://schemas.microsoft.com/office/drawing/2014/main" id="{E3169E41-AE8E-DEF3-ED57-7E578107A4CA}"/>
              </a:ext>
            </a:extLst>
          </p:cNvPr>
          <p:cNvSpPr txBox="1"/>
          <p:nvPr/>
        </p:nvSpPr>
        <p:spPr>
          <a:xfrm>
            <a:off x="3913802" y="700229"/>
            <a:ext cx="4532243" cy="584775"/>
          </a:xfrm>
          <a:prstGeom prst="rect">
            <a:avLst/>
          </a:prstGeom>
          <a:noFill/>
        </p:spPr>
        <p:txBody>
          <a:bodyPr wrap="square" rtlCol="0">
            <a:spAutoFit/>
          </a:bodyPr>
          <a:lstStyle/>
          <a:p>
            <a:pPr algn="ctr"/>
            <a:r>
              <a:rPr lang="es-MX" sz="3200" b="1" dirty="0" err="1">
                <a:solidFill>
                  <a:srgbClr val="002060"/>
                </a:solidFill>
                <a:latin typeface="Arial" pitchFamily="34" charset="0"/>
                <a:cs typeface="Arial" pitchFamily="34" charset="0"/>
              </a:rPr>
              <a:t>Follow</a:t>
            </a:r>
            <a:r>
              <a:rPr lang="es-MX" sz="3200" b="1" dirty="0">
                <a:solidFill>
                  <a:srgbClr val="002060"/>
                </a:solidFill>
                <a:latin typeface="Arial" pitchFamily="34" charset="0"/>
                <a:cs typeface="Arial" pitchFamily="34" charset="0"/>
              </a:rPr>
              <a:t> </a:t>
            </a:r>
            <a:r>
              <a:rPr lang="es-MX" sz="3200" b="1" dirty="0" err="1">
                <a:solidFill>
                  <a:srgbClr val="002060"/>
                </a:solidFill>
                <a:latin typeface="Arial" pitchFamily="34" charset="0"/>
                <a:cs typeface="Arial" pitchFamily="34" charset="0"/>
              </a:rPr>
              <a:t>us</a:t>
            </a:r>
            <a:endParaRPr lang="es-MX" sz="3200" dirty="0"/>
          </a:p>
        </p:txBody>
      </p:sp>
      <p:pic>
        <p:nvPicPr>
          <p:cNvPr id="12" name="Picture 3" descr="A screenshot of a cell phone&#10;&#10;Description automatically generated">
            <a:extLst>
              <a:ext uri="{FF2B5EF4-FFF2-40B4-BE49-F238E27FC236}">
                <a16:creationId xmlns:a16="http://schemas.microsoft.com/office/drawing/2014/main" id="{4804926E-D7E3-CC2F-FA65-5E8C48E86B4C}"/>
              </a:ext>
            </a:extLst>
          </p:cNvPr>
          <p:cNvPicPr>
            <a:picLocks noChangeAspect="1"/>
          </p:cNvPicPr>
          <p:nvPr/>
        </p:nvPicPr>
        <p:blipFill rotWithShape="1">
          <a:blip r:embed="rId4">
            <a:extLst>
              <a:ext uri="{28A0092B-C50C-407E-A947-70E740481C1C}">
                <a14:useLocalDpi xmlns:a14="http://schemas.microsoft.com/office/drawing/2010/main" val="0"/>
              </a:ext>
            </a:extLst>
          </a:blip>
          <a:srcRect t="42126" r="53380" b="44347"/>
          <a:stretch/>
        </p:blipFill>
        <p:spPr>
          <a:xfrm>
            <a:off x="0" y="1918590"/>
            <a:ext cx="4396125" cy="1275521"/>
          </a:xfrm>
          <a:prstGeom prst="rect">
            <a:avLst/>
          </a:prstGeom>
        </p:spPr>
      </p:pic>
      <p:sp>
        <p:nvSpPr>
          <p:cNvPr id="17" name="TextBox 7">
            <a:extLst>
              <a:ext uri="{FF2B5EF4-FFF2-40B4-BE49-F238E27FC236}">
                <a16:creationId xmlns:a16="http://schemas.microsoft.com/office/drawing/2014/main" id="{9C184754-11F2-C99D-172E-70E1CE95E733}"/>
              </a:ext>
            </a:extLst>
          </p:cNvPr>
          <p:cNvSpPr txBox="1"/>
          <p:nvPr/>
        </p:nvSpPr>
        <p:spPr>
          <a:xfrm>
            <a:off x="349532" y="4236527"/>
            <a:ext cx="8444935" cy="1815882"/>
          </a:xfrm>
          <a:prstGeom prst="rect">
            <a:avLst/>
          </a:prstGeom>
          <a:noFill/>
        </p:spPr>
        <p:txBody>
          <a:bodyPr wrap="square" rtlCol="0">
            <a:spAutoFit/>
          </a:bodyPr>
          <a:lstStyle/>
          <a:p>
            <a:pPr algn="just"/>
            <a:r>
              <a:rPr lang="en-US" sz="1600" b="1" dirty="0">
                <a:latin typeface="Arial" panose="020B0604020202020204" pitchFamily="34" charset="0"/>
                <a:cs typeface="Arial" panose="020B0604020202020204" pitchFamily="34" charset="0"/>
              </a:rPr>
              <a:t>By following us you will get </a:t>
            </a:r>
          </a:p>
          <a:p>
            <a:pPr algn="just"/>
            <a:endParaRPr lang="es-MX" sz="16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Weekly reports with the most relevant information on the international financial market.</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Notifications of global investment opportunities</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Notifications of interest coupon payments on high-yield corporate bonds</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Personal financial intelligence tips</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Webinars with fund managers and bond issuers from London, Switzerland and NY</a:t>
            </a:r>
            <a:endParaRPr lang="es-MX" sz="1600" dirty="0">
              <a:latin typeface="Arial" panose="020B0604020202020204" pitchFamily="34" charset="0"/>
              <a:cs typeface="Arial" panose="020B0604020202020204" pitchFamily="34" charset="0"/>
            </a:endParaRPr>
          </a:p>
        </p:txBody>
      </p:sp>
      <p:pic>
        <p:nvPicPr>
          <p:cNvPr id="5" name="Imagen 4">
            <a:extLst>
              <a:ext uri="{FF2B5EF4-FFF2-40B4-BE49-F238E27FC236}">
                <a16:creationId xmlns:a16="http://schemas.microsoft.com/office/drawing/2014/main" id="{E5E45787-3E5A-6D4C-7A7D-E6B7099A7A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45657" y="1404565"/>
            <a:ext cx="2984789" cy="2984789"/>
          </a:xfrm>
          <a:prstGeom prst="rect">
            <a:avLst/>
          </a:prstGeom>
        </p:spPr>
      </p:pic>
    </p:spTree>
    <p:extLst>
      <p:ext uri="{BB962C8B-B14F-4D97-AF65-F5344CB8AC3E}">
        <p14:creationId xmlns:p14="http://schemas.microsoft.com/office/powerpoint/2010/main" val="6592087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CuadroTexto 37"/>
          <p:cNvSpPr txBox="1"/>
          <p:nvPr/>
        </p:nvSpPr>
        <p:spPr>
          <a:xfrm>
            <a:off x="2557780" y="629218"/>
            <a:ext cx="4966057" cy="646331"/>
          </a:xfrm>
          <a:prstGeom prst="rect">
            <a:avLst/>
          </a:prstGeom>
          <a:noFill/>
        </p:spPr>
        <p:txBody>
          <a:bodyPr wrap="square" rtlCol="0">
            <a:spAutoFit/>
          </a:bodyPr>
          <a:lstStyle/>
          <a:p>
            <a:pPr algn="r"/>
            <a:r>
              <a:rPr lang="es-MX" sz="3600" b="1" dirty="0">
                <a:solidFill>
                  <a:srgbClr val="002060"/>
                </a:solidFill>
                <a:effectLst>
                  <a:outerShdw blurRad="38100" dist="38100" dir="2700000" algn="tl">
                    <a:srgbClr val="000000">
                      <a:alpha val="43137"/>
                    </a:srgbClr>
                  </a:outerShdw>
                </a:effectLst>
                <a:latin typeface="Arial" pitchFamily="34" charset="0"/>
                <a:cs typeface="Arial" pitchFamily="34" charset="0"/>
              </a:rPr>
              <a:t>Contacto</a:t>
            </a:r>
            <a:endParaRPr lang="es-MX" sz="4000" dirty="0">
              <a:effectLst>
                <a:outerShdw blurRad="38100" dist="38100" dir="2700000" algn="tl">
                  <a:srgbClr val="000000">
                    <a:alpha val="43137"/>
                  </a:srgbClr>
                </a:outerShdw>
              </a:effectLst>
            </a:endParaRPr>
          </a:p>
        </p:txBody>
      </p:sp>
      <p:sp>
        <p:nvSpPr>
          <p:cNvPr id="2" name="Rectángulo 1">
            <a:hlinkClick r:id="rId2"/>
          </p:cNvPr>
          <p:cNvSpPr/>
          <p:nvPr/>
        </p:nvSpPr>
        <p:spPr>
          <a:xfrm>
            <a:off x="4803818" y="5938508"/>
            <a:ext cx="2245038" cy="244699"/>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sz="1100" dirty="0">
              <a:solidFill>
                <a:schemeClr val="tx1">
                  <a:lumMod val="75000"/>
                  <a:lumOff val="25000"/>
                </a:schemeClr>
              </a:solidFill>
              <a:cs typeface="Arial" pitchFamily="34" charset="0"/>
            </a:endParaRPr>
          </a:p>
        </p:txBody>
      </p:sp>
      <p:sp>
        <p:nvSpPr>
          <p:cNvPr id="9" name="CuadroTexto 6">
            <a:extLst>
              <a:ext uri="{FF2B5EF4-FFF2-40B4-BE49-F238E27FC236}">
                <a16:creationId xmlns:a16="http://schemas.microsoft.com/office/drawing/2014/main" id="{97C82579-65AE-4BD3-9A21-3479451DA871}"/>
              </a:ext>
            </a:extLst>
          </p:cNvPr>
          <p:cNvSpPr txBox="1"/>
          <p:nvPr/>
        </p:nvSpPr>
        <p:spPr>
          <a:xfrm>
            <a:off x="4803818" y="1549593"/>
            <a:ext cx="2102854" cy="4080925"/>
          </a:xfrm>
          <a:prstGeom prst="rect">
            <a:avLst/>
          </a:prstGeom>
          <a:noFill/>
        </p:spPr>
        <p:txBody>
          <a:bodyPr wrap="square" rtlCol="0">
            <a:spAutoFit/>
          </a:bodyPr>
          <a:lstStyle/>
          <a:p>
            <a:pPr>
              <a:lnSpc>
                <a:spcPct val="120000"/>
              </a:lnSpc>
              <a:buClr>
                <a:schemeClr val="folHlink"/>
              </a:buClr>
              <a:buSzPct val="90000"/>
            </a:pPr>
            <a:r>
              <a:rPr lang="es-MX" b="1" dirty="0" err="1">
                <a:solidFill>
                  <a:schemeClr val="tx2">
                    <a:lumMod val="50000"/>
                  </a:schemeClr>
                </a:solidFill>
                <a:latin typeface="Arial" panose="020B0604020202020204" pitchFamily="34" charset="0"/>
                <a:cs typeface="Arial" panose="020B0604020202020204" pitchFamily="34" charset="0"/>
              </a:rPr>
              <a:t>Mexico</a:t>
            </a:r>
            <a:endParaRPr lang="es-MX" b="1" dirty="0">
              <a:solidFill>
                <a:schemeClr val="tx2">
                  <a:lumMod val="50000"/>
                </a:schemeClr>
              </a:solidFill>
              <a:latin typeface="Arial" panose="020B0604020202020204" pitchFamily="34" charset="0"/>
              <a:cs typeface="Arial" panose="020B0604020202020204" pitchFamily="34" charset="0"/>
            </a:endParaRPr>
          </a:p>
          <a:p>
            <a:pPr marL="171450" indent="-171450">
              <a:lnSpc>
                <a:spcPct val="120000"/>
              </a:lnSpc>
              <a:buClr>
                <a:schemeClr val="folHlink"/>
              </a:buClr>
              <a:buSzPct val="90000"/>
              <a:buFont typeface="Arial" panose="020B0604020202020204" pitchFamily="34" charset="0"/>
              <a:buChar char="•"/>
            </a:pPr>
            <a:r>
              <a:rPr lang="es-MX" sz="1200" b="1" dirty="0">
                <a:solidFill>
                  <a:schemeClr val="bg2">
                    <a:lumMod val="50000"/>
                  </a:schemeClr>
                </a:solidFill>
                <a:latin typeface="Arial" panose="020B0604020202020204" pitchFamily="34" charset="0"/>
                <a:cs typeface="Arial" panose="020B0604020202020204" pitchFamily="34" charset="0"/>
              </a:rPr>
              <a:t>Cancún </a:t>
            </a:r>
          </a:p>
          <a:p>
            <a:pPr marL="171450" indent="-171450">
              <a:lnSpc>
                <a:spcPct val="120000"/>
              </a:lnSpc>
              <a:buClr>
                <a:schemeClr val="folHlink"/>
              </a:buClr>
              <a:buSzPct val="90000"/>
              <a:buFont typeface="Arial" panose="020B0604020202020204" pitchFamily="34" charset="0"/>
              <a:buChar char="•"/>
            </a:pPr>
            <a:r>
              <a:rPr lang="es-MX" sz="1200" b="1" dirty="0">
                <a:solidFill>
                  <a:schemeClr val="bg2">
                    <a:lumMod val="50000"/>
                  </a:schemeClr>
                </a:solidFill>
                <a:latin typeface="Arial" panose="020B0604020202020204" pitchFamily="34" charset="0"/>
                <a:cs typeface="Arial" panose="020B0604020202020204" pitchFamily="34" charset="0"/>
              </a:rPr>
              <a:t>Playa del Carmen</a:t>
            </a:r>
          </a:p>
          <a:p>
            <a:pPr marL="171450" indent="-171450">
              <a:lnSpc>
                <a:spcPct val="120000"/>
              </a:lnSpc>
              <a:buClr>
                <a:schemeClr val="folHlink"/>
              </a:buClr>
              <a:buSzPct val="90000"/>
              <a:buFont typeface="Arial" panose="020B0604020202020204" pitchFamily="34" charset="0"/>
              <a:buChar char="•"/>
            </a:pPr>
            <a:r>
              <a:rPr lang="es-MX" sz="1200" b="1" dirty="0">
                <a:solidFill>
                  <a:schemeClr val="bg2">
                    <a:lumMod val="50000"/>
                  </a:schemeClr>
                </a:solidFill>
                <a:latin typeface="Arial" panose="020B0604020202020204" pitchFamily="34" charset="0"/>
                <a:cs typeface="Arial" panose="020B0604020202020204" pitchFamily="34" charset="0"/>
              </a:rPr>
              <a:t>Ciudad de México</a:t>
            </a:r>
          </a:p>
          <a:p>
            <a:pPr marL="171450" indent="-171450">
              <a:lnSpc>
                <a:spcPct val="120000"/>
              </a:lnSpc>
              <a:buClr>
                <a:schemeClr val="folHlink"/>
              </a:buClr>
              <a:buSzPct val="90000"/>
              <a:buFont typeface="Arial" panose="020B0604020202020204" pitchFamily="34" charset="0"/>
              <a:buChar char="•"/>
            </a:pPr>
            <a:r>
              <a:rPr lang="es-MX" sz="1200" b="1" dirty="0">
                <a:solidFill>
                  <a:schemeClr val="bg2">
                    <a:lumMod val="50000"/>
                  </a:schemeClr>
                </a:solidFill>
                <a:latin typeface="Arial" panose="020B0604020202020204" pitchFamily="34" charset="0"/>
                <a:cs typeface="Arial" panose="020B0604020202020204" pitchFamily="34" charset="0"/>
              </a:rPr>
              <a:t>Monterrey</a:t>
            </a:r>
          </a:p>
          <a:p>
            <a:pPr marL="171450" indent="-171450">
              <a:lnSpc>
                <a:spcPct val="120000"/>
              </a:lnSpc>
              <a:buClr>
                <a:schemeClr val="folHlink"/>
              </a:buClr>
              <a:buSzPct val="90000"/>
              <a:buFont typeface="Arial" panose="020B0604020202020204" pitchFamily="34" charset="0"/>
              <a:buChar char="•"/>
            </a:pPr>
            <a:r>
              <a:rPr lang="es-MX" sz="1200" b="1" dirty="0">
                <a:solidFill>
                  <a:schemeClr val="bg2">
                    <a:lumMod val="50000"/>
                  </a:schemeClr>
                </a:solidFill>
                <a:latin typeface="Arial" panose="020B0604020202020204" pitchFamily="34" charset="0"/>
                <a:cs typeface="Arial" panose="020B0604020202020204" pitchFamily="34" charset="0"/>
              </a:rPr>
              <a:t>Mérida	</a:t>
            </a:r>
            <a:endParaRPr lang="es-MX" sz="1200" dirty="0">
              <a:solidFill>
                <a:schemeClr val="bg2">
                  <a:lumMod val="50000"/>
                </a:schemeClr>
              </a:solidFill>
              <a:latin typeface="Arial" panose="020B0604020202020204" pitchFamily="34" charset="0"/>
              <a:cs typeface="Arial" panose="020B0604020202020204" pitchFamily="34" charset="0"/>
            </a:endParaRPr>
          </a:p>
          <a:p>
            <a:pPr marL="171450" indent="-171450">
              <a:lnSpc>
                <a:spcPct val="120000"/>
              </a:lnSpc>
              <a:buClr>
                <a:schemeClr val="folHlink"/>
              </a:buClr>
              <a:buSzPct val="90000"/>
              <a:buFont typeface="Arial" panose="020B0604020202020204" pitchFamily="34" charset="0"/>
              <a:buChar char="•"/>
            </a:pPr>
            <a:r>
              <a:rPr lang="es-MX" sz="1200" b="1" dirty="0">
                <a:solidFill>
                  <a:schemeClr val="bg2">
                    <a:lumMod val="50000"/>
                  </a:schemeClr>
                </a:solidFill>
                <a:latin typeface="Arial" panose="020B0604020202020204" pitchFamily="34" charset="0"/>
                <a:cs typeface="Arial" panose="020B0604020202020204" pitchFamily="34" charset="0"/>
              </a:rPr>
              <a:t>Guadalajara</a:t>
            </a:r>
          </a:p>
          <a:p>
            <a:pPr>
              <a:lnSpc>
                <a:spcPct val="120000"/>
              </a:lnSpc>
              <a:buClr>
                <a:schemeClr val="folHlink"/>
              </a:buClr>
              <a:buSzPct val="90000"/>
            </a:pPr>
            <a:endParaRPr lang="es-MX" sz="1100" b="1" dirty="0">
              <a:solidFill>
                <a:schemeClr val="tx1">
                  <a:lumMod val="85000"/>
                  <a:lumOff val="15000"/>
                </a:schemeClr>
              </a:solidFill>
              <a:latin typeface="Arial" panose="020B0604020202020204" pitchFamily="34" charset="0"/>
              <a:cs typeface="Arial" panose="020B0604020202020204" pitchFamily="34" charset="0"/>
            </a:endParaRPr>
          </a:p>
          <a:p>
            <a:pPr>
              <a:lnSpc>
                <a:spcPct val="120000"/>
              </a:lnSpc>
              <a:buClr>
                <a:schemeClr val="folHlink"/>
              </a:buClr>
              <a:buSzPct val="90000"/>
            </a:pPr>
            <a:r>
              <a:rPr lang="es-MX" b="1" dirty="0">
                <a:solidFill>
                  <a:schemeClr val="tx2">
                    <a:lumMod val="50000"/>
                  </a:schemeClr>
                </a:solidFill>
                <a:latin typeface="Arial" panose="020B0604020202020204" pitchFamily="34" charset="0"/>
                <a:cs typeface="Arial" panose="020B0604020202020204" pitchFamily="34" charset="0"/>
              </a:rPr>
              <a:t>Costa Rica</a:t>
            </a:r>
          </a:p>
          <a:p>
            <a:pPr marL="171450" indent="-171450">
              <a:lnSpc>
                <a:spcPct val="120000"/>
              </a:lnSpc>
              <a:buClr>
                <a:schemeClr val="folHlink"/>
              </a:buClr>
              <a:buSzPct val="90000"/>
              <a:buFont typeface="Arial" panose="020B0604020202020204" pitchFamily="34" charset="0"/>
              <a:buChar char="•"/>
            </a:pPr>
            <a:r>
              <a:rPr lang="es-MX" sz="1200" b="1" dirty="0">
                <a:solidFill>
                  <a:schemeClr val="bg2">
                    <a:lumMod val="50000"/>
                  </a:schemeClr>
                </a:solidFill>
                <a:latin typeface="Arial" panose="020B0604020202020204" pitchFamily="34" charset="0"/>
                <a:cs typeface="Arial" panose="020B0604020202020204" pitchFamily="34" charset="0"/>
              </a:rPr>
              <a:t>San José</a:t>
            </a:r>
          </a:p>
          <a:p>
            <a:pPr>
              <a:lnSpc>
                <a:spcPct val="120000"/>
              </a:lnSpc>
              <a:buClr>
                <a:schemeClr val="folHlink"/>
              </a:buClr>
              <a:buSzPct val="90000"/>
            </a:pPr>
            <a:endParaRPr lang="es-MX" sz="1100" b="1" dirty="0">
              <a:solidFill>
                <a:schemeClr val="bg2">
                  <a:lumMod val="50000"/>
                </a:schemeClr>
              </a:solidFill>
              <a:latin typeface="Arial" panose="020B0604020202020204" pitchFamily="34" charset="0"/>
              <a:cs typeface="Arial" panose="020B0604020202020204" pitchFamily="34" charset="0"/>
            </a:endParaRPr>
          </a:p>
          <a:p>
            <a:pPr>
              <a:lnSpc>
                <a:spcPct val="120000"/>
              </a:lnSpc>
              <a:buClr>
                <a:schemeClr val="folHlink"/>
              </a:buClr>
              <a:buSzPct val="90000"/>
            </a:pPr>
            <a:r>
              <a:rPr lang="es-MX" b="1" dirty="0">
                <a:solidFill>
                  <a:schemeClr val="tx2">
                    <a:lumMod val="50000"/>
                  </a:schemeClr>
                </a:solidFill>
                <a:latin typeface="Arial" panose="020B0604020202020204" pitchFamily="34" charset="0"/>
                <a:cs typeface="Arial" panose="020B0604020202020204" pitchFamily="34" charset="0"/>
              </a:rPr>
              <a:t>Colombia</a:t>
            </a:r>
            <a:endParaRPr lang="es-MX" sz="1200" b="1" dirty="0">
              <a:solidFill>
                <a:schemeClr val="tx2">
                  <a:lumMod val="50000"/>
                </a:schemeClr>
              </a:solidFill>
              <a:latin typeface="Arial" panose="020B0604020202020204" pitchFamily="34" charset="0"/>
              <a:cs typeface="Arial" panose="020B0604020202020204" pitchFamily="34" charset="0"/>
            </a:endParaRPr>
          </a:p>
          <a:p>
            <a:pPr marL="171450" indent="-171450">
              <a:lnSpc>
                <a:spcPct val="120000"/>
              </a:lnSpc>
              <a:buClr>
                <a:schemeClr val="folHlink"/>
              </a:buClr>
              <a:buSzPct val="90000"/>
              <a:buFont typeface="Arial" panose="020B0604020202020204" pitchFamily="34" charset="0"/>
              <a:buChar char="•"/>
            </a:pPr>
            <a:r>
              <a:rPr lang="es-MX" sz="1200" b="1" dirty="0">
                <a:solidFill>
                  <a:schemeClr val="bg2">
                    <a:lumMod val="50000"/>
                  </a:schemeClr>
                </a:solidFill>
                <a:latin typeface="Arial" panose="020B0604020202020204" pitchFamily="34" charset="0"/>
                <a:cs typeface="Arial" panose="020B0604020202020204" pitchFamily="34" charset="0"/>
              </a:rPr>
              <a:t>Bogotá</a:t>
            </a:r>
          </a:p>
          <a:p>
            <a:pPr marL="171450" indent="-171450">
              <a:lnSpc>
                <a:spcPct val="120000"/>
              </a:lnSpc>
              <a:buClr>
                <a:schemeClr val="folHlink"/>
              </a:buClr>
              <a:buSzPct val="90000"/>
              <a:buFont typeface="Arial" panose="020B0604020202020204" pitchFamily="34" charset="0"/>
              <a:buChar char="•"/>
            </a:pPr>
            <a:r>
              <a:rPr lang="es-MX" sz="1200" b="1" dirty="0">
                <a:solidFill>
                  <a:schemeClr val="bg2">
                    <a:lumMod val="50000"/>
                  </a:schemeClr>
                </a:solidFill>
                <a:latin typeface="Arial" panose="020B0604020202020204" pitchFamily="34" charset="0"/>
                <a:cs typeface="Arial" panose="020B0604020202020204" pitchFamily="34" charset="0"/>
              </a:rPr>
              <a:t>Medellín</a:t>
            </a:r>
            <a:br>
              <a:rPr lang="es-MX" sz="1100" b="1" dirty="0">
                <a:latin typeface="Arial" panose="020B0604020202020204" pitchFamily="34" charset="0"/>
                <a:cs typeface="Arial" panose="020B0604020202020204" pitchFamily="34" charset="0"/>
              </a:rPr>
            </a:br>
            <a:br>
              <a:rPr lang="es-MX" sz="1100" dirty="0">
                <a:latin typeface="Arial" panose="020B0604020202020204" pitchFamily="34" charset="0"/>
                <a:cs typeface="Arial" panose="020B0604020202020204" pitchFamily="34" charset="0"/>
              </a:rPr>
            </a:br>
            <a:br>
              <a:rPr lang="es-MX" sz="1100" b="1" dirty="0">
                <a:latin typeface="Arial" panose="020B0604020202020204" pitchFamily="34" charset="0"/>
                <a:cs typeface="Arial" panose="020B0604020202020204" pitchFamily="34" charset="0"/>
              </a:rPr>
            </a:br>
            <a:endParaRPr lang="es-MX" sz="1100" b="1" dirty="0">
              <a:latin typeface="Arial" panose="020B0604020202020204" pitchFamily="34" charset="0"/>
              <a:cs typeface="Arial" panose="020B0604020202020204" pitchFamily="34" charset="0"/>
            </a:endParaRPr>
          </a:p>
        </p:txBody>
      </p:sp>
      <p:sp>
        <p:nvSpPr>
          <p:cNvPr id="10" name="CuadroTexto 6">
            <a:extLst>
              <a:ext uri="{FF2B5EF4-FFF2-40B4-BE49-F238E27FC236}">
                <a16:creationId xmlns:a16="http://schemas.microsoft.com/office/drawing/2014/main" id="{63921AAE-A741-435D-8E77-8FCCF7264CF7}"/>
              </a:ext>
            </a:extLst>
          </p:cNvPr>
          <p:cNvSpPr txBox="1"/>
          <p:nvPr/>
        </p:nvSpPr>
        <p:spPr>
          <a:xfrm>
            <a:off x="6906672" y="1554768"/>
            <a:ext cx="1480534" cy="3789371"/>
          </a:xfrm>
          <a:prstGeom prst="rect">
            <a:avLst/>
          </a:prstGeom>
          <a:noFill/>
        </p:spPr>
        <p:txBody>
          <a:bodyPr wrap="square" rtlCol="0">
            <a:spAutoFit/>
          </a:bodyPr>
          <a:lstStyle/>
          <a:p>
            <a:pPr>
              <a:lnSpc>
                <a:spcPct val="120000"/>
              </a:lnSpc>
              <a:buClr>
                <a:schemeClr val="folHlink"/>
              </a:buClr>
              <a:buSzPct val="90000"/>
            </a:pPr>
            <a:r>
              <a:rPr lang="es-MX" b="1" dirty="0" err="1">
                <a:solidFill>
                  <a:schemeClr val="tx2">
                    <a:lumMod val="50000"/>
                  </a:schemeClr>
                </a:solidFill>
                <a:latin typeface="Arial" panose="020B0604020202020204" pitchFamily="34" charset="0"/>
                <a:cs typeface="Arial" panose="020B0604020202020204" pitchFamily="34" charset="0"/>
              </a:rPr>
              <a:t>Panama</a:t>
            </a:r>
            <a:endParaRPr lang="es-MX" b="1" dirty="0">
              <a:solidFill>
                <a:schemeClr val="tx2">
                  <a:lumMod val="50000"/>
                </a:schemeClr>
              </a:solidFill>
              <a:latin typeface="Arial" panose="020B0604020202020204" pitchFamily="34" charset="0"/>
              <a:cs typeface="Arial" panose="020B0604020202020204" pitchFamily="34" charset="0"/>
            </a:endParaRPr>
          </a:p>
          <a:p>
            <a:pPr>
              <a:lnSpc>
                <a:spcPct val="120000"/>
              </a:lnSpc>
              <a:buClr>
                <a:schemeClr val="folHlink"/>
              </a:buClr>
              <a:buSzPct val="90000"/>
            </a:pPr>
            <a:br>
              <a:rPr lang="es-MX" sz="1100" dirty="0">
                <a:solidFill>
                  <a:schemeClr val="tx1">
                    <a:lumMod val="85000"/>
                    <a:lumOff val="15000"/>
                  </a:schemeClr>
                </a:solidFill>
                <a:latin typeface="Arial" panose="020B0604020202020204" pitchFamily="34" charset="0"/>
                <a:cs typeface="Arial" panose="020B0604020202020204" pitchFamily="34" charset="0"/>
              </a:rPr>
            </a:br>
            <a:r>
              <a:rPr lang="es-MX" b="1" dirty="0">
                <a:solidFill>
                  <a:schemeClr val="tx2">
                    <a:lumMod val="50000"/>
                  </a:schemeClr>
                </a:solidFill>
                <a:latin typeface="Arial" panose="020B0604020202020204" pitchFamily="34" charset="0"/>
                <a:cs typeface="Arial" panose="020B0604020202020204" pitchFamily="34" charset="0"/>
              </a:rPr>
              <a:t>Ecuador</a:t>
            </a:r>
          </a:p>
          <a:p>
            <a:pPr marL="171450" indent="-171450">
              <a:lnSpc>
                <a:spcPct val="120000"/>
              </a:lnSpc>
              <a:buClr>
                <a:schemeClr val="folHlink"/>
              </a:buClr>
              <a:buSzPct val="90000"/>
              <a:buFont typeface="Arial" panose="020B0604020202020204" pitchFamily="34" charset="0"/>
              <a:buChar char="•"/>
            </a:pPr>
            <a:r>
              <a:rPr lang="es-MX" sz="1200" b="1" dirty="0">
                <a:solidFill>
                  <a:schemeClr val="bg2">
                    <a:lumMod val="50000"/>
                  </a:schemeClr>
                </a:solidFill>
                <a:latin typeface="Arial" panose="020B0604020202020204" pitchFamily="34" charset="0"/>
                <a:cs typeface="Arial" panose="020B0604020202020204" pitchFamily="34" charset="0"/>
              </a:rPr>
              <a:t>Quito</a:t>
            </a:r>
          </a:p>
          <a:p>
            <a:pPr marL="171450" indent="-171450">
              <a:lnSpc>
                <a:spcPct val="120000"/>
              </a:lnSpc>
              <a:buClr>
                <a:schemeClr val="folHlink"/>
              </a:buClr>
              <a:buSzPct val="90000"/>
              <a:buFont typeface="Arial" panose="020B0604020202020204" pitchFamily="34" charset="0"/>
              <a:buChar char="•"/>
            </a:pPr>
            <a:r>
              <a:rPr lang="es-MX" sz="1200" b="1" dirty="0">
                <a:solidFill>
                  <a:schemeClr val="bg2">
                    <a:lumMod val="50000"/>
                  </a:schemeClr>
                </a:solidFill>
                <a:latin typeface="Arial" panose="020B0604020202020204" pitchFamily="34" charset="0"/>
                <a:cs typeface="Arial" panose="020B0604020202020204" pitchFamily="34" charset="0"/>
              </a:rPr>
              <a:t>Guayaquil</a:t>
            </a:r>
            <a:endParaRPr lang="es-MX" sz="1100" b="1" dirty="0">
              <a:solidFill>
                <a:schemeClr val="bg2">
                  <a:lumMod val="50000"/>
                </a:schemeClr>
              </a:solidFill>
              <a:latin typeface="Arial" panose="020B0604020202020204" pitchFamily="34" charset="0"/>
              <a:cs typeface="Arial" panose="020B0604020202020204" pitchFamily="34" charset="0"/>
            </a:endParaRPr>
          </a:p>
          <a:p>
            <a:pPr>
              <a:lnSpc>
                <a:spcPct val="120000"/>
              </a:lnSpc>
              <a:buClr>
                <a:schemeClr val="folHlink"/>
              </a:buClr>
              <a:buSzPct val="90000"/>
            </a:pPr>
            <a:endParaRPr lang="es-MX" sz="1100" b="1" dirty="0">
              <a:solidFill>
                <a:schemeClr val="bg2">
                  <a:lumMod val="50000"/>
                </a:schemeClr>
              </a:solidFill>
              <a:latin typeface="Arial" panose="020B0604020202020204" pitchFamily="34" charset="0"/>
              <a:cs typeface="Arial" panose="020B0604020202020204" pitchFamily="34" charset="0"/>
            </a:endParaRPr>
          </a:p>
          <a:p>
            <a:pPr>
              <a:lnSpc>
                <a:spcPct val="120000"/>
              </a:lnSpc>
              <a:buClr>
                <a:schemeClr val="folHlink"/>
              </a:buClr>
              <a:buSzPct val="90000"/>
            </a:pPr>
            <a:r>
              <a:rPr lang="es-MX" b="1" dirty="0">
                <a:solidFill>
                  <a:schemeClr val="tx2">
                    <a:lumMod val="50000"/>
                  </a:schemeClr>
                </a:solidFill>
                <a:latin typeface="Arial" panose="020B0604020202020204" pitchFamily="34" charset="0"/>
                <a:cs typeface="Arial" panose="020B0604020202020204" pitchFamily="34" charset="0"/>
              </a:rPr>
              <a:t>Chile</a:t>
            </a:r>
          </a:p>
          <a:p>
            <a:pPr marL="171450" indent="-171450">
              <a:lnSpc>
                <a:spcPct val="120000"/>
              </a:lnSpc>
              <a:buClr>
                <a:schemeClr val="folHlink"/>
              </a:buClr>
              <a:buSzPct val="90000"/>
              <a:buFont typeface="Arial" panose="020B0604020202020204" pitchFamily="34" charset="0"/>
              <a:buChar char="•"/>
            </a:pPr>
            <a:r>
              <a:rPr lang="es-MX" sz="1200" b="1" dirty="0">
                <a:solidFill>
                  <a:schemeClr val="bg2">
                    <a:lumMod val="50000"/>
                  </a:schemeClr>
                </a:solidFill>
                <a:latin typeface="Arial" panose="020B0604020202020204" pitchFamily="34" charset="0"/>
                <a:cs typeface="Arial" panose="020B0604020202020204" pitchFamily="34" charset="0"/>
              </a:rPr>
              <a:t>Santiago</a:t>
            </a:r>
          </a:p>
          <a:p>
            <a:pPr marL="171450" indent="-171450">
              <a:lnSpc>
                <a:spcPct val="120000"/>
              </a:lnSpc>
              <a:buClr>
                <a:schemeClr val="folHlink"/>
              </a:buClr>
              <a:buSzPct val="90000"/>
              <a:buFont typeface="Arial" panose="020B0604020202020204" pitchFamily="34" charset="0"/>
              <a:buChar char="•"/>
            </a:pPr>
            <a:r>
              <a:rPr lang="es-MX" sz="1200" b="1" dirty="0">
                <a:solidFill>
                  <a:schemeClr val="bg2">
                    <a:lumMod val="50000"/>
                  </a:schemeClr>
                </a:solidFill>
                <a:latin typeface="Arial" panose="020B0604020202020204" pitchFamily="34" charset="0"/>
                <a:cs typeface="Arial" panose="020B0604020202020204" pitchFamily="34" charset="0"/>
              </a:rPr>
              <a:t>Puerto Vara</a:t>
            </a:r>
          </a:p>
          <a:p>
            <a:pPr marL="171450" indent="-171450">
              <a:lnSpc>
                <a:spcPct val="120000"/>
              </a:lnSpc>
              <a:buClr>
                <a:schemeClr val="folHlink"/>
              </a:buClr>
              <a:buSzPct val="90000"/>
              <a:buFont typeface="Arial" panose="020B0604020202020204" pitchFamily="34" charset="0"/>
              <a:buChar char="•"/>
            </a:pPr>
            <a:endParaRPr lang="es-MX" sz="1100" b="1" dirty="0">
              <a:solidFill>
                <a:schemeClr val="bg2">
                  <a:lumMod val="50000"/>
                </a:schemeClr>
              </a:solidFill>
              <a:latin typeface="Arial" panose="020B0604020202020204" pitchFamily="34" charset="0"/>
              <a:cs typeface="Arial" panose="020B0604020202020204" pitchFamily="34" charset="0"/>
            </a:endParaRPr>
          </a:p>
          <a:p>
            <a:pPr>
              <a:lnSpc>
                <a:spcPct val="120000"/>
              </a:lnSpc>
              <a:buClr>
                <a:schemeClr val="folHlink"/>
              </a:buClr>
              <a:buSzPct val="90000"/>
            </a:pPr>
            <a:r>
              <a:rPr lang="es-MX" b="1" dirty="0" err="1">
                <a:solidFill>
                  <a:schemeClr val="tx2">
                    <a:lumMod val="50000"/>
                  </a:schemeClr>
                </a:solidFill>
                <a:latin typeface="Arial" panose="020B0604020202020204" pitchFamily="34" charset="0"/>
                <a:cs typeface="Arial" panose="020B0604020202020204" pitchFamily="34" charset="0"/>
              </a:rPr>
              <a:t>Peru</a:t>
            </a:r>
            <a:endParaRPr lang="es-MX" sz="1600" b="1" dirty="0">
              <a:solidFill>
                <a:schemeClr val="tx2">
                  <a:lumMod val="50000"/>
                </a:schemeClr>
              </a:solidFill>
              <a:latin typeface="Arial" panose="020B0604020202020204" pitchFamily="34" charset="0"/>
              <a:cs typeface="Arial" panose="020B0604020202020204" pitchFamily="34" charset="0"/>
            </a:endParaRPr>
          </a:p>
          <a:p>
            <a:pPr marL="171450" indent="-171450">
              <a:lnSpc>
                <a:spcPct val="120000"/>
              </a:lnSpc>
              <a:buClr>
                <a:schemeClr val="folHlink"/>
              </a:buClr>
              <a:buSzPct val="90000"/>
              <a:buFont typeface="Arial" panose="020B0604020202020204" pitchFamily="34" charset="0"/>
              <a:buChar char="•"/>
            </a:pPr>
            <a:r>
              <a:rPr lang="es-MX" sz="1200" b="1" dirty="0">
                <a:solidFill>
                  <a:schemeClr val="bg2">
                    <a:lumMod val="50000"/>
                  </a:schemeClr>
                </a:solidFill>
                <a:latin typeface="Arial" panose="020B0604020202020204" pitchFamily="34" charset="0"/>
                <a:cs typeface="Arial" panose="020B0604020202020204" pitchFamily="34" charset="0"/>
              </a:rPr>
              <a:t>Lima</a:t>
            </a:r>
          </a:p>
          <a:p>
            <a:pPr marL="171450" indent="-171450">
              <a:lnSpc>
                <a:spcPct val="120000"/>
              </a:lnSpc>
              <a:buClr>
                <a:schemeClr val="folHlink"/>
              </a:buClr>
              <a:buSzPct val="90000"/>
              <a:buFont typeface="Arial" panose="020B0604020202020204" pitchFamily="34" charset="0"/>
              <a:buChar char="•"/>
            </a:pPr>
            <a:r>
              <a:rPr lang="es-MX" sz="1200" b="1" dirty="0">
                <a:solidFill>
                  <a:schemeClr val="bg2">
                    <a:lumMod val="50000"/>
                  </a:schemeClr>
                </a:solidFill>
                <a:latin typeface="Arial" panose="020B0604020202020204" pitchFamily="34" charset="0"/>
                <a:cs typeface="Arial" panose="020B0604020202020204" pitchFamily="34" charset="0"/>
              </a:rPr>
              <a:t>Cusco</a:t>
            </a:r>
          </a:p>
          <a:p>
            <a:pPr marL="171450" indent="-171450">
              <a:lnSpc>
                <a:spcPct val="120000"/>
              </a:lnSpc>
              <a:buClr>
                <a:schemeClr val="folHlink"/>
              </a:buClr>
              <a:buSzPct val="90000"/>
              <a:buFont typeface="Arial" panose="020B0604020202020204" pitchFamily="34" charset="0"/>
              <a:buChar char="•"/>
            </a:pPr>
            <a:r>
              <a:rPr lang="es-MX" sz="1200" b="1" dirty="0">
                <a:solidFill>
                  <a:schemeClr val="bg2">
                    <a:lumMod val="50000"/>
                  </a:schemeClr>
                </a:solidFill>
                <a:latin typeface="Arial" panose="020B0604020202020204" pitchFamily="34" charset="0"/>
                <a:cs typeface="Arial" panose="020B0604020202020204" pitchFamily="34" charset="0"/>
              </a:rPr>
              <a:t>Puno</a:t>
            </a:r>
          </a:p>
          <a:p>
            <a:pPr marL="171450" indent="-171450">
              <a:lnSpc>
                <a:spcPct val="120000"/>
              </a:lnSpc>
              <a:buClr>
                <a:schemeClr val="folHlink"/>
              </a:buClr>
              <a:buSzPct val="90000"/>
              <a:buFont typeface="Arial" panose="020B0604020202020204" pitchFamily="34" charset="0"/>
              <a:buChar char="•"/>
            </a:pPr>
            <a:r>
              <a:rPr lang="es-MX" sz="1200" b="1" dirty="0">
                <a:solidFill>
                  <a:schemeClr val="bg2">
                    <a:lumMod val="50000"/>
                  </a:schemeClr>
                </a:solidFill>
                <a:latin typeface="Arial" panose="020B0604020202020204" pitchFamily="34" charset="0"/>
                <a:cs typeface="Arial" panose="020B0604020202020204" pitchFamily="34" charset="0"/>
              </a:rPr>
              <a:t>Arequipa</a:t>
            </a:r>
            <a:endParaRPr lang="es-MX" sz="1100" dirty="0">
              <a:latin typeface="Arial" panose="020B0604020202020204" pitchFamily="34" charset="0"/>
              <a:cs typeface="Arial" panose="020B0604020202020204" pitchFamily="34" charset="0"/>
            </a:endParaRPr>
          </a:p>
        </p:txBody>
      </p:sp>
      <p:sp>
        <p:nvSpPr>
          <p:cNvPr id="7" name="CuadroTexto 6">
            <a:extLst>
              <a:ext uri="{FF2B5EF4-FFF2-40B4-BE49-F238E27FC236}">
                <a16:creationId xmlns:a16="http://schemas.microsoft.com/office/drawing/2014/main" id="{72D5885D-072B-4F2F-B465-8286DCD9F026}"/>
              </a:ext>
            </a:extLst>
          </p:cNvPr>
          <p:cNvSpPr txBox="1"/>
          <p:nvPr/>
        </p:nvSpPr>
        <p:spPr>
          <a:xfrm>
            <a:off x="4874910" y="5004744"/>
            <a:ext cx="2102854" cy="847604"/>
          </a:xfrm>
          <a:prstGeom prst="rect">
            <a:avLst/>
          </a:prstGeom>
          <a:noFill/>
        </p:spPr>
        <p:txBody>
          <a:bodyPr wrap="square" rtlCol="0">
            <a:spAutoFit/>
          </a:bodyPr>
          <a:lstStyle/>
          <a:p>
            <a:pPr>
              <a:lnSpc>
                <a:spcPct val="120000"/>
              </a:lnSpc>
              <a:buClr>
                <a:schemeClr val="folHlink"/>
              </a:buClr>
              <a:buSzPct val="90000"/>
            </a:pPr>
            <a:r>
              <a:rPr lang="es-MX" b="1" dirty="0" err="1">
                <a:solidFill>
                  <a:schemeClr val="tx2">
                    <a:lumMod val="50000"/>
                  </a:schemeClr>
                </a:solidFill>
                <a:latin typeface="Arial" panose="020B0604020202020204" pitchFamily="34" charset="0"/>
                <a:cs typeface="Arial" panose="020B0604020202020204" pitchFamily="34" charset="0"/>
              </a:rPr>
              <a:t>Africa</a:t>
            </a:r>
            <a:endParaRPr lang="es-MX" b="1" dirty="0">
              <a:solidFill>
                <a:schemeClr val="tx2">
                  <a:lumMod val="50000"/>
                </a:schemeClr>
              </a:solidFill>
              <a:latin typeface="Arial" panose="020B0604020202020204" pitchFamily="34" charset="0"/>
              <a:cs typeface="Arial" panose="020B0604020202020204" pitchFamily="34" charset="0"/>
            </a:endParaRPr>
          </a:p>
          <a:p>
            <a:pPr marL="171450" indent="-171450">
              <a:lnSpc>
                <a:spcPct val="120000"/>
              </a:lnSpc>
              <a:buClr>
                <a:schemeClr val="folHlink"/>
              </a:buClr>
              <a:buSzPct val="90000"/>
              <a:buFont typeface="Arial" panose="020B0604020202020204" pitchFamily="34" charset="0"/>
              <a:buChar char="•"/>
            </a:pPr>
            <a:r>
              <a:rPr lang="es-MX" sz="1200" b="1" dirty="0">
                <a:solidFill>
                  <a:schemeClr val="bg2">
                    <a:lumMod val="50000"/>
                  </a:schemeClr>
                </a:solidFill>
                <a:latin typeface="Arial" panose="020B0604020202020204" pitchFamily="34" charset="0"/>
                <a:cs typeface="Arial" panose="020B0604020202020204" pitchFamily="34" charset="0"/>
              </a:rPr>
              <a:t>Zambia</a:t>
            </a:r>
          </a:p>
          <a:p>
            <a:pPr marL="171450" indent="-171450">
              <a:lnSpc>
                <a:spcPct val="120000"/>
              </a:lnSpc>
              <a:buClr>
                <a:schemeClr val="folHlink"/>
              </a:buClr>
              <a:buSzPct val="90000"/>
              <a:buFont typeface="Arial" panose="020B0604020202020204" pitchFamily="34" charset="0"/>
              <a:buChar char="•"/>
            </a:pPr>
            <a:r>
              <a:rPr lang="es-MX" sz="1200" b="1" dirty="0" err="1">
                <a:solidFill>
                  <a:schemeClr val="bg2">
                    <a:lumMod val="50000"/>
                  </a:schemeClr>
                </a:solidFill>
                <a:latin typeface="Arial" panose="020B0604020202020204" pitchFamily="34" charset="0"/>
                <a:cs typeface="Arial" panose="020B0604020202020204" pitchFamily="34" charset="0"/>
              </a:rPr>
              <a:t>Kenya</a:t>
            </a:r>
            <a:endParaRPr lang="es-MX" sz="1100" b="1" dirty="0">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55536172-6EA8-40B8-BE19-2D14E0D93106}"/>
              </a:ext>
            </a:extLst>
          </p:cNvPr>
          <p:cNvSpPr txBox="1"/>
          <p:nvPr/>
        </p:nvSpPr>
        <p:spPr>
          <a:xfrm>
            <a:off x="6864999" y="5358000"/>
            <a:ext cx="2102854" cy="835934"/>
          </a:xfrm>
          <a:prstGeom prst="rect">
            <a:avLst/>
          </a:prstGeom>
          <a:noFill/>
        </p:spPr>
        <p:txBody>
          <a:bodyPr wrap="square" rtlCol="0">
            <a:spAutoFit/>
          </a:bodyPr>
          <a:lstStyle/>
          <a:p>
            <a:pPr>
              <a:lnSpc>
                <a:spcPct val="120000"/>
              </a:lnSpc>
              <a:buClr>
                <a:schemeClr val="folHlink"/>
              </a:buClr>
              <a:buSzPct val="90000"/>
            </a:pPr>
            <a:r>
              <a:rPr lang="es-MX" b="1" dirty="0">
                <a:solidFill>
                  <a:schemeClr val="tx2">
                    <a:lumMod val="50000"/>
                  </a:schemeClr>
                </a:solidFill>
                <a:latin typeface="Arial" panose="020B0604020202020204" pitchFamily="34" charset="0"/>
                <a:cs typeface="Arial" panose="020B0604020202020204" pitchFamily="34" charset="0"/>
              </a:rPr>
              <a:t>Argentina</a:t>
            </a:r>
          </a:p>
          <a:p>
            <a:pPr marL="171450" indent="-171450">
              <a:lnSpc>
                <a:spcPct val="120000"/>
              </a:lnSpc>
              <a:buClr>
                <a:schemeClr val="folHlink"/>
              </a:buClr>
              <a:buSzPct val="90000"/>
              <a:buFont typeface="Arial" panose="020B0604020202020204" pitchFamily="34" charset="0"/>
              <a:buChar char="•"/>
            </a:pPr>
            <a:r>
              <a:rPr lang="es-MX" sz="1200" b="1" dirty="0">
                <a:solidFill>
                  <a:schemeClr val="bg2">
                    <a:lumMod val="50000"/>
                  </a:schemeClr>
                </a:solidFill>
                <a:latin typeface="Arial" panose="020B0604020202020204" pitchFamily="34" charset="0"/>
                <a:cs typeface="Arial" panose="020B0604020202020204" pitchFamily="34" charset="0"/>
              </a:rPr>
              <a:t>Buenos Aires</a:t>
            </a:r>
            <a:endParaRPr lang="es-MX" sz="1100" b="1" dirty="0">
              <a:solidFill>
                <a:schemeClr val="tx1">
                  <a:lumMod val="85000"/>
                  <a:lumOff val="15000"/>
                </a:schemeClr>
              </a:solidFill>
              <a:latin typeface="Arial" panose="020B0604020202020204" pitchFamily="34" charset="0"/>
              <a:cs typeface="Arial" panose="020B0604020202020204" pitchFamily="34" charset="0"/>
            </a:endParaRPr>
          </a:p>
          <a:p>
            <a:pPr>
              <a:lnSpc>
                <a:spcPct val="120000"/>
              </a:lnSpc>
              <a:buClr>
                <a:schemeClr val="folHlink"/>
              </a:buClr>
              <a:buSzPct val="90000"/>
            </a:pPr>
            <a:endParaRPr lang="es-MX" sz="1100" b="1" dirty="0">
              <a:latin typeface="Arial" panose="020B0604020202020204" pitchFamily="34" charset="0"/>
              <a:cs typeface="Arial" panose="020B0604020202020204" pitchFamily="34" charset="0"/>
            </a:endParaRPr>
          </a:p>
        </p:txBody>
      </p:sp>
      <p:sp>
        <p:nvSpPr>
          <p:cNvPr id="11" name="CuadroTexto 10">
            <a:extLst>
              <a:ext uri="{FF2B5EF4-FFF2-40B4-BE49-F238E27FC236}">
                <a16:creationId xmlns:a16="http://schemas.microsoft.com/office/drawing/2014/main" id="{04E4E72C-E05A-2742-8962-2C54DAB60C3D}"/>
              </a:ext>
            </a:extLst>
          </p:cNvPr>
          <p:cNvSpPr txBox="1"/>
          <p:nvPr/>
        </p:nvSpPr>
        <p:spPr>
          <a:xfrm>
            <a:off x="714026" y="1536341"/>
            <a:ext cx="3736950" cy="4438331"/>
          </a:xfrm>
          <a:prstGeom prst="rect">
            <a:avLst/>
          </a:prstGeom>
          <a:noFill/>
        </p:spPr>
        <p:txBody>
          <a:bodyPr wrap="square" rtlCol="0">
            <a:spAutoFit/>
          </a:bodyPr>
          <a:lstStyle/>
          <a:p>
            <a:pPr>
              <a:lnSpc>
                <a:spcPts val="2800"/>
              </a:lnSpc>
            </a:pPr>
            <a:r>
              <a:rPr lang="es-MX" sz="2000" b="1" dirty="0">
                <a:solidFill>
                  <a:srgbClr val="002060"/>
                </a:solidFill>
                <a:effectLst>
                  <a:outerShdw blurRad="38100" dist="38100" dir="2700000" algn="tl">
                    <a:srgbClr val="000000">
                      <a:alpha val="43137"/>
                    </a:srgbClr>
                  </a:outerShdw>
                </a:effectLst>
                <a:latin typeface="Arial" pitchFamily="34" charset="0"/>
                <a:cs typeface="Arial" pitchFamily="34" charset="0"/>
              </a:rPr>
              <a:t>TAKE THE NEXT STEP</a:t>
            </a:r>
          </a:p>
          <a:p>
            <a:pPr>
              <a:lnSpc>
                <a:spcPct val="120000"/>
              </a:lnSpc>
              <a:buClr>
                <a:schemeClr val="folHlink"/>
              </a:buClr>
              <a:buSzPct val="90000"/>
            </a:pPr>
            <a:endParaRPr lang="es-MX" sz="1200" i="1" dirty="0">
              <a:solidFill>
                <a:schemeClr val="bg2">
                  <a:lumMod val="25000"/>
                </a:schemeClr>
              </a:solidFill>
              <a:cs typeface="Arial" pitchFamily="34" charset="0"/>
            </a:endParaRPr>
          </a:p>
          <a:p>
            <a:pPr>
              <a:lnSpc>
                <a:spcPct val="120000"/>
              </a:lnSpc>
              <a:buClr>
                <a:schemeClr val="folHlink"/>
              </a:buClr>
              <a:buSzPct val="90000"/>
            </a:pPr>
            <a:r>
              <a:rPr lang="es-MX" sz="1600" b="1" dirty="0" err="1">
                <a:solidFill>
                  <a:srgbClr val="002060"/>
                </a:solidFill>
                <a:effectLst>
                  <a:outerShdw blurRad="38100" dist="38100" dir="2700000" algn="tl">
                    <a:srgbClr val="000000">
                      <a:alpha val="43137"/>
                    </a:srgbClr>
                  </a:outerShdw>
                </a:effectLst>
                <a:latin typeface="Arial" pitchFamily="34" charset="0"/>
                <a:cs typeface="Arial" pitchFamily="34" charset="0"/>
              </a:rPr>
              <a:t>Make</a:t>
            </a:r>
            <a:r>
              <a:rPr lang="es-MX" sz="1600" b="1" dirty="0">
                <a:solidFill>
                  <a:srgbClr val="002060"/>
                </a:solidFill>
                <a:effectLst>
                  <a:outerShdw blurRad="38100" dist="38100" dir="2700000" algn="tl">
                    <a:srgbClr val="000000">
                      <a:alpha val="43137"/>
                    </a:srgbClr>
                  </a:outerShdw>
                </a:effectLst>
                <a:latin typeface="Arial" pitchFamily="34" charset="0"/>
                <a:cs typeface="Arial" pitchFamily="34" charset="0"/>
              </a:rPr>
              <a:t> a free </a:t>
            </a:r>
            <a:r>
              <a:rPr lang="es-MX" sz="1600" b="1" dirty="0" err="1">
                <a:solidFill>
                  <a:srgbClr val="002060"/>
                </a:solidFill>
                <a:effectLst>
                  <a:outerShdw blurRad="38100" dist="38100" dir="2700000" algn="tl">
                    <a:srgbClr val="000000">
                      <a:alpha val="43137"/>
                    </a:srgbClr>
                  </a:outerShdw>
                </a:effectLst>
                <a:latin typeface="Arial" pitchFamily="34" charset="0"/>
                <a:cs typeface="Arial" pitchFamily="34" charset="0"/>
              </a:rPr>
              <a:t>Appointment</a:t>
            </a:r>
            <a:endParaRPr lang="es-MX" sz="16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a:p>
            <a:pPr>
              <a:lnSpc>
                <a:spcPct val="120000"/>
              </a:lnSpc>
              <a:buClr>
                <a:schemeClr val="folHlink"/>
              </a:buClr>
              <a:buSzPct val="90000"/>
            </a:pPr>
            <a:r>
              <a:rPr lang="en-US" sz="1200" dirty="0">
                <a:latin typeface="Arial" panose="020B0604020202020204" pitchFamily="34" charset="0"/>
                <a:cs typeface="Arial" panose="020B0604020202020204" pitchFamily="34" charset="0"/>
              </a:rPr>
              <a:t>For more information, details of the funds and their performance, customized projections and free advice please contact us:</a:t>
            </a:r>
          </a:p>
          <a:p>
            <a:pPr>
              <a:lnSpc>
                <a:spcPct val="120000"/>
              </a:lnSpc>
              <a:buClr>
                <a:schemeClr val="folHlink"/>
              </a:buClr>
              <a:buSzPct val="90000"/>
            </a:pPr>
            <a:endParaRPr lang="es-MX" sz="1400" dirty="0">
              <a:latin typeface="Arial" panose="020B0604020202020204" pitchFamily="34" charset="0"/>
              <a:cs typeface="Arial" panose="020B0604020202020204" pitchFamily="34" charset="0"/>
            </a:endParaRPr>
          </a:p>
          <a:p>
            <a:pPr>
              <a:lnSpc>
                <a:spcPct val="120000"/>
              </a:lnSpc>
              <a:buClr>
                <a:schemeClr val="folHlink"/>
              </a:buClr>
              <a:buSzPct val="90000"/>
            </a:pPr>
            <a:r>
              <a:rPr lang="es-MX" sz="1600" b="1" dirty="0">
                <a:latin typeface="Arial" panose="020B0604020202020204" pitchFamily="34" charset="0"/>
                <a:cs typeface="Arial" panose="020B0604020202020204" pitchFamily="34" charset="0"/>
              </a:rPr>
              <a:t>Cancún, </a:t>
            </a:r>
            <a:r>
              <a:rPr lang="es-MX" sz="1600" b="1" dirty="0" err="1">
                <a:latin typeface="Arial" panose="020B0604020202020204" pitchFamily="34" charset="0"/>
                <a:cs typeface="Arial" panose="020B0604020202020204" pitchFamily="34" charset="0"/>
              </a:rPr>
              <a:t>Mexico</a:t>
            </a:r>
            <a:br>
              <a:rPr lang="es-MX" sz="1600" dirty="0">
                <a:latin typeface="Arial" panose="020B0604020202020204" pitchFamily="34" charset="0"/>
                <a:cs typeface="Arial" panose="020B0604020202020204" pitchFamily="34" charset="0"/>
              </a:rPr>
            </a:br>
            <a:r>
              <a:rPr lang="es-MX" sz="1400" b="1" dirty="0">
                <a:solidFill>
                  <a:schemeClr val="tx1">
                    <a:lumMod val="65000"/>
                    <a:lumOff val="35000"/>
                  </a:schemeClr>
                </a:solidFill>
                <a:latin typeface="Arial" panose="020B0604020202020204" pitchFamily="34" charset="0"/>
                <a:cs typeface="Arial" panose="020B0604020202020204" pitchFamily="34" charset="0"/>
              </a:rPr>
              <a:t>Neil Emberson</a:t>
            </a:r>
            <a:br>
              <a:rPr lang="es-MX" sz="1400" dirty="0">
                <a:solidFill>
                  <a:schemeClr val="tx1">
                    <a:lumMod val="65000"/>
                    <a:lumOff val="35000"/>
                  </a:schemeClr>
                </a:solidFill>
                <a:latin typeface="Arial" panose="020B0604020202020204" pitchFamily="34" charset="0"/>
                <a:cs typeface="Arial" panose="020B0604020202020204" pitchFamily="34" charset="0"/>
              </a:rPr>
            </a:br>
            <a:r>
              <a:rPr lang="es-MX" sz="1400" dirty="0">
                <a:solidFill>
                  <a:schemeClr val="tx1">
                    <a:lumMod val="65000"/>
                    <a:lumOff val="35000"/>
                  </a:schemeClr>
                </a:solidFill>
                <a:latin typeface="Arial" panose="020B0604020202020204" pitchFamily="34" charset="0"/>
                <a:cs typeface="Arial" panose="020B0604020202020204" pitchFamily="34" charset="0"/>
              </a:rPr>
              <a:t>Head Office UK: (+44) 207 183 3787</a:t>
            </a:r>
          </a:p>
          <a:p>
            <a:pPr>
              <a:lnSpc>
                <a:spcPct val="120000"/>
              </a:lnSpc>
              <a:buClr>
                <a:schemeClr val="folHlink"/>
              </a:buClr>
              <a:buSzPct val="90000"/>
            </a:pPr>
            <a:r>
              <a:rPr lang="es-MX" sz="1400" dirty="0">
                <a:solidFill>
                  <a:schemeClr val="tx1">
                    <a:lumMod val="65000"/>
                    <a:lumOff val="35000"/>
                  </a:schemeClr>
                </a:solidFill>
                <a:latin typeface="Arial" panose="020B0604020202020204" pitchFamily="34" charset="0"/>
                <a:cs typeface="Arial" panose="020B0604020202020204" pitchFamily="34" charset="0"/>
              </a:rPr>
              <a:t>Oficina principal México:(+52) 998-500-1627 </a:t>
            </a:r>
          </a:p>
          <a:p>
            <a:pPr>
              <a:lnSpc>
                <a:spcPct val="120000"/>
              </a:lnSpc>
              <a:buClr>
                <a:schemeClr val="folHlink"/>
              </a:buClr>
              <a:buSzPct val="90000"/>
            </a:pPr>
            <a:r>
              <a:rPr lang="es-MX" sz="1400" dirty="0">
                <a:solidFill>
                  <a:schemeClr val="tx1">
                    <a:lumMod val="65000"/>
                    <a:lumOff val="35000"/>
                  </a:schemeClr>
                </a:solidFill>
                <a:latin typeface="Arial" panose="020B0604020202020204" pitchFamily="34" charset="0"/>
                <a:cs typeface="Arial" panose="020B0604020202020204" pitchFamily="34" charset="0"/>
              </a:rPr>
              <a:t>Directo: (+52) 998-580-5896</a:t>
            </a:r>
          </a:p>
          <a:p>
            <a:pPr>
              <a:lnSpc>
                <a:spcPct val="120000"/>
              </a:lnSpc>
              <a:buClr>
                <a:schemeClr val="folHlink"/>
              </a:buClr>
              <a:buSzPct val="90000"/>
            </a:pPr>
            <a:endParaRPr lang="es-MX" sz="1400" dirty="0">
              <a:solidFill>
                <a:schemeClr val="tx1">
                  <a:lumMod val="75000"/>
                  <a:lumOff val="25000"/>
                </a:schemeClr>
              </a:solidFill>
              <a:latin typeface="Arial" panose="020B0604020202020204" pitchFamily="34" charset="0"/>
              <a:cs typeface="Arial" panose="020B0604020202020204" pitchFamily="34" charset="0"/>
            </a:endParaRPr>
          </a:p>
          <a:p>
            <a:pPr>
              <a:lnSpc>
                <a:spcPct val="120000"/>
              </a:lnSpc>
              <a:buClr>
                <a:schemeClr val="folHlink"/>
              </a:buClr>
              <a:buSzPct val="90000"/>
            </a:pPr>
            <a:r>
              <a:rPr lang="es-MX" sz="1400" dirty="0">
                <a:solidFill>
                  <a:schemeClr val="tx1">
                    <a:lumMod val="65000"/>
                    <a:lumOff val="35000"/>
                  </a:schemeClr>
                </a:solidFill>
                <a:latin typeface="Arial" panose="020B0604020202020204" pitchFamily="34" charset="0"/>
                <a:cs typeface="Arial" panose="020B0604020202020204" pitchFamily="34" charset="0"/>
              </a:rPr>
              <a:t>Email:</a:t>
            </a:r>
            <a:r>
              <a:rPr lang="es-MX" sz="1400" dirty="0">
                <a:solidFill>
                  <a:schemeClr val="tx1">
                    <a:lumMod val="75000"/>
                    <a:lumOff val="25000"/>
                  </a:schemeClr>
                </a:solidFill>
                <a:latin typeface="Arial" panose="020B0604020202020204" pitchFamily="34" charset="0"/>
                <a:cs typeface="Arial" panose="020B0604020202020204" pitchFamily="34" charset="0"/>
              </a:rPr>
              <a:t> </a:t>
            </a:r>
            <a:r>
              <a:rPr lang="es-MX" sz="1400" u="sng" dirty="0">
                <a:solidFill>
                  <a:schemeClr val="tx1">
                    <a:lumMod val="75000"/>
                    <a:lumOff val="25000"/>
                  </a:schemeClr>
                </a:solidFill>
                <a:latin typeface="Arial" panose="020B0604020202020204" pitchFamily="34" charset="0"/>
                <a:cs typeface="Arial" panose="020B0604020202020204" pitchFamily="34" charset="0"/>
                <a:hlinkClick r:id="rId3"/>
              </a:rPr>
              <a:t>n.emberson@kngadvisors.co.uk</a:t>
            </a:r>
            <a:r>
              <a:rPr lang="es-MX" sz="1400" u="sng" dirty="0">
                <a:solidFill>
                  <a:schemeClr val="tx1">
                    <a:lumMod val="75000"/>
                    <a:lumOff val="25000"/>
                  </a:schemeClr>
                </a:solidFill>
                <a:latin typeface="Arial" panose="020B0604020202020204" pitchFamily="34" charset="0"/>
                <a:cs typeface="Arial" panose="020B0604020202020204" pitchFamily="34" charset="0"/>
              </a:rPr>
              <a:t> </a:t>
            </a:r>
          </a:p>
          <a:p>
            <a:pPr>
              <a:lnSpc>
                <a:spcPct val="120000"/>
              </a:lnSpc>
              <a:buClr>
                <a:schemeClr val="folHlink"/>
              </a:buClr>
              <a:buSzPct val="90000"/>
            </a:pPr>
            <a:endParaRPr lang="es-MX" sz="1100" dirty="0">
              <a:solidFill>
                <a:schemeClr val="tx1">
                  <a:lumMod val="75000"/>
                  <a:lumOff val="25000"/>
                </a:schemeClr>
              </a:solidFill>
              <a:latin typeface="Arial" panose="020B0604020202020204" pitchFamily="34" charset="0"/>
              <a:cs typeface="Arial" panose="020B0604020202020204" pitchFamily="34" charset="0"/>
            </a:endParaRPr>
          </a:p>
          <a:p>
            <a:pPr>
              <a:lnSpc>
                <a:spcPct val="120000"/>
              </a:lnSpc>
              <a:buClr>
                <a:schemeClr val="folHlink"/>
              </a:buClr>
              <a:buSzPct val="90000"/>
            </a:pPr>
            <a:r>
              <a:rPr lang="es-MX" sz="1600" b="1" dirty="0">
                <a:solidFill>
                  <a:srgbClr val="002060"/>
                </a:solidFill>
                <a:latin typeface="Arial" panose="020B0604020202020204" pitchFamily="34" charset="0"/>
                <a:cs typeface="Arial" pitchFamily="34" charset="0"/>
              </a:rPr>
              <a:t>www.kngadvisors.co.uk</a:t>
            </a:r>
          </a:p>
          <a:p>
            <a:pPr>
              <a:lnSpc>
                <a:spcPct val="120000"/>
              </a:lnSpc>
              <a:buClr>
                <a:schemeClr val="folHlink"/>
              </a:buClr>
              <a:buSzPct val="90000"/>
            </a:pPr>
            <a:r>
              <a:rPr lang="es-MX" sz="1200" b="1" dirty="0">
                <a:solidFill>
                  <a:schemeClr val="tx1">
                    <a:lumMod val="75000"/>
                    <a:lumOff val="25000"/>
                  </a:schemeClr>
                </a:solidFill>
                <a:latin typeface="Arial" panose="020B0604020202020204" pitchFamily="34" charset="0"/>
                <a:cs typeface="Arial" panose="020B0604020202020204" pitchFamily="34" charset="0"/>
                <a:hlinkClick r:id="rId4"/>
              </a:rPr>
              <a:t>info@kngadvisors.co.uk</a:t>
            </a:r>
            <a:r>
              <a:rPr lang="es-MX" sz="12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CuadroTexto 2">
            <a:extLst>
              <a:ext uri="{FF2B5EF4-FFF2-40B4-BE49-F238E27FC236}">
                <a16:creationId xmlns:a16="http://schemas.microsoft.com/office/drawing/2014/main" id="{B332E1D1-205E-3477-2667-4046DB453706}"/>
              </a:ext>
            </a:extLst>
          </p:cNvPr>
          <p:cNvSpPr txBox="1"/>
          <p:nvPr/>
        </p:nvSpPr>
        <p:spPr>
          <a:xfrm>
            <a:off x="4874910" y="5904562"/>
            <a:ext cx="2102854" cy="394210"/>
          </a:xfrm>
          <a:prstGeom prst="rect">
            <a:avLst/>
          </a:prstGeom>
          <a:noFill/>
        </p:spPr>
        <p:txBody>
          <a:bodyPr wrap="square" rtlCol="0">
            <a:spAutoFit/>
          </a:bodyPr>
          <a:lstStyle/>
          <a:p>
            <a:pPr>
              <a:lnSpc>
                <a:spcPct val="120000"/>
              </a:lnSpc>
              <a:buClr>
                <a:schemeClr val="folHlink"/>
              </a:buClr>
              <a:buSzPct val="90000"/>
            </a:pPr>
            <a:r>
              <a:rPr lang="es-MX" b="1" dirty="0">
                <a:solidFill>
                  <a:schemeClr val="tx2">
                    <a:lumMod val="50000"/>
                  </a:schemeClr>
                </a:solidFill>
                <a:latin typeface="Arial" panose="020B0604020202020204" pitchFamily="34" charset="0"/>
                <a:cs typeface="Arial" panose="020B0604020202020204" pitchFamily="34" charset="0"/>
              </a:rPr>
              <a:t>UAE</a:t>
            </a:r>
          </a:p>
        </p:txBody>
      </p:sp>
    </p:spTree>
    <p:extLst>
      <p:ext uri="{BB962C8B-B14F-4D97-AF65-F5344CB8AC3E}">
        <p14:creationId xmlns:p14="http://schemas.microsoft.com/office/powerpoint/2010/main" val="4083110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CuadroTexto 3">
            <a:extLst>
              <a:ext uri="{FF2B5EF4-FFF2-40B4-BE49-F238E27FC236}">
                <a16:creationId xmlns:a16="http://schemas.microsoft.com/office/drawing/2014/main" id="{2DCB15EB-DCC1-6044-B0FC-C9F89F2E2623}"/>
              </a:ext>
            </a:extLst>
          </p:cNvPr>
          <p:cNvSpPr txBox="1"/>
          <p:nvPr/>
        </p:nvSpPr>
        <p:spPr>
          <a:xfrm>
            <a:off x="663262" y="975008"/>
            <a:ext cx="7817476" cy="2954655"/>
          </a:xfrm>
          <a:prstGeom prst="rect">
            <a:avLst/>
          </a:prstGeom>
          <a:noFill/>
        </p:spPr>
        <p:txBody>
          <a:bodyPr wrap="square" rtlCol="0">
            <a:spAutoFit/>
          </a:bodyPr>
          <a:lstStyle/>
          <a:p>
            <a:r>
              <a:rPr lang="es-MX" sz="7200" b="1" dirty="0">
                <a:solidFill>
                  <a:srgbClr val="002060"/>
                </a:solidFill>
                <a:effectLst>
                  <a:outerShdw blurRad="38100" dist="38100" dir="2700000" algn="tl">
                    <a:srgbClr val="000000">
                      <a:alpha val="43137"/>
                    </a:srgbClr>
                  </a:outerShdw>
                </a:effectLst>
                <a:latin typeface="Arial" pitchFamily="34" charset="0"/>
                <a:cs typeface="Arial" pitchFamily="34" charset="0"/>
              </a:rPr>
              <a:t>01</a:t>
            </a:r>
          </a:p>
          <a:p>
            <a:endParaRPr lang="es-MX" dirty="0">
              <a:latin typeface="Arial" pitchFamily="34" charset="0"/>
              <a:cs typeface="Arial" pitchFamily="34" charset="0"/>
            </a:endParaRPr>
          </a:p>
          <a:p>
            <a:r>
              <a:rPr lang="en-US" sz="6400" b="1" spc="-150" dirty="0">
                <a:solidFill>
                  <a:srgbClr val="666666"/>
                </a:solidFill>
                <a:latin typeface="Arial" pitchFamily="34" charset="0"/>
                <a:cs typeface="Arial" pitchFamily="34" charset="0"/>
              </a:rPr>
              <a:t>About</a:t>
            </a:r>
            <a:r>
              <a:rPr lang="es-MX" sz="6400" b="1" spc="-150" dirty="0">
                <a:solidFill>
                  <a:srgbClr val="666666"/>
                </a:solidFill>
                <a:latin typeface="Arial" pitchFamily="34" charset="0"/>
                <a:cs typeface="Arial" pitchFamily="34" charset="0"/>
              </a:rPr>
              <a:t> us</a:t>
            </a:r>
            <a:endParaRPr lang="da-DK" sz="6400" b="1" spc="-150" dirty="0">
              <a:solidFill>
                <a:srgbClr val="666666"/>
              </a:solidFill>
              <a:latin typeface="Arial" pitchFamily="34" charset="0"/>
              <a:cs typeface="Arial" pitchFamily="34" charset="0"/>
            </a:endParaRPr>
          </a:p>
          <a:p>
            <a:endParaRPr lang="da-DK" sz="1600" dirty="0">
              <a:solidFill>
                <a:srgbClr val="666666"/>
              </a:solidFill>
              <a:latin typeface="Arial" pitchFamily="34" charset="0"/>
              <a:cs typeface="Arial" pitchFamily="34" charset="0"/>
            </a:endParaRPr>
          </a:p>
          <a:p>
            <a:r>
              <a:rPr lang="da-DK" sz="1600" b="1" dirty="0">
                <a:solidFill>
                  <a:srgbClr val="002060"/>
                </a:solidFill>
                <a:latin typeface="Arial" pitchFamily="34" charset="0"/>
                <a:cs typeface="Arial" pitchFamily="34" charset="0"/>
              </a:rPr>
              <a:t>KNG International Advisors</a:t>
            </a:r>
          </a:p>
        </p:txBody>
      </p:sp>
    </p:spTree>
    <p:extLst>
      <p:ext uri="{BB962C8B-B14F-4D97-AF65-F5344CB8AC3E}">
        <p14:creationId xmlns:p14="http://schemas.microsoft.com/office/powerpoint/2010/main" val="1699469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039420-31BC-E240-B630-C3D5BA8A6709}"/>
              </a:ext>
            </a:extLst>
          </p:cNvPr>
          <p:cNvSpPr/>
          <p:nvPr/>
        </p:nvSpPr>
        <p:spPr>
          <a:xfrm>
            <a:off x="0" y="5253924"/>
            <a:ext cx="9144000" cy="160407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B39ECA6-9791-BC4F-A731-C89E1CC5EC48}"/>
              </a:ext>
            </a:extLst>
          </p:cNvPr>
          <p:cNvSpPr txBox="1"/>
          <p:nvPr/>
        </p:nvSpPr>
        <p:spPr>
          <a:xfrm>
            <a:off x="309966" y="5455403"/>
            <a:ext cx="6896746" cy="1200329"/>
          </a:xfrm>
          <a:prstGeom prst="rect">
            <a:avLst/>
          </a:prstGeom>
          <a:noFill/>
        </p:spPr>
        <p:txBody>
          <a:bodyPr wrap="square" rtlCol="0">
            <a:spAutoFit/>
          </a:bodyPr>
          <a:lstStyle/>
          <a:p>
            <a:r>
              <a:rPr lang="en-US" sz="3600" b="1" dirty="0">
                <a:solidFill>
                  <a:schemeClr val="bg1"/>
                </a:solidFill>
                <a:latin typeface="Arial" panose="020B0604020202020204" pitchFamily="34" charset="0"/>
                <a:cs typeface="Arial" panose="020B0604020202020204" pitchFamily="34" charset="0"/>
              </a:rPr>
              <a:t>Thank you for your Attention</a:t>
            </a:r>
          </a:p>
          <a:p>
            <a:endParaRPr lang="en-US" dirty="0">
              <a:solidFill>
                <a:schemeClr val="bg1"/>
              </a:solidFill>
            </a:endParaRPr>
          </a:p>
          <a:p>
            <a:r>
              <a:rPr lang="en-US" b="1" i="1" dirty="0">
                <a:solidFill>
                  <a:schemeClr val="bg1"/>
                </a:solidFill>
                <a:latin typeface="Arial" panose="020B0604020202020204" pitchFamily="34" charset="0"/>
                <a:cs typeface="Arial" panose="020B0604020202020204" pitchFamily="34" charset="0"/>
              </a:rPr>
              <a:t>End of the Presentation</a:t>
            </a:r>
          </a:p>
        </p:txBody>
      </p:sp>
    </p:spTree>
    <p:extLst>
      <p:ext uri="{BB962C8B-B14F-4D97-AF65-F5344CB8AC3E}">
        <p14:creationId xmlns:p14="http://schemas.microsoft.com/office/powerpoint/2010/main" val="3059244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724072" y="629268"/>
            <a:ext cx="4939868" cy="1286160"/>
          </a:xfrm>
          <a:prstGeom prst="rect">
            <a:avLst/>
          </a:prstGeom>
        </p:spPr>
        <p:txBody>
          <a:bodyPr vert="horz" lIns="91440" tIns="45720" rIns="91440" bIns="45720" rtlCol="0" anchor="b">
            <a:normAutofit fontScale="92500"/>
          </a:bodyPr>
          <a:lstStyle/>
          <a:p>
            <a:pPr>
              <a:lnSpc>
                <a:spcPct val="90000"/>
              </a:lnSpc>
              <a:spcBef>
                <a:spcPct val="0"/>
              </a:spcBef>
              <a:spcAft>
                <a:spcPts val="600"/>
              </a:spcAft>
            </a:pPr>
            <a:r>
              <a:rPr lang="en-US" sz="3600" b="1" dirty="0">
                <a:solidFill>
                  <a:srgbClr val="002060"/>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KNG </a:t>
            </a:r>
          </a:p>
          <a:p>
            <a:pPr>
              <a:lnSpc>
                <a:spcPct val="90000"/>
              </a:lnSpc>
              <a:spcBef>
                <a:spcPct val="0"/>
              </a:spcBef>
              <a:spcAft>
                <a:spcPts val="600"/>
              </a:spcAft>
            </a:pPr>
            <a:r>
              <a:rPr lang="en-US" sz="3600" b="1" dirty="0">
                <a:solidFill>
                  <a:srgbClr val="002060"/>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International Advisors</a:t>
            </a:r>
            <a:endParaRPr lang="en-US" sz="3600" dirty="0">
              <a:solidFill>
                <a:srgbClr val="002060"/>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endParaRPr>
          </a:p>
        </p:txBody>
      </p:sp>
      <p:sp>
        <p:nvSpPr>
          <p:cNvPr id="2" name="CuadroTexto 1"/>
          <p:cNvSpPr txBox="1"/>
          <p:nvPr/>
        </p:nvSpPr>
        <p:spPr>
          <a:xfrm>
            <a:off x="3737520" y="2438400"/>
            <a:ext cx="4939867" cy="3785419"/>
          </a:xfrm>
          <a:prstGeom prst="rect">
            <a:avLst/>
          </a:prstGeom>
        </p:spPr>
        <p:txBody>
          <a:bodyPr vert="horz" lIns="91440" tIns="45720" rIns="91440" bIns="45720" rtlCol="0">
            <a:normAutofit lnSpcReduction="10000"/>
          </a:bodyPr>
          <a:lstStyle/>
          <a:p>
            <a:pPr>
              <a:lnSpc>
                <a:spcPct val="90000"/>
              </a:lnSpc>
              <a:spcAft>
                <a:spcPts val="600"/>
              </a:spcAft>
            </a:pPr>
            <a:r>
              <a:rPr lang="es-MX" sz="1600" b="1" dirty="0" err="1">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About</a:t>
            </a:r>
            <a:r>
              <a:rPr lang="es-MX" sz="1600" b="1" dirty="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MX" sz="1600" b="1" dirty="0" err="1">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us</a:t>
            </a:r>
            <a:endParaRPr lang="es-MX" sz="1600" b="1" dirty="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85750" indent="-285750">
              <a:lnSpc>
                <a:spcPct val="90000"/>
              </a:lnSpc>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We are an international wealth advisory and distribution company of funds and international investment instruments. We provide our services to individuals, companies, family offices, fund managers, AFORES, AFPs and independent financial advisors. </a:t>
            </a:r>
          </a:p>
          <a:p>
            <a:pPr marL="285750" indent="-285750">
              <a:lnSpc>
                <a:spcPct val="90000"/>
              </a:lnSpc>
              <a:spcAft>
                <a:spcPts val="600"/>
              </a:spcAft>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lnSpc>
                <a:spcPct val="90000"/>
              </a:lnSpc>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We have 20+ years of experience in the industry and have our own network of 120 advisors around LATAM, Caribbean and Africa.</a:t>
            </a:r>
          </a:p>
          <a:p>
            <a:pPr marL="285750" indent="-285750">
              <a:lnSpc>
                <a:spcPct val="90000"/>
              </a:lnSpc>
              <a:spcAft>
                <a:spcPts val="600"/>
              </a:spcAft>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lnSpc>
                <a:spcPct val="90000"/>
              </a:lnSpc>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We are brokers for 50+ global Banks and financial institutions, providing savings and investment solutions for our clients and a network of financial advisors.</a:t>
            </a:r>
          </a:p>
        </p:txBody>
      </p:sp>
      <p:pic>
        <p:nvPicPr>
          <p:cNvPr id="6" name="Imagen 5"/>
          <p:cNvPicPr>
            <a:picLocks noChangeAspect="1"/>
          </p:cNvPicPr>
          <p:nvPr/>
        </p:nvPicPr>
        <p:blipFill rotWithShape="1">
          <a:blip r:embed="rId2">
            <a:extLst>
              <a:ext uri="{28A0092B-C50C-407E-A947-70E740481C1C}">
                <a14:useLocalDpi xmlns:a14="http://schemas.microsoft.com/office/drawing/2010/main" val="0"/>
              </a:ext>
            </a:extLst>
          </a:blip>
          <a:srcRect l="30705" r="6319"/>
          <a:stretch/>
        </p:blipFill>
        <p:spPr>
          <a:xfrm>
            <a:off x="20" y="10"/>
            <a:ext cx="3476673" cy="6857990"/>
          </a:xfrm>
          <a:prstGeom prst="rect">
            <a:avLst/>
          </a:prstGeom>
          <a:effectLst/>
        </p:spPr>
      </p:pic>
      <p:pic>
        <p:nvPicPr>
          <p:cNvPr id="5" name="Picture 4" descr="Logo, company name&#10;&#10;Description automatically generated">
            <a:extLst>
              <a:ext uri="{FF2B5EF4-FFF2-40B4-BE49-F238E27FC236}">
                <a16:creationId xmlns:a16="http://schemas.microsoft.com/office/drawing/2014/main" id="{C346792E-27FE-40C3-BEB8-E9B52AA8AC9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536" t="34623" r="64348" b="34477"/>
          <a:stretch/>
        </p:blipFill>
        <p:spPr>
          <a:xfrm>
            <a:off x="8416077" y="391687"/>
            <a:ext cx="495242" cy="475161"/>
          </a:xfrm>
          <a:prstGeom prst="rect">
            <a:avLst/>
          </a:prstGeom>
        </p:spPr>
      </p:pic>
      <p:pic>
        <p:nvPicPr>
          <p:cNvPr id="8" name="Picture 7">
            <a:extLst>
              <a:ext uri="{FF2B5EF4-FFF2-40B4-BE49-F238E27FC236}">
                <a16:creationId xmlns:a16="http://schemas.microsoft.com/office/drawing/2014/main" id="{F85B3376-3676-43A6-AB08-35076CB8F9C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9231" r="25402"/>
          <a:stretch/>
        </p:blipFill>
        <p:spPr>
          <a:xfrm>
            <a:off x="-1" y="-18893"/>
            <a:ext cx="3476693" cy="6876893"/>
          </a:xfrm>
          <a:prstGeom prst="rect">
            <a:avLst/>
          </a:prstGeom>
        </p:spPr>
      </p:pic>
      <p:cxnSp>
        <p:nvCxnSpPr>
          <p:cNvPr id="9" name="Straight Connector 13">
            <a:extLst>
              <a:ext uri="{FF2B5EF4-FFF2-40B4-BE49-F238E27FC236}">
                <a16:creationId xmlns:a16="http://schemas.microsoft.com/office/drawing/2014/main" id="{5D090195-7594-0B40-B8D5-BA35D48071C4}"/>
              </a:ext>
            </a:extLst>
          </p:cNvPr>
          <p:cNvCxnSpPr>
            <a:cxnSpLocks/>
          </p:cNvCxnSpPr>
          <p:nvPr/>
        </p:nvCxnSpPr>
        <p:spPr>
          <a:xfrm>
            <a:off x="3818201" y="2133910"/>
            <a:ext cx="4411399"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5870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53" descr="A picture containing text, computer&#10;&#10;Description automatically generated">
            <a:extLst>
              <a:ext uri="{FF2B5EF4-FFF2-40B4-BE49-F238E27FC236}">
                <a16:creationId xmlns:a16="http://schemas.microsoft.com/office/drawing/2014/main" id="{AD9F509F-2896-48DD-AF35-C501D415B828}"/>
              </a:ext>
            </a:extLst>
          </p:cNvPr>
          <p:cNvPicPr>
            <a:picLocks noChangeAspect="1"/>
          </p:cNvPicPr>
          <p:nvPr/>
        </p:nvPicPr>
        <p:blipFill rotWithShape="1">
          <a:blip r:embed="rId2">
            <a:extLst>
              <a:ext uri="{28A0092B-C50C-407E-A947-70E740481C1C}">
                <a14:useLocalDpi xmlns:a14="http://schemas.microsoft.com/office/drawing/2010/main" val="0"/>
              </a:ext>
            </a:extLst>
          </a:blip>
          <a:srcRect b="71989"/>
          <a:stretch/>
        </p:blipFill>
        <p:spPr>
          <a:xfrm>
            <a:off x="-769" y="5426023"/>
            <a:ext cx="9144000" cy="1440765"/>
          </a:xfrm>
          <a:prstGeom prst="rect">
            <a:avLst/>
          </a:prstGeom>
        </p:spPr>
      </p:pic>
      <p:sp>
        <p:nvSpPr>
          <p:cNvPr id="2" name="Rectangle 1">
            <a:extLst>
              <a:ext uri="{FF2B5EF4-FFF2-40B4-BE49-F238E27FC236}">
                <a16:creationId xmlns:a16="http://schemas.microsoft.com/office/drawing/2014/main" id="{26EEB1A6-B4BF-4DBE-B011-C467EE82D2F7}"/>
              </a:ext>
            </a:extLst>
          </p:cNvPr>
          <p:cNvSpPr/>
          <p:nvPr/>
        </p:nvSpPr>
        <p:spPr>
          <a:xfrm>
            <a:off x="490330" y="331304"/>
            <a:ext cx="2531166" cy="121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CuadroTexto 1">
            <a:extLst>
              <a:ext uri="{FF2B5EF4-FFF2-40B4-BE49-F238E27FC236}">
                <a16:creationId xmlns:a16="http://schemas.microsoft.com/office/drawing/2014/main" id="{35CCB29B-3B1C-4172-93E7-624C6CEF6719}"/>
              </a:ext>
            </a:extLst>
          </p:cNvPr>
          <p:cNvSpPr txBox="1"/>
          <p:nvPr/>
        </p:nvSpPr>
        <p:spPr>
          <a:xfrm>
            <a:off x="526389" y="361784"/>
            <a:ext cx="8089684" cy="461665"/>
          </a:xfrm>
          <a:prstGeom prst="rect">
            <a:avLst/>
          </a:prstGeom>
          <a:noFill/>
        </p:spPr>
        <p:txBody>
          <a:bodyPr wrap="square" rtlCol="0">
            <a:spAutoFit/>
          </a:bodyPr>
          <a:lstStyle/>
          <a:p>
            <a:pPr algn="ctr"/>
            <a:r>
              <a:rPr lang="es-MX" sz="2400" b="1" dirty="0" err="1">
                <a:solidFill>
                  <a:srgbClr val="002060"/>
                </a:solidFill>
                <a:effectLst>
                  <a:outerShdw blurRad="38100" dist="38100" dir="2700000" algn="tl">
                    <a:srgbClr val="000000">
                      <a:alpha val="43137"/>
                    </a:srgbClr>
                  </a:outerShdw>
                </a:effectLst>
                <a:latin typeface="Arial" pitchFamily="34" charset="0"/>
                <a:cs typeface="Arial" pitchFamily="34" charset="0"/>
              </a:rPr>
              <a:t>Some</a:t>
            </a:r>
            <a:r>
              <a:rPr lang="es-MX" sz="2400" b="1" dirty="0">
                <a:solidFill>
                  <a:srgbClr val="002060"/>
                </a:solidFill>
                <a:effectLst>
                  <a:outerShdw blurRad="38100" dist="38100" dir="2700000" algn="tl">
                    <a:srgbClr val="000000">
                      <a:alpha val="43137"/>
                    </a:srgbClr>
                  </a:outerShdw>
                </a:effectLst>
                <a:latin typeface="Arial" pitchFamily="34" charset="0"/>
                <a:cs typeface="Arial" pitchFamily="34" charset="0"/>
              </a:rPr>
              <a:t> </a:t>
            </a:r>
            <a:r>
              <a:rPr lang="es-MX" sz="2400" b="1" dirty="0" err="1">
                <a:solidFill>
                  <a:srgbClr val="002060"/>
                </a:solidFill>
                <a:effectLst>
                  <a:outerShdw blurRad="38100" dist="38100" dir="2700000" algn="tl">
                    <a:srgbClr val="000000">
                      <a:alpha val="43137"/>
                    </a:srgbClr>
                  </a:outerShdw>
                </a:effectLst>
                <a:latin typeface="Arial" pitchFamily="34" charset="0"/>
                <a:cs typeface="Arial" pitchFamily="34" charset="0"/>
              </a:rPr>
              <a:t>Financial</a:t>
            </a:r>
            <a:r>
              <a:rPr lang="es-MX" sz="2400" b="1" dirty="0">
                <a:solidFill>
                  <a:srgbClr val="002060"/>
                </a:solidFill>
                <a:effectLst>
                  <a:outerShdw blurRad="38100" dist="38100" dir="2700000" algn="tl">
                    <a:srgbClr val="000000">
                      <a:alpha val="43137"/>
                    </a:srgbClr>
                  </a:outerShdw>
                </a:effectLst>
                <a:latin typeface="Arial" pitchFamily="34" charset="0"/>
                <a:cs typeface="Arial" pitchFamily="34" charset="0"/>
              </a:rPr>
              <a:t> </a:t>
            </a:r>
            <a:r>
              <a:rPr lang="es-MX" sz="2400" b="1" dirty="0" err="1">
                <a:solidFill>
                  <a:srgbClr val="002060"/>
                </a:solidFill>
                <a:effectLst>
                  <a:outerShdw blurRad="38100" dist="38100" dir="2700000" algn="tl">
                    <a:srgbClr val="000000">
                      <a:alpha val="43137"/>
                    </a:srgbClr>
                  </a:outerShdw>
                </a:effectLst>
                <a:latin typeface="Arial" pitchFamily="34" charset="0"/>
                <a:cs typeface="Arial" pitchFamily="34" charset="0"/>
              </a:rPr>
              <a:t>Institutions</a:t>
            </a:r>
            <a:r>
              <a:rPr lang="es-MX" sz="2400" b="1" dirty="0">
                <a:solidFill>
                  <a:srgbClr val="002060"/>
                </a:solidFill>
                <a:effectLst>
                  <a:outerShdw blurRad="38100" dist="38100" dir="2700000" algn="tl">
                    <a:srgbClr val="000000">
                      <a:alpha val="43137"/>
                    </a:srgbClr>
                  </a:outerShdw>
                </a:effectLst>
                <a:latin typeface="Arial" pitchFamily="34" charset="0"/>
                <a:cs typeface="Arial" pitchFamily="34" charset="0"/>
              </a:rPr>
              <a:t> </a:t>
            </a:r>
            <a:r>
              <a:rPr lang="es-MX" sz="2400" b="1" dirty="0" err="1">
                <a:solidFill>
                  <a:srgbClr val="002060"/>
                </a:solidFill>
                <a:effectLst>
                  <a:outerShdw blurRad="38100" dist="38100" dir="2700000" algn="tl">
                    <a:srgbClr val="000000">
                      <a:alpha val="43137"/>
                    </a:srgbClr>
                  </a:outerShdw>
                </a:effectLst>
                <a:latin typeface="Arial" pitchFamily="34" charset="0"/>
                <a:cs typeface="Arial" pitchFamily="34" charset="0"/>
              </a:rPr>
              <a:t>We</a:t>
            </a:r>
            <a:r>
              <a:rPr lang="es-MX" sz="2400" b="1" dirty="0">
                <a:solidFill>
                  <a:srgbClr val="002060"/>
                </a:solidFill>
                <a:effectLst>
                  <a:outerShdw blurRad="38100" dist="38100" dir="2700000" algn="tl">
                    <a:srgbClr val="000000">
                      <a:alpha val="43137"/>
                    </a:srgbClr>
                  </a:outerShdw>
                </a:effectLst>
                <a:latin typeface="Arial" pitchFamily="34" charset="0"/>
                <a:cs typeface="Arial" pitchFamily="34" charset="0"/>
              </a:rPr>
              <a:t> </a:t>
            </a:r>
            <a:r>
              <a:rPr lang="es-MX" sz="2400" b="1" dirty="0" err="1">
                <a:solidFill>
                  <a:srgbClr val="002060"/>
                </a:solidFill>
                <a:effectLst>
                  <a:outerShdw blurRad="38100" dist="38100" dir="2700000" algn="tl">
                    <a:srgbClr val="000000">
                      <a:alpha val="43137"/>
                    </a:srgbClr>
                  </a:outerShdw>
                </a:effectLst>
                <a:latin typeface="Arial" pitchFamily="34" charset="0"/>
                <a:cs typeface="Arial" pitchFamily="34" charset="0"/>
              </a:rPr>
              <a:t>Work</a:t>
            </a:r>
            <a:r>
              <a:rPr lang="es-MX" sz="2400" b="1" dirty="0">
                <a:solidFill>
                  <a:srgbClr val="002060"/>
                </a:solidFill>
                <a:effectLst>
                  <a:outerShdw blurRad="38100" dist="38100" dir="2700000" algn="tl">
                    <a:srgbClr val="000000">
                      <a:alpha val="43137"/>
                    </a:srgbClr>
                  </a:outerShdw>
                </a:effectLst>
                <a:latin typeface="Arial" pitchFamily="34" charset="0"/>
                <a:cs typeface="Arial" pitchFamily="34" charset="0"/>
              </a:rPr>
              <a:t> </a:t>
            </a:r>
            <a:r>
              <a:rPr lang="es-MX" sz="2400" b="1" dirty="0" err="1">
                <a:solidFill>
                  <a:srgbClr val="002060"/>
                </a:solidFill>
                <a:effectLst>
                  <a:outerShdw blurRad="38100" dist="38100" dir="2700000" algn="tl">
                    <a:srgbClr val="000000">
                      <a:alpha val="43137"/>
                    </a:srgbClr>
                  </a:outerShdw>
                </a:effectLst>
                <a:latin typeface="Arial" pitchFamily="34" charset="0"/>
                <a:cs typeface="Arial" pitchFamily="34" charset="0"/>
              </a:rPr>
              <a:t>With</a:t>
            </a:r>
            <a:r>
              <a:rPr lang="es-MX" sz="2400" b="1" dirty="0">
                <a:solidFill>
                  <a:srgbClr val="002060"/>
                </a:solidFill>
                <a:effectLst>
                  <a:outerShdw blurRad="38100" dist="38100" dir="2700000" algn="tl">
                    <a:srgbClr val="000000">
                      <a:alpha val="43137"/>
                    </a:srgbClr>
                  </a:outerShdw>
                </a:effectLst>
                <a:latin typeface="Arial" pitchFamily="34" charset="0"/>
                <a:cs typeface="Arial" pitchFamily="34" charset="0"/>
              </a:rPr>
              <a:t> </a:t>
            </a:r>
            <a:endParaRPr lang="es-MX" sz="2400" dirty="0">
              <a:effectLst>
                <a:outerShdw blurRad="38100" dist="38100" dir="2700000" algn="tl">
                  <a:srgbClr val="000000">
                    <a:alpha val="43137"/>
                  </a:srgbClr>
                </a:outerShdw>
              </a:effectLst>
            </a:endParaRPr>
          </a:p>
        </p:txBody>
      </p:sp>
      <p:graphicFrame>
        <p:nvGraphicFramePr>
          <p:cNvPr id="3" name="Tabla 6">
            <a:extLst>
              <a:ext uri="{FF2B5EF4-FFF2-40B4-BE49-F238E27FC236}">
                <a16:creationId xmlns:a16="http://schemas.microsoft.com/office/drawing/2014/main" id="{FCEED034-6F99-D351-A43E-4EA0C13BE53E}"/>
              </a:ext>
            </a:extLst>
          </p:cNvPr>
          <p:cNvGraphicFramePr>
            <a:graphicFrameLocks noGrp="1"/>
          </p:cNvGraphicFramePr>
          <p:nvPr>
            <p:extLst>
              <p:ext uri="{D42A27DB-BD31-4B8C-83A1-F6EECF244321}">
                <p14:modId xmlns:p14="http://schemas.microsoft.com/office/powerpoint/2010/main" val="2151820925"/>
              </p:ext>
            </p:extLst>
          </p:nvPr>
        </p:nvGraphicFramePr>
        <p:xfrm>
          <a:off x="100660" y="940904"/>
          <a:ext cx="8941142" cy="1295400"/>
        </p:xfrm>
        <a:graphic>
          <a:graphicData uri="http://schemas.openxmlformats.org/drawingml/2006/table">
            <a:tbl>
              <a:tblPr firstRow="1" bandRow="1">
                <a:tableStyleId>{5C22544A-7EE6-4342-B048-85BDC9FD1C3A}</a:tableStyleId>
              </a:tblPr>
              <a:tblGrid>
                <a:gridCol w="1800497">
                  <a:extLst>
                    <a:ext uri="{9D8B030D-6E8A-4147-A177-3AD203B41FA5}">
                      <a16:colId xmlns:a16="http://schemas.microsoft.com/office/drawing/2014/main" val="2873340567"/>
                    </a:ext>
                  </a:extLst>
                </a:gridCol>
                <a:gridCol w="1526093">
                  <a:extLst>
                    <a:ext uri="{9D8B030D-6E8A-4147-A177-3AD203B41FA5}">
                      <a16:colId xmlns:a16="http://schemas.microsoft.com/office/drawing/2014/main" val="3504386361"/>
                    </a:ext>
                  </a:extLst>
                </a:gridCol>
                <a:gridCol w="2924355">
                  <a:extLst>
                    <a:ext uri="{9D8B030D-6E8A-4147-A177-3AD203B41FA5}">
                      <a16:colId xmlns:a16="http://schemas.microsoft.com/office/drawing/2014/main" val="2195467544"/>
                    </a:ext>
                  </a:extLst>
                </a:gridCol>
                <a:gridCol w="1446480">
                  <a:extLst>
                    <a:ext uri="{9D8B030D-6E8A-4147-A177-3AD203B41FA5}">
                      <a16:colId xmlns:a16="http://schemas.microsoft.com/office/drawing/2014/main" val="764917940"/>
                    </a:ext>
                  </a:extLst>
                </a:gridCol>
                <a:gridCol w="1243717">
                  <a:extLst>
                    <a:ext uri="{9D8B030D-6E8A-4147-A177-3AD203B41FA5}">
                      <a16:colId xmlns:a16="http://schemas.microsoft.com/office/drawing/2014/main" val="2812150583"/>
                    </a:ext>
                  </a:extLst>
                </a:gridCol>
              </a:tblGrid>
              <a:tr h="857250">
                <a:tc>
                  <a:txBody>
                    <a:bodyPr/>
                    <a:lstStyle/>
                    <a:p>
                      <a:pPr lvl="0" algn="ctr">
                        <a:buNone/>
                      </a:pPr>
                      <a:r>
                        <a:rPr lang="es-MX" sz="1800" b="1" i="0" u="none" strike="noStrike" noProof="0" dirty="0" err="1">
                          <a:latin typeface="Calibri"/>
                        </a:rPr>
                        <a:t>Investment</a:t>
                      </a:r>
                      <a:r>
                        <a:rPr lang="es-MX" sz="1800" b="1" i="0" u="none" strike="noStrike" noProof="0" dirty="0">
                          <a:latin typeface="Calibri"/>
                        </a:rPr>
                        <a:t> </a:t>
                      </a:r>
                      <a:r>
                        <a:rPr lang="es-MX" sz="1800" b="1" i="0" u="none" strike="noStrike" noProof="0" dirty="0" err="1">
                          <a:latin typeface="Calibri"/>
                        </a:rPr>
                        <a:t>Plataforms</a:t>
                      </a:r>
                      <a:endParaRPr lang="es-MX" sz="1800" b="1" i="0" u="none" strike="noStrike" noProof="0" dirty="0">
                        <a:latin typeface="Calibri"/>
                      </a:endParaRPr>
                    </a:p>
                    <a:p>
                      <a:pPr lvl="0" algn="ctr">
                        <a:buNone/>
                      </a:pPr>
                      <a:r>
                        <a:rPr lang="es-MX" sz="1800" b="1" i="0" u="none" strike="noStrike" noProof="0" dirty="0">
                          <a:latin typeface="Calibri"/>
                        </a:rPr>
                        <a:t>$10,000 USD</a:t>
                      </a:r>
                    </a:p>
                  </a:txBody>
                  <a:tcPr>
                    <a:solidFill>
                      <a:srgbClr val="002060"/>
                    </a:solidFill>
                  </a:tcPr>
                </a:tc>
                <a:tc>
                  <a:txBody>
                    <a:bodyPr/>
                    <a:lstStyle/>
                    <a:p>
                      <a:pPr lvl="0" algn="ctr">
                        <a:buNone/>
                      </a:pPr>
                      <a:r>
                        <a:rPr lang="es-MX" sz="1800" b="1" i="0" u="none" strike="noStrike" noProof="0" dirty="0" err="1">
                          <a:latin typeface="Calibri"/>
                        </a:rPr>
                        <a:t>Savings-Investment</a:t>
                      </a:r>
                      <a:r>
                        <a:rPr lang="es-MX" sz="1800" b="1" i="0" u="none" strike="noStrike" noProof="0" dirty="0">
                          <a:latin typeface="Calibri"/>
                        </a:rPr>
                        <a:t> </a:t>
                      </a:r>
                      <a:r>
                        <a:rPr lang="es-MX" sz="1800" b="1" i="0" u="none" strike="noStrike" noProof="0" dirty="0" err="1">
                          <a:latin typeface="Calibri"/>
                        </a:rPr>
                        <a:t>Plans</a:t>
                      </a:r>
                      <a:r>
                        <a:rPr lang="es-MX" sz="1800" b="1" i="0" u="none" strike="noStrike" noProof="0" dirty="0">
                          <a:latin typeface="Calibri"/>
                        </a:rPr>
                        <a:t> </a:t>
                      </a:r>
                    </a:p>
                    <a:p>
                      <a:pPr lvl="0" algn="ctr">
                        <a:buNone/>
                      </a:pPr>
                      <a:r>
                        <a:rPr lang="es-MX" sz="1800" b="1" i="0" u="none" strike="noStrike" noProof="0" dirty="0">
                          <a:latin typeface="Calibri"/>
                        </a:rPr>
                        <a:t>$250 USD</a:t>
                      </a:r>
                      <a:endParaRPr lang="es-MX" dirty="0"/>
                    </a:p>
                  </a:txBody>
                  <a:tcPr>
                    <a:solidFill>
                      <a:srgbClr val="002060"/>
                    </a:solidFill>
                  </a:tcPr>
                </a:tc>
                <a:tc>
                  <a:txBody>
                    <a:bodyPr/>
                    <a:lstStyle/>
                    <a:p>
                      <a:pPr algn="ctr"/>
                      <a:endParaRPr lang="es-MX" dirty="0"/>
                    </a:p>
                    <a:p>
                      <a:pPr algn="ctr"/>
                      <a:r>
                        <a:rPr lang="es-MX" dirty="0" err="1"/>
                        <a:t>Investment</a:t>
                      </a:r>
                      <a:r>
                        <a:rPr lang="es-MX" dirty="0"/>
                        <a:t> </a:t>
                      </a:r>
                      <a:r>
                        <a:rPr lang="es-MX" dirty="0" err="1"/>
                        <a:t>Fund</a:t>
                      </a:r>
                      <a:r>
                        <a:rPr lang="es-MX" dirty="0"/>
                        <a:t> Managers</a:t>
                      </a:r>
                    </a:p>
                    <a:p>
                      <a:pPr lvl="0" algn="ctr">
                        <a:buNone/>
                      </a:pPr>
                      <a:r>
                        <a:rPr lang="es-MX" dirty="0"/>
                        <a:t>$10,000 USD </a:t>
                      </a:r>
                    </a:p>
                  </a:txBody>
                  <a:tcPr>
                    <a:solidFill>
                      <a:srgbClr val="002060"/>
                    </a:solidFill>
                  </a:tcPr>
                </a:tc>
                <a:tc>
                  <a:txBody>
                    <a:bodyPr/>
                    <a:lstStyle/>
                    <a:p>
                      <a:pPr algn="ctr"/>
                      <a:r>
                        <a:rPr lang="es-MX" dirty="0" err="1"/>
                        <a:t>Asset</a:t>
                      </a:r>
                      <a:r>
                        <a:rPr lang="es-MX" dirty="0"/>
                        <a:t> Managers</a:t>
                      </a:r>
                    </a:p>
                    <a:p>
                      <a:pPr lvl="0" algn="ctr">
                        <a:buNone/>
                      </a:pPr>
                      <a:r>
                        <a:rPr lang="es-MX" dirty="0"/>
                        <a:t>$100,000 USD</a:t>
                      </a:r>
                    </a:p>
                  </a:txBody>
                  <a:tcPr>
                    <a:solidFill>
                      <a:srgbClr val="002060"/>
                    </a:solidFill>
                  </a:tcPr>
                </a:tc>
                <a:tc>
                  <a:txBody>
                    <a:bodyPr/>
                    <a:lstStyle/>
                    <a:p>
                      <a:pPr lvl="0" algn="ctr">
                        <a:buNone/>
                      </a:pPr>
                      <a:r>
                        <a:rPr lang="es-MX" sz="1500" dirty="0"/>
                        <a:t>International Bank</a:t>
                      </a:r>
                      <a:r>
                        <a:rPr lang="es-MX" sz="1600" dirty="0"/>
                        <a:t> </a:t>
                      </a:r>
                      <a:r>
                        <a:rPr lang="es-MX" sz="1600" dirty="0" err="1"/>
                        <a:t>Accounts</a:t>
                      </a:r>
                      <a:r>
                        <a:rPr lang="es-MX" sz="1600" dirty="0"/>
                        <a:t> </a:t>
                      </a:r>
                    </a:p>
                    <a:p>
                      <a:pPr lvl="0" algn="ctr">
                        <a:buNone/>
                      </a:pPr>
                      <a:r>
                        <a:rPr lang="es-MX" sz="1600" dirty="0"/>
                        <a:t>$100,000 USD</a:t>
                      </a:r>
                    </a:p>
                  </a:txBody>
                  <a:tcPr>
                    <a:solidFill>
                      <a:srgbClr val="002060"/>
                    </a:solidFill>
                  </a:tcPr>
                </a:tc>
                <a:extLst>
                  <a:ext uri="{0D108BD9-81ED-4DB2-BD59-A6C34878D82A}">
                    <a16:rowId xmlns:a16="http://schemas.microsoft.com/office/drawing/2014/main" val="545928180"/>
                  </a:ext>
                </a:extLst>
              </a:tr>
            </a:tbl>
          </a:graphicData>
        </a:graphic>
      </p:graphicFrame>
      <p:graphicFrame>
        <p:nvGraphicFramePr>
          <p:cNvPr id="53" name="Tabla 76">
            <a:extLst>
              <a:ext uri="{FF2B5EF4-FFF2-40B4-BE49-F238E27FC236}">
                <a16:creationId xmlns:a16="http://schemas.microsoft.com/office/drawing/2014/main" id="{16501CE2-3CBC-24CC-3FF9-59EC47F0D2B2}"/>
              </a:ext>
            </a:extLst>
          </p:cNvPr>
          <p:cNvGraphicFramePr>
            <a:graphicFrameLocks noGrp="1"/>
          </p:cNvGraphicFramePr>
          <p:nvPr>
            <p:extLst>
              <p:ext uri="{D42A27DB-BD31-4B8C-83A1-F6EECF244321}">
                <p14:modId xmlns:p14="http://schemas.microsoft.com/office/powerpoint/2010/main" val="611681036"/>
              </p:ext>
            </p:extLst>
          </p:nvPr>
        </p:nvGraphicFramePr>
        <p:xfrm>
          <a:off x="1603657" y="2193354"/>
          <a:ext cx="7540343" cy="3828030"/>
        </p:xfrm>
        <a:graphic>
          <a:graphicData uri="http://schemas.openxmlformats.org/drawingml/2006/table">
            <a:tbl>
              <a:tblPr firstRow="1" bandRow="1">
                <a:tableStyleId>{5C22544A-7EE6-4342-B048-85BDC9FD1C3A}</a:tableStyleId>
              </a:tblPr>
              <a:tblGrid>
                <a:gridCol w="248388">
                  <a:extLst>
                    <a:ext uri="{9D8B030D-6E8A-4147-A177-3AD203B41FA5}">
                      <a16:colId xmlns:a16="http://schemas.microsoft.com/office/drawing/2014/main" val="2576030669"/>
                    </a:ext>
                  </a:extLst>
                </a:gridCol>
                <a:gridCol w="1573602">
                  <a:extLst>
                    <a:ext uri="{9D8B030D-6E8A-4147-A177-3AD203B41FA5}">
                      <a16:colId xmlns:a16="http://schemas.microsoft.com/office/drawing/2014/main" val="1308155055"/>
                    </a:ext>
                  </a:extLst>
                </a:gridCol>
                <a:gridCol w="2914768">
                  <a:extLst>
                    <a:ext uri="{9D8B030D-6E8A-4147-A177-3AD203B41FA5}">
                      <a16:colId xmlns:a16="http://schemas.microsoft.com/office/drawing/2014/main" val="1042400345"/>
                    </a:ext>
                  </a:extLst>
                </a:gridCol>
                <a:gridCol w="1293962">
                  <a:extLst>
                    <a:ext uri="{9D8B030D-6E8A-4147-A177-3AD203B41FA5}">
                      <a16:colId xmlns:a16="http://schemas.microsoft.com/office/drawing/2014/main" val="1829408106"/>
                    </a:ext>
                  </a:extLst>
                </a:gridCol>
                <a:gridCol w="1509623">
                  <a:extLst>
                    <a:ext uri="{9D8B030D-6E8A-4147-A177-3AD203B41FA5}">
                      <a16:colId xmlns:a16="http://schemas.microsoft.com/office/drawing/2014/main" val="2743093554"/>
                    </a:ext>
                  </a:extLst>
                </a:gridCol>
              </a:tblGrid>
              <a:tr h="3828030">
                <a:tc>
                  <a:txBody>
                    <a:bodyPr/>
                    <a:lstStyle/>
                    <a:p>
                      <a:endParaRPr lang="es-MX" dirty="0"/>
                    </a:p>
                  </a:txBody>
                  <a:tcPr>
                    <a:lnL w="0">
                      <a:noFill/>
                    </a:lnL>
                    <a:lnR w="28575" cap="flat" cmpd="sng" algn="ctr">
                      <a:solidFill>
                        <a:srgbClr val="03225B"/>
                      </a:solidFill>
                      <a:prstDash val="solid"/>
                      <a:round/>
                      <a:headEnd type="none" w="med" len="med"/>
                      <a:tailEnd type="none" w="med" len="med"/>
                    </a:lnR>
                    <a:lnT w="0">
                      <a:noFill/>
                    </a:lnT>
                    <a:lnB w="0">
                      <a:noFill/>
                    </a:lnB>
                    <a:solidFill>
                      <a:schemeClr val="bg1"/>
                    </a:solidFill>
                  </a:tcPr>
                </a:tc>
                <a:tc>
                  <a:txBody>
                    <a:bodyPr/>
                    <a:lstStyle/>
                    <a:p>
                      <a:endParaRPr lang="es-MX" dirty="0"/>
                    </a:p>
                  </a:txBody>
                  <a:tcPr>
                    <a:lnL w="28575" cap="flat" cmpd="sng" algn="ctr">
                      <a:solidFill>
                        <a:srgbClr val="03225B"/>
                      </a:solidFill>
                      <a:prstDash val="solid"/>
                      <a:round/>
                      <a:headEnd type="none" w="med" len="med"/>
                      <a:tailEnd type="none" w="med" len="med"/>
                    </a:lnL>
                    <a:lnR w="28575" cap="flat" cmpd="sng" algn="ctr">
                      <a:solidFill>
                        <a:srgbClr val="03225B"/>
                      </a:solidFill>
                      <a:prstDash val="solid"/>
                      <a:round/>
                      <a:headEnd type="none" w="med" len="med"/>
                      <a:tailEnd type="none" w="med" len="med"/>
                    </a:lnR>
                    <a:lnT w="0">
                      <a:noFill/>
                    </a:lnT>
                    <a:lnB w="0">
                      <a:noFill/>
                    </a:lnB>
                    <a:lnTlToBr w="12700" cmpd="sng">
                      <a:noFill/>
                      <a:prstDash val="solid"/>
                    </a:lnTlToBr>
                    <a:lnBlToTr w="12700" cmpd="sng">
                      <a:noFill/>
                      <a:prstDash val="solid"/>
                    </a:lnBlToTr>
                    <a:solidFill>
                      <a:schemeClr val="bg1"/>
                    </a:solidFill>
                  </a:tcPr>
                </a:tc>
                <a:tc>
                  <a:txBody>
                    <a:bodyPr/>
                    <a:lstStyle/>
                    <a:p>
                      <a:endParaRPr lang="es-MX" dirty="0"/>
                    </a:p>
                  </a:txBody>
                  <a:tcPr>
                    <a:lnL w="28575" cap="flat" cmpd="sng" algn="ctr">
                      <a:solidFill>
                        <a:srgbClr val="03225B"/>
                      </a:solidFill>
                      <a:prstDash val="solid"/>
                      <a:round/>
                      <a:headEnd type="none" w="med" len="med"/>
                      <a:tailEnd type="none" w="med" len="med"/>
                    </a:lnL>
                    <a:lnR w="28575" cap="flat" cmpd="sng" algn="ctr">
                      <a:solidFill>
                        <a:srgbClr val="03225B"/>
                      </a:solidFill>
                      <a:prstDash val="solid"/>
                      <a:round/>
                      <a:headEnd type="none" w="med" len="med"/>
                      <a:tailEnd type="none" w="med" len="med"/>
                    </a:lnR>
                    <a:lnT w="0">
                      <a:noFill/>
                    </a:lnT>
                    <a:lnB w="0">
                      <a:noFill/>
                    </a:lnB>
                    <a:solidFill>
                      <a:schemeClr val="bg1"/>
                    </a:solidFill>
                  </a:tcPr>
                </a:tc>
                <a:tc>
                  <a:txBody>
                    <a:bodyPr/>
                    <a:lstStyle/>
                    <a:p>
                      <a:endParaRPr lang="es-MX" dirty="0"/>
                    </a:p>
                  </a:txBody>
                  <a:tcPr>
                    <a:lnL w="28575" cap="flat" cmpd="sng" algn="ctr">
                      <a:solidFill>
                        <a:srgbClr val="03225B"/>
                      </a:solidFill>
                      <a:prstDash val="solid"/>
                      <a:round/>
                      <a:headEnd type="none" w="med" len="med"/>
                      <a:tailEnd type="none" w="med" len="med"/>
                    </a:lnL>
                    <a:lnR w="28575" cap="flat" cmpd="sng" algn="ctr">
                      <a:solidFill>
                        <a:srgbClr val="03225B"/>
                      </a:solidFill>
                      <a:prstDash val="solid"/>
                      <a:round/>
                      <a:headEnd type="none" w="med" len="med"/>
                      <a:tailEnd type="none" w="med" len="med"/>
                    </a:lnR>
                    <a:lnT w="0">
                      <a:noFill/>
                    </a:lnT>
                    <a:lnB w="0">
                      <a:noFill/>
                    </a:lnB>
                    <a:solidFill>
                      <a:schemeClr val="bg1"/>
                    </a:solidFill>
                  </a:tcPr>
                </a:tc>
                <a:tc>
                  <a:txBody>
                    <a:bodyPr/>
                    <a:lstStyle/>
                    <a:p>
                      <a:endParaRPr lang="es-MX" dirty="0"/>
                    </a:p>
                  </a:txBody>
                  <a:tcPr>
                    <a:lnL w="28575" cap="flat" cmpd="sng" algn="ctr">
                      <a:solidFill>
                        <a:srgbClr val="03225B"/>
                      </a:solidFill>
                      <a:prstDash val="solid"/>
                      <a:round/>
                      <a:headEnd type="none" w="med" len="med"/>
                      <a:tailEnd type="none" w="med" len="med"/>
                    </a:lnL>
                    <a:lnR w="12700" cap="flat" cmpd="sng" algn="ctr">
                      <a:solidFill>
                        <a:srgbClr val="002060"/>
                      </a:solidFill>
                      <a:prstDash val="solid"/>
                      <a:round/>
                      <a:headEnd type="none" w="med" len="med"/>
                      <a:tailEnd type="none" w="med" len="med"/>
                    </a:lnR>
                    <a:lnT w="0">
                      <a:noFill/>
                    </a:lnT>
                    <a:lnB w="0">
                      <a:noFill/>
                    </a:lnB>
                    <a:solidFill>
                      <a:schemeClr val="bg1"/>
                    </a:solidFill>
                  </a:tcPr>
                </a:tc>
                <a:extLst>
                  <a:ext uri="{0D108BD9-81ED-4DB2-BD59-A6C34878D82A}">
                    <a16:rowId xmlns:a16="http://schemas.microsoft.com/office/drawing/2014/main" val="3029499477"/>
                  </a:ext>
                </a:extLst>
              </a:tr>
            </a:tbl>
          </a:graphicData>
        </a:graphic>
      </p:graphicFrame>
      <p:graphicFrame>
        <p:nvGraphicFramePr>
          <p:cNvPr id="55" name="Tabla 76">
            <a:extLst>
              <a:ext uri="{FF2B5EF4-FFF2-40B4-BE49-F238E27FC236}">
                <a16:creationId xmlns:a16="http://schemas.microsoft.com/office/drawing/2014/main" id="{E2DB7C43-2B6E-A43B-2846-51A978A0381C}"/>
              </a:ext>
            </a:extLst>
          </p:cNvPr>
          <p:cNvGraphicFramePr>
            <a:graphicFrameLocks noGrp="1"/>
          </p:cNvGraphicFramePr>
          <p:nvPr>
            <p:extLst>
              <p:ext uri="{D42A27DB-BD31-4B8C-83A1-F6EECF244321}">
                <p14:modId xmlns:p14="http://schemas.microsoft.com/office/powerpoint/2010/main" val="1413035164"/>
              </p:ext>
            </p:extLst>
          </p:nvPr>
        </p:nvGraphicFramePr>
        <p:xfrm>
          <a:off x="1603657" y="2193354"/>
          <a:ext cx="7540343" cy="3828030"/>
        </p:xfrm>
        <a:graphic>
          <a:graphicData uri="http://schemas.openxmlformats.org/drawingml/2006/table">
            <a:tbl>
              <a:tblPr firstRow="1" bandRow="1">
                <a:tableStyleId>{5C22544A-7EE6-4342-B048-85BDC9FD1C3A}</a:tableStyleId>
              </a:tblPr>
              <a:tblGrid>
                <a:gridCol w="307336">
                  <a:extLst>
                    <a:ext uri="{9D8B030D-6E8A-4147-A177-3AD203B41FA5}">
                      <a16:colId xmlns:a16="http://schemas.microsoft.com/office/drawing/2014/main" val="2576030669"/>
                    </a:ext>
                  </a:extLst>
                </a:gridCol>
                <a:gridCol w="1514654">
                  <a:extLst>
                    <a:ext uri="{9D8B030D-6E8A-4147-A177-3AD203B41FA5}">
                      <a16:colId xmlns:a16="http://schemas.microsoft.com/office/drawing/2014/main" val="1308155055"/>
                    </a:ext>
                  </a:extLst>
                </a:gridCol>
                <a:gridCol w="2914768">
                  <a:extLst>
                    <a:ext uri="{9D8B030D-6E8A-4147-A177-3AD203B41FA5}">
                      <a16:colId xmlns:a16="http://schemas.microsoft.com/office/drawing/2014/main" val="1042400345"/>
                    </a:ext>
                  </a:extLst>
                </a:gridCol>
                <a:gridCol w="1447396">
                  <a:extLst>
                    <a:ext uri="{9D8B030D-6E8A-4147-A177-3AD203B41FA5}">
                      <a16:colId xmlns:a16="http://schemas.microsoft.com/office/drawing/2014/main" val="1829408106"/>
                    </a:ext>
                  </a:extLst>
                </a:gridCol>
                <a:gridCol w="1356189">
                  <a:extLst>
                    <a:ext uri="{9D8B030D-6E8A-4147-A177-3AD203B41FA5}">
                      <a16:colId xmlns:a16="http://schemas.microsoft.com/office/drawing/2014/main" val="2743093554"/>
                    </a:ext>
                  </a:extLst>
                </a:gridCol>
              </a:tblGrid>
              <a:tr h="3828030">
                <a:tc>
                  <a:txBody>
                    <a:bodyPr/>
                    <a:lstStyle/>
                    <a:p>
                      <a:endParaRPr lang="es-MX" dirty="0"/>
                    </a:p>
                  </a:txBody>
                  <a:tcPr>
                    <a:lnL w="0">
                      <a:noFill/>
                    </a:lnL>
                    <a:lnR w="28575" cap="flat" cmpd="sng" algn="ctr">
                      <a:solidFill>
                        <a:srgbClr val="03225B"/>
                      </a:solidFill>
                      <a:prstDash val="solid"/>
                      <a:round/>
                      <a:headEnd type="none" w="med" len="med"/>
                      <a:tailEnd type="none" w="med" len="med"/>
                    </a:lnR>
                    <a:lnT w="0">
                      <a:noFill/>
                    </a:lnT>
                    <a:lnB w="0">
                      <a:noFill/>
                    </a:lnB>
                    <a:solidFill>
                      <a:schemeClr val="bg1"/>
                    </a:solidFill>
                  </a:tcPr>
                </a:tc>
                <a:tc>
                  <a:txBody>
                    <a:bodyPr/>
                    <a:lstStyle/>
                    <a:p>
                      <a:endParaRPr lang="es-MX" dirty="0"/>
                    </a:p>
                  </a:txBody>
                  <a:tcPr>
                    <a:lnL w="28575" cap="flat" cmpd="sng" algn="ctr">
                      <a:solidFill>
                        <a:srgbClr val="03225B"/>
                      </a:solidFill>
                      <a:prstDash val="solid"/>
                      <a:round/>
                      <a:headEnd type="none" w="med" len="med"/>
                      <a:tailEnd type="none" w="med" len="med"/>
                    </a:lnL>
                    <a:lnR w="28575" cap="flat" cmpd="sng" algn="ctr">
                      <a:solidFill>
                        <a:srgbClr val="03225B"/>
                      </a:solidFill>
                      <a:prstDash val="solid"/>
                      <a:round/>
                      <a:headEnd type="none" w="med" len="med"/>
                      <a:tailEnd type="none" w="med" len="med"/>
                    </a:lnR>
                    <a:lnT w="0">
                      <a:noFill/>
                    </a:lnT>
                    <a:lnB w="0">
                      <a:noFill/>
                    </a:lnB>
                    <a:lnTlToBr w="12700" cmpd="sng">
                      <a:noFill/>
                      <a:prstDash val="solid"/>
                    </a:lnTlToBr>
                    <a:lnBlToTr w="12700" cmpd="sng">
                      <a:noFill/>
                      <a:prstDash val="solid"/>
                    </a:lnBlToTr>
                    <a:solidFill>
                      <a:schemeClr val="bg1"/>
                    </a:solidFill>
                  </a:tcPr>
                </a:tc>
                <a:tc>
                  <a:txBody>
                    <a:bodyPr/>
                    <a:lstStyle/>
                    <a:p>
                      <a:endParaRPr lang="es-MX" dirty="0"/>
                    </a:p>
                  </a:txBody>
                  <a:tcPr>
                    <a:lnL w="28575" cap="flat" cmpd="sng" algn="ctr">
                      <a:solidFill>
                        <a:srgbClr val="03225B"/>
                      </a:solidFill>
                      <a:prstDash val="solid"/>
                      <a:round/>
                      <a:headEnd type="none" w="med" len="med"/>
                      <a:tailEnd type="none" w="med" len="med"/>
                    </a:lnL>
                    <a:lnR w="28575" cap="flat" cmpd="sng" algn="ctr">
                      <a:solidFill>
                        <a:srgbClr val="03225B"/>
                      </a:solidFill>
                      <a:prstDash val="solid"/>
                      <a:round/>
                      <a:headEnd type="none" w="med" len="med"/>
                      <a:tailEnd type="none" w="med" len="med"/>
                    </a:lnR>
                    <a:lnT w="0">
                      <a:noFill/>
                    </a:lnT>
                    <a:lnB w="0">
                      <a:noFill/>
                    </a:lnB>
                    <a:solidFill>
                      <a:schemeClr val="bg1"/>
                    </a:solidFill>
                  </a:tcPr>
                </a:tc>
                <a:tc>
                  <a:txBody>
                    <a:bodyPr/>
                    <a:lstStyle/>
                    <a:p>
                      <a:endParaRPr lang="es-MX" dirty="0"/>
                    </a:p>
                  </a:txBody>
                  <a:tcPr>
                    <a:lnL w="28575" cap="flat" cmpd="sng" algn="ctr">
                      <a:solidFill>
                        <a:srgbClr val="03225B"/>
                      </a:solidFill>
                      <a:prstDash val="solid"/>
                      <a:round/>
                      <a:headEnd type="none" w="med" len="med"/>
                      <a:tailEnd type="none" w="med" len="med"/>
                    </a:lnL>
                    <a:lnR w="28575" cap="flat" cmpd="sng" algn="ctr">
                      <a:solidFill>
                        <a:srgbClr val="03225B"/>
                      </a:solidFill>
                      <a:prstDash val="solid"/>
                      <a:round/>
                      <a:headEnd type="none" w="med" len="med"/>
                      <a:tailEnd type="none" w="med" len="med"/>
                    </a:lnR>
                    <a:lnT w="0">
                      <a:noFill/>
                    </a:lnT>
                    <a:lnB w="0">
                      <a:noFill/>
                    </a:lnB>
                    <a:solidFill>
                      <a:schemeClr val="bg1"/>
                    </a:solidFill>
                  </a:tcPr>
                </a:tc>
                <a:tc>
                  <a:txBody>
                    <a:bodyPr/>
                    <a:lstStyle/>
                    <a:p>
                      <a:endParaRPr lang="es-MX" dirty="0"/>
                    </a:p>
                  </a:txBody>
                  <a:tcPr>
                    <a:lnL w="28575" cap="flat" cmpd="sng" algn="ctr">
                      <a:solidFill>
                        <a:srgbClr val="03225B"/>
                      </a:solidFill>
                      <a:prstDash val="solid"/>
                      <a:round/>
                      <a:headEnd type="none" w="med" len="med"/>
                      <a:tailEnd type="none" w="med" len="med"/>
                    </a:lnL>
                    <a:lnR w="12700" cap="flat" cmpd="sng" algn="ctr">
                      <a:solidFill>
                        <a:srgbClr val="002060"/>
                      </a:solidFill>
                      <a:prstDash val="solid"/>
                      <a:round/>
                      <a:headEnd type="none" w="med" len="med"/>
                      <a:tailEnd type="none" w="med" len="med"/>
                    </a:lnR>
                    <a:lnT w="0">
                      <a:noFill/>
                    </a:lnT>
                    <a:lnB w="0">
                      <a:noFill/>
                    </a:lnB>
                    <a:solidFill>
                      <a:schemeClr val="bg1"/>
                    </a:solidFill>
                  </a:tcPr>
                </a:tc>
                <a:extLst>
                  <a:ext uri="{0D108BD9-81ED-4DB2-BD59-A6C34878D82A}">
                    <a16:rowId xmlns:a16="http://schemas.microsoft.com/office/drawing/2014/main" val="3029499477"/>
                  </a:ext>
                </a:extLst>
              </a:tr>
            </a:tbl>
          </a:graphicData>
        </a:graphic>
      </p:graphicFrame>
      <p:pic>
        <p:nvPicPr>
          <p:cNvPr id="59" name="Imagen 86">
            <a:extLst>
              <a:ext uri="{FF2B5EF4-FFF2-40B4-BE49-F238E27FC236}">
                <a16:creationId xmlns:a16="http://schemas.microsoft.com/office/drawing/2014/main" id="{DD6D73E6-9827-2601-ED85-4E802A9F78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0226" y="3149342"/>
            <a:ext cx="1435020" cy="585935"/>
          </a:xfrm>
          <a:prstGeom prst="rect">
            <a:avLst/>
          </a:prstGeom>
        </p:spPr>
      </p:pic>
      <p:pic>
        <p:nvPicPr>
          <p:cNvPr id="61" name="Imagen 88" descr="Imagen que contiene Logotipo&#10;&#10;Descripción generada automáticamente">
            <a:extLst>
              <a:ext uri="{FF2B5EF4-FFF2-40B4-BE49-F238E27FC236}">
                <a16:creationId xmlns:a16="http://schemas.microsoft.com/office/drawing/2014/main" id="{C611E768-11C9-1618-6281-EFDDDE7A11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2772" y="3899566"/>
            <a:ext cx="608788" cy="656350"/>
          </a:xfrm>
          <a:prstGeom prst="rect">
            <a:avLst/>
          </a:prstGeom>
        </p:spPr>
      </p:pic>
      <p:pic>
        <p:nvPicPr>
          <p:cNvPr id="64" name="Imagen 97" descr="Logotipo, nombre de la empresa&#10;&#10;Descripción generada automáticamente">
            <a:extLst>
              <a:ext uri="{FF2B5EF4-FFF2-40B4-BE49-F238E27FC236}">
                <a16:creationId xmlns:a16="http://schemas.microsoft.com/office/drawing/2014/main" id="{D224A7E5-4B4D-4BC9-95F2-D68646E2094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2330" y="4443727"/>
            <a:ext cx="1279837" cy="739829"/>
          </a:xfrm>
          <a:prstGeom prst="rect">
            <a:avLst/>
          </a:prstGeom>
          <a:ln>
            <a:solidFill>
              <a:schemeClr val="tx1"/>
            </a:solidFill>
          </a:ln>
        </p:spPr>
      </p:pic>
      <p:pic>
        <p:nvPicPr>
          <p:cNvPr id="65" name="Imagen 99">
            <a:extLst>
              <a:ext uri="{FF2B5EF4-FFF2-40B4-BE49-F238E27FC236}">
                <a16:creationId xmlns:a16="http://schemas.microsoft.com/office/drawing/2014/main" id="{3C981284-547D-8198-9ED2-8D3C2EEA3BD8}"/>
              </a:ext>
            </a:extLst>
          </p:cNvPr>
          <p:cNvPicPr>
            <a:picLocks noChangeAspect="1"/>
          </p:cNvPicPr>
          <p:nvPr/>
        </p:nvPicPr>
        <p:blipFill rotWithShape="1">
          <a:blip r:embed="rId6"/>
          <a:srcRect t="16767" b="15976"/>
          <a:stretch/>
        </p:blipFill>
        <p:spPr>
          <a:xfrm>
            <a:off x="230790" y="5288648"/>
            <a:ext cx="1302918" cy="481676"/>
          </a:xfrm>
          <a:prstGeom prst="rect">
            <a:avLst/>
          </a:prstGeom>
        </p:spPr>
      </p:pic>
      <p:pic>
        <p:nvPicPr>
          <p:cNvPr id="67" name="Picture 66" descr="Logo&#10;&#10;Description automatically generated with medium confidence">
            <a:extLst>
              <a:ext uri="{FF2B5EF4-FFF2-40B4-BE49-F238E27FC236}">
                <a16:creationId xmlns:a16="http://schemas.microsoft.com/office/drawing/2014/main" id="{CE25B4EB-CDDB-BD3A-9C45-97689736598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6415" y="3707197"/>
            <a:ext cx="1575116" cy="626409"/>
          </a:xfrm>
          <a:prstGeom prst="rect">
            <a:avLst/>
          </a:prstGeom>
        </p:spPr>
      </p:pic>
      <p:pic>
        <p:nvPicPr>
          <p:cNvPr id="68" name="Picture 41">
            <a:extLst>
              <a:ext uri="{FF2B5EF4-FFF2-40B4-BE49-F238E27FC236}">
                <a16:creationId xmlns:a16="http://schemas.microsoft.com/office/drawing/2014/main" id="{7AE61FAE-FBB1-C385-6F8A-D8FE0330A55D}"/>
              </a:ext>
            </a:extLst>
          </p:cNvPr>
          <p:cNvPicPr>
            <a:picLocks noChangeAspect="1"/>
          </p:cNvPicPr>
          <p:nvPr/>
        </p:nvPicPr>
        <p:blipFill>
          <a:blip r:embed="rId8"/>
          <a:stretch>
            <a:fillRect/>
          </a:stretch>
        </p:blipFill>
        <p:spPr>
          <a:xfrm>
            <a:off x="168583" y="3131576"/>
            <a:ext cx="1488952" cy="621475"/>
          </a:xfrm>
          <a:prstGeom prst="rect">
            <a:avLst/>
          </a:prstGeom>
        </p:spPr>
      </p:pic>
      <p:pic>
        <p:nvPicPr>
          <p:cNvPr id="69" name="Picture 68">
            <a:extLst>
              <a:ext uri="{FF2B5EF4-FFF2-40B4-BE49-F238E27FC236}">
                <a16:creationId xmlns:a16="http://schemas.microsoft.com/office/drawing/2014/main" id="{6D7489D6-6010-A6A0-9C29-5337E40CF688}"/>
              </a:ext>
            </a:extLst>
          </p:cNvPr>
          <p:cNvPicPr>
            <a:picLocks noChangeAspect="1"/>
          </p:cNvPicPr>
          <p:nvPr/>
        </p:nvPicPr>
        <p:blipFill rotWithShape="1">
          <a:blip r:embed="rId9"/>
          <a:srcRect l="4956" t="21364" r="3424" b="13124"/>
          <a:stretch/>
        </p:blipFill>
        <p:spPr>
          <a:xfrm>
            <a:off x="103904" y="2340200"/>
            <a:ext cx="1731789" cy="637268"/>
          </a:xfrm>
          <a:prstGeom prst="rect">
            <a:avLst/>
          </a:prstGeom>
        </p:spPr>
      </p:pic>
      <p:pic>
        <p:nvPicPr>
          <p:cNvPr id="70" name="Picture 69" descr="Graphical user interface, text, application&#10;&#10;Description automatically generated">
            <a:extLst>
              <a:ext uri="{FF2B5EF4-FFF2-40B4-BE49-F238E27FC236}">
                <a16:creationId xmlns:a16="http://schemas.microsoft.com/office/drawing/2014/main" id="{544A9751-3791-C57A-CA5C-2A76F4F444EB}"/>
              </a:ext>
            </a:extLst>
          </p:cNvPr>
          <p:cNvPicPr>
            <a:picLocks noChangeAspect="1"/>
          </p:cNvPicPr>
          <p:nvPr/>
        </p:nvPicPr>
        <p:blipFill rotWithShape="1">
          <a:blip r:embed="rId10">
            <a:extLst>
              <a:ext uri="{28A0092B-C50C-407E-A947-70E740481C1C}">
                <a14:useLocalDpi xmlns:a14="http://schemas.microsoft.com/office/drawing/2010/main" val="0"/>
              </a:ext>
            </a:extLst>
          </a:blip>
          <a:srcRect l="34540" t="4022" r="34797" b="2337"/>
          <a:stretch/>
        </p:blipFill>
        <p:spPr>
          <a:xfrm>
            <a:off x="3526942" y="2235826"/>
            <a:ext cx="2746108" cy="3785558"/>
          </a:xfrm>
          <a:prstGeom prst="rect">
            <a:avLst/>
          </a:prstGeom>
        </p:spPr>
      </p:pic>
      <p:pic>
        <p:nvPicPr>
          <p:cNvPr id="71" name="Picture 70" descr="Logo&#10;&#10;Description automatically generated">
            <a:extLst>
              <a:ext uri="{FF2B5EF4-FFF2-40B4-BE49-F238E27FC236}">
                <a16:creationId xmlns:a16="http://schemas.microsoft.com/office/drawing/2014/main" id="{3A3DF96E-7CC5-B1D4-D593-2613A0E71A2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923759" y="2825515"/>
            <a:ext cx="955637" cy="467748"/>
          </a:xfrm>
          <a:prstGeom prst="rect">
            <a:avLst/>
          </a:prstGeom>
        </p:spPr>
      </p:pic>
      <p:pic>
        <p:nvPicPr>
          <p:cNvPr id="72" name="Picture 71" descr="Logo&#10;&#10;Description automatically generated with medium confidence">
            <a:extLst>
              <a:ext uri="{FF2B5EF4-FFF2-40B4-BE49-F238E27FC236}">
                <a16:creationId xmlns:a16="http://schemas.microsoft.com/office/drawing/2014/main" id="{A7F295E0-CF09-6DB5-7344-D1C4DF836D94}"/>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10468" t="13495" r="8076" b="20049"/>
          <a:stretch/>
        </p:blipFill>
        <p:spPr>
          <a:xfrm>
            <a:off x="7905803" y="3513564"/>
            <a:ext cx="1097903" cy="280109"/>
          </a:xfrm>
          <a:prstGeom prst="rect">
            <a:avLst/>
          </a:prstGeom>
        </p:spPr>
      </p:pic>
      <p:pic>
        <p:nvPicPr>
          <p:cNvPr id="73" name="Picture 72" descr="Logo&#10;&#10;Description automatically generated">
            <a:extLst>
              <a:ext uri="{FF2B5EF4-FFF2-40B4-BE49-F238E27FC236}">
                <a16:creationId xmlns:a16="http://schemas.microsoft.com/office/drawing/2014/main" id="{8C3A324D-803A-1666-FDD8-2ADA554B84EC}"/>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15647" t="29298" r="13139" b="27990"/>
          <a:stretch/>
        </p:blipFill>
        <p:spPr>
          <a:xfrm>
            <a:off x="7891922" y="4079578"/>
            <a:ext cx="1125663" cy="402023"/>
          </a:xfrm>
          <a:prstGeom prst="rect">
            <a:avLst/>
          </a:prstGeom>
        </p:spPr>
      </p:pic>
      <p:pic>
        <p:nvPicPr>
          <p:cNvPr id="6" name="Picture 5">
            <a:extLst>
              <a:ext uri="{FF2B5EF4-FFF2-40B4-BE49-F238E27FC236}">
                <a16:creationId xmlns:a16="http://schemas.microsoft.com/office/drawing/2014/main" id="{AB154022-F524-7FBB-CA00-8571144A4C48}"/>
              </a:ext>
            </a:extLst>
          </p:cNvPr>
          <p:cNvPicPr>
            <a:picLocks noChangeAspect="1"/>
          </p:cNvPicPr>
          <p:nvPr/>
        </p:nvPicPr>
        <p:blipFill>
          <a:blip r:embed="rId14"/>
          <a:stretch>
            <a:fillRect/>
          </a:stretch>
        </p:blipFill>
        <p:spPr>
          <a:xfrm>
            <a:off x="6524280" y="2882852"/>
            <a:ext cx="1134876" cy="187645"/>
          </a:xfrm>
          <a:prstGeom prst="rect">
            <a:avLst/>
          </a:prstGeom>
        </p:spPr>
      </p:pic>
      <p:pic>
        <p:nvPicPr>
          <p:cNvPr id="8" name="Picture 7">
            <a:extLst>
              <a:ext uri="{FF2B5EF4-FFF2-40B4-BE49-F238E27FC236}">
                <a16:creationId xmlns:a16="http://schemas.microsoft.com/office/drawing/2014/main" id="{70AC6635-112A-ACF2-FDA6-F7D4263EED83}"/>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368575" y="3441452"/>
            <a:ext cx="1339565" cy="489797"/>
          </a:xfrm>
          <a:prstGeom prst="rect">
            <a:avLst/>
          </a:prstGeom>
        </p:spPr>
      </p:pic>
      <p:pic>
        <p:nvPicPr>
          <p:cNvPr id="10" name="Picture 9">
            <a:extLst>
              <a:ext uri="{FF2B5EF4-FFF2-40B4-BE49-F238E27FC236}">
                <a16:creationId xmlns:a16="http://schemas.microsoft.com/office/drawing/2014/main" id="{D3847E14-4CD7-E9B0-2F61-FDCAC13CF699}"/>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4782" t="27303" r="8031" b="21529"/>
          <a:stretch/>
        </p:blipFill>
        <p:spPr>
          <a:xfrm>
            <a:off x="6423635" y="4307250"/>
            <a:ext cx="1284505" cy="314785"/>
          </a:xfrm>
          <a:prstGeom prst="rect">
            <a:avLst/>
          </a:prstGeom>
        </p:spPr>
      </p:pic>
      <p:pic>
        <p:nvPicPr>
          <p:cNvPr id="11" name="Picture 41">
            <a:extLst>
              <a:ext uri="{FF2B5EF4-FFF2-40B4-BE49-F238E27FC236}">
                <a16:creationId xmlns:a16="http://schemas.microsoft.com/office/drawing/2014/main" id="{1A45284F-0FFF-7BF3-39B1-880A22F3775C}"/>
              </a:ext>
            </a:extLst>
          </p:cNvPr>
          <p:cNvPicPr>
            <a:picLocks noChangeAspect="1"/>
          </p:cNvPicPr>
          <p:nvPr/>
        </p:nvPicPr>
        <p:blipFill>
          <a:blip r:embed="rId8"/>
          <a:stretch>
            <a:fillRect/>
          </a:stretch>
        </p:blipFill>
        <p:spPr>
          <a:xfrm>
            <a:off x="1978573" y="4764889"/>
            <a:ext cx="1389800" cy="580090"/>
          </a:xfrm>
          <a:prstGeom prst="rect">
            <a:avLst/>
          </a:prstGeom>
        </p:spPr>
      </p:pic>
      <p:pic>
        <p:nvPicPr>
          <p:cNvPr id="13" name="Picture 12">
            <a:extLst>
              <a:ext uri="{FF2B5EF4-FFF2-40B4-BE49-F238E27FC236}">
                <a16:creationId xmlns:a16="http://schemas.microsoft.com/office/drawing/2014/main" id="{973556B6-E6B6-3FAF-70D6-A572FAEC7473}"/>
              </a:ext>
            </a:extLst>
          </p:cNvPr>
          <p:cNvPicPr>
            <a:picLocks noChangeAspect="1"/>
          </p:cNvPicPr>
          <p:nvPr/>
        </p:nvPicPr>
        <p:blipFill>
          <a:blip r:embed="rId17"/>
          <a:stretch>
            <a:fillRect/>
          </a:stretch>
        </p:blipFill>
        <p:spPr>
          <a:xfrm>
            <a:off x="1977389" y="2517937"/>
            <a:ext cx="1365085" cy="318043"/>
          </a:xfrm>
          <a:prstGeom prst="rect">
            <a:avLst/>
          </a:prstGeom>
        </p:spPr>
      </p:pic>
      <p:pic>
        <p:nvPicPr>
          <p:cNvPr id="14" name="Picture 13">
            <a:extLst>
              <a:ext uri="{FF2B5EF4-FFF2-40B4-BE49-F238E27FC236}">
                <a16:creationId xmlns:a16="http://schemas.microsoft.com/office/drawing/2014/main" id="{DF063A65-5933-C466-3122-95AD4F3F87E5}"/>
              </a:ext>
            </a:extLst>
          </p:cNvPr>
          <p:cNvPicPr>
            <a:picLocks noChangeAspect="1"/>
          </p:cNvPicPr>
          <p:nvPr/>
        </p:nvPicPr>
        <p:blipFill>
          <a:blip r:embed="rId17"/>
          <a:stretch>
            <a:fillRect/>
          </a:stretch>
        </p:blipFill>
        <p:spPr>
          <a:xfrm>
            <a:off x="4441313" y="3942290"/>
            <a:ext cx="1221239" cy="284529"/>
          </a:xfrm>
          <a:prstGeom prst="rect">
            <a:avLst/>
          </a:prstGeom>
        </p:spPr>
      </p:pic>
      <p:pic>
        <p:nvPicPr>
          <p:cNvPr id="5" name="Picture 4" descr="Logo, company name&#10;&#10;Description automatically generated">
            <a:extLst>
              <a:ext uri="{FF2B5EF4-FFF2-40B4-BE49-F238E27FC236}">
                <a16:creationId xmlns:a16="http://schemas.microsoft.com/office/drawing/2014/main" id="{6C5FE32C-FA1E-3CCF-AE83-E3ACC02FFC46}"/>
              </a:ext>
            </a:extLst>
          </p:cNvPr>
          <p:cNvPicPr>
            <a:picLocks noChangeAspect="1"/>
          </p:cNvPicPr>
          <p:nvPr/>
        </p:nvPicPr>
        <p:blipFill rotWithShape="1">
          <a:blip r:embed="rId18" cstate="print">
            <a:extLst>
              <a:ext uri="{BEBA8EAE-BF5A-486C-A8C5-ECC9F3942E4B}">
                <a14:imgProps xmlns:a14="http://schemas.microsoft.com/office/drawing/2010/main">
                  <a14:imgLayer r:embed="rId19">
                    <a14:imgEffect>
                      <a14:backgroundRemoval t="10000" b="90000" l="10000" r="90000"/>
                    </a14:imgEffect>
                  </a14:imgLayer>
                </a14:imgProps>
              </a:ext>
              <a:ext uri="{28A0092B-C50C-407E-A947-70E740481C1C}">
                <a14:useLocalDpi xmlns:a14="http://schemas.microsoft.com/office/drawing/2010/main" val="0"/>
              </a:ext>
            </a:extLst>
          </a:blip>
          <a:srcRect l="14092" t="34132" r="67990" b="32636"/>
          <a:stretch/>
        </p:blipFill>
        <p:spPr>
          <a:xfrm>
            <a:off x="4372557" y="6185039"/>
            <a:ext cx="496617" cy="518094"/>
          </a:xfrm>
          <a:prstGeom prst="rect">
            <a:avLst/>
          </a:prstGeom>
        </p:spPr>
      </p:pic>
    </p:spTree>
    <p:extLst>
      <p:ext uri="{BB962C8B-B14F-4D97-AF65-F5344CB8AC3E}">
        <p14:creationId xmlns:p14="http://schemas.microsoft.com/office/powerpoint/2010/main" val="3656284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64D941B-487E-41F9-8A97-442C51E623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25620" y="801477"/>
            <a:ext cx="3218380" cy="4827570"/>
          </a:xfrm>
          <a:prstGeom prst="rect">
            <a:avLst/>
          </a:prstGeom>
        </p:spPr>
      </p:pic>
      <p:sp>
        <p:nvSpPr>
          <p:cNvPr id="3" name="Rectangle 2">
            <a:extLst>
              <a:ext uri="{FF2B5EF4-FFF2-40B4-BE49-F238E27FC236}">
                <a16:creationId xmlns:a16="http://schemas.microsoft.com/office/drawing/2014/main" id="{BD5B28FA-0B1C-4F9F-96B8-DD237F6106E8}"/>
              </a:ext>
            </a:extLst>
          </p:cNvPr>
          <p:cNvSpPr/>
          <p:nvPr/>
        </p:nvSpPr>
        <p:spPr>
          <a:xfrm>
            <a:off x="291548" y="278296"/>
            <a:ext cx="3048000" cy="1325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6" name="CuadroTexto 35"/>
          <p:cNvSpPr txBox="1"/>
          <p:nvPr/>
        </p:nvSpPr>
        <p:spPr>
          <a:xfrm>
            <a:off x="659539" y="965807"/>
            <a:ext cx="4867086" cy="5847755"/>
          </a:xfrm>
          <a:prstGeom prst="rect">
            <a:avLst/>
          </a:prstGeom>
          <a:noFill/>
        </p:spPr>
        <p:txBody>
          <a:bodyPr wrap="square" rtlCol="0">
            <a:spAutoFit/>
          </a:bodyPr>
          <a:lstStyle/>
          <a:p>
            <a:endParaRPr lang="es-MX" i="1" dirty="0">
              <a:solidFill>
                <a:srgbClr val="002060"/>
              </a:solidFill>
              <a:latin typeface="Arial" pitchFamily="34" charset="0"/>
              <a:cs typeface="Arial" pitchFamily="34" charset="0"/>
            </a:endParaRPr>
          </a:p>
          <a:p>
            <a:r>
              <a:rPr lang="en-US" i="1" dirty="0">
                <a:solidFill>
                  <a:srgbClr val="002060"/>
                </a:solidFill>
                <a:latin typeface="Arial" pitchFamily="34" charset="0"/>
                <a:cs typeface="Arial" pitchFamily="34" charset="0"/>
              </a:rPr>
              <a:t>We provide a ongoing cross border service as your wealth manager.</a:t>
            </a:r>
          </a:p>
          <a:p>
            <a:endParaRPr lang="es-MX" dirty="0">
              <a:latin typeface="Arial" pitchFamily="34" charset="0"/>
              <a:cs typeface="Arial" pitchFamily="34" charset="0"/>
            </a:endParaRPr>
          </a:p>
          <a:p>
            <a:pPr marL="285750" indent="-285750" algn="just">
              <a:buFont typeface="Arial" panose="020B0604020202020204" pitchFamily="34" charset="0"/>
              <a:buChar char="•"/>
            </a:pPr>
            <a:r>
              <a:rPr lang="en-US" sz="1500" dirty="0">
                <a:latin typeface="Arial" panose="020B0604020202020204" pitchFamily="34" charset="0"/>
                <a:cs typeface="Arial" panose="020B0604020202020204" pitchFamily="34" charset="0"/>
              </a:rPr>
              <a:t>All our senior advisors are qualified by the Chartered Insurance Institute and hold an Award or Diploma in International Financial Planning from the UK.</a:t>
            </a:r>
          </a:p>
          <a:p>
            <a:pPr marL="285750" indent="-285750" algn="just">
              <a:buFont typeface="Arial" panose="020B0604020202020204" pitchFamily="34" charset="0"/>
              <a:buChar char="•"/>
            </a:pPr>
            <a:endParaRPr lang="en-US" sz="15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500" dirty="0" err="1">
                <a:latin typeface="Arial" panose="020B0604020202020204" pitchFamily="34" charset="0"/>
                <a:cs typeface="Arial" panose="020B0604020202020204" pitchFamily="34" charset="0"/>
              </a:rPr>
              <a:t>Personalised</a:t>
            </a:r>
            <a:r>
              <a:rPr lang="en-US" sz="1500" dirty="0">
                <a:latin typeface="Arial" panose="020B0604020202020204" pitchFamily="34" charset="0"/>
                <a:cs typeface="Arial" panose="020B0604020202020204" pitchFamily="34" charset="0"/>
              </a:rPr>
              <a:t> attention in advising on future financial objectives and priorities, with regular reviews of the composition of your portfolio in relation to your financial objectives. All contracts with banks and insurers are signed directly with the financial institution.</a:t>
            </a:r>
          </a:p>
          <a:p>
            <a:pPr algn="just"/>
            <a:endParaRPr lang="es-MX" sz="1500" dirty="0">
              <a:solidFill>
                <a:srgbClr val="FF0000"/>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500" dirty="0">
                <a:latin typeface="Arial" panose="020B0604020202020204" pitchFamily="34" charset="0"/>
                <a:cs typeface="Arial" panose="020B0604020202020204" pitchFamily="34" charset="0"/>
              </a:rPr>
              <a:t>We perform in-depth due-diligence and complete analysis of investment instruments in order to offer global best-of-breed investments in their respective categories, whether fixed income or equities. Funds with 5 years out-performance and ranked in the top quartile of their respective category.</a:t>
            </a:r>
          </a:p>
          <a:p>
            <a:pPr marL="285750" indent="-285750">
              <a:buFont typeface="Arial" panose="020B0604020202020204" pitchFamily="34" charset="0"/>
              <a:buChar char="•"/>
            </a:pPr>
            <a:endParaRPr lang="es-MX" sz="1400" dirty="0"/>
          </a:p>
          <a:p>
            <a:pPr marL="285750" indent="-285750">
              <a:buFont typeface="Arial" panose="020B0604020202020204" pitchFamily="34" charset="0"/>
              <a:buChar char="•"/>
            </a:pPr>
            <a:endParaRPr lang="es-MX" dirty="0"/>
          </a:p>
        </p:txBody>
      </p:sp>
      <p:sp>
        <p:nvSpPr>
          <p:cNvPr id="38" name="CuadroTexto 37"/>
          <p:cNvSpPr txBox="1"/>
          <p:nvPr/>
        </p:nvSpPr>
        <p:spPr>
          <a:xfrm>
            <a:off x="659539" y="279596"/>
            <a:ext cx="3554569" cy="707886"/>
          </a:xfrm>
          <a:prstGeom prst="rect">
            <a:avLst/>
          </a:prstGeom>
          <a:noFill/>
        </p:spPr>
        <p:txBody>
          <a:bodyPr wrap="square" rtlCol="0">
            <a:spAutoFit/>
          </a:bodyPr>
          <a:lstStyle/>
          <a:p>
            <a:r>
              <a:rPr lang="es-MX" sz="4000" b="1" dirty="0" err="1">
                <a:solidFill>
                  <a:srgbClr val="002060"/>
                </a:solidFill>
                <a:effectLst>
                  <a:outerShdw blurRad="38100" dist="38100" dir="2700000" algn="tl">
                    <a:srgbClr val="000000">
                      <a:alpha val="43137"/>
                    </a:srgbClr>
                  </a:outerShdw>
                </a:effectLst>
                <a:latin typeface="Arial" pitchFamily="34" charset="0"/>
                <a:cs typeface="Arial" pitchFamily="34" charset="0"/>
              </a:rPr>
              <a:t>Service</a:t>
            </a:r>
            <a:endParaRPr lang="es-MX" sz="40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pic>
        <p:nvPicPr>
          <p:cNvPr id="12" name="Picture 11">
            <a:extLst>
              <a:ext uri="{FF2B5EF4-FFF2-40B4-BE49-F238E27FC236}">
                <a16:creationId xmlns:a16="http://schemas.microsoft.com/office/drawing/2014/main" id="{7AAC3FD5-664A-46AF-8331-C01D133EFA4C}"/>
              </a:ext>
            </a:extLst>
          </p:cNvPr>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53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925620" y="4736033"/>
            <a:ext cx="3218380" cy="2121967"/>
          </a:xfrm>
          <a:prstGeom prst="rect">
            <a:avLst/>
          </a:prstGeom>
        </p:spPr>
      </p:pic>
      <p:pic>
        <p:nvPicPr>
          <p:cNvPr id="16" name="Picture 15" descr="Logo, company name&#10;&#10;Description automatically generated">
            <a:extLst>
              <a:ext uri="{FF2B5EF4-FFF2-40B4-BE49-F238E27FC236}">
                <a16:creationId xmlns:a16="http://schemas.microsoft.com/office/drawing/2014/main" id="{0FE3C2D5-8230-428F-B94B-5B24417114B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7536" t="34623" r="64348" b="34477"/>
          <a:stretch/>
        </p:blipFill>
        <p:spPr>
          <a:xfrm>
            <a:off x="291548" y="6104543"/>
            <a:ext cx="495242" cy="475161"/>
          </a:xfrm>
          <a:prstGeom prst="rect">
            <a:avLst/>
          </a:prstGeom>
        </p:spPr>
      </p:pic>
      <p:pic>
        <p:nvPicPr>
          <p:cNvPr id="2" name="Imagen 1">
            <a:extLst>
              <a:ext uri="{FF2B5EF4-FFF2-40B4-BE49-F238E27FC236}">
                <a16:creationId xmlns:a16="http://schemas.microsoft.com/office/drawing/2014/main" id="{BF2F71E6-99EF-3766-A6C9-F5E6B977845D}"/>
              </a:ext>
            </a:extLst>
          </p:cNvPr>
          <p:cNvPicPr>
            <a:picLocks noChangeAspect="1"/>
          </p:cNvPicPr>
          <p:nvPr/>
        </p:nvPicPr>
        <p:blipFill rotWithShape="1">
          <a:blip r:embed="rId6">
            <a:extLst>
              <a:ext uri="{BEBA8EAE-BF5A-486C-A8C5-ECC9F3942E4B}">
                <a14:imgProps xmlns:a14="http://schemas.microsoft.com/office/drawing/2010/main">
                  <a14:imgLayer r:embed="rId7">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t="50611"/>
          <a:stretch/>
        </p:blipFill>
        <p:spPr>
          <a:xfrm>
            <a:off x="5925620" y="0"/>
            <a:ext cx="3249424" cy="1994014"/>
          </a:xfrm>
          <a:prstGeom prst="rect">
            <a:avLst/>
          </a:prstGeom>
        </p:spPr>
      </p:pic>
    </p:spTree>
    <p:extLst>
      <p:ext uri="{BB962C8B-B14F-4D97-AF65-F5344CB8AC3E}">
        <p14:creationId xmlns:p14="http://schemas.microsoft.com/office/powerpoint/2010/main" val="2990511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35"/>
          <p:cNvSpPr txBox="1"/>
          <p:nvPr/>
        </p:nvSpPr>
        <p:spPr>
          <a:xfrm>
            <a:off x="586794" y="2978836"/>
            <a:ext cx="3567686" cy="1378134"/>
          </a:xfrm>
          <a:prstGeom prst="rect">
            <a:avLst/>
          </a:prstGeom>
          <a:noFill/>
        </p:spPr>
        <p:txBody>
          <a:bodyPr wrap="square" rtlCol="0">
            <a:spAutoFit/>
          </a:bodyPr>
          <a:lstStyle/>
          <a:p>
            <a:r>
              <a:rPr lang="es-ES_tradnl" sz="1600" b="1" dirty="0" err="1">
                <a:solidFill>
                  <a:schemeClr val="tx1">
                    <a:lumMod val="85000"/>
                    <a:lumOff val="15000"/>
                  </a:schemeClr>
                </a:solidFill>
                <a:latin typeface="Arial" pitchFamily="34" charset="0"/>
                <a:cs typeface="Arial" pitchFamily="34" charset="0"/>
              </a:rPr>
              <a:t>Financial</a:t>
            </a:r>
            <a:r>
              <a:rPr lang="es-ES_tradnl" sz="1600" b="1" dirty="0">
                <a:solidFill>
                  <a:schemeClr val="tx1">
                    <a:lumMod val="85000"/>
                    <a:lumOff val="15000"/>
                  </a:schemeClr>
                </a:solidFill>
                <a:latin typeface="Arial" pitchFamily="34" charset="0"/>
                <a:cs typeface="Arial" pitchFamily="34" charset="0"/>
              </a:rPr>
              <a:t> </a:t>
            </a:r>
            <a:r>
              <a:rPr lang="es-ES_tradnl" sz="1600" b="1" dirty="0" err="1">
                <a:solidFill>
                  <a:schemeClr val="tx1">
                    <a:lumMod val="85000"/>
                    <a:lumOff val="15000"/>
                  </a:schemeClr>
                </a:solidFill>
                <a:latin typeface="Arial" pitchFamily="34" charset="0"/>
                <a:cs typeface="Arial" pitchFamily="34" charset="0"/>
              </a:rPr>
              <a:t>Protection</a:t>
            </a:r>
            <a:endParaRPr lang="es-ES_tradnl" sz="1600" b="1" dirty="0">
              <a:solidFill>
                <a:schemeClr val="tx1">
                  <a:lumMod val="85000"/>
                  <a:lumOff val="15000"/>
                </a:schemeClr>
              </a:solidFill>
              <a:latin typeface="Arial" pitchFamily="34" charset="0"/>
              <a:cs typeface="Arial" pitchFamily="34" charset="0"/>
            </a:endParaRPr>
          </a:p>
          <a:p>
            <a:endParaRPr lang="es-ES_tradnl" sz="1100" i="1" dirty="0">
              <a:latin typeface="Arial" pitchFamily="34" charset="0"/>
              <a:cs typeface="Arial" pitchFamily="34" charset="0"/>
            </a:endParaRPr>
          </a:p>
          <a:p>
            <a:pPr marL="285750" indent="-285750">
              <a:lnSpc>
                <a:spcPct val="140000"/>
              </a:lnSpc>
              <a:buFont typeface="Arial" panose="020B0604020202020204" pitchFamily="34" charset="0"/>
              <a:buChar char="•"/>
            </a:pPr>
            <a:r>
              <a:rPr lang="en-US" sz="1400" dirty="0">
                <a:latin typeface="Arial" pitchFamily="34" charset="0"/>
                <a:cs typeface="Arial" pitchFamily="34" charset="0"/>
              </a:rPr>
              <a:t>International Trusts</a:t>
            </a:r>
          </a:p>
          <a:p>
            <a:pPr marL="285750" indent="-285750">
              <a:lnSpc>
                <a:spcPct val="140000"/>
              </a:lnSpc>
              <a:buFont typeface="Arial" panose="020B0604020202020204" pitchFamily="34" charset="0"/>
              <a:buChar char="•"/>
            </a:pPr>
            <a:r>
              <a:rPr lang="en-US" sz="1400" dirty="0">
                <a:latin typeface="Arial" pitchFamily="34" charset="0"/>
                <a:cs typeface="Arial" pitchFamily="34" charset="0"/>
              </a:rPr>
              <a:t>International Major Medical Insurance</a:t>
            </a:r>
          </a:p>
          <a:p>
            <a:pPr marL="285750" indent="-285750">
              <a:lnSpc>
                <a:spcPct val="140000"/>
              </a:lnSpc>
              <a:buFont typeface="Arial" panose="020B0604020202020204" pitchFamily="34" charset="0"/>
              <a:buChar char="•"/>
            </a:pPr>
            <a:r>
              <a:rPr lang="en-US" sz="1400" dirty="0">
                <a:latin typeface="Arial" pitchFamily="34" charset="0"/>
                <a:cs typeface="Arial" pitchFamily="34" charset="0"/>
              </a:rPr>
              <a:t>International Life Insurance</a:t>
            </a:r>
            <a:endParaRPr lang="es-ES_tradnl" sz="1400" dirty="0">
              <a:latin typeface="Arial" pitchFamily="34" charset="0"/>
              <a:cs typeface="Arial" pitchFamily="34" charset="0"/>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1191" y="1801452"/>
            <a:ext cx="1484599" cy="914962"/>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6911" y="1801452"/>
            <a:ext cx="1297273" cy="914962"/>
          </a:xfrm>
          <a:prstGeom prst="rect">
            <a:avLst/>
          </a:prstGeom>
        </p:spPr>
      </p:pic>
      <p:sp>
        <p:nvSpPr>
          <p:cNvPr id="8" name="Rectangle 7">
            <a:extLst>
              <a:ext uri="{FF2B5EF4-FFF2-40B4-BE49-F238E27FC236}">
                <a16:creationId xmlns:a16="http://schemas.microsoft.com/office/drawing/2014/main" id="{608251B0-419A-48DC-9C3D-4F6C2F76F93C}"/>
              </a:ext>
            </a:extLst>
          </p:cNvPr>
          <p:cNvSpPr/>
          <p:nvPr/>
        </p:nvSpPr>
        <p:spPr>
          <a:xfrm>
            <a:off x="291548" y="278296"/>
            <a:ext cx="3048000" cy="1325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8" name="CuadroTexto 37"/>
          <p:cNvSpPr txBox="1"/>
          <p:nvPr/>
        </p:nvSpPr>
        <p:spPr>
          <a:xfrm>
            <a:off x="586793" y="394334"/>
            <a:ext cx="4890275" cy="584775"/>
          </a:xfrm>
          <a:prstGeom prst="rect">
            <a:avLst/>
          </a:prstGeom>
          <a:noFill/>
        </p:spPr>
        <p:txBody>
          <a:bodyPr wrap="square" rtlCol="0">
            <a:spAutoFit/>
          </a:bodyPr>
          <a:lstStyle/>
          <a:p>
            <a:r>
              <a:rPr lang="es-MX" sz="3200" b="1" dirty="0" err="1">
                <a:solidFill>
                  <a:srgbClr val="002060"/>
                </a:solidFill>
                <a:effectLst>
                  <a:outerShdw blurRad="38100" dist="38100" dir="2700000" algn="tl">
                    <a:srgbClr val="000000">
                      <a:alpha val="43137"/>
                    </a:srgbClr>
                  </a:outerShdw>
                </a:effectLst>
                <a:latin typeface="Arial" pitchFamily="34" charset="0"/>
                <a:cs typeface="Arial" pitchFamily="34" charset="0"/>
              </a:rPr>
              <a:t>Our</a:t>
            </a:r>
            <a:r>
              <a:rPr lang="es-MX" sz="3200" b="1" dirty="0">
                <a:solidFill>
                  <a:srgbClr val="002060"/>
                </a:solidFill>
                <a:effectLst>
                  <a:outerShdw blurRad="38100" dist="38100" dir="2700000" algn="tl">
                    <a:srgbClr val="000000">
                      <a:alpha val="43137"/>
                    </a:srgbClr>
                  </a:outerShdw>
                </a:effectLst>
                <a:latin typeface="Arial" pitchFamily="34" charset="0"/>
                <a:cs typeface="Arial" pitchFamily="34" charset="0"/>
              </a:rPr>
              <a:t> </a:t>
            </a:r>
            <a:r>
              <a:rPr lang="es-MX" sz="3200" b="1" dirty="0" err="1">
                <a:solidFill>
                  <a:srgbClr val="002060"/>
                </a:solidFill>
                <a:effectLst>
                  <a:outerShdw blurRad="38100" dist="38100" dir="2700000" algn="tl">
                    <a:srgbClr val="000000">
                      <a:alpha val="43137"/>
                    </a:srgbClr>
                  </a:outerShdw>
                </a:effectLst>
                <a:latin typeface="Arial" pitchFamily="34" charset="0"/>
                <a:cs typeface="Arial" pitchFamily="34" charset="0"/>
              </a:rPr>
              <a:t>Products</a:t>
            </a:r>
            <a:r>
              <a:rPr lang="es-MX" sz="3200" b="1" dirty="0">
                <a:solidFill>
                  <a:srgbClr val="002060"/>
                </a:solidFill>
                <a:effectLst>
                  <a:outerShdw blurRad="38100" dist="38100" dir="2700000" algn="tl">
                    <a:srgbClr val="000000">
                      <a:alpha val="43137"/>
                    </a:srgbClr>
                  </a:outerShdw>
                </a:effectLst>
                <a:latin typeface="Arial" pitchFamily="34" charset="0"/>
                <a:cs typeface="Arial" pitchFamily="34" charset="0"/>
              </a:rPr>
              <a:t> y </a:t>
            </a:r>
            <a:r>
              <a:rPr lang="es-MX" sz="3200" b="1" dirty="0" err="1">
                <a:solidFill>
                  <a:srgbClr val="002060"/>
                </a:solidFill>
                <a:effectLst>
                  <a:outerShdw blurRad="38100" dist="38100" dir="2700000" algn="tl">
                    <a:srgbClr val="000000">
                      <a:alpha val="43137"/>
                    </a:srgbClr>
                  </a:outerShdw>
                </a:effectLst>
                <a:latin typeface="Arial" pitchFamily="34" charset="0"/>
                <a:cs typeface="Arial" pitchFamily="34" charset="0"/>
              </a:rPr>
              <a:t>Service</a:t>
            </a:r>
            <a:endParaRPr lang="es-MX" sz="3200" dirty="0">
              <a:effectLst>
                <a:outerShdw blurRad="38100" dist="38100" dir="2700000" algn="tl">
                  <a:srgbClr val="000000">
                    <a:alpha val="43137"/>
                  </a:srgbClr>
                </a:outerShdw>
              </a:effectLst>
            </a:endParaRPr>
          </a:p>
        </p:txBody>
      </p:sp>
      <p:sp>
        <p:nvSpPr>
          <p:cNvPr id="36" name="CuadroTexto 35"/>
          <p:cNvSpPr txBox="1"/>
          <p:nvPr/>
        </p:nvSpPr>
        <p:spPr>
          <a:xfrm>
            <a:off x="4450604" y="2968562"/>
            <a:ext cx="4030373" cy="3187860"/>
          </a:xfrm>
          <a:prstGeom prst="rect">
            <a:avLst/>
          </a:prstGeom>
          <a:noFill/>
        </p:spPr>
        <p:txBody>
          <a:bodyPr wrap="square" rtlCol="0">
            <a:spAutoFit/>
          </a:bodyPr>
          <a:lstStyle/>
          <a:p>
            <a:r>
              <a:rPr lang="es-MX" sz="1600" b="1" dirty="0" err="1">
                <a:solidFill>
                  <a:schemeClr val="tx1">
                    <a:lumMod val="85000"/>
                    <a:lumOff val="15000"/>
                  </a:schemeClr>
                </a:solidFill>
                <a:latin typeface="Arial" pitchFamily="34" charset="0"/>
                <a:cs typeface="Arial" pitchFamily="34" charset="0"/>
              </a:rPr>
              <a:t>Create</a:t>
            </a:r>
            <a:r>
              <a:rPr lang="es-MX" sz="1600" b="1" dirty="0">
                <a:solidFill>
                  <a:schemeClr val="tx1">
                    <a:lumMod val="85000"/>
                    <a:lumOff val="15000"/>
                  </a:schemeClr>
                </a:solidFill>
                <a:latin typeface="Arial" pitchFamily="34" charset="0"/>
                <a:cs typeface="Arial" pitchFamily="34" charset="0"/>
              </a:rPr>
              <a:t> and </a:t>
            </a:r>
            <a:r>
              <a:rPr lang="es-MX" sz="1600" b="1" dirty="0" err="1">
                <a:solidFill>
                  <a:schemeClr val="tx1">
                    <a:lumMod val="85000"/>
                    <a:lumOff val="15000"/>
                  </a:schemeClr>
                </a:solidFill>
                <a:latin typeface="Arial" pitchFamily="34" charset="0"/>
                <a:cs typeface="Arial" pitchFamily="34" charset="0"/>
              </a:rPr>
              <a:t>Manage</a:t>
            </a:r>
            <a:r>
              <a:rPr lang="es-MX" sz="1600" b="1" dirty="0">
                <a:solidFill>
                  <a:schemeClr val="tx1">
                    <a:lumMod val="85000"/>
                    <a:lumOff val="15000"/>
                  </a:schemeClr>
                </a:solidFill>
                <a:latin typeface="Arial" pitchFamily="34" charset="0"/>
                <a:cs typeface="Arial" pitchFamily="34" charset="0"/>
              </a:rPr>
              <a:t> </a:t>
            </a:r>
            <a:r>
              <a:rPr lang="es-MX" sz="1600" b="1" dirty="0" err="1">
                <a:solidFill>
                  <a:schemeClr val="tx1">
                    <a:lumMod val="85000"/>
                    <a:lumOff val="15000"/>
                  </a:schemeClr>
                </a:solidFill>
                <a:latin typeface="Arial" pitchFamily="34" charset="0"/>
                <a:cs typeface="Arial" pitchFamily="34" charset="0"/>
              </a:rPr>
              <a:t>Wealth</a:t>
            </a:r>
            <a:r>
              <a:rPr lang="es-MX" sz="1600" b="1" dirty="0">
                <a:solidFill>
                  <a:schemeClr val="tx1">
                    <a:lumMod val="85000"/>
                    <a:lumOff val="15000"/>
                  </a:schemeClr>
                </a:solidFill>
                <a:latin typeface="Arial" pitchFamily="34" charset="0"/>
                <a:cs typeface="Arial" pitchFamily="34" charset="0"/>
              </a:rPr>
              <a:t> </a:t>
            </a:r>
            <a:endParaRPr lang="es-MX" sz="1600" b="1" i="1" dirty="0">
              <a:solidFill>
                <a:schemeClr val="tx1">
                  <a:lumMod val="85000"/>
                  <a:lumOff val="15000"/>
                </a:schemeClr>
              </a:solidFill>
              <a:latin typeface="Arial" pitchFamily="34" charset="0"/>
              <a:cs typeface="Arial" pitchFamily="34" charset="0"/>
            </a:endParaRPr>
          </a:p>
          <a:p>
            <a:endParaRPr lang="es-MX" sz="1100" i="1" dirty="0">
              <a:latin typeface="Arial" pitchFamily="34" charset="0"/>
              <a:cs typeface="Arial" pitchFamily="34" charset="0"/>
            </a:endParaRPr>
          </a:p>
          <a:p>
            <a:pPr marL="285750" indent="-285750">
              <a:lnSpc>
                <a:spcPct val="140000"/>
              </a:lnSpc>
              <a:buFont typeface="Arial" panose="020B0604020202020204" pitchFamily="34" charset="0"/>
              <a:buChar char="•"/>
            </a:pPr>
            <a:r>
              <a:rPr lang="en-US" sz="1350" dirty="0">
                <a:latin typeface="Arial" pitchFamily="34" charset="0"/>
                <a:cs typeface="Arial" pitchFamily="34" charset="0"/>
              </a:rPr>
              <a:t>International Retirement Plans</a:t>
            </a:r>
          </a:p>
          <a:p>
            <a:pPr marL="285750" indent="-285750">
              <a:lnSpc>
                <a:spcPct val="140000"/>
              </a:lnSpc>
              <a:buFont typeface="Arial" panose="020B0604020202020204" pitchFamily="34" charset="0"/>
              <a:buChar char="•"/>
            </a:pPr>
            <a:r>
              <a:rPr lang="en-US" sz="1350" dirty="0">
                <a:latin typeface="Arial" pitchFamily="34" charset="0"/>
                <a:cs typeface="Arial" pitchFamily="34" charset="0"/>
              </a:rPr>
              <a:t>Educational savings funds</a:t>
            </a:r>
          </a:p>
          <a:p>
            <a:pPr marL="285750" indent="-285750">
              <a:lnSpc>
                <a:spcPct val="140000"/>
              </a:lnSpc>
              <a:buFont typeface="Arial" panose="020B0604020202020204" pitchFamily="34" charset="0"/>
              <a:buChar char="•"/>
            </a:pPr>
            <a:r>
              <a:rPr lang="en-US" sz="1350" dirty="0">
                <a:latin typeface="Arial" pitchFamily="34" charset="0"/>
                <a:cs typeface="Arial" pitchFamily="34" charset="0"/>
              </a:rPr>
              <a:t>Management of international fixed income investment portfolios 8% to 10% per annum</a:t>
            </a:r>
          </a:p>
          <a:p>
            <a:pPr marL="285750" indent="-285750">
              <a:lnSpc>
                <a:spcPct val="140000"/>
              </a:lnSpc>
              <a:buFont typeface="Arial" panose="020B0604020202020204" pitchFamily="34" charset="0"/>
              <a:buChar char="•"/>
            </a:pPr>
            <a:r>
              <a:rPr lang="en-US" sz="1350" dirty="0">
                <a:latin typeface="Arial" pitchFamily="34" charset="0"/>
                <a:cs typeface="Arial" pitchFamily="34" charset="0"/>
              </a:rPr>
              <a:t>Management of international equity investment portfolios</a:t>
            </a:r>
          </a:p>
          <a:p>
            <a:pPr marL="285750" indent="-285750">
              <a:lnSpc>
                <a:spcPct val="140000"/>
              </a:lnSpc>
              <a:buFont typeface="Arial" panose="020B0604020202020204" pitchFamily="34" charset="0"/>
              <a:buChar char="•"/>
            </a:pPr>
            <a:r>
              <a:rPr lang="en-US" sz="1350" dirty="0">
                <a:latin typeface="Arial" pitchFamily="34" charset="0"/>
                <a:cs typeface="Arial" pitchFamily="34" charset="0"/>
              </a:rPr>
              <a:t>Wealth Banking from London and NY</a:t>
            </a:r>
          </a:p>
          <a:p>
            <a:pPr marL="285750" indent="-285750">
              <a:lnSpc>
                <a:spcPct val="140000"/>
              </a:lnSpc>
              <a:buFont typeface="Arial" panose="020B0604020202020204" pitchFamily="34" charset="0"/>
              <a:buChar char="•"/>
            </a:pPr>
            <a:r>
              <a:rPr lang="en-US" sz="1350" dirty="0">
                <a:latin typeface="Arial" pitchFamily="34" charset="0"/>
                <a:cs typeface="Arial" pitchFamily="34" charset="0"/>
              </a:rPr>
              <a:t>International Debit Accounts (USD, EUR, GBP)</a:t>
            </a:r>
            <a:endParaRPr lang="es-MX" sz="1350" dirty="0">
              <a:latin typeface="Arial" pitchFamily="34" charset="0"/>
              <a:cs typeface="Arial" pitchFamily="34" charset="0"/>
            </a:endParaRPr>
          </a:p>
        </p:txBody>
      </p:sp>
      <p:sp>
        <p:nvSpPr>
          <p:cNvPr id="2" name="Rectangle 1">
            <a:extLst>
              <a:ext uri="{FF2B5EF4-FFF2-40B4-BE49-F238E27FC236}">
                <a16:creationId xmlns:a16="http://schemas.microsoft.com/office/drawing/2014/main" id="{02CE7AE2-290B-43E0-9FF2-541467F93BDB}"/>
              </a:ext>
            </a:extLst>
          </p:cNvPr>
          <p:cNvSpPr/>
          <p:nvPr/>
        </p:nvSpPr>
        <p:spPr>
          <a:xfrm>
            <a:off x="8578132" y="0"/>
            <a:ext cx="571500" cy="58477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002060"/>
              </a:solidFill>
            </a:endParaRPr>
          </a:p>
        </p:txBody>
      </p:sp>
      <p:sp>
        <p:nvSpPr>
          <p:cNvPr id="10" name="Rectangle 9">
            <a:extLst>
              <a:ext uri="{FF2B5EF4-FFF2-40B4-BE49-F238E27FC236}">
                <a16:creationId xmlns:a16="http://schemas.microsoft.com/office/drawing/2014/main" id="{597D3B6D-E14A-407F-8E8F-1A6DBDFD486A}"/>
              </a:ext>
            </a:extLst>
          </p:cNvPr>
          <p:cNvSpPr/>
          <p:nvPr/>
        </p:nvSpPr>
        <p:spPr>
          <a:xfrm>
            <a:off x="8949690" y="584775"/>
            <a:ext cx="194310" cy="203895"/>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002060"/>
              </a:solidFill>
            </a:endParaRPr>
          </a:p>
        </p:txBody>
      </p:sp>
      <p:sp>
        <p:nvSpPr>
          <p:cNvPr id="11" name="Rectangle 10">
            <a:extLst>
              <a:ext uri="{FF2B5EF4-FFF2-40B4-BE49-F238E27FC236}">
                <a16:creationId xmlns:a16="http://schemas.microsoft.com/office/drawing/2014/main" id="{08A04414-2927-4B27-A34D-40EA65FFB3A1}"/>
              </a:ext>
            </a:extLst>
          </p:cNvPr>
          <p:cNvSpPr/>
          <p:nvPr/>
        </p:nvSpPr>
        <p:spPr>
          <a:xfrm>
            <a:off x="8383822" y="0"/>
            <a:ext cx="194310" cy="20389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002060"/>
              </a:solidFill>
            </a:endParaRPr>
          </a:p>
        </p:txBody>
      </p:sp>
      <p:pic>
        <p:nvPicPr>
          <p:cNvPr id="13" name="Picture 12" descr="Logo, company name&#10;&#10;Description automatically generated">
            <a:extLst>
              <a:ext uri="{FF2B5EF4-FFF2-40B4-BE49-F238E27FC236}">
                <a16:creationId xmlns:a16="http://schemas.microsoft.com/office/drawing/2014/main" id="{5DD4ADB5-BC73-47F5-AA69-195AB47DE24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536" t="34623" r="64348" b="34477"/>
          <a:stretch/>
        </p:blipFill>
        <p:spPr>
          <a:xfrm>
            <a:off x="291548" y="6104543"/>
            <a:ext cx="495242" cy="475161"/>
          </a:xfrm>
          <a:prstGeom prst="rect">
            <a:avLst/>
          </a:prstGeom>
        </p:spPr>
      </p:pic>
    </p:spTree>
    <p:extLst>
      <p:ext uri="{BB962C8B-B14F-4D97-AF65-F5344CB8AC3E}">
        <p14:creationId xmlns:p14="http://schemas.microsoft.com/office/powerpoint/2010/main" val="1274623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tree in a forest&#10;&#10;Description automatically generated">
            <a:extLst>
              <a:ext uri="{FF2B5EF4-FFF2-40B4-BE49-F238E27FC236}">
                <a16:creationId xmlns:a16="http://schemas.microsoft.com/office/drawing/2014/main" id="{FD057EDF-B721-4558-924C-8C000ED7CD66}"/>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b="54330"/>
          <a:stretch/>
        </p:blipFill>
        <p:spPr>
          <a:xfrm>
            <a:off x="-1" y="4507252"/>
            <a:ext cx="9144000" cy="2365738"/>
          </a:xfrm>
          <a:prstGeom prst="rect">
            <a:avLst/>
          </a:prstGeom>
        </p:spPr>
      </p:pic>
      <p:sp>
        <p:nvSpPr>
          <p:cNvPr id="6" name="Rectangle 5">
            <a:extLst>
              <a:ext uri="{FF2B5EF4-FFF2-40B4-BE49-F238E27FC236}">
                <a16:creationId xmlns:a16="http://schemas.microsoft.com/office/drawing/2014/main" id="{91958D65-1B58-41DD-A7C5-F9DB0ADF74B4}"/>
              </a:ext>
            </a:extLst>
          </p:cNvPr>
          <p:cNvSpPr/>
          <p:nvPr/>
        </p:nvSpPr>
        <p:spPr>
          <a:xfrm>
            <a:off x="184935" y="198733"/>
            <a:ext cx="3048000" cy="1325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8" name="CuadroTexto 37"/>
          <p:cNvSpPr txBox="1"/>
          <p:nvPr/>
        </p:nvSpPr>
        <p:spPr>
          <a:xfrm>
            <a:off x="601661" y="418539"/>
            <a:ext cx="6296679" cy="52322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s-MX" sz="2800" b="1" dirty="0">
                <a:solidFill>
                  <a:srgbClr val="002060"/>
                </a:solidFill>
                <a:effectLst>
                  <a:outerShdw blurRad="38100" dist="38100" dir="2700000" algn="tl">
                    <a:srgbClr val="000000">
                      <a:alpha val="43137"/>
                    </a:srgbClr>
                  </a:outerShdw>
                </a:effectLst>
                <a:latin typeface="Arial" pitchFamily="34" charset="0"/>
                <a:cs typeface="Arial" pitchFamily="34" charset="0"/>
              </a:rPr>
              <a:t>Protection to all Investors </a:t>
            </a:r>
          </a:p>
        </p:txBody>
      </p:sp>
      <p:sp>
        <p:nvSpPr>
          <p:cNvPr id="5" name="CuadroTexto 35"/>
          <p:cNvSpPr txBox="1"/>
          <p:nvPr/>
        </p:nvSpPr>
        <p:spPr>
          <a:xfrm>
            <a:off x="624546" y="966230"/>
            <a:ext cx="8348027" cy="769441"/>
          </a:xfrm>
          <a:prstGeom prst="rect">
            <a:avLst/>
          </a:prstGeom>
          <a:noFill/>
        </p:spPr>
        <p:txBody>
          <a:bodyPr wrap="square" rtlCol="0">
            <a:spAutoFit/>
          </a:bodyPr>
          <a:lstStyle/>
          <a:p>
            <a:r>
              <a:rPr lang="en-US" sz="1400" dirty="0">
                <a:solidFill>
                  <a:srgbClr val="002060"/>
                </a:solidFill>
                <a:latin typeface="Arial" pitchFamily="34" charset="0"/>
                <a:cs typeface="Arial" pitchFamily="34" charset="0"/>
              </a:rPr>
              <a:t>Choose the investment platform in a highly regulated jurisdiction which ring fencing your assets.</a:t>
            </a:r>
          </a:p>
          <a:p>
            <a:endParaRPr lang="en-US" sz="1400" dirty="0">
              <a:solidFill>
                <a:srgbClr val="002060"/>
              </a:solidFill>
              <a:latin typeface="Arial" pitchFamily="34" charset="0"/>
              <a:cs typeface="Arial" pitchFamily="34" charset="0"/>
            </a:endParaRPr>
          </a:p>
          <a:p>
            <a:r>
              <a:rPr kumimoji="0" lang="es-MX" sz="1600" b="1" u="none" strike="noStrike" kern="1200" cap="none" spc="0" normalizeH="0" baseline="0" noProof="0" dirty="0">
                <a:ln>
                  <a:noFill/>
                </a:ln>
                <a:solidFill>
                  <a:schemeClr val="accent1">
                    <a:lumMod val="75000"/>
                  </a:schemeClr>
                </a:solidFill>
                <a:effectLst/>
                <a:uLnTx/>
                <a:uFillTx/>
                <a:latin typeface="Calibri"/>
                <a:ea typeface="+mn-ea"/>
              </a:rPr>
              <a:t>SECURITY</a:t>
            </a:r>
            <a:endParaRPr kumimoji="0" lang="es-MX" sz="1600" b="0" u="none" strike="noStrike" kern="1200" cap="none" spc="0" normalizeH="0" baseline="0" noProof="0" dirty="0">
              <a:ln>
                <a:noFill/>
              </a:ln>
              <a:solidFill>
                <a:schemeClr val="accent1">
                  <a:lumMod val="75000"/>
                </a:schemeClr>
              </a:solidFill>
              <a:effectLst/>
              <a:uLnTx/>
              <a:uFillTx/>
              <a:latin typeface="Arial" pitchFamily="34" charset="0"/>
              <a:ea typeface="+mn-ea"/>
              <a:cs typeface="Arial" pitchFamily="34" charset="0"/>
            </a:endParaRPr>
          </a:p>
        </p:txBody>
      </p:sp>
      <p:cxnSp>
        <p:nvCxnSpPr>
          <p:cNvPr id="7" name="Straight Connector 6">
            <a:extLst>
              <a:ext uri="{FF2B5EF4-FFF2-40B4-BE49-F238E27FC236}">
                <a16:creationId xmlns:a16="http://schemas.microsoft.com/office/drawing/2014/main" id="{592D26A1-3FF7-41A8-A0D7-0390ECCB8C2B}"/>
              </a:ext>
            </a:extLst>
          </p:cNvPr>
          <p:cNvCxnSpPr>
            <a:cxnSpLocks/>
          </p:cNvCxnSpPr>
          <p:nvPr/>
        </p:nvCxnSpPr>
        <p:spPr>
          <a:xfrm>
            <a:off x="671375" y="1709411"/>
            <a:ext cx="1772707"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4C159E73-5847-4250-A11C-547D0FDFFAF3}"/>
              </a:ext>
            </a:extLst>
          </p:cNvPr>
          <p:cNvSpPr/>
          <p:nvPr/>
        </p:nvSpPr>
        <p:spPr>
          <a:xfrm>
            <a:off x="8578132" y="0"/>
            <a:ext cx="571500" cy="58477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002060"/>
              </a:solidFill>
            </a:endParaRPr>
          </a:p>
        </p:txBody>
      </p:sp>
      <p:sp>
        <p:nvSpPr>
          <p:cNvPr id="11" name="Rectangle 10">
            <a:extLst>
              <a:ext uri="{FF2B5EF4-FFF2-40B4-BE49-F238E27FC236}">
                <a16:creationId xmlns:a16="http://schemas.microsoft.com/office/drawing/2014/main" id="{705A8B4E-7B85-431C-9080-AC621731796E}"/>
              </a:ext>
            </a:extLst>
          </p:cNvPr>
          <p:cNvSpPr/>
          <p:nvPr/>
        </p:nvSpPr>
        <p:spPr>
          <a:xfrm>
            <a:off x="8949690" y="584775"/>
            <a:ext cx="194310" cy="203895"/>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002060"/>
              </a:solidFill>
            </a:endParaRPr>
          </a:p>
        </p:txBody>
      </p:sp>
      <p:sp>
        <p:nvSpPr>
          <p:cNvPr id="12" name="Rectangle 11">
            <a:extLst>
              <a:ext uri="{FF2B5EF4-FFF2-40B4-BE49-F238E27FC236}">
                <a16:creationId xmlns:a16="http://schemas.microsoft.com/office/drawing/2014/main" id="{B7F11341-276E-4702-8F92-3969AC1F2BB1}"/>
              </a:ext>
            </a:extLst>
          </p:cNvPr>
          <p:cNvSpPr/>
          <p:nvPr/>
        </p:nvSpPr>
        <p:spPr>
          <a:xfrm>
            <a:off x="8383822" y="0"/>
            <a:ext cx="194310" cy="20389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002060"/>
              </a:solidFill>
            </a:endParaRPr>
          </a:p>
        </p:txBody>
      </p:sp>
      <p:pic>
        <p:nvPicPr>
          <p:cNvPr id="14" name="Picture 13" descr="Logo, company name&#10;&#10;Description automatically generated">
            <a:extLst>
              <a:ext uri="{FF2B5EF4-FFF2-40B4-BE49-F238E27FC236}">
                <a16:creationId xmlns:a16="http://schemas.microsoft.com/office/drawing/2014/main" id="{C0706745-409E-4981-BC8B-02DA91E665C6}"/>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14092" t="34132" r="67990" b="32636"/>
          <a:stretch/>
        </p:blipFill>
        <p:spPr>
          <a:xfrm>
            <a:off x="805491" y="6132243"/>
            <a:ext cx="352610" cy="367859"/>
          </a:xfrm>
          <a:prstGeom prst="rect">
            <a:avLst/>
          </a:prstGeom>
        </p:spPr>
      </p:pic>
      <p:sp>
        <p:nvSpPr>
          <p:cNvPr id="15" name="CuadroTexto 14">
            <a:extLst>
              <a:ext uri="{FF2B5EF4-FFF2-40B4-BE49-F238E27FC236}">
                <a16:creationId xmlns:a16="http://schemas.microsoft.com/office/drawing/2014/main" id="{AEDD32FE-DADB-DF44-8909-42EE529855E2}"/>
              </a:ext>
            </a:extLst>
          </p:cNvPr>
          <p:cNvSpPr txBox="1"/>
          <p:nvPr/>
        </p:nvSpPr>
        <p:spPr>
          <a:xfrm>
            <a:off x="601661" y="2071925"/>
            <a:ext cx="4912271" cy="3647152"/>
          </a:xfrm>
          <a:prstGeom prst="rect">
            <a:avLst/>
          </a:prstGeom>
          <a:noFill/>
        </p:spPr>
        <p:txBody>
          <a:bodyPr wrap="square" rtlCol="0">
            <a:spAutoFit/>
          </a:bodyPr>
          <a:lstStyle/>
          <a:p>
            <a:pPr marL="342900" indent="-342900">
              <a:spcBef>
                <a:spcPct val="50000"/>
              </a:spcBef>
              <a:buClr>
                <a:schemeClr val="tx1"/>
              </a:buClr>
              <a:buSzPct val="90000"/>
              <a:buFontTx/>
              <a:buChar char="•"/>
            </a:pPr>
            <a:r>
              <a:rPr lang="en-US" sz="1400" dirty="0">
                <a:latin typeface="Arial" panose="020B0604020202020204" pitchFamily="34" charset="0"/>
                <a:cs typeface="Arial" panose="020B0604020202020204" pitchFamily="34" charset="0"/>
              </a:rPr>
              <a:t>Multi-Currency investment accounts: (€,$,£ + many other hard currencies).</a:t>
            </a:r>
          </a:p>
          <a:p>
            <a:pPr marL="342900" indent="-342900">
              <a:spcBef>
                <a:spcPct val="50000"/>
              </a:spcBef>
              <a:buClr>
                <a:schemeClr val="tx1"/>
              </a:buClr>
              <a:buSzPct val="90000"/>
              <a:buFontTx/>
              <a:buChar char="•"/>
            </a:pPr>
            <a:r>
              <a:rPr lang="en-US" sz="1400" dirty="0">
                <a:latin typeface="Arial" panose="020B0604020202020204" pitchFamily="34" charset="0"/>
                <a:cs typeface="Arial" panose="020B0604020202020204" pitchFamily="34" charset="0"/>
              </a:rPr>
              <a:t>Accounts for individuals, trusts or corporations. </a:t>
            </a:r>
          </a:p>
          <a:p>
            <a:pPr marL="342900" indent="-342900">
              <a:spcBef>
                <a:spcPct val="50000"/>
              </a:spcBef>
              <a:buClr>
                <a:schemeClr val="tx1"/>
              </a:buClr>
              <a:buSzPct val="90000"/>
              <a:buFontTx/>
              <a:buChar char="•"/>
            </a:pPr>
            <a:r>
              <a:rPr lang="en-US" sz="1400" dirty="0">
                <a:latin typeface="Arial" panose="020B0604020202020204" pitchFamily="34" charset="0"/>
                <a:cs typeface="Arial" panose="020B0604020202020204" pitchFamily="34" charset="0"/>
              </a:rPr>
              <a:t>We use the Isle of Man and Guernsey, British Crowns as the main jurisdiction for our international client base</a:t>
            </a:r>
          </a:p>
          <a:p>
            <a:pPr marL="342900" indent="-342900">
              <a:spcBef>
                <a:spcPct val="50000"/>
              </a:spcBef>
              <a:buClr>
                <a:schemeClr val="tx1"/>
              </a:buClr>
              <a:buSzPct val="90000"/>
              <a:buFontTx/>
              <a:buChar char="•"/>
            </a:pPr>
            <a:r>
              <a:rPr lang="en-US" sz="1400" dirty="0">
                <a:latin typeface="Arial" panose="020B0604020202020204" pitchFamily="34" charset="0"/>
                <a:cs typeface="Arial" panose="020B0604020202020204" pitchFamily="34" charset="0"/>
              </a:rPr>
              <a:t>By law client investment capital is always managed in segregated accounts with well known custodians (such as Pershing BNY Mellon - $42 billion under custody) to ensure absolute investor protection. </a:t>
            </a:r>
          </a:p>
          <a:p>
            <a:pPr marL="342900" indent="-342900">
              <a:spcBef>
                <a:spcPct val="50000"/>
              </a:spcBef>
              <a:buClr>
                <a:schemeClr val="tx1"/>
              </a:buClr>
              <a:buSzPct val="90000"/>
              <a:buFontTx/>
              <a:buChar char="•"/>
            </a:pPr>
            <a:r>
              <a:rPr lang="en-US" sz="1400" dirty="0">
                <a:latin typeface="Arial" panose="020B0604020202020204" pitchFamily="34" charset="0"/>
                <a:cs typeface="Arial" panose="020B0604020202020204" pitchFamily="34" charset="0"/>
              </a:rPr>
              <a:t>Maximum tax efficiency with gross roll up of interest/profit/dividends reinvested within the investment platform.</a:t>
            </a:r>
          </a:p>
          <a:p>
            <a:pPr marL="342900" indent="-342900">
              <a:spcBef>
                <a:spcPct val="50000"/>
              </a:spcBef>
              <a:buClr>
                <a:schemeClr val="tx1"/>
              </a:buClr>
              <a:buSzPct val="90000"/>
              <a:buFontTx/>
              <a:buChar char="•"/>
            </a:pPr>
            <a:r>
              <a:rPr lang="en-US" sz="1400" dirty="0">
                <a:latin typeface="Arial" panose="020B0604020202020204" pitchFamily="34" charset="0"/>
                <a:cs typeface="Arial" panose="020B0604020202020204" pitchFamily="34" charset="0"/>
              </a:rPr>
              <a:t>Tax deferral for investment withdrawals, dependent on country of residence.</a:t>
            </a:r>
            <a:endParaRPr lang="es-MX" sz="1400" dirty="0">
              <a:latin typeface="Arial" panose="020B0604020202020204" pitchFamily="34" charset="0"/>
              <a:cs typeface="Arial" panose="020B0604020202020204" pitchFamily="34" charset="0"/>
            </a:endParaRPr>
          </a:p>
        </p:txBody>
      </p:sp>
      <p:pic>
        <p:nvPicPr>
          <p:cNvPr id="16" name="Imagen 15">
            <a:extLst>
              <a:ext uri="{FF2B5EF4-FFF2-40B4-BE49-F238E27FC236}">
                <a16:creationId xmlns:a16="http://schemas.microsoft.com/office/drawing/2014/main" id="{403C4A2F-1FCF-8C4C-AD3A-82D4A15E3683}"/>
              </a:ext>
            </a:extLst>
          </p:cNvPr>
          <p:cNvPicPr>
            <a:picLocks noChangeAspect="1"/>
          </p:cNvPicPr>
          <p:nvPr/>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861298" y="2071925"/>
            <a:ext cx="2935335" cy="3647153"/>
          </a:xfrm>
          <a:prstGeom prst="rect">
            <a:avLst/>
          </a:prstGeom>
          <a:ln w="38100">
            <a:solidFill>
              <a:schemeClr val="bg1"/>
            </a:solidFill>
          </a:ln>
        </p:spPr>
      </p:pic>
    </p:spTree>
    <p:extLst>
      <p:ext uri="{BB962C8B-B14F-4D97-AF65-F5344CB8AC3E}">
        <p14:creationId xmlns:p14="http://schemas.microsoft.com/office/powerpoint/2010/main" val="2559286945"/>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15474</TotalTime>
  <Words>3560</Words>
  <Application>Microsoft Office PowerPoint</Application>
  <PresentationFormat>On-screen Show (4:3)</PresentationFormat>
  <Paragraphs>486</Paragraphs>
  <Slides>40</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Calibri</vt:lpstr>
      <vt:lpstr>Calibri Light</vt:lpstr>
      <vt:lpstr>Courier New</vt:lpstr>
      <vt:lpstr>Roboto</vt:lpstr>
      <vt:lpstr>Wingdings</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Giuliana Emberson</dc:creator>
  <cp:lastModifiedBy>Ernesto Gutierrez</cp:lastModifiedBy>
  <cp:revision>72</cp:revision>
  <dcterms:created xsi:type="dcterms:W3CDTF">2021-02-11T00:06:48Z</dcterms:created>
  <dcterms:modified xsi:type="dcterms:W3CDTF">2023-07-17T20:51:03Z</dcterms:modified>
</cp:coreProperties>
</file>