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9.jpg" ContentType="image/jpg"/>
  <Override PartName="/ppt/media/image11.jpg" ContentType="image/jpg"/>
  <Override PartName="/ppt/media/image12.jpg" ContentType="image/jpg"/>
  <Override PartName="/ppt/media/image13.jpg" ContentType="image/jpg"/>
  <Override PartName="/ppt/media/image14.jpg" ContentType="image/jpg"/>
  <Override PartName="/ppt/media/image16.jpg" ContentType="image/jpg"/>
  <Override PartName="/ppt/media/image17.jpg" ContentType="image/jpg"/>
  <Override PartName="/ppt/media/image18.jpg" ContentType="image/jpg"/>
  <Override PartName="/ppt/media/image19.jpg" ContentType="image/jpg"/>
  <Override PartName="/ppt/media/image20.jpg" ContentType="image/jpg"/>
  <Override PartName="/ppt/media/image24.jpg" ContentType="image/jpg"/>
  <Override PartName="/ppt/media/image25.jpg" ContentType="image/jpg"/>
  <Override PartName="/ppt/media/image30.jpg" ContentType="image/jpg"/>
  <Override PartName="/ppt/media/image34.jpg" ContentType="image/jpg"/>
  <Override PartName="/ppt/media/image35.jpg" ContentType="image/jpg"/>
  <Override PartName="/ppt/media/image36.jpg" ContentType="image/jpg"/>
  <Override PartName="/ppt/media/image38.jpg" ContentType="image/jpg"/>
  <Override PartName="/ppt/media/image39.jpg" ContentType="image/jpg"/>
  <Override PartName="/ppt/media/image40.jpg" ContentType="image/jpg"/>
  <Override PartName="/ppt/media/image41.jpg" ContentType="image/jpg"/>
  <Override PartName="/ppt/media/image44.jpg" ContentType="image/jpg"/>
  <Override PartName="/ppt/media/image50.jpg" ContentType="image/jpg"/>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3.xml" ContentType="application/vnd.openxmlformats-officedocument.drawingml.chartshapes+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4.xml" ContentType="application/vnd.openxmlformats-officedocument.drawingml.chartshapes+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5.xml" ContentType="application/vnd.openxmlformats-officedocument.drawingml.chartshapes+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6.xml" ContentType="application/vnd.openxmlformats-officedocument.drawingml.chartshap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302" r:id="rId2"/>
    <p:sldId id="377" r:id="rId3"/>
    <p:sldId id="330" r:id="rId4"/>
    <p:sldId id="258" r:id="rId5"/>
    <p:sldId id="336" r:id="rId6"/>
    <p:sldId id="260" r:id="rId7"/>
    <p:sldId id="345" r:id="rId8"/>
    <p:sldId id="348" r:id="rId9"/>
    <p:sldId id="347" r:id="rId10"/>
    <p:sldId id="318" r:id="rId11"/>
    <p:sldId id="340" r:id="rId12"/>
    <p:sldId id="398" r:id="rId13"/>
    <p:sldId id="382" r:id="rId14"/>
    <p:sldId id="346" r:id="rId15"/>
    <p:sldId id="397" r:id="rId16"/>
    <p:sldId id="272" r:id="rId17"/>
    <p:sldId id="393" r:id="rId18"/>
    <p:sldId id="394" r:id="rId19"/>
    <p:sldId id="354" r:id="rId20"/>
    <p:sldId id="395" r:id="rId21"/>
    <p:sldId id="391" r:id="rId22"/>
    <p:sldId id="360" r:id="rId23"/>
    <p:sldId id="325" r:id="rId24"/>
    <p:sldId id="399" r:id="rId25"/>
    <p:sldId id="384" r:id="rId26"/>
    <p:sldId id="386" r:id="rId27"/>
    <p:sldId id="400" r:id="rId28"/>
    <p:sldId id="401" r:id="rId29"/>
    <p:sldId id="404" r:id="rId30"/>
    <p:sldId id="389" r:id="rId31"/>
    <p:sldId id="388" r:id="rId32"/>
    <p:sldId id="387" r:id="rId33"/>
    <p:sldId id="324" r:id="rId34"/>
    <p:sldId id="379" r:id="rId35"/>
    <p:sldId id="380" r:id="rId36"/>
    <p:sldId id="381" r:id="rId37"/>
    <p:sldId id="390" r:id="rId38"/>
    <p:sldId id="323" r:id="rId39"/>
    <p:sldId id="319" r:id="rId40"/>
  </p:sldIdLst>
  <p:sldSz cx="9144000" cy="6858000" type="screen4x3"/>
  <p:notesSz cx="6858000" cy="9313863"/>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225B"/>
    <a:srgbClr val="002060"/>
    <a:srgbClr val="000000"/>
    <a:srgbClr val="2D2D64"/>
    <a:srgbClr val="FFB7B7"/>
    <a:srgbClr val="725620"/>
    <a:srgbClr val="85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EDC58D-B85D-483B-9332-6AE77E111656}" v="48" dt="2024-08-26T23:31:20.794"/>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792" autoAdjust="0"/>
    <p:restoredTop sz="94660"/>
  </p:normalViewPr>
  <p:slideViewPr>
    <p:cSldViewPr snapToGrid="0">
      <p:cViewPr varScale="1">
        <p:scale>
          <a:sx n="112" d="100"/>
          <a:sy n="112" d="100"/>
        </p:scale>
        <p:origin x="1296" y="78"/>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3.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4.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5.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1" i="0" u="none" strike="noStrike" kern="1200" spc="0" baseline="0">
                <a:solidFill>
                  <a:schemeClr val="tx1">
                    <a:lumMod val="65000"/>
                    <a:lumOff val="35000"/>
                  </a:schemeClr>
                </a:solidFill>
                <a:latin typeface="+mn-lt"/>
                <a:ea typeface="+mn-ea"/>
                <a:cs typeface="+mn-cs"/>
              </a:defRPr>
            </a:pPr>
            <a:r>
              <a:rPr lang="es-ES" b="1" dirty="0"/>
              <a:t>Devaluación de monedas en LATAM vs. </a:t>
            </a:r>
          </a:p>
          <a:p>
            <a:pPr>
              <a:defRPr b="1"/>
            </a:pPr>
            <a:r>
              <a:rPr lang="es-ES" b="1" dirty="0"/>
              <a:t>El dólar americano (Inflación</a:t>
            </a:r>
            <a:r>
              <a:rPr lang="es-ES" b="1" baseline="0" dirty="0"/>
              <a:t> Acumulada)</a:t>
            </a:r>
            <a:r>
              <a:rPr lang="es-ES" b="1" dirty="0"/>
              <a:t> </a:t>
            </a:r>
            <a:endParaRPr lang="en-US" b="1" dirty="0"/>
          </a:p>
        </c:rich>
      </c:tx>
      <c:overlay val="0"/>
      <c:spPr>
        <a:noFill/>
        <a:ln>
          <a:noFill/>
        </a:ln>
        <a:effectLst/>
      </c:spPr>
      <c:txPr>
        <a:bodyPr rot="0" spcFirstLastPara="1" vertOverflow="ellipsis" vert="horz" wrap="square" anchor="ctr" anchorCtr="1"/>
        <a:lstStyle/>
        <a:p>
          <a:pPr>
            <a:defRPr sz="1320" b="1" i="0" u="none" strike="noStrike" kern="1200" spc="0" baseline="0">
              <a:solidFill>
                <a:schemeClr val="tx1">
                  <a:lumMod val="65000"/>
                  <a:lumOff val="35000"/>
                </a:schemeClr>
              </a:solidFill>
              <a:latin typeface="+mn-lt"/>
              <a:ea typeface="+mn-ea"/>
              <a:cs typeface="+mn-cs"/>
            </a:defRPr>
          </a:pPr>
          <a:endParaRPr lang="es-MX"/>
        </a:p>
      </c:txPr>
    </c:title>
    <c:autoTitleDeleted val="0"/>
    <c:plotArea>
      <c:layout/>
      <c:barChart>
        <c:barDir val="bar"/>
        <c:grouping val="clustered"/>
        <c:varyColors val="0"/>
        <c:ser>
          <c:idx val="0"/>
          <c:order val="0"/>
          <c:tx>
            <c:strRef>
              <c:f>Hoja1!$B$1</c:f>
              <c:strCache>
                <c:ptCount val="1"/>
                <c:pt idx="0">
                  <c:v>Devaluación en los últimos 5 años</c:v>
                </c:pt>
              </c:strCache>
            </c:strRef>
          </c:tx>
          <c:spPr>
            <a:solidFill>
              <a:schemeClr val="tx1">
                <a:lumMod val="65000"/>
                <a:lumOff val="3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s-MX"/>
              </a:p>
            </c:txPr>
            <c:showLegendKey val="1"/>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Sol Peruano (PEN)</c:v>
                </c:pt>
                <c:pt idx="1">
                  <c:v>Real Brasileño (BRL)</c:v>
                </c:pt>
                <c:pt idx="2">
                  <c:v>Peso Chileno (CLP)</c:v>
                </c:pt>
                <c:pt idx="3">
                  <c:v>Peso Colombiano (COP)</c:v>
                </c:pt>
                <c:pt idx="4">
                  <c:v>Peso Mexicano (MXN)</c:v>
                </c:pt>
                <c:pt idx="5">
                  <c:v>Peso Argentino (ARS)</c:v>
                </c:pt>
              </c:strCache>
            </c:strRef>
          </c:cat>
          <c:val>
            <c:numRef>
              <c:f>Hoja1!$B$2:$B$7</c:f>
              <c:numCache>
                <c:formatCode>0.0%</c:formatCode>
                <c:ptCount val="6"/>
                <c:pt idx="0">
                  <c:v>0.22900000000000001</c:v>
                </c:pt>
                <c:pt idx="1">
                  <c:v>0.25600000000000001</c:v>
                </c:pt>
                <c:pt idx="2">
                  <c:v>0.34599999999999997</c:v>
                </c:pt>
                <c:pt idx="3">
                  <c:v>0.35399999999999998</c:v>
                </c:pt>
                <c:pt idx="4" formatCode="0.00%">
                  <c:v>0.28599999999999998</c:v>
                </c:pt>
                <c:pt idx="5" formatCode="0%">
                  <c:v>1</c:v>
                </c:pt>
              </c:numCache>
            </c:numRef>
          </c:val>
          <c:extLst>
            <c:ext xmlns:c16="http://schemas.microsoft.com/office/drawing/2014/chart" uri="{C3380CC4-5D6E-409C-BE32-E72D297353CC}">
              <c16:uniqueId val="{00000000-2E13-4291-B666-7FD2991AD1EB}"/>
            </c:ext>
          </c:extLst>
        </c:ser>
        <c:ser>
          <c:idx val="1"/>
          <c:order val="1"/>
          <c:tx>
            <c:strRef>
              <c:f>Hoja1!$C$1</c:f>
              <c:strCache>
                <c:ptCount val="1"/>
                <c:pt idx="0">
                  <c:v>Devaluación en los últimos 10 años</c:v>
                </c:pt>
              </c:strCache>
            </c:strRef>
          </c:tx>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s-MX"/>
              </a:p>
            </c:txPr>
            <c:showLegendKey val="1"/>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Sol Peruano (PEN)</c:v>
                </c:pt>
                <c:pt idx="1">
                  <c:v>Real Brasileño (BRL)</c:v>
                </c:pt>
                <c:pt idx="2">
                  <c:v>Peso Chileno (CLP)</c:v>
                </c:pt>
                <c:pt idx="3">
                  <c:v>Peso Colombiano (COP)</c:v>
                </c:pt>
                <c:pt idx="4">
                  <c:v>Peso Mexicano (MXN)</c:v>
                </c:pt>
                <c:pt idx="5">
                  <c:v>Peso Argentino (ARS)</c:v>
                </c:pt>
              </c:strCache>
            </c:strRef>
          </c:cat>
          <c:val>
            <c:numRef>
              <c:f>Hoja1!$C$2:$C$7</c:f>
              <c:numCache>
                <c:formatCode>0.0%</c:formatCode>
                <c:ptCount val="6"/>
                <c:pt idx="0">
                  <c:v>0.373</c:v>
                </c:pt>
                <c:pt idx="1">
                  <c:v>0.42499999999999999</c:v>
                </c:pt>
                <c:pt idx="2">
                  <c:v>0.438</c:v>
                </c:pt>
                <c:pt idx="3">
                  <c:v>0.57599999999999996</c:v>
                </c:pt>
                <c:pt idx="4" formatCode="0.00%">
                  <c:v>0.40600000000000003</c:v>
                </c:pt>
                <c:pt idx="5" formatCode="0%">
                  <c:v>1</c:v>
                </c:pt>
              </c:numCache>
            </c:numRef>
          </c:val>
          <c:extLst>
            <c:ext xmlns:c16="http://schemas.microsoft.com/office/drawing/2014/chart" uri="{C3380CC4-5D6E-409C-BE32-E72D297353CC}">
              <c16:uniqueId val="{00000001-2E13-4291-B666-7FD2991AD1EB}"/>
            </c:ext>
          </c:extLst>
        </c:ser>
        <c:dLbls>
          <c:showLegendKey val="0"/>
          <c:showVal val="0"/>
          <c:showCatName val="0"/>
          <c:showSerName val="0"/>
          <c:showPercent val="0"/>
          <c:showBubbleSize val="0"/>
        </c:dLbls>
        <c:gapWidth val="182"/>
        <c:axId val="902573903"/>
        <c:axId val="902572463"/>
      </c:barChart>
      <c:catAx>
        <c:axId val="9025739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MX"/>
          </a:p>
        </c:txPr>
        <c:crossAx val="902572463"/>
        <c:crosses val="autoZero"/>
        <c:auto val="1"/>
        <c:lblAlgn val="ctr"/>
        <c:lblOffset val="100"/>
        <c:noMultiLvlLbl val="0"/>
      </c:catAx>
      <c:valAx>
        <c:axId val="902572463"/>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MX"/>
          </a:p>
        </c:txPr>
        <c:crossAx val="902573903"/>
        <c:crosses val="autoZero"/>
        <c:crossBetween val="between"/>
      </c:valAx>
      <c:spPr>
        <a:noFill/>
        <a:ln>
          <a:noFill/>
        </a:ln>
        <a:effectLst/>
      </c:spPr>
    </c:plotArea>
    <c:legend>
      <c:legendPos val="b"/>
      <c:layout>
        <c:manualLayout>
          <c:xMode val="edge"/>
          <c:yMode val="edge"/>
          <c:x val="3.3396455206523304E-2"/>
          <c:y val="0.84299943258324794"/>
          <c:w val="0.52322480660472848"/>
          <c:h val="0.13332935706702786"/>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MX"/>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s-MX"/>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0466195938333597E-2"/>
          <c:y val="5.2853866770097201E-2"/>
          <c:w val="0.92485420421007802"/>
          <c:h val="0.88786161646286899"/>
        </c:manualLayout>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s-MX"/>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tx>
            <c:strRef>
              <c:f>Sheet1!$B$1</c:f>
              <c:strCache>
                <c:ptCount val="1"/>
                <c:pt idx="0">
                  <c:v>Asignación</c:v>
                </c:pt>
              </c:strCache>
            </c:strRef>
          </c:tx>
          <c:dPt>
            <c:idx val="0"/>
            <c:bubble3D val="0"/>
            <c:spPr>
              <a:solidFill>
                <a:schemeClr val="accent5">
                  <a:shade val="68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7782-4E69-8B46-8E3422292272}"/>
              </c:ext>
            </c:extLst>
          </c:dPt>
          <c:dPt>
            <c:idx val="1"/>
            <c:bubble3D val="0"/>
            <c:spPr>
              <a:solidFill>
                <a:schemeClr val="accent5">
                  <a:shade val="8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7782-4E69-8B46-8E3422292272}"/>
              </c:ext>
            </c:extLst>
          </c:dPt>
          <c:dPt>
            <c:idx val="2"/>
            <c:bubble3D val="0"/>
            <c:spPr>
              <a:solidFill>
                <a:schemeClr val="accent5">
                  <a:shade val="93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7782-4E69-8B46-8E3422292272}"/>
              </c:ext>
            </c:extLst>
          </c:dPt>
          <c:dPt>
            <c:idx val="3"/>
            <c:bubble3D val="0"/>
            <c:spPr>
              <a:solidFill>
                <a:schemeClr val="accent5">
                  <a:tint val="94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7782-4E69-8B46-8E3422292272}"/>
              </c:ext>
            </c:extLst>
          </c:dPt>
          <c:dPt>
            <c:idx val="4"/>
            <c:bubble3D val="0"/>
            <c:spPr>
              <a:solidFill>
                <a:schemeClr val="accent5">
                  <a:tint val="81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7782-4E69-8B46-8E3422292272}"/>
              </c:ext>
            </c:extLst>
          </c:dPt>
          <c:dPt>
            <c:idx val="5"/>
            <c:bubble3D val="0"/>
            <c:spPr>
              <a:solidFill>
                <a:schemeClr val="accent5">
                  <a:tint val="69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7782-4E69-8B46-8E3422292272}"/>
              </c:ext>
            </c:extLst>
          </c:dPt>
          <c:dLbls>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s-MX"/>
              </a:p>
            </c:txPr>
            <c:dLblPos val="ctr"/>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Sheet1!$A$2:$A$7</c:f>
              <c:strCache>
                <c:ptCount val="6"/>
                <c:pt idx="0">
                  <c:v>79th Group LL6 (12 Months)</c:v>
                </c:pt>
                <c:pt idx="1">
                  <c:v>Woodville 11% 2024</c:v>
                </c:pt>
                <c:pt idx="2">
                  <c:v>London Richmond 10% 2025</c:v>
                </c:pt>
                <c:pt idx="3">
                  <c:v>Propifi 8.1%pa 2025</c:v>
                </c:pt>
                <c:pt idx="4">
                  <c:v>London DE </c:v>
                </c:pt>
                <c:pt idx="5">
                  <c:v>Logbook Loans</c:v>
                </c:pt>
              </c:strCache>
            </c:strRef>
          </c:cat>
          <c:val>
            <c:numRef>
              <c:f>Sheet1!$B$2:$B$7</c:f>
              <c:numCache>
                <c:formatCode>0.00%</c:formatCode>
                <c:ptCount val="6"/>
                <c:pt idx="0">
                  <c:v>0.1666</c:v>
                </c:pt>
                <c:pt idx="1">
                  <c:v>0.1666</c:v>
                </c:pt>
                <c:pt idx="2">
                  <c:v>0.1666</c:v>
                </c:pt>
                <c:pt idx="3">
                  <c:v>0.1666</c:v>
                </c:pt>
                <c:pt idx="4">
                  <c:v>0.1666</c:v>
                </c:pt>
                <c:pt idx="5">
                  <c:v>0.1666</c:v>
                </c:pt>
              </c:numCache>
            </c:numRef>
          </c:val>
          <c:extLst>
            <c:ext xmlns:c16="http://schemas.microsoft.com/office/drawing/2014/chart" uri="{C3380CC4-5D6E-409C-BE32-E72D297353CC}">
              <c16:uniqueId val="{0000000C-7782-4E69-8B46-8E3422292272}"/>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endParaRPr lang="es-MX"/>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MX"/>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tx>
            <c:strRef>
              <c:f>Sheet1!$B$1</c:f>
              <c:strCache>
                <c:ptCount val="1"/>
                <c:pt idx="0">
                  <c:v>Asignación</c:v>
                </c:pt>
              </c:strCache>
            </c:strRef>
          </c:tx>
          <c:dPt>
            <c:idx val="0"/>
            <c:bubble3D val="0"/>
            <c:spPr>
              <a:solidFill>
                <a:schemeClr val="accent5">
                  <a:shade val="68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7782-4E69-8B46-8E3422292272}"/>
              </c:ext>
            </c:extLst>
          </c:dPt>
          <c:dPt>
            <c:idx val="1"/>
            <c:bubble3D val="0"/>
            <c:spPr>
              <a:solidFill>
                <a:schemeClr val="accent5">
                  <a:shade val="8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7782-4E69-8B46-8E3422292272}"/>
              </c:ext>
            </c:extLst>
          </c:dPt>
          <c:dPt>
            <c:idx val="2"/>
            <c:bubble3D val="0"/>
            <c:spPr>
              <a:solidFill>
                <a:schemeClr val="accent5">
                  <a:shade val="93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7782-4E69-8B46-8E3422292272}"/>
              </c:ext>
            </c:extLst>
          </c:dPt>
          <c:dPt>
            <c:idx val="3"/>
            <c:bubble3D val="0"/>
            <c:spPr>
              <a:solidFill>
                <a:schemeClr val="accent5">
                  <a:tint val="94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7782-4E69-8B46-8E3422292272}"/>
              </c:ext>
            </c:extLst>
          </c:dPt>
          <c:dPt>
            <c:idx val="4"/>
            <c:bubble3D val="0"/>
            <c:spPr>
              <a:solidFill>
                <a:schemeClr val="accent5">
                  <a:tint val="81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7782-4E69-8B46-8E3422292272}"/>
              </c:ext>
            </c:extLst>
          </c:dPt>
          <c:dLbls>
            <c:dLbl>
              <c:idx val="1"/>
              <c:layout>
                <c:manualLayout>
                  <c:x val="0.15535334026642891"/>
                  <c:y val="-3.9916532286719949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782-4E69-8B46-8E3422292272}"/>
                </c:ext>
              </c:extLst>
            </c:dLbl>
            <c:dLbl>
              <c:idx val="2"/>
              <c:layout>
                <c:manualLayout>
                  <c:x val="0.14445963122534208"/>
                  <c:y val="9.6652724483797026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782-4E69-8B46-8E3422292272}"/>
                </c:ext>
              </c:extLst>
            </c:dLbl>
            <c:dLbl>
              <c:idx val="3"/>
              <c:layout>
                <c:manualLayout>
                  <c:x val="0.10143234454183789"/>
                  <c:y val="0.17926233484327611"/>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782-4E69-8B46-8E3422292272}"/>
                </c:ext>
              </c:extLst>
            </c:dLbl>
            <c:dLbl>
              <c:idx val="4"/>
              <c:layout>
                <c:manualLayout>
                  <c:x val="5.0274682645801351E-2"/>
                  <c:y val="0.1646341377779038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782-4E69-8B46-8E3422292272}"/>
                </c:ext>
              </c:extLst>
            </c:dLbl>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lt1"/>
                    </a:solidFill>
                    <a:latin typeface="+mn-lt"/>
                    <a:ea typeface="+mn-ea"/>
                    <a:cs typeface="+mn-cs"/>
                  </a:defRPr>
                </a:pPr>
                <a:endParaRPr lang="es-MX"/>
              </a:p>
            </c:txPr>
            <c:dLblPos val="ctr"/>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PRF</c:v>
                </c:pt>
                <c:pt idx="1">
                  <c:v>Valisa Capital FX</c:v>
                </c:pt>
                <c:pt idx="2">
                  <c:v>XHE Capital Managed</c:v>
                </c:pt>
                <c:pt idx="3">
                  <c:v>Bowmoor Capital</c:v>
                </c:pt>
                <c:pt idx="4">
                  <c:v>Argonaut Capital</c:v>
                </c:pt>
              </c:strCache>
            </c:strRef>
          </c:cat>
          <c:val>
            <c:numRef>
              <c:f>Sheet1!$B$2:$B$6</c:f>
              <c:numCache>
                <c:formatCode>0.00%</c:formatCode>
                <c:ptCount val="5"/>
                <c:pt idx="0">
                  <c:v>0.7</c:v>
                </c:pt>
                <c:pt idx="1">
                  <c:v>7.4999999999999997E-2</c:v>
                </c:pt>
                <c:pt idx="2">
                  <c:v>7.4999999999999997E-2</c:v>
                </c:pt>
                <c:pt idx="3">
                  <c:v>7.4999999999999997E-2</c:v>
                </c:pt>
                <c:pt idx="4">
                  <c:v>7.4999999999999997E-2</c:v>
                </c:pt>
              </c:numCache>
            </c:numRef>
          </c:val>
          <c:extLst>
            <c:ext xmlns:c16="http://schemas.microsoft.com/office/drawing/2014/chart" uri="{C3380CC4-5D6E-409C-BE32-E72D297353CC}">
              <c16:uniqueId val="{0000000C-7782-4E69-8B46-8E3422292272}"/>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endParaRPr lang="es-MX"/>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MX"/>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tx>
            <c:strRef>
              <c:f>Sheet1!$B$1</c:f>
              <c:strCache>
                <c:ptCount val="1"/>
                <c:pt idx="0">
                  <c:v>Asignación</c:v>
                </c:pt>
              </c:strCache>
            </c:strRef>
          </c:tx>
          <c:dPt>
            <c:idx val="0"/>
            <c:bubble3D val="0"/>
            <c:spPr>
              <a:solidFill>
                <a:srgbClr val="00206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7782-4E69-8B46-8E3422292272}"/>
              </c:ext>
            </c:extLst>
          </c:dPt>
          <c:dPt>
            <c:idx val="1"/>
            <c:bubble3D val="0"/>
            <c:spPr>
              <a:solidFill>
                <a:srgbClr val="0070C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7782-4E69-8B46-8E3422292272}"/>
              </c:ext>
            </c:extLst>
          </c:dPt>
          <c:dPt>
            <c:idx val="2"/>
            <c:bubble3D val="0"/>
            <c:spPr>
              <a:solidFill>
                <a:srgbClr val="00B0F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7782-4E69-8B46-8E3422292272}"/>
              </c:ext>
            </c:extLst>
          </c:dPt>
          <c:dPt>
            <c:idx val="3"/>
            <c:bubble3D val="0"/>
            <c:spPr>
              <a:solidFill>
                <a:schemeClr val="accent1">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7782-4E69-8B46-8E3422292272}"/>
              </c:ext>
            </c:extLst>
          </c:dPt>
          <c:dLbls>
            <c:dLbl>
              <c:idx val="1"/>
              <c:layout>
                <c:manualLayout>
                  <c:x val="0.13111257159038603"/>
                  <c:y val="-0.18406298389955419"/>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782-4E69-8B46-8E3422292272}"/>
                </c:ext>
              </c:extLst>
            </c:dLbl>
            <c:dLbl>
              <c:idx val="2"/>
              <c:layout>
                <c:manualLayout>
                  <c:x val="0.19412453328370666"/>
                  <c:y val="-0.1109841234305330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782-4E69-8B46-8E3422292272}"/>
                </c:ext>
              </c:extLst>
            </c:dLbl>
            <c:dLbl>
              <c:idx val="3"/>
              <c:layout>
                <c:manualLayout>
                  <c:x val="-9.5835709423718243E-3"/>
                  <c:y val="0.34985615940001119"/>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782-4E69-8B46-8E3422292272}"/>
                </c:ext>
              </c:extLst>
            </c:dLbl>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lt1"/>
                    </a:solidFill>
                    <a:latin typeface="+mn-lt"/>
                    <a:ea typeface="+mn-ea"/>
                    <a:cs typeface="+mn-cs"/>
                  </a:defRPr>
                </a:pPr>
                <a:endParaRPr lang="es-MX"/>
              </a:p>
            </c:txPr>
            <c:dLblPos val="ctr"/>
            <c:showLegendKey val="0"/>
            <c:showVal val="1"/>
            <c:showCatName val="0"/>
            <c:showSerName val="0"/>
            <c:showPercent val="0"/>
            <c:showBubbleSize val="0"/>
            <c:showLeaderLines val="0"/>
            <c:extLst>
              <c:ext xmlns:c15="http://schemas.microsoft.com/office/drawing/2012/chart" uri="{CE6537A1-D6FC-4f65-9D91-7224C49458BB}"/>
            </c:extLst>
          </c:dLbls>
          <c:cat>
            <c:strRef>
              <c:f>Sheet1!$A$2:$A$5</c:f>
              <c:strCache>
                <c:ptCount val="4"/>
                <c:pt idx="0">
                  <c:v>PRF</c:v>
                </c:pt>
                <c:pt idx="1">
                  <c:v>FS</c:v>
                </c:pt>
                <c:pt idx="2">
                  <c:v> MSCI World Index </c:v>
                </c:pt>
                <c:pt idx="3">
                  <c:v>S&amp;P500 </c:v>
                </c:pt>
              </c:strCache>
            </c:strRef>
          </c:cat>
          <c:val>
            <c:numRef>
              <c:f>Sheet1!$B$2:$B$5</c:f>
              <c:numCache>
                <c:formatCode>0.00%</c:formatCode>
                <c:ptCount val="4"/>
                <c:pt idx="0">
                  <c:v>0.5</c:v>
                </c:pt>
                <c:pt idx="1">
                  <c:v>0.25</c:v>
                </c:pt>
                <c:pt idx="2">
                  <c:v>0.125</c:v>
                </c:pt>
                <c:pt idx="3">
                  <c:v>0.125</c:v>
                </c:pt>
              </c:numCache>
            </c:numRef>
          </c:val>
          <c:extLst>
            <c:ext xmlns:c16="http://schemas.microsoft.com/office/drawing/2014/chart" uri="{C3380CC4-5D6E-409C-BE32-E72D297353CC}">
              <c16:uniqueId val="{0000000C-7782-4E69-8B46-8E3422292272}"/>
            </c:ext>
          </c:extLst>
        </c:ser>
        <c:dLbls>
          <c:dLblPos val="ctr"/>
          <c:showLegendKey val="0"/>
          <c:showVal val="0"/>
          <c:showCatName val="0"/>
          <c:showSerName val="0"/>
          <c:showPercent val="1"/>
          <c:showBubbleSize val="0"/>
          <c:showLeaderLines val="0"/>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endParaRPr lang="es-MX"/>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MX"/>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tx>
            <c:strRef>
              <c:f>Sheet1!$B$1</c:f>
              <c:strCache>
                <c:ptCount val="1"/>
                <c:pt idx="0">
                  <c:v>Asignación</c:v>
                </c:pt>
              </c:strCache>
            </c:strRef>
          </c:tx>
          <c:dPt>
            <c:idx val="0"/>
            <c:bubble3D val="0"/>
            <c:spPr>
              <a:solidFill>
                <a:srgbClr val="00206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9D92-4B63-AF73-2FC105BD8569}"/>
              </c:ext>
            </c:extLst>
          </c:dPt>
          <c:dPt>
            <c:idx val="1"/>
            <c:bubble3D val="0"/>
            <c:spPr>
              <a:solidFill>
                <a:srgbClr val="0070C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9D92-4B63-AF73-2FC105BD8569}"/>
              </c:ext>
            </c:extLst>
          </c:dPt>
          <c:dPt>
            <c:idx val="2"/>
            <c:bubble3D val="0"/>
            <c:spPr>
              <a:solidFill>
                <a:schemeClr val="accent5">
                  <a:shade val="82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9D92-4B63-AF73-2FC105BD8569}"/>
              </c:ext>
            </c:extLst>
          </c:dPt>
          <c:dPt>
            <c:idx val="3"/>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9D92-4B63-AF73-2FC105BD8569}"/>
              </c:ext>
            </c:extLst>
          </c:dPt>
          <c:dPt>
            <c:idx val="4"/>
            <c:bubble3D val="0"/>
            <c:spPr>
              <a:solidFill>
                <a:schemeClr val="accent5">
                  <a:tint val="83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2BEB-494B-B99E-124679A517B5}"/>
              </c:ext>
            </c:extLst>
          </c:dPt>
          <c:dPt>
            <c:idx val="5"/>
            <c:bubble3D val="0"/>
            <c:spPr>
              <a:solidFill>
                <a:schemeClr val="accent5">
                  <a:tint val="6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2BEB-494B-B99E-124679A517B5}"/>
              </c:ext>
            </c:extLst>
          </c:dPt>
          <c:dPt>
            <c:idx val="6"/>
            <c:bubble3D val="0"/>
            <c:spPr>
              <a:solidFill>
                <a:schemeClr val="accent5">
                  <a:tint val="48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2BEB-494B-B99E-124679A517B5}"/>
              </c:ext>
            </c:extLst>
          </c:dPt>
          <c:dLbls>
            <c:dLbl>
              <c:idx val="1"/>
              <c:layout>
                <c:manualLayout>
                  <c:x val="0.13111257159038603"/>
                  <c:y val="-0.18406298389955419"/>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D92-4B63-AF73-2FC105BD8569}"/>
                </c:ext>
              </c:extLst>
            </c:dLbl>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800" b="1" i="0" u="none" strike="noStrike" kern="1200" baseline="0">
                    <a:solidFill>
                      <a:schemeClr val="lt1"/>
                    </a:solidFill>
                    <a:latin typeface="+mn-lt"/>
                    <a:ea typeface="+mn-ea"/>
                    <a:cs typeface="+mn-cs"/>
                  </a:defRPr>
                </a:pPr>
                <a:endParaRPr lang="es-MX"/>
              </a:p>
            </c:txPr>
            <c:dLblPos val="ctr"/>
            <c:showLegendKey val="0"/>
            <c:showVal val="0"/>
            <c:showCatName val="0"/>
            <c:showSerName val="0"/>
            <c:showPercent val="1"/>
            <c:showBubbleSize val="0"/>
            <c:showLeaderLines val="0"/>
            <c:extLst>
              <c:ext xmlns:c15="http://schemas.microsoft.com/office/drawing/2012/chart" uri="{CE6537A1-D6FC-4f65-9D91-7224C49458BB}"/>
            </c:extLst>
          </c:dLbls>
          <c:cat>
            <c:strRef>
              <c:f>Sheet1!$A$2:$A$8</c:f>
              <c:strCache>
                <c:ptCount val="7"/>
                <c:pt idx="0">
                  <c:v>PRF</c:v>
                </c:pt>
                <c:pt idx="1">
                  <c:v>FS</c:v>
                </c:pt>
                <c:pt idx="2">
                  <c:v>Castlestone FAANG</c:v>
                </c:pt>
                <c:pt idx="3">
                  <c:v>Castlestone Low Vol</c:v>
                </c:pt>
                <c:pt idx="4">
                  <c:v>⁠Guinnnes Global Innovators</c:v>
                </c:pt>
                <c:pt idx="5">
                  <c:v>VAM small Cap</c:v>
                </c:pt>
                <c:pt idx="6">
                  <c:v>Guinness Global Equity Income</c:v>
                </c:pt>
              </c:strCache>
            </c:strRef>
          </c:cat>
          <c:val>
            <c:numRef>
              <c:f>Sheet1!$B$2:$B$8</c:f>
              <c:numCache>
                <c:formatCode>0.00%</c:formatCode>
                <c:ptCount val="7"/>
                <c:pt idx="0">
                  <c:v>0.5</c:v>
                </c:pt>
                <c:pt idx="1">
                  <c:v>0.25</c:v>
                </c:pt>
                <c:pt idx="2">
                  <c:v>0.05</c:v>
                </c:pt>
                <c:pt idx="3">
                  <c:v>0.05</c:v>
                </c:pt>
                <c:pt idx="4">
                  <c:v>0.05</c:v>
                </c:pt>
                <c:pt idx="5">
                  <c:v>0.05</c:v>
                </c:pt>
                <c:pt idx="6">
                  <c:v>0.05</c:v>
                </c:pt>
              </c:numCache>
            </c:numRef>
          </c:val>
          <c:extLst>
            <c:ext xmlns:c16="http://schemas.microsoft.com/office/drawing/2014/chart" uri="{C3380CC4-5D6E-409C-BE32-E72D297353CC}">
              <c16:uniqueId val="{00000008-9D92-4B63-AF73-2FC105BD8569}"/>
            </c:ext>
          </c:extLst>
        </c:ser>
        <c:dLbls>
          <c:dLblPos val="ctr"/>
          <c:showLegendKey val="0"/>
          <c:showVal val="0"/>
          <c:showCatName val="0"/>
          <c:showSerName val="0"/>
          <c:showPercent val="1"/>
          <c:showBubbleSize val="0"/>
          <c:showLeaderLines val="0"/>
        </c:dLbls>
        <c:firstSliceAng val="0"/>
      </c:pieChart>
      <c:spPr>
        <a:noFill/>
        <a:ln>
          <a:noFill/>
        </a:ln>
        <a:effectLst/>
      </c:spPr>
    </c:plotArea>
    <c:legend>
      <c:legendPos val="r"/>
      <c:layout>
        <c:manualLayout>
          <c:xMode val="edge"/>
          <c:yMode val="edge"/>
          <c:x val="0.61928993562874979"/>
          <c:y val="0.18572974384806254"/>
          <c:w val="0.36318124591253026"/>
          <c:h val="0.72805358108990514"/>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es-MX"/>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MX"/>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tx>
            <c:strRef>
              <c:f>Sheet1!$B$1</c:f>
              <c:strCache>
                <c:ptCount val="1"/>
                <c:pt idx="0">
                  <c:v>Asignación</c:v>
                </c:pt>
              </c:strCache>
            </c:strRef>
          </c:tx>
          <c:dPt>
            <c:idx val="0"/>
            <c:bubble3D val="0"/>
            <c:spPr>
              <a:solidFill>
                <a:srgbClr val="00206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7782-4E69-8B46-8E3422292272}"/>
              </c:ext>
            </c:extLst>
          </c:dPt>
          <c:dPt>
            <c:idx val="1"/>
            <c:bubble3D val="0"/>
            <c:spPr>
              <a:solidFill>
                <a:srgbClr val="0070C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7782-4E69-8B46-8E3422292272}"/>
              </c:ext>
            </c:extLst>
          </c:dPt>
          <c:dPt>
            <c:idx val="2"/>
            <c:bubble3D val="0"/>
            <c:spPr>
              <a:solidFill>
                <a:srgbClr val="00B0F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7782-4E69-8B46-8E3422292272}"/>
              </c:ext>
            </c:extLst>
          </c:dPt>
          <c:dPt>
            <c:idx val="3"/>
            <c:bubble3D val="0"/>
            <c:spPr>
              <a:solidFill>
                <a:schemeClr val="accent1">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7782-4E69-8B46-8E3422292272}"/>
              </c:ext>
            </c:extLst>
          </c:dPt>
          <c:dLbls>
            <c:dLbl>
              <c:idx val="1"/>
              <c:layout>
                <c:manualLayout>
                  <c:x val="0.13111257159038603"/>
                  <c:y val="-0.18406298389955419"/>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782-4E69-8B46-8E3422292272}"/>
                </c:ext>
              </c:extLst>
            </c:dLbl>
            <c:dLbl>
              <c:idx val="2"/>
              <c:layout>
                <c:manualLayout>
                  <c:x val="0.19412453328370666"/>
                  <c:y val="-0.1109841234305330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782-4E69-8B46-8E3422292272}"/>
                </c:ext>
              </c:extLst>
            </c:dLbl>
            <c:dLbl>
              <c:idx val="3"/>
              <c:layout>
                <c:manualLayout>
                  <c:x val="-9.5835709423718243E-3"/>
                  <c:y val="0.34985615940001119"/>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782-4E69-8B46-8E3422292272}"/>
                </c:ext>
              </c:extLst>
            </c:dLbl>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lt1"/>
                    </a:solidFill>
                    <a:latin typeface="+mn-lt"/>
                    <a:ea typeface="+mn-ea"/>
                    <a:cs typeface="+mn-cs"/>
                  </a:defRPr>
                </a:pPr>
                <a:endParaRPr lang="es-MX"/>
              </a:p>
            </c:txPr>
            <c:dLblPos val="ctr"/>
            <c:showLegendKey val="0"/>
            <c:showVal val="1"/>
            <c:showCatName val="0"/>
            <c:showSerName val="0"/>
            <c:showPercent val="0"/>
            <c:showBubbleSize val="0"/>
            <c:showLeaderLines val="0"/>
            <c:extLst>
              <c:ext xmlns:c15="http://schemas.microsoft.com/office/drawing/2012/chart" uri="{CE6537A1-D6FC-4f65-9D91-7224C49458BB}"/>
            </c:extLst>
          </c:dLbls>
          <c:cat>
            <c:strRef>
              <c:f>Sheet1!$A$2:$A$5</c:f>
              <c:strCache>
                <c:ptCount val="4"/>
                <c:pt idx="0">
                  <c:v>PRF</c:v>
                </c:pt>
                <c:pt idx="1">
                  <c:v>FS</c:v>
                </c:pt>
                <c:pt idx="2">
                  <c:v> MSCI World Index </c:v>
                </c:pt>
                <c:pt idx="3">
                  <c:v>S&amp;P500 </c:v>
                </c:pt>
              </c:strCache>
            </c:strRef>
          </c:cat>
          <c:val>
            <c:numRef>
              <c:f>Sheet1!$B$2:$B$5</c:f>
              <c:numCache>
                <c:formatCode>0%</c:formatCode>
                <c:ptCount val="4"/>
                <c:pt idx="0">
                  <c:v>0.5</c:v>
                </c:pt>
                <c:pt idx="1">
                  <c:v>0.25</c:v>
                </c:pt>
                <c:pt idx="2" formatCode="0.0%">
                  <c:v>0.125</c:v>
                </c:pt>
                <c:pt idx="3" formatCode="0.0%">
                  <c:v>0.125</c:v>
                </c:pt>
              </c:numCache>
            </c:numRef>
          </c:val>
          <c:extLst>
            <c:ext xmlns:c16="http://schemas.microsoft.com/office/drawing/2014/chart" uri="{C3380CC4-5D6E-409C-BE32-E72D297353CC}">
              <c16:uniqueId val="{0000000C-7782-4E69-8B46-8E3422292272}"/>
            </c:ext>
          </c:extLst>
        </c:ser>
        <c:dLbls>
          <c:dLblPos val="ctr"/>
          <c:showLegendKey val="0"/>
          <c:showVal val="0"/>
          <c:showCatName val="0"/>
          <c:showSerName val="0"/>
          <c:showPercent val="1"/>
          <c:showBubbleSize val="0"/>
          <c:showLeaderLines val="0"/>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endParaRPr lang="es-MX"/>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MX"/>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tx>
            <c:strRef>
              <c:f>Sheet1!$B$1</c:f>
              <c:strCache>
                <c:ptCount val="1"/>
                <c:pt idx="0">
                  <c:v>Asignación</c:v>
                </c:pt>
              </c:strCache>
            </c:strRef>
          </c:tx>
          <c:dPt>
            <c:idx val="0"/>
            <c:bubble3D val="0"/>
            <c:spPr>
              <a:solidFill>
                <a:srgbClr val="00206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9D92-4B63-AF73-2FC105BD8569}"/>
              </c:ext>
            </c:extLst>
          </c:dPt>
          <c:dPt>
            <c:idx val="1"/>
            <c:bubble3D val="0"/>
            <c:spPr>
              <a:solidFill>
                <a:srgbClr val="0070C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9D92-4B63-AF73-2FC105BD8569}"/>
              </c:ext>
            </c:extLst>
          </c:dPt>
          <c:dPt>
            <c:idx val="2"/>
            <c:bubble3D val="0"/>
            <c:spPr>
              <a:solidFill>
                <a:schemeClr val="accent5">
                  <a:shade val="82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9D92-4B63-AF73-2FC105BD8569}"/>
              </c:ext>
            </c:extLst>
          </c:dPt>
          <c:dPt>
            <c:idx val="3"/>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9D92-4B63-AF73-2FC105BD8569}"/>
              </c:ext>
            </c:extLst>
          </c:dPt>
          <c:dPt>
            <c:idx val="4"/>
            <c:bubble3D val="0"/>
            <c:spPr>
              <a:solidFill>
                <a:schemeClr val="accent5">
                  <a:tint val="83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ADEC-40B9-B9E0-7DFE98D73B0B}"/>
              </c:ext>
            </c:extLst>
          </c:dPt>
          <c:dPt>
            <c:idx val="5"/>
            <c:bubble3D val="0"/>
            <c:spPr>
              <a:solidFill>
                <a:schemeClr val="accent5">
                  <a:tint val="6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ADEC-40B9-B9E0-7DFE98D73B0B}"/>
              </c:ext>
            </c:extLst>
          </c:dPt>
          <c:dPt>
            <c:idx val="6"/>
            <c:bubble3D val="0"/>
            <c:spPr>
              <a:solidFill>
                <a:schemeClr val="accent5">
                  <a:tint val="48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ADEC-40B9-B9E0-7DFE98D73B0B}"/>
              </c:ext>
            </c:extLst>
          </c:dPt>
          <c:dLbls>
            <c:dLbl>
              <c:idx val="1"/>
              <c:layout>
                <c:manualLayout>
                  <c:x val="0.13111257159038603"/>
                  <c:y val="-0.18406298389955419"/>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D92-4B63-AF73-2FC105BD8569}"/>
                </c:ext>
              </c:extLst>
            </c:dLbl>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800" b="1" i="0" u="none" strike="noStrike" kern="1200" baseline="0">
                    <a:solidFill>
                      <a:schemeClr val="lt1"/>
                    </a:solidFill>
                    <a:latin typeface="+mn-lt"/>
                    <a:ea typeface="+mn-ea"/>
                    <a:cs typeface="+mn-cs"/>
                  </a:defRPr>
                </a:pPr>
                <a:endParaRPr lang="es-MX"/>
              </a:p>
            </c:txPr>
            <c:dLblPos val="ctr"/>
            <c:showLegendKey val="0"/>
            <c:showVal val="0"/>
            <c:showCatName val="0"/>
            <c:showSerName val="0"/>
            <c:showPercent val="1"/>
            <c:showBubbleSize val="0"/>
            <c:showLeaderLines val="0"/>
            <c:extLst>
              <c:ext xmlns:c15="http://schemas.microsoft.com/office/drawing/2012/chart" uri="{CE6537A1-D6FC-4f65-9D91-7224C49458BB}"/>
            </c:extLst>
          </c:dLbls>
          <c:cat>
            <c:strRef>
              <c:f>Sheet1!$A$2:$A$8</c:f>
              <c:strCache>
                <c:ptCount val="7"/>
                <c:pt idx="0">
                  <c:v>PRF</c:v>
                </c:pt>
                <c:pt idx="1">
                  <c:v>FS</c:v>
                </c:pt>
                <c:pt idx="2">
                  <c:v>Castlestone FAANG</c:v>
                </c:pt>
                <c:pt idx="3">
                  <c:v>Castlestone Low Vol</c:v>
                </c:pt>
                <c:pt idx="4">
                  <c:v>⁠Guinnnes Global Innovators</c:v>
                </c:pt>
                <c:pt idx="5">
                  <c:v>VAM small Cap</c:v>
                </c:pt>
                <c:pt idx="6">
                  <c:v>Guinness Global Equity Income</c:v>
                </c:pt>
              </c:strCache>
            </c:strRef>
          </c:cat>
          <c:val>
            <c:numRef>
              <c:f>Sheet1!$B$2:$B$8</c:f>
              <c:numCache>
                <c:formatCode>0%</c:formatCode>
                <c:ptCount val="7"/>
                <c:pt idx="0">
                  <c:v>0.5</c:v>
                </c:pt>
                <c:pt idx="1">
                  <c:v>0.25</c:v>
                </c:pt>
                <c:pt idx="2">
                  <c:v>0.05</c:v>
                </c:pt>
                <c:pt idx="3">
                  <c:v>0.05</c:v>
                </c:pt>
                <c:pt idx="4">
                  <c:v>0.05</c:v>
                </c:pt>
                <c:pt idx="5">
                  <c:v>0.05</c:v>
                </c:pt>
                <c:pt idx="6">
                  <c:v>0.05</c:v>
                </c:pt>
              </c:numCache>
            </c:numRef>
          </c:val>
          <c:extLst>
            <c:ext xmlns:c16="http://schemas.microsoft.com/office/drawing/2014/chart" uri="{C3380CC4-5D6E-409C-BE32-E72D297353CC}">
              <c16:uniqueId val="{00000008-9D92-4B63-AF73-2FC105BD8569}"/>
            </c:ext>
          </c:extLst>
        </c:ser>
        <c:dLbls>
          <c:dLblPos val="ctr"/>
          <c:showLegendKey val="0"/>
          <c:showVal val="0"/>
          <c:showCatName val="0"/>
          <c:showSerName val="0"/>
          <c:showPercent val="1"/>
          <c:showBubbleSize val="0"/>
          <c:showLeaderLines val="0"/>
        </c:dLbls>
        <c:firstSliceAng val="0"/>
      </c:pieChart>
      <c:spPr>
        <a:noFill/>
        <a:ln>
          <a:noFill/>
        </a:ln>
        <a:effectLst/>
      </c:spPr>
    </c:plotArea>
    <c:legend>
      <c:legendPos val="r"/>
      <c:layout>
        <c:manualLayout>
          <c:xMode val="edge"/>
          <c:yMode val="edge"/>
          <c:x val="0.61928993562874979"/>
          <c:y val="0.18572974384806254"/>
          <c:w val="0.36318124591253026"/>
          <c:h val="0.72805358108990514"/>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es-MX"/>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MX"/>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8">
  <a:schemeClr val="accent5"/>
</cs:colorStyle>
</file>

<file path=ppt/charts/colors3.xml><?xml version="1.0" encoding="utf-8"?>
<cs:colorStyle xmlns:cs="http://schemas.microsoft.com/office/drawing/2012/chartStyle" xmlns:a="http://schemas.openxmlformats.org/drawingml/2006/main" meth="withinLinear" id="18">
  <a:schemeClr val="accent5"/>
</cs:colorStyle>
</file>

<file path=ppt/charts/colors4.xml><?xml version="1.0" encoding="utf-8"?>
<cs:colorStyle xmlns:cs="http://schemas.microsoft.com/office/drawing/2012/chartStyle" xmlns:a="http://schemas.openxmlformats.org/drawingml/2006/main" meth="withinLinear" id="18">
  <a:schemeClr val="accent5"/>
</cs:colorStyle>
</file>

<file path=ppt/charts/colors5.xml><?xml version="1.0" encoding="utf-8"?>
<cs:colorStyle xmlns:cs="http://schemas.microsoft.com/office/drawing/2012/chartStyle" xmlns:a="http://schemas.openxmlformats.org/drawingml/2006/main" meth="withinLinear" id="18">
  <a:schemeClr val="accent5"/>
</cs:colorStyle>
</file>

<file path=ppt/charts/colors6.xml><?xml version="1.0" encoding="utf-8"?>
<cs:colorStyle xmlns:cs="http://schemas.microsoft.com/office/drawing/2012/chartStyle" xmlns:a="http://schemas.openxmlformats.org/drawingml/2006/main" meth="withinLinear" id="18">
  <a:schemeClr val="accent5"/>
</cs:colorStyle>
</file>

<file path=ppt/charts/colors7.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0.62579</cdr:x>
      <cdr:y>0.06804</cdr:y>
    </cdr:from>
    <cdr:to>
      <cdr:x>0.94811</cdr:x>
      <cdr:y>0.24726</cdr:y>
    </cdr:to>
    <cdr:sp macro="" textlink="">
      <cdr:nvSpPr>
        <cdr:cNvPr id="2" name="CuadroTexto 1">
          <a:extLst xmlns:a="http://schemas.openxmlformats.org/drawingml/2006/main">
            <a:ext uri="{FF2B5EF4-FFF2-40B4-BE49-F238E27FC236}">
              <a16:creationId xmlns:a16="http://schemas.microsoft.com/office/drawing/2014/main" id="{42C4A32D-D4ED-6E8F-DD1C-43F03C8C044C}"/>
            </a:ext>
          </a:extLst>
        </cdr:cNvPr>
        <cdr:cNvSpPr txBox="1"/>
      </cdr:nvSpPr>
      <cdr:spPr>
        <a:xfrm xmlns:a="http://schemas.openxmlformats.org/drawingml/2006/main">
          <a:off x="3790951" y="242217"/>
          <a:ext cx="1952625" cy="63808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s-ES" sz="3600" b="1" dirty="0">
              <a:solidFill>
                <a:srgbClr val="03225B"/>
              </a:solidFill>
            </a:rPr>
            <a:t>PRF 100</a:t>
          </a:r>
          <a:endParaRPr lang="en-US" sz="3600" b="1" dirty="0">
            <a:solidFill>
              <a:srgbClr val="03225B"/>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0.65196</cdr:x>
      <cdr:y>0.09219</cdr:y>
    </cdr:from>
    <cdr:to>
      <cdr:x>0.97428</cdr:x>
      <cdr:y>0.27141</cdr:y>
    </cdr:to>
    <cdr:sp macro="" textlink="">
      <cdr:nvSpPr>
        <cdr:cNvPr id="2" name="CuadroTexto 1">
          <a:extLst xmlns:a="http://schemas.openxmlformats.org/drawingml/2006/main">
            <a:ext uri="{FF2B5EF4-FFF2-40B4-BE49-F238E27FC236}">
              <a16:creationId xmlns:a16="http://schemas.microsoft.com/office/drawing/2014/main" id="{42C4A32D-D4ED-6E8F-DD1C-43F03C8C044C}"/>
            </a:ext>
          </a:extLst>
        </cdr:cNvPr>
        <cdr:cNvSpPr txBox="1"/>
      </cdr:nvSpPr>
      <cdr:spPr>
        <a:xfrm xmlns:a="http://schemas.openxmlformats.org/drawingml/2006/main">
          <a:off x="3042879" y="241018"/>
          <a:ext cx="1504348" cy="46853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s-ES" sz="2000" b="1" dirty="0">
              <a:solidFill>
                <a:srgbClr val="03225B"/>
              </a:solidFill>
            </a:rPr>
            <a:t>PRF &amp; FSRA</a:t>
          </a:r>
          <a:endParaRPr lang="en-US" sz="2000" b="1" dirty="0">
            <a:solidFill>
              <a:srgbClr val="03225B"/>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0.6446</cdr:x>
      <cdr:y>0.11004</cdr:y>
    </cdr:from>
    <cdr:to>
      <cdr:x>0.9878</cdr:x>
      <cdr:y>0.28926</cdr:y>
    </cdr:to>
    <cdr:sp macro="" textlink="">
      <cdr:nvSpPr>
        <cdr:cNvPr id="2" name="CuadroTexto 1">
          <a:extLst xmlns:a="http://schemas.openxmlformats.org/drawingml/2006/main">
            <a:ext uri="{FF2B5EF4-FFF2-40B4-BE49-F238E27FC236}">
              <a16:creationId xmlns:a16="http://schemas.microsoft.com/office/drawing/2014/main" id="{42C4A32D-D4ED-6E8F-DD1C-43F03C8C044C}"/>
            </a:ext>
          </a:extLst>
        </cdr:cNvPr>
        <cdr:cNvSpPr txBox="1"/>
      </cdr:nvSpPr>
      <cdr:spPr>
        <a:xfrm xmlns:a="http://schemas.openxmlformats.org/drawingml/2006/main">
          <a:off x="2802138" y="294907"/>
          <a:ext cx="1491968" cy="48031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s-ES" sz="1400" b="1" dirty="0">
              <a:solidFill>
                <a:srgbClr val="03225B"/>
              </a:solidFill>
            </a:rPr>
            <a:t>PRF + FSRA + BV</a:t>
          </a:r>
          <a:endParaRPr lang="en-US" sz="1400" b="1" dirty="0">
            <a:solidFill>
              <a:srgbClr val="03225B"/>
            </a:solidFill>
          </a:endParaRPr>
        </a:p>
      </cdr:txBody>
    </cdr:sp>
  </cdr:relSizeAnchor>
  <cdr:relSizeAnchor xmlns:cdr="http://schemas.openxmlformats.org/drawingml/2006/chartDrawing">
    <cdr:from>
      <cdr:x>0</cdr:x>
      <cdr:y>0.88611</cdr:y>
    </cdr:from>
    <cdr:to>
      <cdr:x>0.14204</cdr:x>
      <cdr:y>1</cdr:y>
    </cdr:to>
    <cdr:sp macro="" textlink="">
      <cdr:nvSpPr>
        <cdr:cNvPr id="3" name="CuadroTexto 1">
          <a:extLst xmlns:a="http://schemas.openxmlformats.org/drawingml/2006/main">
            <a:ext uri="{FF2B5EF4-FFF2-40B4-BE49-F238E27FC236}">
              <a16:creationId xmlns:a16="http://schemas.microsoft.com/office/drawing/2014/main" id="{E0730086-E6C7-0CFE-112C-4DBCF8E393C6}"/>
            </a:ext>
          </a:extLst>
        </cdr:cNvPr>
        <cdr:cNvSpPr txBox="1"/>
      </cdr:nvSpPr>
      <cdr:spPr>
        <a:xfrm xmlns:a="http://schemas.openxmlformats.org/drawingml/2006/main">
          <a:off x="0" y="2374826"/>
          <a:ext cx="617452" cy="30522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ES" sz="1200" b="1" dirty="0">
              <a:solidFill>
                <a:srgbClr val="03225B"/>
              </a:solidFill>
            </a:rPr>
            <a:t>A</a:t>
          </a:r>
          <a:endParaRPr lang="en-US" sz="1200" b="1" dirty="0">
            <a:solidFill>
              <a:srgbClr val="03225B"/>
            </a:solidFill>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0.64504</cdr:x>
      <cdr:y>0.01771</cdr:y>
    </cdr:from>
    <cdr:to>
      <cdr:x>0.98824</cdr:x>
      <cdr:y>0.19693</cdr:y>
    </cdr:to>
    <cdr:sp macro="" textlink="">
      <cdr:nvSpPr>
        <cdr:cNvPr id="2" name="CuadroTexto 1">
          <a:extLst xmlns:a="http://schemas.openxmlformats.org/drawingml/2006/main">
            <a:ext uri="{FF2B5EF4-FFF2-40B4-BE49-F238E27FC236}">
              <a16:creationId xmlns:a16="http://schemas.microsoft.com/office/drawing/2014/main" id="{42C4A32D-D4ED-6E8F-DD1C-43F03C8C044C}"/>
            </a:ext>
          </a:extLst>
        </cdr:cNvPr>
        <cdr:cNvSpPr txBox="1"/>
      </cdr:nvSpPr>
      <cdr:spPr>
        <a:xfrm xmlns:a="http://schemas.openxmlformats.org/drawingml/2006/main">
          <a:off x="2804065" y="47455"/>
          <a:ext cx="1491934" cy="48031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s-ES" sz="1400" b="1" dirty="0">
              <a:solidFill>
                <a:srgbClr val="03225B"/>
              </a:solidFill>
            </a:rPr>
            <a:t>PRF + FSRA + BV</a:t>
          </a:r>
          <a:endParaRPr lang="en-US" sz="1400" b="1" dirty="0">
            <a:solidFill>
              <a:srgbClr val="03225B"/>
            </a:solidFill>
          </a:endParaRPr>
        </a:p>
      </cdr:txBody>
    </cdr:sp>
  </cdr:relSizeAnchor>
  <cdr:relSizeAnchor xmlns:cdr="http://schemas.openxmlformats.org/drawingml/2006/chartDrawing">
    <cdr:from>
      <cdr:x>0.01169</cdr:x>
      <cdr:y>0.88611</cdr:y>
    </cdr:from>
    <cdr:to>
      <cdr:x>0.15372</cdr:x>
      <cdr:y>1</cdr:y>
    </cdr:to>
    <cdr:sp macro="" textlink="">
      <cdr:nvSpPr>
        <cdr:cNvPr id="3" name="CuadroTexto 1">
          <a:extLst xmlns:a="http://schemas.openxmlformats.org/drawingml/2006/main">
            <a:ext uri="{FF2B5EF4-FFF2-40B4-BE49-F238E27FC236}">
              <a16:creationId xmlns:a16="http://schemas.microsoft.com/office/drawing/2014/main" id="{C880EE4E-5D88-0BF3-C0B1-779230675F23}"/>
            </a:ext>
          </a:extLst>
        </cdr:cNvPr>
        <cdr:cNvSpPr txBox="1"/>
      </cdr:nvSpPr>
      <cdr:spPr>
        <a:xfrm xmlns:a="http://schemas.openxmlformats.org/drawingml/2006/main">
          <a:off x="50800" y="2425626"/>
          <a:ext cx="617452" cy="30522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ES" sz="1200" b="1" dirty="0">
              <a:solidFill>
                <a:srgbClr val="03225B"/>
              </a:solidFill>
            </a:rPr>
            <a:t>B</a:t>
          </a:r>
          <a:endParaRPr lang="en-US" sz="1200" b="1" dirty="0">
            <a:solidFill>
              <a:srgbClr val="03225B"/>
            </a:solidFill>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0.6446</cdr:x>
      <cdr:y>0.11004</cdr:y>
    </cdr:from>
    <cdr:to>
      <cdr:x>0.9878</cdr:x>
      <cdr:y>0.28926</cdr:y>
    </cdr:to>
    <cdr:sp macro="" textlink="">
      <cdr:nvSpPr>
        <cdr:cNvPr id="2" name="CuadroTexto 1">
          <a:extLst xmlns:a="http://schemas.openxmlformats.org/drawingml/2006/main">
            <a:ext uri="{FF2B5EF4-FFF2-40B4-BE49-F238E27FC236}">
              <a16:creationId xmlns:a16="http://schemas.microsoft.com/office/drawing/2014/main" id="{42C4A32D-D4ED-6E8F-DD1C-43F03C8C044C}"/>
            </a:ext>
          </a:extLst>
        </cdr:cNvPr>
        <cdr:cNvSpPr txBox="1"/>
      </cdr:nvSpPr>
      <cdr:spPr>
        <a:xfrm xmlns:a="http://schemas.openxmlformats.org/drawingml/2006/main">
          <a:off x="2802138" y="294907"/>
          <a:ext cx="1491968" cy="48031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s-ES" sz="1400" b="1" dirty="0">
              <a:solidFill>
                <a:srgbClr val="03225B"/>
              </a:solidFill>
            </a:rPr>
            <a:t>PRF + FSRA + BV</a:t>
          </a:r>
          <a:endParaRPr lang="en-US" sz="1400" b="1" dirty="0">
            <a:solidFill>
              <a:srgbClr val="03225B"/>
            </a:solidFill>
          </a:endParaRPr>
        </a:p>
      </cdr:txBody>
    </cdr:sp>
  </cdr:relSizeAnchor>
  <cdr:relSizeAnchor xmlns:cdr="http://schemas.openxmlformats.org/drawingml/2006/chartDrawing">
    <cdr:from>
      <cdr:x>0</cdr:x>
      <cdr:y>0.88611</cdr:y>
    </cdr:from>
    <cdr:to>
      <cdr:x>0.14204</cdr:x>
      <cdr:y>1</cdr:y>
    </cdr:to>
    <cdr:sp macro="" textlink="">
      <cdr:nvSpPr>
        <cdr:cNvPr id="3" name="CuadroTexto 1">
          <a:extLst xmlns:a="http://schemas.openxmlformats.org/drawingml/2006/main">
            <a:ext uri="{FF2B5EF4-FFF2-40B4-BE49-F238E27FC236}">
              <a16:creationId xmlns:a16="http://schemas.microsoft.com/office/drawing/2014/main" id="{E0730086-E6C7-0CFE-112C-4DBCF8E393C6}"/>
            </a:ext>
          </a:extLst>
        </cdr:cNvPr>
        <cdr:cNvSpPr txBox="1"/>
      </cdr:nvSpPr>
      <cdr:spPr>
        <a:xfrm xmlns:a="http://schemas.openxmlformats.org/drawingml/2006/main">
          <a:off x="0" y="2374826"/>
          <a:ext cx="617452" cy="30522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ES" sz="1200" b="1" dirty="0">
              <a:solidFill>
                <a:srgbClr val="03225B"/>
              </a:solidFill>
            </a:rPr>
            <a:t>A</a:t>
          </a:r>
          <a:endParaRPr lang="en-US" sz="1200" b="1" dirty="0">
            <a:solidFill>
              <a:srgbClr val="03225B"/>
            </a:solidFill>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0.64504</cdr:x>
      <cdr:y>0.01771</cdr:y>
    </cdr:from>
    <cdr:to>
      <cdr:x>0.98824</cdr:x>
      <cdr:y>0.19693</cdr:y>
    </cdr:to>
    <cdr:sp macro="" textlink="">
      <cdr:nvSpPr>
        <cdr:cNvPr id="2" name="CuadroTexto 1">
          <a:extLst xmlns:a="http://schemas.openxmlformats.org/drawingml/2006/main">
            <a:ext uri="{FF2B5EF4-FFF2-40B4-BE49-F238E27FC236}">
              <a16:creationId xmlns:a16="http://schemas.microsoft.com/office/drawing/2014/main" id="{42C4A32D-D4ED-6E8F-DD1C-43F03C8C044C}"/>
            </a:ext>
          </a:extLst>
        </cdr:cNvPr>
        <cdr:cNvSpPr txBox="1"/>
      </cdr:nvSpPr>
      <cdr:spPr>
        <a:xfrm xmlns:a="http://schemas.openxmlformats.org/drawingml/2006/main">
          <a:off x="2804065" y="47455"/>
          <a:ext cx="1491934" cy="48031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s-ES" sz="1400" b="1" dirty="0">
              <a:solidFill>
                <a:srgbClr val="03225B"/>
              </a:solidFill>
            </a:rPr>
            <a:t>PRF + FSRA + BV</a:t>
          </a:r>
          <a:endParaRPr lang="en-US" sz="1400" b="1" dirty="0">
            <a:solidFill>
              <a:srgbClr val="03225B"/>
            </a:solidFill>
          </a:endParaRPr>
        </a:p>
      </cdr:txBody>
    </cdr:sp>
  </cdr:relSizeAnchor>
  <cdr:relSizeAnchor xmlns:cdr="http://schemas.openxmlformats.org/drawingml/2006/chartDrawing">
    <cdr:from>
      <cdr:x>0.01169</cdr:x>
      <cdr:y>0.88611</cdr:y>
    </cdr:from>
    <cdr:to>
      <cdr:x>0.15372</cdr:x>
      <cdr:y>1</cdr:y>
    </cdr:to>
    <cdr:sp macro="" textlink="">
      <cdr:nvSpPr>
        <cdr:cNvPr id="3" name="CuadroTexto 1">
          <a:extLst xmlns:a="http://schemas.openxmlformats.org/drawingml/2006/main">
            <a:ext uri="{FF2B5EF4-FFF2-40B4-BE49-F238E27FC236}">
              <a16:creationId xmlns:a16="http://schemas.microsoft.com/office/drawing/2014/main" id="{C880EE4E-5D88-0BF3-C0B1-779230675F23}"/>
            </a:ext>
          </a:extLst>
        </cdr:cNvPr>
        <cdr:cNvSpPr txBox="1"/>
      </cdr:nvSpPr>
      <cdr:spPr>
        <a:xfrm xmlns:a="http://schemas.openxmlformats.org/drawingml/2006/main">
          <a:off x="50800" y="2425626"/>
          <a:ext cx="617452" cy="30522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ES" sz="1200" b="1" dirty="0">
              <a:solidFill>
                <a:srgbClr val="03225B"/>
              </a:solidFill>
            </a:rPr>
            <a:t>B</a:t>
          </a:r>
          <a:endParaRPr lang="en-US" sz="1200" b="1" dirty="0">
            <a:solidFill>
              <a:srgbClr val="03225B"/>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66725"/>
          </a:xfrm>
          <a:prstGeom prst="rect">
            <a:avLst/>
          </a:prstGeom>
        </p:spPr>
        <p:txBody>
          <a:bodyPr vert="horz" lIns="91440" tIns="45720" rIns="91440" bIns="45720" rtlCol="0"/>
          <a:lstStyle>
            <a:lvl1pPr algn="l">
              <a:defRPr sz="1200"/>
            </a:lvl1pPr>
          </a:lstStyle>
          <a:p>
            <a:endParaRPr lang="es-ES_tradnl" dirty="0"/>
          </a:p>
        </p:txBody>
      </p:sp>
      <p:sp>
        <p:nvSpPr>
          <p:cNvPr id="3" name="Marcador de fecha 2"/>
          <p:cNvSpPr>
            <a:spLocks noGrp="1"/>
          </p:cNvSpPr>
          <p:nvPr>
            <p:ph type="dt" idx="1"/>
          </p:nvPr>
        </p:nvSpPr>
        <p:spPr>
          <a:xfrm>
            <a:off x="3884613" y="0"/>
            <a:ext cx="2971800" cy="466725"/>
          </a:xfrm>
          <a:prstGeom prst="rect">
            <a:avLst/>
          </a:prstGeom>
        </p:spPr>
        <p:txBody>
          <a:bodyPr vert="horz" lIns="91440" tIns="45720" rIns="91440" bIns="45720" rtlCol="0"/>
          <a:lstStyle>
            <a:lvl1pPr algn="r">
              <a:defRPr sz="1200"/>
            </a:lvl1pPr>
          </a:lstStyle>
          <a:p>
            <a:fld id="{7C20D54A-440D-A44A-947D-D93008EED3AE}" type="datetimeFigureOut">
              <a:rPr lang="es-ES_tradnl" smtClean="0"/>
              <a:t>29/08/2024</a:t>
            </a:fld>
            <a:endParaRPr lang="es-ES_tradnl" dirty="0"/>
          </a:p>
        </p:txBody>
      </p:sp>
      <p:sp>
        <p:nvSpPr>
          <p:cNvPr id="4" name="Marcador de imagen de diapositiva 3"/>
          <p:cNvSpPr>
            <a:spLocks noGrp="1" noRot="1" noChangeAspect="1"/>
          </p:cNvSpPr>
          <p:nvPr>
            <p:ph type="sldImg" idx="2"/>
          </p:nvPr>
        </p:nvSpPr>
        <p:spPr>
          <a:xfrm>
            <a:off x="1333500" y="1163638"/>
            <a:ext cx="4191000" cy="3143250"/>
          </a:xfrm>
          <a:prstGeom prst="rect">
            <a:avLst/>
          </a:prstGeom>
          <a:noFill/>
          <a:ln w="12700">
            <a:solidFill>
              <a:prstClr val="black"/>
            </a:solidFill>
          </a:ln>
        </p:spPr>
        <p:txBody>
          <a:bodyPr vert="horz" lIns="91440" tIns="45720" rIns="91440" bIns="45720" rtlCol="0" anchor="ctr"/>
          <a:lstStyle/>
          <a:p>
            <a:endParaRPr lang="es-ES_tradnl" dirty="0"/>
          </a:p>
        </p:txBody>
      </p:sp>
      <p:sp>
        <p:nvSpPr>
          <p:cNvPr id="5" name="Marcador de notas 4"/>
          <p:cNvSpPr>
            <a:spLocks noGrp="1"/>
          </p:cNvSpPr>
          <p:nvPr>
            <p:ph type="body" sz="quarter" idx="3"/>
          </p:nvPr>
        </p:nvSpPr>
        <p:spPr>
          <a:xfrm>
            <a:off x="685800" y="4481513"/>
            <a:ext cx="5486400" cy="3668712"/>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6" name="Marcador de pie de página 5"/>
          <p:cNvSpPr>
            <a:spLocks noGrp="1"/>
          </p:cNvSpPr>
          <p:nvPr>
            <p:ph type="ftr" sz="quarter" idx="4"/>
          </p:nvPr>
        </p:nvSpPr>
        <p:spPr>
          <a:xfrm>
            <a:off x="0" y="8847138"/>
            <a:ext cx="2971800" cy="466725"/>
          </a:xfrm>
          <a:prstGeom prst="rect">
            <a:avLst/>
          </a:prstGeom>
        </p:spPr>
        <p:txBody>
          <a:bodyPr vert="horz" lIns="91440" tIns="45720" rIns="91440" bIns="45720" rtlCol="0" anchor="b"/>
          <a:lstStyle>
            <a:lvl1pPr algn="l">
              <a:defRPr sz="1200"/>
            </a:lvl1pPr>
          </a:lstStyle>
          <a:p>
            <a:endParaRPr lang="es-ES_tradnl" dirty="0"/>
          </a:p>
        </p:txBody>
      </p:sp>
      <p:sp>
        <p:nvSpPr>
          <p:cNvPr id="7" name="Marcador de número de diapositiva 6"/>
          <p:cNvSpPr>
            <a:spLocks noGrp="1"/>
          </p:cNvSpPr>
          <p:nvPr>
            <p:ph type="sldNum" sz="quarter" idx="5"/>
          </p:nvPr>
        </p:nvSpPr>
        <p:spPr>
          <a:xfrm>
            <a:off x="3884613" y="8847138"/>
            <a:ext cx="2971800" cy="466725"/>
          </a:xfrm>
          <a:prstGeom prst="rect">
            <a:avLst/>
          </a:prstGeom>
        </p:spPr>
        <p:txBody>
          <a:bodyPr vert="horz" lIns="91440" tIns="45720" rIns="91440" bIns="45720" rtlCol="0" anchor="b"/>
          <a:lstStyle>
            <a:lvl1pPr algn="r">
              <a:defRPr sz="1200"/>
            </a:lvl1pPr>
          </a:lstStyle>
          <a:p>
            <a:fld id="{D0C47606-1618-CD4A-9DE9-A9AA95536723}" type="slidenum">
              <a:rPr lang="es-ES_tradnl" smtClean="0"/>
              <a:t>‹#›</a:t>
            </a:fld>
            <a:endParaRPr lang="es-ES_tradnl" dirty="0"/>
          </a:p>
        </p:txBody>
      </p:sp>
    </p:spTree>
    <p:extLst>
      <p:ext uri="{BB962C8B-B14F-4D97-AF65-F5344CB8AC3E}">
        <p14:creationId xmlns:p14="http://schemas.microsoft.com/office/powerpoint/2010/main" val="1162877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726769BB-50AE-4CBB-8454-FC2D823736ED}" type="slidenum">
              <a:rPr lang="es-MX" smtClean="0"/>
              <a:t>11</a:t>
            </a:fld>
            <a:endParaRPr lang="es-MX" dirty="0"/>
          </a:p>
        </p:txBody>
      </p:sp>
    </p:spTree>
    <p:extLst>
      <p:ext uri="{BB962C8B-B14F-4D97-AF65-F5344CB8AC3E}">
        <p14:creationId xmlns:p14="http://schemas.microsoft.com/office/powerpoint/2010/main" val="1602720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726769BB-50AE-4CBB-8454-FC2D823736ED}" type="slidenum">
              <a:rPr lang="es-MX" smtClean="0"/>
              <a:t>13</a:t>
            </a:fld>
            <a:endParaRPr lang="es-MX" dirty="0"/>
          </a:p>
        </p:txBody>
      </p:sp>
    </p:spTree>
    <p:extLst>
      <p:ext uri="{BB962C8B-B14F-4D97-AF65-F5344CB8AC3E}">
        <p14:creationId xmlns:p14="http://schemas.microsoft.com/office/powerpoint/2010/main" val="2906508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726769BB-50AE-4CBB-8454-FC2D823736ED}" type="slidenum">
              <a:rPr lang="es-MX" smtClean="0"/>
              <a:t>14</a:t>
            </a:fld>
            <a:endParaRPr lang="es-MX" dirty="0"/>
          </a:p>
        </p:txBody>
      </p:sp>
    </p:spTree>
    <p:extLst>
      <p:ext uri="{BB962C8B-B14F-4D97-AF65-F5344CB8AC3E}">
        <p14:creationId xmlns:p14="http://schemas.microsoft.com/office/powerpoint/2010/main" val="3234852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0D5B369C-65F2-4F5A-BFB0-110662D44FF0}" type="datetimeFigureOut">
              <a:rPr lang="es-MX" smtClean="0"/>
              <a:t>29/08/2024</a:t>
            </a:fld>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C1361430-5F5E-4678-A5D9-C22A94DBBA8B}" type="slidenum">
              <a:rPr lang="es-MX" smtClean="0"/>
              <a:t>‹#›</a:t>
            </a:fld>
            <a:endParaRPr lang="es-MX" dirty="0"/>
          </a:p>
        </p:txBody>
      </p:sp>
    </p:spTree>
    <p:extLst>
      <p:ext uri="{BB962C8B-B14F-4D97-AF65-F5344CB8AC3E}">
        <p14:creationId xmlns:p14="http://schemas.microsoft.com/office/powerpoint/2010/main" val="3250746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D5B369C-65F2-4F5A-BFB0-110662D44FF0}" type="datetimeFigureOut">
              <a:rPr lang="es-MX" smtClean="0"/>
              <a:t>29/08/2024</a:t>
            </a:fld>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C1361430-5F5E-4678-A5D9-C22A94DBBA8B}" type="slidenum">
              <a:rPr lang="es-MX" smtClean="0"/>
              <a:t>‹#›</a:t>
            </a:fld>
            <a:endParaRPr lang="es-MX" dirty="0"/>
          </a:p>
        </p:txBody>
      </p:sp>
    </p:spTree>
    <p:extLst>
      <p:ext uri="{BB962C8B-B14F-4D97-AF65-F5344CB8AC3E}">
        <p14:creationId xmlns:p14="http://schemas.microsoft.com/office/powerpoint/2010/main" val="3546975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D5B369C-65F2-4F5A-BFB0-110662D44FF0}" type="datetimeFigureOut">
              <a:rPr lang="es-MX" smtClean="0"/>
              <a:t>29/08/2024</a:t>
            </a:fld>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C1361430-5F5E-4678-A5D9-C22A94DBBA8B}" type="slidenum">
              <a:rPr lang="es-MX" smtClean="0"/>
              <a:t>‹#›</a:t>
            </a:fld>
            <a:endParaRPr lang="es-MX" dirty="0"/>
          </a:p>
        </p:txBody>
      </p:sp>
    </p:spTree>
    <p:extLst>
      <p:ext uri="{BB962C8B-B14F-4D97-AF65-F5344CB8AC3E}">
        <p14:creationId xmlns:p14="http://schemas.microsoft.com/office/powerpoint/2010/main" val="3014477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D5B369C-65F2-4F5A-BFB0-110662D44FF0}" type="datetimeFigureOut">
              <a:rPr lang="es-MX" smtClean="0"/>
              <a:t>29/08/2024</a:t>
            </a:fld>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C1361430-5F5E-4678-A5D9-C22A94DBBA8B}" type="slidenum">
              <a:rPr lang="es-MX" smtClean="0"/>
              <a:t>‹#›</a:t>
            </a:fld>
            <a:endParaRPr lang="es-MX" dirty="0"/>
          </a:p>
        </p:txBody>
      </p:sp>
    </p:spTree>
    <p:extLst>
      <p:ext uri="{BB962C8B-B14F-4D97-AF65-F5344CB8AC3E}">
        <p14:creationId xmlns:p14="http://schemas.microsoft.com/office/powerpoint/2010/main" val="2168268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0D5B369C-65F2-4F5A-BFB0-110662D44FF0}" type="datetimeFigureOut">
              <a:rPr lang="es-MX" smtClean="0"/>
              <a:t>29/08/2024</a:t>
            </a:fld>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C1361430-5F5E-4678-A5D9-C22A94DBBA8B}" type="slidenum">
              <a:rPr lang="es-MX" smtClean="0"/>
              <a:t>‹#›</a:t>
            </a:fld>
            <a:endParaRPr lang="es-MX" dirty="0"/>
          </a:p>
        </p:txBody>
      </p:sp>
    </p:spTree>
    <p:extLst>
      <p:ext uri="{BB962C8B-B14F-4D97-AF65-F5344CB8AC3E}">
        <p14:creationId xmlns:p14="http://schemas.microsoft.com/office/powerpoint/2010/main" val="897689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0D5B369C-65F2-4F5A-BFB0-110662D44FF0}" type="datetimeFigureOut">
              <a:rPr lang="es-MX" smtClean="0"/>
              <a:t>29/08/2024</a:t>
            </a:fld>
            <a:endParaRPr lang="es-MX" dirty="0"/>
          </a:p>
        </p:txBody>
      </p:sp>
      <p:sp>
        <p:nvSpPr>
          <p:cNvPr id="6" name="Footer Placeholder 5"/>
          <p:cNvSpPr>
            <a:spLocks noGrp="1"/>
          </p:cNvSpPr>
          <p:nvPr>
            <p:ph type="ftr" sz="quarter" idx="11"/>
          </p:nvPr>
        </p:nvSpPr>
        <p:spPr/>
        <p:txBody>
          <a:bodyPr/>
          <a:lstStyle/>
          <a:p>
            <a:endParaRPr lang="es-MX" dirty="0"/>
          </a:p>
        </p:txBody>
      </p:sp>
      <p:sp>
        <p:nvSpPr>
          <p:cNvPr id="7" name="Slide Number Placeholder 6"/>
          <p:cNvSpPr>
            <a:spLocks noGrp="1"/>
          </p:cNvSpPr>
          <p:nvPr>
            <p:ph type="sldNum" sz="quarter" idx="12"/>
          </p:nvPr>
        </p:nvSpPr>
        <p:spPr/>
        <p:txBody>
          <a:bodyPr/>
          <a:lstStyle/>
          <a:p>
            <a:fld id="{C1361430-5F5E-4678-A5D9-C22A94DBBA8B}" type="slidenum">
              <a:rPr lang="es-MX" smtClean="0"/>
              <a:t>‹#›</a:t>
            </a:fld>
            <a:endParaRPr lang="es-MX" dirty="0"/>
          </a:p>
        </p:txBody>
      </p:sp>
    </p:spTree>
    <p:extLst>
      <p:ext uri="{BB962C8B-B14F-4D97-AF65-F5344CB8AC3E}">
        <p14:creationId xmlns:p14="http://schemas.microsoft.com/office/powerpoint/2010/main" val="1330073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0D5B369C-65F2-4F5A-BFB0-110662D44FF0}" type="datetimeFigureOut">
              <a:rPr lang="es-MX" smtClean="0"/>
              <a:t>29/08/2024</a:t>
            </a:fld>
            <a:endParaRPr lang="es-MX" dirty="0"/>
          </a:p>
        </p:txBody>
      </p:sp>
      <p:sp>
        <p:nvSpPr>
          <p:cNvPr id="8" name="Footer Placeholder 7"/>
          <p:cNvSpPr>
            <a:spLocks noGrp="1"/>
          </p:cNvSpPr>
          <p:nvPr>
            <p:ph type="ftr" sz="quarter" idx="11"/>
          </p:nvPr>
        </p:nvSpPr>
        <p:spPr/>
        <p:txBody>
          <a:bodyPr/>
          <a:lstStyle/>
          <a:p>
            <a:endParaRPr lang="es-MX" dirty="0"/>
          </a:p>
        </p:txBody>
      </p:sp>
      <p:sp>
        <p:nvSpPr>
          <p:cNvPr id="9" name="Slide Number Placeholder 8"/>
          <p:cNvSpPr>
            <a:spLocks noGrp="1"/>
          </p:cNvSpPr>
          <p:nvPr>
            <p:ph type="sldNum" sz="quarter" idx="12"/>
          </p:nvPr>
        </p:nvSpPr>
        <p:spPr/>
        <p:txBody>
          <a:bodyPr/>
          <a:lstStyle/>
          <a:p>
            <a:fld id="{C1361430-5F5E-4678-A5D9-C22A94DBBA8B}" type="slidenum">
              <a:rPr lang="es-MX" smtClean="0"/>
              <a:t>‹#›</a:t>
            </a:fld>
            <a:endParaRPr lang="es-MX" dirty="0"/>
          </a:p>
        </p:txBody>
      </p:sp>
    </p:spTree>
    <p:extLst>
      <p:ext uri="{BB962C8B-B14F-4D97-AF65-F5344CB8AC3E}">
        <p14:creationId xmlns:p14="http://schemas.microsoft.com/office/powerpoint/2010/main" val="3379613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0D5B369C-65F2-4F5A-BFB0-110662D44FF0}" type="datetimeFigureOut">
              <a:rPr lang="es-MX" smtClean="0"/>
              <a:t>29/08/2024</a:t>
            </a:fld>
            <a:endParaRPr lang="es-MX" dirty="0"/>
          </a:p>
        </p:txBody>
      </p:sp>
      <p:sp>
        <p:nvSpPr>
          <p:cNvPr id="4" name="Footer Placeholder 3"/>
          <p:cNvSpPr>
            <a:spLocks noGrp="1"/>
          </p:cNvSpPr>
          <p:nvPr>
            <p:ph type="ftr" sz="quarter" idx="11"/>
          </p:nvPr>
        </p:nvSpPr>
        <p:spPr/>
        <p:txBody>
          <a:bodyPr/>
          <a:lstStyle/>
          <a:p>
            <a:endParaRPr lang="es-MX" dirty="0"/>
          </a:p>
        </p:txBody>
      </p:sp>
      <p:sp>
        <p:nvSpPr>
          <p:cNvPr id="5" name="Slide Number Placeholder 4"/>
          <p:cNvSpPr>
            <a:spLocks noGrp="1"/>
          </p:cNvSpPr>
          <p:nvPr>
            <p:ph type="sldNum" sz="quarter" idx="12"/>
          </p:nvPr>
        </p:nvSpPr>
        <p:spPr/>
        <p:txBody>
          <a:bodyPr/>
          <a:lstStyle/>
          <a:p>
            <a:fld id="{C1361430-5F5E-4678-A5D9-C22A94DBBA8B}" type="slidenum">
              <a:rPr lang="es-MX" smtClean="0"/>
              <a:t>‹#›</a:t>
            </a:fld>
            <a:endParaRPr lang="es-MX" dirty="0"/>
          </a:p>
        </p:txBody>
      </p:sp>
    </p:spTree>
    <p:extLst>
      <p:ext uri="{BB962C8B-B14F-4D97-AF65-F5344CB8AC3E}">
        <p14:creationId xmlns:p14="http://schemas.microsoft.com/office/powerpoint/2010/main" val="2887642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5B369C-65F2-4F5A-BFB0-110662D44FF0}" type="datetimeFigureOut">
              <a:rPr lang="es-MX" smtClean="0"/>
              <a:t>29/08/2024</a:t>
            </a:fld>
            <a:endParaRPr lang="es-MX" dirty="0"/>
          </a:p>
        </p:txBody>
      </p:sp>
      <p:sp>
        <p:nvSpPr>
          <p:cNvPr id="3" name="Footer Placeholder 2"/>
          <p:cNvSpPr>
            <a:spLocks noGrp="1"/>
          </p:cNvSpPr>
          <p:nvPr>
            <p:ph type="ftr" sz="quarter" idx="11"/>
          </p:nvPr>
        </p:nvSpPr>
        <p:spPr/>
        <p:txBody>
          <a:bodyPr/>
          <a:lstStyle/>
          <a:p>
            <a:endParaRPr lang="es-MX" dirty="0"/>
          </a:p>
        </p:txBody>
      </p:sp>
      <p:sp>
        <p:nvSpPr>
          <p:cNvPr id="4" name="Slide Number Placeholder 3"/>
          <p:cNvSpPr>
            <a:spLocks noGrp="1"/>
          </p:cNvSpPr>
          <p:nvPr>
            <p:ph type="sldNum" sz="quarter" idx="12"/>
          </p:nvPr>
        </p:nvSpPr>
        <p:spPr/>
        <p:txBody>
          <a:bodyPr/>
          <a:lstStyle/>
          <a:p>
            <a:fld id="{C1361430-5F5E-4678-A5D9-C22A94DBBA8B}" type="slidenum">
              <a:rPr lang="es-MX" smtClean="0"/>
              <a:t>‹#›</a:t>
            </a:fld>
            <a:endParaRPr lang="es-MX" dirty="0"/>
          </a:p>
        </p:txBody>
      </p:sp>
    </p:spTree>
    <p:extLst>
      <p:ext uri="{BB962C8B-B14F-4D97-AF65-F5344CB8AC3E}">
        <p14:creationId xmlns:p14="http://schemas.microsoft.com/office/powerpoint/2010/main" val="432784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0D5B369C-65F2-4F5A-BFB0-110662D44FF0}" type="datetimeFigureOut">
              <a:rPr lang="es-MX" smtClean="0"/>
              <a:t>29/08/2024</a:t>
            </a:fld>
            <a:endParaRPr lang="es-MX" dirty="0"/>
          </a:p>
        </p:txBody>
      </p:sp>
      <p:sp>
        <p:nvSpPr>
          <p:cNvPr id="6" name="Footer Placeholder 5"/>
          <p:cNvSpPr>
            <a:spLocks noGrp="1"/>
          </p:cNvSpPr>
          <p:nvPr>
            <p:ph type="ftr" sz="quarter" idx="11"/>
          </p:nvPr>
        </p:nvSpPr>
        <p:spPr/>
        <p:txBody>
          <a:bodyPr/>
          <a:lstStyle/>
          <a:p>
            <a:endParaRPr lang="es-MX" dirty="0"/>
          </a:p>
        </p:txBody>
      </p:sp>
      <p:sp>
        <p:nvSpPr>
          <p:cNvPr id="7" name="Slide Number Placeholder 6"/>
          <p:cNvSpPr>
            <a:spLocks noGrp="1"/>
          </p:cNvSpPr>
          <p:nvPr>
            <p:ph type="sldNum" sz="quarter" idx="12"/>
          </p:nvPr>
        </p:nvSpPr>
        <p:spPr/>
        <p:txBody>
          <a:bodyPr/>
          <a:lstStyle/>
          <a:p>
            <a:fld id="{C1361430-5F5E-4678-A5D9-C22A94DBBA8B}" type="slidenum">
              <a:rPr lang="es-MX" smtClean="0"/>
              <a:t>‹#›</a:t>
            </a:fld>
            <a:endParaRPr lang="es-MX" dirty="0"/>
          </a:p>
        </p:txBody>
      </p:sp>
    </p:spTree>
    <p:extLst>
      <p:ext uri="{BB962C8B-B14F-4D97-AF65-F5344CB8AC3E}">
        <p14:creationId xmlns:p14="http://schemas.microsoft.com/office/powerpoint/2010/main" val="25810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0D5B369C-65F2-4F5A-BFB0-110662D44FF0}" type="datetimeFigureOut">
              <a:rPr lang="es-MX" smtClean="0"/>
              <a:t>29/08/2024</a:t>
            </a:fld>
            <a:endParaRPr lang="es-MX" dirty="0"/>
          </a:p>
        </p:txBody>
      </p:sp>
      <p:sp>
        <p:nvSpPr>
          <p:cNvPr id="6" name="Footer Placeholder 5"/>
          <p:cNvSpPr>
            <a:spLocks noGrp="1"/>
          </p:cNvSpPr>
          <p:nvPr>
            <p:ph type="ftr" sz="quarter" idx="11"/>
          </p:nvPr>
        </p:nvSpPr>
        <p:spPr/>
        <p:txBody>
          <a:bodyPr/>
          <a:lstStyle/>
          <a:p>
            <a:endParaRPr lang="es-MX" dirty="0"/>
          </a:p>
        </p:txBody>
      </p:sp>
      <p:sp>
        <p:nvSpPr>
          <p:cNvPr id="7" name="Slide Number Placeholder 6"/>
          <p:cNvSpPr>
            <a:spLocks noGrp="1"/>
          </p:cNvSpPr>
          <p:nvPr>
            <p:ph type="sldNum" sz="quarter" idx="12"/>
          </p:nvPr>
        </p:nvSpPr>
        <p:spPr/>
        <p:txBody>
          <a:bodyPr/>
          <a:lstStyle/>
          <a:p>
            <a:fld id="{C1361430-5F5E-4678-A5D9-C22A94DBBA8B}" type="slidenum">
              <a:rPr lang="es-MX" smtClean="0"/>
              <a:t>‹#›</a:t>
            </a:fld>
            <a:endParaRPr lang="es-MX" dirty="0"/>
          </a:p>
        </p:txBody>
      </p:sp>
    </p:spTree>
    <p:extLst>
      <p:ext uri="{BB962C8B-B14F-4D97-AF65-F5344CB8AC3E}">
        <p14:creationId xmlns:p14="http://schemas.microsoft.com/office/powerpoint/2010/main" val="4105084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5B369C-65F2-4F5A-BFB0-110662D44FF0}" type="datetimeFigureOut">
              <a:rPr lang="es-MX" smtClean="0"/>
              <a:t>29/08/2024</a:t>
            </a:fld>
            <a:endParaRPr lang="es-MX"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361430-5F5E-4678-A5D9-C22A94DBBA8B}" type="slidenum">
              <a:rPr lang="es-MX" smtClean="0"/>
              <a:t>‹#›</a:t>
            </a:fld>
            <a:endParaRPr lang="es-MX" dirty="0"/>
          </a:p>
        </p:txBody>
      </p:sp>
    </p:spTree>
    <p:extLst>
      <p:ext uri="{BB962C8B-B14F-4D97-AF65-F5344CB8AC3E}">
        <p14:creationId xmlns:p14="http://schemas.microsoft.com/office/powerpoint/2010/main" val="27906049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62.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6.png"/><Relationship Id="rId7" Type="http://schemas.openxmlformats.org/officeDocument/2006/relationships/image" Target="../media/image6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jpeg"/></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73.jpg"/><Relationship Id="rId5" Type="http://schemas.openxmlformats.org/officeDocument/2006/relationships/image" Target="../media/image59.png"/><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www.gov.uk/government/organisations/companies-house" TargetMode="External"/><Relationship Id="rId2" Type="http://schemas.openxmlformats.org/officeDocument/2006/relationships/image" Target="../media/image56.png"/><Relationship Id="rId1" Type="http://schemas.openxmlformats.org/officeDocument/2006/relationships/slideLayout" Target="../slideLayouts/slideLayout1.xml"/><Relationship Id="rId4" Type="http://schemas.openxmlformats.org/officeDocument/2006/relationships/hyperlink" Target="https://www.londonstockexchange.com/exchange/news/market-news/market-news-detail/other/14475612.html"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3.png"/><Relationship Id="rId3" Type="http://schemas.openxmlformats.org/officeDocument/2006/relationships/image" Target="../media/image56.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jpeg"/><Relationship Id="rId4" Type="http://schemas.openxmlformats.org/officeDocument/2006/relationships/image" Target="../media/image74.png"/><Relationship Id="rId9"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chart" Target="../charts/chart3.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chart" Target="../charts/chart4.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chart" Target="../charts/chart6.xml"/><Relationship Id="rId4" Type="http://schemas.openxmlformats.org/officeDocument/2006/relationships/chart" Target="../charts/chart5.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chart" Target="../charts/chart8.xml"/><Relationship Id="rId4" Type="http://schemas.openxmlformats.org/officeDocument/2006/relationships/chart" Target="../charts/char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7" Type="http://schemas.microsoft.com/office/2007/relationships/hdphoto" Target="../media/hdphoto9.wdp"/><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85.png"/><Relationship Id="rId5" Type="http://schemas.microsoft.com/office/2007/relationships/hdphoto" Target="../media/hdphoto8.wdp"/><Relationship Id="rId4" Type="http://schemas.openxmlformats.org/officeDocument/2006/relationships/image" Target="../media/image84.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7.png"/><Relationship Id="rId1" Type="http://schemas.openxmlformats.org/officeDocument/2006/relationships/slideLayout" Target="../slideLayouts/slideLayout1.xml"/><Relationship Id="rId5" Type="http://schemas.microsoft.com/office/2007/relationships/hdphoto" Target="../media/hdphoto10.wdp"/><Relationship Id="rId4" Type="http://schemas.openxmlformats.org/officeDocument/2006/relationships/image" Target="../media/image86.pn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7.png"/><Relationship Id="rId1" Type="http://schemas.openxmlformats.org/officeDocument/2006/relationships/slideLayout" Target="../slideLayouts/slideLayout1.xml"/><Relationship Id="rId5" Type="http://schemas.microsoft.com/office/2007/relationships/hdphoto" Target="../media/hdphoto11.wdp"/><Relationship Id="rId4" Type="http://schemas.openxmlformats.org/officeDocument/2006/relationships/image" Target="../media/image87.png"/></Relationships>
</file>

<file path=ppt/slides/_rels/slide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91.png"/><Relationship Id="rId4" Type="http://schemas.openxmlformats.org/officeDocument/2006/relationships/image" Target="../media/image90.png"/></Relationships>
</file>

<file path=ppt/slides/_rels/slide38.xml.rels><?xml version="1.0" encoding="UTF-8" standalone="yes"?>
<Relationships xmlns="http://schemas.openxmlformats.org/package/2006/relationships"><Relationship Id="rId3" Type="http://schemas.openxmlformats.org/officeDocument/2006/relationships/hyperlink" Target="mailto:n.emberson@kngadvisors.co.uk" TargetMode="External"/><Relationship Id="rId2" Type="http://schemas.openxmlformats.org/officeDocument/2006/relationships/hyperlink" Target="http://www.kngadvisors.co.uk/" TargetMode="External"/><Relationship Id="rId1" Type="http://schemas.openxmlformats.org/officeDocument/2006/relationships/slideLayout" Target="../slideLayouts/slideLayout1.xml"/><Relationship Id="rId4" Type="http://schemas.openxmlformats.org/officeDocument/2006/relationships/hyperlink" Target="mailto:info@kngadvisors.co.uk"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13" Type="http://schemas.openxmlformats.org/officeDocument/2006/relationships/image" Target="../media/image20.jpg"/><Relationship Id="rId18" Type="http://schemas.openxmlformats.org/officeDocument/2006/relationships/image" Target="../media/image25.jpg"/><Relationship Id="rId26" Type="http://schemas.openxmlformats.org/officeDocument/2006/relationships/image" Target="../media/image33.png"/><Relationship Id="rId39" Type="http://schemas.openxmlformats.org/officeDocument/2006/relationships/image" Target="../media/image46.png"/><Relationship Id="rId21" Type="http://schemas.openxmlformats.org/officeDocument/2006/relationships/image" Target="../media/image28.png"/><Relationship Id="rId34" Type="http://schemas.openxmlformats.org/officeDocument/2006/relationships/image" Target="../media/image41.jpg"/><Relationship Id="rId42" Type="http://schemas.openxmlformats.org/officeDocument/2006/relationships/image" Target="../media/image49.png"/><Relationship Id="rId7" Type="http://schemas.openxmlformats.org/officeDocument/2006/relationships/image" Target="../media/image14.jpg"/><Relationship Id="rId2" Type="http://schemas.openxmlformats.org/officeDocument/2006/relationships/image" Target="../media/image9.jpg"/><Relationship Id="rId16" Type="http://schemas.openxmlformats.org/officeDocument/2006/relationships/image" Target="../media/image23.png"/><Relationship Id="rId20" Type="http://schemas.openxmlformats.org/officeDocument/2006/relationships/image" Target="../media/image27.png"/><Relationship Id="rId29" Type="http://schemas.openxmlformats.org/officeDocument/2006/relationships/image" Target="../media/image36.jpg"/><Relationship Id="rId41"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13.jpg"/><Relationship Id="rId11" Type="http://schemas.openxmlformats.org/officeDocument/2006/relationships/image" Target="../media/image18.jpg"/><Relationship Id="rId24" Type="http://schemas.openxmlformats.org/officeDocument/2006/relationships/image" Target="../media/image31.png"/><Relationship Id="rId32" Type="http://schemas.openxmlformats.org/officeDocument/2006/relationships/image" Target="../media/image39.jpg"/><Relationship Id="rId37" Type="http://schemas.openxmlformats.org/officeDocument/2006/relationships/image" Target="../media/image44.jpg"/><Relationship Id="rId40" Type="http://schemas.openxmlformats.org/officeDocument/2006/relationships/image" Target="../media/image47.png"/><Relationship Id="rId5" Type="http://schemas.openxmlformats.org/officeDocument/2006/relationships/image" Target="../media/image12.jpg"/><Relationship Id="rId15" Type="http://schemas.openxmlformats.org/officeDocument/2006/relationships/image" Target="../media/image22.png"/><Relationship Id="rId23" Type="http://schemas.openxmlformats.org/officeDocument/2006/relationships/image" Target="../media/image30.jpg"/><Relationship Id="rId28" Type="http://schemas.openxmlformats.org/officeDocument/2006/relationships/image" Target="../media/image35.jpg"/><Relationship Id="rId36" Type="http://schemas.openxmlformats.org/officeDocument/2006/relationships/image" Target="../media/image43.png"/><Relationship Id="rId10" Type="http://schemas.openxmlformats.org/officeDocument/2006/relationships/image" Target="../media/image17.jpg"/><Relationship Id="rId19" Type="http://schemas.openxmlformats.org/officeDocument/2006/relationships/image" Target="../media/image26.png"/><Relationship Id="rId31" Type="http://schemas.openxmlformats.org/officeDocument/2006/relationships/image" Target="../media/image38.jpg"/><Relationship Id="rId4" Type="http://schemas.openxmlformats.org/officeDocument/2006/relationships/image" Target="../media/image11.jpg"/><Relationship Id="rId9" Type="http://schemas.openxmlformats.org/officeDocument/2006/relationships/image" Target="../media/image16.jpg"/><Relationship Id="rId14" Type="http://schemas.openxmlformats.org/officeDocument/2006/relationships/image" Target="../media/image21.png"/><Relationship Id="rId22" Type="http://schemas.openxmlformats.org/officeDocument/2006/relationships/image" Target="../media/image29.png"/><Relationship Id="rId27" Type="http://schemas.openxmlformats.org/officeDocument/2006/relationships/image" Target="../media/image34.jpg"/><Relationship Id="rId30" Type="http://schemas.openxmlformats.org/officeDocument/2006/relationships/image" Target="../media/image37.png"/><Relationship Id="rId35" Type="http://schemas.openxmlformats.org/officeDocument/2006/relationships/image" Target="../media/image42.png"/><Relationship Id="rId43" Type="http://schemas.openxmlformats.org/officeDocument/2006/relationships/image" Target="../media/image50.jpg"/><Relationship Id="rId8" Type="http://schemas.openxmlformats.org/officeDocument/2006/relationships/image" Target="../media/image15.png"/><Relationship Id="rId3" Type="http://schemas.openxmlformats.org/officeDocument/2006/relationships/image" Target="../media/image10.png"/><Relationship Id="rId12" Type="http://schemas.openxmlformats.org/officeDocument/2006/relationships/image" Target="../media/image19.jpg"/><Relationship Id="rId17" Type="http://schemas.openxmlformats.org/officeDocument/2006/relationships/image" Target="../media/image24.jpg"/><Relationship Id="rId25" Type="http://schemas.openxmlformats.org/officeDocument/2006/relationships/image" Target="../media/image32.png"/><Relationship Id="rId33" Type="http://schemas.openxmlformats.org/officeDocument/2006/relationships/image" Target="../media/image40.jpg"/><Relationship Id="rId38"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7" Type="http://schemas.microsoft.com/office/2007/relationships/hdphoto" Target="../media/hdphoto2.wdp"/><Relationship Id="rId2" Type="http://schemas.openxmlformats.org/officeDocument/2006/relationships/image" Target="../media/image51.jpe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7.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 Id="rId5" Type="http://schemas.openxmlformats.org/officeDocument/2006/relationships/image" Target="../media/image58.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0020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C3244FE-5922-704C-9FDF-22AB3214FD01}"/>
              </a:ext>
            </a:extLst>
          </p:cNvPr>
          <p:cNvSpPr txBox="1"/>
          <p:nvPr/>
        </p:nvSpPr>
        <p:spPr>
          <a:xfrm>
            <a:off x="631064" y="759855"/>
            <a:ext cx="7984429"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7200" b="1" i="0" u="none" strike="noStrike" kern="1200" cap="none" spc="0" normalizeH="0" baseline="0" noProof="0" dirty="0">
                <a:ln>
                  <a:noFill/>
                </a:ln>
                <a:solidFill>
                  <a:srgbClr val="002060"/>
                </a:solidFill>
                <a:uLnTx/>
                <a:uFillTx/>
                <a:latin typeface="Arial" pitchFamily="34" charset="0"/>
                <a:ea typeface="+mn-ea"/>
                <a:cs typeface="Arial" pitchFamily="34" charset="0"/>
              </a:rPr>
              <a:t>02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7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itchFamily="34" charset="0"/>
              <a:ea typeface="+mn-ea"/>
              <a:cs typeface="Arial" pitchFamily="34" charset="0"/>
            </a:endParaRPr>
          </a:p>
          <a:p>
            <a:r>
              <a:rPr lang="da-DK" sz="4800" b="1" spc="-150" dirty="0">
                <a:solidFill>
                  <a:srgbClr val="666666"/>
                </a:solidFill>
                <a:latin typeface="Arial" pitchFamily="34" charset="0"/>
                <a:cs typeface="Arial" pitchFamily="34" charset="0"/>
              </a:rPr>
              <a:t>¿Por qué invertir?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a:ln>
                <a:noFill/>
              </a:ln>
              <a:solidFill>
                <a:srgbClr val="666666"/>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KNG International Advisors</a:t>
            </a:r>
          </a:p>
        </p:txBody>
      </p:sp>
    </p:spTree>
    <p:extLst>
      <p:ext uri="{BB962C8B-B14F-4D97-AF65-F5344CB8AC3E}">
        <p14:creationId xmlns:p14="http://schemas.microsoft.com/office/powerpoint/2010/main" val="176530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6C5301C-1234-4054-8546-81C654245314}"/>
              </a:ext>
            </a:extLst>
          </p:cNvPr>
          <p:cNvSpPr/>
          <p:nvPr/>
        </p:nvSpPr>
        <p:spPr>
          <a:xfrm>
            <a:off x="200686" y="154606"/>
            <a:ext cx="3048000" cy="1325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8" name="CuadroTexto 37"/>
          <p:cNvSpPr txBox="1"/>
          <p:nvPr/>
        </p:nvSpPr>
        <p:spPr>
          <a:xfrm>
            <a:off x="393130" y="395453"/>
            <a:ext cx="7476313" cy="646331"/>
          </a:xfrm>
          <a:prstGeom prst="rect">
            <a:avLst/>
          </a:prstGeom>
          <a:noFill/>
        </p:spPr>
        <p:txBody>
          <a:bodyPr wrap="square" rtlCol="0">
            <a:spAutoFit/>
          </a:bodyPr>
          <a:lstStyle/>
          <a:p>
            <a:r>
              <a:rPr lang="da-DK" sz="3600" b="1" spc="-150" dirty="0">
                <a:solidFill>
                  <a:srgbClr val="002060"/>
                </a:solidFill>
                <a:latin typeface="Arial" pitchFamily="34" charset="0"/>
                <a:cs typeface="Arial" pitchFamily="34" charset="0"/>
              </a:rPr>
              <a:t>¿ </a:t>
            </a:r>
            <a:r>
              <a:rPr lang="es-ES_tradnl" sz="3600" b="1" dirty="0">
                <a:solidFill>
                  <a:srgbClr val="002060"/>
                </a:solidFill>
                <a:latin typeface="Arial" pitchFamily="34" charset="0"/>
                <a:cs typeface="Arial" pitchFamily="34" charset="0"/>
              </a:rPr>
              <a:t>Por Qué Invertir?</a:t>
            </a:r>
          </a:p>
        </p:txBody>
      </p:sp>
      <p:sp>
        <p:nvSpPr>
          <p:cNvPr id="10" name="Rectangle 9">
            <a:extLst>
              <a:ext uri="{FF2B5EF4-FFF2-40B4-BE49-F238E27FC236}">
                <a16:creationId xmlns:a16="http://schemas.microsoft.com/office/drawing/2014/main" id="{FBBF4178-DBD6-496B-B19F-ACCBA6560530}"/>
              </a:ext>
            </a:extLst>
          </p:cNvPr>
          <p:cNvSpPr/>
          <p:nvPr/>
        </p:nvSpPr>
        <p:spPr>
          <a:xfrm>
            <a:off x="8578132" y="0"/>
            <a:ext cx="571500" cy="58477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2060"/>
              </a:solidFill>
            </a:endParaRPr>
          </a:p>
        </p:txBody>
      </p:sp>
      <p:sp>
        <p:nvSpPr>
          <p:cNvPr id="11" name="Rectangle 10">
            <a:extLst>
              <a:ext uri="{FF2B5EF4-FFF2-40B4-BE49-F238E27FC236}">
                <a16:creationId xmlns:a16="http://schemas.microsoft.com/office/drawing/2014/main" id="{BA52948F-B7B7-456E-9A39-C8BAAE34658A}"/>
              </a:ext>
            </a:extLst>
          </p:cNvPr>
          <p:cNvSpPr/>
          <p:nvPr/>
        </p:nvSpPr>
        <p:spPr>
          <a:xfrm>
            <a:off x="8949690" y="584775"/>
            <a:ext cx="194310" cy="20389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2060"/>
              </a:solidFill>
            </a:endParaRPr>
          </a:p>
        </p:txBody>
      </p:sp>
      <p:sp>
        <p:nvSpPr>
          <p:cNvPr id="12" name="Rectangle 11">
            <a:extLst>
              <a:ext uri="{FF2B5EF4-FFF2-40B4-BE49-F238E27FC236}">
                <a16:creationId xmlns:a16="http://schemas.microsoft.com/office/drawing/2014/main" id="{47DAD282-DC62-41C2-9B10-C2763BE67F5E}"/>
              </a:ext>
            </a:extLst>
          </p:cNvPr>
          <p:cNvSpPr/>
          <p:nvPr/>
        </p:nvSpPr>
        <p:spPr>
          <a:xfrm>
            <a:off x="8383822" y="0"/>
            <a:ext cx="194310" cy="20389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2060"/>
              </a:solidFill>
            </a:endParaRPr>
          </a:p>
        </p:txBody>
      </p:sp>
      <p:sp>
        <p:nvSpPr>
          <p:cNvPr id="5" name="CuadroTexto 35"/>
          <p:cNvSpPr txBox="1"/>
          <p:nvPr/>
        </p:nvSpPr>
        <p:spPr>
          <a:xfrm>
            <a:off x="398762" y="1162179"/>
            <a:ext cx="7940675" cy="338554"/>
          </a:xfrm>
          <a:prstGeom prst="rect">
            <a:avLst/>
          </a:prstGeom>
          <a:noFill/>
        </p:spPr>
        <p:txBody>
          <a:bodyPr wrap="square" rtlCol="0">
            <a:spAutoFit/>
          </a:bodyPr>
          <a:lstStyle/>
          <a:p>
            <a:pPr lvl="0">
              <a:defRPr/>
            </a:pPr>
            <a:r>
              <a:rPr lang="es-ES_tradnl" sz="1600" b="1" i="1" dirty="0">
                <a:solidFill>
                  <a:schemeClr val="accent3">
                    <a:lumMod val="75000"/>
                  </a:schemeClr>
                </a:solidFill>
                <a:latin typeface="Arial" pitchFamily="34" charset="0"/>
                <a:cs typeface="Arial" pitchFamily="34" charset="0"/>
              </a:rPr>
              <a:t>Buscar un refugio para domiciliar tu cuenta de inversión</a:t>
            </a:r>
            <a:endParaRPr kumimoji="0" lang="es-MX" sz="1600" b="0" i="1" u="none" strike="noStrike" kern="1200" cap="none" spc="0" normalizeH="0" baseline="0" noProof="0" dirty="0">
              <a:ln>
                <a:noFill/>
              </a:ln>
              <a:solidFill>
                <a:schemeClr val="accent3">
                  <a:lumMod val="75000"/>
                </a:schemeClr>
              </a:solidFill>
              <a:uLnTx/>
              <a:uFillTx/>
              <a:latin typeface="Arial" pitchFamily="34" charset="0"/>
              <a:ea typeface="+mn-ea"/>
              <a:cs typeface="Arial" pitchFamily="34" charset="0"/>
            </a:endParaRPr>
          </a:p>
        </p:txBody>
      </p:sp>
      <p:cxnSp>
        <p:nvCxnSpPr>
          <p:cNvPr id="13" name="Straight Connector 12">
            <a:extLst>
              <a:ext uri="{FF2B5EF4-FFF2-40B4-BE49-F238E27FC236}">
                <a16:creationId xmlns:a16="http://schemas.microsoft.com/office/drawing/2014/main" id="{7EEC5AED-C8D4-433A-92C6-BB8450F223F1}"/>
              </a:ext>
            </a:extLst>
          </p:cNvPr>
          <p:cNvCxnSpPr>
            <a:cxnSpLocks/>
          </p:cNvCxnSpPr>
          <p:nvPr/>
        </p:nvCxnSpPr>
        <p:spPr>
          <a:xfrm>
            <a:off x="-139556" y="6438396"/>
            <a:ext cx="9397133"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61FBB73-EFB9-4298-9102-30EB323B526C}"/>
              </a:ext>
            </a:extLst>
          </p:cNvPr>
          <p:cNvCxnSpPr>
            <a:cxnSpLocks/>
          </p:cNvCxnSpPr>
          <p:nvPr/>
        </p:nvCxnSpPr>
        <p:spPr>
          <a:xfrm>
            <a:off x="-139556" y="6492423"/>
            <a:ext cx="9397133"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6" name="Picture 15" descr="Logo, company name&#10;&#10;Description automatically generated">
            <a:extLst>
              <a:ext uri="{FF2B5EF4-FFF2-40B4-BE49-F238E27FC236}">
                <a16:creationId xmlns:a16="http://schemas.microsoft.com/office/drawing/2014/main" id="{23B10179-401D-4114-B511-86A8A355B6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536" t="34623" r="64348" b="34477"/>
          <a:stretch/>
        </p:blipFill>
        <p:spPr>
          <a:xfrm>
            <a:off x="8818119" y="6546450"/>
            <a:ext cx="263142" cy="252472"/>
          </a:xfrm>
          <a:prstGeom prst="rect">
            <a:avLst/>
          </a:prstGeom>
        </p:spPr>
      </p:pic>
      <p:sp>
        <p:nvSpPr>
          <p:cNvPr id="15" name="CuadroTexto 35">
            <a:extLst>
              <a:ext uri="{FF2B5EF4-FFF2-40B4-BE49-F238E27FC236}">
                <a16:creationId xmlns:a16="http://schemas.microsoft.com/office/drawing/2014/main" id="{89645B4E-5411-7640-8485-D1EBE7DBDBC7}"/>
              </a:ext>
            </a:extLst>
          </p:cNvPr>
          <p:cNvSpPr txBox="1"/>
          <p:nvPr/>
        </p:nvSpPr>
        <p:spPr>
          <a:xfrm>
            <a:off x="200686" y="1534393"/>
            <a:ext cx="4017505" cy="4555093"/>
          </a:xfrm>
          <a:prstGeom prst="rect">
            <a:avLst/>
          </a:prstGeom>
          <a:noFill/>
        </p:spPr>
        <p:txBody>
          <a:bodyPr wrap="square" rtlCol="0">
            <a:spAutoFit/>
          </a:bodyPr>
          <a:lstStyle/>
          <a:p>
            <a:pPr algn="just"/>
            <a:r>
              <a:rPr lang="es-MX" sz="2400" b="1" dirty="0">
                <a:solidFill>
                  <a:srgbClr val="002060"/>
                </a:solidFill>
                <a:latin typeface="Arial" pitchFamily="34" charset="0"/>
                <a:cs typeface="Arial" pitchFamily="34" charset="0"/>
              </a:rPr>
              <a:t>LATAM</a:t>
            </a:r>
          </a:p>
          <a:p>
            <a:pPr marL="285750" indent="-285750">
              <a:buFont typeface="Arial" panose="020B0604020202020204" pitchFamily="34" charset="0"/>
              <a:buChar char="•"/>
            </a:pPr>
            <a:r>
              <a:rPr lang="es-MX" sz="1400" dirty="0">
                <a:latin typeface="Arial" pitchFamily="34" charset="0"/>
                <a:cs typeface="Arial" pitchFamily="34" charset="0"/>
              </a:rPr>
              <a:t>Necesidad de proteger sus ahorros de la </a:t>
            </a:r>
            <a:r>
              <a:rPr lang="es-MX" sz="1400" b="1" dirty="0">
                <a:latin typeface="Arial" pitchFamily="34" charset="0"/>
                <a:cs typeface="Arial" pitchFamily="34" charset="0"/>
              </a:rPr>
              <a:t>inflación con datos a agosto 2024:</a:t>
            </a:r>
          </a:p>
          <a:p>
            <a:pPr marL="285750" indent="-285750">
              <a:buFont typeface="Arial" panose="020B0604020202020204" pitchFamily="34" charset="0"/>
              <a:buChar char="•"/>
            </a:pPr>
            <a:endParaRPr lang="es-MX" sz="1400" b="1" dirty="0">
              <a:latin typeface="Arial" pitchFamily="34" charset="0"/>
              <a:cs typeface="Arial" pitchFamily="34" charset="0"/>
            </a:endParaRPr>
          </a:p>
          <a:p>
            <a:pPr marL="742950" lvl="1" indent="-285750">
              <a:buFont typeface="Arial" panose="020B0604020202020204" pitchFamily="34" charset="0"/>
              <a:buChar char="•"/>
            </a:pPr>
            <a:r>
              <a:rPr lang="es-MX" sz="1400" dirty="0">
                <a:latin typeface="Arial" pitchFamily="34" charset="0"/>
                <a:cs typeface="Arial" pitchFamily="34" charset="0"/>
              </a:rPr>
              <a:t>México: 5.28%; </a:t>
            </a:r>
          </a:p>
          <a:p>
            <a:pPr marL="742950" lvl="1" indent="-285750">
              <a:buFont typeface="Arial" panose="020B0604020202020204" pitchFamily="34" charset="0"/>
              <a:buChar char="•"/>
            </a:pPr>
            <a:r>
              <a:rPr lang="es-MX" sz="1400" dirty="0">
                <a:latin typeface="Arial" pitchFamily="34" charset="0"/>
                <a:cs typeface="Arial" pitchFamily="34" charset="0"/>
              </a:rPr>
              <a:t>Chile 3.50%; </a:t>
            </a:r>
          </a:p>
          <a:p>
            <a:pPr marL="742950" lvl="1" indent="-285750">
              <a:buFont typeface="Arial" panose="020B0604020202020204" pitchFamily="34" charset="0"/>
              <a:buChar char="•"/>
            </a:pPr>
            <a:r>
              <a:rPr lang="es-MX" sz="1400" dirty="0">
                <a:latin typeface="Arial" pitchFamily="34" charset="0"/>
                <a:cs typeface="Arial" pitchFamily="34" charset="0"/>
              </a:rPr>
              <a:t>Brasil: 3.85%; </a:t>
            </a:r>
          </a:p>
          <a:p>
            <a:pPr marL="742950" lvl="1" indent="-285750">
              <a:buFont typeface="Arial" panose="020B0604020202020204" pitchFamily="34" charset="0"/>
              <a:buChar char="•"/>
            </a:pPr>
            <a:r>
              <a:rPr lang="es-MX" sz="1400" dirty="0">
                <a:latin typeface="Arial" pitchFamily="34" charset="0"/>
                <a:cs typeface="Arial" pitchFamily="34" charset="0"/>
              </a:rPr>
              <a:t>Colombia: 5.50%; </a:t>
            </a:r>
          </a:p>
          <a:p>
            <a:pPr marL="742950" lvl="1" indent="-285750">
              <a:buFont typeface="Arial" panose="020B0604020202020204" pitchFamily="34" charset="0"/>
              <a:buChar char="•"/>
            </a:pPr>
            <a:r>
              <a:rPr lang="es-MX" sz="1400" dirty="0">
                <a:latin typeface="Arial" pitchFamily="34" charset="0"/>
                <a:cs typeface="Arial" pitchFamily="34" charset="0"/>
              </a:rPr>
              <a:t>Perú: 3.80%; </a:t>
            </a:r>
          </a:p>
          <a:p>
            <a:pPr marL="742950" lvl="1" indent="-285750">
              <a:buFont typeface="Arial" panose="020B0604020202020204" pitchFamily="34" charset="0"/>
              <a:buChar char="•"/>
            </a:pPr>
            <a:r>
              <a:rPr lang="es-MX" sz="1400" dirty="0">
                <a:latin typeface="Arial" pitchFamily="34" charset="0"/>
                <a:cs typeface="Arial" pitchFamily="34" charset="0"/>
              </a:rPr>
              <a:t>Argentina: 60%</a:t>
            </a:r>
          </a:p>
          <a:p>
            <a:pPr lvl="1"/>
            <a:endParaRPr lang="es-MX" sz="1400" dirty="0">
              <a:latin typeface="Arial" pitchFamily="34" charset="0"/>
              <a:cs typeface="Arial" pitchFamily="34" charset="0"/>
            </a:endParaRPr>
          </a:p>
          <a:p>
            <a:pPr marL="285750" indent="-285750">
              <a:buFont typeface="Arial" panose="020B0604020202020204" pitchFamily="34" charset="0"/>
              <a:buChar char="•"/>
            </a:pPr>
            <a:r>
              <a:rPr lang="es-MX" sz="1400" b="1" dirty="0">
                <a:latin typeface="Arial" pitchFamily="34" charset="0"/>
                <a:cs typeface="Arial" pitchFamily="34" charset="0"/>
              </a:rPr>
              <a:t>Protección/Refugio </a:t>
            </a:r>
            <a:r>
              <a:rPr lang="es-MX" sz="1400" dirty="0">
                <a:latin typeface="Arial" pitchFamily="34" charset="0"/>
                <a:cs typeface="Arial" pitchFamily="34" charset="0"/>
              </a:rPr>
              <a:t>para los ahorros de la vida en un país con rating AAA debido a:</a:t>
            </a:r>
          </a:p>
          <a:p>
            <a:endParaRPr lang="es-MX" sz="1400" dirty="0">
              <a:latin typeface="Arial" pitchFamily="34" charset="0"/>
              <a:cs typeface="Arial" pitchFamily="34" charset="0"/>
            </a:endParaRPr>
          </a:p>
          <a:p>
            <a:pPr marL="742950" lvl="1" indent="-285750">
              <a:buFont typeface="Arial" panose="020B0604020202020204" pitchFamily="34" charset="0"/>
              <a:buChar char="•"/>
            </a:pPr>
            <a:r>
              <a:rPr lang="es-MX" sz="1400" dirty="0">
                <a:latin typeface="Arial" pitchFamily="34" charset="0"/>
                <a:cs typeface="Arial" pitchFamily="34" charset="0"/>
              </a:rPr>
              <a:t>Devaluaciones de las divisas de LATAM</a:t>
            </a:r>
          </a:p>
          <a:p>
            <a:pPr marL="742950" lvl="1" indent="-285750">
              <a:buFont typeface="Arial" panose="020B0604020202020204" pitchFamily="34" charset="0"/>
              <a:buChar char="•"/>
            </a:pPr>
            <a:r>
              <a:rPr lang="es-MX" sz="1400" dirty="0">
                <a:latin typeface="Arial" pitchFamily="34" charset="0"/>
                <a:cs typeface="Arial" pitchFamily="34" charset="0"/>
              </a:rPr>
              <a:t>Incertidumbre económica y política de los países de LATAM.</a:t>
            </a:r>
          </a:p>
          <a:p>
            <a:pPr marL="742950" lvl="1" indent="-285750">
              <a:buFont typeface="Arial" panose="020B0604020202020204" pitchFamily="34" charset="0"/>
              <a:buChar char="•"/>
            </a:pPr>
            <a:r>
              <a:rPr lang="es-MX" sz="1400" dirty="0">
                <a:latin typeface="Arial" pitchFamily="34" charset="0"/>
                <a:cs typeface="Arial" pitchFamily="34" charset="0"/>
              </a:rPr>
              <a:t>Seguridad personal  - tener más confidencialidad</a:t>
            </a:r>
          </a:p>
        </p:txBody>
      </p:sp>
      <p:sp>
        <p:nvSpPr>
          <p:cNvPr id="2" name="TextBox 1">
            <a:extLst>
              <a:ext uri="{FF2B5EF4-FFF2-40B4-BE49-F238E27FC236}">
                <a16:creationId xmlns:a16="http://schemas.microsoft.com/office/drawing/2014/main" id="{A771A688-45D5-1FDD-F72C-5B8812BC2D56}"/>
              </a:ext>
            </a:extLst>
          </p:cNvPr>
          <p:cNvSpPr txBox="1"/>
          <p:nvPr/>
        </p:nvSpPr>
        <p:spPr>
          <a:xfrm>
            <a:off x="6449381" y="5787719"/>
            <a:ext cx="1039067" cy="253916"/>
          </a:xfrm>
          <a:prstGeom prst="rect">
            <a:avLst/>
          </a:prstGeom>
          <a:noFill/>
        </p:spPr>
        <p:txBody>
          <a:bodyPr wrap="none" rtlCol="0">
            <a:spAutoFit/>
          </a:bodyPr>
          <a:lstStyle/>
          <a:p>
            <a:r>
              <a:rPr lang="es-MX" sz="1050" i="1" dirty="0">
                <a:solidFill>
                  <a:schemeClr val="bg2">
                    <a:lumMod val="50000"/>
                  </a:schemeClr>
                </a:solidFill>
              </a:rPr>
              <a:t>Fuente: XE.com</a:t>
            </a:r>
          </a:p>
        </p:txBody>
      </p:sp>
      <p:graphicFrame>
        <p:nvGraphicFramePr>
          <p:cNvPr id="8" name="Gráfico 7">
            <a:extLst>
              <a:ext uri="{FF2B5EF4-FFF2-40B4-BE49-F238E27FC236}">
                <a16:creationId xmlns:a16="http://schemas.microsoft.com/office/drawing/2014/main" id="{5396314B-34B0-22C2-AC9D-A4B73E3610C2}"/>
              </a:ext>
            </a:extLst>
          </p:cNvPr>
          <p:cNvGraphicFramePr/>
          <p:nvPr>
            <p:extLst>
              <p:ext uri="{D42A27DB-BD31-4B8C-83A1-F6EECF244321}">
                <p14:modId xmlns:p14="http://schemas.microsoft.com/office/powerpoint/2010/main" val="1602816800"/>
              </p:ext>
            </p:extLst>
          </p:nvPr>
        </p:nvGraphicFramePr>
        <p:xfrm>
          <a:off x="4401071" y="1735725"/>
          <a:ext cx="4460683" cy="3755617"/>
        </p:xfrm>
        <a:graphic>
          <a:graphicData uri="http://schemas.openxmlformats.org/drawingml/2006/chart">
            <c:chart xmlns:c="http://schemas.openxmlformats.org/drawingml/2006/chart" xmlns:r="http://schemas.openxmlformats.org/officeDocument/2006/relationships" r:id="rId4"/>
          </a:graphicData>
        </a:graphic>
      </p:graphicFrame>
      <p:sp>
        <p:nvSpPr>
          <p:cNvPr id="19" name="CuadroTexto 18">
            <a:extLst>
              <a:ext uri="{FF2B5EF4-FFF2-40B4-BE49-F238E27FC236}">
                <a16:creationId xmlns:a16="http://schemas.microsoft.com/office/drawing/2014/main" id="{1780C873-0A86-5FF6-4530-37CB9DF6ABBE}"/>
              </a:ext>
            </a:extLst>
          </p:cNvPr>
          <p:cNvSpPr txBox="1"/>
          <p:nvPr/>
        </p:nvSpPr>
        <p:spPr>
          <a:xfrm>
            <a:off x="6876408" y="4923397"/>
            <a:ext cx="1985346" cy="477054"/>
          </a:xfrm>
          <a:prstGeom prst="rect">
            <a:avLst/>
          </a:prstGeom>
          <a:noFill/>
        </p:spPr>
        <p:txBody>
          <a:bodyPr wrap="square" rtlCol="0">
            <a:spAutoFit/>
          </a:bodyPr>
          <a:lstStyle/>
          <a:p>
            <a:pPr algn="just"/>
            <a:r>
              <a:rPr lang="es-ES" sz="800" b="1" dirty="0">
                <a:solidFill>
                  <a:srgbClr val="002060"/>
                </a:solidFill>
              </a:rPr>
              <a:t>El peso argentino se ha devaluado un 1518.4% en los últimos 5 años y un 8415.1% en los últimos 10 años. </a:t>
            </a:r>
            <a:endParaRPr lang="en-US" sz="800" b="1" dirty="0">
              <a:solidFill>
                <a:srgbClr val="002060"/>
              </a:solidFill>
            </a:endParaRPr>
          </a:p>
        </p:txBody>
      </p:sp>
      <p:sp>
        <p:nvSpPr>
          <p:cNvPr id="20" name="CuadroTexto 19">
            <a:extLst>
              <a:ext uri="{FF2B5EF4-FFF2-40B4-BE49-F238E27FC236}">
                <a16:creationId xmlns:a16="http://schemas.microsoft.com/office/drawing/2014/main" id="{BCA33746-3729-E1AE-2EDC-085541D7C09E}"/>
              </a:ext>
            </a:extLst>
          </p:cNvPr>
          <p:cNvSpPr txBox="1"/>
          <p:nvPr/>
        </p:nvSpPr>
        <p:spPr>
          <a:xfrm>
            <a:off x="8003556" y="2426074"/>
            <a:ext cx="439948" cy="307777"/>
          </a:xfrm>
          <a:prstGeom prst="rect">
            <a:avLst/>
          </a:prstGeom>
          <a:noFill/>
        </p:spPr>
        <p:txBody>
          <a:bodyPr wrap="square" rtlCol="0">
            <a:spAutoFit/>
          </a:bodyPr>
          <a:lstStyle/>
          <a:p>
            <a:r>
              <a:rPr lang="es-ES" sz="1400" dirty="0">
                <a:solidFill>
                  <a:srgbClr val="002060"/>
                </a:solidFill>
              </a:rPr>
              <a:t>*</a:t>
            </a:r>
            <a:endParaRPr lang="en-US" sz="1400" dirty="0">
              <a:solidFill>
                <a:srgbClr val="002060"/>
              </a:solidFill>
            </a:endParaRPr>
          </a:p>
        </p:txBody>
      </p:sp>
      <p:sp>
        <p:nvSpPr>
          <p:cNvPr id="21" name="CuadroTexto 20">
            <a:extLst>
              <a:ext uri="{FF2B5EF4-FFF2-40B4-BE49-F238E27FC236}">
                <a16:creationId xmlns:a16="http://schemas.microsoft.com/office/drawing/2014/main" id="{2BEB85FE-A782-371B-595B-2B31B124961F}"/>
              </a:ext>
            </a:extLst>
          </p:cNvPr>
          <p:cNvSpPr txBox="1"/>
          <p:nvPr/>
        </p:nvSpPr>
        <p:spPr>
          <a:xfrm>
            <a:off x="6748941" y="4916248"/>
            <a:ext cx="439948" cy="307777"/>
          </a:xfrm>
          <a:prstGeom prst="rect">
            <a:avLst/>
          </a:prstGeom>
          <a:noFill/>
        </p:spPr>
        <p:txBody>
          <a:bodyPr wrap="square" rtlCol="0">
            <a:spAutoFit/>
          </a:bodyPr>
          <a:lstStyle/>
          <a:p>
            <a:r>
              <a:rPr lang="es-ES" sz="1400" dirty="0">
                <a:solidFill>
                  <a:srgbClr val="002060"/>
                </a:solidFill>
              </a:rPr>
              <a:t>*</a:t>
            </a:r>
            <a:endParaRPr lang="en-US" sz="1400" dirty="0">
              <a:solidFill>
                <a:srgbClr val="002060"/>
              </a:solidFill>
            </a:endParaRPr>
          </a:p>
        </p:txBody>
      </p:sp>
    </p:spTree>
    <p:extLst>
      <p:ext uri="{BB962C8B-B14F-4D97-AF65-F5344CB8AC3E}">
        <p14:creationId xmlns:p14="http://schemas.microsoft.com/office/powerpoint/2010/main" val="2409568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8251B0-419A-48DC-9C3D-4F6C2F76F93C}"/>
              </a:ext>
            </a:extLst>
          </p:cNvPr>
          <p:cNvSpPr/>
          <p:nvPr/>
        </p:nvSpPr>
        <p:spPr>
          <a:xfrm>
            <a:off x="291548" y="278297"/>
            <a:ext cx="3048000" cy="998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Rectangle 1">
            <a:extLst>
              <a:ext uri="{FF2B5EF4-FFF2-40B4-BE49-F238E27FC236}">
                <a16:creationId xmlns:a16="http://schemas.microsoft.com/office/drawing/2014/main" id="{02CE7AE2-290B-43E0-9FF2-541467F93BDB}"/>
              </a:ext>
            </a:extLst>
          </p:cNvPr>
          <p:cNvSpPr/>
          <p:nvPr/>
        </p:nvSpPr>
        <p:spPr>
          <a:xfrm>
            <a:off x="8578132" y="0"/>
            <a:ext cx="571500" cy="58477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2060"/>
              </a:solidFill>
            </a:endParaRPr>
          </a:p>
        </p:txBody>
      </p:sp>
      <p:sp>
        <p:nvSpPr>
          <p:cNvPr id="10" name="Rectangle 9">
            <a:extLst>
              <a:ext uri="{FF2B5EF4-FFF2-40B4-BE49-F238E27FC236}">
                <a16:creationId xmlns:a16="http://schemas.microsoft.com/office/drawing/2014/main" id="{597D3B6D-E14A-407F-8E8F-1A6DBDFD486A}"/>
              </a:ext>
            </a:extLst>
          </p:cNvPr>
          <p:cNvSpPr/>
          <p:nvPr/>
        </p:nvSpPr>
        <p:spPr>
          <a:xfrm>
            <a:off x="8949690" y="584775"/>
            <a:ext cx="194310" cy="20389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2060"/>
              </a:solidFill>
            </a:endParaRPr>
          </a:p>
        </p:txBody>
      </p:sp>
      <p:sp>
        <p:nvSpPr>
          <p:cNvPr id="11" name="Rectangle 10">
            <a:extLst>
              <a:ext uri="{FF2B5EF4-FFF2-40B4-BE49-F238E27FC236}">
                <a16:creationId xmlns:a16="http://schemas.microsoft.com/office/drawing/2014/main" id="{08A04414-2927-4B27-A34D-40EA65FFB3A1}"/>
              </a:ext>
            </a:extLst>
          </p:cNvPr>
          <p:cNvSpPr/>
          <p:nvPr/>
        </p:nvSpPr>
        <p:spPr>
          <a:xfrm>
            <a:off x="8383822" y="0"/>
            <a:ext cx="194310" cy="20389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2060"/>
              </a:solidFill>
            </a:endParaRPr>
          </a:p>
        </p:txBody>
      </p:sp>
      <p:pic>
        <p:nvPicPr>
          <p:cNvPr id="13" name="Picture 12" descr="Logo, company name&#10;&#10;Description automatically generated">
            <a:extLst>
              <a:ext uri="{FF2B5EF4-FFF2-40B4-BE49-F238E27FC236}">
                <a16:creationId xmlns:a16="http://schemas.microsoft.com/office/drawing/2014/main" id="{5DD4ADB5-BC73-47F5-AA69-195AB47DE2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536" t="34623" r="64348" b="34477"/>
          <a:stretch/>
        </p:blipFill>
        <p:spPr>
          <a:xfrm>
            <a:off x="291548" y="6104543"/>
            <a:ext cx="495242" cy="475161"/>
          </a:xfrm>
          <a:prstGeom prst="rect">
            <a:avLst/>
          </a:prstGeom>
        </p:spPr>
      </p:pic>
      <p:pic>
        <p:nvPicPr>
          <p:cNvPr id="14" name="Picture 12" descr="A tree in a forest&#10;&#10;Description automatically generated">
            <a:extLst>
              <a:ext uri="{FF2B5EF4-FFF2-40B4-BE49-F238E27FC236}">
                <a16:creationId xmlns:a16="http://schemas.microsoft.com/office/drawing/2014/main" id="{33E38E3D-8D7B-E446-B1F3-46E9685D54A9}"/>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54330"/>
          <a:stretch/>
        </p:blipFill>
        <p:spPr>
          <a:xfrm>
            <a:off x="0" y="4524981"/>
            <a:ext cx="9144000" cy="2365738"/>
          </a:xfrm>
          <a:prstGeom prst="rect">
            <a:avLst/>
          </a:prstGeom>
        </p:spPr>
      </p:pic>
      <p:graphicFrame>
        <p:nvGraphicFramePr>
          <p:cNvPr id="3" name="Tabla 3">
            <a:extLst>
              <a:ext uri="{FF2B5EF4-FFF2-40B4-BE49-F238E27FC236}">
                <a16:creationId xmlns:a16="http://schemas.microsoft.com/office/drawing/2014/main" id="{8D95FB0E-E642-177C-5F1B-529A96B6C632}"/>
              </a:ext>
            </a:extLst>
          </p:cNvPr>
          <p:cNvGraphicFramePr>
            <a:graphicFrameLocks noGrp="1"/>
          </p:cNvGraphicFramePr>
          <p:nvPr>
            <p:extLst>
              <p:ext uri="{D42A27DB-BD31-4B8C-83A1-F6EECF244321}">
                <p14:modId xmlns:p14="http://schemas.microsoft.com/office/powerpoint/2010/main" val="1749209758"/>
              </p:ext>
            </p:extLst>
          </p:nvPr>
        </p:nvGraphicFramePr>
        <p:xfrm>
          <a:off x="1524000" y="1870068"/>
          <a:ext cx="5380654" cy="2865120"/>
        </p:xfrm>
        <a:graphic>
          <a:graphicData uri="http://schemas.openxmlformats.org/drawingml/2006/table">
            <a:tbl>
              <a:tblPr firstRow="1" bandRow="1">
                <a:tableStyleId>{5C22544A-7EE6-4342-B048-85BDC9FD1C3A}</a:tableStyleId>
              </a:tblPr>
              <a:tblGrid>
                <a:gridCol w="2690327">
                  <a:extLst>
                    <a:ext uri="{9D8B030D-6E8A-4147-A177-3AD203B41FA5}">
                      <a16:colId xmlns:a16="http://schemas.microsoft.com/office/drawing/2014/main" val="2869157527"/>
                    </a:ext>
                  </a:extLst>
                </a:gridCol>
                <a:gridCol w="2690327">
                  <a:extLst>
                    <a:ext uri="{9D8B030D-6E8A-4147-A177-3AD203B41FA5}">
                      <a16:colId xmlns:a16="http://schemas.microsoft.com/office/drawing/2014/main" val="3506578618"/>
                    </a:ext>
                  </a:extLst>
                </a:gridCol>
              </a:tblGrid>
              <a:tr h="370840">
                <a:tc>
                  <a:txBody>
                    <a:bodyPr/>
                    <a:lstStyle/>
                    <a:p>
                      <a:pPr algn="ctr"/>
                      <a:r>
                        <a:rPr lang="es-MX" dirty="0"/>
                        <a:t>País</a:t>
                      </a:r>
                    </a:p>
                  </a:txBody>
                  <a:tcPr/>
                </a:tc>
                <a:tc>
                  <a:txBody>
                    <a:bodyPr/>
                    <a:lstStyle/>
                    <a:p>
                      <a:pPr algn="ctr"/>
                      <a:r>
                        <a:rPr lang="es-MX" dirty="0"/>
                        <a:t>Tasa Inflación Anual a Agosto 2024</a:t>
                      </a:r>
                    </a:p>
                  </a:txBody>
                  <a:tcPr/>
                </a:tc>
                <a:extLst>
                  <a:ext uri="{0D108BD9-81ED-4DB2-BD59-A6C34878D82A}">
                    <a16:rowId xmlns:a16="http://schemas.microsoft.com/office/drawing/2014/main" val="1806747485"/>
                  </a:ext>
                </a:extLst>
              </a:tr>
              <a:tr h="370840">
                <a:tc>
                  <a:txBody>
                    <a:bodyPr/>
                    <a:lstStyle/>
                    <a:p>
                      <a:r>
                        <a:rPr lang="es-MX" dirty="0"/>
                        <a:t>México</a:t>
                      </a:r>
                    </a:p>
                  </a:txBody>
                  <a:tcPr/>
                </a:tc>
                <a:tc>
                  <a:txBody>
                    <a:bodyPr/>
                    <a:lstStyle/>
                    <a:p>
                      <a:pPr algn="ctr"/>
                      <a:r>
                        <a:rPr lang="es-MX" dirty="0"/>
                        <a:t>5.28%</a:t>
                      </a:r>
                    </a:p>
                  </a:txBody>
                  <a:tcPr/>
                </a:tc>
                <a:extLst>
                  <a:ext uri="{0D108BD9-81ED-4DB2-BD59-A6C34878D82A}">
                    <a16:rowId xmlns:a16="http://schemas.microsoft.com/office/drawing/2014/main" val="344169634"/>
                  </a:ext>
                </a:extLst>
              </a:tr>
              <a:tr h="370840">
                <a:tc>
                  <a:txBody>
                    <a:bodyPr/>
                    <a:lstStyle/>
                    <a:p>
                      <a:r>
                        <a:rPr lang="es-MX" dirty="0"/>
                        <a:t>Argentina</a:t>
                      </a:r>
                    </a:p>
                  </a:txBody>
                  <a:tcPr/>
                </a:tc>
                <a:tc>
                  <a:txBody>
                    <a:bodyPr/>
                    <a:lstStyle/>
                    <a:p>
                      <a:pPr algn="ctr"/>
                      <a:r>
                        <a:rPr lang="es-MX" dirty="0"/>
                        <a:t>60%</a:t>
                      </a:r>
                    </a:p>
                  </a:txBody>
                  <a:tcPr/>
                </a:tc>
                <a:extLst>
                  <a:ext uri="{0D108BD9-81ED-4DB2-BD59-A6C34878D82A}">
                    <a16:rowId xmlns:a16="http://schemas.microsoft.com/office/drawing/2014/main" val="485671447"/>
                  </a:ext>
                </a:extLst>
              </a:tr>
              <a:tr h="370840">
                <a:tc>
                  <a:txBody>
                    <a:bodyPr/>
                    <a:lstStyle/>
                    <a:p>
                      <a:r>
                        <a:rPr lang="es-MX" dirty="0"/>
                        <a:t>Chile</a:t>
                      </a:r>
                    </a:p>
                  </a:txBody>
                  <a:tcPr/>
                </a:tc>
                <a:tc>
                  <a:txBody>
                    <a:bodyPr/>
                    <a:lstStyle/>
                    <a:p>
                      <a:pPr algn="ctr"/>
                      <a:r>
                        <a:rPr lang="es-MX" dirty="0"/>
                        <a:t>3.50%</a:t>
                      </a:r>
                    </a:p>
                  </a:txBody>
                  <a:tcPr/>
                </a:tc>
                <a:extLst>
                  <a:ext uri="{0D108BD9-81ED-4DB2-BD59-A6C34878D82A}">
                    <a16:rowId xmlns:a16="http://schemas.microsoft.com/office/drawing/2014/main" val="4277358447"/>
                  </a:ext>
                </a:extLst>
              </a:tr>
              <a:tr h="370840">
                <a:tc>
                  <a:txBody>
                    <a:bodyPr/>
                    <a:lstStyle/>
                    <a:p>
                      <a:r>
                        <a:rPr lang="es-MX" dirty="0"/>
                        <a:t>Perú</a:t>
                      </a:r>
                    </a:p>
                  </a:txBody>
                  <a:tcPr/>
                </a:tc>
                <a:tc>
                  <a:txBody>
                    <a:bodyPr/>
                    <a:lstStyle/>
                    <a:p>
                      <a:pPr algn="ctr"/>
                      <a:r>
                        <a:rPr lang="es-MX" dirty="0"/>
                        <a:t>3.80%</a:t>
                      </a:r>
                    </a:p>
                  </a:txBody>
                  <a:tcPr/>
                </a:tc>
                <a:extLst>
                  <a:ext uri="{0D108BD9-81ED-4DB2-BD59-A6C34878D82A}">
                    <a16:rowId xmlns:a16="http://schemas.microsoft.com/office/drawing/2014/main" val="3020179023"/>
                  </a:ext>
                </a:extLst>
              </a:tr>
              <a:tr h="370840">
                <a:tc>
                  <a:txBody>
                    <a:bodyPr/>
                    <a:lstStyle/>
                    <a:p>
                      <a:r>
                        <a:rPr lang="es-MX" dirty="0"/>
                        <a:t>Brasil</a:t>
                      </a:r>
                    </a:p>
                  </a:txBody>
                  <a:tcPr/>
                </a:tc>
                <a:tc>
                  <a:txBody>
                    <a:bodyPr/>
                    <a:lstStyle/>
                    <a:p>
                      <a:pPr algn="ctr"/>
                      <a:r>
                        <a:rPr lang="es-MX" dirty="0"/>
                        <a:t>3.85%</a:t>
                      </a:r>
                    </a:p>
                  </a:txBody>
                  <a:tcPr/>
                </a:tc>
                <a:extLst>
                  <a:ext uri="{0D108BD9-81ED-4DB2-BD59-A6C34878D82A}">
                    <a16:rowId xmlns:a16="http://schemas.microsoft.com/office/drawing/2014/main" val="1686027185"/>
                  </a:ext>
                </a:extLst>
              </a:tr>
              <a:tr h="370840">
                <a:tc>
                  <a:txBody>
                    <a:bodyPr/>
                    <a:lstStyle/>
                    <a:p>
                      <a:r>
                        <a:rPr lang="es-MX" dirty="0"/>
                        <a:t>Colombia</a:t>
                      </a:r>
                    </a:p>
                  </a:txBody>
                  <a:tcPr/>
                </a:tc>
                <a:tc>
                  <a:txBody>
                    <a:bodyPr/>
                    <a:lstStyle/>
                    <a:p>
                      <a:pPr algn="ctr"/>
                      <a:r>
                        <a:rPr lang="es-MX" dirty="0"/>
                        <a:t>5.50%</a:t>
                      </a:r>
                    </a:p>
                  </a:txBody>
                  <a:tcPr/>
                </a:tc>
                <a:extLst>
                  <a:ext uri="{0D108BD9-81ED-4DB2-BD59-A6C34878D82A}">
                    <a16:rowId xmlns:a16="http://schemas.microsoft.com/office/drawing/2014/main" val="3242962991"/>
                  </a:ext>
                </a:extLst>
              </a:tr>
            </a:tbl>
          </a:graphicData>
        </a:graphic>
      </p:graphicFrame>
      <p:sp>
        <p:nvSpPr>
          <p:cNvPr id="4" name="CuadroTexto 35">
            <a:extLst>
              <a:ext uri="{FF2B5EF4-FFF2-40B4-BE49-F238E27FC236}">
                <a16:creationId xmlns:a16="http://schemas.microsoft.com/office/drawing/2014/main" id="{6D4909F8-6F51-488A-BF3E-B0981D810CD8}"/>
              </a:ext>
            </a:extLst>
          </p:cNvPr>
          <p:cNvSpPr txBox="1"/>
          <p:nvPr/>
        </p:nvSpPr>
        <p:spPr>
          <a:xfrm>
            <a:off x="291548" y="5407139"/>
            <a:ext cx="8464927" cy="707886"/>
          </a:xfrm>
          <a:prstGeom prst="rect">
            <a:avLst/>
          </a:prstGeom>
          <a:noFill/>
        </p:spPr>
        <p:txBody>
          <a:bodyPr wrap="square" rtlCol="0">
            <a:spAutoFit/>
          </a:bodyPr>
          <a:lstStyle/>
          <a:p>
            <a:r>
              <a:rPr kumimoji="0" lang="es-MX" sz="1000" b="1" i="1" u="none" strike="noStrike" kern="1200" cap="none" spc="0" normalizeH="0" baseline="0" noProof="0" dirty="0">
                <a:ln>
                  <a:noFill/>
                </a:ln>
                <a:solidFill>
                  <a:srgbClr val="A5A5A5">
                    <a:lumMod val="75000"/>
                  </a:srgbClr>
                </a:solidFill>
                <a:effectLst/>
                <a:uLnTx/>
                <a:uFillTx/>
                <a:latin typeface="Arial" pitchFamily="34" charset="0"/>
                <a:ea typeface="+mn-ea"/>
                <a:cs typeface="Arial" pitchFamily="34" charset="0"/>
              </a:rPr>
              <a:t>Fuentes:</a:t>
            </a:r>
          </a:p>
          <a:p>
            <a:r>
              <a:rPr lang="es-MX" sz="1000" b="1" i="1" dirty="0">
                <a:solidFill>
                  <a:srgbClr val="A5A5A5">
                    <a:lumMod val="75000"/>
                  </a:srgbClr>
                </a:solidFill>
                <a:latin typeface="Arial" pitchFamily="34" charset="0"/>
                <a:cs typeface="Arial" pitchFamily="34" charset="0"/>
              </a:rPr>
              <a:t>MX - Instituto Nacional de Estadística y Geografía (INEGI), PE - Instituto Nacional de Estadística e Informática (INEI), BR - Instituto Brasileiro de Geografía e Estadística IBGE, COL - Departamento Administrativo Nacional de Estadística (DANE), ARG - Instituto Nacional de Estadística y Censos INDEC, CL - Instituto Nacional de Estadística de Chile INE</a:t>
            </a:r>
            <a:endParaRPr lang="es-ES_tradnl" sz="1000" b="1" dirty="0">
              <a:solidFill>
                <a:schemeClr val="accent3">
                  <a:lumMod val="75000"/>
                </a:schemeClr>
              </a:solidFill>
              <a:latin typeface="Arial" pitchFamily="34" charset="0"/>
              <a:cs typeface="Arial" pitchFamily="34" charset="0"/>
            </a:endParaRPr>
          </a:p>
        </p:txBody>
      </p:sp>
      <p:sp>
        <p:nvSpPr>
          <p:cNvPr id="6" name="CuadroTexto 5">
            <a:extLst>
              <a:ext uri="{FF2B5EF4-FFF2-40B4-BE49-F238E27FC236}">
                <a16:creationId xmlns:a16="http://schemas.microsoft.com/office/drawing/2014/main" id="{7640C4F0-EE28-6057-31FF-4AC17A14E238}"/>
              </a:ext>
            </a:extLst>
          </p:cNvPr>
          <p:cNvSpPr txBox="1"/>
          <p:nvPr/>
        </p:nvSpPr>
        <p:spPr>
          <a:xfrm>
            <a:off x="393130" y="395453"/>
            <a:ext cx="7476313" cy="646331"/>
          </a:xfrm>
          <a:prstGeom prst="rect">
            <a:avLst/>
          </a:prstGeom>
          <a:noFill/>
        </p:spPr>
        <p:txBody>
          <a:bodyPr wrap="square" rtlCol="0">
            <a:spAutoFit/>
          </a:bodyPr>
          <a:lstStyle/>
          <a:p>
            <a:r>
              <a:rPr lang="da-DK" sz="3600" b="1" spc="-150" dirty="0">
                <a:solidFill>
                  <a:srgbClr val="002060"/>
                </a:solidFill>
                <a:latin typeface="Arial" pitchFamily="34" charset="0"/>
                <a:cs typeface="Arial" pitchFamily="34" charset="0"/>
              </a:rPr>
              <a:t>¿ </a:t>
            </a:r>
            <a:r>
              <a:rPr lang="es-ES_tradnl" sz="3600" b="1" dirty="0">
                <a:solidFill>
                  <a:srgbClr val="002060"/>
                </a:solidFill>
                <a:latin typeface="Arial" pitchFamily="34" charset="0"/>
                <a:cs typeface="Arial" pitchFamily="34" charset="0"/>
              </a:rPr>
              <a:t>Por Qué Invertir?</a:t>
            </a:r>
          </a:p>
        </p:txBody>
      </p:sp>
      <p:sp>
        <p:nvSpPr>
          <p:cNvPr id="7" name="CuadroTexto 35">
            <a:extLst>
              <a:ext uri="{FF2B5EF4-FFF2-40B4-BE49-F238E27FC236}">
                <a16:creationId xmlns:a16="http://schemas.microsoft.com/office/drawing/2014/main" id="{0B4A69F5-0DDF-4C77-B1B0-215749CE5B8E}"/>
              </a:ext>
            </a:extLst>
          </p:cNvPr>
          <p:cNvSpPr txBox="1"/>
          <p:nvPr/>
        </p:nvSpPr>
        <p:spPr>
          <a:xfrm>
            <a:off x="443147" y="1170388"/>
            <a:ext cx="7940675" cy="338554"/>
          </a:xfrm>
          <a:prstGeom prst="rect">
            <a:avLst/>
          </a:prstGeom>
          <a:noFill/>
        </p:spPr>
        <p:txBody>
          <a:bodyPr wrap="square" rtlCol="0">
            <a:spAutoFit/>
          </a:bodyPr>
          <a:lstStyle/>
          <a:p>
            <a:pPr lvl="0">
              <a:defRPr/>
            </a:pPr>
            <a:r>
              <a:rPr lang="es-ES_tradnl" sz="1600" b="1" i="1" dirty="0">
                <a:solidFill>
                  <a:schemeClr val="accent3">
                    <a:lumMod val="75000"/>
                  </a:schemeClr>
                </a:solidFill>
                <a:latin typeface="Arial" pitchFamily="34" charset="0"/>
                <a:cs typeface="Arial" pitchFamily="34" charset="0"/>
              </a:rPr>
              <a:t>Inflación Latinoamérica - 2024</a:t>
            </a:r>
            <a:endParaRPr kumimoji="0" lang="es-MX" sz="1600" b="0" i="1" u="none" strike="noStrike" kern="1200" cap="none" spc="0" normalizeH="0" baseline="0" noProof="0" dirty="0">
              <a:ln>
                <a:noFill/>
              </a:ln>
              <a:solidFill>
                <a:schemeClr val="accent3">
                  <a:lumMod val="75000"/>
                </a:schemeClr>
              </a:solidFill>
              <a:uLnTx/>
              <a:uFillTx/>
              <a:latin typeface="Arial" pitchFamily="34" charset="0"/>
              <a:ea typeface="+mn-ea"/>
              <a:cs typeface="Arial" pitchFamily="34" charset="0"/>
            </a:endParaRPr>
          </a:p>
        </p:txBody>
      </p:sp>
    </p:spTree>
    <p:extLst>
      <p:ext uri="{BB962C8B-B14F-4D97-AF65-F5344CB8AC3E}">
        <p14:creationId xmlns:p14="http://schemas.microsoft.com/office/powerpoint/2010/main" val="1045322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6C5301C-1234-4054-8546-81C654245314}"/>
              </a:ext>
            </a:extLst>
          </p:cNvPr>
          <p:cNvSpPr/>
          <p:nvPr/>
        </p:nvSpPr>
        <p:spPr>
          <a:xfrm>
            <a:off x="200686" y="154606"/>
            <a:ext cx="3048000" cy="1325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0" name="Rectangle 9">
            <a:extLst>
              <a:ext uri="{FF2B5EF4-FFF2-40B4-BE49-F238E27FC236}">
                <a16:creationId xmlns:a16="http://schemas.microsoft.com/office/drawing/2014/main" id="{FBBF4178-DBD6-496B-B19F-ACCBA6560530}"/>
              </a:ext>
            </a:extLst>
          </p:cNvPr>
          <p:cNvSpPr/>
          <p:nvPr/>
        </p:nvSpPr>
        <p:spPr>
          <a:xfrm>
            <a:off x="8578132" y="0"/>
            <a:ext cx="571500" cy="58477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2060"/>
              </a:solidFill>
            </a:endParaRPr>
          </a:p>
        </p:txBody>
      </p:sp>
      <p:sp>
        <p:nvSpPr>
          <p:cNvPr id="11" name="Rectangle 10">
            <a:extLst>
              <a:ext uri="{FF2B5EF4-FFF2-40B4-BE49-F238E27FC236}">
                <a16:creationId xmlns:a16="http://schemas.microsoft.com/office/drawing/2014/main" id="{BA52948F-B7B7-456E-9A39-C8BAAE34658A}"/>
              </a:ext>
            </a:extLst>
          </p:cNvPr>
          <p:cNvSpPr/>
          <p:nvPr/>
        </p:nvSpPr>
        <p:spPr>
          <a:xfrm>
            <a:off x="8949690" y="584775"/>
            <a:ext cx="194310" cy="20389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2060"/>
              </a:solidFill>
            </a:endParaRPr>
          </a:p>
        </p:txBody>
      </p:sp>
      <p:sp>
        <p:nvSpPr>
          <p:cNvPr id="12" name="Rectangle 11">
            <a:extLst>
              <a:ext uri="{FF2B5EF4-FFF2-40B4-BE49-F238E27FC236}">
                <a16:creationId xmlns:a16="http://schemas.microsoft.com/office/drawing/2014/main" id="{47DAD282-DC62-41C2-9B10-C2763BE67F5E}"/>
              </a:ext>
            </a:extLst>
          </p:cNvPr>
          <p:cNvSpPr/>
          <p:nvPr/>
        </p:nvSpPr>
        <p:spPr>
          <a:xfrm>
            <a:off x="8383822" y="0"/>
            <a:ext cx="194310" cy="20389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2060"/>
              </a:solidFill>
            </a:endParaRPr>
          </a:p>
        </p:txBody>
      </p:sp>
      <p:sp>
        <p:nvSpPr>
          <p:cNvPr id="5" name="CuadroTexto 35"/>
          <p:cNvSpPr txBox="1"/>
          <p:nvPr/>
        </p:nvSpPr>
        <p:spPr>
          <a:xfrm>
            <a:off x="393130" y="977311"/>
            <a:ext cx="7940675" cy="338554"/>
          </a:xfrm>
          <a:prstGeom prst="rect">
            <a:avLst/>
          </a:prstGeom>
          <a:noFill/>
        </p:spPr>
        <p:txBody>
          <a:bodyPr wrap="square" rtlCol="0">
            <a:spAutoFit/>
          </a:bodyPr>
          <a:lstStyle/>
          <a:p>
            <a:pPr lvl="0">
              <a:defRPr/>
            </a:pPr>
            <a:r>
              <a:rPr lang="es-ES_tradnl" sz="1600" b="1" i="1" dirty="0">
                <a:solidFill>
                  <a:schemeClr val="accent3">
                    <a:lumMod val="75000"/>
                  </a:schemeClr>
                </a:solidFill>
                <a:latin typeface="Arial" pitchFamily="34" charset="0"/>
                <a:cs typeface="Arial" pitchFamily="34" charset="0"/>
              </a:rPr>
              <a:t>S&amp;P 500 Max</a:t>
            </a:r>
            <a:endParaRPr kumimoji="0" lang="es-MX" sz="1600" b="0" i="1" u="none" strike="noStrike" kern="1200" cap="none" spc="0" normalizeH="0" baseline="0" noProof="0" dirty="0">
              <a:ln>
                <a:noFill/>
              </a:ln>
              <a:solidFill>
                <a:schemeClr val="accent3">
                  <a:lumMod val="75000"/>
                </a:schemeClr>
              </a:solidFill>
              <a:uLnTx/>
              <a:uFillTx/>
              <a:latin typeface="Arial" pitchFamily="34" charset="0"/>
              <a:ea typeface="+mn-ea"/>
              <a:cs typeface="Arial" pitchFamily="34" charset="0"/>
            </a:endParaRPr>
          </a:p>
        </p:txBody>
      </p:sp>
      <p:cxnSp>
        <p:nvCxnSpPr>
          <p:cNvPr id="13" name="Straight Connector 12">
            <a:extLst>
              <a:ext uri="{FF2B5EF4-FFF2-40B4-BE49-F238E27FC236}">
                <a16:creationId xmlns:a16="http://schemas.microsoft.com/office/drawing/2014/main" id="{7EEC5AED-C8D4-433A-92C6-BB8450F223F1}"/>
              </a:ext>
            </a:extLst>
          </p:cNvPr>
          <p:cNvCxnSpPr>
            <a:cxnSpLocks/>
          </p:cNvCxnSpPr>
          <p:nvPr/>
        </p:nvCxnSpPr>
        <p:spPr>
          <a:xfrm>
            <a:off x="0" y="6438396"/>
            <a:ext cx="9144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61FBB73-EFB9-4298-9102-30EB323B526C}"/>
              </a:ext>
            </a:extLst>
          </p:cNvPr>
          <p:cNvCxnSpPr>
            <a:cxnSpLocks/>
          </p:cNvCxnSpPr>
          <p:nvPr/>
        </p:nvCxnSpPr>
        <p:spPr>
          <a:xfrm>
            <a:off x="0" y="6492423"/>
            <a:ext cx="9144000"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6" name="Picture 15" descr="Logo, company name&#10;&#10;Description automatically generated">
            <a:extLst>
              <a:ext uri="{FF2B5EF4-FFF2-40B4-BE49-F238E27FC236}">
                <a16:creationId xmlns:a16="http://schemas.microsoft.com/office/drawing/2014/main" id="{23B10179-401D-4114-B511-86A8A355B6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536" t="34623" r="64348" b="34477"/>
          <a:stretch/>
        </p:blipFill>
        <p:spPr>
          <a:xfrm>
            <a:off x="8818119" y="6546450"/>
            <a:ext cx="263142" cy="252472"/>
          </a:xfrm>
          <a:prstGeom prst="rect">
            <a:avLst/>
          </a:prstGeom>
        </p:spPr>
      </p:pic>
      <p:sp>
        <p:nvSpPr>
          <p:cNvPr id="2" name="CuadroTexto 1">
            <a:extLst>
              <a:ext uri="{FF2B5EF4-FFF2-40B4-BE49-F238E27FC236}">
                <a16:creationId xmlns:a16="http://schemas.microsoft.com/office/drawing/2014/main" id="{CEF360BD-BCC0-AE57-3458-49C687F68D07}"/>
              </a:ext>
            </a:extLst>
          </p:cNvPr>
          <p:cNvSpPr txBox="1"/>
          <p:nvPr/>
        </p:nvSpPr>
        <p:spPr>
          <a:xfrm>
            <a:off x="393130" y="395453"/>
            <a:ext cx="7476313" cy="646331"/>
          </a:xfrm>
          <a:prstGeom prst="rect">
            <a:avLst/>
          </a:prstGeom>
          <a:noFill/>
        </p:spPr>
        <p:txBody>
          <a:bodyPr wrap="square" rtlCol="0">
            <a:spAutoFit/>
          </a:bodyPr>
          <a:lstStyle/>
          <a:p>
            <a:r>
              <a:rPr lang="da-DK" sz="3600" b="1" spc="-150" dirty="0">
                <a:solidFill>
                  <a:srgbClr val="002060"/>
                </a:solidFill>
                <a:latin typeface="Arial" pitchFamily="34" charset="0"/>
                <a:cs typeface="Arial" pitchFamily="34" charset="0"/>
              </a:rPr>
              <a:t>¿ </a:t>
            </a:r>
            <a:r>
              <a:rPr lang="es-ES_tradnl" sz="3600" b="1" dirty="0">
                <a:solidFill>
                  <a:srgbClr val="002060"/>
                </a:solidFill>
                <a:latin typeface="Arial" pitchFamily="34" charset="0"/>
                <a:cs typeface="Arial" pitchFamily="34" charset="0"/>
              </a:rPr>
              <a:t>Por Qué Invertir?</a:t>
            </a:r>
          </a:p>
        </p:txBody>
      </p:sp>
      <p:cxnSp>
        <p:nvCxnSpPr>
          <p:cNvPr id="8" name="Conector recto 7">
            <a:extLst>
              <a:ext uri="{FF2B5EF4-FFF2-40B4-BE49-F238E27FC236}">
                <a16:creationId xmlns:a16="http://schemas.microsoft.com/office/drawing/2014/main" id="{745DE380-CF81-4880-9085-410FD72D8629}"/>
              </a:ext>
            </a:extLst>
          </p:cNvPr>
          <p:cNvCxnSpPr/>
          <p:nvPr/>
        </p:nvCxnSpPr>
        <p:spPr>
          <a:xfrm>
            <a:off x="303101" y="1301750"/>
            <a:ext cx="8659289"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3" name="Diagrama de flujo: conector 2">
            <a:extLst>
              <a:ext uri="{FF2B5EF4-FFF2-40B4-BE49-F238E27FC236}">
                <a16:creationId xmlns:a16="http://schemas.microsoft.com/office/drawing/2014/main" id="{3E8ACBD9-0D33-C597-A58E-C95D22471AE9}"/>
              </a:ext>
            </a:extLst>
          </p:cNvPr>
          <p:cNvSpPr/>
          <p:nvPr/>
        </p:nvSpPr>
        <p:spPr>
          <a:xfrm>
            <a:off x="8404384" y="1871072"/>
            <a:ext cx="45719" cy="45719"/>
          </a:xfrm>
          <a:prstGeom prst="flowChartConnector">
            <a:avLst/>
          </a:prstGeom>
          <a:solidFill>
            <a:srgbClr val="FF0000"/>
          </a:solidFill>
          <a:ln w="63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Conector recto de flecha 16">
            <a:extLst>
              <a:ext uri="{FF2B5EF4-FFF2-40B4-BE49-F238E27FC236}">
                <a16:creationId xmlns:a16="http://schemas.microsoft.com/office/drawing/2014/main" id="{30EF979D-8624-856B-C89E-5C1593968BBE}"/>
              </a:ext>
            </a:extLst>
          </p:cNvPr>
          <p:cNvCxnSpPr>
            <a:cxnSpLocks/>
          </p:cNvCxnSpPr>
          <p:nvPr/>
        </p:nvCxnSpPr>
        <p:spPr>
          <a:xfrm flipV="1">
            <a:off x="3181350" y="1897723"/>
            <a:ext cx="5248275" cy="22107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82D7A865-0D38-CACA-0032-5352E0F4C56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0" y="1450156"/>
            <a:ext cx="9144000" cy="3957688"/>
          </a:xfrm>
          <a:prstGeom prst="rect">
            <a:avLst/>
          </a:prstGeom>
        </p:spPr>
      </p:pic>
    </p:spTree>
    <p:extLst>
      <p:ext uri="{BB962C8B-B14F-4D97-AF65-F5344CB8AC3E}">
        <p14:creationId xmlns:p14="http://schemas.microsoft.com/office/powerpoint/2010/main" val="2739002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FD6B007-3EDA-9A47-ACB1-816A8B655D1B}"/>
              </a:ext>
            </a:extLst>
          </p:cNvPr>
          <p:cNvPicPr>
            <a:picLocks noChangeAspect="1"/>
          </p:cNvPicPr>
          <p:nvPr/>
        </p:nvPicPr>
        <p:blipFill rotWithShape="1">
          <a:blip r:embed="rId3" cstate="print">
            <a:alphaModFix amt="5000"/>
            <a:extLst>
              <a:ext uri="{BEBA8EAE-BF5A-486C-A8C5-ECC9F3942E4B}">
                <a14:imgProps xmlns:a14="http://schemas.microsoft.com/office/drawing/2010/main">
                  <a14:imgLayer r:embed="rId4">
                    <a14:imgEffect>
                      <a14:backgroundRemoval t="26935" b="73725" l="33333" r="65392">
                        <a14:foregroundMark x1="47057" y1="29994" x2="52493" y2="30234"/>
                        <a14:foregroundMark x1="51181" y1="29274" x2="48219" y2="28794"/>
                        <a14:foregroundMark x1="49869" y1="26935" x2="50131" y2="27175"/>
                        <a14:foregroundMark x1="62805" y1="47630" x2="63967" y2="52609"/>
                        <a14:foregroundMark x1="63105" y1="47870" x2="64117" y2="51650"/>
                        <a14:foregroundMark x1="64867" y1="50210" x2="65429" y2="50690"/>
                        <a14:foregroundMark x1="51781" y1="46971" x2="46907" y2="50870"/>
                        <a14:foregroundMark x1="46907" y1="50870" x2="52231" y2="50510"/>
                        <a14:foregroundMark x1="52231" y1="50510" x2="47019" y2="51050"/>
                        <a14:foregroundMark x1="47019" y1="51050" x2="47807" y2="53749"/>
                        <a14:foregroundMark x1="36633" y1="52370" x2="37495" y2="48110"/>
                        <a14:foregroundMark x1="45744" y1="67906" x2="49494" y2="73845"/>
                        <a14:foregroundMark x1="49494" y1="73845" x2="52943" y2="68806"/>
                        <a14:foregroundMark x1="37945" y1="54709" x2="35583" y2="47211"/>
                        <a14:foregroundMark x1="35583" y1="47211" x2="38245" y2="46731"/>
                        <a14:foregroundMark x1="37195" y1="54229" x2="37195" y2="48110"/>
                        <a14:foregroundMark x1="36483" y1="45771" x2="33333" y2="52490"/>
                        <a14:foregroundMark x1="33333" y1="52490" x2="36783" y2="53029"/>
                      </a14:backgroundRemoval>
                    </a14:imgEffect>
                    <a14:imgEffect>
                      <a14:sharpenSoften amount="25000"/>
                    </a14:imgEffect>
                    <a14:imgEffect>
                      <a14:colorTemperature colorTemp="5900"/>
                    </a14:imgEffect>
                    <a14:imgEffect>
                      <a14:brightnessContrast bright="20000"/>
                    </a14:imgEffect>
                  </a14:imgLayer>
                </a14:imgProps>
              </a:ext>
              <a:ext uri="{28A0092B-C50C-407E-A947-70E740481C1C}">
                <a14:useLocalDpi xmlns:a14="http://schemas.microsoft.com/office/drawing/2010/main" val="0"/>
              </a:ext>
            </a:extLst>
          </a:blip>
          <a:srcRect l="32794" t="25319" r="32500" b="25090"/>
          <a:stretch/>
        </p:blipFill>
        <p:spPr>
          <a:xfrm>
            <a:off x="6823453" y="3797485"/>
            <a:ext cx="2447113" cy="2185451"/>
          </a:xfrm>
          <a:prstGeom prst="rect">
            <a:avLst/>
          </a:prstGeom>
        </p:spPr>
      </p:pic>
      <p:sp>
        <p:nvSpPr>
          <p:cNvPr id="9" name="Rectangle 8">
            <a:extLst>
              <a:ext uri="{FF2B5EF4-FFF2-40B4-BE49-F238E27FC236}">
                <a16:creationId xmlns:a16="http://schemas.microsoft.com/office/drawing/2014/main" id="{06C5301C-1234-4054-8546-81C654245314}"/>
              </a:ext>
            </a:extLst>
          </p:cNvPr>
          <p:cNvSpPr/>
          <p:nvPr/>
        </p:nvSpPr>
        <p:spPr>
          <a:xfrm>
            <a:off x="200686" y="154606"/>
            <a:ext cx="3048000" cy="1325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0" name="Rectangle 9">
            <a:extLst>
              <a:ext uri="{FF2B5EF4-FFF2-40B4-BE49-F238E27FC236}">
                <a16:creationId xmlns:a16="http://schemas.microsoft.com/office/drawing/2014/main" id="{FBBF4178-DBD6-496B-B19F-ACCBA6560530}"/>
              </a:ext>
            </a:extLst>
          </p:cNvPr>
          <p:cNvSpPr/>
          <p:nvPr/>
        </p:nvSpPr>
        <p:spPr>
          <a:xfrm>
            <a:off x="8578132" y="0"/>
            <a:ext cx="571500" cy="58477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2060"/>
              </a:solidFill>
            </a:endParaRPr>
          </a:p>
        </p:txBody>
      </p:sp>
      <p:sp>
        <p:nvSpPr>
          <p:cNvPr id="11" name="Rectangle 10">
            <a:extLst>
              <a:ext uri="{FF2B5EF4-FFF2-40B4-BE49-F238E27FC236}">
                <a16:creationId xmlns:a16="http://schemas.microsoft.com/office/drawing/2014/main" id="{BA52948F-B7B7-456E-9A39-C8BAAE34658A}"/>
              </a:ext>
            </a:extLst>
          </p:cNvPr>
          <p:cNvSpPr/>
          <p:nvPr/>
        </p:nvSpPr>
        <p:spPr>
          <a:xfrm>
            <a:off x="8949690" y="584775"/>
            <a:ext cx="194310" cy="20389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2060"/>
              </a:solidFill>
            </a:endParaRPr>
          </a:p>
        </p:txBody>
      </p:sp>
      <p:sp>
        <p:nvSpPr>
          <p:cNvPr id="12" name="Rectangle 11">
            <a:extLst>
              <a:ext uri="{FF2B5EF4-FFF2-40B4-BE49-F238E27FC236}">
                <a16:creationId xmlns:a16="http://schemas.microsoft.com/office/drawing/2014/main" id="{47DAD282-DC62-41C2-9B10-C2763BE67F5E}"/>
              </a:ext>
            </a:extLst>
          </p:cNvPr>
          <p:cNvSpPr/>
          <p:nvPr/>
        </p:nvSpPr>
        <p:spPr>
          <a:xfrm>
            <a:off x="8383822" y="0"/>
            <a:ext cx="194310" cy="20389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2060"/>
              </a:solidFill>
            </a:endParaRPr>
          </a:p>
        </p:txBody>
      </p:sp>
      <p:sp>
        <p:nvSpPr>
          <p:cNvPr id="5" name="CuadroTexto 35"/>
          <p:cNvSpPr txBox="1"/>
          <p:nvPr/>
        </p:nvSpPr>
        <p:spPr>
          <a:xfrm>
            <a:off x="398762" y="1058269"/>
            <a:ext cx="7940675" cy="338554"/>
          </a:xfrm>
          <a:prstGeom prst="rect">
            <a:avLst/>
          </a:prstGeom>
          <a:noFill/>
        </p:spPr>
        <p:txBody>
          <a:bodyPr wrap="square" rtlCol="0">
            <a:spAutoFit/>
          </a:bodyPr>
          <a:lstStyle/>
          <a:p>
            <a:pPr lvl="0">
              <a:defRPr/>
            </a:pPr>
            <a:r>
              <a:rPr lang="es-ES_tradnl" sz="1600" b="1" i="1" dirty="0">
                <a:solidFill>
                  <a:schemeClr val="accent3">
                    <a:lumMod val="75000"/>
                  </a:schemeClr>
                </a:solidFill>
                <a:latin typeface="Arial" pitchFamily="34" charset="0"/>
                <a:cs typeface="Arial" pitchFamily="34" charset="0"/>
              </a:rPr>
              <a:t>Alternativas de jurisdicciones para ubicar tu patrimonio:</a:t>
            </a:r>
            <a:endParaRPr kumimoji="0" lang="es-MX" sz="1600" b="0" i="1" u="none" strike="noStrike" kern="1200" cap="none" spc="0" normalizeH="0" baseline="0" noProof="0" dirty="0">
              <a:ln>
                <a:noFill/>
              </a:ln>
              <a:solidFill>
                <a:schemeClr val="accent3">
                  <a:lumMod val="75000"/>
                </a:schemeClr>
              </a:solidFill>
              <a:uLnTx/>
              <a:uFillTx/>
              <a:latin typeface="Arial" pitchFamily="34" charset="0"/>
              <a:ea typeface="+mn-ea"/>
              <a:cs typeface="Arial" pitchFamily="34" charset="0"/>
            </a:endParaRPr>
          </a:p>
        </p:txBody>
      </p:sp>
      <p:cxnSp>
        <p:nvCxnSpPr>
          <p:cNvPr id="13" name="Straight Connector 12">
            <a:extLst>
              <a:ext uri="{FF2B5EF4-FFF2-40B4-BE49-F238E27FC236}">
                <a16:creationId xmlns:a16="http://schemas.microsoft.com/office/drawing/2014/main" id="{7EEC5AED-C8D4-433A-92C6-BB8450F223F1}"/>
              </a:ext>
            </a:extLst>
          </p:cNvPr>
          <p:cNvCxnSpPr>
            <a:cxnSpLocks/>
          </p:cNvCxnSpPr>
          <p:nvPr/>
        </p:nvCxnSpPr>
        <p:spPr>
          <a:xfrm>
            <a:off x="-126567" y="6666996"/>
            <a:ext cx="9397133"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61FBB73-EFB9-4298-9102-30EB323B526C}"/>
              </a:ext>
            </a:extLst>
          </p:cNvPr>
          <p:cNvCxnSpPr>
            <a:cxnSpLocks/>
          </p:cNvCxnSpPr>
          <p:nvPr/>
        </p:nvCxnSpPr>
        <p:spPr>
          <a:xfrm>
            <a:off x="-126567" y="6721023"/>
            <a:ext cx="9397133"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7" name="CuadroTexto 16">
            <a:extLst>
              <a:ext uri="{FF2B5EF4-FFF2-40B4-BE49-F238E27FC236}">
                <a16:creationId xmlns:a16="http://schemas.microsoft.com/office/drawing/2014/main" id="{46889119-3F6C-F347-B2A9-E679B18BBB7D}"/>
              </a:ext>
            </a:extLst>
          </p:cNvPr>
          <p:cNvSpPr txBox="1"/>
          <p:nvPr/>
        </p:nvSpPr>
        <p:spPr>
          <a:xfrm>
            <a:off x="393131" y="1351309"/>
            <a:ext cx="8185002" cy="1735155"/>
          </a:xfrm>
          <a:prstGeom prst="rect">
            <a:avLst/>
          </a:prstGeom>
          <a:noFill/>
        </p:spPr>
        <p:txBody>
          <a:bodyPr wrap="square" rtlCol="0">
            <a:spAutoFit/>
          </a:bodyPr>
          <a:lstStyle/>
          <a:p>
            <a:endParaRPr lang="es-ES_tradnl" sz="1100" i="1" dirty="0">
              <a:latin typeface="Arial" pitchFamily="34" charset="0"/>
              <a:cs typeface="Arial" pitchFamily="34" charset="0"/>
            </a:endParaRPr>
          </a:p>
          <a:p>
            <a:pPr marL="285750" indent="-285750">
              <a:lnSpc>
                <a:spcPct val="140000"/>
              </a:lnSpc>
              <a:buFont typeface="Arial" panose="020B0604020202020204" pitchFamily="34" charset="0"/>
              <a:buChar char="•"/>
            </a:pPr>
            <a:r>
              <a:rPr lang="es-MX" sz="1400" dirty="0">
                <a:latin typeface="Arial" pitchFamily="34" charset="0"/>
                <a:cs typeface="Arial" pitchFamily="34" charset="0"/>
              </a:rPr>
              <a:t>Clientes buscando mejores opciones de ingreso sobre sus ahorros existentes para el retiro o un ingreso complementario (de su AFORE/AFP o una herencia o un seguro total o efectivo arriba de su fondo de urgencia o una inversión alternativa a su portafolio actual)</a:t>
            </a:r>
          </a:p>
          <a:p>
            <a:pPr marL="285750" indent="-285750">
              <a:lnSpc>
                <a:spcPct val="140000"/>
              </a:lnSpc>
              <a:buFont typeface="Arial" panose="020B0604020202020204" pitchFamily="34" charset="0"/>
              <a:buChar char="•"/>
            </a:pPr>
            <a:r>
              <a:rPr lang="es-MX" sz="1400" dirty="0">
                <a:latin typeface="Arial" pitchFamily="34" charset="0"/>
                <a:cs typeface="Arial" pitchFamily="34" charset="0"/>
              </a:rPr>
              <a:t>Tasas Fijas muy bajas y negativas en general.</a:t>
            </a:r>
          </a:p>
          <a:p>
            <a:pPr marL="285750" indent="-285750">
              <a:lnSpc>
                <a:spcPct val="140000"/>
              </a:lnSpc>
              <a:buFont typeface="Arial" panose="020B0604020202020204" pitchFamily="34" charset="0"/>
              <a:buChar char="•"/>
            </a:pPr>
            <a:r>
              <a:rPr lang="es-MX" sz="1400" dirty="0">
                <a:latin typeface="Arial" pitchFamily="34" charset="0"/>
                <a:cs typeface="Arial" pitchFamily="34" charset="0"/>
              </a:rPr>
              <a:t>Aprovechar los  beneficios fiscales al momento de planear su futuro financiero</a:t>
            </a:r>
          </a:p>
        </p:txBody>
      </p:sp>
      <p:sp>
        <p:nvSpPr>
          <p:cNvPr id="2" name="CuadroTexto 1">
            <a:extLst>
              <a:ext uri="{FF2B5EF4-FFF2-40B4-BE49-F238E27FC236}">
                <a16:creationId xmlns:a16="http://schemas.microsoft.com/office/drawing/2014/main" id="{D7352264-0DEE-8EA3-2E35-43C365BB346E}"/>
              </a:ext>
            </a:extLst>
          </p:cNvPr>
          <p:cNvSpPr txBox="1"/>
          <p:nvPr/>
        </p:nvSpPr>
        <p:spPr>
          <a:xfrm>
            <a:off x="393130" y="395453"/>
            <a:ext cx="7476313" cy="646331"/>
          </a:xfrm>
          <a:prstGeom prst="rect">
            <a:avLst/>
          </a:prstGeom>
          <a:noFill/>
        </p:spPr>
        <p:txBody>
          <a:bodyPr wrap="square" rtlCol="0">
            <a:spAutoFit/>
          </a:bodyPr>
          <a:lstStyle/>
          <a:p>
            <a:r>
              <a:rPr lang="da-DK" sz="3600" b="1" spc="-150" dirty="0">
                <a:solidFill>
                  <a:srgbClr val="002060"/>
                </a:solidFill>
                <a:latin typeface="Arial" pitchFamily="34" charset="0"/>
                <a:cs typeface="Arial" pitchFamily="34" charset="0"/>
              </a:rPr>
              <a:t>¿ </a:t>
            </a:r>
            <a:r>
              <a:rPr lang="es-ES_tradnl" sz="3600" b="1" dirty="0">
                <a:solidFill>
                  <a:srgbClr val="002060"/>
                </a:solidFill>
                <a:latin typeface="Arial" pitchFamily="34" charset="0"/>
                <a:cs typeface="Arial" pitchFamily="34" charset="0"/>
              </a:rPr>
              <a:t>Por Qué Invertir?</a:t>
            </a:r>
          </a:p>
        </p:txBody>
      </p:sp>
      <p:pic>
        <p:nvPicPr>
          <p:cNvPr id="7" name="Imagen 6">
            <a:extLst>
              <a:ext uri="{FF2B5EF4-FFF2-40B4-BE49-F238E27FC236}">
                <a16:creationId xmlns:a16="http://schemas.microsoft.com/office/drawing/2014/main" id="{5959F98A-86F4-F2D5-ECA1-E5C18A9FC8EE}"/>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393130" y="3060515"/>
            <a:ext cx="8523280" cy="3330630"/>
          </a:xfrm>
          <a:prstGeom prst="rect">
            <a:avLst/>
          </a:prstGeom>
        </p:spPr>
      </p:pic>
      <p:sp>
        <p:nvSpPr>
          <p:cNvPr id="6" name="TextBox 5">
            <a:extLst>
              <a:ext uri="{FF2B5EF4-FFF2-40B4-BE49-F238E27FC236}">
                <a16:creationId xmlns:a16="http://schemas.microsoft.com/office/drawing/2014/main" id="{BF289F95-50EB-DCC6-9061-6FA18834463E}"/>
              </a:ext>
            </a:extLst>
          </p:cNvPr>
          <p:cNvSpPr txBox="1"/>
          <p:nvPr/>
        </p:nvSpPr>
        <p:spPr>
          <a:xfrm>
            <a:off x="326876" y="6351691"/>
            <a:ext cx="4450223" cy="276999"/>
          </a:xfrm>
          <a:prstGeom prst="rect">
            <a:avLst/>
          </a:prstGeom>
          <a:noFill/>
        </p:spPr>
        <p:txBody>
          <a:bodyPr wrap="square">
            <a:spAutoFit/>
          </a:bodyPr>
          <a:lstStyle/>
          <a:p>
            <a:r>
              <a:rPr lang="es-MX" sz="1200" b="1" dirty="0"/>
              <a:t>Fuente: https://tradingeconomics.com/bonds</a:t>
            </a:r>
          </a:p>
        </p:txBody>
      </p:sp>
    </p:spTree>
    <p:extLst>
      <p:ext uri="{BB962C8B-B14F-4D97-AF65-F5344CB8AC3E}">
        <p14:creationId xmlns:p14="http://schemas.microsoft.com/office/powerpoint/2010/main" val="1354184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8251B0-419A-48DC-9C3D-4F6C2F76F93C}"/>
              </a:ext>
            </a:extLst>
          </p:cNvPr>
          <p:cNvSpPr/>
          <p:nvPr/>
        </p:nvSpPr>
        <p:spPr>
          <a:xfrm>
            <a:off x="291548" y="278297"/>
            <a:ext cx="3048000" cy="998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8" name="CuadroTexto 37"/>
          <p:cNvSpPr txBox="1"/>
          <p:nvPr/>
        </p:nvSpPr>
        <p:spPr>
          <a:xfrm>
            <a:off x="508250" y="1041784"/>
            <a:ext cx="7797028" cy="369332"/>
          </a:xfrm>
          <a:prstGeom prst="rect">
            <a:avLst/>
          </a:prstGeom>
          <a:noFill/>
        </p:spPr>
        <p:txBody>
          <a:bodyPr wrap="square" rtlCol="0">
            <a:spAutoFit/>
          </a:bodyPr>
          <a:lstStyle/>
          <a:p>
            <a:r>
              <a:rPr lang="es-MX" b="1" dirty="0">
                <a:solidFill>
                  <a:srgbClr val="002060"/>
                </a:solidFill>
                <a:latin typeface="Arial" pitchFamily="34" charset="0"/>
                <a:cs typeface="Arial" pitchFamily="34" charset="0"/>
              </a:rPr>
              <a:t>Ejemplo del éxito de Deuda Privada en DIVERSIFICAR  tu cartera</a:t>
            </a:r>
            <a:endParaRPr lang="es-MX" dirty="0"/>
          </a:p>
        </p:txBody>
      </p:sp>
      <p:sp>
        <p:nvSpPr>
          <p:cNvPr id="5" name="CuadroTexto 35"/>
          <p:cNvSpPr txBox="1"/>
          <p:nvPr/>
        </p:nvSpPr>
        <p:spPr>
          <a:xfrm>
            <a:off x="484764" y="1536088"/>
            <a:ext cx="8166178" cy="523220"/>
          </a:xfrm>
          <a:prstGeom prst="rect">
            <a:avLst/>
          </a:prstGeom>
          <a:noFill/>
        </p:spPr>
        <p:txBody>
          <a:bodyPr wrap="square" rtlCol="0">
            <a:spAutoFit/>
          </a:bodyPr>
          <a:lstStyle/>
          <a:p>
            <a:pPr algn="just"/>
            <a:r>
              <a:rPr kumimoji="0" lang="es-MX" sz="1400" b="1" i="1" u="none" strike="noStrike" kern="1200" cap="none" spc="0" normalizeH="0" baseline="0" noProof="0" dirty="0">
                <a:ln>
                  <a:noFill/>
                </a:ln>
                <a:solidFill>
                  <a:srgbClr val="A5A5A5">
                    <a:lumMod val="75000"/>
                  </a:srgbClr>
                </a:solidFill>
                <a:effectLst/>
                <a:uLnTx/>
                <a:uFillTx/>
                <a:latin typeface="Arial" pitchFamily="34" charset="0"/>
                <a:ea typeface="+mn-ea"/>
                <a:cs typeface="Arial" pitchFamily="34" charset="0"/>
              </a:rPr>
              <a:t>Ejemplo de cómo un inversionista recibió los siguientes pagos de ingresos durante 2022 con </a:t>
            </a:r>
            <a:r>
              <a:rPr kumimoji="0" lang="es-MX" sz="1400" b="1" i="1" u="sng" strike="noStrike" kern="1200" cap="none" spc="0" normalizeH="0" baseline="0" noProof="0" dirty="0">
                <a:ln>
                  <a:noFill/>
                </a:ln>
                <a:solidFill>
                  <a:srgbClr val="A5A5A5">
                    <a:lumMod val="75000"/>
                  </a:srgbClr>
                </a:solidFill>
                <a:effectLst/>
                <a:uLnTx/>
                <a:uFillTx/>
                <a:latin typeface="Arial" pitchFamily="34" charset="0"/>
                <a:ea typeface="+mn-ea"/>
                <a:cs typeface="Arial" pitchFamily="34" charset="0"/>
              </a:rPr>
              <a:t>una inversión de USD 250,000 </a:t>
            </a:r>
            <a:r>
              <a:rPr kumimoji="0" lang="es-MX" sz="1400" b="1" i="1" u="none" strike="noStrike" kern="1200" cap="none" spc="0" normalizeH="0" baseline="0" noProof="0" dirty="0">
                <a:ln>
                  <a:noFill/>
                </a:ln>
                <a:solidFill>
                  <a:srgbClr val="A5A5A5">
                    <a:lumMod val="75000"/>
                  </a:srgbClr>
                </a:solidFill>
                <a:effectLst/>
                <a:uLnTx/>
                <a:uFillTx/>
                <a:latin typeface="Arial" pitchFamily="34" charset="0"/>
                <a:ea typeface="+mn-ea"/>
                <a:cs typeface="Arial" pitchFamily="34" charset="0"/>
              </a:rPr>
              <a:t>cuando las Bolsas globales bajaron entre alrededor del 20%. </a:t>
            </a:r>
            <a:endParaRPr lang="es-ES_tradnl" sz="1600" b="1" dirty="0">
              <a:solidFill>
                <a:schemeClr val="accent3">
                  <a:lumMod val="75000"/>
                </a:schemeClr>
              </a:solidFill>
              <a:latin typeface="Arial" pitchFamily="34" charset="0"/>
              <a:cs typeface="Arial" pitchFamily="34" charset="0"/>
            </a:endParaRPr>
          </a:p>
        </p:txBody>
      </p:sp>
      <p:sp>
        <p:nvSpPr>
          <p:cNvPr id="2" name="Rectangle 1">
            <a:extLst>
              <a:ext uri="{FF2B5EF4-FFF2-40B4-BE49-F238E27FC236}">
                <a16:creationId xmlns:a16="http://schemas.microsoft.com/office/drawing/2014/main" id="{02CE7AE2-290B-43E0-9FF2-541467F93BDB}"/>
              </a:ext>
            </a:extLst>
          </p:cNvPr>
          <p:cNvSpPr/>
          <p:nvPr/>
        </p:nvSpPr>
        <p:spPr>
          <a:xfrm>
            <a:off x="8578132" y="0"/>
            <a:ext cx="571500" cy="58477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2060"/>
              </a:solidFill>
            </a:endParaRPr>
          </a:p>
        </p:txBody>
      </p:sp>
      <p:sp>
        <p:nvSpPr>
          <p:cNvPr id="10" name="Rectangle 9">
            <a:extLst>
              <a:ext uri="{FF2B5EF4-FFF2-40B4-BE49-F238E27FC236}">
                <a16:creationId xmlns:a16="http://schemas.microsoft.com/office/drawing/2014/main" id="{597D3B6D-E14A-407F-8E8F-1A6DBDFD486A}"/>
              </a:ext>
            </a:extLst>
          </p:cNvPr>
          <p:cNvSpPr/>
          <p:nvPr/>
        </p:nvSpPr>
        <p:spPr>
          <a:xfrm>
            <a:off x="8949690" y="584775"/>
            <a:ext cx="194310" cy="20389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2060"/>
              </a:solidFill>
            </a:endParaRPr>
          </a:p>
        </p:txBody>
      </p:sp>
      <p:sp>
        <p:nvSpPr>
          <p:cNvPr id="11" name="Rectangle 10">
            <a:extLst>
              <a:ext uri="{FF2B5EF4-FFF2-40B4-BE49-F238E27FC236}">
                <a16:creationId xmlns:a16="http://schemas.microsoft.com/office/drawing/2014/main" id="{08A04414-2927-4B27-A34D-40EA65FFB3A1}"/>
              </a:ext>
            </a:extLst>
          </p:cNvPr>
          <p:cNvSpPr/>
          <p:nvPr/>
        </p:nvSpPr>
        <p:spPr>
          <a:xfrm>
            <a:off x="8383822" y="0"/>
            <a:ext cx="194310" cy="20389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2060"/>
              </a:solidFill>
            </a:endParaRPr>
          </a:p>
        </p:txBody>
      </p:sp>
      <p:pic>
        <p:nvPicPr>
          <p:cNvPr id="13" name="Picture 12" descr="Logo, company name&#10;&#10;Description automatically generated">
            <a:extLst>
              <a:ext uri="{FF2B5EF4-FFF2-40B4-BE49-F238E27FC236}">
                <a16:creationId xmlns:a16="http://schemas.microsoft.com/office/drawing/2014/main" id="{5DD4ADB5-BC73-47F5-AA69-195AB47DE2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536" t="34623" r="64348" b="34477"/>
          <a:stretch/>
        </p:blipFill>
        <p:spPr>
          <a:xfrm>
            <a:off x="291548" y="6104543"/>
            <a:ext cx="495242" cy="475161"/>
          </a:xfrm>
          <a:prstGeom prst="rect">
            <a:avLst/>
          </a:prstGeom>
        </p:spPr>
      </p:pic>
      <p:pic>
        <p:nvPicPr>
          <p:cNvPr id="14" name="Picture 12" descr="A tree in a forest&#10;&#10;Description automatically generated">
            <a:extLst>
              <a:ext uri="{FF2B5EF4-FFF2-40B4-BE49-F238E27FC236}">
                <a16:creationId xmlns:a16="http://schemas.microsoft.com/office/drawing/2014/main" id="{33E38E3D-8D7B-E446-B1F3-46E9685D54A9}"/>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54330"/>
          <a:stretch/>
        </p:blipFill>
        <p:spPr>
          <a:xfrm>
            <a:off x="21890" y="4560840"/>
            <a:ext cx="9144000" cy="2365738"/>
          </a:xfrm>
          <a:prstGeom prst="rect">
            <a:avLst/>
          </a:prstGeom>
        </p:spPr>
      </p:pic>
      <p:graphicFrame>
        <p:nvGraphicFramePr>
          <p:cNvPr id="16" name="Tabla 16">
            <a:extLst>
              <a:ext uri="{FF2B5EF4-FFF2-40B4-BE49-F238E27FC236}">
                <a16:creationId xmlns:a16="http://schemas.microsoft.com/office/drawing/2014/main" id="{2F365319-9978-9219-F6FF-A8E120D39FE7}"/>
              </a:ext>
            </a:extLst>
          </p:cNvPr>
          <p:cNvGraphicFramePr>
            <a:graphicFrameLocks noGrp="1"/>
          </p:cNvGraphicFramePr>
          <p:nvPr>
            <p:extLst>
              <p:ext uri="{D42A27DB-BD31-4B8C-83A1-F6EECF244321}">
                <p14:modId xmlns:p14="http://schemas.microsoft.com/office/powerpoint/2010/main" val="2438497011"/>
              </p:ext>
            </p:extLst>
          </p:nvPr>
        </p:nvGraphicFramePr>
        <p:xfrm>
          <a:off x="2395739" y="6031121"/>
          <a:ext cx="4566090" cy="370840"/>
        </p:xfrm>
        <a:graphic>
          <a:graphicData uri="http://schemas.openxmlformats.org/drawingml/2006/table">
            <a:tbl>
              <a:tblPr firstRow="1" bandRow="1">
                <a:tableStyleId>{5C22544A-7EE6-4342-B048-85BDC9FD1C3A}</a:tableStyleId>
              </a:tblPr>
              <a:tblGrid>
                <a:gridCol w="2283045">
                  <a:extLst>
                    <a:ext uri="{9D8B030D-6E8A-4147-A177-3AD203B41FA5}">
                      <a16:colId xmlns:a16="http://schemas.microsoft.com/office/drawing/2014/main" val="328138654"/>
                    </a:ext>
                  </a:extLst>
                </a:gridCol>
                <a:gridCol w="2283045">
                  <a:extLst>
                    <a:ext uri="{9D8B030D-6E8A-4147-A177-3AD203B41FA5}">
                      <a16:colId xmlns:a16="http://schemas.microsoft.com/office/drawing/2014/main" val="143242977"/>
                    </a:ext>
                  </a:extLst>
                </a:gridCol>
              </a:tblGrid>
              <a:tr h="370840">
                <a:tc>
                  <a:txBody>
                    <a:bodyPr/>
                    <a:lstStyle/>
                    <a:p>
                      <a:r>
                        <a:rPr lang="es-MX" dirty="0"/>
                        <a:t>Ingreso Bruto Total</a:t>
                      </a:r>
                    </a:p>
                  </a:txBody>
                  <a:tcPr/>
                </a:tc>
                <a:tc>
                  <a:txBody>
                    <a:bodyPr/>
                    <a:lstStyle/>
                    <a:p>
                      <a:r>
                        <a:rPr lang="es-MX" dirty="0"/>
                        <a:t>USD 33,000.00</a:t>
                      </a:r>
                    </a:p>
                  </a:txBody>
                  <a:tcPr/>
                </a:tc>
                <a:extLst>
                  <a:ext uri="{0D108BD9-81ED-4DB2-BD59-A6C34878D82A}">
                    <a16:rowId xmlns:a16="http://schemas.microsoft.com/office/drawing/2014/main" val="959057696"/>
                  </a:ext>
                </a:extLst>
              </a:tr>
            </a:tbl>
          </a:graphicData>
        </a:graphic>
      </p:graphicFrame>
      <p:pic>
        <p:nvPicPr>
          <p:cNvPr id="19" name="Imagen 18">
            <a:extLst>
              <a:ext uri="{FF2B5EF4-FFF2-40B4-BE49-F238E27FC236}">
                <a16:creationId xmlns:a16="http://schemas.microsoft.com/office/drawing/2014/main" id="{70A39D60-70D9-AB44-634D-9550F0F842C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485734" y="2568496"/>
            <a:ext cx="1524517" cy="579170"/>
          </a:xfrm>
          <a:prstGeom prst="rect">
            <a:avLst/>
          </a:prstGeom>
        </p:spPr>
      </p:pic>
      <p:pic>
        <p:nvPicPr>
          <p:cNvPr id="21" name="Imagen 20">
            <a:extLst>
              <a:ext uri="{FF2B5EF4-FFF2-40B4-BE49-F238E27FC236}">
                <a16:creationId xmlns:a16="http://schemas.microsoft.com/office/drawing/2014/main" id="{E16D1E78-4AAA-CE8A-093D-17F662E60E2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149148" y="2681348"/>
            <a:ext cx="1059272" cy="365448"/>
          </a:xfrm>
          <a:prstGeom prst="rect">
            <a:avLst/>
          </a:prstGeom>
        </p:spPr>
      </p:pic>
      <p:pic>
        <p:nvPicPr>
          <p:cNvPr id="25" name="Imagen 24">
            <a:extLst>
              <a:ext uri="{FF2B5EF4-FFF2-40B4-BE49-F238E27FC236}">
                <a16:creationId xmlns:a16="http://schemas.microsoft.com/office/drawing/2014/main" id="{A6333C73-B118-70EE-983A-EEC4102367F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563024" y="2587862"/>
            <a:ext cx="1051651" cy="513942"/>
          </a:xfrm>
          <a:prstGeom prst="rect">
            <a:avLst/>
          </a:prstGeom>
        </p:spPr>
      </p:pic>
      <p:pic>
        <p:nvPicPr>
          <p:cNvPr id="28" name="Imagen 27">
            <a:extLst>
              <a:ext uri="{FF2B5EF4-FFF2-40B4-BE49-F238E27FC236}">
                <a16:creationId xmlns:a16="http://schemas.microsoft.com/office/drawing/2014/main" id="{F286AAEE-6685-4391-474D-7EF8B46CBEAD}"/>
              </a:ext>
            </a:extLst>
          </p:cNvPr>
          <p:cNvPicPr>
            <a:picLocks noChangeAspect="1"/>
          </p:cNvPicPr>
          <p:nvPr/>
        </p:nvPicPr>
        <p:blipFill>
          <a:blip r:embed="rId7"/>
          <a:stretch>
            <a:fillRect/>
          </a:stretch>
        </p:blipFill>
        <p:spPr>
          <a:xfrm>
            <a:off x="6709617" y="2616216"/>
            <a:ext cx="1595661" cy="569153"/>
          </a:xfrm>
          <a:prstGeom prst="rect">
            <a:avLst/>
          </a:prstGeom>
        </p:spPr>
      </p:pic>
      <p:sp>
        <p:nvSpPr>
          <p:cNvPr id="3" name="CuadroTexto 2">
            <a:extLst>
              <a:ext uri="{FF2B5EF4-FFF2-40B4-BE49-F238E27FC236}">
                <a16:creationId xmlns:a16="http://schemas.microsoft.com/office/drawing/2014/main" id="{F9A69A16-7AED-2430-D5F5-8B3013704918}"/>
              </a:ext>
            </a:extLst>
          </p:cNvPr>
          <p:cNvSpPr txBox="1"/>
          <p:nvPr/>
        </p:nvSpPr>
        <p:spPr>
          <a:xfrm>
            <a:off x="393130" y="395453"/>
            <a:ext cx="7476313" cy="646331"/>
          </a:xfrm>
          <a:prstGeom prst="rect">
            <a:avLst/>
          </a:prstGeom>
          <a:noFill/>
        </p:spPr>
        <p:txBody>
          <a:bodyPr wrap="square" rtlCol="0">
            <a:spAutoFit/>
          </a:bodyPr>
          <a:lstStyle/>
          <a:p>
            <a:r>
              <a:rPr lang="da-DK" sz="3600" b="1" spc="-150" dirty="0">
                <a:solidFill>
                  <a:srgbClr val="002060"/>
                </a:solidFill>
                <a:latin typeface="Arial" pitchFamily="34" charset="0"/>
                <a:cs typeface="Arial" pitchFamily="34" charset="0"/>
              </a:rPr>
              <a:t>¿ </a:t>
            </a:r>
            <a:r>
              <a:rPr lang="es-ES_tradnl" sz="3600" b="1" dirty="0">
                <a:solidFill>
                  <a:srgbClr val="002060"/>
                </a:solidFill>
                <a:latin typeface="Arial" pitchFamily="34" charset="0"/>
                <a:cs typeface="Arial" pitchFamily="34" charset="0"/>
              </a:rPr>
              <a:t>Por Qué Invertir?</a:t>
            </a:r>
          </a:p>
        </p:txBody>
      </p:sp>
      <p:graphicFrame>
        <p:nvGraphicFramePr>
          <p:cNvPr id="6" name="Tabla 11">
            <a:extLst>
              <a:ext uri="{FF2B5EF4-FFF2-40B4-BE49-F238E27FC236}">
                <a16:creationId xmlns:a16="http://schemas.microsoft.com/office/drawing/2014/main" id="{42E50577-A4AE-AC8B-42D3-5546AACA2BA3}"/>
              </a:ext>
            </a:extLst>
          </p:cNvPr>
          <p:cNvGraphicFramePr>
            <a:graphicFrameLocks noGrp="1"/>
          </p:cNvGraphicFramePr>
          <p:nvPr>
            <p:extLst>
              <p:ext uri="{D42A27DB-BD31-4B8C-83A1-F6EECF244321}">
                <p14:modId xmlns:p14="http://schemas.microsoft.com/office/powerpoint/2010/main" val="1795346365"/>
              </p:ext>
            </p:extLst>
          </p:nvPr>
        </p:nvGraphicFramePr>
        <p:xfrm>
          <a:off x="1128038" y="3525639"/>
          <a:ext cx="7101492" cy="2042160"/>
        </p:xfrm>
        <a:graphic>
          <a:graphicData uri="http://schemas.openxmlformats.org/drawingml/2006/table">
            <a:tbl>
              <a:tblPr firstRow="1" bandRow="1">
                <a:tableStyleId>{5C22544A-7EE6-4342-B048-85BDC9FD1C3A}</a:tableStyleId>
              </a:tblPr>
              <a:tblGrid>
                <a:gridCol w="2126885">
                  <a:extLst>
                    <a:ext uri="{9D8B030D-6E8A-4147-A177-3AD203B41FA5}">
                      <a16:colId xmlns:a16="http://schemas.microsoft.com/office/drawing/2014/main" val="150699193"/>
                    </a:ext>
                  </a:extLst>
                </a:gridCol>
                <a:gridCol w="960981">
                  <a:extLst>
                    <a:ext uri="{9D8B030D-6E8A-4147-A177-3AD203B41FA5}">
                      <a16:colId xmlns:a16="http://schemas.microsoft.com/office/drawing/2014/main" val="3759955972"/>
                    </a:ext>
                  </a:extLst>
                </a:gridCol>
                <a:gridCol w="1165596">
                  <a:extLst>
                    <a:ext uri="{9D8B030D-6E8A-4147-A177-3AD203B41FA5}">
                      <a16:colId xmlns:a16="http://schemas.microsoft.com/office/drawing/2014/main" val="50286484"/>
                    </a:ext>
                  </a:extLst>
                </a:gridCol>
                <a:gridCol w="1600200">
                  <a:extLst>
                    <a:ext uri="{9D8B030D-6E8A-4147-A177-3AD203B41FA5}">
                      <a16:colId xmlns:a16="http://schemas.microsoft.com/office/drawing/2014/main" val="1006262691"/>
                    </a:ext>
                  </a:extLst>
                </a:gridCol>
                <a:gridCol w="1247830">
                  <a:extLst>
                    <a:ext uri="{9D8B030D-6E8A-4147-A177-3AD203B41FA5}">
                      <a16:colId xmlns:a16="http://schemas.microsoft.com/office/drawing/2014/main" val="75189726"/>
                    </a:ext>
                  </a:extLst>
                </a:gridCol>
              </a:tblGrid>
              <a:tr h="304398">
                <a:tc>
                  <a:txBody>
                    <a:bodyPr/>
                    <a:lstStyle/>
                    <a:p>
                      <a:r>
                        <a:rPr lang="es-MX" sz="1400" baseline="0" dirty="0"/>
                        <a:t>Instrumento de Renta Fija</a:t>
                      </a:r>
                    </a:p>
                  </a:txBody>
                  <a:tcPr/>
                </a:tc>
                <a:tc>
                  <a:txBody>
                    <a:bodyPr/>
                    <a:lstStyle/>
                    <a:p>
                      <a:r>
                        <a:rPr lang="es-MX" sz="1400" baseline="0" dirty="0"/>
                        <a:t>Tasa Annual</a:t>
                      </a:r>
                    </a:p>
                  </a:txBody>
                  <a:tcPr/>
                </a:tc>
                <a:tc>
                  <a:txBody>
                    <a:bodyPr/>
                    <a:lstStyle/>
                    <a:p>
                      <a:r>
                        <a:rPr lang="es-MX" sz="1400" baseline="0" dirty="0"/>
                        <a:t>Asignación</a:t>
                      </a:r>
                    </a:p>
                  </a:txBody>
                  <a:tcPr/>
                </a:tc>
                <a:tc>
                  <a:txBody>
                    <a:bodyPr/>
                    <a:lstStyle/>
                    <a:p>
                      <a:r>
                        <a:rPr lang="es-MX" sz="1400" baseline="0" dirty="0"/>
                        <a:t>Monto de Inversión</a:t>
                      </a:r>
                    </a:p>
                  </a:txBody>
                  <a:tcPr/>
                </a:tc>
                <a:tc>
                  <a:txBody>
                    <a:bodyPr/>
                    <a:lstStyle/>
                    <a:p>
                      <a:r>
                        <a:rPr lang="es-MX" sz="1400" baseline="0" dirty="0"/>
                        <a:t>Ingreso Anual</a:t>
                      </a:r>
                    </a:p>
                  </a:txBody>
                  <a:tcPr/>
                </a:tc>
                <a:extLst>
                  <a:ext uri="{0D108BD9-81ED-4DB2-BD59-A6C34878D82A}">
                    <a16:rowId xmlns:a16="http://schemas.microsoft.com/office/drawing/2014/main" val="2211188619"/>
                  </a:ext>
                </a:extLst>
              </a:tr>
              <a:tr h="304398">
                <a:tc>
                  <a:txBody>
                    <a:bodyPr/>
                    <a:lstStyle/>
                    <a:p>
                      <a:r>
                        <a:rPr lang="es-MX" sz="1400" baseline="0" dirty="0"/>
                        <a:t>79TH GROUP</a:t>
                      </a:r>
                    </a:p>
                  </a:txBody>
                  <a:tcPr/>
                </a:tc>
                <a:tc>
                  <a:txBody>
                    <a:bodyPr/>
                    <a:lstStyle/>
                    <a:p>
                      <a:r>
                        <a:rPr lang="es-MX" sz="1400" baseline="0" dirty="0"/>
                        <a:t>15%</a:t>
                      </a:r>
                    </a:p>
                  </a:txBody>
                  <a:tcPr/>
                </a:tc>
                <a:tc>
                  <a:txBody>
                    <a:bodyPr/>
                    <a:lstStyle/>
                    <a:p>
                      <a:r>
                        <a:rPr lang="es-MX" sz="1400" baseline="0" dirty="0"/>
                        <a:t>20%</a:t>
                      </a:r>
                    </a:p>
                  </a:txBody>
                  <a:tcPr/>
                </a:tc>
                <a:tc>
                  <a:txBody>
                    <a:bodyPr/>
                    <a:lstStyle/>
                    <a:p>
                      <a:r>
                        <a:rPr lang="es-MX" sz="1400" baseline="0" dirty="0"/>
                        <a:t>USD 50,000.00</a:t>
                      </a:r>
                    </a:p>
                  </a:txBody>
                  <a:tcPr/>
                </a:tc>
                <a:tc>
                  <a:txBody>
                    <a:bodyPr/>
                    <a:lstStyle/>
                    <a:p>
                      <a:r>
                        <a:rPr lang="es-MX" sz="1400" baseline="0" dirty="0"/>
                        <a:t>USD 7,500.00</a:t>
                      </a:r>
                    </a:p>
                  </a:txBody>
                  <a:tcPr/>
                </a:tc>
                <a:extLst>
                  <a:ext uri="{0D108BD9-81ED-4DB2-BD59-A6C34878D82A}">
                    <a16:rowId xmlns:a16="http://schemas.microsoft.com/office/drawing/2014/main" val="854112767"/>
                  </a:ext>
                </a:extLst>
              </a:tr>
              <a:tr h="304398">
                <a:tc>
                  <a:txBody>
                    <a:bodyPr/>
                    <a:lstStyle/>
                    <a:p>
                      <a:r>
                        <a:rPr lang="es-MX" sz="1400" baseline="0" dirty="0"/>
                        <a:t>LONDON DE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400" baseline="0" dirty="0"/>
                        <a:t>15%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Calibri"/>
                          <a:ea typeface="+mn-ea"/>
                          <a:cs typeface="+mn-cs"/>
                        </a:rPr>
                        <a:t>20%</a:t>
                      </a:r>
                    </a:p>
                  </a:txBody>
                  <a:tcPr/>
                </a:tc>
                <a:tc>
                  <a:txBody>
                    <a:bodyPr/>
                    <a:lstStyle/>
                    <a:p>
                      <a:r>
                        <a:rPr lang="es-MX" sz="1400" baseline="0" dirty="0"/>
                        <a:t>USD 50,000.00</a:t>
                      </a:r>
                    </a:p>
                  </a:txBody>
                  <a:tcPr/>
                </a:tc>
                <a:tc>
                  <a:txBody>
                    <a:bodyPr/>
                    <a:lstStyle/>
                    <a:p>
                      <a:r>
                        <a:rPr lang="es-MX" sz="1400" baseline="0" dirty="0"/>
                        <a:t>USD 7,500.00</a:t>
                      </a:r>
                    </a:p>
                  </a:txBody>
                  <a:tcPr/>
                </a:tc>
                <a:extLst>
                  <a:ext uri="{0D108BD9-81ED-4DB2-BD59-A6C34878D82A}">
                    <a16:rowId xmlns:a16="http://schemas.microsoft.com/office/drawing/2014/main" val="282623761"/>
                  </a:ext>
                </a:extLst>
              </a:tr>
              <a:tr h="3043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400" baseline="0" dirty="0"/>
                        <a:t>LOGBOOK LOANS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400" baseline="0" dirty="0"/>
                        <a:t>12%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Calibri"/>
                          <a:ea typeface="+mn-ea"/>
                          <a:cs typeface="+mn-cs"/>
                        </a:rPr>
                        <a:t>20%</a:t>
                      </a:r>
                    </a:p>
                  </a:txBody>
                  <a:tcPr/>
                </a:tc>
                <a:tc>
                  <a:txBody>
                    <a:bodyPr/>
                    <a:lstStyle/>
                    <a:p>
                      <a:r>
                        <a:rPr lang="es-MX" sz="1400" baseline="0" dirty="0"/>
                        <a:t>USD 50,000.00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400" baseline="0" dirty="0"/>
                        <a:t>USD 6,000.00</a:t>
                      </a:r>
                    </a:p>
                  </a:txBody>
                  <a:tcPr/>
                </a:tc>
                <a:extLst>
                  <a:ext uri="{0D108BD9-81ED-4DB2-BD59-A6C34878D82A}">
                    <a16:rowId xmlns:a16="http://schemas.microsoft.com/office/drawing/2014/main" val="1459994986"/>
                  </a:ext>
                </a:extLst>
              </a:tr>
              <a:tr h="304398">
                <a:tc>
                  <a:txBody>
                    <a:bodyPr/>
                    <a:lstStyle/>
                    <a:p>
                      <a:r>
                        <a:rPr lang="es-MX" sz="1400" baseline="0" dirty="0"/>
                        <a:t>LONDON RICHMOND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400" baseline="0" dirty="0"/>
                        <a:t>12%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Calibri"/>
                          <a:ea typeface="+mn-ea"/>
                          <a:cs typeface="+mn-cs"/>
                        </a:rPr>
                        <a:t>20%</a:t>
                      </a:r>
                    </a:p>
                  </a:txBody>
                  <a:tcPr/>
                </a:tc>
                <a:tc>
                  <a:txBody>
                    <a:bodyPr/>
                    <a:lstStyle/>
                    <a:p>
                      <a:r>
                        <a:rPr lang="es-MX" sz="1400" baseline="0" dirty="0"/>
                        <a:t>USD 50,000.00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400" baseline="0" dirty="0"/>
                        <a:t>USD 6,000.00</a:t>
                      </a:r>
                    </a:p>
                  </a:txBody>
                  <a:tcPr/>
                </a:tc>
                <a:extLst>
                  <a:ext uri="{0D108BD9-81ED-4DB2-BD59-A6C34878D82A}">
                    <a16:rowId xmlns:a16="http://schemas.microsoft.com/office/drawing/2014/main" val="3046559444"/>
                  </a:ext>
                </a:extLst>
              </a:tr>
              <a:tr h="304398">
                <a:tc>
                  <a:txBody>
                    <a:bodyPr/>
                    <a:lstStyle/>
                    <a:p>
                      <a:r>
                        <a:rPr lang="es-MX" sz="1400" baseline="0" dirty="0"/>
                        <a:t>WOODVILLE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400" baseline="0" dirty="0"/>
                        <a:t>12%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Calibri"/>
                          <a:ea typeface="+mn-ea"/>
                          <a:cs typeface="+mn-cs"/>
                        </a:rPr>
                        <a:t>20%</a:t>
                      </a:r>
                    </a:p>
                  </a:txBody>
                  <a:tcPr/>
                </a:tc>
                <a:tc>
                  <a:txBody>
                    <a:bodyPr/>
                    <a:lstStyle/>
                    <a:p>
                      <a:r>
                        <a:rPr lang="es-MX" sz="1400" baseline="0" dirty="0"/>
                        <a:t>USD 50,000.00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400" baseline="0" dirty="0"/>
                        <a:t>USD 6,000.00</a:t>
                      </a:r>
                    </a:p>
                  </a:txBody>
                  <a:tcPr/>
                </a:tc>
                <a:extLst>
                  <a:ext uri="{0D108BD9-81ED-4DB2-BD59-A6C34878D82A}">
                    <a16:rowId xmlns:a16="http://schemas.microsoft.com/office/drawing/2014/main" val="3444779836"/>
                  </a:ext>
                </a:extLst>
              </a:tr>
            </a:tbl>
          </a:graphicData>
        </a:graphic>
      </p:graphicFrame>
      <p:pic>
        <p:nvPicPr>
          <p:cNvPr id="12" name="Imagen 11">
            <a:extLst>
              <a:ext uri="{FF2B5EF4-FFF2-40B4-BE49-F238E27FC236}">
                <a16:creationId xmlns:a16="http://schemas.microsoft.com/office/drawing/2014/main" id="{532AA3DF-F273-128E-6498-BCD7A2A23EC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79316" y="2587862"/>
            <a:ext cx="1167521" cy="579170"/>
          </a:xfrm>
          <a:prstGeom prst="rect">
            <a:avLst/>
          </a:prstGeom>
        </p:spPr>
      </p:pic>
    </p:spTree>
    <p:extLst>
      <p:ext uri="{BB962C8B-B14F-4D97-AF65-F5344CB8AC3E}">
        <p14:creationId xmlns:p14="http://schemas.microsoft.com/office/powerpoint/2010/main" val="4086392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B3653B2-FC1A-924D-98DE-7EC5D53ED6A7}"/>
              </a:ext>
            </a:extLst>
          </p:cNvPr>
          <p:cNvSpPr txBox="1"/>
          <p:nvPr/>
        </p:nvSpPr>
        <p:spPr>
          <a:xfrm>
            <a:off x="579785" y="1055691"/>
            <a:ext cx="7984429" cy="25114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7200" b="1" i="0" u="none" strike="noStrike" kern="1200" cap="none" spc="0" normalizeH="0" baseline="0" noProof="0" dirty="0">
                <a:ln>
                  <a:noFill/>
                </a:ln>
                <a:solidFill>
                  <a:srgbClr val="002060"/>
                </a:solidFill>
                <a:uLnTx/>
                <a:uFillTx/>
                <a:latin typeface="Arial" pitchFamily="34" charset="0"/>
                <a:ea typeface="+mn-ea"/>
                <a:cs typeface="Arial" pitchFamily="34" charset="0"/>
              </a:rPr>
              <a:t>03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uLnTx/>
              <a:uFillTx/>
              <a:latin typeface="Arial" pitchFamily="34" charset="0"/>
              <a:ea typeface="+mn-ea"/>
              <a:cs typeface="Arial" pitchFamily="34" charset="0"/>
            </a:endParaRPr>
          </a:p>
          <a:p>
            <a:pPr>
              <a:lnSpc>
                <a:spcPct val="80000"/>
              </a:lnSpc>
            </a:pPr>
            <a:r>
              <a:rPr lang="da-DK" sz="4400" b="1" spc="-150" dirty="0">
                <a:solidFill>
                  <a:srgbClr val="666666"/>
                </a:solidFill>
                <a:latin typeface="Arial" pitchFamily="34" charset="0"/>
                <a:cs typeface="Arial" pitchFamily="34" charset="0"/>
              </a:rPr>
              <a:t>¿</a:t>
            </a:r>
            <a:r>
              <a:rPr lang="da-DK" sz="4400" b="1" spc="-150" dirty="0" err="1">
                <a:solidFill>
                  <a:srgbClr val="666666"/>
                </a:solidFill>
                <a:latin typeface="Arial" pitchFamily="34" charset="0"/>
                <a:cs typeface="Arial" pitchFamily="34" charset="0"/>
              </a:rPr>
              <a:t>Qué</a:t>
            </a:r>
            <a:r>
              <a:rPr lang="da-DK" sz="4400" b="1" spc="-150" dirty="0">
                <a:solidFill>
                  <a:srgbClr val="666666"/>
                </a:solidFill>
                <a:latin typeface="Arial" pitchFamily="34" charset="0"/>
                <a:cs typeface="Arial" pitchFamily="34" charset="0"/>
              </a:rPr>
              <a:t> es </a:t>
            </a:r>
            <a:r>
              <a:rPr lang="da-DK" sz="4400" b="1" spc="-150" dirty="0" err="1">
                <a:solidFill>
                  <a:srgbClr val="666666"/>
                </a:solidFill>
                <a:latin typeface="Arial" pitchFamily="34" charset="0"/>
                <a:cs typeface="Arial" pitchFamily="34" charset="0"/>
              </a:rPr>
              <a:t>un</a:t>
            </a:r>
            <a:r>
              <a:rPr lang="da-DK" sz="4400" b="1" spc="-150" dirty="0">
                <a:solidFill>
                  <a:srgbClr val="666666"/>
                </a:solidFill>
                <a:latin typeface="Arial" pitchFamily="34" charset="0"/>
                <a:cs typeface="Arial" pitchFamily="34" charset="0"/>
              </a:rPr>
              <a:t> </a:t>
            </a:r>
            <a:r>
              <a:rPr lang="da-DK" sz="4400" b="1" spc="-150" dirty="0" err="1">
                <a:solidFill>
                  <a:srgbClr val="666666"/>
                </a:solidFill>
                <a:latin typeface="Arial" pitchFamily="34" charset="0"/>
                <a:cs typeface="Arial" pitchFamily="34" charset="0"/>
              </a:rPr>
              <a:t>Bono</a:t>
            </a:r>
            <a:r>
              <a:rPr lang="da-DK" sz="4400" b="1" spc="-150" dirty="0">
                <a:solidFill>
                  <a:srgbClr val="666666"/>
                </a:solidFill>
                <a:latin typeface="Arial" pitchFamily="34" charset="0"/>
                <a:cs typeface="Arial" pitchFamily="34" charset="0"/>
              </a:rPr>
              <a:t> </a:t>
            </a:r>
            <a:r>
              <a:rPr lang="da-DK" sz="4400" b="1" spc="-150" dirty="0" err="1">
                <a:solidFill>
                  <a:srgbClr val="666666"/>
                </a:solidFill>
                <a:latin typeface="Arial" pitchFamily="34" charset="0"/>
                <a:cs typeface="Arial" pitchFamily="34" charset="0"/>
              </a:rPr>
              <a:t>Corporativo</a:t>
            </a:r>
            <a:r>
              <a:rPr lang="da-DK" sz="4400" b="1" spc="-150" dirty="0">
                <a:solidFill>
                  <a:srgbClr val="666666"/>
                </a:solidFill>
                <a:latin typeface="Arial" pitchFamily="34" charset="0"/>
                <a:cs typeface="Arial"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1" i="0" u="none" strike="noStrike" kern="1200" cap="none" spc="0" normalizeH="0" baseline="0" noProof="0" dirty="0">
              <a:ln>
                <a:noFill/>
              </a:ln>
              <a:solidFill>
                <a:srgbClr val="002060"/>
              </a:solidFill>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srgbClr val="002060"/>
                </a:solidFill>
                <a:uLnTx/>
                <a:uFillTx/>
                <a:latin typeface="Arial" pitchFamily="34" charset="0"/>
                <a:ea typeface="+mn-ea"/>
                <a:cs typeface="Arial" pitchFamily="34" charset="0"/>
              </a:rPr>
              <a:t>KNG International Advisors</a:t>
            </a:r>
          </a:p>
        </p:txBody>
      </p:sp>
    </p:spTree>
    <p:extLst>
      <p:ext uri="{BB962C8B-B14F-4D97-AF65-F5344CB8AC3E}">
        <p14:creationId xmlns:p14="http://schemas.microsoft.com/office/powerpoint/2010/main" val="3368725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8251B0-419A-48DC-9C3D-4F6C2F76F93C}"/>
              </a:ext>
            </a:extLst>
          </p:cNvPr>
          <p:cNvSpPr/>
          <p:nvPr/>
        </p:nvSpPr>
        <p:spPr>
          <a:xfrm>
            <a:off x="291548" y="278296"/>
            <a:ext cx="3048000" cy="1325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effectLst>
                <a:outerShdw blurRad="38100" dist="38100" dir="2700000" algn="tl">
                  <a:srgbClr val="000000">
                    <a:alpha val="43137"/>
                  </a:srgbClr>
                </a:outerShdw>
              </a:effectLst>
            </a:endParaRPr>
          </a:p>
        </p:txBody>
      </p:sp>
      <p:sp>
        <p:nvSpPr>
          <p:cNvPr id="2" name="Rectangle 1">
            <a:extLst>
              <a:ext uri="{FF2B5EF4-FFF2-40B4-BE49-F238E27FC236}">
                <a16:creationId xmlns:a16="http://schemas.microsoft.com/office/drawing/2014/main" id="{02CE7AE2-290B-43E0-9FF2-541467F93BDB}"/>
              </a:ext>
            </a:extLst>
          </p:cNvPr>
          <p:cNvSpPr/>
          <p:nvPr/>
        </p:nvSpPr>
        <p:spPr>
          <a:xfrm>
            <a:off x="8578132" y="0"/>
            <a:ext cx="571500" cy="58477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2060"/>
              </a:solidFill>
            </a:endParaRPr>
          </a:p>
        </p:txBody>
      </p:sp>
      <p:sp>
        <p:nvSpPr>
          <p:cNvPr id="10" name="Rectangle 9">
            <a:extLst>
              <a:ext uri="{FF2B5EF4-FFF2-40B4-BE49-F238E27FC236}">
                <a16:creationId xmlns:a16="http://schemas.microsoft.com/office/drawing/2014/main" id="{597D3B6D-E14A-407F-8E8F-1A6DBDFD486A}"/>
              </a:ext>
            </a:extLst>
          </p:cNvPr>
          <p:cNvSpPr/>
          <p:nvPr/>
        </p:nvSpPr>
        <p:spPr>
          <a:xfrm>
            <a:off x="8949690" y="584775"/>
            <a:ext cx="194310" cy="20389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2060"/>
              </a:solidFill>
            </a:endParaRPr>
          </a:p>
        </p:txBody>
      </p:sp>
      <p:sp>
        <p:nvSpPr>
          <p:cNvPr id="11" name="Rectangle 10">
            <a:extLst>
              <a:ext uri="{FF2B5EF4-FFF2-40B4-BE49-F238E27FC236}">
                <a16:creationId xmlns:a16="http://schemas.microsoft.com/office/drawing/2014/main" id="{08A04414-2927-4B27-A34D-40EA65FFB3A1}"/>
              </a:ext>
            </a:extLst>
          </p:cNvPr>
          <p:cNvSpPr/>
          <p:nvPr/>
        </p:nvSpPr>
        <p:spPr>
          <a:xfrm>
            <a:off x="8383822" y="0"/>
            <a:ext cx="194310" cy="20389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2060"/>
              </a:solidFill>
            </a:endParaRPr>
          </a:p>
        </p:txBody>
      </p:sp>
      <p:pic>
        <p:nvPicPr>
          <p:cNvPr id="13" name="Picture 12" descr="Logo, company name&#10;&#10;Description automatically generated">
            <a:extLst>
              <a:ext uri="{FF2B5EF4-FFF2-40B4-BE49-F238E27FC236}">
                <a16:creationId xmlns:a16="http://schemas.microsoft.com/office/drawing/2014/main" id="{5DD4ADB5-BC73-47F5-AA69-195AB47DE2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536" t="34623" r="64348" b="34477"/>
          <a:stretch/>
        </p:blipFill>
        <p:spPr>
          <a:xfrm>
            <a:off x="291548" y="6104543"/>
            <a:ext cx="495242" cy="475161"/>
          </a:xfrm>
          <a:prstGeom prst="rect">
            <a:avLst/>
          </a:prstGeom>
        </p:spPr>
      </p:pic>
      <p:pic>
        <p:nvPicPr>
          <p:cNvPr id="14" name="Picture 12" descr="A tree in a forest&#10;&#10;Description automatically generated">
            <a:extLst>
              <a:ext uri="{FF2B5EF4-FFF2-40B4-BE49-F238E27FC236}">
                <a16:creationId xmlns:a16="http://schemas.microsoft.com/office/drawing/2014/main" id="{33E38E3D-8D7B-E446-B1F3-46E9685D54A9}"/>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54330"/>
          <a:stretch/>
        </p:blipFill>
        <p:spPr>
          <a:xfrm>
            <a:off x="-1" y="4507252"/>
            <a:ext cx="9144000" cy="2365738"/>
          </a:xfrm>
          <a:prstGeom prst="rect">
            <a:avLst/>
          </a:prstGeom>
        </p:spPr>
      </p:pic>
      <p:sp>
        <p:nvSpPr>
          <p:cNvPr id="3" name="CuadroTexto 2">
            <a:extLst>
              <a:ext uri="{FF2B5EF4-FFF2-40B4-BE49-F238E27FC236}">
                <a16:creationId xmlns:a16="http://schemas.microsoft.com/office/drawing/2014/main" id="{59DF2884-1E41-D71C-F237-BD0ECD0A633A}"/>
              </a:ext>
            </a:extLst>
          </p:cNvPr>
          <p:cNvSpPr txBox="1"/>
          <p:nvPr/>
        </p:nvSpPr>
        <p:spPr>
          <a:xfrm>
            <a:off x="564501" y="474496"/>
            <a:ext cx="5318975" cy="707886"/>
          </a:xfrm>
          <a:prstGeom prst="rect">
            <a:avLst/>
          </a:prstGeom>
          <a:noFill/>
        </p:spPr>
        <p:txBody>
          <a:bodyPr wrap="square" rtlCol="0">
            <a:spAutoFit/>
          </a:bodyPr>
          <a:lstStyle/>
          <a:p>
            <a:r>
              <a:rPr lang="es-MX" sz="4000" b="1" dirty="0">
                <a:solidFill>
                  <a:srgbClr val="002060"/>
                </a:solidFill>
                <a:latin typeface="Arial" pitchFamily="34" charset="0"/>
                <a:cs typeface="Arial" pitchFamily="34" charset="0"/>
              </a:rPr>
              <a:t>Bonos corporativos </a:t>
            </a:r>
            <a:endParaRPr lang="es-MX" sz="4000" dirty="0"/>
          </a:p>
        </p:txBody>
      </p:sp>
      <p:sp>
        <p:nvSpPr>
          <p:cNvPr id="6" name="CuadroTexto 35">
            <a:extLst>
              <a:ext uri="{FF2B5EF4-FFF2-40B4-BE49-F238E27FC236}">
                <a16:creationId xmlns:a16="http://schemas.microsoft.com/office/drawing/2014/main" id="{B35C8097-759E-4391-29DF-9CAE1553B267}"/>
              </a:ext>
            </a:extLst>
          </p:cNvPr>
          <p:cNvSpPr txBox="1"/>
          <p:nvPr/>
        </p:nvSpPr>
        <p:spPr>
          <a:xfrm>
            <a:off x="221250" y="1106881"/>
            <a:ext cx="8813693" cy="5591274"/>
          </a:xfrm>
          <a:prstGeom prst="rect">
            <a:avLst/>
          </a:prstGeom>
          <a:noFill/>
        </p:spPr>
        <p:txBody>
          <a:bodyPr wrap="square" rtlCol="0">
            <a:spAutoFit/>
          </a:bodyPr>
          <a:lstStyle/>
          <a:p>
            <a:pPr>
              <a:lnSpc>
                <a:spcPts val="2000"/>
              </a:lnSpc>
            </a:pPr>
            <a:r>
              <a:rPr lang="es-ES_tradnl" sz="1400" b="1" u="sng" dirty="0">
                <a:solidFill>
                  <a:srgbClr val="002060"/>
                </a:solidFill>
                <a:latin typeface="Arial" panose="020B0604020202020204" pitchFamily="34" charset="0"/>
                <a:cs typeface="Arial" pitchFamily="34" charset="0"/>
              </a:rPr>
              <a:t>¿Qué es un Bono?</a:t>
            </a:r>
            <a:br>
              <a:rPr lang="es-ES_tradnl" sz="1400" b="1" dirty="0">
                <a:solidFill>
                  <a:srgbClr val="002060"/>
                </a:solidFill>
                <a:latin typeface="Arial" panose="020B0604020202020204" pitchFamily="34" charset="0"/>
                <a:cs typeface="Arial" pitchFamily="34" charset="0"/>
              </a:rPr>
            </a:br>
            <a:endParaRPr lang="es-ES_tradnl" sz="1400" b="1" dirty="0">
              <a:solidFill>
                <a:srgbClr val="002060"/>
              </a:solidFill>
              <a:latin typeface="Arial" panose="020B0604020202020204" pitchFamily="34" charset="0"/>
              <a:cs typeface="Arial" pitchFamily="34" charset="0"/>
            </a:endParaRPr>
          </a:p>
          <a:p>
            <a:pPr>
              <a:lnSpc>
                <a:spcPts val="2000"/>
              </a:lnSpc>
            </a:pPr>
            <a:r>
              <a:rPr lang="es-ES_tradnl" sz="1400" dirty="0">
                <a:latin typeface="Arial" panose="020B0604020202020204" pitchFamily="34" charset="0"/>
                <a:cs typeface="Arial" panose="020B0604020202020204" pitchFamily="34" charset="0"/>
              </a:rPr>
              <a:t>Los bonos son títulos de deuda emitidos principalmente por corporaciones y gobiernos – un préstamo con la promesa de pagar un interés específico por un plazo determinado.</a:t>
            </a:r>
          </a:p>
          <a:p>
            <a:pPr>
              <a:lnSpc>
                <a:spcPts val="2000"/>
              </a:lnSpc>
            </a:pPr>
            <a:endParaRPr lang="es-ES_tradnl" sz="1400" dirty="0">
              <a:solidFill>
                <a:srgbClr val="002060"/>
              </a:solidFill>
              <a:latin typeface="Arial" panose="020B0604020202020204" pitchFamily="34" charset="0"/>
              <a:cs typeface="Arial" pitchFamily="34" charset="0"/>
            </a:endParaRPr>
          </a:p>
          <a:p>
            <a:pPr>
              <a:lnSpc>
                <a:spcPts val="2000"/>
              </a:lnSpc>
            </a:pPr>
            <a:r>
              <a:rPr lang="es-ES_tradnl" sz="1400" b="1" u="sng" dirty="0">
                <a:solidFill>
                  <a:srgbClr val="002060"/>
                </a:solidFill>
                <a:latin typeface="Arial" panose="020B0604020202020204" pitchFamily="34" charset="0"/>
                <a:cs typeface="Arial" pitchFamily="34" charset="0"/>
              </a:rPr>
              <a:t>Calificaciones de Crédito</a:t>
            </a:r>
            <a:endParaRPr lang="es-ES_tradnl" sz="1400" b="1" dirty="0">
              <a:solidFill>
                <a:srgbClr val="002060"/>
              </a:solidFill>
              <a:latin typeface="Arial" panose="020B0604020202020204" pitchFamily="34" charset="0"/>
              <a:cs typeface="Arial" pitchFamily="34" charset="0"/>
            </a:endParaRPr>
          </a:p>
          <a:p>
            <a:pPr>
              <a:buClr>
                <a:srgbClr val="00B050"/>
              </a:buClr>
            </a:pPr>
            <a:endParaRPr lang="es-ES_tradnl" sz="1400" dirty="0">
              <a:latin typeface="Arial" panose="020B0604020202020204" pitchFamily="34" charset="0"/>
              <a:cs typeface="Arial" panose="020B0604020202020204" pitchFamily="34" charset="0"/>
            </a:endParaRPr>
          </a:p>
          <a:p>
            <a:r>
              <a:rPr lang="es-ES_tradnl" sz="1400" dirty="0">
                <a:latin typeface="Arial" panose="020B0604020202020204" pitchFamily="34" charset="0"/>
                <a:cs typeface="Arial" panose="020B0604020202020204" pitchFamily="34" charset="0"/>
              </a:rPr>
              <a:t>La calificación más alta se considera generalmente AAA, y la más baja es C o D. Una calificación no infiere necesariamente una inversión de mejor calidad, simplemente significa que el bono está siendo 'monitoreado' por un 3er partido.</a:t>
            </a:r>
          </a:p>
          <a:p>
            <a:pPr>
              <a:buClr>
                <a:srgbClr val="00B050"/>
              </a:buClr>
            </a:pPr>
            <a:endParaRPr lang="es-ES_tradnl" sz="1400" dirty="0">
              <a:latin typeface="Arial" panose="020B0604020202020204" pitchFamily="34" charset="0"/>
              <a:cs typeface="Arial" panose="020B0604020202020204" pitchFamily="34" charset="0"/>
            </a:endParaRPr>
          </a:p>
          <a:p>
            <a:pPr>
              <a:buClr>
                <a:srgbClr val="00B050"/>
              </a:buClr>
            </a:pPr>
            <a:r>
              <a:rPr lang="es-MX" sz="1400" b="1" u="sng" dirty="0">
                <a:solidFill>
                  <a:srgbClr val="002060"/>
                </a:solidFill>
                <a:latin typeface="Arial" panose="020B0604020202020204" pitchFamily="34" charset="0"/>
                <a:cs typeface="Arial" panose="020B0604020202020204" pitchFamily="34" charset="0"/>
              </a:rPr>
              <a:t>Bonos Garantizados Preferenciales (Senior Secured)</a:t>
            </a:r>
            <a:br>
              <a:rPr lang="es-MX" sz="1400" b="1" u="sng" dirty="0">
                <a:solidFill>
                  <a:srgbClr val="002060"/>
                </a:solidFill>
                <a:latin typeface="Arial" panose="020B0604020202020204" pitchFamily="34" charset="0"/>
                <a:cs typeface="Arial" panose="020B0604020202020204" pitchFamily="34" charset="0"/>
              </a:rPr>
            </a:br>
            <a:endParaRPr lang="en-US" sz="1400" b="1" dirty="0">
              <a:solidFill>
                <a:srgbClr val="002060"/>
              </a:solidFill>
              <a:latin typeface="Arial" panose="020B0604020202020204" pitchFamily="34" charset="0"/>
              <a:cs typeface="Arial" panose="020B0604020202020204" pitchFamily="34" charset="0"/>
            </a:endParaRPr>
          </a:p>
          <a:p>
            <a:pPr>
              <a:buClr>
                <a:srgbClr val="00B050"/>
              </a:buClr>
            </a:pPr>
            <a:r>
              <a:rPr lang="es-MX" sz="1400" dirty="0">
                <a:latin typeface="Arial" panose="020B0604020202020204" pitchFamily="34" charset="0"/>
                <a:cs typeface="Arial" panose="020B0604020202020204" pitchFamily="34" charset="0"/>
              </a:rPr>
              <a:t>Un bono garantizado preferencial se usan mucho PYMES ya la protección al inversos viene porque esta respaldado por activos de la empresa operadora vía el primer cargo legal del fideicomisario de seguridad (una entidad regulada) de un valor igual o superior del bono. En caso de incumplimiento, el fideicomisario vende los activos y se da prioridad de pago a los tenedores/titulares “Senior” del bono quienes son las primeras personas en ser compensados.</a:t>
            </a:r>
          </a:p>
          <a:p>
            <a:pPr>
              <a:buClr>
                <a:srgbClr val="00B050"/>
              </a:buClr>
            </a:pPr>
            <a:endParaRPr lang="es-ES_tradnl" sz="1400" dirty="0">
              <a:latin typeface="Arial" panose="020B0604020202020204" pitchFamily="34" charset="0"/>
              <a:cs typeface="Arial" panose="020B0604020202020204" pitchFamily="34" charset="0"/>
            </a:endParaRPr>
          </a:p>
          <a:p>
            <a:pPr>
              <a:lnSpc>
                <a:spcPts val="2000"/>
              </a:lnSpc>
            </a:pPr>
            <a:r>
              <a:rPr lang="es-MX" sz="1400" b="1" u="sng" dirty="0">
                <a:solidFill>
                  <a:srgbClr val="002060"/>
                </a:solidFill>
                <a:latin typeface="Arial" panose="020B0604020202020204" pitchFamily="34" charset="0"/>
                <a:cs typeface="Arial" pitchFamily="34" charset="0"/>
              </a:rPr>
              <a:t>Bonos Garantizados (Secured Bonds)</a:t>
            </a:r>
            <a:endParaRPr lang="es-MX" sz="1400" b="1" dirty="0">
              <a:solidFill>
                <a:srgbClr val="002060"/>
              </a:solidFill>
              <a:latin typeface="Arial" panose="020B0604020202020204" pitchFamily="34" charset="0"/>
              <a:cs typeface="Arial" pitchFamily="34" charset="0"/>
            </a:endParaRPr>
          </a:p>
          <a:p>
            <a:pPr>
              <a:lnSpc>
                <a:spcPts val="2000"/>
              </a:lnSpc>
            </a:pPr>
            <a:endParaRPr lang="es-MX" sz="1400" dirty="0">
              <a:solidFill>
                <a:srgbClr val="002060"/>
              </a:solidFill>
              <a:latin typeface="Arial" panose="020B0604020202020204" pitchFamily="34" charset="0"/>
              <a:cs typeface="Arial" pitchFamily="34" charset="0"/>
            </a:endParaRPr>
          </a:p>
          <a:p>
            <a:r>
              <a:rPr lang="es-MX" sz="1400" dirty="0">
                <a:latin typeface="Arial" panose="020B0604020202020204" pitchFamily="34" charset="0"/>
                <a:cs typeface="Arial" panose="020B0604020202020204" pitchFamily="34" charset="0"/>
              </a:rPr>
              <a:t>Un bono garantizado significa que la deuda está asegurada por un activo específico que es propiedad del</a:t>
            </a:r>
          </a:p>
          <a:p>
            <a:r>
              <a:rPr lang="es-MX" sz="1400" dirty="0">
                <a:latin typeface="Arial" panose="020B0604020202020204" pitchFamily="34" charset="0"/>
                <a:cs typeface="Arial" panose="020B0604020202020204" pitchFamily="34" charset="0"/>
              </a:rPr>
              <a:t>           emisor. Sirve como garantía para el préstamo. Si el emisor incumple el préstamo, el título del activo se</a:t>
            </a:r>
          </a:p>
          <a:p>
            <a:r>
              <a:rPr lang="es-MX" sz="1400" dirty="0">
                <a:latin typeface="Arial" panose="020B0604020202020204" pitchFamily="34" charset="0"/>
                <a:cs typeface="Arial" panose="020B0604020202020204" pitchFamily="34" charset="0"/>
              </a:rPr>
              <a:t>           transfiere a los tenedores de bonos.</a:t>
            </a:r>
            <a:endParaRPr lang="es-ES_tradnl"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42408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8251B0-419A-48DC-9C3D-4F6C2F76F93C}"/>
              </a:ext>
            </a:extLst>
          </p:cNvPr>
          <p:cNvSpPr/>
          <p:nvPr/>
        </p:nvSpPr>
        <p:spPr>
          <a:xfrm>
            <a:off x="291548" y="278296"/>
            <a:ext cx="3048000" cy="1325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Rectangle 1">
            <a:extLst>
              <a:ext uri="{FF2B5EF4-FFF2-40B4-BE49-F238E27FC236}">
                <a16:creationId xmlns:a16="http://schemas.microsoft.com/office/drawing/2014/main" id="{02CE7AE2-290B-43E0-9FF2-541467F93BDB}"/>
              </a:ext>
            </a:extLst>
          </p:cNvPr>
          <p:cNvSpPr/>
          <p:nvPr/>
        </p:nvSpPr>
        <p:spPr>
          <a:xfrm>
            <a:off x="8578132" y="0"/>
            <a:ext cx="571500" cy="58477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2060"/>
              </a:solidFill>
            </a:endParaRPr>
          </a:p>
        </p:txBody>
      </p:sp>
      <p:sp>
        <p:nvSpPr>
          <p:cNvPr id="10" name="Rectangle 9">
            <a:extLst>
              <a:ext uri="{FF2B5EF4-FFF2-40B4-BE49-F238E27FC236}">
                <a16:creationId xmlns:a16="http://schemas.microsoft.com/office/drawing/2014/main" id="{597D3B6D-E14A-407F-8E8F-1A6DBDFD486A}"/>
              </a:ext>
            </a:extLst>
          </p:cNvPr>
          <p:cNvSpPr/>
          <p:nvPr/>
        </p:nvSpPr>
        <p:spPr>
          <a:xfrm>
            <a:off x="8949690" y="584775"/>
            <a:ext cx="194310" cy="20389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2060"/>
              </a:solidFill>
            </a:endParaRPr>
          </a:p>
        </p:txBody>
      </p:sp>
      <p:sp>
        <p:nvSpPr>
          <p:cNvPr id="11" name="Rectangle 10">
            <a:extLst>
              <a:ext uri="{FF2B5EF4-FFF2-40B4-BE49-F238E27FC236}">
                <a16:creationId xmlns:a16="http://schemas.microsoft.com/office/drawing/2014/main" id="{08A04414-2927-4B27-A34D-40EA65FFB3A1}"/>
              </a:ext>
            </a:extLst>
          </p:cNvPr>
          <p:cNvSpPr/>
          <p:nvPr/>
        </p:nvSpPr>
        <p:spPr>
          <a:xfrm>
            <a:off x="8383822" y="0"/>
            <a:ext cx="194310" cy="20389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2060"/>
              </a:solidFill>
            </a:endParaRPr>
          </a:p>
        </p:txBody>
      </p:sp>
      <p:pic>
        <p:nvPicPr>
          <p:cNvPr id="13" name="Picture 12" descr="Logo, company name&#10;&#10;Description automatically generated">
            <a:extLst>
              <a:ext uri="{FF2B5EF4-FFF2-40B4-BE49-F238E27FC236}">
                <a16:creationId xmlns:a16="http://schemas.microsoft.com/office/drawing/2014/main" id="{5DD4ADB5-BC73-47F5-AA69-195AB47DE2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536" t="34623" r="64348" b="34477"/>
          <a:stretch/>
        </p:blipFill>
        <p:spPr>
          <a:xfrm>
            <a:off x="291548" y="6104543"/>
            <a:ext cx="495242" cy="475161"/>
          </a:xfrm>
          <a:prstGeom prst="rect">
            <a:avLst/>
          </a:prstGeom>
        </p:spPr>
      </p:pic>
      <p:pic>
        <p:nvPicPr>
          <p:cNvPr id="14" name="Picture 12" descr="A tree in a forest&#10;&#10;Description automatically generated">
            <a:extLst>
              <a:ext uri="{FF2B5EF4-FFF2-40B4-BE49-F238E27FC236}">
                <a16:creationId xmlns:a16="http://schemas.microsoft.com/office/drawing/2014/main" id="{33E38E3D-8D7B-E446-B1F3-46E9685D54A9}"/>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54330"/>
          <a:stretch/>
        </p:blipFill>
        <p:spPr>
          <a:xfrm>
            <a:off x="-1" y="4507252"/>
            <a:ext cx="9144000" cy="2365738"/>
          </a:xfrm>
          <a:prstGeom prst="rect">
            <a:avLst/>
          </a:prstGeom>
        </p:spPr>
      </p:pic>
      <p:sp>
        <p:nvSpPr>
          <p:cNvPr id="3" name="CuadroTexto 2">
            <a:extLst>
              <a:ext uri="{FF2B5EF4-FFF2-40B4-BE49-F238E27FC236}">
                <a16:creationId xmlns:a16="http://schemas.microsoft.com/office/drawing/2014/main" id="{59DF2884-1E41-D71C-F237-BD0ECD0A633A}"/>
              </a:ext>
            </a:extLst>
          </p:cNvPr>
          <p:cNvSpPr txBox="1"/>
          <p:nvPr/>
        </p:nvSpPr>
        <p:spPr>
          <a:xfrm>
            <a:off x="564501" y="474496"/>
            <a:ext cx="5318975" cy="707886"/>
          </a:xfrm>
          <a:prstGeom prst="rect">
            <a:avLst/>
          </a:prstGeom>
          <a:noFill/>
        </p:spPr>
        <p:txBody>
          <a:bodyPr wrap="square" rtlCol="0">
            <a:spAutoFit/>
          </a:bodyPr>
          <a:lstStyle/>
          <a:p>
            <a:r>
              <a:rPr lang="es-MX" sz="4000" b="1" dirty="0">
                <a:solidFill>
                  <a:srgbClr val="002060"/>
                </a:solidFill>
                <a:latin typeface="Arial" pitchFamily="34" charset="0"/>
                <a:cs typeface="Arial" pitchFamily="34" charset="0"/>
              </a:rPr>
              <a:t>Bonos corporativos </a:t>
            </a:r>
            <a:endParaRPr lang="es-MX" sz="4000" dirty="0"/>
          </a:p>
        </p:txBody>
      </p:sp>
      <p:sp>
        <p:nvSpPr>
          <p:cNvPr id="4" name="CuadroTexto 35">
            <a:extLst>
              <a:ext uri="{FF2B5EF4-FFF2-40B4-BE49-F238E27FC236}">
                <a16:creationId xmlns:a16="http://schemas.microsoft.com/office/drawing/2014/main" id="{C409D048-B9E4-E06C-7416-3D1597555520}"/>
              </a:ext>
            </a:extLst>
          </p:cNvPr>
          <p:cNvSpPr txBox="1"/>
          <p:nvPr/>
        </p:nvSpPr>
        <p:spPr>
          <a:xfrm>
            <a:off x="316997" y="1113783"/>
            <a:ext cx="8729848" cy="5848204"/>
          </a:xfrm>
          <a:prstGeom prst="rect">
            <a:avLst/>
          </a:prstGeom>
          <a:noFill/>
        </p:spPr>
        <p:txBody>
          <a:bodyPr wrap="square" rtlCol="0">
            <a:spAutoFit/>
          </a:bodyPr>
          <a:lstStyle/>
          <a:p>
            <a:pPr>
              <a:buClr>
                <a:srgbClr val="00B050"/>
              </a:buClr>
            </a:pPr>
            <a:r>
              <a:rPr lang="es-ES_tradnl" sz="1400" b="1" u="sng" dirty="0">
                <a:solidFill>
                  <a:srgbClr val="002060"/>
                </a:solidFill>
                <a:latin typeface="Arial" panose="020B0604020202020204" pitchFamily="34" charset="0"/>
                <a:cs typeface="Arial" pitchFamily="34" charset="0"/>
              </a:rPr>
              <a:t>Notas de Préstamo</a:t>
            </a:r>
            <a:endParaRPr lang="es-ES_tradnl" sz="1400" b="1" dirty="0">
              <a:solidFill>
                <a:srgbClr val="002060"/>
              </a:solidFill>
              <a:latin typeface="Arial" panose="020B0604020202020204" pitchFamily="34" charset="0"/>
              <a:cs typeface="Arial" pitchFamily="34" charset="0"/>
            </a:endParaRPr>
          </a:p>
          <a:p>
            <a:pPr>
              <a:lnSpc>
                <a:spcPts val="2000"/>
              </a:lnSpc>
            </a:pPr>
            <a:r>
              <a:rPr lang="es-ES_tradnl" sz="1400" dirty="0">
                <a:latin typeface="Arial" panose="020B0604020202020204" pitchFamily="34" charset="0"/>
                <a:cs typeface="Arial" panose="020B0604020202020204" pitchFamily="34" charset="0"/>
              </a:rPr>
              <a:t>Las Notas de Préstamo no están cotizadas en una bolsa (intercambio de inversiones), y por lo tanto son menos transferibles si se requiere una transferencia de propiedad. Un bono tiene el requisito de satisfacer contrapartes más profesionales, como la autoridad de la Bolsa y sistemas de compensación seguros como Euroclear, Crest, etc.</a:t>
            </a:r>
            <a:r>
              <a:rPr lang="es-ES_tradnl" sz="1400" u="sng" dirty="0">
                <a:solidFill>
                  <a:srgbClr val="002060"/>
                </a:solidFill>
                <a:latin typeface="Arial" panose="020B0604020202020204" pitchFamily="34" charset="0"/>
                <a:cs typeface="Arial" panose="020B0604020202020204" pitchFamily="34" charset="0"/>
              </a:rPr>
              <a:t> </a:t>
            </a:r>
            <a:br>
              <a:rPr lang="es-ES_tradnl" sz="1400" u="sng" dirty="0">
                <a:solidFill>
                  <a:srgbClr val="002060"/>
                </a:solidFill>
                <a:latin typeface="Arial" panose="020B0604020202020204" pitchFamily="34" charset="0"/>
                <a:cs typeface="Arial" panose="020B0604020202020204" pitchFamily="34" charset="0"/>
              </a:rPr>
            </a:br>
            <a:br>
              <a:rPr lang="es-ES_tradnl" sz="1400" u="sng" dirty="0">
                <a:solidFill>
                  <a:srgbClr val="002060"/>
                </a:solidFill>
                <a:latin typeface="Arial" panose="020B0604020202020204" pitchFamily="34" charset="0"/>
                <a:cs typeface="Arial" panose="020B0604020202020204" pitchFamily="34" charset="0"/>
              </a:rPr>
            </a:br>
            <a:r>
              <a:rPr lang="es-ES_tradnl" sz="1400" b="1" u="sng" dirty="0">
                <a:solidFill>
                  <a:srgbClr val="002060"/>
                </a:solidFill>
                <a:latin typeface="Arial" panose="020B0604020202020204" pitchFamily="34" charset="0"/>
                <a:cs typeface="Arial" panose="020B0604020202020204" pitchFamily="34" charset="0"/>
              </a:rPr>
              <a:t>Bonos no Garantizados (Unsecured Bonds)</a:t>
            </a:r>
            <a:endParaRPr lang="es-ES_tradnl" sz="1400" b="1" dirty="0">
              <a:solidFill>
                <a:srgbClr val="002060"/>
              </a:solidFill>
              <a:latin typeface="Arial" panose="020B0604020202020204" pitchFamily="34" charset="0"/>
              <a:cs typeface="Arial" panose="020B0604020202020204" pitchFamily="34" charset="0"/>
            </a:endParaRPr>
          </a:p>
          <a:p>
            <a:pPr>
              <a:lnSpc>
                <a:spcPts val="2000"/>
              </a:lnSpc>
            </a:pPr>
            <a:r>
              <a:rPr lang="es-ES_tradnl" sz="1400" dirty="0">
                <a:latin typeface="Arial" panose="020B0604020202020204" pitchFamily="34" charset="0"/>
                <a:cs typeface="Arial" panose="020B0604020202020204" pitchFamily="34" charset="0"/>
              </a:rPr>
              <a:t>Un bono no garantizado es un bono que no está respaldado por garantías o seguridad de algún tipo.</a:t>
            </a:r>
            <a:endParaRPr lang="es-ES_tradnl" sz="1600" dirty="0">
              <a:latin typeface="Arial" panose="020B0604020202020204" pitchFamily="34" charset="0"/>
              <a:cs typeface="Arial" panose="020B0604020202020204" pitchFamily="34" charset="0"/>
            </a:endParaRPr>
          </a:p>
          <a:p>
            <a:pPr>
              <a:buClr>
                <a:srgbClr val="00B050"/>
              </a:buClr>
            </a:pPr>
            <a:endParaRPr lang="es-MX" sz="1400" dirty="0">
              <a:latin typeface="Arial" panose="020B0604020202020204" pitchFamily="34" charset="0"/>
              <a:cs typeface="Arial" panose="020B0604020202020204" pitchFamily="34" charset="0"/>
            </a:endParaRPr>
          </a:p>
          <a:p>
            <a:r>
              <a:rPr lang="es-MX" sz="1400" b="1" u="sng" dirty="0">
                <a:solidFill>
                  <a:srgbClr val="002060"/>
                </a:solidFill>
                <a:latin typeface="Arial" panose="020B0604020202020204" pitchFamily="34" charset="0"/>
                <a:cs typeface="Arial" panose="020B0604020202020204" pitchFamily="34" charset="0"/>
              </a:rPr>
              <a:t>Bonos Subordinados</a:t>
            </a:r>
            <a:endParaRPr lang="es-MX" sz="1400" b="1" dirty="0">
              <a:solidFill>
                <a:srgbClr val="002060"/>
              </a:solidFill>
              <a:latin typeface="Arial" panose="020B0604020202020204" pitchFamily="34" charset="0"/>
              <a:cs typeface="Arial" panose="020B0604020202020204" pitchFamily="34" charset="0"/>
            </a:endParaRPr>
          </a:p>
          <a:p>
            <a:pPr>
              <a:lnSpc>
                <a:spcPts val="2000"/>
              </a:lnSpc>
            </a:pPr>
            <a:r>
              <a:rPr lang="es-MX" sz="1400" dirty="0">
                <a:latin typeface="Arial" panose="020B0604020202020204" pitchFamily="34" charset="0"/>
                <a:cs typeface="Arial" panose="020B0604020202020204" pitchFamily="34" charset="0"/>
              </a:rPr>
              <a:t>Un bono subordinado es una deuda que se paga sólo después de que  otros acreedores son reembolsados por completo.</a:t>
            </a:r>
          </a:p>
          <a:p>
            <a:pPr>
              <a:lnSpc>
                <a:spcPts val="2000"/>
              </a:lnSpc>
            </a:pPr>
            <a:endParaRPr lang="es-MX" sz="1400" dirty="0">
              <a:latin typeface="Arial" panose="020B0604020202020204" pitchFamily="34" charset="0"/>
              <a:cs typeface="Arial" panose="020B0604020202020204" pitchFamily="34" charset="0"/>
            </a:endParaRPr>
          </a:p>
          <a:p>
            <a:pPr>
              <a:lnSpc>
                <a:spcPts val="2000"/>
              </a:lnSpc>
            </a:pPr>
            <a:r>
              <a:rPr lang="es-MX" sz="1400" b="1" u="sng" dirty="0">
                <a:solidFill>
                  <a:srgbClr val="002060"/>
                </a:solidFill>
                <a:latin typeface="Arial" panose="020B0604020202020204" pitchFamily="34" charset="0"/>
                <a:cs typeface="Arial" panose="020B0604020202020204" pitchFamily="34" charset="0"/>
              </a:rPr>
              <a:t>Bonos Convertibles</a:t>
            </a:r>
            <a:endParaRPr lang="es-MX" sz="1400" b="1" dirty="0">
              <a:solidFill>
                <a:srgbClr val="002060"/>
              </a:solidFill>
              <a:latin typeface="Arial" pitchFamily="34" charset="0"/>
              <a:cs typeface="Arial" pitchFamily="34" charset="0"/>
            </a:endParaRPr>
          </a:p>
          <a:p>
            <a:pPr>
              <a:lnSpc>
                <a:spcPts val="2000"/>
              </a:lnSpc>
            </a:pPr>
            <a:r>
              <a:rPr lang="es-MX" sz="1400" dirty="0">
                <a:latin typeface="Arial" panose="020B0604020202020204" pitchFamily="34" charset="0"/>
                <a:cs typeface="Arial" panose="020B0604020202020204" pitchFamily="34" charset="0"/>
              </a:rPr>
              <a:t>Denominamos bono convertible a todo aquel bono que tiene la posibilidad de convertirse en acciones. Es decir, confieren un derecho al propietario del bono a cambiar sus bonos por acciones en una fecha determinada.</a:t>
            </a:r>
          </a:p>
          <a:p>
            <a:pPr>
              <a:lnSpc>
                <a:spcPts val="2000"/>
              </a:lnSpc>
            </a:pPr>
            <a:endParaRPr lang="en-US" sz="1400" dirty="0">
              <a:latin typeface="Arial" panose="020B0604020202020204" pitchFamily="34" charset="0"/>
              <a:cs typeface="Arial" panose="020B0604020202020204" pitchFamily="34" charset="0"/>
            </a:endParaRPr>
          </a:p>
          <a:p>
            <a:pPr>
              <a:lnSpc>
                <a:spcPts val="2000"/>
              </a:lnSpc>
            </a:pPr>
            <a:r>
              <a:rPr lang="es-MX" sz="1400" b="1" u="sng" dirty="0">
                <a:solidFill>
                  <a:srgbClr val="002060"/>
                </a:solidFill>
                <a:latin typeface="Arial" panose="020B0604020202020204" pitchFamily="34" charset="0"/>
                <a:cs typeface="Arial" panose="020B0604020202020204" pitchFamily="34" charset="0"/>
              </a:rPr>
              <a:t>Acciones</a:t>
            </a:r>
            <a:endParaRPr lang="es-MX" sz="1400" b="1" dirty="0">
              <a:solidFill>
                <a:srgbClr val="002060"/>
              </a:solidFill>
              <a:latin typeface="Arial" pitchFamily="34" charset="0"/>
              <a:cs typeface="Arial" pitchFamily="34" charset="0"/>
            </a:endParaRPr>
          </a:p>
          <a:p>
            <a:pPr>
              <a:lnSpc>
                <a:spcPts val="2000"/>
              </a:lnSpc>
            </a:pPr>
            <a:r>
              <a:rPr lang="es-ES" sz="1400" b="0" i="0" dirty="0">
                <a:solidFill>
                  <a:srgbClr val="111111"/>
                </a:solidFill>
                <a:effectLst/>
                <a:latin typeface="Roboto" panose="02000000000000000000" pitchFamily="2" charset="0"/>
              </a:rPr>
              <a:t>Las acciones son las</a:t>
            </a:r>
            <a:r>
              <a:rPr lang="es-ES" sz="1400" b="1" i="0" dirty="0">
                <a:solidFill>
                  <a:srgbClr val="111111"/>
                </a:solidFill>
                <a:effectLst/>
                <a:latin typeface="Roboto" panose="02000000000000000000" pitchFamily="2" charset="0"/>
              </a:rPr>
              <a:t> partes en las que se divide el capital de una empresa</a:t>
            </a:r>
            <a:r>
              <a:rPr lang="es-ES" sz="1400" b="0" i="0" dirty="0">
                <a:solidFill>
                  <a:srgbClr val="111111"/>
                </a:solidFill>
                <a:effectLst/>
                <a:latin typeface="Roboto" panose="02000000000000000000" pitchFamily="2" charset="0"/>
              </a:rPr>
              <a:t>. Cada inversionista de una</a:t>
            </a:r>
          </a:p>
          <a:p>
            <a:pPr>
              <a:lnSpc>
                <a:spcPts val="2000"/>
              </a:lnSpc>
            </a:pPr>
            <a:r>
              <a:rPr lang="es-ES" sz="1400" b="0" i="0" dirty="0">
                <a:solidFill>
                  <a:srgbClr val="111111"/>
                </a:solidFill>
                <a:effectLst/>
                <a:latin typeface="Roboto" panose="02000000000000000000" pitchFamily="2" charset="0"/>
              </a:rPr>
              <a:t>        compañía posee un número determinado de acciones, por lo que será dueño del porcentaje que esos</a:t>
            </a:r>
          </a:p>
          <a:p>
            <a:pPr>
              <a:lnSpc>
                <a:spcPts val="2000"/>
              </a:lnSpc>
            </a:pPr>
            <a:r>
              <a:rPr lang="es-ES" sz="1400" dirty="0">
                <a:solidFill>
                  <a:srgbClr val="111111"/>
                </a:solidFill>
                <a:latin typeface="Roboto" panose="02000000000000000000" pitchFamily="2" charset="0"/>
              </a:rPr>
              <a:t>        </a:t>
            </a:r>
            <a:r>
              <a:rPr lang="es-ES" sz="1400" b="0" i="0" dirty="0">
                <a:solidFill>
                  <a:srgbClr val="111111"/>
                </a:solidFill>
                <a:effectLst/>
                <a:latin typeface="Roboto" panose="02000000000000000000" pitchFamily="2" charset="0"/>
              </a:rPr>
              <a:t> títulos representen de la compañía. Son las ultimas inversionistas en ser compensadas en caso de quiebra. </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85523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F1EFE1-8495-0921-00C9-EA9CD07B3BB8}"/>
              </a:ext>
            </a:extLst>
          </p:cNvPr>
          <p:cNvPicPr>
            <a:picLocks noChangeAspect="1"/>
          </p:cNvPicPr>
          <p:nvPr/>
        </p:nvPicPr>
        <p:blipFill>
          <a:blip r:embed="rId2">
            <a:alphaModFix amt="30000"/>
          </a:blip>
          <a:stretch>
            <a:fillRect/>
          </a:stretch>
        </p:blipFill>
        <p:spPr>
          <a:xfrm>
            <a:off x="1" y="0"/>
            <a:ext cx="9143999" cy="6857999"/>
          </a:xfrm>
          <a:prstGeom prst="rect">
            <a:avLst/>
          </a:prstGeom>
          <a:noFill/>
          <a:effectLst/>
        </p:spPr>
      </p:pic>
      <p:sp>
        <p:nvSpPr>
          <p:cNvPr id="11" name="CuadroTexto 37">
            <a:extLst>
              <a:ext uri="{FF2B5EF4-FFF2-40B4-BE49-F238E27FC236}">
                <a16:creationId xmlns:a16="http://schemas.microsoft.com/office/drawing/2014/main" id="{24A9B2A7-6362-694B-9836-27C5406661D3}"/>
              </a:ext>
            </a:extLst>
          </p:cNvPr>
          <p:cNvSpPr txBox="1"/>
          <p:nvPr/>
        </p:nvSpPr>
        <p:spPr>
          <a:xfrm>
            <a:off x="0" y="2021267"/>
            <a:ext cx="8589981" cy="1200329"/>
          </a:xfrm>
          <a:prstGeom prst="rect">
            <a:avLst/>
          </a:prstGeom>
          <a:noFill/>
        </p:spPr>
        <p:txBody>
          <a:bodyPr wrap="square" rtlCol="0">
            <a:spAutoFit/>
          </a:bodyPr>
          <a:lstStyle/>
          <a:p>
            <a:pPr algn="ctr"/>
            <a:r>
              <a:rPr lang="es-MX" sz="3600" b="1" dirty="0">
                <a:solidFill>
                  <a:srgbClr val="002060"/>
                </a:solidFill>
                <a:latin typeface="Arial" pitchFamily="34" charset="0"/>
                <a:cs typeface="Arial" pitchFamily="34" charset="0"/>
              </a:rPr>
              <a:t>Bonos Corporativos de</a:t>
            </a:r>
          </a:p>
          <a:p>
            <a:pPr algn="ctr"/>
            <a:r>
              <a:rPr lang="es-MX" sz="3600" b="1" dirty="0">
                <a:solidFill>
                  <a:srgbClr val="002060"/>
                </a:solidFill>
                <a:latin typeface="Arial" pitchFamily="34" charset="0"/>
                <a:cs typeface="Arial" pitchFamily="34" charset="0"/>
              </a:rPr>
              <a:t> Grado de Inversor</a:t>
            </a:r>
            <a:endParaRPr lang="es-MX" sz="4400" dirty="0"/>
          </a:p>
        </p:txBody>
      </p:sp>
      <p:cxnSp>
        <p:nvCxnSpPr>
          <p:cNvPr id="13" name="Straight Connector 13">
            <a:extLst>
              <a:ext uri="{FF2B5EF4-FFF2-40B4-BE49-F238E27FC236}">
                <a16:creationId xmlns:a16="http://schemas.microsoft.com/office/drawing/2014/main" id="{BB2D60AF-C517-AA49-A4B1-B7086773233A}"/>
              </a:ext>
            </a:extLst>
          </p:cNvPr>
          <p:cNvCxnSpPr>
            <a:cxnSpLocks/>
          </p:cNvCxnSpPr>
          <p:nvPr/>
        </p:nvCxnSpPr>
        <p:spPr>
          <a:xfrm>
            <a:off x="9020700" y="-53986"/>
            <a:ext cx="0" cy="6911985"/>
          </a:xfrm>
          <a:prstGeom prst="line">
            <a:avLst/>
          </a:prstGeom>
          <a:ln w="571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3">
            <a:extLst>
              <a:ext uri="{FF2B5EF4-FFF2-40B4-BE49-F238E27FC236}">
                <a16:creationId xmlns:a16="http://schemas.microsoft.com/office/drawing/2014/main" id="{59AB7AD2-344F-EE4F-AAA3-6050F85013FC}"/>
              </a:ext>
            </a:extLst>
          </p:cNvPr>
          <p:cNvCxnSpPr>
            <a:cxnSpLocks/>
          </p:cNvCxnSpPr>
          <p:nvPr/>
        </p:nvCxnSpPr>
        <p:spPr>
          <a:xfrm flipH="1">
            <a:off x="-1" y="0"/>
            <a:ext cx="675275" cy="61320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2">
            <a:extLst>
              <a:ext uri="{FF2B5EF4-FFF2-40B4-BE49-F238E27FC236}">
                <a16:creationId xmlns:a16="http://schemas.microsoft.com/office/drawing/2014/main" id="{70F06ADF-EF11-6845-9B3C-2B8DA6D016F5}"/>
              </a:ext>
            </a:extLst>
          </p:cNvPr>
          <p:cNvCxnSpPr>
            <a:cxnSpLocks/>
          </p:cNvCxnSpPr>
          <p:nvPr/>
        </p:nvCxnSpPr>
        <p:spPr>
          <a:xfrm flipV="1">
            <a:off x="20973" y="53563"/>
            <a:ext cx="998290" cy="885883"/>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9" name="Straight Connector 13">
            <a:extLst>
              <a:ext uri="{FF2B5EF4-FFF2-40B4-BE49-F238E27FC236}">
                <a16:creationId xmlns:a16="http://schemas.microsoft.com/office/drawing/2014/main" id="{24BD8912-486D-3148-BB72-B66B0677BE5A}"/>
              </a:ext>
            </a:extLst>
          </p:cNvPr>
          <p:cNvCxnSpPr>
            <a:cxnSpLocks/>
          </p:cNvCxnSpPr>
          <p:nvPr/>
        </p:nvCxnSpPr>
        <p:spPr>
          <a:xfrm>
            <a:off x="8947672" y="-53986"/>
            <a:ext cx="0" cy="693888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pic>
        <p:nvPicPr>
          <p:cNvPr id="14" name="Picture 24" descr="Logo, company name&#10;&#10;Description automatically generated">
            <a:extLst>
              <a:ext uri="{FF2B5EF4-FFF2-40B4-BE49-F238E27FC236}">
                <a16:creationId xmlns:a16="http://schemas.microsoft.com/office/drawing/2014/main" id="{C890C263-3D88-1641-8F5D-97A3E4D1405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4092" t="34132" r="67990" b="32636"/>
          <a:stretch/>
        </p:blipFill>
        <p:spPr>
          <a:xfrm>
            <a:off x="4392771" y="565489"/>
            <a:ext cx="358455" cy="373957"/>
          </a:xfrm>
          <a:prstGeom prst="rect">
            <a:avLst/>
          </a:prstGeom>
        </p:spPr>
      </p:pic>
    </p:spTree>
    <p:extLst>
      <p:ext uri="{BB962C8B-B14F-4D97-AF65-F5344CB8AC3E}">
        <p14:creationId xmlns:p14="http://schemas.microsoft.com/office/powerpoint/2010/main" val="3240190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055F7D4-4AD1-40CD-9AF8-526E561C69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CuadroTexto 1">
            <a:extLst>
              <a:ext uri="{FF2B5EF4-FFF2-40B4-BE49-F238E27FC236}">
                <a16:creationId xmlns:a16="http://schemas.microsoft.com/office/drawing/2014/main" id="{83DEECA9-3D75-D73E-9D11-9629344CF7B8}"/>
              </a:ext>
            </a:extLst>
          </p:cNvPr>
          <p:cNvSpPr txBox="1"/>
          <p:nvPr/>
        </p:nvSpPr>
        <p:spPr>
          <a:xfrm>
            <a:off x="352235" y="4836790"/>
            <a:ext cx="8043620" cy="1754326"/>
          </a:xfrm>
          <a:prstGeom prst="rect">
            <a:avLst/>
          </a:prstGeom>
          <a:noFill/>
        </p:spPr>
        <p:txBody>
          <a:bodyPr wrap="square" rtlCol="0">
            <a:spAutoFit/>
          </a:bodyPr>
          <a:lstStyle/>
          <a:p>
            <a:r>
              <a:rPr lang="es-MX" sz="3600" b="1" dirty="0">
                <a:solidFill>
                  <a:schemeClr val="bg1"/>
                </a:solidFill>
                <a:effectLst>
                  <a:outerShdw blurRad="38100" dist="38100" dir="2700000" algn="tl">
                    <a:srgbClr val="000000">
                      <a:alpha val="43137"/>
                    </a:srgbClr>
                  </a:outerShdw>
                </a:effectLst>
                <a:latin typeface="Arial" pitchFamily="34" charset="0"/>
                <a:cs typeface="Arial" pitchFamily="34" charset="0"/>
              </a:rPr>
              <a:t>CAPACITACIÓN:</a:t>
            </a:r>
            <a:br>
              <a:rPr lang="es-MX" sz="3600" b="1" dirty="0">
                <a:solidFill>
                  <a:schemeClr val="bg1"/>
                </a:solidFill>
                <a:effectLst>
                  <a:outerShdw blurRad="38100" dist="38100" dir="2700000" algn="tl">
                    <a:srgbClr val="000000">
                      <a:alpha val="43137"/>
                    </a:srgbClr>
                  </a:outerShdw>
                </a:effectLst>
                <a:latin typeface="Arial" pitchFamily="34" charset="0"/>
                <a:cs typeface="Arial" pitchFamily="34" charset="0"/>
              </a:rPr>
            </a:br>
            <a:r>
              <a:rPr lang="es-MX" sz="3600" b="1" dirty="0">
                <a:solidFill>
                  <a:schemeClr val="bg1"/>
                </a:solidFill>
                <a:effectLst>
                  <a:outerShdw blurRad="38100" dist="38100" dir="2700000" algn="tl">
                    <a:srgbClr val="000000">
                      <a:alpha val="43137"/>
                    </a:srgbClr>
                  </a:outerShdw>
                </a:effectLst>
                <a:latin typeface="Arial" pitchFamily="34" charset="0"/>
                <a:cs typeface="Arial" pitchFamily="34" charset="0"/>
              </a:rPr>
              <a:t>- Deuda Privada </a:t>
            </a:r>
            <a:br>
              <a:rPr lang="es-MX" sz="3600" b="1" dirty="0">
                <a:solidFill>
                  <a:schemeClr val="bg1"/>
                </a:solidFill>
                <a:effectLst>
                  <a:outerShdw blurRad="38100" dist="38100" dir="2700000" algn="tl">
                    <a:srgbClr val="000000">
                      <a:alpha val="43137"/>
                    </a:srgbClr>
                  </a:outerShdw>
                </a:effectLst>
                <a:latin typeface="Arial" pitchFamily="34" charset="0"/>
                <a:cs typeface="Arial" pitchFamily="34" charset="0"/>
              </a:rPr>
            </a:br>
            <a:r>
              <a:rPr lang="es-MX" sz="3600" b="1" dirty="0">
                <a:solidFill>
                  <a:schemeClr val="bg1"/>
                </a:solidFill>
                <a:effectLst>
                  <a:outerShdw blurRad="38100" dist="38100" dir="2700000" algn="tl">
                    <a:srgbClr val="000000">
                      <a:alpha val="43137"/>
                    </a:srgbClr>
                  </a:outerShdw>
                </a:effectLst>
                <a:latin typeface="Arial" pitchFamily="34" charset="0"/>
                <a:cs typeface="Arial" pitchFamily="34" charset="0"/>
              </a:rPr>
              <a:t>- Renta Fija de Alto Rendimiento</a:t>
            </a:r>
            <a:endParaRPr lang="es-MX" sz="3600" b="1" i="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21069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8251B0-419A-48DC-9C3D-4F6C2F76F93C}"/>
              </a:ext>
            </a:extLst>
          </p:cNvPr>
          <p:cNvSpPr/>
          <p:nvPr/>
        </p:nvSpPr>
        <p:spPr>
          <a:xfrm>
            <a:off x="291548" y="278296"/>
            <a:ext cx="3048000" cy="1325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Rectangle 1">
            <a:extLst>
              <a:ext uri="{FF2B5EF4-FFF2-40B4-BE49-F238E27FC236}">
                <a16:creationId xmlns:a16="http://schemas.microsoft.com/office/drawing/2014/main" id="{02CE7AE2-290B-43E0-9FF2-541467F93BDB}"/>
              </a:ext>
            </a:extLst>
          </p:cNvPr>
          <p:cNvSpPr/>
          <p:nvPr/>
        </p:nvSpPr>
        <p:spPr>
          <a:xfrm>
            <a:off x="8578132" y="0"/>
            <a:ext cx="571500" cy="58477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2060"/>
              </a:solidFill>
            </a:endParaRPr>
          </a:p>
        </p:txBody>
      </p:sp>
      <p:sp>
        <p:nvSpPr>
          <p:cNvPr id="10" name="Rectangle 9">
            <a:extLst>
              <a:ext uri="{FF2B5EF4-FFF2-40B4-BE49-F238E27FC236}">
                <a16:creationId xmlns:a16="http://schemas.microsoft.com/office/drawing/2014/main" id="{597D3B6D-E14A-407F-8E8F-1A6DBDFD486A}"/>
              </a:ext>
            </a:extLst>
          </p:cNvPr>
          <p:cNvSpPr/>
          <p:nvPr/>
        </p:nvSpPr>
        <p:spPr>
          <a:xfrm>
            <a:off x="8949690" y="584775"/>
            <a:ext cx="194310" cy="20389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2060"/>
              </a:solidFill>
            </a:endParaRPr>
          </a:p>
        </p:txBody>
      </p:sp>
      <p:sp>
        <p:nvSpPr>
          <p:cNvPr id="11" name="Rectangle 10">
            <a:extLst>
              <a:ext uri="{FF2B5EF4-FFF2-40B4-BE49-F238E27FC236}">
                <a16:creationId xmlns:a16="http://schemas.microsoft.com/office/drawing/2014/main" id="{08A04414-2927-4B27-A34D-40EA65FFB3A1}"/>
              </a:ext>
            </a:extLst>
          </p:cNvPr>
          <p:cNvSpPr/>
          <p:nvPr/>
        </p:nvSpPr>
        <p:spPr>
          <a:xfrm>
            <a:off x="8383822" y="0"/>
            <a:ext cx="194310" cy="20389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2060"/>
              </a:solidFill>
            </a:endParaRPr>
          </a:p>
        </p:txBody>
      </p:sp>
      <p:pic>
        <p:nvPicPr>
          <p:cNvPr id="13" name="Picture 12" descr="Logo, company name&#10;&#10;Description automatically generated">
            <a:extLst>
              <a:ext uri="{FF2B5EF4-FFF2-40B4-BE49-F238E27FC236}">
                <a16:creationId xmlns:a16="http://schemas.microsoft.com/office/drawing/2014/main" id="{5DD4ADB5-BC73-47F5-AA69-195AB47DE2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536" t="34623" r="64348" b="34477"/>
          <a:stretch/>
        </p:blipFill>
        <p:spPr>
          <a:xfrm>
            <a:off x="291548" y="6104543"/>
            <a:ext cx="495242" cy="475161"/>
          </a:xfrm>
          <a:prstGeom prst="rect">
            <a:avLst/>
          </a:prstGeom>
        </p:spPr>
      </p:pic>
      <p:pic>
        <p:nvPicPr>
          <p:cNvPr id="14" name="Picture 12" descr="A tree in a forest&#10;&#10;Description automatically generated">
            <a:extLst>
              <a:ext uri="{FF2B5EF4-FFF2-40B4-BE49-F238E27FC236}">
                <a16:creationId xmlns:a16="http://schemas.microsoft.com/office/drawing/2014/main" id="{33E38E3D-8D7B-E446-B1F3-46E9685D54A9}"/>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54330"/>
          <a:stretch/>
        </p:blipFill>
        <p:spPr>
          <a:xfrm>
            <a:off x="-1" y="4507252"/>
            <a:ext cx="9144000" cy="2365738"/>
          </a:xfrm>
          <a:prstGeom prst="rect">
            <a:avLst/>
          </a:prstGeom>
        </p:spPr>
      </p:pic>
      <p:sp>
        <p:nvSpPr>
          <p:cNvPr id="3" name="CuadroTexto 2">
            <a:extLst>
              <a:ext uri="{FF2B5EF4-FFF2-40B4-BE49-F238E27FC236}">
                <a16:creationId xmlns:a16="http://schemas.microsoft.com/office/drawing/2014/main" id="{59DF2884-1E41-D71C-F237-BD0ECD0A633A}"/>
              </a:ext>
            </a:extLst>
          </p:cNvPr>
          <p:cNvSpPr txBox="1"/>
          <p:nvPr/>
        </p:nvSpPr>
        <p:spPr>
          <a:xfrm>
            <a:off x="564501" y="474496"/>
            <a:ext cx="7819321" cy="523220"/>
          </a:xfrm>
          <a:prstGeom prst="rect">
            <a:avLst/>
          </a:prstGeom>
          <a:noFill/>
        </p:spPr>
        <p:txBody>
          <a:bodyPr wrap="square" rtlCol="0">
            <a:spAutoFit/>
          </a:bodyPr>
          <a:lstStyle/>
          <a:p>
            <a:pPr algn="ctr"/>
            <a:r>
              <a:rPr lang="es-MX" sz="2800" b="1" dirty="0">
                <a:solidFill>
                  <a:srgbClr val="002060"/>
                </a:solidFill>
                <a:latin typeface="Arial" pitchFamily="34" charset="0"/>
                <a:cs typeface="Arial" pitchFamily="34" charset="0"/>
              </a:rPr>
              <a:t>Bonos Corporativos de  Grado de Inversor</a:t>
            </a:r>
            <a:endParaRPr lang="es-MX" sz="2800" dirty="0"/>
          </a:p>
        </p:txBody>
      </p:sp>
      <p:pic>
        <p:nvPicPr>
          <p:cNvPr id="6" name="Imagen 5">
            <a:extLst>
              <a:ext uri="{FF2B5EF4-FFF2-40B4-BE49-F238E27FC236}">
                <a16:creationId xmlns:a16="http://schemas.microsoft.com/office/drawing/2014/main" id="{F797DA9B-61EE-5A4D-9C65-FF3EDBCEF5FC}"/>
              </a:ext>
            </a:extLst>
          </p:cNvPr>
          <p:cNvPicPr>
            <a:picLocks noChangeAspect="1"/>
          </p:cNvPicPr>
          <p:nvPr/>
        </p:nvPicPr>
        <p:blipFill>
          <a:blip r:embed="rId4"/>
          <a:stretch>
            <a:fillRect/>
          </a:stretch>
        </p:blipFill>
        <p:spPr>
          <a:xfrm>
            <a:off x="0" y="1177616"/>
            <a:ext cx="9144000" cy="5489722"/>
          </a:xfrm>
          <a:prstGeom prst="rect">
            <a:avLst/>
          </a:prstGeom>
        </p:spPr>
      </p:pic>
    </p:spTree>
    <p:extLst>
      <p:ext uri="{BB962C8B-B14F-4D97-AF65-F5344CB8AC3E}">
        <p14:creationId xmlns:p14="http://schemas.microsoft.com/office/powerpoint/2010/main" val="1764708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F1EFE1-8495-0921-00C9-EA9CD07B3BB8}"/>
              </a:ext>
            </a:extLst>
          </p:cNvPr>
          <p:cNvPicPr>
            <a:picLocks noChangeAspect="1"/>
          </p:cNvPicPr>
          <p:nvPr/>
        </p:nvPicPr>
        <p:blipFill>
          <a:blip r:embed="rId2">
            <a:alphaModFix amt="30000"/>
          </a:blip>
          <a:stretch>
            <a:fillRect/>
          </a:stretch>
        </p:blipFill>
        <p:spPr>
          <a:xfrm>
            <a:off x="1" y="0"/>
            <a:ext cx="9143999" cy="6857999"/>
          </a:xfrm>
          <a:prstGeom prst="rect">
            <a:avLst/>
          </a:prstGeom>
          <a:noFill/>
          <a:effectLst/>
        </p:spPr>
      </p:pic>
      <p:sp>
        <p:nvSpPr>
          <p:cNvPr id="11" name="CuadroTexto 37">
            <a:extLst>
              <a:ext uri="{FF2B5EF4-FFF2-40B4-BE49-F238E27FC236}">
                <a16:creationId xmlns:a16="http://schemas.microsoft.com/office/drawing/2014/main" id="{24A9B2A7-6362-694B-9836-27C5406661D3}"/>
              </a:ext>
            </a:extLst>
          </p:cNvPr>
          <p:cNvSpPr txBox="1"/>
          <p:nvPr/>
        </p:nvSpPr>
        <p:spPr>
          <a:xfrm>
            <a:off x="0" y="2021267"/>
            <a:ext cx="8589981" cy="1200329"/>
          </a:xfrm>
          <a:prstGeom prst="rect">
            <a:avLst/>
          </a:prstGeom>
          <a:noFill/>
        </p:spPr>
        <p:txBody>
          <a:bodyPr wrap="square" rtlCol="0">
            <a:spAutoFit/>
          </a:bodyPr>
          <a:lstStyle/>
          <a:p>
            <a:pPr algn="ctr"/>
            <a:r>
              <a:rPr lang="es-MX" sz="3600" b="1" dirty="0">
                <a:solidFill>
                  <a:srgbClr val="002060"/>
                </a:solidFill>
                <a:latin typeface="Arial" pitchFamily="34" charset="0"/>
                <a:cs typeface="Arial" pitchFamily="34" charset="0"/>
              </a:rPr>
              <a:t>Bonos Corporativos de</a:t>
            </a:r>
          </a:p>
          <a:p>
            <a:pPr algn="ctr"/>
            <a:r>
              <a:rPr lang="es-MX" sz="3600" b="1" dirty="0">
                <a:solidFill>
                  <a:srgbClr val="002060"/>
                </a:solidFill>
                <a:latin typeface="Arial" pitchFamily="34" charset="0"/>
                <a:cs typeface="Arial" pitchFamily="34" charset="0"/>
              </a:rPr>
              <a:t> Alto Rendimiento</a:t>
            </a:r>
            <a:endParaRPr lang="es-MX" sz="4400" dirty="0"/>
          </a:p>
        </p:txBody>
      </p:sp>
      <p:cxnSp>
        <p:nvCxnSpPr>
          <p:cNvPr id="13" name="Straight Connector 13">
            <a:extLst>
              <a:ext uri="{FF2B5EF4-FFF2-40B4-BE49-F238E27FC236}">
                <a16:creationId xmlns:a16="http://schemas.microsoft.com/office/drawing/2014/main" id="{BB2D60AF-C517-AA49-A4B1-B7086773233A}"/>
              </a:ext>
            </a:extLst>
          </p:cNvPr>
          <p:cNvCxnSpPr>
            <a:cxnSpLocks/>
          </p:cNvCxnSpPr>
          <p:nvPr/>
        </p:nvCxnSpPr>
        <p:spPr>
          <a:xfrm>
            <a:off x="9020700" y="-53986"/>
            <a:ext cx="0" cy="6911985"/>
          </a:xfrm>
          <a:prstGeom prst="line">
            <a:avLst/>
          </a:prstGeom>
          <a:ln w="571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3">
            <a:extLst>
              <a:ext uri="{FF2B5EF4-FFF2-40B4-BE49-F238E27FC236}">
                <a16:creationId xmlns:a16="http://schemas.microsoft.com/office/drawing/2014/main" id="{59AB7AD2-344F-EE4F-AAA3-6050F85013FC}"/>
              </a:ext>
            </a:extLst>
          </p:cNvPr>
          <p:cNvCxnSpPr>
            <a:cxnSpLocks/>
          </p:cNvCxnSpPr>
          <p:nvPr/>
        </p:nvCxnSpPr>
        <p:spPr>
          <a:xfrm flipH="1">
            <a:off x="-1" y="0"/>
            <a:ext cx="675275" cy="61320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2">
            <a:extLst>
              <a:ext uri="{FF2B5EF4-FFF2-40B4-BE49-F238E27FC236}">
                <a16:creationId xmlns:a16="http://schemas.microsoft.com/office/drawing/2014/main" id="{70F06ADF-EF11-6845-9B3C-2B8DA6D016F5}"/>
              </a:ext>
            </a:extLst>
          </p:cNvPr>
          <p:cNvCxnSpPr>
            <a:cxnSpLocks/>
          </p:cNvCxnSpPr>
          <p:nvPr/>
        </p:nvCxnSpPr>
        <p:spPr>
          <a:xfrm flipV="1">
            <a:off x="20973" y="53563"/>
            <a:ext cx="998290" cy="885883"/>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9" name="Straight Connector 13">
            <a:extLst>
              <a:ext uri="{FF2B5EF4-FFF2-40B4-BE49-F238E27FC236}">
                <a16:creationId xmlns:a16="http://schemas.microsoft.com/office/drawing/2014/main" id="{24BD8912-486D-3148-BB72-B66B0677BE5A}"/>
              </a:ext>
            </a:extLst>
          </p:cNvPr>
          <p:cNvCxnSpPr>
            <a:cxnSpLocks/>
          </p:cNvCxnSpPr>
          <p:nvPr/>
        </p:nvCxnSpPr>
        <p:spPr>
          <a:xfrm>
            <a:off x="8947672" y="-53986"/>
            <a:ext cx="0" cy="693888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pic>
        <p:nvPicPr>
          <p:cNvPr id="14" name="Picture 24" descr="Logo, company name&#10;&#10;Description automatically generated">
            <a:extLst>
              <a:ext uri="{FF2B5EF4-FFF2-40B4-BE49-F238E27FC236}">
                <a16:creationId xmlns:a16="http://schemas.microsoft.com/office/drawing/2014/main" id="{C890C263-3D88-1641-8F5D-97A3E4D1405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4092" t="34132" r="67990" b="32636"/>
          <a:stretch/>
        </p:blipFill>
        <p:spPr>
          <a:xfrm>
            <a:off x="4392771" y="565489"/>
            <a:ext cx="358455" cy="373957"/>
          </a:xfrm>
          <a:prstGeom prst="rect">
            <a:avLst/>
          </a:prstGeom>
        </p:spPr>
      </p:pic>
    </p:spTree>
    <p:extLst>
      <p:ext uri="{BB962C8B-B14F-4D97-AF65-F5344CB8AC3E}">
        <p14:creationId xmlns:p14="http://schemas.microsoft.com/office/powerpoint/2010/main" val="26594533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6" descr="A picture containing text, computer&#10;&#10;Description automatically generated">
            <a:extLst>
              <a:ext uri="{FF2B5EF4-FFF2-40B4-BE49-F238E27FC236}">
                <a16:creationId xmlns:a16="http://schemas.microsoft.com/office/drawing/2014/main" id="{A703AC4A-8C80-1E4F-8181-41D361DED1BE}"/>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16089" r="11396" b="71989"/>
          <a:stretch/>
        </p:blipFill>
        <p:spPr>
          <a:xfrm>
            <a:off x="-6" y="4871137"/>
            <a:ext cx="9144000" cy="1986863"/>
          </a:xfrm>
          <a:prstGeom prst="rect">
            <a:avLst/>
          </a:prstGeom>
        </p:spPr>
      </p:pic>
      <p:sp>
        <p:nvSpPr>
          <p:cNvPr id="6" name="Rectangle 5">
            <a:extLst>
              <a:ext uri="{FF2B5EF4-FFF2-40B4-BE49-F238E27FC236}">
                <a16:creationId xmlns:a16="http://schemas.microsoft.com/office/drawing/2014/main" id="{01BF377A-9633-48C9-A425-6D64795F1A5A}"/>
              </a:ext>
            </a:extLst>
          </p:cNvPr>
          <p:cNvSpPr/>
          <p:nvPr/>
        </p:nvSpPr>
        <p:spPr>
          <a:xfrm>
            <a:off x="291548" y="278296"/>
            <a:ext cx="3048000" cy="1325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graphicFrame>
        <p:nvGraphicFramePr>
          <p:cNvPr id="9" name="Gráfico 8"/>
          <p:cNvGraphicFramePr/>
          <p:nvPr>
            <p:extLst>
              <p:ext uri="{D42A27DB-BD31-4B8C-83A1-F6EECF244321}">
                <p14:modId xmlns:p14="http://schemas.microsoft.com/office/powerpoint/2010/main" val="1909585221"/>
              </p:ext>
            </p:extLst>
          </p:nvPr>
        </p:nvGraphicFramePr>
        <p:xfrm>
          <a:off x="401873" y="2809084"/>
          <a:ext cx="8378923" cy="4041913"/>
        </p:xfrm>
        <a:graphic>
          <a:graphicData uri="http://schemas.openxmlformats.org/drawingml/2006/chart">
            <c:chart xmlns:c="http://schemas.openxmlformats.org/drawingml/2006/chart" xmlns:r="http://schemas.openxmlformats.org/officeDocument/2006/relationships" r:id="rId3"/>
          </a:graphicData>
        </a:graphic>
      </p:graphicFrame>
      <p:pic>
        <p:nvPicPr>
          <p:cNvPr id="3" name="Imagen 2">
            <a:extLst>
              <a:ext uri="{FF2B5EF4-FFF2-40B4-BE49-F238E27FC236}">
                <a16:creationId xmlns:a16="http://schemas.microsoft.com/office/drawing/2014/main" id="{E5374D04-4809-4204-B06E-91EEF3E31BA5}"/>
              </a:ext>
            </a:extLst>
          </p:cNvPr>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1006" t="26499" r="-1006" b="25511"/>
          <a:stretch/>
        </p:blipFill>
        <p:spPr>
          <a:xfrm>
            <a:off x="6376221" y="423588"/>
            <a:ext cx="2056925" cy="548410"/>
          </a:xfrm>
          <a:prstGeom prst="rect">
            <a:avLst/>
          </a:prstGeom>
        </p:spPr>
      </p:pic>
      <p:sp>
        <p:nvSpPr>
          <p:cNvPr id="5" name="CuadroTexto 35"/>
          <p:cNvSpPr txBox="1"/>
          <p:nvPr/>
        </p:nvSpPr>
        <p:spPr>
          <a:xfrm>
            <a:off x="710851" y="360959"/>
            <a:ext cx="7722295" cy="1571392"/>
          </a:xfrm>
          <a:prstGeom prst="rect">
            <a:avLst/>
          </a:prstGeom>
          <a:noFill/>
        </p:spPr>
        <p:txBody>
          <a:bodyPr wrap="square" rtlCol="0">
            <a:spAutoFit/>
          </a:bodyPr>
          <a:lstStyle/>
          <a:p>
            <a:r>
              <a:rPr lang="es-MX" sz="2400" b="1" dirty="0">
                <a:solidFill>
                  <a:srgbClr val="002060"/>
                </a:solidFill>
                <a:latin typeface="Arial" pitchFamily="34" charset="0"/>
                <a:cs typeface="Arial" pitchFamily="34" charset="0"/>
              </a:rPr>
              <a:t>Universidad Harvard y su </a:t>
            </a:r>
          </a:p>
          <a:p>
            <a:r>
              <a:rPr lang="es-MX" sz="2400" b="1" dirty="0">
                <a:solidFill>
                  <a:srgbClr val="002060"/>
                </a:solidFill>
                <a:latin typeface="Arial" pitchFamily="34" charset="0"/>
                <a:cs typeface="Arial" pitchFamily="34" charset="0"/>
              </a:rPr>
              <a:t>asignación de inversiones</a:t>
            </a:r>
          </a:p>
          <a:p>
            <a:pPr algn="ctr">
              <a:lnSpc>
                <a:spcPts val="2000"/>
              </a:lnSpc>
            </a:pPr>
            <a:endParaRPr lang="es-MX" sz="1200" dirty="0">
              <a:latin typeface="Arial" panose="020B0604020202020204" pitchFamily="34" charset="0"/>
              <a:cs typeface="Arial" panose="020B0604020202020204" pitchFamily="34" charset="0"/>
            </a:endParaRPr>
          </a:p>
          <a:p>
            <a:pPr>
              <a:lnSpc>
                <a:spcPts val="2000"/>
              </a:lnSpc>
            </a:pPr>
            <a:r>
              <a:rPr lang="es-MX" sz="1400" b="1" dirty="0">
                <a:solidFill>
                  <a:schemeClr val="bg2">
                    <a:lumMod val="50000"/>
                  </a:schemeClr>
                </a:solidFill>
                <a:latin typeface="Arial" panose="020B0604020202020204" pitchFamily="34" charset="0"/>
                <a:cs typeface="Arial" panose="020B0604020202020204" pitchFamily="34" charset="0"/>
              </a:rPr>
              <a:t>Las instituciones de gran escala como la Universidad de Harvard y Yale, junto con los fondos de pensiones, son reconocidas por la diversificación de sus cartera</a:t>
            </a:r>
            <a:r>
              <a:rPr lang="es-MX" sz="1200" dirty="0">
                <a:latin typeface="Arial" panose="020B0604020202020204" pitchFamily="34" charset="0"/>
                <a:cs typeface="Arial" panose="020B0604020202020204" pitchFamily="34" charset="0"/>
              </a:rPr>
              <a:t>.</a:t>
            </a:r>
            <a:endParaRPr lang="es-MX" sz="1200" i="1" u="sng" dirty="0">
              <a:latin typeface="Arial" panose="020B0604020202020204" pitchFamily="34" charset="0"/>
              <a:cs typeface="Arial" panose="020B0604020202020204" pitchFamily="34" charset="0"/>
            </a:endParaRPr>
          </a:p>
        </p:txBody>
      </p:sp>
      <p:pic>
        <p:nvPicPr>
          <p:cNvPr id="8" name="Picture 7" descr="Logo, company name&#10;&#10;Description automatically generated">
            <a:extLst>
              <a:ext uri="{FF2B5EF4-FFF2-40B4-BE49-F238E27FC236}">
                <a16:creationId xmlns:a16="http://schemas.microsoft.com/office/drawing/2014/main" id="{046E0261-7AC0-432A-B2EB-7D8E6A0D472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536" t="34623" r="64348" b="34477"/>
          <a:stretch/>
        </p:blipFill>
        <p:spPr>
          <a:xfrm>
            <a:off x="447709" y="678430"/>
            <a:ext cx="263142" cy="252472"/>
          </a:xfrm>
          <a:prstGeom prst="rect">
            <a:avLst/>
          </a:prstGeom>
        </p:spPr>
      </p:pic>
      <p:pic>
        <p:nvPicPr>
          <p:cNvPr id="4" name="Imagen 3">
            <a:extLst>
              <a:ext uri="{FF2B5EF4-FFF2-40B4-BE49-F238E27FC236}">
                <a16:creationId xmlns:a16="http://schemas.microsoft.com/office/drawing/2014/main" id="{2CF1F30A-A050-D3AE-ED74-52ADDC4AEECE}"/>
              </a:ext>
            </a:extLst>
          </p:cNvPr>
          <p:cNvPicPr>
            <a:picLocks noChangeAspect="1"/>
          </p:cNvPicPr>
          <p:nvPr/>
        </p:nvPicPr>
        <p:blipFill rotWithShape="1">
          <a:blip r:embed="rId6">
            <a:extLst>
              <a:ext uri="{28A0092B-C50C-407E-A947-70E740481C1C}">
                <a14:useLocalDpi xmlns:a14="http://schemas.microsoft.com/office/drawing/2010/main" val="0"/>
              </a:ext>
            </a:extLst>
          </a:blip>
          <a:srcRect l="11364" t="14961" r="12159" b="14015"/>
          <a:stretch/>
        </p:blipFill>
        <p:spPr>
          <a:xfrm>
            <a:off x="1075453" y="2330284"/>
            <a:ext cx="6993082" cy="3896591"/>
          </a:xfrm>
          <a:prstGeom prst="rect">
            <a:avLst/>
          </a:prstGeom>
        </p:spPr>
      </p:pic>
    </p:spTree>
    <p:extLst>
      <p:ext uri="{BB962C8B-B14F-4D97-AF65-F5344CB8AC3E}">
        <p14:creationId xmlns:p14="http://schemas.microsoft.com/office/powerpoint/2010/main" val="1600860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22D0653-F1E7-6249-B5BD-3578F34835DF}"/>
              </a:ext>
            </a:extLst>
          </p:cNvPr>
          <p:cNvSpPr txBox="1"/>
          <p:nvPr/>
        </p:nvSpPr>
        <p:spPr>
          <a:xfrm>
            <a:off x="579785" y="1055691"/>
            <a:ext cx="7984429" cy="30531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7200" b="1" i="0" u="none" strike="noStrike" kern="1200" cap="none" spc="0" normalizeH="0" baseline="0" noProof="0" dirty="0">
                <a:ln>
                  <a:noFill/>
                </a:ln>
                <a:solidFill>
                  <a:srgbClr val="002060"/>
                </a:solidFill>
                <a:uLnTx/>
                <a:uFillTx/>
                <a:latin typeface="Arial" pitchFamily="34" charset="0"/>
                <a:ea typeface="+mn-ea"/>
                <a:cs typeface="Arial" pitchFamily="34" charset="0"/>
              </a:rPr>
              <a:t>04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a:lnSpc>
                <a:spcPct val="80000"/>
              </a:lnSpc>
            </a:pPr>
            <a:r>
              <a:rPr lang="es-ES_tradnl" sz="4400" b="1" spc="-150" dirty="0">
                <a:solidFill>
                  <a:srgbClr val="666666"/>
                </a:solidFill>
                <a:latin typeface="Arial" pitchFamily="34" charset="0"/>
                <a:cs typeface="Arial" pitchFamily="34" charset="0"/>
              </a:rPr>
              <a:t>El portafolio que produce un Ingreso Regular en USD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600" b="1" i="0" u="none" strike="noStrike" kern="1200" cap="none" spc="0" normalizeH="0" baseline="0" noProof="0" dirty="0">
              <a:ln>
                <a:noFill/>
              </a:ln>
              <a:solidFill>
                <a:srgbClr val="00206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KNG International Advisors</a:t>
            </a:r>
          </a:p>
        </p:txBody>
      </p:sp>
    </p:spTree>
    <p:extLst>
      <p:ext uri="{BB962C8B-B14F-4D97-AF65-F5344CB8AC3E}">
        <p14:creationId xmlns:p14="http://schemas.microsoft.com/office/powerpoint/2010/main" val="34395817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8251B0-419A-48DC-9C3D-4F6C2F76F93C}"/>
              </a:ext>
            </a:extLst>
          </p:cNvPr>
          <p:cNvSpPr/>
          <p:nvPr/>
        </p:nvSpPr>
        <p:spPr>
          <a:xfrm>
            <a:off x="291548" y="278296"/>
            <a:ext cx="3048000" cy="1325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8" name="CuadroTexto 37"/>
          <p:cNvSpPr txBox="1"/>
          <p:nvPr/>
        </p:nvSpPr>
        <p:spPr>
          <a:xfrm>
            <a:off x="595325" y="394336"/>
            <a:ext cx="7797028" cy="523220"/>
          </a:xfrm>
          <a:prstGeom prst="rect">
            <a:avLst/>
          </a:prstGeom>
          <a:noFill/>
        </p:spPr>
        <p:txBody>
          <a:bodyPr wrap="square" rtlCol="0">
            <a:spAutoFit/>
          </a:bodyPr>
          <a:lstStyle/>
          <a:p>
            <a:r>
              <a:rPr lang="es-MX" sz="2800" b="1" dirty="0">
                <a:solidFill>
                  <a:srgbClr val="002060"/>
                </a:solidFill>
                <a:latin typeface="Arial" pitchFamily="34" charset="0"/>
                <a:cs typeface="Arial" pitchFamily="34" charset="0"/>
              </a:rPr>
              <a:t>Bonos Corporativos De Alto Rendimiento</a:t>
            </a:r>
            <a:endParaRPr lang="es-MX" sz="2800" dirty="0"/>
          </a:p>
        </p:txBody>
      </p:sp>
      <p:sp>
        <p:nvSpPr>
          <p:cNvPr id="5" name="CuadroTexto 35"/>
          <p:cNvSpPr txBox="1"/>
          <p:nvPr/>
        </p:nvSpPr>
        <p:spPr>
          <a:xfrm>
            <a:off x="600098" y="763667"/>
            <a:ext cx="8464927" cy="307777"/>
          </a:xfrm>
          <a:prstGeom prst="rect">
            <a:avLst/>
          </a:prstGeom>
          <a:noFill/>
        </p:spPr>
        <p:txBody>
          <a:bodyPr wrap="square" rtlCol="0">
            <a:spAutoFit/>
          </a:bodyPr>
          <a:lstStyle/>
          <a:p>
            <a:r>
              <a:rPr lang="es-ES_tradnl" sz="1400" b="1" dirty="0">
                <a:solidFill>
                  <a:schemeClr val="accent3">
                    <a:lumMod val="75000"/>
                  </a:schemeClr>
                </a:solidFill>
                <a:latin typeface="Arial" pitchFamily="34" charset="0"/>
                <a:cs typeface="Arial" pitchFamily="34" charset="0"/>
              </a:rPr>
              <a:t>Características Esenciales que usamos para filtrar Deuda Privada de calidad</a:t>
            </a:r>
            <a:endParaRPr lang="es-ES_tradnl" sz="1600" b="1" dirty="0">
              <a:solidFill>
                <a:schemeClr val="accent3">
                  <a:lumMod val="75000"/>
                </a:schemeClr>
              </a:solidFill>
              <a:latin typeface="Arial" pitchFamily="34" charset="0"/>
              <a:cs typeface="Arial" pitchFamily="34" charset="0"/>
            </a:endParaRPr>
          </a:p>
        </p:txBody>
      </p:sp>
      <p:sp>
        <p:nvSpPr>
          <p:cNvPr id="2" name="Rectangle 1">
            <a:extLst>
              <a:ext uri="{FF2B5EF4-FFF2-40B4-BE49-F238E27FC236}">
                <a16:creationId xmlns:a16="http://schemas.microsoft.com/office/drawing/2014/main" id="{02CE7AE2-290B-43E0-9FF2-541467F93BDB}"/>
              </a:ext>
            </a:extLst>
          </p:cNvPr>
          <p:cNvSpPr/>
          <p:nvPr/>
        </p:nvSpPr>
        <p:spPr>
          <a:xfrm>
            <a:off x="8578132" y="0"/>
            <a:ext cx="571500" cy="58477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2060"/>
              </a:solidFill>
            </a:endParaRPr>
          </a:p>
        </p:txBody>
      </p:sp>
      <p:sp>
        <p:nvSpPr>
          <p:cNvPr id="10" name="Rectangle 9">
            <a:extLst>
              <a:ext uri="{FF2B5EF4-FFF2-40B4-BE49-F238E27FC236}">
                <a16:creationId xmlns:a16="http://schemas.microsoft.com/office/drawing/2014/main" id="{597D3B6D-E14A-407F-8E8F-1A6DBDFD486A}"/>
              </a:ext>
            </a:extLst>
          </p:cNvPr>
          <p:cNvSpPr/>
          <p:nvPr/>
        </p:nvSpPr>
        <p:spPr>
          <a:xfrm>
            <a:off x="8949690" y="584775"/>
            <a:ext cx="194310" cy="20389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2060"/>
              </a:solidFill>
            </a:endParaRPr>
          </a:p>
        </p:txBody>
      </p:sp>
      <p:sp>
        <p:nvSpPr>
          <p:cNvPr id="11" name="Rectangle 10">
            <a:extLst>
              <a:ext uri="{FF2B5EF4-FFF2-40B4-BE49-F238E27FC236}">
                <a16:creationId xmlns:a16="http://schemas.microsoft.com/office/drawing/2014/main" id="{08A04414-2927-4B27-A34D-40EA65FFB3A1}"/>
              </a:ext>
            </a:extLst>
          </p:cNvPr>
          <p:cNvSpPr/>
          <p:nvPr/>
        </p:nvSpPr>
        <p:spPr>
          <a:xfrm>
            <a:off x="8383822" y="0"/>
            <a:ext cx="194310" cy="20389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2060"/>
              </a:solidFill>
            </a:endParaRPr>
          </a:p>
        </p:txBody>
      </p:sp>
      <p:pic>
        <p:nvPicPr>
          <p:cNvPr id="14" name="Picture 12" descr="A tree in a forest&#10;&#10;Description automatically generated">
            <a:extLst>
              <a:ext uri="{FF2B5EF4-FFF2-40B4-BE49-F238E27FC236}">
                <a16:creationId xmlns:a16="http://schemas.microsoft.com/office/drawing/2014/main" id="{33E38E3D-8D7B-E446-B1F3-46E9685D54A9}"/>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b="54330"/>
          <a:stretch/>
        </p:blipFill>
        <p:spPr>
          <a:xfrm>
            <a:off x="0" y="4492262"/>
            <a:ext cx="9144000" cy="2365738"/>
          </a:xfrm>
          <a:prstGeom prst="rect">
            <a:avLst/>
          </a:prstGeom>
        </p:spPr>
      </p:pic>
      <p:sp>
        <p:nvSpPr>
          <p:cNvPr id="12" name="CuadroTexto 35">
            <a:extLst>
              <a:ext uri="{FF2B5EF4-FFF2-40B4-BE49-F238E27FC236}">
                <a16:creationId xmlns:a16="http://schemas.microsoft.com/office/drawing/2014/main" id="{997875FB-DB64-844C-A99B-FC5AFCD5CCD8}"/>
              </a:ext>
            </a:extLst>
          </p:cNvPr>
          <p:cNvSpPr txBox="1"/>
          <p:nvPr/>
        </p:nvSpPr>
        <p:spPr>
          <a:xfrm>
            <a:off x="342016" y="1072914"/>
            <a:ext cx="8286584" cy="5909310"/>
          </a:xfrm>
          <a:prstGeom prst="rect">
            <a:avLst/>
          </a:prstGeom>
          <a:noFill/>
        </p:spPr>
        <p:txBody>
          <a:bodyPr wrap="square" rtlCol="0">
            <a:spAutoFit/>
          </a:bodyPr>
          <a:lstStyle/>
          <a:p>
            <a:pPr>
              <a:buClr>
                <a:srgbClr val="00B050"/>
              </a:buClr>
            </a:pPr>
            <a:r>
              <a:rPr lang="es-ES_tradnl" sz="1400" b="1" dirty="0">
                <a:latin typeface="Arial" panose="020B0604020202020204" pitchFamily="34" charset="0"/>
                <a:cs typeface="Arial" panose="020B0604020202020204" pitchFamily="34" charset="0"/>
              </a:rPr>
              <a:t>Estructura del Instrumento de Deuda</a:t>
            </a:r>
            <a:br>
              <a:rPr lang="es-ES_tradnl" sz="1400" b="1" dirty="0">
                <a:latin typeface="Arial" panose="020B0604020202020204" pitchFamily="34" charset="0"/>
                <a:cs typeface="Arial" panose="020B0604020202020204" pitchFamily="34" charset="0"/>
              </a:rPr>
            </a:br>
            <a:endParaRPr lang="es-ES_tradnl" sz="1400" b="1" dirty="0">
              <a:latin typeface="Arial" panose="020B0604020202020204" pitchFamily="34" charset="0"/>
              <a:cs typeface="Arial" panose="020B0604020202020204" pitchFamily="34" charset="0"/>
            </a:endParaRPr>
          </a:p>
          <a:p>
            <a:pPr marL="285750" indent="-285750">
              <a:buClr>
                <a:srgbClr val="00B050"/>
              </a:buClr>
              <a:buFont typeface="Wingdings" pitchFamily="2" charset="2"/>
              <a:buChar char="ü"/>
            </a:pPr>
            <a:r>
              <a:rPr lang="es-ES_tradnl" sz="1400" dirty="0">
                <a:latin typeface="Arial" panose="020B0604020202020204" pitchFamily="34" charset="0"/>
                <a:cs typeface="Arial" panose="020B0604020202020204" pitchFamily="34" charset="0"/>
              </a:rPr>
              <a:t>Bono corporativo preferencial garantizado – Senior Secured Debt</a:t>
            </a:r>
          </a:p>
          <a:p>
            <a:pPr marL="285750" indent="-285750">
              <a:buClr>
                <a:srgbClr val="00B050"/>
              </a:buClr>
              <a:buFont typeface="Wingdings" pitchFamily="2" charset="2"/>
              <a:buChar char="ü"/>
            </a:pPr>
            <a:r>
              <a:rPr lang="es-ES_tradnl" sz="1400" dirty="0">
                <a:latin typeface="Arial" panose="020B0604020202020204" pitchFamily="34" charset="0"/>
                <a:cs typeface="Arial" panose="020B0604020202020204" pitchFamily="34" charset="0"/>
              </a:rPr>
              <a:t>Respaldado por activos bajo la ley inglesa (ley estricta, rápida y eficiente)</a:t>
            </a:r>
          </a:p>
          <a:p>
            <a:pPr marL="285750" indent="-285750">
              <a:buClr>
                <a:srgbClr val="00B050"/>
              </a:buClr>
              <a:buFont typeface="Wingdings" pitchFamily="2" charset="2"/>
              <a:buChar char="ü"/>
            </a:pPr>
            <a:r>
              <a:rPr lang="es-ES_tradnl" sz="1400" dirty="0">
                <a:latin typeface="Arial" panose="020B0604020202020204" pitchFamily="34" charset="0"/>
                <a:cs typeface="Arial" panose="020B0604020202020204" pitchFamily="34" charset="0"/>
              </a:rPr>
              <a:t>Estructura remota de bancarrota – una PLC o LTD sin activos, sin pasivos, pero tiene el primer cargo sobre los activos de la empresa operadora</a:t>
            </a:r>
          </a:p>
          <a:p>
            <a:pPr marL="285750" indent="-285750">
              <a:buClr>
                <a:srgbClr val="00B050"/>
              </a:buClr>
              <a:buFont typeface="Wingdings" pitchFamily="2" charset="2"/>
              <a:buChar char="ü"/>
            </a:pPr>
            <a:r>
              <a:rPr lang="es-ES_tradnl" sz="1400" dirty="0">
                <a:latin typeface="Arial" panose="020B0604020202020204" pitchFamily="34" charset="0"/>
                <a:cs typeface="Arial" panose="020B0604020202020204" pitchFamily="34" charset="0"/>
              </a:rPr>
              <a:t>El uso de un fideicomisario de seguridad regulado que tendrá el primer cargo legal sobre los activos y cuentas bancarias de la empresa operadora/prestatario en caso de default.</a:t>
            </a:r>
          </a:p>
          <a:p>
            <a:pPr marL="285750" indent="-285750">
              <a:buClr>
                <a:srgbClr val="00B050"/>
              </a:buClr>
              <a:buFont typeface="Wingdings" pitchFamily="2" charset="2"/>
              <a:buChar char="ü"/>
            </a:pPr>
            <a:r>
              <a:rPr lang="es-ES_tradnl" sz="1400" dirty="0">
                <a:latin typeface="Arial" panose="020B0604020202020204" pitchFamily="34" charset="0"/>
                <a:cs typeface="Arial" panose="020B0604020202020204" pitchFamily="34" charset="0"/>
              </a:rPr>
              <a:t>Auditoría externa para proveer su Nivel Crediticio</a:t>
            </a:r>
          </a:p>
          <a:p>
            <a:pPr marL="285750" indent="-285750">
              <a:buClr>
                <a:srgbClr val="00B050"/>
              </a:buClr>
              <a:buFont typeface="Wingdings" pitchFamily="2" charset="2"/>
              <a:buChar char="ü"/>
            </a:pPr>
            <a:r>
              <a:rPr lang="es-ES_tradnl" sz="1400" dirty="0">
                <a:latin typeface="Arial" panose="020B0604020202020204" pitchFamily="34" charset="0"/>
                <a:cs typeface="Arial" panose="020B0604020202020204" pitchFamily="34" charset="0"/>
              </a:rPr>
              <a:t>Vencimientos de12 hasta 36 meses (</a:t>
            </a:r>
            <a:r>
              <a:rPr lang="es-ES_tradnl" sz="1400" dirty="0" err="1">
                <a:latin typeface="Arial" panose="020B0604020202020204" pitchFamily="34" charset="0"/>
                <a:cs typeface="Arial" panose="020B0604020202020204" pitchFamily="34" charset="0"/>
              </a:rPr>
              <a:t>max</a:t>
            </a:r>
            <a:r>
              <a:rPr lang="es-ES_tradnl" sz="1400" dirty="0">
                <a:latin typeface="Arial" panose="020B0604020202020204" pitchFamily="34" charset="0"/>
                <a:cs typeface="Arial" panose="020B0604020202020204" pitchFamily="34" charset="0"/>
              </a:rPr>
              <a:t>. de 5 años) - liquidez del capital total al cumplir el plazo. </a:t>
            </a:r>
          </a:p>
          <a:p>
            <a:pPr marL="285750" indent="-285750">
              <a:buClr>
                <a:srgbClr val="00B050"/>
              </a:buClr>
              <a:buFont typeface="Wingdings" pitchFamily="2" charset="2"/>
              <a:buChar char="ü"/>
            </a:pPr>
            <a:r>
              <a:rPr lang="es-ES_tradnl" sz="1400" dirty="0">
                <a:latin typeface="Arial" panose="020B0604020202020204" pitchFamily="34" charset="0"/>
                <a:cs typeface="Arial" panose="020B0604020202020204" pitchFamily="34" charset="0"/>
              </a:rPr>
              <a:t>Intereses pagados o trimestralmente o semestralmente (muy atractivo).</a:t>
            </a:r>
          </a:p>
          <a:p>
            <a:pPr marL="285750" indent="-285750">
              <a:buClr>
                <a:srgbClr val="00B050"/>
              </a:buClr>
              <a:buFont typeface="Wingdings" pitchFamily="2" charset="2"/>
              <a:buChar char="ü"/>
            </a:pPr>
            <a:r>
              <a:rPr lang="es-ES_tradnl" sz="1400" dirty="0">
                <a:latin typeface="Arial" panose="020B0604020202020204" pitchFamily="34" charset="0"/>
                <a:cs typeface="Arial" panose="020B0604020202020204" pitchFamily="34" charset="0"/>
              </a:rPr>
              <a:t>Asesoría legal confiable y reconocida en Londres</a:t>
            </a:r>
          </a:p>
          <a:p>
            <a:pPr marL="285750" indent="-285750">
              <a:buClr>
                <a:srgbClr val="00B050"/>
              </a:buClr>
              <a:buFont typeface="Wingdings" pitchFamily="2" charset="2"/>
              <a:buChar char="ü"/>
            </a:pPr>
            <a:r>
              <a:rPr lang="es-ES_tradnl" sz="1400" dirty="0">
                <a:latin typeface="Arial" panose="020B0604020202020204" pitchFamily="34" charset="0"/>
                <a:cs typeface="Arial" panose="020B0604020202020204" pitchFamily="34" charset="0"/>
              </a:rPr>
              <a:t>Registrar reconocido y regulado por el FCA – registrar a los titulares de los bonos, fechas y montos del pago de los cupones de interés</a:t>
            </a:r>
          </a:p>
          <a:p>
            <a:pPr marL="285750" indent="-285750">
              <a:buClr>
                <a:srgbClr val="00B050"/>
              </a:buClr>
              <a:buFont typeface="Wingdings" pitchFamily="2" charset="2"/>
              <a:buChar char="ü"/>
            </a:pPr>
            <a:r>
              <a:rPr lang="es-ES_tradnl" sz="1400" dirty="0">
                <a:latin typeface="Arial" panose="020B0604020202020204" pitchFamily="34" charset="0"/>
                <a:cs typeface="Arial" panose="020B0604020202020204" pitchFamily="34" charset="0"/>
              </a:rPr>
              <a:t>Cotizado en una bolsa de valores de primera liga como Frankfurt o Irlanda </a:t>
            </a:r>
          </a:p>
          <a:p>
            <a:pPr marL="285750" indent="-285750">
              <a:buClr>
                <a:srgbClr val="00B050"/>
              </a:buClr>
              <a:buFont typeface="Wingdings" pitchFamily="2" charset="2"/>
              <a:buChar char="ü"/>
            </a:pPr>
            <a:r>
              <a:rPr lang="es-ES_tradnl" sz="1400" dirty="0">
                <a:latin typeface="Arial" panose="020B0604020202020204" pitchFamily="34" charset="0"/>
                <a:cs typeface="Arial" panose="020B0604020202020204" pitchFamily="34" charset="0"/>
              </a:rPr>
              <a:t>Mínima inversión típicamente desde $10,000 USD gracias a las plataformas, así el inversionista puede diversificar entre varios bonos y mitigar más riesgos (inversión directa normalmente está entre $100,000 USD hasta $250,000 USD).</a:t>
            </a:r>
          </a:p>
          <a:p>
            <a:pPr>
              <a:buClr>
                <a:srgbClr val="00B050"/>
              </a:buClr>
            </a:pPr>
            <a:endParaRPr lang="es-ES_tradnl" sz="1400" b="1" dirty="0">
              <a:latin typeface="Arial" panose="020B0604020202020204" pitchFamily="34" charset="0"/>
              <a:cs typeface="Arial" panose="020B0604020202020204" pitchFamily="34" charset="0"/>
            </a:endParaRPr>
          </a:p>
          <a:p>
            <a:pPr>
              <a:buClr>
                <a:srgbClr val="00B050"/>
              </a:buClr>
            </a:pPr>
            <a:r>
              <a:rPr lang="es-ES_tradnl" sz="1400" b="1" dirty="0">
                <a:latin typeface="Arial" panose="020B0604020202020204" pitchFamily="34" charset="0"/>
                <a:cs typeface="Arial" panose="020B0604020202020204" pitchFamily="34" charset="0"/>
              </a:rPr>
              <a:t>La Empresa Operadora</a:t>
            </a:r>
            <a:br>
              <a:rPr lang="es-ES_tradnl" sz="1400" b="1" dirty="0">
                <a:latin typeface="Arial" panose="020B0604020202020204" pitchFamily="34" charset="0"/>
                <a:cs typeface="Arial" panose="020B0604020202020204" pitchFamily="34" charset="0"/>
              </a:rPr>
            </a:br>
            <a:endParaRPr lang="es-ES_tradnl" sz="1400" b="1" dirty="0">
              <a:latin typeface="Arial" panose="020B0604020202020204" pitchFamily="34" charset="0"/>
              <a:cs typeface="Arial" panose="020B0604020202020204" pitchFamily="34" charset="0"/>
            </a:endParaRPr>
          </a:p>
          <a:p>
            <a:pPr marL="285750" indent="-285750">
              <a:buClr>
                <a:srgbClr val="00B050"/>
              </a:buClr>
              <a:buFont typeface="Wingdings" pitchFamily="2" charset="2"/>
              <a:buChar char="ü"/>
            </a:pPr>
            <a:r>
              <a:rPr lang="es-ES_tradnl" sz="1400" dirty="0">
                <a:latin typeface="Arial" panose="020B0604020202020204" pitchFamily="34" charset="0"/>
                <a:cs typeface="Arial" panose="020B0604020202020204" pitchFamily="34" charset="0"/>
              </a:rPr>
              <a:t>Conocer a la dirección corporativa de la empresa, sus CVs, su historial exitoso en la gestión empresas en sector especifico.</a:t>
            </a:r>
          </a:p>
          <a:p>
            <a:pPr marL="285750" indent="-285750">
              <a:buClr>
                <a:srgbClr val="00B050"/>
              </a:buClr>
              <a:buFont typeface="Wingdings" pitchFamily="2" charset="2"/>
              <a:buChar char="ü"/>
            </a:pPr>
            <a:r>
              <a:rPr lang="es-ES_tradnl" sz="1400" dirty="0">
                <a:latin typeface="Arial" panose="020B0604020202020204" pitchFamily="34" charset="0"/>
                <a:cs typeface="Arial" panose="020B0604020202020204" pitchFamily="34" charset="0"/>
              </a:rPr>
              <a:t>Empresas con un modelo de negocio exitoso y poca deuda. Registro en </a:t>
            </a:r>
            <a:r>
              <a:rPr lang="es-ES_tradnl" sz="1400" dirty="0">
                <a:latin typeface="Arial" panose="020B0604020202020204" pitchFamily="34" charset="0"/>
                <a:cs typeface="Arial" panose="020B0604020202020204" pitchFamily="34" charset="0"/>
                <a:hlinkClick r:id="rId3"/>
              </a:rPr>
              <a:t>Companies house </a:t>
            </a:r>
            <a:r>
              <a:rPr lang="es-ES_tradnl" sz="1400" dirty="0">
                <a:latin typeface="Arial" panose="020B0604020202020204" pitchFamily="34" charset="0"/>
                <a:cs typeface="Arial" panose="020B0604020202020204" pitchFamily="34" charset="0"/>
              </a:rPr>
              <a:t>para ver estados financieros.</a:t>
            </a:r>
          </a:p>
          <a:p>
            <a:pPr marL="285750" indent="-285750">
              <a:buClr>
                <a:srgbClr val="00B050"/>
              </a:buClr>
              <a:buFont typeface="Wingdings" pitchFamily="2" charset="2"/>
              <a:buChar char="ü"/>
            </a:pPr>
            <a:r>
              <a:rPr lang="es-ES_tradnl" sz="1400" dirty="0">
                <a:latin typeface="Arial" panose="020B0604020202020204" pitchFamily="34" charset="0"/>
                <a:cs typeface="Arial" panose="020B0604020202020204" pitchFamily="34" charset="0"/>
              </a:rPr>
              <a:t>Un sector de alto crecimiento</a:t>
            </a:r>
          </a:p>
          <a:p>
            <a:pPr marL="285750" indent="-285750">
              <a:buClr>
                <a:srgbClr val="00B050"/>
              </a:buClr>
              <a:buFont typeface="Wingdings" pitchFamily="2" charset="2"/>
              <a:buChar char="ü"/>
            </a:pPr>
            <a:r>
              <a:rPr lang="es-ES_tradnl" sz="1400" dirty="0">
                <a:latin typeface="Arial" panose="020B0604020202020204" pitchFamily="34" charset="0"/>
                <a:cs typeface="Arial" panose="020B0604020202020204" pitchFamily="34" charset="0"/>
              </a:rPr>
              <a:t>Historial de pago pronto de los intereses y capital en el </a:t>
            </a:r>
            <a:r>
              <a:rPr lang="es-ES_tradnl" sz="1400" dirty="0">
                <a:latin typeface="Arial" panose="020B0604020202020204" pitchFamily="34" charset="0"/>
                <a:cs typeface="Arial" panose="020B0604020202020204" pitchFamily="34" charset="0"/>
                <a:hlinkClick r:id="rId4"/>
              </a:rPr>
              <a:t>LSE –CLICK</a:t>
            </a:r>
            <a:r>
              <a:rPr lang="es-ES_tradnl" sz="1400" dirty="0">
                <a:latin typeface="Arial" panose="020B0604020202020204" pitchFamily="34" charset="0"/>
                <a:cs typeface="Arial" panose="020B0604020202020204" pitchFamily="34" charset="0"/>
              </a:rPr>
              <a:t> o </a:t>
            </a:r>
            <a:r>
              <a:rPr lang="es-ES_tradnl" sz="1400" dirty="0" err="1">
                <a:latin typeface="Arial" panose="020B0604020202020204" pitchFamily="34" charset="0"/>
                <a:cs typeface="Arial" panose="020B0604020202020204" pitchFamily="34" charset="0"/>
              </a:rPr>
              <a:t>Companies</a:t>
            </a:r>
            <a:r>
              <a:rPr lang="es-ES_tradnl" sz="1400" dirty="0">
                <a:latin typeface="Arial" panose="020B0604020202020204" pitchFamily="34" charset="0"/>
                <a:cs typeface="Arial" panose="020B0604020202020204" pitchFamily="34" charset="0"/>
              </a:rPr>
              <a:t> House</a:t>
            </a:r>
          </a:p>
        </p:txBody>
      </p:sp>
    </p:spTree>
    <p:extLst>
      <p:ext uri="{BB962C8B-B14F-4D97-AF65-F5344CB8AC3E}">
        <p14:creationId xmlns:p14="http://schemas.microsoft.com/office/powerpoint/2010/main" val="3253633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8251B0-419A-48DC-9C3D-4F6C2F76F93C}"/>
              </a:ext>
            </a:extLst>
          </p:cNvPr>
          <p:cNvSpPr/>
          <p:nvPr/>
        </p:nvSpPr>
        <p:spPr>
          <a:xfrm>
            <a:off x="291548" y="278296"/>
            <a:ext cx="3048000" cy="1325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8" name="CuadroTexto 37"/>
          <p:cNvSpPr txBox="1"/>
          <p:nvPr/>
        </p:nvSpPr>
        <p:spPr>
          <a:xfrm>
            <a:off x="586794" y="261168"/>
            <a:ext cx="7797028" cy="523220"/>
          </a:xfrm>
          <a:prstGeom prst="rect">
            <a:avLst/>
          </a:prstGeom>
          <a:noFill/>
        </p:spPr>
        <p:txBody>
          <a:bodyPr wrap="square" rtlCol="0">
            <a:spAutoFit/>
          </a:bodyPr>
          <a:lstStyle/>
          <a:p>
            <a:r>
              <a:rPr lang="es-MX" sz="2800" b="1" dirty="0">
                <a:solidFill>
                  <a:srgbClr val="002060"/>
                </a:solidFill>
                <a:latin typeface="Arial" pitchFamily="34" charset="0"/>
                <a:cs typeface="Arial" pitchFamily="34" charset="0"/>
              </a:rPr>
              <a:t>Bonos Corporativos directo del emisor</a:t>
            </a:r>
            <a:endParaRPr lang="es-MX" sz="2800" dirty="0"/>
          </a:p>
        </p:txBody>
      </p:sp>
      <p:sp>
        <p:nvSpPr>
          <p:cNvPr id="5" name="CuadroTexto 35"/>
          <p:cNvSpPr txBox="1"/>
          <p:nvPr/>
        </p:nvSpPr>
        <p:spPr>
          <a:xfrm>
            <a:off x="586794" y="696286"/>
            <a:ext cx="8464927" cy="738664"/>
          </a:xfrm>
          <a:prstGeom prst="rect">
            <a:avLst/>
          </a:prstGeom>
          <a:noFill/>
        </p:spPr>
        <p:txBody>
          <a:bodyPr wrap="square" rtlCol="0">
            <a:spAutoFit/>
          </a:bodyPr>
          <a:lstStyle/>
          <a:p>
            <a:r>
              <a:rPr lang="es-ES_tradnl" sz="1400" b="1" dirty="0">
                <a:solidFill>
                  <a:schemeClr val="accent3">
                    <a:lumMod val="75000"/>
                  </a:schemeClr>
                </a:solidFill>
                <a:latin typeface="Arial" pitchFamily="34" charset="0"/>
                <a:cs typeface="Arial" pitchFamily="34" charset="0"/>
              </a:rPr>
              <a:t>PAPELES DE LAS VARIAS CONTRAPARTES – rodeándose con empresas reguladas</a:t>
            </a:r>
          </a:p>
          <a:p>
            <a:endParaRPr lang="es-ES_tradnl" sz="1400" b="1" dirty="0">
              <a:solidFill>
                <a:schemeClr val="accent3">
                  <a:lumMod val="75000"/>
                </a:schemeClr>
              </a:solidFill>
              <a:latin typeface="Arial" pitchFamily="34" charset="0"/>
              <a:cs typeface="Arial" pitchFamily="34" charset="0"/>
            </a:endParaRPr>
          </a:p>
          <a:p>
            <a:r>
              <a:rPr lang="es-ES_tradnl" sz="1400" b="1" dirty="0">
                <a:solidFill>
                  <a:schemeClr val="accent3">
                    <a:lumMod val="75000"/>
                  </a:schemeClr>
                </a:solidFill>
                <a:latin typeface="Arial" pitchFamily="34" charset="0"/>
                <a:cs typeface="Arial" pitchFamily="34" charset="0"/>
              </a:rPr>
              <a:t>El Registrar – su papel</a:t>
            </a:r>
            <a:endParaRPr lang="es-ES_tradnl" sz="1600" b="1" dirty="0">
              <a:solidFill>
                <a:schemeClr val="accent3">
                  <a:lumMod val="75000"/>
                </a:schemeClr>
              </a:solidFill>
              <a:latin typeface="Arial" pitchFamily="34" charset="0"/>
              <a:cs typeface="Arial" pitchFamily="34" charset="0"/>
            </a:endParaRPr>
          </a:p>
        </p:txBody>
      </p:sp>
      <p:sp>
        <p:nvSpPr>
          <p:cNvPr id="2" name="Rectangle 1">
            <a:extLst>
              <a:ext uri="{FF2B5EF4-FFF2-40B4-BE49-F238E27FC236}">
                <a16:creationId xmlns:a16="http://schemas.microsoft.com/office/drawing/2014/main" id="{02CE7AE2-290B-43E0-9FF2-541467F93BDB}"/>
              </a:ext>
            </a:extLst>
          </p:cNvPr>
          <p:cNvSpPr/>
          <p:nvPr/>
        </p:nvSpPr>
        <p:spPr>
          <a:xfrm>
            <a:off x="8578132" y="0"/>
            <a:ext cx="571500" cy="58477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2060"/>
              </a:solidFill>
            </a:endParaRPr>
          </a:p>
        </p:txBody>
      </p:sp>
      <p:sp>
        <p:nvSpPr>
          <p:cNvPr id="10" name="Rectangle 9">
            <a:extLst>
              <a:ext uri="{FF2B5EF4-FFF2-40B4-BE49-F238E27FC236}">
                <a16:creationId xmlns:a16="http://schemas.microsoft.com/office/drawing/2014/main" id="{597D3B6D-E14A-407F-8E8F-1A6DBDFD486A}"/>
              </a:ext>
            </a:extLst>
          </p:cNvPr>
          <p:cNvSpPr/>
          <p:nvPr/>
        </p:nvSpPr>
        <p:spPr>
          <a:xfrm>
            <a:off x="8949690" y="584775"/>
            <a:ext cx="194310" cy="20389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2060"/>
              </a:solidFill>
            </a:endParaRPr>
          </a:p>
        </p:txBody>
      </p:sp>
      <p:sp>
        <p:nvSpPr>
          <p:cNvPr id="11" name="Rectangle 10">
            <a:extLst>
              <a:ext uri="{FF2B5EF4-FFF2-40B4-BE49-F238E27FC236}">
                <a16:creationId xmlns:a16="http://schemas.microsoft.com/office/drawing/2014/main" id="{08A04414-2927-4B27-A34D-40EA65FFB3A1}"/>
              </a:ext>
            </a:extLst>
          </p:cNvPr>
          <p:cNvSpPr/>
          <p:nvPr/>
        </p:nvSpPr>
        <p:spPr>
          <a:xfrm>
            <a:off x="8383822" y="0"/>
            <a:ext cx="194310" cy="20389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2060"/>
              </a:solidFill>
            </a:endParaRPr>
          </a:p>
        </p:txBody>
      </p:sp>
      <p:pic>
        <p:nvPicPr>
          <p:cNvPr id="13" name="Picture 12" descr="Logo, company name&#10;&#10;Description automatically generated">
            <a:extLst>
              <a:ext uri="{FF2B5EF4-FFF2-40B4-BE49-F238E27FC236}">
                <a16:creationId xmlns:a16="http://schemas.microsoft.com/office/drawing/2014/main" id="{5DD4ADB5-BC73-47F5-AA69-195AB47DE2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536" t="34623" r="64348" b="34477"/>
          <a:stretch/>
        </p:blipFill>
        <p:spPr>
          <a:xfrm>
            <a:off x="291548" y="6104543"/>
            <a:ext cx="495242" cy="475161"/>
          </a:xfrm>
          <a:prstGeom prst="rect">
            <a:avLst/>
          </a:prstGeom>
        </p:spPr>
      </p:pic>
      <p:pic>
        <p:nvPicPr>
          <p:cNvPr id="14" name="Picture 12" descr="A tree in a forest&#10;&#10;Description automatically generated">
            <a:extLst>
              <a:ext uri="{FF2B5EF4-FFF2-40B4-BE49-F238E27FC236}">
                <a16:creationId xmlns:a16="http://schemas.microsoft.com/office/drawing/2014/main" id="{33E38E3D-8D7B-E446-B1F3-46E9685D54A9}"/>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54330"/>
          <a:stretch/>
        </p:blipFill>
        <p:spPr>
          <a:xfrm>
            <a:off x="-1" y="4507252"/>
            <a:ext cx="9144000" cy="2365738"/>
          </a:xfrm>
          <a:prstGeom prst="rect">
            <a:avLst/>
          </a:prstGeom>
        </p:spPr>
      </p:pic>
      <p:pic>
        <p:nvPicPr>
          <p:cNvPr id="6" name="Imagen 23">
            <a:extLst>
              <a:ext uri="{FF2B5EF4-FFF2-40B4-BE49-F238E27FC236}">
                <a16:creationId xmlns:a16="http://schemas.microsoft.com/office/drawing/2014/main" id="{B11A988D-139E-6895-19B4-125BC65422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548" y="5262792"/>
            <a:ext cx="1661544" cy="531809"/>
          </a:xfrm>
          <a:prstGeom prst="rect">
            <a:avLst/>
          </a:prstGeom>
        </p:spPr>
      </p:pic>
      <p:pic>
        <p:nvPicPr>
          <p:cNvPr id="7" name="Imagen 2">
            <a:extLst>
              <a:ext uri="{FF2B5EF4-FFF2-40B4-BE49-F238E27FC236}">
                <a16:creationId xmlns:a16="http://schemas.microsoft.com/office/drawing/2014/main" id="{A5602DDB-878A-E252-F223-3FAA66367C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4326" y="6044949"/>
            <a:ext cx="1644476" cy="587626"/>
          </a:xfrm>
          <a:prstGeom prst="rect">
            <a:avLst/>
          </a:prstGeom>
        </p:spPr>
      </p:pic>
      <p:pic>
        <p:nvPicPr>
          <p:cNvPr id="9" name="Imagen 6">
            <a:extLst>
              <a:ext uri="{FF2B5EF4-FFF2-40B4-BE49-F238E27FC236}">
                <a16:creationId xmlns:a16="http://schemas.microsoft.com/office/drawing/2014/main" id="{27F584E1-AE40-D857-AEA8-7439D94EA38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6837" y="5277987"/>
            <a:ext cx="1903271" cy="485528"/>
          </a:xfrm>
          <a:prstGeom prst="rect">
            <a:avLst/>
          </a:prstGeom>
        </p:spPr>
      </p:pic>
      <p:pic>
        <p:nvPicPr>
          <p:cNvPr id="15" name="Imagen 9">
            <a:extLst>
              <a:ext uri="{FF2B5EF4-FFF2-40B4-BE49-F238E27FC236}">
                <a16:creationId xmlns:a16="http://schemas.microsoft.com/office/drawing/2014/main" id="{BA475DD7-7FF2-1D3F-B9F9-49650A3763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00923" y="5305811"/>
            <a:ext cx="606761" cy="606761"/>
          </a:xfrm>
          <a:prstGeom prst="rect">
            <a:avLst/>
          </a:prstGeom>
        </p:spPr>
      </p:pic>
      <p:pic>
        <p:nvPicPr>
          <p:cNvPr id="16" name="Picture 16" descr="See the source image">
            <a:extLst>
              <a:ext uri="{FF2B5EF4-FFF2-40B4-BE49-F238E27FC236}">
                <a16:creationId xmlns:a16="http://schemas.microsoft.com/office/drawing/2014/main" id="{C62FA259-B866-561D-F4C5-8115D3E1974E}"/>
              </a:ext>
            </a:extLst>
          </p:cNvPr>
          <p:cNvPicPr>
            <a:picLocks noChangeAspect="1"/>
          </p:cNvPicPr>
          <p:nvPr/>
        </p:nvPicPr>
        <p:blipFill rotWithShape="1">
          <a:blip r:embed="rId8">
            <a:extLst>
              <a:ext uri="{28A0092B-C50C-407E-A947-70E740481C1C}">
                <a14:useLocalDpi xmlns:a14="http://schemas.microsoft.com/office/drawing/2010/main" val="0"/>
              </a:ext>
            </a:extLst>
          </a:blip>
          <a:srcRect t="39057" r="-1010" b="39394"/>
          <a:stretch/>
        </p:blipFill>
        <p:spPr bwMode="auto">
          <a:xfrm>
            <a:off x="6151582" y="5387435"/>
            <a:ext cx="1513027" cy="322779"/>
          </a:xfrm>
          <a:prstGeom prst="rect">
            <a:avLst/>
          </a:prstGeom>
          <a:noFill/>
          <a:ln>
            <a:noFill/>
          </a:ln>
          <a:extLst>
            <a:ext uri="{53640926-AAD7-44D8-BBD7-CCE9431645EC}">
              <a14:shadowObscured xmlns:a14="http://schemas.microsoft.com/office/drawing/2010/main"/>
            </a:ext>
          </a:extLst>
        </p:spPr>
      </p:pic>
      <p:pic>
        <p:nvPicPr>
          <p:cNvPr id="17" name="Picture 17" descr="See the source image">
            <a:extLst>
              <a:ext uri="{FF2B5EF4-FFF2-40B4-BE49-F238E27FC236}">
                <a16:creationId xmlns:a16="http://schemas.microsoft.com/office/drawing/2014/main" id="{673EF570-F974-1613-F294-05FE6E50345A}"/>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572237" y="5975527"/>
            <a:ext cx="1663739" cy="561974"/>
          </a:xfrm>
          <a:prstGeom prst="rect">
            <a:avLst/>
          </a:prstGeom>
          <a:noFill/>
          <a:ln>
            <a:noFill/>
          </a:ln>
        </p:spPr>
      </p:pic>
      <p:pic>
        <p:nvPicPr>
          <p:cNvPr id="18" name="Picture 18" descr="See the source image">
            <a:extLst>
              <a:ext uri="{FF2B5EF4-FFF2-40B4-BE49-F238E27FC236}">
                <a16:creationId xmlns:a16="http://schemas.microsoft.com/office/drawing/2014/main" id="{E8F87D01-3CD4-D3DA-651E-B799170329A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4345" t="12982" r="34301" b="12753"/>
          <a:stretch/>
        </p:blipFill>
        <p:spPr bwMode="auto">
          <a:xfrm>
            <a:off x="1588861" y="5912572"/>
            <a:ext cx="515333" cy="708355"/>
          </a:xfrm>
          <a:prstGeom prst="rect">
            <a:avLst/>
          </a:prstGeom>
          <a:noFill/>
          <a:ln>
            <a:noFill/>
          </a:ln>
          <a:extLst>
            <a:ext uri="{53640926-AAD7-44D8-BBD7-CCE9431645EC}">
              <a14:shadowObscured xmlns:a14="http://schemas.microsoft.com/office/drawing/2010/main"/>
            </a:ext>
          </a:extLst>
        </p:spPr>
      </p:pic>
      <p:pic>
        <p:nvPicPr>
          <p:cNvPr id="19" name="Imagen 19">
            <a:extLst>
              <a:ext uri="{FF2B5EF4-FFF2-40B4-BE49-F238E27FC236}">
                <a16:creationId xmlns:a16="http://schemas.microsoft.com/office/drawing/2014/main" id="{8CA2298C-0740-075C-3DD7-D706803B47A5}"/>
              </a:ext>
            </a:extLst>
          </p:cNvPr>
          <p:cNvPicPr>
            <a:picLocks noChangeAspect="1"/>
          </p:cNvPicPr>
          <p:nvPr/>
        </p:nvPicPr>
        <p:blipFill rotWithShape="1">
          <a:blip r:embed="rId11">
            <a:extLst>
              <a:ext uri="{28A0092B-C50C-407E-A947-70E740481C1C}">
                <a14:useLocalDpi xmlns:a14="http://schemas.microsoft.com/office/drawing/2010/main" val="0"/>
              </a:ext>
            </a:extLst>
          </a:blip>
          <a:srcRect l="19634" t="40849" r="18303" b="42451"/>
          <a:stretch/>
        </p:blipFill>
        <p:spPr bwMode="auto">
          <a:xfrm>
            <a:off x="4485308" y="6076622"/>
            <a:ext cx="1748265" cy="470442"/>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DF609AD5-EB77-6138-1C5D-A85B7132D80B}"/>
              </a:ext>
            </a:extLst>
          </p:cNvPr>
          <p:cNvPicPr>
            <a:picLocks noChangeAspect="1"/>
          </p:cNvPicPr>
          <p:nvPr/>
        </p:nvPicPr>
        <p:blipFill rotWithShape="1">
          <a:blip r:embed="rId12"/>
          <a:srcRect t="9129" b="3545"/>
          <a:stretch/>
        </p:blipFill>
        <p:spPr>
          <a:xfrm>
            <a:off x="-1" y="1434950"/>
            <a:ext cx="9144000" cy="3649423"/>
          </a:xfrm>
          <a:prstGeom prst="rect">
            <a:avLst/>
          </a:prstGeom>
        </p:spPr>
      </p:pic>
      <p:pic>
        <p:nvPicPr>
          <p:cNvPr id="4" name="Imagen 3">
            <a:extLst>
              <a:ext uri="{FF2B5EF4-FFF2-40B4-BE49-F238E27FC236}">
                <a16:creationId xmlns:a16="http://schemas.microsoft.com/office/drawing/2014/main" id="{CF0E509A-7493-CF2A-90BA-FB9528E070F7}"/>
              </a:ext>
            </a:extLst>
          </p:cNvPr>
          <p:cNvPicPr>
            <a:picLocks noChangeAspect="1"/>
          </p:cNvPicPr>
          <p:nvPr/>
        </p:nvPicPr>
        <p:blipFill>
          <a:blip r:embed="rId13"/>
          <a:stretch>
            <a:fillRect/>
          </a:stretch>
        </p:blipFill>
        <p:spPr>
          <a:xfrm>
            <a:off x="2313097" y="5185492"/>
            <a:ext cx="1547608" cy="619043"/>
          </a:xfrm>
          <a:prstGeom prst="rect">
            <a:avLst/>
          </a:prstGeom>
        </p:spPr>
      </p:pic>
    </p:spTree>
    <p:extLst>
      <p:ext uri="{BB962C8B-B14F-4D97-AF65-F5344CB8AC3E}">
        <p14:creationId xmlns:p14="http://schemas.microsoft.com/office/powerpoint/2010/main" val="24755484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8251B0-419A-48DC-9C3D-4F6C2F76F93C}"/>
              </a:ext>
            </a:extLst>
          </p:cNvPr>
          <p:cNvSpPr/>
          <p:nvPr/>
        </p:nvSpPr>
        <p:spPr>
          <a:xfrm>
            <a:off x="291548" y="203895"/>
            <a:ext cx="3048000" cy="1325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Rectangle 1">
            <a:extLst>
              <a:ext uri="{FF2B5EF4-FFF2-40B4-BE49-F238E27FC236}">
                <a16:creationId xmlns:a16="http://schemas.microsoft.com/office/drawing/2014/main" id="{02CE7AE2-290B-43E0-9FF2-541467F93BDB}"/>
              </a:ext>
            </a:extLst>
          </p:cNvPr>
          <p:cNvSpPr/>
          <p:nvPr/>
        </p:nvSpPr>
        <p:spPr>
          <a:xfrm>
            <a:off x="8578132" y="0"/>
            <a:ext cx="571500" cy="58477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2060"/>
              </a:solidFill>
            </a:endParaRPr>
          </a:p>
        </p:txBody>
      </p:sp>
      <p:sp>
        <p:nvSpPr>
          <p:cNvPr id="10" name="Rectangle 9">
            <a:extLst>
              <a:ext uri="{FF2B5EF4-FFF2-40B4-BE49-F238E27FC236}">
                <a16:creationId xmlns:a16="http://schemas.microsoft.com/office/drawing/2014/main" id="{597D3B6D-E14A-407F-8E8F-1A6DBDFD486A}"/>
              </a:ext>
            </a:extLst>
          </p:cNvPr>
          <p:cNvSpPr/>
          <p:nvPr/>
        </p:nvSpPr>
        <p:spPr>
          <a:xfrm>
            <a:off x="8949690" y="584775"/>
            <a:ext cx="194310" cy="20389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2060"/>
              </a:solidFill>
            </a:endParaRPr>
          </a:p>
        </p:txBody>
      </p:sp>
      <p:sp>
        <p:nvSpPr>
          <p:cNvPr id="11" name="Rectangle 10">
            <a:extLst>
              <a:ext uri="{FF2B5EF4-FFF2-40B4-BE49-F238E27FC236}">
                <a16:creationId xmlns:a16="http://schemas.microsoft.com/office/drawing/2014/main" id="{08A04414-2927-4B27-A34D-40EA65FFB3A1}"/>
              </a:ext>
            </a:extLst>
          </p:cNvPr>
          <p:cNvSpPr/>
          <p:nvPr/>
        </p:nvSpPr>
        <p:spPr>
          <a:xfrm>
            <a:off x="8383822" y="0"/>
            <a:ext cx="194310" cy="20389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2060"/>
              </a:solidFill>
            </a:endParaRPr>
          </a:p>
        </p:txBody>
      </p:sp>
      <p:pic>
        <p:nvPicPr>
          <p:cNvPr id="13" name="Picture 12" descr="Logo, company name&#10;&#10;Description automatically generated">
            <a:extLst>
              <a:ext uri="{FF2B5EF4-FFF2-40B4-BE49-F238E27FC236}">
                <a16:creationId xmlns:a16="http://schemas.microsoft.com/office/drawing/2014/main" id="{5DD4ADB5-BC73-47F5-AA69-195AB47DE2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536" t="34623" r="64348" b="34477"/>
          <a:stretch/>
        </p:blipFill>
        <p:spPr>
          <a:xfrm>
            <a:off x="291548" y="6104543"/>
            <a:ext cx="495242" cy="475161"/>
          </a:xfrm>
          <a:prstGeom prst="rect">
            <a:avLst/>
          </a:prstGeom>
        </p:spPr>
      </p:pic>
      <p:pic>
        <p:nvPicPr>
          <p:cNvPr id="14" name="Picture 12" descr="A tree in a forest&#10;&#10;Description automatically generated">
            <a:extLst>
              <a:ext uri="{FF2B5EF4-FFF2-40B4-BE49-F238E27FC236}">
                <a16:creationId xmlns:a16="http://schemas.microsoft.com/office/drawing/2014/main" id="{33E38E3D-8D7B-E446-B1F3-46E9685D54A9}"/>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54330"/>
          <a:stretch/>
        </p:blipFill>
        <p:spPr>
          <a:xfrm>
            <a:off x="-1" y="4507252"/>
            <a:ext cx="9144000" cy="2365738"/>
          </a:xfrm>
          <a:prstGeom prst="rect">
            <a:avLst/>
          </a:prstGeom>
        </p:spPr>
      </p:pic>
      <p:sp>
        <p:nvSpPr>
          <p:cNvPr id="21" name="CuadroTexto 35">
            <a:extLst>
              <a:ext uri="{FF2B5EF4-FFF2-40B4-BE49-F238E27FC236}">
                <a16:creationId xmlns:a16="http://schemas.microsoft.com/office/drawing/2014/main" id="{B44BB8E0-B782-2091-E835-10EAD6F16089}"/>
              </a:ext>
            </a:extLst>
          </p:cNvPr>
          <p:cNvSpPr txBox="1"/>
          <p:nvPr/>
        </p:nvSpPr>
        <p:spPr>
          <a:xfrm>
            <a:off x="601661" y="1034695"/>
            <a:ext cx="8456044" cy="1938992"/>
          </a:xfrm>
          <a:prstGeom prst="rect">
            <a:avLst/>
          </a:prstGeom>
          <a:noFill/>
        </p:spPr>
        <p:txBody>
          <a:bodyPr wrap="square" rtlCol="0">
            <a:spAutoFit/>
          </a:bodyPr>
          <a:lstStyle/>
          <a:p>
            <a:r>
              <a:rPr lang="es-MX" dirty="0">
                <a:solidFill>
                  <a:srgbClr val="002060"/>
                </a:solidFill>
                <a:latin typeface="Arial" pitchFamily="34" charset="0"/>
                <a:cs typeface="Arial" pitchFamily="34" charset="0"/>
              </a:rPr>
              <a:t>Mitigar riesgos invirtiendo hasta 6 bonos y Notas</a:t>
            </a:r>
          </a:p>
          <a:p>
            <a:br>
              <a:rPr lang="es-MX" b="1" dirty="0">
                <a:solidFill>
                  <a:srgbClr val="002060"/>
                </a:solidFill>
                <a:latin typeface="Arial" pitchFamily="34" charset="0"/>
                <a:cs typeface="Arial" pitchFamily="34" charset="0"/>
              </a:rPr>
            </a:br>
            <a:r>
              <a:rPr lang="es-MX" sz="1400" dirty="0">
                <a:solidFill>
                  <a:schemeClr val="accent3">
                    <a:lumMod val="75000"/>
                  </a:schemeClr>
                </a:solidFill>
                <a:latin typeface="Arial" panose="020B0604020202020204" pitchFamily="34" charset="0"/>
                <a:cs typeface="Arial" panose="020B0604020202020204" pitchFamily="34" charset="0"/>
              </a:rPr>
              <a:t>• </a:t>
            </a:r>
            <a:r>
              <a:rPr lang="es-MX" sz="1400" i="1" dirty="0">
                <a:solidFill>
                  <a:schemeClr val="accent3">
                    <a:lumMod val="75000"/>
                  </a:schemeClr>
                </a:solidFill>
                <a:latin typeface="Arial" panose="020B0604020202020204" pitchFamily="34" charset="0"/>
                <a:cs typeface="Arial" panose="020B0604020202020204" pitchFamily="34" charset="0"/>
              </a:rPr>
              <a:t>Distintos Sectores económicos </a:t>
            </a:r>
            <a:br>
              <a:rPr lang="es-MX" sz="1400" i="1" dirty="0">
                <a:solidFill>
                  <a:schemeClr val="accent3">
                    <a:lumMod val="75000"/>
                  </a:schemeClr>
                </a:solidFill>
                <a:latin typeface="Arial" panose="020B0604020202020204" pitchFamily="34" charset="0"/>
                <a:cs typeface="Arial" panose="020B0604020202020204" pitchFamily="34" charset="0"/>
              </a:rPr>
            </a:br>
            <a:r>
              <a:rPr lang="es-MX" sz="1400" i="1" dirty="0">
                <a:solidFill>
                  <a:schemeClr val="accent3">
                    <a:lumMod val="75000"/>
                  </a:schemeClr>
                </a:solidFill>
                <a:latin typeface="Arial" panose="020B0604020202020204" pitchFamily="34" charset="0"/>
                <a:cs typeface="Arial" panose="020B0604020202020204" pitchFamily="34" charset="0"/>
              </a:rPr>
              <a:t>• Distintas Frecuencias y fechas de pago de cupones de interés </a:t>
            </a:r>
          </a:p>
          <a:p>
            <a:r>
              <a:rPr lang="es-MX" sz="1400" i="1" dirty="0">
                <a:solidFill>
                  <a:schemeClr val="accent3">
                    <a:lumMod val="75000"/>
                  </a:schemeClr>
                </a:solidFill>
                <a:latin typeface="Arial" panose="020B0604020202020204" pitchFamily="34" charset="0"/>
                <a:cs typeface="Arial" panose="020B0604020202020204" pitchFamily="34" charset="0"/>
              </a:rPr>
              <a:t>• Distintos Emisores </a:t>
            </a:r>
            <a:br>
              <a:rPr lang="es-MX" sz="1400" i="1" dirty="0">
                <a:solidFill>
                  <a:schemeClr val="accent3">
                    <a:lumMod val="75000"/>
                  </a:schemeClr>
                </a:solidFill>
                <a:latin typeface="Arial" panose="020B0604020202020204" pitchFamily="34" charset="0"/>
                <a:cs typeface="Arial" panose="020B0604020202020204" pitchFamily="34" charset="0"/>
              </a:rPr>
            </a:br>
            <a:r>
              <a:rPr lang="es-MX" sz="1400" i="1" dirty="0">
                <a:solidFill>
                  <a:schemeClr val="accent3">
                    <a:lumMod val="75000"/>
                  </a:schemeClr>
                </a:solidFill>
                <a:latin typeface="Arial" panose="020B0604020202020204" pitchFamily="34" charset="0"/>
                <a:cs typeface="Arial" panose="020B0604020202020204" pitchFamily="34" charset="0"/>
              </a:rPr>
              <a:t>• Distintos Regiones geográficas  </a:t>
            </a:r>
            <a:br>
              <a:rPr lang="es-MX" sz="1400" i="1" dirty="0">
                <a:solidFill>
                  <a:schemeClr val="accent3">
                    <a:lumMod val="75000"/>
                  </a:schemeClr>
                </a:solidFill>
                <a:latin typeface="Arial" panose="020B0604020202020204" pitchFamily="34" charset="0"/>
                <a:cs typeface="Arial" panose="020B0604020202020204" pitchFamily="34" charset="0"/>
              </a:rPr>
            </a:br>
            <a:r>
              <a:rPr lang="es-MX" sz="1400" i="1" dirty="0">
                <a:solidFill>
                  <a:schemeClr val="accent3">
                    <a:lumMod val="75000"/>
                  </a:schemeClr>
                </a:solidFill>
                <a:latin typeface="Arial" panose="020B0604020202020204" pitchFamily="34" charset="0"/>
                <a:cs typeface="Arial" panose="020B0604020202020204" pitchFamily="34" charset="0"/>
              </a:rPr>
              <a:t>• </a:t>
            </a:r>
            <a:r>
              <a:rPr lang="es-ES_tradnl" sz="1400" i="1" dirty="0">
                <a:solidFill>
                  <a:schemeClr val="accent3">
                    <a:lumMod val="75000"/>
                  </a:schemeClr>
                </a:solidFill>
                <a:latin typeface="Arial" panose="020B0604020202020204" pitchFamily="34" charset="0"/>
                <a:cs typeface="Arial" panose="020B0604020202020204" pitchFamily="34" charset="0"/>
              </a:rPr>
              <a:t>Plazo de maduración diferentes  </a:t>
            </a:r>
          </a:p>
          <a:p>
            <a:r>
              <a:rPr lang="es-MX" sz="1400" i="1" dirty="0">
                <a:solidFill>
                  <a:schemeClr val="accent3">
                    <a:lumMod val="75000"/>
                  </a:schemeClr>
                </a:solidFill>
                <a:latin typeface="Arial" panose="020B0604020202020204" pitchFamily="34" charset="0"/>
                <a:cs typeface="Arial" panose="020B0604020202020204" pitchFamily="34" charset="0"/>
              </a:rPr>
              <a:t>• Distintos Fideicomisarios de Seguridad</a:t>
            </a:r>
            <a:endParaRPr lang="es-MX" sz="1600" i="1" dirty="0">
              <a:solidFill>
                <a:schemeClr val="accent3">
                  <a:lumMod val="75000"/>
                </a:schemeClr>
              </a:solidFill>
              <a:latin typeface="Arial" panose="020B0604020202020204" pitchFamily="34" charset="0"/>
              <a:cs typeface="Arial" panose="020B0604020202020204" pitchFamily="34" charset="0"/>
            </a:endParaRPr>
          </a:p>
        </p:txBody>
      </p:sp>
      <p:sp>
        <p:nvSpPr>
          <p:cNvPr id="22" name="CuadroTexto 21">
            <a:extLst>
              <a:ext uri="{FF2B5EF4-FFF2-40B4-BE49-F238E27FC236}">
                <a16:creationId xmlns:a16="http://schemas.microsoft.com/office/drawing/2014/main" id="{40BA4E47-E5D3-F5CB-6C00-6E8CA2050BD7}"/>
              </a:ext>
            </a:extLst>
          </p:cNvPr>
          <p:cNvSpPr txBox="1"/>
          <p:nvPr/>
        </p:nvSpPr>
        <p:spPr>
          <a:xfrm>
            <a:off x="601661" y="418539"/>
            <a:ext cx="7976471"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MX" sz="2400" b="1" dirty="0">
                <a:solidFill>
                  <a:srgbClr val="002060"/>
                </a:solidFill>
                <a:latin typeface="Arial" pitchFamily="34" charset="0"/>
                <a:cs typeface="Arial" pitchFamily="34" charset="0"/>
              </a:rPr>
              <a:t>Diversificación – Portafolio de Renta Fija -  PRF 100</a:t>
            </a:r>
          </a:p>
        </p:txBody>
      </p:sp>
      <p:graphicFrame>
        <p:nvGraphicFramePr>
          <p:cNvPr id="5" name="Chart 3">
            <a:extLst>
              <a:ext uri="{FF2B5EF4-FFF2-40B4-BE49-F238E27FC236}">
                <a16:creationId xmlns:a16="http://schemas.microsoft.com/office/drawing/2014/main" id="{0BA797FE-E7F1-0E0D-DB64-FA3211E6AEF0}"/>
              </a:ext>
            </a:extLst>
          </p:cNvPr>
          <p:cNvGraphicFramePr/>
          <p:nvPr>
            <p:extLst>
              <p:ext uri="{D42A27DB-BD31-4B8C-83A1-F6EECF244321}">
                <p14:modId xmlns:p14="http://schemas.microsoft.com/office/powerpoint/2010/main" val="2597878796"/>
              </p:ext>
            </p:extLst>
          </p:nvPr>
        </p:nvGraphicFramePr>
        <p:xfrm>
          <a:off x="1543049" y="3091796"/>
          <a:ext cx="6057900" cy="356017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7045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8251B0-419A-48DC-9C3D-4F6C2F76F93C}"/>
              </a:ext>
            </a:extLst>
          </p:cNvPr>
          <p:cNvSpPr/>
          <p:nvPr/>
        </p:nvSpPr>
        <p:spPr>
          <a:xfrm>
            <a:off x="291548" y="203895"/>
            <a:ext cx="3048000" cy="1325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Rectangle 1">
            <a:extLst>
              <a:ext uri="{FF2B5EF4-FFF2-40B4-BE49-F238E27FC236}">
                <a16:creationId xmlns:a16="http://schemas.microsoft.com/office/drawing/2014/main" id="{02CE7AE2-290B-43E0-9FF2-541467F93BDB}"/>
              </a:ext>
            </a:extLst>
          </p:cNvPr>
          <p:cNvSpPr/>
          <p:nvPr/>
        </p:nvSpPr>
        <p:spPr>
          <a:xfrm>
            <a:off x="8578132" y="0"/>
            <a:ext cx="571500" cy="58477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2060"/>
              </a:solidFill>
            </a:endParaRPr>
          </a:p>
        </p:txBody>
      </p:sp>
      <p:sp>
        <p:nvSpPr>
          <p:cNvPr id="10" name="Rectangle 9">
            <a:extLst>
              <a:ext uri="{FF2B5EF4-FFF2-40B4-BE49-F238E27FC236}">
                <a16:creationId xmlns:a16="http://schemas.microsoft.com/office/drawing/2014/main" id="{597D3B6D-E14A-407F-8E8F-1A6DBDFD486A}"/>
              </a:ext>
            </a:extLst>
          </p:cNvPr>
          <p:cNvSpPr/>
          <p:nvPr/>
        </p:nvSpPr>
        <p:spPr>
          <a:xfrm>
            <a:off x="8949690" y="584775"/>
            <a:ext cx="194310" cy="20389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2060"/>
              </a:solidFill>
            </a:endParaRPr>
          </a:p>
        </p:txBody>
      </p:sp>
      <p:sp>
        <p:nvSpPr>
          <p:cNvPr id="11" name="Rectangle 10">
            <a:extLst>
              <a:ext uri="{FF2B5EF4-FFF2-40B4-BE49-F238E27FC236}">
                <a16:creationId xmlns:a16="http://schemas.microsoft.com/office/drawing/2014/main" id="{08A04414-2927-4B27-A34D-40EA65FFB3A1}"/>
              </a:ext>
            </a:extLst>
          </p:cNvPr>
          <p:cNvSpPr/>
          <p:nvPr/>
        </p:nvSpPr>
        <p:spPr>
          <a:xfrm>
            <a:off x="8383822" y="0"/>
            <a:ext cx="194310" cy="20389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2060"/>
              </a:solidFill>
            </a:endParaRPr>
          </a:p>
        </p:txBody>
      </p:sp>
      <p:pic>
        <p:nvPicPr>
          <p:cNvPr id="13" name="Picture 12" descr="Logo, company name&#10;&#10;Description automatically generated">
            <a:extLst>
              <a:ext uri="{FF2B5EF4-FFF2-40B4-BE49-F238E27FC236}">
                <a16:creationId xmlns:a16="http://schemas.microsoft.com/office/drawing/2014/main" id="{5DD4ADB5-BC73-47F5-AA69-195AB47DE2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536" t="34623" r="64348" b="34477"/>
          <a:stretch/>
        </p:blipFill>
        <p:spPr>
          <a:xfrm>
            <a:off x="291548" y="6104543"/>
            <a:ext cx="495242" cy="475161"/>
          </a:xfrm>
          <a:prstGeom prst="rect">
            <a:avLst/>
          </a:prstGeom>
        </p:spPr>
      </p:pic>
      <p:pic>
        <p:nvPicPr>
          <p:cNvPr id="14" name="Picture 12" descr="A tree in a forest&#10;&#10;Description automatically generated">
            <a:extLst>
              <a:ext uri="{FF2B5EF4-FFF2-40B4-BE49-F238E27FC236}">
                <a16:creationId xmlns:a16="http://schemas.microsoft.com/office/drawing/2014/main" id="{33E38E3D-8D7B-E446-B1F3-46E9685D54A9}"/>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54330"/>
          <a:stretch/>
        </p:blipFill>
        <p:spPr>
          <a:xfrm>
            <a:off x="-1" y="4507252"/>
            <a:ext cx="9144000" cy="2365738"/>
          </a:xfrm>
          <a:prstGeom prst="rect">
            <a:avLst/>
          </a:prstGeom>
        </p:spPr>
      </p:pic>
      <p:sp>
        <p:nvSpPr>
          <p:cNvPr id="21" name="CuadroTexto 35">
            <a:extLst>
              <a:ext uri="{FF2B5EF4-FFF2-40B4-BE49-F238E27FC236}">
                <a16:creationId xmlns:a16="http://schemas.microsoft.com/office/drawing/2014/main" id="{B44BB8E0-B782-2091-E835-10EAD6F16089}"/>
              </a:ext>
            </a:extLst>
          </p:cNvPr>
          <p:cNvSpPr txBox="1"/>
          <p:nvPr/>
        </p:nvSpPr>
        <p:spPr>
          <a:xfrm>
            <a:off x="223766" y="1818366"/>
            <a:ext cx="3912899" cy="3693319"/>
          </a:xfrm>
          <a:prstGeom prst="rect">
            <a:avLst/>
          </a:prstGeom>
          <a:noFill/>
        </p:spPr>
        <p:txBody>
          <a:bodyPr wrap="square" rtlCol="0">
            <a:spAutoFit/>
          </a:bodyPr>
          <a:lstStyle/>
          <a:p>
            <a:endParaRPr lang="es-MX" sz="1300" b="1" dirty="0">
              <a:solidFill>
                <a:srgbClr val="002060"/>
              </a:solidFill>
              <a:latin typeface="Arial" pitchFamily="34" charset="0"/>
              <a:cs typeface="Arial" pitchFamily="34" charset="0"/>
            </a:endParaRPr>
          </a:p>
          <a:p>
            <a:r>
              <a:rPr lang="es-ES" sz="1300" b="1" dirty="0">
                <a:solidFill>
                  <a:srgbClr val="03225B"/>
                </a:solidFill>
              </a:rPr>
              <a:t>Objetivo del Portafolio </a:t>
            </a:r>
            <a:r>
              <a:rPr lang="es-MX" sz="1300" b="1" u="sng" dirty="0">
                <a:solidFill>
                  <a:srgbClr val="002060"/>
                </a:solidFill>
                <a:cs typeface="Arial" pitchFamily="34" charset="0"/>
              </a:rPr>
              <a:t>PRF + Crecimiento </a:t>
            </a:r>
            <a:r>
              <a:rPr lang="es-ES" sz="1300" b="1" u="sng" dirty="0">
                <a:solidFill>
                  <a:srgbClr val="03225B"/>
                </a:solidFill>
              </a:rPr>
              <a:t>70:30</a:t>
            </a:r>
          </a:p>
          <a:p>
            <a:endParaRPr lang="es-ES" sz="1300" dirty="0"/>
          </a:p>
          <a:p>
            <a:r>
              <a:rPr lang="es-ES" sz="1300" dirty="0"/>
              <a:t>El portafolio 70:30 está diseñado para generar ingresos frecuentes de la asignación en renta fija mientras la asignación en fondos ayuda en crecer el valor total de la cartera y a su vez esta liquida diaria. Tiene la siguiente distribución:</a:t>
            </a:r>
          </a:p>
          <a:p>
            <a:endParaRPr lang="es-ES" sz="1300" dirty="0"/>
          </a:p>
          <a:p>
            <a:r>
              <a:rPr lang="es-ES" sz="1300" b="1" dirty="0">
                <a:solidFill>
                  <a:srgbClr val="03225B"/>
                </a:solidFill>
              </a:rPr>
              <a:t>70% en deuda privada:</a:t>
            </a:r>
            <a:r>
              <a:rPr lang="es-ES" sz="1300" dirty="0">
                <a:solidFill>
                  <a:srgbClr val="03225B"/>
                </a:solidFill>
              </a:rPr>
              <a:t> </a:t>
            </a:r>
            <a:r>
              <a:rPr lang="es-ES" sz="1300" dirty="0"/>
              <a:t>Enfocado en proporcionar ingresos estables y recurrentes.</a:t>
            </a:r>
          </a:p>
          <a:p>
            <a:endParaRPr lang="es-ES" sz="1300" dirty="0"/>
          </a:p>
          <a:p>
            <a:r>
              <a:rPr lang="es-ES" sz="1300" b="1" dirty="0">
                <a:solidFill>
                  <a:srgbClr val="03225B"/>
                </a:solidFill>
              </a:rPr>
              <a:t>30% en fondos de inversión alternativos:</a:t>
            </a:r>
            <a:r>
              <a:rPr lang="es-ES" sz="1300" dirty="0">
                <a:solidFill>
                  <a:srgbClr val="03225B"/>
                </a:solidFill>
              </a:rPr>
              <a:t> </a:t>
            </a:r>
            <a:r>
              <a:rPr lang="es-ES" sz="1300" dirty="0"/>
              <a:t>Destinados a crecer el capital de manera independiente a los movimientos del mercado financiero tradicional, sin exposición a la bolsa de valores o bonos gubernamentales.</a:t>
            </a:r>
          </a:p>
          <a:p>
            <a:endParaRPr lang="es-ES" sz="1300" dirty="0"/>
          </a:p>
        </p:txBody>
      </p:sp>
      <p:sp>
        <p:nvSpPr>
          <p:cNvPr id="22" name="CuadroTexto 21">
            <a:extLst>
              <a:ext uri="{FF2B5EF4-FFF2-40B4-BE49-F238E27FC236}">
                <a16:creationId xmlns:a16="http://schemas.microsoft.com/office/drawing/2014/main" id="{40BA4E47-E5D3-F5CB-6C00-6E8CA2050BD7}"/>
              </a:ext>
            </a:extLst>
          </p:cNvPr>
          <p:cNvSpPr txBox="1"/>
          <p:nvPr/>
        </p:nvSpPr>
        <p:spPr>
          <a:xfrm>
            <a:off x="291548" y="309431"/>
            <a:ext cx="8280952" cy="95410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MX" sz="2000" b="1" dirty="0">
                <a:solidFill>
                  <a:srgbClr val="002060"/>
                </a:solidFill>
                <a:latin typeface="Arial" pitchFamily="34" charset="0"/>
                <a:cs typeface="Arial" pitchFamily="34" charset="0"/>
              </a:rPr>
              <a:t>Diversificación</a:t>
            </a:r>
            <a:r>
              <a:rPr lang="es-MX" b="1" dirty="0">
                <a:solidFill>
                  <a:srgbClr val="002060"/>
                </a:solidFill>
                <a:latin typeface="Arial" pitchFamily="34" charset="0"/>
                <a:cs typeface="Arial" pitchFamily="34" charset="0"/>
              </a:rPr>
              <a:t> – </a:t>
            </a:r>
            <a:r>
              <a:rPr lang="es-MX" sz="1600" b="1" dirty="0">
                <a:solidFill>
                  <a:srgbClr val="002060"/>
                </a:solidFill>
                <a:latin typeface="Arial" pitchFamily="34" charset="0"/>
                <a:cs typeface="Arial" pitchFamily="34" charset="0"/>
              </a:rPr>
              <a:t>PRF + Fondos Sistemáticos de Retorno Absoluto (FSRA) </a:t>
            </a:r>
          </a:p>
          <a:p>
            <a:pPr marL="0" marR="0" lvl="0" indent="0" defTabSz="914400" rtl="0" eaLnBrk="1" fontAlgn="auto" latinLnBrk="0" hangingPunct="1">
              <a:lnSpc>
                <a:spcPct val="100000"/>
              </a:lnSpc>
              <a:spcBef>
                <a:spcPts val="0"/>
              </a:spcBef>
              <a:spcAft>
                <a:spcPts val="0"/>
              </a:spcAft>
              <a:buClrTx/>
              <a:buSzTx/>
              <a:buFontTx/>
              <a:buNone/>
              <a:tabLst/>
              <a:defRPr/>
            </a:pPr>
            <a:endParaRPr lang="es-MX" b="1" dirty="0">
              <a:solidFill>
                <a:srgbClr val="002060"/>
              </a:solidFill>
              <a:latin typeface="Arial" pitchFamily="34" charset="0"/>
              <a:cs typeface="Arial"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s-MX" b="1" dirty="0">
                <a:solidFill>
                  <a:srgbClr val="002060"/>
                </a:solidFill>
                <a:latin typeface="Arial" pitchFamily="34" charset="0"/>
                <a:cs typeface="Arial" pitchFamily="34" charset="0"/>
              </a:rPr>
              <a:t>PRF + Crecimiento 70:30</a:t>
            </a:r>
          </a:p>
        </p:txBody>
      </p:sp>
      <p:graphicFrame>
        <p:nvGraphicFramePr>
          <p:cNvPr id="5" name="Chart 3">
            <a:extLst>
              <a:ext uri="{FF2B5EF4-FFF2-40B4-BE49-F238E27FC236}">
                <a16:creationId xmlns:a16="http://schemas.microsoft.com/office/drawing/2014/main" id="{0BA797FE-E7F1-0E0D-DB64-FA3211E6AEF0}"/>
              </a:ext>
            </a:extLst>
          </p:cNvPr>
          <p:cNvGraphicFramePr/>
          <p:nvPr>
            <p:extLst>
              <p:ext uri="{D42A27DB-BD31-4B8C-83A1-F6EECF244321}">
                <p14:modId xmlns:p14="http://schemas.microsoft.com/office/powerpoint/2010/main" val="636750170"/>
              </p:ext>
            </p:extLst>
          </p:nvPr>
        </p:nvGraphicFramePr>
        <p:xfrm>
          <a:off x="4282440" y="2477710"/>
          <a:ext cx="4667250" cy="2614317"/>
        </p:xfrm>
        <a:graphic>
          <a:graphicData uri="http://schemas.openxmlformats.org/drawingml/2006/chart">
            <c:chart xmlns:c="http://schemas.openxmlformats.org/drawingml/2006/chart" xmlns:r="http://schemas.openxmlformats.org/officeDocument/2006/relationships" r:id="rId4"/>
          </a:graphicData>
        </a:graphic>
      </p:graphicFrame>
      <p:sp>
        <p:nvSpPr>
          <p:cNvPr id="3" name="CuadroTexto 35">
            <a:extLst>
              <a:ext uri="{FF2B5EF4-FFF2-40B4-BE49-F238E27FC236}">
                <a16:creationId xmlns:a16="http://schemas.microsoft.com/office/drawing/2014/main" id="{32B6741B-8FAD-D7A5-3808-9D5B64626F01}"/>
              </a:ext>
            </a:extLst>
          </p:cNvPr>
          <p:cNvSpPr txBox="1"/>
          <p:nvPr/>
        </p:nvSpPr>
        <p:spPr>
          <a:xfrm>
            <a:off x="218865" y="1435096"/>
            <a:ext cx="8701369" cy="492443"/>
          </a:xfrm>
          <a:prstGeom prst="rect">
            <a:avLst/>
          </a:prstGeom>
          <a:noFill/>
        </p:spPr>
        <p:txBody>
          <a:bodyPr wrap="square" rtlCol="0">
            <a:spAutoFit/>
          </a:bodyPr>
          <a:lstStyle/>
          <a:p>
            <a:r>
              <a:rPr lang="es-MX" sz="1300" dirty="0">
                <a:solidFill>
                  <a:srgbClr val="002060"/>
                </a:solidFill>
                <a:latin typeface="Arial" pitchFamily="34" charset="0"/>
                <a:cs typeface="Arial" pitchFamily="34" charset="0"/>
              </a:rPr>
              <a:t>Diversificar tu cartera actual y asignar una parte a Deuda Privada que provee una Renta Fija y Fondos Sistemáticos de Retorno Absoluto para crecer el valor del portafolio.</a:t>
            </a:r>
          </a:p>
        </p:txBody>
      </p:sp>
      <p:sp>
        <p:nvSpPr>
          <p:cNvPr id="6" name="TextBox 5">
            <a:extLst>
              <a:ext uri="{FF2B5EF4-FFF2-40B4-BE49-F238E27FC236}">
                <a16:creationId xmlns:a16="http://schemas.microsoft.com/office/drawing/2014/main" id="{DBA34208-C27F-D3A3-3B44-FD145475B503}"/>
              </a:ext>
            </a:extLst>
          </p:cNvPr>
          <p:cNvSpPr txBox="1"/>
          <p:nvPr/>
        </p:nvSpPr>
        <p:spPr>
          <a:xfrm>
            <a:off x="218865" y="5248238"/>
            <a:ext cx="8730825" cy="892552"/>
          </a:xfrm>
          <a:prstGeom prst="rect">
            <a:avLst/>
          </a:prstGeom>
          <a:noFill/>
        </p:spPr>
        <p:txBody>
          <a:bodyPr wrap="square">
            <a:spAutoFit/>
          </a:bodyPr>
          <a:lstStyle/>
          <a:p>
            <a:r>
              <a:rPr lang="es-ES" sz="1300" b="1" dirty="0"/>
              <a:t>Horizonte de inversión</a:t>
            </a:r>
            <a:r>
              <a:rPr lang="es-ES" sz="1300" dirty="0"/>
              <a:t>: 4-5 años.</a:t>
            </a:r>
          </a:p>
          <a:p>
            <a:endParaRPr lang="es-ES" sz="1300" dirty="0"/>
          </a:p>
          <a:p>
            <a:r>
              <a:rPr lang="es-ES" sz="1300" dirty="0"/>
              <a:t>Este portafolio es ideal para inversionistas ya expuestos a la bolsa de valores que buscan diversificar su cartera y reducir la dependencia de los mercados financieros tradicionales.</a:t>
            </a:r>
          </a:p>
        </p:txBody>
      </p:sp>
    </p:spTree>
    <p:extLst>
      <p:ext uri="{BB962C8B-B14F-4D97-AF65-F5344CB8AC3E}">
        <p14:creationId xmlns:p14="http://schemas.microsoft.com/office/powerpoint/2010/main" val="229738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8251B0-419A-48DC-9C3D-4F6C2F76F93C}"/>
              </a:ext>
            </a:extLst>
          </p:cNvPr>
          <p:cNvSpPr/>
          <p:nvPr/>
        </p:nvSpPr>
        <p:spPr>
          <a:xfrm>
            <a:off x="291548" y="203895"/>
            <a:ext cx="3048000" cy="1325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Rectangle 1">
            <a:extLst>
              <a:ext uri="{FF2B5EF4-FFF2-40B4-BE49-F238E27FC236}">
                <a16:creationId xmlns:a16="http://schemas.microsoft.com/office/drawing/2014/main" id="{02CE7AE2-290B-43E0-9FF2-541467F93BDB}"/>
              </a:ext>
            </a:extLst>
          </p:cNvPr>
          <p:cNvSpPr/>
          <p:nvPr/>
        </p:nvSpPr>
        <p:spPr>
          <a:xfrm>
            <a:off x="8578132" y="0"/>
            <a:ext cx="571500" cy="58477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2060"/>
              </a:solidFill>
            </a:endParaRPr>
          </a:p>
        </p:txBody>
      </p:sp>
      <p:sp>
        <p:nvSpPr>
          <p:cNvPr id="10" name="Rectangle 9">
            <a:extLst>
              <a:ext uri="{FF2B5EF4-FFF2-40B4-BE49-F238E27FC236}">
                <a16:creationId xmlns:a16="http://schemas.microsoft.com/office/drawing/2014/main" id="{597D3B6D-E14A-407F-8E8F-1A6DBDFD486A}"/>
              </a:ext>
            </a:extLst>
          </p:cNvPr>
          <p:cNvSpPr/>
          <p:nvPr/>
        </p:nvSpPr>
        <p:spPr>
          <a:xfrm>
            <a:off x="8949690" y="584775"/>
            <a:ext cx="194310" cy="20389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2060"/>
              </a:solidFill>
            </a:endParaRPr>
          </a:p>
        </p:txBody>
      </p:sp>
      <p:sp>
        <p:nvSpPr>
          <p:cNvPr id="11" name="Rectangle 10">
            <a:extLst>
              <a:ext uri="{FF2B5EF4-FFF2-40B4-BE49-F238E27FC236}">
                <a16:creationId xmlns:a16="http://schemas.microsoft.com/office/drawing/2014/main" id="{08A04414-2927-4B27-A34D-40EA65FFB3A1}"/>
              </a:ext>
            </a:extLst>
          </p:cNvPr>
          <p:cNvSpPr/>
          <p:nvPr/>
        </p:nvSpPr>
        <p:spPr>
          <a:xfrm>
            <a:off x="8383822" y="0"/>
            <a:ext cx="194310" cy="20389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2060"/>
              </a:solidFill>
            </a:endParaRPr>
          </a:p>
        </p:txBody>
      </p:sp>
      <p:pic>
        <p:nvPicPr>
          <p:cNvPr id="13" name="Picture 12" descr="Logo, company name&#10;&#10;Description automatically generated">
            <a:extLst>
              <a:ext uri="{FF2B5EF4-FFF2-40B4-BE49-F238E27FC236}">
                <a16:creationId xmlns:a16="http://schemas.microsoft.com/office/drawing/2014/main" id="{5DD4ADB5-BC73-47F5-AA69-195AB47DE2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536" t="34623" r="64348" b="34477"/>
          <a:stretch/>
        </p:blipFill>
        <p:spPr>
          <a:xfrm>
            <a:off x="291548" y="6104543"/>
            <a:ext cx="495242" cy="475161"/>
          </a:xfrm>
          <a:prstGeom prst="rect">
            <a:avLst/>
          </a:prstGeom>
        </p:spPr>
      </p:pic>
      <p:pic>
        <p:nvPicPr>
          <p:cNvPr id="14" name="Picture 12" descr="A tree in a forest&#10;&#10;Description automatically generated">
            <a:extLst>
              <a:ext uri="{FF2B5EF4-FFF2-40B4-BE49-F238E27FC236}">
                <a16:creationId xmlns:a16="http://schemas.microsoft.com/office/drawing/2014/main" id="{33E38E3D-8D7B-E446-B1F3-46E9685D54A9}"/>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54330"/>
          <a:stretch/>
        </p:blipFill>
        <p:spPr>
          <a:xfrm>
            <a:off x="-1" y="4507252"/>
            <a:ext cx="9144000" cy="2365738"/>
          </a:xfrm>
          <a:prstGeom prst="rect">
            <a:avLst/>
          </a:prstGeom>
        </p:spPr>
      </p:pic>
      <p:sp>
        <p:nvSpPr>
          <p:cNvPr id="21" name="CuadroTexto 35">
            <a:extLst>
              <a:ext uri="{FF2B5EF4-FFF2-40B4-BE49-F238E27FC236}">
                <a16:creationId xmlns:a16="http://schemas.microsoft.com/office/drawing/2014/main" id="{B44BB8E0-B782-2091-E835-10EAD6F16089}"/>
              </a:ext>
            </a:extLst>
          </p:cNvPr>
          <p:cNvSpPr txBox="1"/>
          <p:nvPr/>
        </p:nvSpPr>
        <p:spPr>
          <a:xfrm>
            <a:off x="221144" y="1259656"/>
            <a:ext cx="4178544" cy="5001369"/>
          </a:xfrm>
          <a:prstGeom prst="rect">
            <a:avLst/>
          </a:prstGeom>
          <a:noFill/>
        </p:spPr>
        <p:txBody>
          <a:bodyPr wrap="square" rtlCol="0">
            <a:spAutoFit/>
          </a:bodyPr>
          <a:lstStyle/>
          <a:p>
            <a:r>
              <a:rPr lang="es-ES" sz="1100" b="1" i="1" dirty="0">
                <a:solidFill>
                  <a:srgbClr val="03225B"/>
                </a:solidFill>
                <a:latin typeface="Arial" panose="020B0604020202020204" pitchFamily="34" charset="0"/>
                <a:cs typeface="Arial" panose="020B0604020202020204" pitchFamily="34" charset="0"/>
              </a:rPr>
              <a:t>Objetivo del Portafolio 50:25:25</a:t>
            </a:r>
          </a:p>
          <a:p>
            <a:endParaRPr lang="es-ES" sz="1100" i="1" dirty="0">
              <a:solidFill>
                <a:schemeClr val="accent3">
                  <a:lumMod val="75000"/>
                </a:schemeClr>
              </a:solidFill>
              <a:latin typeface="Arial" panose="020B0604020202020204" pitchFamily="34" charset="0"/>
              <a:cs typeface="Arial" panose="020B0604020202020204" pitchFamily="34" charset="0"/>
            </a:endParaRPr>
          </a:p>
          <a:p>
            <a:r>
              <a:rPr lang="es-ES" sz="1100" i="1" dirty="0">
                <a:solidFill>
                  <a:schemeClr val="accent3">
                    <a:lumMod val="75000"/>
                  </a:schemeClr>
                </a:solidFill>
                <a:latin typeface="Arial" panose="020B0604020202020204" pitchFamily="34" charset="0"/>
                <a:cs typeface="Arial" panose="020B0604020202020204" pitchFamily="34" charset="0"/>
              </a:rPr>
              <a:t>El objetivo de este portafolio es generar ingresos frecuentes y sostenidos, combinados con oportunidades de crecimiento a largo plazo. La distribución de inversiones se realiza de la siguiente manera:</a:t>
            </a:r>
          </a:p>
          <a:p>
            <a:endParaRPr lang="es-ES" sz="1100" i="1" dirty="0">
              <a:solidFill>
                <a:schemeClr val="accent3">
                  <a:lumMod val="75000"/>
                </a:schemeClr>
              </a:solidFill>
              <a:latin typeface="Arial" panose="020B0604020202020204" pitchFamily="34" charset="0"/>
              <a:cs typeface="Arial" panose="020B0604020202020204" pitchFamily="34" charset="0"/>
            </a:endParaRPr>
          </a:p>
          <a:p>
            <a:pPr marL="85725" indent="-85725">
              <a:buClr>
                <a:srgbClr val="002060"/>
              </a:buClr>
              <a:buFont typeface="Arial" panose="020B0604020202020204" pitchFamily="34" charset="0"/>
              <a:buChar char="•"/>
            </a:pPr>
            <a:r>
              <a:rPr lang="es-ES" sz="1100" b="1" i="1" dirty="0">
                <a:solidFill>
                  <a:schemeClr val="accent3">
                    <a:lumMod val="75000"/>
                  </a:schemeClr>
                </a:solidFill>
                <a:latin typeface="Arial" panose="020B0604020202020204" pitchFamily="34" charset="0"/>
                <a:cs typeface="Arial" panose="020B0604020202020204" pitchFamily="34" charset="0"/>
              </a:rPr>
              <a:t>50% en deuda privada</a:t>
            </a:r>
            <a:r>
              <a:rPr lang="es-ES" sz="1100" i="1" dirty="0">
                <a:solidFill>
                  <a:schemeClr val="accent3">
                    <a:lumMod val="75000"/>
                  </a:schemeClr>
                </a:solidFill>
                <a:latin typeface="Arial" panose="020B0604020202020204" pitchFamily="34" charset="0"/>
                <a:cs typeface="Arial" panose="020B0604020202020204" pitchFamily="34" charset="0"/>
              </a:rPr>
              <a:t>: Este componente está destinado a generar un ingreso estable y recurrente, con la posibilidad de reinvertir los rendimientos para maximizar el crecimiento.</a:t>
            </a:r>
          </a:p>
          <a:p>
            <a:pPr marL="85725" indent="-85725">
              <a:buClr>
                <a:srgbClr val="002060"/>
              </a:buClr>
              <a:buFont typeface="Arial" panose="020B0604020202020204" pitchFamily="34" charset="0"/>
              <a:buChar char="•"/>
            </a:pPr>
            <a:endParaRPr lang="es-ES" sz="1100" i="1" dirty="0">
              <a:solidFill>
                <a:schemeClr val="accent3">
                  <a:lumMod val="75000"/>
                </a:schemeClr>
              </a:solidFill>
              <a:latin typeface="Arial" panose="020B0604020202020204" pitchFamily="34" charset="0"/>
              <a:cs typeface="Arial" panose="020B0604020202020204" pitchFamily="34" charset="0"/>
            </a:endParaRPr>
          </a:p>
          <a:p>
            <a:pPr marL="85725" indent="-85725">
              <a:buClr>
                <a:srgbClr val="002060"/>
              </a:buClr>
              <a:buFont typeface="Arial" panose="020B0604020202020204" pitchFamily="34" charset="0"/>
              <a:buChar char="•"/>
            </a:pPr>
            <a:r>
              <a:rPr lang="es-ES" sz="1100" b="1" i="1" dirty="0">
                <a:solidFill>
                  <a:schemeClr val="accent3">
                    <a:lumMod val="75000"/>
                  </a:schemeClr>
                </a:solidFill>
                <a:latin typeface="Arial" panose="020B0604020202020204" pitchFamily="34" charset="0"/>
                <a:cs typeface="Arial" panose="020B0604020202020204" pitchFamily="34" charset="0"/>
              </a:rPr>
              <a:t>25% en fondos de inversión alternativa</a:t>
            </a:r>
            <a:r>
              <a:rPr lang="es-ES" sz="1100" i="1" dirty="0">
                <a:solidFill>
                  <a:schemeClr val="accent3">
                    <a:lumMod val="75000"/>
                  </a:schemeClr>
                </a:solidFill>
                <a:latin typeface="Arial" panose="020B0604020202020204" pitchFamily="34" charset="0"/>
                <a:cs typeface="Arial" panose="020B0604020202020204" pitchFamily="34" charset="0"/>
              </a:rPr>
              <a:t>: Estas inversiones no están vinculadas al comportamiento de la bolsa de valores ni a bonos gubernamentales, lo que permite un crecimiento del capital independiente de los movimientos del mercado financiero tradicional.</a:t>
            </a:r>
          </a:p>
          <a:p>
            <a:pPr marL="85725" indent="-85725">
              <a:buClr>
                <a:srgbClr val="002060"/>
              </a:buClr>
              <a:buFont typeface="Arial" panose="020B0604020202020204" pitchFamily="34" charset="0"/>
              <a:buChar char="•"/>
            </a:pPr>
            <a:endParaRPr lang="es-ES" sz="1100" i="1" dirty="0">
              <a:solidFill>
                <a:schemeClr val="accent3">
                  <a:lumMod val="75000"/>
                </a:schemeClr>
              </a:solidFill>
              <a:latin typeface="Arial" panose="020B0604020202020204" pitchFamily="34" charset="0"/>
              <a:cs typeface="Arial" panose="020B0604020202020204" pitchFamily="34" charset="0"/>
            </a:endParaRPr>
          </a:p>
          <a:p>
            <a:pPr marL="85725" indent="-85725">
              <a:buClr>
                <a:srgbClr val="002060"/>
              </a:buClr>
              <a:buFont typeface="Arial" panose="020B0604020202020204" pitchFamily="34" charset="0"/>
              <a:buChar char="•"/>
            </a:pPr>
            <a:r>
              <a:rPr lang="es-ES" sz="1100" b="1" i="1" dirty="0">
                <a:solidFill>
                  <a:schemeClr val="accent3">
                    <a:lumMod val="75000"/>
                  </a:schemeClr>
                </a:solidFill>
                <a:latin typeface="Arial" panose="020B0604020202020204" pitchFamily="34" charset="0"/>
                <a:cs typeface="Arial" panose="020B0604020202020204" pitchFamily="34" charset="0"/>
              </a:rPr>
              <a:t>25% en índices globales/fondos de inversión en bolsa global</a:t>
            </a:r>
            <a:r>
              <a:rPr lang="es-ES" sz="1100" i="1" dirty="0">
                <a:solidFill>
                  <a:schemeClr val="accent3">
                    <a:lumMod val="75000"/>
                  </a:schemeClr>
                </a:solidFill>
                <a:latin typeface="Arial" panose="020B0604020202020204" pitchFamily="34" charset="0"/>
                <a:cs typeface="Arial" panose="020B0604020202020204" pitchFamily="34" charset="0"/>
              </a:rPr>
              <a:t>: Esta parte del portafolio está orientada a capturar el crecimiento de los mercados globales a través de una diversificación geográfica y sectorial.</a:t>
            </a:r>
          </a:p>
          <a:p>
            <a:endParaRPr lang="es-ES" sz="1100" i="1" dirty="0">
              <a:solidFill>
                <a:schemeClr val="accent3">
                  <a:lumMod val="75000"/>
                </a:schemeClr>
              </a:solidFill>
              <a:latin typeface="Arial" panose="020B0604020202020204" pitchFamily="34" charset="0"/>
              <a:cs typeface="Arial" panose="020B0604020202020204" pitchFamily="34" charset="0"/>
            </a:endParaRPr>
          </a:p>
          <a:p>
            <a:r>
              <a:rPr lang="es-ES" sz="1050" i="1" dirty="0">
                <a:solidFill>
                  <a:schemeClr val="accent3">
                    <a:lumMod val="75000"/>
                  </a:schemeClr>
                </a:solidFill>
                <a:latin typeface="Arial" panose="020B0604020202020204" pitchFamily="34" charset="0"/>
                <a:cs typeface="Arial" panose="020B0604020202020204" pitchFamily="34" charset="0"/>
              </a:rPr>
              <a:t>Este portafolio es ideal para inversionistas que buscan una combinación equilibrada entre generación de ingresos y crecimiento, con un horizonte de inversión de 5 años+. La asignación en renta variable está diversificada en instrumentos bursátiles que crecerán en línea con las bolsas globales y las alternativas generarán un crecimiento pero sin dependencia de las bolsas.</a:t>
            </a:r>
            <a:endParaRPr lang="es-MX" sz="1050" i="1" dirty="0">
              <a:solidFill>
                <a:schemeClr val="accent3">
                  <a:lumMod val="75000"/>
                </a:schemeClr>
              </a:solidFill>
              <a:latin typeface="Arial" panose="020B0604020202020204" pitchFamily="34" charset="0"/>
              <a:cs typeface="Arial" panose="020B0604020202020204" pitchFamily="34" charset="0"/>
            </a:endParaRPr>
          </a:p>
        </p:txBody>
      </p:sp>
      <p:sp>
        <p:nvSpPr>
          <p:cNvPr id="22" name="CuadroTexto 21">
            <a:extLst>
              <a:ext uri="{FF2B5EF4-FFF2-40B4-BE49-F238E27FC236}">
                <a16:creationId xmlns:a16="http://schemas.microsoft.com/office/drawing/2014/main" id="{40BA4E47-E5D3-F5CB-6C00-6E8CA2050BD7}"/>
              </a:ext>
            </a:extLst>
          </p:cNvPr>
          <p:cNvSpPr txBox="1"/>
          <p:nvPr/>
        </p:nvSpPr>
        <p:spPr>
          <a:xfrm>
            <a:off x="210654" y="191524"/>
            <a:ext cx="8361846"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MX" sz="2400" b="1" dirty="0">
                <a:solidFill>
                  <a:srgbClr val="002060"/>
                </a:solidFill>
                <a:latin typeface="Arial" pitchFamily="34" charset="0"/>
                <a:cs typeface="Arial" pitchFamily="34" charset="0"/>
              </a:rPr>
              <a:t>Diversificación: PRF + FSRA + BV - </a:t>
            </a:r>
            <a:r>
              <a:rPr lang="es-MX" sz="2300" b="1" dirty="0">
                <a:solidFill>
                  <a:srgbClr val="002060"/>
                </a:solidFill>
                <a:latin typeface="Arial" pitchFamily="34" charset="0"/>
                <a:cs typeface="Arial" pitchFamily="34" charset="0"/>
              </a:rPr>
              <a:t>Crecimiento 50:25:25</a:t>
            </a:r>
          </a:p>
        </p:txBody>
      </p:sp>
      <p:graphicFrame>
        <p:nvGraphicFramePr>
          <p:cNvPr id="5" name="Chart 3">
            <a:extLst>
              <a:ext uri="{FF2B5EF4-FFF2-40B4-BE49-F238E27FC236}">
                <a16:creationId xmlns:a16="http://schemas.microsoft.com/office/drawing/2014/main" id="{0BA797FE-E7F1-0E0D-DB64-FA3211E6AEF0}"/>
              </a:ext>
            </a:extLst>
          </p:cNvPr>
          <p:cNvGraphicFramePr/>
          <p:nvPr>
            <p:extLst>
              <p:ext uri="{D42A27DB-BD31-4B8C-83A1-F6EECF244321}">
                <p14:modId xmlns:p14="http://schemas.microsoft.com/office/powerpoint/2010/main" val="3556396436"/>
              </p:ext>
            </p:extLst>
          </p:nvPr>
        </p:nvGraphicFramePr>
        <p:xfrm>
          <a:off x="4586218" y="1139898"/>
          <a:ext cx="4347127" cy="26800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Chart 3">
            <a:extLst>
              <a:ext uri="{FF2B5EF4-FFF2-40B4-BE49-F238E27FC236}">
                <a16:creationId xmlns:a16="http://schemas.microsoft.com/office/drawing/2014/main" id="{E9A72B80-A45A-C49B-79A1-E758B364B806}"/>
              </a:ext>
            </a:extLst>
          </p:cNvPr>
          <p:cNvGraphicFramePr/>
          <p:nvPr>
            <p:extLst>
              <p:ext uri="{D42A27DB-BD31-4B8C-83A1-F6EECF244321}">
                <p14:modId xmlns:p14="http://schemas.microsoft.com/office/powerpoint/2010/main" val="2849304720"/>
              </p:ext>
            </p:extLst>
          </p:nvPr>
        </p:nvGraphicFramePr>
        <p:xfrm>
          <a:off x="4598280" y="3961626"/>
          <a:ext cx="4347127" cy="2680050"/>
        </p:xfrm>
        <a:graphic>
          <a:graphicData uri="http://schemas.openxmlformats.org/drawingml/2006/chart">
            <c:chart xmlns:c="http://schemas.openxmlformats.org/drawingml/2006/chart" xmlns:r="http://schemas.openxmlformats.org/officeDocument/2006/relationships" r:id="rId5"/>
          </a:graphicData>
        </a:graphic>
      </p:graphicFrame>
      <p:sp>
        <p:nvSpPr>
          <p:cNvPr id="3" name="CuadroTexto 35">
            <a:extLst>
              <a:ext uri="{FF2B5EF4-FFF2-40B4-BE49-F238E27FC236}">
                <a16:creationId xmlns:a16="http://schemas.microsoft.com/office/drawing/2014/main" id="{96AB9E95-F4D4-523F-5E0F-1C6EE4CACAB2}"/>
              </a:ext>
            </a:extLst>
          </p:cNvPr>
          <p:cNvSpPr txBox="1"/>
          <p:nvPr/>
        </p:nvSpPr>
        <p:spPr>
          <a:xfrm>
            <a:off x="162513" y="686722"/>
            <a:ext cx="8701369" cy="492443"/>
          </a:xfrm>
          <a:prstGeom prst="rect">
            <a:avLst/>
          </a:prstGeom>
          <a:noFill/>
        </p:spPr>
        <p:txBody>
          <a:bodyPr wrap="square" rtlCol="0">
            <a:spAutoFit/>
          </a:bodyPr>
          <a:lstStyle/>
          <a:p>
            <a:r>
              <a:rPr lang="es-MX" sz="1300" dirty="0">
                <a:solidFill>
                  <a:srgbClr val="002060"/>
                </a:solidFill>
                <a:latin typeface="Arial" pitchFamily="34" charset="0"/>
                <a:cs typeface="Arial" pitchFamily="34" charset="0"/>
              </a:rPr>
              <a:t>Diversificar tu cartera actual asignando una parte a Deuda Privada que provee una </a:t>
            </a:r>
            <a:r>
              <a:rPr lang="es-MX" sz="1300" b="1" dirty="0">
                <a:solidFill>
                  <a:srgbClr val="002060"/>
                </a:solidFill>
                <a:latin typeface="Arial" pitchFamily="34" charset="0"/>
                <a:cs typeface="Arial" pitchFamily="34" charset="0"/>
              </a:rPr>
              <a:t>renta fija </a:t>
            </a:r>
            <a:r>
              <a:rPr lang="es-MX" sz="1300" dirty="0">
                <a:solidFill>
                  <a:srgbClr val="002060"/>
                </a:solidFill>
                <a:latin typeface="Arial" pitchFamily="34" charset="0"/>
                <a:cs typeface="Arial" pitchFamily="34" charset="0"/>
              </a:rPr>
              <a:t>y otra parte en </a:t>
            </a:r>
            <a:r>
              <a:rPr lang="es-MX" sz="1300" b="1" dirty="0">
                <a:solidFill>
                  <a:srgbClr val="002060"/>
                </a:solidFill>
                <a:latin typeface="Arial" pitchFamily="34" charset="0"/>
                <a:cs typeface="Arial" pitchFamily="34" charset="0"/>
              </a:rPr>
              <a:t>renta variable </a:t>
            </a:r>
            <a:r>
              <a:rPr lang="es-MX" sz="1300" dirty="0">
                <a:solidFill>
                  <a:srgbClr val="002060"/>
                </a:solidFill>
                <a:latin typeface="Arial" pitchFamily="34" charset="0"/>
                <a:cs typeface="Arial" pitchFamily="34" charset="0"/>
              </a:rPr>
              <a:t>usando DOS activos no relacionados</a:t>
            </a:r>
            <a:r>
              <a:rPr lang="es-MX" sz="1300" b="1" dirty="0">
                <a:solidFill>
                  <a:srgbClr val="002060"/>
                </a:solidFill>
                <a:latin typeface="Arial" pitchFamily="34" charset="0"/>
                <a:cs typeface="Arial" pitchFamily="34" charset="0"/>
              </a:rPr>
              <a:t>: </a:t>
            </a:r>
            <a:r>
              <a:rPr lang="es-MX" sz="1300" dirty="0">
                <a:solidFill>
                  <a:srgbClr val="002060"/>
                </a:solidFill>
                <a:latin typeface="Arial" pitchFamily="34" charset="0"/>
                <a:cs typeface="Arial" pitchFamily="34" charset="0"/>
              </a:rPr>
              <a:t>Fondos Sistemáticos de Retorno Absoluto y Bolsa de Valores</a:t>
            </a:r>
          </a:p>
        </p:txBody>
      </p:sp>
    </p:spTree>
    <p:extLst>
      <p:ext uri="{BB962C8B-B14F-4D97-AF65-F5344CB8AC3E}">
        <p14:creationId xmlns:p14="http://schemas.microsoft.com/office/powerpoint/2010/main" val="426709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8251B0-419A-48DC-9C3D-4F6C2F76F93C}"/>
              </a:ext>
            </a:extLst>
          </p:cNvPr>
          <p:cNvSpPr/>
          <p:nvPr/>
        </p:nvSpPr>
        <p:spPr>
          <a:xfrm>
            <a:off x="291548" y="203895"/>
            <a:ext cx="3048000" cy="1325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Rectangle 1">
            <a:extLst>
              <a:ext uri="{FF2B5EF4-FFF2-40B4-BE49-F238E27FC236}">
                <a16:creationId xmlns:a16="http://schemas.microsoft.com/office/drawing/2014/main" id="{02CE7AE2-290B-43E0-9FF2-541467F93BDB}"/>
              </a:ext>
            </a:extLst>
          </p:cNvPr>
          <p:cNvSpPr/>
          <p:nvPr/>
        </p:nvSpPr>
        <p:spPr>
          <a:xfrm>
            <a:off x="8578132" y="0"/>
            <a:ext cx="571500" cy="58477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2060"/>
              </a:solidFill>
            </a:endParaRPr>
          </a:p>
        </p:txBody>
      </p:sp>
      <p:sp>
        <p:nvSpPr>
          <p:cNvPr id="10" name="Rectangle 9">
            <a:extLst>
              <a:ext uri="{FF2B5EF4-FFF2-40B4-BE49-F238E27FC236}">
                <a16:creationId xmlns:a16="http://schemas.microsoft.com/office/drawing/2014/main" id="{597D3B6D-E14A-407F-8E8F-1A6DBDFD486A}"/>
              </a:ext>
            </a:extLst>
          </p:cNvPr>
          <p:cNvSpPr/>
          <p:nvPr/>
        </p:nvSpPr>
        <p:spPr>
          <a:xfrm>
            <a:off x="8949690" y="584775"/>
            <a:ext cx="194310" cy="20389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2060"/>
              </a:solidFill>
            </a:endParaRPr>
          </a:p>
        </p:txBody>
      </p:sp>
      <p:sp>
        <p:nvSpPr>
          <p:cNvPr id="11" name="Rectangle 10">
            <a:extLst>
              <a:ext uri="{FF2B5EF4-FFF2-40B4-BE49-F238E27FC236}">
                <a16:creationId xmlns:a16="http://schemas.microsoft.com/office/drawing/2014/main" id="{08A04414-2927-4B27-A34D-40EA65FFB3A1}"/>
              </a:ext>
            </a:extLst>
          </p:cNvPr>
          <p:cNvSpPr/>
          <p:nvPr/>
        </p:nvSpPr>
        <p:spPr>
          <a:xfrm>
            <a:off x="8383822" y="0"/>
            <a:ext cx="194310" cy="20389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2060"/>
              </a:solidFill>
            </a:endParaRPr>
          </a:p>
        </p:txBody>
      </p:sp>
      <p:pic>
        <p:nvPicPr>
          <p:cNvPr id="13" name="Picture 12" descr="Logo, company name&#10;&#10;Description automatically generated">
            <a:extLst>
              <a:ext uri="{FF2B5EF4-FFF2-40B4-BE49-F238E27FC236}">
                <a16:creationId xmlns:a16="http://schemas.microsoft.com/office/drawing/2014/main" id="{5DD4ADB5-BC73-47F5-AA69-195AB47DE2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536" t="34623" r="64348" b="34477"/>
          <a:stretch/>
        </p:blipFill>
        <p:spPr>
          <a:xfrm>
            <a:off x="291548" y="6104543"/>
            <a:ext cx="495242" cy="475161"/>
          </a:xfrm>
          <a:prstGeom prst="rect">
            <a:avLst/>
          </a:prstGeom>
        </p:spPr>
      </p:pic>
      <p:pic>
        <p:nvPicPr>
          <p:cNvPr id="14" name="Picture 12" descr="A tree in a forest&#10;&#10;Description automatically generated">
            <a:extLst>
              <a:ext uri="{FF2B5EF4-FFF2-40B4-BE49-F238E27FC236}">
                <a16:creationId xmlns:a16="http://schemas.microsoft.com/office/drawing/2014/main" id="{33E38E3D-8D7B-E446-B1F3-46E9685D54A9}"/>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54330"/>
          <a:stretch/>
        </p:blipFill>
        <p:spPr>
          <a:xfrm>
            <a:off x="-1" y="4507252"/>
            <a:ext cx="9144000" cy="2365738"/>
          </a:xfrm>
          <a:prstGeom prst="rect">
            <a:avLst/>
          </a:prstGeom>
        </p:spPr>
      </p:pic>
      <p:sp>
        <p:nvSpPr>
          <p:cNvPr id="21" name="CuadroTexto 35">
            <a:extLst>
              <a:ext uri="{FF2B5EF4-FFF2-40B4-BE49-F238E27FC236}">
                <a16:creationId xmlns:a16="http://schemas.microsoft.com/office/drawing/2014/main" id="{B44BB8E0-B782-2091-E835-10EAD6F16089}"/>
              </a:ext>
            </a:extLst>
          </p:cNvPr>
          <p:cNvSpPr txBox="1"/>
          <p:nvPr/>
        </p:nvSpPr>
        <p:spPr>
          <a:xfrm>
            <a:off x="291548" y="1139898"/>
            <a:ext cx="4178544" cy="4893647"/>
          </a:xfrm>
          <a:prstGeom prst="rect">
            <a:avLst/>
          </a:prstGeom>
          <a:noFill/>
        </p:spPr>
        <p:txBody>
          <a:bodyPr wrap="square" rtlCol="0">
            <a:spAutoFit/>
          </a:bodyPr>
          <a:lstStyle/>
          <a:p>
            <a:r>
              <a:rPr lang="es-ES" sz="1250" b="1" dirty="0">
                <a:solidFill>
                  <a:srgbClr val="03225B"/>
                </a:solidFill>
              </a:rPr>
              <a:t>Objetivo del Portafolio 50:25:25</a:t>
            </a:r>
          </a:p>
          <a:p>
            <a:endParaRPr lang="es-ES" sz="1250" dirty="0"/>
          </a:p>
          <a:p>
            <a:r>
              <a:rPr lang="es-ES" sz="1250" dirty="0"/>
              <a:t>Este portafolio busca equilibrar ingresos estables y crecimiento a largo plazo con la siguiente distribución:</a:t>
            </a:r>
          </a:p>
          <a:p>
            <a:endParaRPr lang="es-ES" sz="1250" dirty="0"/>
          </a:p>
          <a:p>
            <a:r>
              <a:rPr lang="es-ES" sz="1250" b="1" dirty="0">
                <a:solidFill>
                  <a:srgbClr val="03225B"/>
                </a:solidFill>
              </a:rPr>
              <a:t>50% en deuda privada:</a:t>
            </a:r>
            <a:r>
              <a:rPr lang="es-ES" sz="1250" dirty="0">
                <a:solidFill>
                  <a:srgbClr val="03225B"/>
                </a:solidFill>
              </a:rPr>
              <a:t> </a:t>
            </a:r>
            <a:r>
              <a:rPr lang="es-ES" sz="1250" dirty="0"/>
              <a:t>Genera ingresos recurrentes con opción de reinversión.</a:t>
            </a:r>
          </a:p>
          <a:p>
            <a:endParaRPr lang="es-ES" sz="1250" dirty="0"/>
          </a:p>
          <a:p>
            <a:r>
              <a:rPr lang="es-ES" sz="1250" b="1" dirty="0">
                <a:solidFill>
                  <a:srgbClr val="03225B"/>
                </a:solidFill>
              </a:rPr>
              <a:t>25% en fondos alternativos:</a:t>
            </a:r>
            <a:r>
              <a:rPr lang="es-ES" sz="1250" dirty="0">
                <a:solidFill>
                  <a:srgbClr val="03225B"/>
                </a:solidFill>
              </a:rPr>
              <a:t> </a:t>
            </a:r>
            <a:r>
              <a:rPr lang="es-ES" sz="1250" dirty="0"/>
              <a:t>Crecimiento del capital independiente de los mercados tradicionales.</a:t>
            </a:r>
          </a:p>
          <a:p>
            <a:endParaRPr lang="es-ES" sz="1250" dirty="0"/>
          </a:p>
          <a:p>
            <a:r>
              <a:rPr lang="es-ES" sz="1250" b="1" dirty="0">
                <a:solidFill>
                  <a:srgbClr val="03225B"/>
                </a:solidFill>
              </a:rPr>
              <a:t>25% en índices globales/fondos de bolsa global:</a:t>
            </a:r>
            <a:r>
              <a:rPr lang="es-ES" sz="1250" dirty="0">
                <a:solidFill>
                  <a:srgbClr val="03225B"/>
                </a:solidFill>
              </a:rPr>
              <a:t> </a:t>
            </a:r>
            <a:r>
              <a:rPr lang="es-ES" sz="1250" dirty="0"/>
              <a:t>Diversificación geográfica y sectorial para capturar el crecimiento global.</a:t>
            </a:r>
          </a:p>
          <a:p>
            <a:endParaRPr lang="es-ES" sz="1250" dirty="0"/>
          </a:p>
          <a:p>
            <a:r>
              <a:rPr lang="es-ES" sz="1250" b="1" dirty="0">
                <a:solidFill>
                  <a:srgbClr val="03225B"/>
                </a:solidFill>
              </a:rPr>
              <a:t>Características:</a:t>
            </a:r>
          </a:p>
          <a:p>
            <a:endParaRPr lang="es-ES" sz="1250" dirty="0"/>
          </a:p>
          <a:p>
            <a:r>
              <a:rPr lang="es-ES" sz="1250" b="1" dirty="0">
                <a:solidFill>
                  <a:srgbClr val="03225B"/>
                </a:solidFill>
              </a:rPr>
              <a:t>Liquidez :</a:t>
            </a:r>
            <a:r>
              <a:rPr lang="es-ES" sz="1250" dirty="0">
                <a:solidFill>
                  <a:srgbClr val="03225B"/>
                </a:solidFill>
              </a:rPr>
              <a:t> </a:t>
            </a:r>
            <a:r>
              <a:rPr lang="es-ES" sz="1250" dirty="0"/>
              <a:t>El 50% del portafolio tiene liquidez diaria y 50% estará a plazos.</a:t>
            </a:r>
          </a:p>
          <a:p>
            <a:endParaRPr lang="es-ES" sz="1250" dirty="0"/>
          </a:p>
          <a:p>
            <a:r>
              <a:rPr lang="es-ES" sz="1250" b="1" dirty="0">
                <a:solidFill>
                  <a:srgbClr val="03225B"/>
                </a:solidFill>
              </a:rPr>
              <a:t>Horizonte de inversión: </a:t>
            </a:r>
            <a:r>
              <a:rPr lang="es-ES" sz="1250" dirty="0"/>
              <a:t>4-5 años.</a:t>
            </a:r>
          </a:p>
          <a:p>
            <a:endParaRPr lang="es-ES" sz="1250" dirty="0"/>
          </a:p>
          <a:p>
            <a:r>
              <a:rPr lang="es-ES" sz="1250" dirty="0"/>
              <a:t>Ideal para inversionistas que buscan combinar ingresos y crecimiento en un plazo medio, con una cartera capaz de rendir en diferentes condiciones de mercado.</a:t>
            </a:r>
          </a:p>
        </p:txBody>
      </p:sp>
      <p:sp>
        <p:nvSpPr>
          <p:cNvPr id="22" name="CuadroTexto 21">
            <a:extLst>
              <a:ext uri="{FF2B5EF4-FFF2-40B4-BE49-F238E27FC236}">
                <a16:creationId xmlns:a16="http://schemas.microsoft.com/office/drawing/2014/main" id="{40BA4E47-E5D3-F5CB-6C00-6E8CA2050BD7}"/>
              </a:ext>
            </a:extLst>
          </p:cNvPr>
          <p:cNvSpPr txBox="1"/>
          <p:nvPr/>
        </p:nvSpPr>
        <p:spPr>
          <a:xfrm>
            <a:off x="210654" y="191524"/>
            <a:ext cx="8361846"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MX" sz="2400" b="1" dirty="0">
                <a:solidFill>
                  <a:srgbClr val="002060"/>
                </a:solidFill>
                <a:latin typeface="Arial" pitchFamily="34" charset="0"/>
                <a:cs typeface="Arial" pitchFamily="34" charset="0"/>
              </a:rPr>
              <a:t>Diversificación: PRF + FSRA + BV - </a:t>
            </a:r>
            <a:r>
              <a:rPr lang="es-MX" sz="2300" b="1" dirty="0">
                <a:solidFill>
                  <a:srgbClr val="002060"/>
                </a:solidFill>
                <a:latin typeface="Arial" pitchFamily="34" charset="0"/>
                <a:cs typeface="Arial" pitchFamily="34" charset="0"/>
              </a:rPr>
              <a:t>Crecimiento 50:25:25</a:t>
            </a:r>
          </a:p>
        </p:txBody>
      </p:sp>
      <p:graphicFrame>
        <p:nvGraphicFramePr>
          <p:cNvPr id="5" name="Chart 3">
            <a:extLst>
              <a:ext uri="{FF2B5EF4-FFF2-40B4-BE49-F238E27FC236}">
                <a16:creationId xmlns:a16="http://schemas.microsoft.com/office/drawing/2014/main" id="{0BA797FE-E7F1-0E0D-DB64-FA3211E6AEF0}"/>
              </a:ext>
            </a:extLst>
          </p:cNvPr>
          <p:cNvGraphicFramePr/>
          <p:nvPr>
            <p:extLst>
              <p:ext uri="{D42A27DB-BD31-4B8C-83A1-F6EECF244321}">
                <p14:modId xmlns:p14="http://schemas.microsoft.com/office/powerpoint/2010/main" val="2067775010"/>
              </p:ext>
            </p:extLst>
          </p:nvPr>
        </p:nvGraphicFramePr>
        <p:xfrm>
          <a:off x="4586218" y="1139898"/>
          <a:ext cx="4347127" cy="26800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Chart 3">
            <a:extLst>
              <a:ext uri="{FF2B5EF4-FFF2-40B4-BE49-F238E27FC236}">
                <a16:creationId xmlns:a16="http://schemas.microsoft.com/office/drawing/2014/main" id="{E9A72B80-A45A-C49B-79A1-E758B364B806}"/>
              </a:ext>
            </a:extLst>
          </p:cNvPr>
          <p:cNvGraphicFramePr/>
          <p:nvPr>
            <p:extLst>
              <p:ext uri="{D42A27DB-BD31-4B8C-83A1-F6EECF244321}">
                <p14:modId xmlns:p14="http://schemas.microsoft.com/office/powerpoint/2010/main" val="1228267815"/>
              </p:ext>
            </p:extLst>
          </p:nvPr>
        </p:nvGraphicFramePr>
        <p:xfrm>
          <a:off x="4598280" y="3961626"/>
          <a:ext cx="4347127" cy="26800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3363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8E28676-AE46-6D48-9F95-0DC76DE8CE5F}"/>
              </a:ext>
            </a:extLst>
          </p:cNvPr>
          <p:cNvSpPr txBox="1"/>
          <p:nvPr/>
        </p:nvSpPr>
        <p:spPr>
          <a:xfrm>
            <a:off x="631064" y="1841680"/>
            <a:ext cx="6966523" cy="3340786"/>
          </a:xfrm>
          <a:prstGeom prst="rect">
            <a:avLst/>
          </a:prstGeom>
          <a:noFill/>
        </p:spPr>
        <p:txBody>
          <a:bodyPr wrap="square" rtlCol="0">
            <a:spAutoFit/>
          </a:bodyPr>
          <a:lstStyle/>
          <a:p>
            <a:r>
              <a:rPr lang="es-MX" sz="2800" b="1" dirty="0">
                <a:solidFill>
                  <a:srgbClr val="002060"/>
                </a:solidFill>
                <a:latin typeface="Arial" pitchFamily="34" charset="0"/>
                <a:cs typeface="Arial" pitchFamily="34" charset="0"/>
              </a:rPr>
              <a:t>CONTENIDO</a:t>
            </a:r>
          </a:p>
          <a:p>
            <a:endParaRPr lang="es-MX" sz="2400" dirty="0">
              <a:latin typeface="Arial" pitchFamily="34" charset="0"/>
              <a:cs typeface="Arial" pitchFamily="34" charset="0"/>
            </a:endParaRPr>
          </a:p>
          <a:p>
            <a:pPr marL="342900" indent="-342900">
              <a:lnSpc>
                <a:spcPct val="150000"/>
              </a:lnSpc>
              <a:buFont typeface="+mj-lt"/>
              <a:buAutoNum type="arabicPeriod"/>
            </a:pPr>
            <a:r>
              <a:rPr lang="es-MX" b="1" dirty="0">
                <a:solidFill>
                  <a:srgbClr val="666666"/>
                </a:solidFill>
                <a:latin typeface="Arial" pitchFamily="34" charset="0"/>
                <a:cs typeface="Arial" pitchFamily="34" charset="0"/>
              </a:rPr>
              <a:t>Acerca de nosotros</a:t>
            </a:r>
          </a:p>
          <a:p>
            <a:pPr marL="342900" indent="-342900">
              <a:lnSpc>
                <a:spcPct val="150000"/>
              </a:lnSpc>
              <a:buFont typeface="+mj-lt"/>
              <a:buAutoNum type="arabicPeriod"/>
            </a:pPr>
            <a:r>
              <a:rPr lang="es-MX" b="1" dirty="0">
                <a:solidFill>
                  <a:srgbClr val="666666"/>
                </a:solidFill>
                <a:latin typeface="Arial" pitchFamily="34" charset="0"/>
                <a:cs typeface="Arial" pitchFamily="34" charset="0"/>
              </a:rPr>
              <a:t>¿Por qué es necesario invertir los ahorros?</a:t>
            </a:r>
          </a:p>
          <a:p>
            <a:pPr marL="342900" indent="-342900">
              <a:lnSpc>
                <a:spcPct val="150000"/>
              </a:lnSpc>
              <a:buFont typeface="+mj-lt"/>
              <a:buAutoNum type="arabicPeriod"/>
            </a:pPr>
            <a:r>
              <a:rPr lang="es-MX" b="1" dirty="0">
                <a:solidFill>
                  <a:srgbClr val="666666"/>
                </a:solidFill>
                <a:latin typeface="Arial" pitchFamily="34" charset="0"/>
                <a:cs typeface="Arial" pitchFamily="34" charset="0"/>
              </a:rPr>
              <a:t>¿Qué es Deuda Privada en que asignación de la cartera?</a:t>
            </a:r>
          </a:p>
          <a:p>
            <a:pPr marL="342900" indent="-342900">
              <a:lnSpc>
                <a:spcPct val="150000"/>
              </a:lnSpc>
              <a:buFont typeface="+mj-lt"/>
              <a:buAutoNum type="arabicPeriod"/>
            </a:pPr>
            <a:r>
              <a:rPr lang="es-MX" b="1" dirty="0">
                <a:solidFill>
                  <a:srgbClr val="666666"/>
                </a:solidFill>
                <a:latin typeface="Arial" pitchFamily="34" charset="0"/>
                <a:cs typeface="Arial" pitchFamily="34" charset="0"/>
              </a:rPr>
              <a:t>El portafolio de inversión que produce ingresos</a:t>
            </a:r>
          </a:p>
          <a:p>
            <a:pPr marL="342900" indent="-342900">
              <a:lnSpc>
                <a:spcPct val="150000"/>
              </a:lnSpc>
              <a:buFont typeface="+mj-lt"/>
              <a:buAutoNum type="arabicPeriod"/>
            </a:pPr>
            <a:r>
              <a:rPr lang="es-MX" b="1" dirty="0">
                <a:solidFill>
                  <a:srgbClr val="666666"/>
                </a:solidFill>
                <a:latin typeface="Arial" pitchFamily="34" charset="0"/>
                <a:cs typeface="Arial" pitchFamily="34" charset="0"/>
              </a:rPr>
              <a:t>Como Invertir en portafolio desde solo $50,000 USD</a:t>
            </a:r>
          </a:p>
          <a:p>
            <a:pPr marL="342900" indent="-342900">
              <a:lnSpc>
                <a:spcPct val="150000"/>
              </a:lnSpc>
              <a:buFont typeface="+mj-lt"/>
              <a:buAutoNum type="arabicPeriod"/>
            </a:pPr>
            <a:r>
              <a:rPr lang="es-MX" b="1" dirty="0">
                <a:solidFill>
                  <a:srgbClr val="666666"/>
                </a:solidFill>
                <a:latin typeface="Arial" pitchFamily="34" charset="0"/>
                <a:cs typeface="Arial" pitchFamily="34" charset="0"/>
              </a:rPr>
              <a:t>Datos de contacto</a:t>
            </a:r>
            <a:endParaRPr lang="es-MX" b="1" dirty="0"/>
          </a:p>
        </p:txBody>
      </p:sp>
    </p:spTree>
    <p:extLst>
      <p:ext uri="{BB962C8B-B14F-4D97-AF65-F5344CB8AC3E}">
        <p14:creationId xmlns:p14="http://schemas.microsoft.com/office/powerpoint/2010/main" val="36972126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8251B0-419A-48DC-9C3D-4F6C2F76F93C}"/>
              </a:ext>
            </a:extLst>
          </p:cNvPr>
          <p:cNvSpPr/>
          <p:nvPr/>
        </p:nvSpPr>
        <p:spPr>
          <a:xfrm>
            <a:off x="291548" y="278296"/>
            <a:ext cx="3048000" cy="1325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8" name="CuadroTexto 37"/>
          <p:cNvSpPr txBox="1"/>
          <p:nvPr/>
        </p:nvSpPr>
        <p:spPr>
          <a:xfrm>
            <a:off x="586794" y="261168"/>
            <a:ext cx="7797028" cy="523220"/>
          </a:xfrm>
          <a:prstGeom prst="rect">
            <a:avLst/>
          </a:prstGeom>
          <a:noFill/>
        </p:spPr>
        <p:txBody>
          <a:bodyPr wrap="square" rtlCol="0">
            <a:spAutoFit/>
          </a:bodyPr>
          <a:lstStyle/>
          <a:p>
            <a:r>
              <a:rPr lang="es-MX" sz="2800" b="1" dirty="0">
                <a:solidFill>
                  <a:srgbClr val="002060"/>
                </a:solidFill>
                <a:latin typeface="Arial" pitchFamily="34" charset="0"/>
                <a:cs typeface="Arial" pitchFamily="34" charset="0"/>
              </a:rPr>
              <a:t>Bonos Corporativos directo del emisor</a:t>
            </a:r>
            <a:endParaRPr lang="es-MX" sz="2800" dirty="0"/>
          </a:p>
        </p:txBody>
      </p:sp>
      <p:sp>
        <p:nvSpPr>
          <p:cNvPr id="5" name="CuadroTexto 35"/>
          <p:cNvSpPr txBox="1"/>
          <p:nvPr/>
        </p:nvSpPr>
        <p:spPr>
          <a:xfrm>
            <a:off x="586794" y="883324"/>
            <a:ext cx="8464927" cy="523220"/>
          </a:xfrm>
          <a:prstGeom prst="rect">
            <a:avLst/>
          </a:prstGeom>
          <a:noFill/>
        </p:spPr>
        <p:txBody>
          <a:bodyPr wrap="square" rtlCol="0">
            <a:spAutoFit/>
          </a:bodyPr>
          <a:lstStyle/>
          <a:p>
            <a:r>
              <a:rPr lang="es-MX" sz="1400" b="1" i="1" dirty="0">
                <a:solidFill>
                  <a:schemeClr val="accent3">
                    <a:lumMod val="75000"/>
                  </a:schemeClr>
                </a:solidFill>
                <a:latin typeface="Arial" pitchFamily="34" charset="0"/>
                <a:cs typeface="Arial" pitchFamily="34" charset="0"/>
              </a:rPr>
              <a:t>Ejemplo de una inversión diversificada en instrumentos de ingreso del Simulador de Inversiones de Renta Fija del portal de KNG</a:t>
            </a:r>
            <a:endParaRPr lang="es-ES_tradnl" sz="1600" b="1" dirty="0">
              <a:solidFill>
                <a:schemeClr val="accent3">
                  <a:lumMod val="75000"/>
                </a:schemeClr>
              </a:solidFill>
              <a:latin typeface="Arial" pitchFamily="34" charset="0"/>
              <a:cs typeface="Arial" pitchFamily="34" charset="0"/>
            </a:endParaRPr>
          </a:p>
        </p:txBody>
      </p:sp>
      <p:sp>
        <p:nvSpPr>
          <p:cNvPr id="2" name="Rectangle 1">
            <a:extLst>
              <a:ext uri="{FF2B5EF4-FFF2-40B4-BE49-F238E27FC236}">
                <a16:creationId xmlns:a16="http://schemas.microsoft.com/office/drawing/2014/main" id="{02CE7AE2-290B-43E0-9FF2-541467F93BDB}"/>
              </a:ext>
            </a:extLst>
          </p:cNvPr>
          <p:cNvSpPr/>
          <p:nvPr/>
        </p:nvSpPr>
        <p:spPr>
          <a:xfrm>
            <a:off x="8578132" y="0"/>
            <a:ext cx="571500" cy="58477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2060"/>
              </a:solidFill>
            </a:endParaRPr>
          </a:p>
        </p:txBody>
      </p:sp>
      <p:sp>
        <p:nvSpPr>
          <p:cNvPr id="10" name="Rectangle 9">
            <a:extLst>
              <a:ext uri="{FF2B5EF4-FFF2-40B4-BE49-F238E27FC236}">
                <a16:creationId xmlns:a16="http://schemas.microsoft.com/office/drawing/2014/main" id="{597D3B6D-E14A-407F-8E8F-1A6DBDFD486A}"/>
              </a:ext>
            </a:extLst>
          </p:cNvPr>
          <p:cNvSpPr/>
          <p:nvPr/>
        </p:nvSpPr>
        <p:spPr>
          <a:xfrm>
            <a:off x="8949690" y="584775"/>
            <a:ext cx="194310" cy="20389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2060"/>
              </a:solidFill>
            </a:endParaRPr>
          </a:p>
        </p:txBody>
      </p:sp>
      <p:sp>
        <p:nvSpPr>
          <p:cNvPr id="11" name="Rectangle 10">
            <a:extLst>
              <a:ext uri="{FF2B5EF4-FFF2-40B4-BE49-F238E27FC236}">
                <a16:creationId xmlns:a16="http://schemas.microsoft.com/office/drawing/2014/main" id="{08A04414-2927-4B27-A34D-40EA65FFB3A1}"/>
              </a:ext>
            </a:extLst>
          </p:cNvPr>
          <p:cNvSpPr/>
          <p:nvPr/>
        </p:nvSpPr>
        <p:spPr>
          <a:xfrm>
            <a:off x="8383822" y="0"/>
            <a:ext cx="194310" cy="20389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2060"/>
              </a:solidFill>
            </a:endParaRPr>
          </a:p>
        </p:txBody>
      </p:sp>
      <p:pic>
        <p:nvPicPr>
          <p:cNvPr id="13" name="Picture 12" descr="Logo, company name&#10;&#10;Description automatically generated">
            <a:extLst>
              <a:ext uri="{FF2B5EF4-FFF2-40B4-BE49-F238E27FC236}">
                <a16:creationId xmlns:a16="http://schemas.microsoft.com/office/drawing/2014/main" id="{5DD4ADB5-BC73-47F5-AA69-195AB47DE2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536" t="34623" r="64348" b="34477"/>
          <a:stretch/>
        </p:blipFill>
        <p:spPr>
          <a:xfrm>
            <a:off x="291548" y="6104543"/>
            <a:ext cx="495242" cy="475161"/>
          </a:xfrm>
          <a:prstGeom prst="rect">
            <a:avLst/>
          </a:prstGeom>
        </p:spPr>
      </p:pic>
      <p:pic>
        <p:nvPicPr>
          <p:cNvPr id="14" name="Picture 12" descr="A tree in a forest&#10;&#10;Description automatically generated">
            <a:extLst>
              <a:ext uri="{FF2B5EF4-FFF2-40B4-BE49-F238E27FC236}">
                <a16:creationId xmlns:a16="http://schemas.microsoft.com/office/drawing/2014/main" id="{33E38E3D-8D7B-E446-B1F3-46E9685D54A9}"/>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54330"/>
          <a:stretch/>
        </p:blipFill>
        <p:spPr>
          <a:xfrm>
            <a:off x="-1" y="4507252"/>
            <a:ext cx="9144000" cy="2365738"/>
          </a:xfrm>
          <a:prstGeom prst="rect">
            <a:avLst/>
          </a:prstGeom>
        </p:spPr>
      </p:pic>
      <p:pic>
        <p:nvPicPr>
          <p:cNvPr id="16" name="Imagen 15">
            <a:extLst>
              <a:ext uri="{FF2B5EF4-FFF2-40B4-BE49-F238E27FC236}">
                <a16:creationId xmlns:a16="http://schemas.microsoft.com/office/drawing/2014/main" id="{958E2349-FCB7-874D-3F23-4687C9C648E0}"/>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42156" t="86023"/>
          <a:stretch/>
        </p:blipFill>
        <p:spPr>
          <a:xfrm>
            <a:off x="3757613" y="4571999"/>
            <a:ext cx="5370512" cy="485200"/>
          </a:xfrm>
          <a:prstGeom prst="rect">
            <a:avLst/>
          </a:prstGeom>
        </p:spPr>
      </p:pic>
      <p:pic>
        <p:nvPicPr>
          <p:cNvPr id="19" name="Imagen 18">
            <a:extLst>
              <a:ext uri="{FF2B5EF4-FFF2-40B4-BE49-F238E27FC236}">
                <a16:creationId xmlns:a16="http://schemas.microsoft.com/office/drawing/2014/main" id="{71550E3F-628A-42C6-2011-016A0A94116C}"/>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1" y="1939385"/>
            <a:ext cx="9144001" cy="2919485"/>
          </a:xfrm>
          <a:prstGeom prst="rect">
            <a:avLst/>
          </a:prstGeom>
        </p:spPr>
      </p:pic>
    </p:spTree>
    <p:extLst>
      <p:ext uri="{BB962C8B-B14F-4D97-AF65-F5344CB8AC3E}">
        <p14:creationId xmlns:p14="http://schemas.microsoft.com/office/powerpoint/2010/main" val="20771868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8251B0-419A-48DC-9C3D-4F6C2F76F93C}"/>
              </a:ext>
            </a:extLst>
          </p:cNvPr>
          <p:cNvSpPr/>
          <p:nvPr/>
        </p:nvSpPr>
        <p:spPr>
          <a:xfrm>
            <a:off x="291548" y="278296"/>
            <a:ext cx="3048000" cy="1325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8" name="CuadroTexto 37"/>
          <p:cNvSpPr txBox="1"/>
          <p:nvPr/>
        </p:nvSpPr>
        <p:spPr>
          <a:xfrm>
            <a:off x="586794" y="261168"/>
            <a:ext cx="7797028" cy="523220"/>
          </a:xfrm>
          <a:prstGeom prst="rect">
            <a:avLst/>
          </a:prstGeom>
          <a:noFill/>
        </p:spPr>
        <p:txBody>
          <a:bodyPr wrap="square" rtlCol="0">
            <a:spAutoFit/>
          </a:bodyPr>
          <a:lstStyle/>
          <a:p>
            <a:r>
              <a:rPr lang="es-MX" sz="2800" b="1" dirty="0">
                <a:solidFill>
                  <a:srgbClr val="002060"/>
                </a:solidFill>
                <a:latin typeface="Arial" pitchFamily="34" charset="0"/>
                <a:cs typeface="Arial" pitchFamily="34" charset="0"/>
              </a:rPr>
              <a:t>Bonos Corporativos directo del emisor</a:t>
            </a:r>
            <a:endParaRPr lang="es-MX" sz="2800" dirty="0"/>
          </a:p>
        </p:txBody>
      </p:sp>
      <p:sp>
        <p:nvSpPr>
          <p:cNvPr id="5" name="CuadroTexto 35"/>
          <p:cNvSpPr txBox="1"/>
          <p:nvPr/>
        </p:nvSpPr>
        <p:spPr>
          <a:xfrm>
            <a:off x="586794" y="966553"/>
            <a:ext cx="8464927" cy="523220"/>
          </a:xfrm>
          <a:prstGeom prst="rect">
            <a:avLst/>
          </a:prstGeom>
          <a:noFill/>
        </p:spPr>
        <p:txBody>
          <a:bodyPr wrap="square" rtlCol="0">
            <a:spAutoFit/>
          </a:bodyPr>
          <a:lstStyle/>
          <a:p>
            <a:r>
              <a:rPr lang="es-MX" sz="1400" b="1" i="1" dirty="0">
                <a:solidFill>
                  <a:schemeClr val="accent3">
                    <a:lumMod val="75000"/>
                  </a:schemeClr>
                </a:solidFill>
                <a:latin typeface="Arial" pitchFamily="34" charset="0"/>
                <a:cs typeface="Arial" pitchFamily="34" charset="0"/>
              </a:rPr>
              <a:t>Ejemplo de cómo una inversionista pueda recibir los pagos de intereses como ingreso regular o la opción de reinvertir…</a:t>
            </a:r>
            <a:endParaRPr lang="es-ES_tradnl" sz="1600" b="1" dirty="0">
              <a:solidFill>
                <a:schemeClr val="accent3">
                  <a:lumMod val="75000"/>
                </a:schemeClr>
              </a:solidFill>
              <a:latin typeface="Arial" pitchFamily="34" charset="0"/>
              <a:cs typeface="Arial" pitchFamily="34" charset="0"/>
            </a:endParaRPr>
          </a:p>
        </p:txBody>
      </p:sp>
      <p:sp>
        <p:nvSpPr>
          <p:cNvPr id="2" name="Rectangle 1">
            <a:extLst>
              <a:ext uri="{FF2B5EF4-FFF2-40B4-BE49-F238E27FC236}">
                <a16:creationId xmlns:a16="http://schemas.microsoft.com/office/drawing/2014/main" id="{02CE7AE2-290B-43E0-9FF2-541467F93BDB}"/>
              </a:ext>
            </a:extLst>
          </p:cNvPr>
          <p:cNvSpPr/>
          <p:nvPr/>
        </p:nvSpPr>
        <p:spPr>
          <a:xfrm>
            <a:off x="8578132" y="0"/>
            <a:ext cx="571500" cy="58477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2060"/>
              </a:solidFill>
            </a:endParaRPr>
          </a:p>
        </p:txBody>
      </p:sp>
      <p:sp>
        <p:nvSpPr>
          <p:cNvPr id="10" name="Rectangle 9">
            <a:extLst>
              <a:ext uri="{FF2B5EF4-FFF2-40B4-BE49-F238E27FC236}">
                <a16:creationId xmlns:a16="http://schemas.microsoft.com/office/drawing/2014/main" id="{597D3B6D-E14A-407F-8E8F-1A6DBDFD486A}"/>
              </a:ext>
            </a:extLst>
          </p:cNvPr>
          <p:cNvSpPr/>
          <p:nvPr/>
        </p:nvSpPr>
        <p:spPr>
          <a:xfrm>
            <a:off x="8949690" y="584775"/>
            <a:ext cx="194310" cy="20389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2060"/>
              </a:solidFill>
            </a:endParaRPr>
          </a:p>
        </p:txBody>
      </p:sp>
      <p:sp>
        <p:nvSpPr>
          <p:cNvPr id="11" name="Rectangle 10">
            <a:extLst>
              <a:ext uri="{FF2B5EF4-FFF2-40B4-BE49-F238E27FC236}">
                <a16:creationId xmlns:a16="http://schemas.microsoft.com/office/drawing/2014/main" id="{08A04414-2927-4B27-A34D-40EA65FFB3A1}"/>
              </a:ext>
            </a:extLst>
          </p:cNvPr>
          <p:cNvSpPr/>
          <p:nvPr/>
        </p:nvSpPr>
        <p:spPr>
          <a:xfrm>
            <a:off x="8383822" y="0"/>
            <a:ext cx="194310" cy="20389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2060"/>
              </a:solidFill>
            </a:endParaRPr>
          </a:p>
        </p:txBody>
      </p:sp>
      <p:pic>
        <p:nvPicPr>
          <p:cNvPr id="13" name="Picture 12" descr="Logo, company name&#10;&#10;Description automatically generated">
            <a:extLst>
              <a:ext uri="{FF2B5EF4-FFF2-40B4-BE49-F238E27FC236}">
                <a16:creationId xmlns:a16="http://schemas.microsoft.com/office/drawing/2014/main" id="{5DD4ADB5-BC73-47F5-AA69-195AB47DE2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536" t="34623" r="64348" b="34477"/>
          <a:stretch/>
        </p:blipFill>
        <p:spPr>
          <a:xfrm>
            <a:off x="291548" y="6104543"/>
            <a:ext cx="495242" cy="475161"/>
          </a:xfrm>
          <a:prstGeom prst="rect">
            <a:avLst/>
          </a:prstGeom>
        </p:spPr>
      </p:pic>
      <p:pic>
        <p:nvPicPr>
          <p:cNvPr id="14" name="Picture 12" descr="A tree in a forest&#10;&#10;Description automatically generated">
            <a:extLst>
              <a:ext uri="{FF2B5EF4-FFF2-40B4-BE49-F238E27FC236}">
                <a16:creationId xmlns:a16="http://schemas.microsoft.com/office/drawing/2014/main" id="{33E38E3D-8D7B-E446-B1F3-46E9685D54A9}"/>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54330"/>
          <a:stretch/>
        </p:blipFill>
        <p:spPr>
          <a:xfrm>
            <a:off x="-1" y="4507252"/>
            <a:ext cx="9144000" cy="2365738"/>
          </a:xfrm>
          <a:prstGeom prst="rect">
            <a:avLst/>
          </a:prstGeom>
        </p:spPr>
      </p:pic>
      <p:pic>
        <p:nvPicPr>
          <p:cNvPr id="17" name="Imagen 16" descr="Interfaz de usuario gráfica, Aplicación&#10;&#10;Descripción generada automáticamente">
            <a:extLst>
              <a:ext uri="{FF2B5EF4-FFF2-40B4-BE49-F238E27FC236}">
                <a16:creationId xmlns:a16="http://schemas.microsoft.com/office/drawing/2014/main" id="{189BA678-09B6-83D7-3211-779F5FE2A55F}"/>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b="22573"/>
          <a:stretch/>
        </p:blipFill>
        <p:spPr>
          <a:xfrm>
            <a:off x="0" y="1604057"/>
            <a:ext cx="9144000" cy="3899495"/>
          </a:xfrm>
          <a:prstGeom prst="rect">
            <a:avLst/>
          </a:prstGeom>
        </p:spPr>
      </p:pic>
      <p:pic>
        <p:nvPicPr>
          <p:cNvPr id="18" name="Imagen 17" descr="Interfaz de usuario gráfica, Aplicación&#10;&#10;Descripción generada automáticamente">
            <a:extLst>
              <a:ext uri="{FF2B5EF4-FFF2-40B4-BE49-F238E27FC236}">
                <a16:creationId xmlns:a16="http://schemas.microsoft.com/office/drawing/2014/main" id="{14994F6E-5761-2F43-C8CD-96878328477F}"/>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t="88389" b="2176"/>
          <a:stretch/>
        </p:blipFill>
        <p:spPr>
          <a:xfrm>
            <a:off x="366" y="5539412"/>
            <a:ext cx="9144000" cy="475161"/>
          </a:xfrm>
          <a:prstGeom prst="rect">
            <a:avLst/>
          </a:prstGeom>
        </p:spPr>
      </p:pic>
    </p:spTree>
    <p:extLst>
      <p:ext uri="{BB962C8B-B14F-4D97-AF65-F5344CB8AC3E}">
        <p14:creationId xmlns:p14="http://schemas.microsoft.com/office/powerpoint/2010/main" val="4918916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8251B0-419A-48DC-9C3D-4F6C2F76F93C}"/>
              </a:ext>
            </a:extLst>
          </p:cNvPr>
          <p:cNvSpPr/>
          <p:nvPr/>
        </p:nvSpPr>
        <p:spPr>
          <a:xfrm>
            <a:off x="291548" y="278296"/>
            <a:ext cx="3048000" cy="1325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8" name="CuadroTexto 37"/>
          <p:cNvSpPr txBox="1"/>
          <p:nvPr/>
        </p:nvSpPr>
        <p:spPr>
          <a:xfrm>
            <a:off x="586794" y="261168"/>
            <a:ext cx="7797028" cy="523220"/>
          </a:xfrm>
          <a:prstGeom prst="rect">
            <a:avLst/>
          </a:prstGeom>
          <a:noFill/>
        </p:spPr>
        <p:txBody>
          <a:bodyPr wrap="square" rtlCol="0">
            <a:spAutoFit/>
          </a:bodyPr>
          <a:lstStyle/>
          <a:p>
            <a:r>
              <a:rPr lang="es-MX" sz="2800" b="1" dirty="0">
                <a:solidFill>
                  <a:srgbClr val="002060"/>
                </a:solidFill>
                <a:latin typeface="Arial" pitchFamily="34" charset="0"/>
                <a:cs typeface="Arial" pitchFamily="34" charset="0"/>
              </a:rPr>
              <a:t>Bonos Corporativos directo del emisor</a:t>
            </a:r>
            <a:endParaRPr lang="es-MX" sz="2800" dirty="0"/>
          </a:p>
        </p:txBody>
      </p:sp>
      <p:sp>
        <p:nvSpPr>
          <p:cNvPr id="5" name="CuadroTexto 35"/>
          <p:cNvSpPr txBox="1"/>
          <p:nvPr/>
        </p:nvSpPr>
        <p:spPr>
          <a:xfrm>
            <a:off x="339535" y="1192329"/>
            <a:ext cx="8464927" cy="1169551"/>
          </a:xfrm>
          <a:prstGeom prst="rect">
            <a:avLst/>
          </a:prstGeom>
          <a:noFill/>
        </p:spPr>
        <p:txBody>
          <a:bodyPr wrap="square" rtlCol="0">
            <a:spAutoFit/>
          </a:bodyPr>
          <a:lstStyle/>
          <a:p>
            <a:r>
              <a:rPr lang="es-ES_tradnl" sz="1400" b="1" dirty="0">
                <a:solidFill>
                  <a:schemeClr val="accent3">
                    <a:lumMod val="75000"/>
                  </a:schemeClr>
                </a:solidFill>
                <a:latin typeface="Arial" pitchFamily="34" charset="0"/>
                <a:cs typeface="Arial" pitchFamily="34" charset="0"/>
              </a:rPr>
              <a:t>Resumen de asignaciones por instrumento, frecuencia y % de los cupones de interés y liquidez de la cartera de Renta Fija.</a:t>
            </a:r>
          </a:p>
          <a:p>
            <a:endParaRPr lang="es-ES_tradnl" sz="1400" b="1" dirty="0">
              <a:solidFill>
                <a:schemeClr val="accent3">
                  <a:lumMod val="75000"/>
                </a:schemeClr>
              </a:solidFill>
              <a:latin typeface="Arial" pitchFamily="34" charset="0"/>
              <a:cs typeface="Arial" pitchFamily="34" charset="0"/>
            </a:endParaRPr>
          </a:p>
          <a:p>
            <a:r>
              <a:rPr lang="es-ES_tradnl" sz="1400" b="1" dirty="0">
                <a:solidFill>
                  <a:schemeClr val="accent3">
                    <a:lumMod val="75000"/>
                  </a:schemeClr>
                </a:solidFill>
                <a:latin typeface="Arial" pitchFamily="34" charset="0"/>
                <a:cs typeface="Arial" pitchFamily="34" charset="0"/>
              </a:rPr>
              <a:t>También, existe la opción vía la plataforma CIG </a:t>
            </a:r>
            <a:r>
              <a:rPr lang="es-ES_tradnl" sz="1400" b="1" dirty="0">
                <a:solidFill>
                  <a:srgbClr val="03225B"/>
                </a:solidFill>
                <a:latin typeface="Arial" pitchFamily="34" charset="0"/>
                <a:cs typeface="Arial" pitchFamily="34" charset="0"/>
              </a:rPr>
              <a:t>REINVERTIR</a:t>
            </a:r>
            <a:r>
              <a:rPr lang="es-ES_tradnl" sz="1400" b="1" dirty="0">
                <a:solidFill>
                  <a:schemeClr val="accent3">
                    <a:lumMod val="75000"/>
                  </a:schemeClr>
                </a:solidFill>
                <a:latin typeface="Arial" pitchFamily="34" charset="0"/>
                <a:cs typeface="Arial" pitchFamily="34" charset="0"/>
              </a:rPr>
              <a:t> los cupones de intereses para lograr un </a:t>
            </a:r>
            <a:r>
              <a:rPr lang="es-ES_tradnl" sz="1400" b="1" dirty="0">
                <a:solidFill>
                  <a:srgbClr val="03225B"/>
                </a:solidFill>
                <a:latin typeface="Arial" pitchFamily="34" charset="0"/>
                <a:cs typeface="Arial" pitchFamily="34" charset="0"/>
              </a:rPr>
              <a:t>CRECIMIENTO COMPUESTO</a:t>
            </a:r>
            <a:endParaRPr lang="es-ES_tradnl" sz="1600" b="1" dirty="0">
              <a:solidFill>
                <a:srgbClr val="03225B"/>
              </a:solidFill>
              <a:latin typeface="Arial" pitchFamily="34" charset="0"/>
              <a:cs typeface="Arial" pitchFamily="34" charset="0"/>
            </a:endParaRPr>
          </a:p>
        </p:txBody>
      </p:sp>
      <p:sp>
        <p:nvSpPr>
          <p:cNvPr id="2" name="Rectangle 1">
            <a:extLst>
              <a:ext uri="{FF2B5EF4-FFF2-40B4-BE49-F238E27FC236}">
                <a16:creationId xmlns:a16="http://schemas.microsoft.com/office/drawing/2014/main" id="{02CE7AE2-290B-43E0-9FF2-541467F93BDB}"/>
              </a:ext>
            </a:extLst>
          </p:cNvPr>
          <p:cNvSpPr/>
          <p:nvPr/>
        </p:nvSpPr>
        <p:spPr>
          <a:xfrm>
            <a:off x="8578132" y="0"/>
            <a:ext cx="571500" cy="58477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2060"/>
              </a:solidFill>
            </a:endParaRPr>
          </a:p>
        </p:txBody>
      </p:sp>
      <p:sp>
        <p:nvSpPr>
          <p:cNvPr id="10" name="Rectangle 9">
            <a:extLst>
              <a:ext uri="{FF2B5EF4-FFF2-40B4-BE49-F238E27FC236}">
                <a16:creationId xmlns:a16="http://schemas.microsoft.com/office/drawing/2014/main" id="{597D3B6D-E14A-407F-8E8F-1A6DBDFD486A}"/>
              </a:ext>
            </a:extLst>
          </p:cNvPr>
          <p:cNvSpPr/>
          <p:nvPr/>
        </p:nvSpPr>
        <p:spPr>
          <a:xfrm>
            <a:off x="8949690" y="584775"/>
            <a:ext cx="194310" cy="20389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2060"/>
              </a:solidFill>
            </a:endParaRPr>
          </a:p>
        </p:txBody>
      </p:sp>
      <p:sp>
        <p:nvSpPr>
          <p:cNvPr id="11" name="Rectangle 10">
            <a:extLst>
              <a:ext uri="{FF2B5EF4-FFF2-40B4-BE49-F238E27FC236}">
                <a16:creationId xmlns:a16="http://schemas.microsoft.com/office/drawing/2014/main" id="{08A04414-2927-4B27-A34D-40EA65FFB3A1}"/>
              </a:ext>
            </a:extLst>
          </p:cNvPr>
          <p:cNvSpPr/>
          <p:nvPr/>
        </p:nvSpPr>
        <p:spPr>
          <a:xfrm>
            <a:off x="8383822" y="0"/>
            <a:ext cx="194310" cy="20389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2060"/>
              </a:solidFill>
            </a:endParaRPr>
          </a:p>
        </p:txBody>
      </p:sp>
      <p:pic>
        <p:nvPicPr>
          <p:cNvPr id="13" name="Picture 12" descr="Logo, company name&#10;&#10;Description automatically generated">
            <a:extLst>
              <a:ext uri="{FF2B5EF4-FFF2-40B4-BE49-F238E27FC236}">
                <a16:creationId xmlns:a16="http://schemas.microsoft.com/office/drawing/2014/main" id="{5DD4ADB5-BC73-47F5-AA69-195AB47DE2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536" t="34623" r="64348" b="34477"/>
          <a:stretch/>
        </p:blipFill>
        <p:spPr>
          <a:xfrm>
            <a:off x="291548" y="6104543"/>
            <a:ext cx="495242" cy="475161"/>
          </a:xfrm>
          <a:prstGeom prst="rect">
            <a:avLst/>
          </a:prstGeom>
        </p:spPr>
      </p:pic>
      <p:pic>
        <p:nvPicPr>
          <p:cNvPr id="14" name="Picture 12" descr="A tree in a forest&#10;&#10;Description automatically generated">
            <a:extLst>
              <a:ext uri="{FF2B5EF4-FFF2-40B4-BE49-F238E27FC236}">
                <a16:creationId xmlns:a16="http://schemas.microsoft.com/office/drawing/2014/main" id="{33E38E3D-8D7B-E446-B1F3-46E9685D54A9}"/>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54330"/>
          <a:stretch/>
        </p:blipFill>
        <p:spPr>
          <a:xfrm>
            <a:off x="-1" y="4507252"/>
            <a:ext cx="9144000" cy="2365738"/>
          </a:xfrm>
          <a:prstGeom prst="rect">
            <a:avLst/>
          </a:prstGeom>
        </p:spPr>
      </p:pic>
      <p:pic>
        <p:nvPicPr>
          <p:cNvPr id="4" name="Imagen 3" descr="Tabla&#10;&#10;Descripción generada automáticamente">
            <a:extLst>
              <a:ext uri="{FF2B5EF4-FFF2-40B4-BE49-F238E27FC236}">
                <a16:creationId xmlns:a16="http://schemas.microsoft.com/office/drawing/2014/main" id="{D1837CE7-30D5-9314-4915-E8AB0EC31AE4}"/>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b="7368"/>
          <a:stretch/>
        </p:blipFill>
        <p:spPr>
          <a:xfrm>
            <a:off x="-2" y="2529054"/>
            <a:ext cx="9144000" cy="3282203"/>
          </a:xfrm>
          <a:prstGeom prst="rect">
            <a:avLst/>
          </a:prstGeom>
        </p:spPr>
      </p:pic>
    </p:spTree>
    <p:extLst>
      <p:ext uri="{BB962C8B-B14F-4D97-AF65-F5344CB8AC3E}">
        <p14:creationId xmlns:p14="http://schemas.microsoft.com/office/powerpoint/2010/main" val="12423131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CA3B9EB-BB55-9840-B82D-FF75058E425D}"/>
              </a:ext>
            </a:extLst>
          </p:cNvPr>
          <p:cNvSpPr txBox="1"/>
          <p:nvPr/>
        </p:nvSpPr>
        <p:spPr>
          <a:xfrm>
            <a:off x="579785" y="1055691"/>
            <a:ext cx="7984429" cy="26468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7200" b="1" i="0" u="none" strike="noStrike" kern="1200" cap="none" spc="0" normalizeH="0" baseline="0" noProof="0" dirty="0">
                <a:ln>
                  <a:noFill/>
                </a:ln>
                <a:solidFill>
                  <a:srgbClr val="002060"/>
                </a:solidFill>
                <a:uLnTx/>
                <a:uFillTx/>
                <a:latin typeface="Arial" pitchFamily="34" charset="0"/>
                <a:ea typeface="+mn-ea"/>
                <a:cs typeface="Arial" pitchFamily="34" charset="0"/>
              </a:rPr>
              <a:t>05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r>
              <a:rPr lang="da-DK" sz="4400" b="1" spc="-150" dirty="0">
                <a:solidFill>
                  <a:srgbClr val="666666"/>
                </a:solidFill>
                <a:latin typeface="Arial" pitchFamily="34" charset="0"/>
                <a:cs typeface="Arial" pitchFamily="34" charset="0"/>
              </a:rPr>
              <a:t>¿Cómo Invertir?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600" b="1" i="0" u="none" strike="noStrike" kern="1200" cap="none" spc="0" normalizeH="0" baseline="0" noProof="0" dirty="0">
              <a:ln>
                <a:noFill/>
              </a:ln>
              <a:solidFill>
                <a:srgbClr val="00206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KNG International Advisors</a:t>
            </a:r>
          </a:p>
        </p:txBody>
      </p:sp>
    </p:spTree>
    <p:extLst>
      <p:ext uri="{BB962C8B-B14F-4D97-AF65-F5344CB8AC3E}">
        <p14:creationId xmlns:p14="http://schemas.microsoft.com/office/powerpoint/2010/main" val="1620189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McDonald's Logotipo Vector - Descarga Gratis SVG | Worldvectorlogo">
            <a:extLst>
              <a:ext uri="{FF2B5EF4-FFF2-40B4-BE49-F238E27FC236}">
                <a16:creationId xmlns:a16="http://schemas.microsoft.com/office/drawing/2014/main" id="{9FD61D49-B52D-4076-BC49-259D8CF37208}"/>
              </a:ext>
            </a:extLst>
          </p:cNvPr>
          <p:cNvSpPr>
            <a:spLocks noChangeAspect="1" noChangeArrowheads="1"/>
          </p:cNvSpPr>
          <p:nvPr/>
        </p:nvSpPr>
        <p:spPr bwMode="auto">
          <a:xfrm>
            <a:off x="4398262" y="360500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dirty="0"/>
          </a:p>
        </p:txBody>
      </p:sp>
      <p:sp>
        <p:nvSpPr>
          <p:cNvPr id="7" name="Rectangle 6">
            <a:extLst>
              <a:ext uri="{FF2B5EF4-FFF2-40B4-BE49-F238E27FC236}">
                <a16:creationId xmlns:a16="http://schemas.microsoft.com/office/drawing/2014/main" id="{E2B2EFCF-A543-4513-9043-7270211F5E04}"/>
              </a:ext>
            </a:extLst>
          </p:cNvPr>
          <p:cNvSpPr/>
          <p:nvPr/>
        </p:nvSpPr>
        <p:spPr>
          <a:xfrm>
            <a:off x="246580" y="255105"/>
            <a:ext cx="3048000" cy="1325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8" name="CuadroTexto 37"/>
          <p:cNvSpPr txBox="1"/>
          <p:nvPr/>
        </p:nvSpPr>
        <p:spPr>
          <a:xfrm>
            <a:off x="572067" y="281999"/>
            <a:ext cx="5849194" cy="70788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MX" sz="4000" b="1" dirty="0">
                <a:solidFill>
                  <a:srgbClr val="002060"/>
                </a:solidFill>
                <a:latin typeface="Arial" pitchFamily="34" charset="0"/>
                <a:cs typeface="Arial" pitchFamily="34" charset="0"/>
              </a:rPr>
              <a:t>¿Cómo invertir? </a:t>
            </a:r>
          </a:p>
        </p:txBody>
      </p:sp>
      <p:cxnSp>
        <p:nvCxnSpPr>
          <p:cNvPr id="15" name="Straight Connector 14">
            <a:extLst>
              <a:ext uri="{FF2B5EF4-FFF2-40B4-BE49-F238E27FC236}">
                <a16:creationId xmlns:a16="http://schemas.microsoft.com/office/drawing/2014/main" id="{D7AEC144-00CB-4863-AF99-F183424BF10A}"/>
              </a:ext>
            </a:extLst>
          </p:cNvPr>
          <p:cNvCxnSpPr>
            <a:cxnSpLocks/>
          </p:cNvCxnSpPr>
          <p:nvPr/>
        </p:nvCxnSpPr>
        <p:spPr>
          <a:xfrm>
            <a:off x="0" y="6625228"/>
            <a:ext cx="9144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a16="http://schemas.microsoft.com/office/drawing/2014/main" id="{87D45176-8C71-A34E-82D9-7EA6C33CD158}"/>
              </a:ext>
            </a:extLst>
          </p:cNvPr>
          <p:cNvSpPr txBox="1"/>
          <p:nvPr/>
        </p:nvSpPr>
        <p:spPr>
          <a:xfrm>
            <a:off x="529389" y="2081434"/>
            <a:ext cx="8042543" cy="2805896"/>
          </a:xfrm>
          <a:prstGeom prst="rect">
            <a:avLst/>
          </a:prstGeom>
          <a:noFill/>
        </p:spPr>
        <p:txBody>
          <a:bodyPr wrap="square" rtlCol="0">
            <a:spAutoFit/>
          </a:bodyPr>
          <a:lstStyle/>
          <a:p>
            <a:pPr marL="285750" indent="-285750" algn="just">
              <a:spcBef>
                <a:spcPts val="50"/>
              </a:spcBef>
              <a:spcAft>
                <a:spcPts val="50"/>
              </a:spcAft>
              <a:buClr>
                <a:schemeClr val="tx1"/>
              </a:buClr>
              <a:buFont typeface="Wingdings" panose="05000000000000000000" pitchFamily="2" charset="2"/>
              <a:buChar char="§"/>
            </a:pPr>
            <a:r>
              <a:rPr lang="es-MX" sz="1200" i="1" dirty="0">
                <a:solidFill>
                  <a:schemeClr val="tx1">
                    <a:lumMod val="95000"/>
                    <a:lumOff val="5000"/>
                  </a:schemeClr>
                </a:solidFill>
                <a:latin typeface="Arial" panose="020B0604020202020204" pitchFamily="34" charset="0"/>
                <a:cs typeface="Arial" panose="020B0604020202020204" pitchFamily="34" charset="0"/>
              </a:rPr>
              <a:t>Estableció en 1996.</a:t>
            </a:r>
          </a:p>
          <a:p>
            <a:pPr marL="285750" indent="-285750" algn="just">
              <a:spcBef>
                <a:spcPts val="50"/>
              </a:spcBef>
              <a:spcAft>
                <a:spcPts val="50"/>
              </a:spcAft>
              <a:buClr>
                <a:schemeClr val="tx1"/>
              </a:buClr>
              <a:buFont typeface="Wingdings" panose="05000000000000000000" pitchFamily="2" charset="2"/>
              <a:buChar char="§"/>
            </a:pPr>
            <a:r>
              <a:rPr lang="es-MX" sz="1200" i="1" dirty="0">
                <a:solidFill>
                  <a:schemeClr val="tx1">
                    <a:lumMod val="95000"/>
                    <a:lumOff val="5000"/>
                  </a:schemeClr>
                </a:solidFill>
                <a:latin typeface="Arial" panose="020B0604020202020204" pitchFamily="34" charset="0"/>
                <a:cs typeface="Arial" panose="020B0604020202020204" pitchFamily="34" charset="0"/>
              </a:rPr>
              <a:t>Socio de London Stock Exchange (Bolsa de Londres).</a:t>
            </a:r>
          </a:p>
          <a:p>
            <a:pPr marL="285750" indent="-285750" algn="just">
              <a:spcBef>
                <a:spcPts val="50"/>
              </a:spcBef>
              <a:spcAft>
                <a:spcPts val="50"/>
              </a:spcAft>
              <a:buClr>
                <a:schemeClr val="tx1"/>
              </a:buClr>
              <a:buFont typeface="Wingdings" panose="05000000000000000000" pitchFamily="2" charset="2"/>
              <a:buChar char="§"/>
            </a:pPr>
            <a:r>
              <a:rPr lang="es-MX" sz="1200" i="1" dirty="0">
                <a:solidFill>
                  <a:schemeClr val="tx1">
                    <a:lumMod val="95000"/>
                    <a:lumOff val="5000"/>
                  </a:schemeClr>
                </a:solidFill>
                <a:latin typeface="Arial" panose="020B0604020202020204" pitchFamily="34" charset="0"/>
                <a:cs typeface="Arial" panose="020B0604020202020204" pitchFamily="34" charset="0"/>
              </a:rPr>
              <a:t>Licencia y Regulación – Isle of Man Financial Services Authority.</a:t>
            </a:r>
          </a:p>
          <a:p>
            <a:pPr marL="285750" indent="-285750" algn="just">
              <a:spcBef>
                <a:spcPts val="50"/>
              </a:spcBef>
              <a:spcAft>
                <a:spcPts val="50"/>
              </a:spcAft>
              <a:buClr>
                <a:schemeClr val="tx1"/>
              </a:buClr>
              <a:buFont typeface="Wingdings" panose="05000000000000000000" pitchFamily="2" charset="2"/>
              <a:buChar char="§"/>
            </a:pPr>
            <a:r>
              <a:rPr lang="es-MX" sz="1200" i="1" dirty="0">
                <a:solidFill>
                  <a:schemeClr val="tx1">
                    <a:lumMod val="95000"/>
                    <a:lumOff val="5000"/>
                  </a:schemeClr>
                </a:solidFill>
                <a:latin typeface="Arial" panose="020B0604020202020204" pitchFamily="34" charset="0"/>
                <a:cs typeface="Arial" panose="020B0604020202020204" pitchFamily="34" charset="0"/>
              </a:rPr>
              <a:t>Sede en Isle of Man, UK.</a:t>
            </a:r>
          </a:p>
          <a:p>
            <a:pPr marL="285750" indent="-285750" algn="just">
              <a:spcBef>
                <a:spcPts val="50"/>
              </a:spcBef>
              <a:spcAft>
                <a:spcPts val="50"/>
              </a:spcAft>
              <a:buClr>
                <a:schemeClr val="tx1"/>
              </a:buClr>
              <a:buFont typeface="Wingdings" panose="05000000000000000000" pitchFamily="2" charset="2"/>
              <a:buChar char="§"/>
            </a:pPr>
            <a:r>
              <a:rPr lang="es-MX" sz="1200" i="1" dirty="0">
                <a:solidFill>
                  <a:schemeClr val="tx1">
                    <a:lumMod val="95000"/>
                    <a:lumOff val="5000"/>
                  </a:schemeClr>
                </a:solidFill>
                <a:latin typeface="Arial" panose="020B0604020202020204" pitchFamily="34" charset="0"/>
                <a:cs typeface="Arial" panose="020B0604020202020204" pitchFamily="34" charset="0"/>
              </a:rPr>
              <a:t>Oficinas reguladas en Cape Town &amp; Johannesburg, South Africa.</a:t>
            </a:r>
          </a:p>
          <a:p>
            <a:pPr marL="285750" indent="-285750" algn="just">
              <a:spcBef>
                <a:spcPts val="50"/>
              </a:spcBef>
              <a:spcAft>
                <a:spcPts val="50"/>
              </a:spcAft>
              <a:buClr>
                <a:schemeClr val="tx1"/>
              </a:buClr>
              <a:buFont typeface="Wingdings" panose="05000000000000000000" pitchFamily="2" charset="2"/>
              <a:buChar char="§"/>
            </a:pPr>
            <a:r>
              <a:rPr lang="es-MX" sz="1200" i="1" dirty="0">
                <a:solidFill>
                  <a:schemeClr val="tx1">
                    <a:lumMod val="95000"/>
                    <a:lumOff val="5000"/>
                  </a:schemeClr>
                </a:solidFill>
                <a:latin typeface="Arial" panose="020B0604020202020204" pitchFamily="34" charset="0"/>
                <a:cs typeface="Arial" panose="020B0604020202020204" pitchFamily="34" charset="0"/>
              </a:rPr>
              <a:t>200+ empleados.</a:t>
            </a:r>
          </a:p>
          <a:p>
            <a:pPr marL="285750" indent="-285750" algn="just">
              <a:spcBef>
                <a:spcPts val="50"/>
              </a:spcBef>
              <a:spcAft>
                <a:spcPts val="50"/>
              </a:spcAft>
              <a:buClr>
                <a:schemeClr val="tx1"/>
              </a:buClr>
              <a:buFont typeface="Wingdings" panose="05000000000000000000" pitchFamily="2" charset="2"/>
              <a:buChar char="§"/>
            </a:pPr>
            <a:r>
              <a:rPr lang="es-MX" sz="1200" i="1" dirty="0">
                <a:solidFill>
                  <a:schemeClr val="tx1">
                    <a:lumMod val="95000"/>
                    <a:lumOff val="5000"/>
                  </a:schemeClr>
                </a:solidFill>
                <a:latin typeface="Arial" panose="020B0604020202020204" pitchFamily="34" charset="0"/>
                <a:cs typeface="Arial" panose="020B0604020202020204" pitchFamily="34" charset="0"/>
              </a:rPr>
              <a:t>$5 USD billones bajo administración.</a:t>
            </a:r>
          </a:p>
          <a:p>
            <a:pPr marL="285750" indent="-285750" algn="just">
              <a:spcBef>
                <a:spcPts val="50"/>
              </a:spcBef>
              <a:spcAft>
                <a:spcPts val="50"/>
              </a:spcAft>
              <a:buClr>
                <a:schemeClr val="tx1"/>
              </a:buClr>
              <a:buFont typeface="Wingdings" panose="05000000000000000000" pitchFamily="2" charset="2"/>
              <a:buChar char="§"/>
            </a:pPr>
            <a:r>
              <a:rPr lang="es-MX" sz="1200" i="1" dirty="0">
                <a:solidFill>
                  <a:schemeClr val="tx1">
                    <a:lumMod val="95000"/>
                    <a:lumOff val="5000"/>
                  </a:schemeClr>
                </a:solidFill>
                <a:latin typeface="Arial" panose="020B0604020202020204" pitchFamily="34" charset="0"/>
                <a:cs typeface="Arial" panose="020B0604020202020204" pitchFamily="34" charset="0"/>
              </a:rPr>
              <a:t>Licencia de banco (1.2 banking license).</a:t>
            </a:r>
          </a:p>
          <a:p>
            <a:pPr marL="285750" indent="-285750" algn="just">
              <a:spcBef>
                <a:spcPts val="50"/>
              </a:spcBef>
              <a:spcAft>
                <a:spcPts val="50"/>
              </a:spcAft>
              <a:buClr>
                <a:schemeClr val="tx1"/>
              </a:buClr>
              <a:buFont typeface="Wingdings" panose="05000000000000000000" pitchFamily="2" charset="2"/>
              <a:buChar char="§"/>
            </a:pPr>
            <a:r>
              <a:rPr lang="es-MX" sz="1200" i="1" dirty="0">
                <a:solidFill>
                  <a:schemeClr val="tx1">
                    <a:lumMod val="95000"/>
                    <a:lumOff val="5000"/>
                  </a:schemeClr>
                </a:solidFill>
                <a:latin typeface="Arial" panose="020B0604020202020204" pitchFamily="34" charset="0"/>
                <a:cs typeface="Arial" panose="020B0604020202020204" pitchFamily="34" charset="0"/>
              </a:rPr>
              <a:t>Nivel crediticio AA+ S&amp;P.</a:t>
            </a:r>
          </a:p>
          <a:p>
            <a:pPr marL="285750" indent="-285750" algn="just">
              <a:spcBef>
                <a:spcPts val="50"/>
              </a:spcBef>
              <a:spcAft>
                <a:spcPts val="50"/>
              </a:spcAft>
              <a:buClr>
                <a:schemeClr val="tx1"/>
              </a:buClr>
              <a:buFont typeface="Wingdings" panose="05000000000000000000" pitchFamily="2" charset="2"/>
              <a:buChar char="§"/>
            </a:pPr>
            <a:r>
              <a:rPr lang="es-MX" sz="1200" i="1" dirty="0">
                <a:solidFill>
                  <a:schemeClr val="tx1">
                    <a:lumMod val="95000"/>
                    <a:lumOff val="5000"/>
                  </a:schemeClr>
                </a:solidFill>
                <a:latin typeface="Arial" panose="020B0604020202020204" pitchFamily="34" charset="0"/>
                <a:cs typeface="Arial" panose="020B0604020202020204" pitchFamily="34" charset="0"/>
              </a:rPr>
              <a:t>100% del capital administradas en cuentas segregadas bajo custodio (Pershing BNY Mellon - </a:t>
            </a:r>
            <a:r>
              <a:rPr lang="es-MX" sz="1200" dirty="0">
                <a:latin typeface="Arial" panose="020B0604020202020204" pitchFamily="34" charset="0"/>
                <a:cs typeface="Arial" panose="020B0604020202020204" pitchFamily="34" charset="0"/>
              </a:rPr>
              <a:t>$42 trillones bajo custodio).</a:t>
            </a:r>
          </a:p>
          <a:p>
            <a:pPr marL="285750" indent="-285750" algn="just">
              <a:spcBef>
                <a:spcPts val="50"/>
              </a:spcBef>
              <a:spcAft>
                <a:spcPts val="50"/>
              </a:spcAft>
              <a:buClr>
                <a:schemeClr val="tx1"/>
              </a:buClr>
              <a:buFont typeface="Wingdings" panose="05000000000000000000" pitchFamily="2" charset="2"/>
              <a:buChar char="§"/>
            </a:pPr>
            <a:endParaRPr lang="en-US" sz="1200" i="1" dirty="0">
              <a:solidFill>
                <a:schemeClr val="tx1">
                  <a:lumMod val="95000"/>
                  <a:lumOff val="5000"/>
                </a:schemeClr>
              </a:solidFill>
              <a:latin typeface="Arial" panose="020B0604020202020204" pitchFamily="34" charset="0"/>
              <a:cs typeface="Arial" panose="020B0604020202020204" pitchFamily="34" charset="0"/>
            </a:endParaRPr>
          </a:p>
          <a:p>
            <a:pPr algn="just">
              <a:spcBef>
                <a:spcPts val="50"/>
              </a:spcBef>
              <a:spcAft>
                <a:spcPts val="50"/>
              </a:spcAft>
              <a:buClr>
                <a:schemeClr val="tx1"/>
              </a:buClr>
            </a:pPr>
            <a:endParaRPr lang="en-US" sz="1400" i="1" u="sng" dirty="0">
              <a:latin typeface="Arial" panose="020B0604020202020204" pitchFamily="34" charset="0"/>
              <a:cs typeface="Arial" panose="020B0604020202020204" pitchFamily="34" charset="0"/>
            </a:endParaRPr>
          </a:p>
        </p:txBody>
      </p:sp>
      <p:sp>
        <p:nvSpPr>
          <p:cNvPr id="4" name="Rectángulo 3">
            <a:extLst>
              <a:ext uri="{FF2B5EF4-FFF2-40B4-BE49-F238E27FC236}">
                <a16:creationId xmlns:a16="http://schemas.microsoft.com/office/drawing/2014/main" id="{3B3D82C6-2FC7-8D40-B25A-3273F364EDE3}"/>
              </a:ext>
            </a:extLst>
          </p:cNvPr>
          <p:cNvSpPr/>
          <p:nvPr/>
        </p:nvSpPr>
        <p:spPr>
          <a:xfrm>
            <a:off x="517686" y="1366902"/>
            <a:ext cx="7663732" cy="584775"/>
          </a:xfrm>
          <a:prstGeom prst="rect">
            <a:avLst/>
          </a:prstGeom>
        </p:spPr>
        <p:txBody>
          <a:bodyPr wrap="square">
            <a:spAutoFit/>
          </a:bodyPr>
          <a:lstStyle/>
          <a:p>
            <a:r>
              <a:rPr lang="es-ES_tradnl" sz="1600" b="1" i="1" dirty="0">
                <a:solidFill>
                  <a:schemeClr val="accent3">
                    <a:lumMod val="75000"/>
                  </a:schemeClr>
                </a:solidFill>
                <a:latin typeface="Arial" pitchFamily="34" charset="0"/>
                <a:cs typeface="Arial" pitchFamily="34" charset="0"/>
              </a:rPr>
              <a:t>Abrir un cuenta personal o corporativa de inversión con la plataforma de inversión abierta:</a:t>
            </a:r>
          </a:p>
        </p:txBody>
      </p:sp>
      <p:sp>
        <p:nvSpPr>
          <p:cNvPr id="29" name="CuadroTexto 35">
            <a:extLst>
              <a:ext uri="{FF2B5EF4-FFF2-40B4-BE49-F238E27FC236}">
                <a16:creationId xmlns:a16="http://schemas.microsoft.com/office/drawing/2014/main" id="{179E8F45-52A3-DB4F-A587-8FF58E0F1AA1}"/>
              </a:ext>
            </a:extLst>
          </p:cNvPr>
          <p:cNvSpPr txBox="1"/>
          <p:nvPr/>
        </p:nvSpPr>
        <p:spPr>
          <a:xfrm>
            <a:off x="453457" y="4399498"/>
            <a:ext cx="4001987" cy="2385268"/>
          </a:xfrm>
          <a:prstGeom prst="rect">
            <a:avLst/>
          </a:prstGeom>
          <a:noFill/>
        </p:spPr>
        <p:txBody>
          <a:bodyPr wrap="square" rtlCol="0">
            <a:spAutoFit/>
          </a:bodyPr>
          <a:lstStyle/>
          <a:p>
            <a:pPr algn="just"/>
            <a:r>
              <a:rPr lang="en-US" sz="1600" u="sng" dirty="0">
                <a:solidFill>
                  <a:srgbClr val="002060"/>
                </a:solidFill>
                <a:latin typeface="Arial" panose="020B0604020202020204" pitchFamily="34" charset="0"/>
                <a:cs typeface="Arial" pitchFamily="34" charset="0"/>
              </a:rPr>
              <a:t>Requisitos para una Solicitud Personal</a:t>
            </a:r>
          </a:p>
          <a:p>
            <a:pPr algn="just"/>
            <a:endParaRPr lang="en-US" sz="1600" b="1" dirty="0">
              <a:latin typeface="Arial" pitchFamily="34" charset="0"/>
              <a:cs typeface="Arial" pitchFamily="34" charset="0"/>
            </a:endParaRPr>
          </a:p>
          <a:p>
            <a:pPr marL="285750" indent="-285750" algn="just">
              <a:buFont typeface="Wingdings" panose="05000000000000000000" pitchFamily="2" charset="2"/>
              <a:buChar char="§"/>
            </a:pPr>
            <a:r>
              <a:rPr lang="es-MX" sz="1300" dirty="0">
                <a:solidFill>
                  <a:schemeClr val="bg2">
                    <a:lumMod val="50000"/>
                  </a:schemeClr>
                </a:solidFill>
                <a:latin typeface="Arial" panose="020B0604020202020204" pitchFamily="34" charset="0"/>
                <a:cs typeface="Arial" panose="020B0604020202020204" pitchFamily="34" charset="0"/>
              </a:rPr>
              <a:t>ID Certificado por notario / selfie con ID.</a:t>
            </a:r>
          </a:p>
          <a:p>
            <a:pPr marL="285750" indent="-285750" algn="just">
              <a:buFont typeface="Wingdings" panose="05000000000000000000" pitchFamily="2" charset="2"/>
              <a:buChar char="§"/>
            </a:pPr>
            <a:r>
              <a:rPr lang="es-MX" sz="1300" dirty="0">
                <a:solidFill>
                  <a:schemeClr val="bg2">
                    <a:lumMod val="50000"/>
                  </a:schemeClr>
                </a:solidFill>
                <a:latin typeface="Arial" panose="020B0604020202020204" pitchFamily="34" charset="0"/>
                <a:cs typeface="Arial" panose="020B0604020202020204" pitchFamily="34" charset="0"/>
              </a:rPr>
              <a:t>Comprobante de domicilio a nombre del solicitante certificado por notario / selfie con POA (legible).</a:t>
            </a:r>
          </a:p>
          <a:p>
            <a:pPr marL="285750" indent="-285750" algn="just">
              <a:buFont typeface="Wingdings" panose="05000000000000000000" pitchFamily="2" charset="2"/>
              <a:buChar char="§"/>
            </a:pPr>
            <a:r>
              <a:rPr lang="es-MX" sz="1300" dirty="0">
                <a:solidFill>
                  <a:schemeClr val="bg2">
                    <a:lumMod val="50000"/>
                  </a:schemeClr>
                </a:solidFill>
                <a:latin typeface="Arial" panose="020B0604020202020204" pitchFamily="34" charset="0"/>
                <a:cs typeface="Arial" panose="020B0604020202020204" pitchFamily="34" charset="0"/>
              </a:rPr>
              <a:t>Estado de cuenta – demostrando los fondos para invertir antes de que se transfieran.</a:t>
            </a:r>
          </a:p>
          <a:p>
            <a:pPr marL="285750" indent="-285750" algn="just">
              <a:buFont typeface="Wingdings" panose="05000000000000000000" pitchFamily="2" charset="2"/>
              <a:buChar char="§"/>
            </a:pPr>
            <a:r>
              <a:rPr lang="es-MX" sz="1300" b="1" dirty="0">
                <a:solidFill>
                  <a:schemeClr val="bg2">
                    <a:lumMod val="50000"/>
                  </a:schemeClr>
                </a:solidFill>
                <a:latin typeface="Arial" panose="020B0604020202020204" pitchFamily="34" charset="0"/>
                <a:cs typeface="Arial" panose="020B0604020202020204" pitchFamily="34" charset="0"/>
              </a:rPr>
              <a:t>Solicitudes y formatos de la institución financiera</a:t>
            </a:r>
          </a:p>
          <a:p>
            <a:pPr algn="just"/>
            <a:endParaRPr lang="es-MX" sz="1300" i="1" dirty="0">
              <a:latin typeface="Arial" panose="020B0604020202020204" pitchFamily="34" charset="0"/>
              <a:cs typeface="Arial" panose="020B0604020202020204" pitchFamily="34" charset="0"/>
            </a:endParaRPr>
          </a:p>
        </p:txBody>
      </p:sp>
      <p:pic>
        <p:nvPicPr>
          <p:cNvPr id="33" name="Picture 17" descr="Logo, company name&#10;&#10;Description automatically generated">
            <a:extLst>
              <a:ext uri="{FF2B5EF4-FFF2-40B4-BE49-F238E27FC236}">
                <a16:creationId xmlns:a16="http://schemas.microsoft.com/office/drawing/2014/main" id="{C98A2407-7B11-A245-AA16-376FEC89355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536" t="34623" r="64348" b="34477"/>
          <a:stretch/>
        </p:blipFill>
        <p:spPr>
          <a:xfrm>
            <a:off x="182397" y="593658"/>
            <a:ext cx="335289" cy="321693"/>
          </a:xfrm>
          <a:prstGeom prst="rect">
            <a:avLst/>
          </a:prstGeom>
        </p:spPr>
      </p:pic>
      <p:cxnSp>
        <p:nvCxnSpPr>
          <p:cNvPr id="36" name="Straight Connector 8">
            <a:extLst>
              <a:ext uri="{FF2B5EF4-FFF2-40B4-BE49-F238E27FC236}">
                <a16:creationId xmlns:a16="http://schemas.microsoft.com/office/drawing/2014/main" id="{1FB1FEBE-27ED-6443-8B42-894AAED8619B}"/>
              </a:ext>
            </a:extLst>
          </p:cNvPr>
          <p:cNvCxnSpPr>
            <a:cxnSpLocks/>
          </p:cNvCxnSpPr>
          <p:nvPr/>
        </p:nvCxnSpPr>
        <p:spPr>
          <a:xfrm>
            <a:off x="681744" y="1183408"/>
            <a:ext cx="1772707"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81262C59-E902-E3BC-B5B9-12BE8A7E6225}"/>
              </a:ext>
            </a:extLst>
          </p:cNvPr>
          <p:cNvPicPr>
            <a:picLocks noChangeAspect="1"/>
          </p:cNvPicPr>
          <p:nvPr/>
        </p:nvPicPr>
        <p:blipFill>
          <a:blip r:embed="rId3"/>
          <a:stretch>
            <a:fillRect/>
          </a:stretch>
        </p:blipFill>
        <p:spPr>
          <a:xfrm>
            <a:off x="6824201" y="366743"/>
            <a:ext cx="2073219" cy="757114"/>
          </a:xfrm>
          <a:prstGeom prst="rect">
            <a:avLst/>
          </a:prstGeom>
        </p:spPr>
      </p:pic>
      <p:sp>
        <p:nvSpPr>
          <p:cNvPr id="2" name="CuadroTexto 35">
            <a:extLst>
              <a:ext uri="{FF2B5EF4-FFF2-40B4-BE49-F238E27FC236}">
                <a16:creationId xmlns:a16="http://schemas.microsoft.com/office/drawing/2014/main" id="{5C8409FE-0942-D2CC-4078-B2997CB48C0C}"/>
              </a:ext>
            </a:extLst>
          </p:cNvPr>
          <p:cNvSpPr txBox="1"/>
          <p:nvPr/>
        </p:nvSpPr>
        <p:spPr>
          <a:xfrm>
            <a:off x="4582053" y="4399498"/>
            <a:ext cx="4001987" cy="2385268"/>
          </a:xfrm>
          <a:prstGeom prst="rect">
            <a:avLst/>
          </a:prstGeom>
          <a:noFill/>
        </p:spPr>
        <p:txBody>
          <a:bodyPr wrap="square" rtlCol="0">
            <a:spAutoFit/>
          </a:bodyPr>
          <a:lstStyle/>
          <a:p>
            <a:pPr algn="just"/>
            <a:r>
              <a:rPr lang="en-US" sz="1600" u="sng" dirty="0">
                <a:solidFill>
                  <a:srgbClr val="002060"/>
                </a:solidFill>
                <a:latin typeface="Arial" panose="020B0604020202020204" pitchFamily="34" charset="0"/>
                <a:cs typeface="Arial" pitchFamily="34" charset="0"/>
              </a:rPr>
              <a:t>Requisitos para una Solicitud Corporativa</a:t>
            </a:r>
          </a:p>
          <a:p>
            <a:pPr algn="just"/>
            <a:endParaRPr lang="en-US" sz="1600" b="1" dirty="0">
              <a:latin typeface="Arial" pitchFamily="34" charset="0"/>
              <a:cs typeface="Arial" pitchFamily="34" charset="0"/>
            </a:endParaRPr>
          </a:p>
          <a:p>
            <a:pPr marL="285750" indent="-285750" algn="just">
              <a:buFont typeface="Wingdings" panose="05000000000000000000" pitchFamily="2" charset="2"/>
              <a:buChar char="§"/>
            </a:pPr>
            <a:r>
              <a:rPr lang="es-MX" sz="1300" dirty="0">
                <a:solidFill>
                  <a:schemeClr val="bg2">
                    <a:lumMod val="50000"/>
                  </a:schemeClr>
                </a:solidFill>
                <a:latin typeface="Arial" panose="020B0604020202020204" pitchFamily="34" charset="0"/>
                <a:cs typeface="Arial" panose="020B0604020202020204" pitchFamily="34" charset="0"/>
              </a:rPr>
              <a:t>Certificado de incorporación.</a:t>
            </a:r>
          </a:p>
          <a:p>
            <a:pPr marL="285750" indent="-285750" algn="just">
              <a:buFont typeface="Wingdings" panose="05000000000000000000" pitchFamily="2" charset="2"/>
              <a:buChar char="§"/>
            </a:pPr>
            <a:r>
              <a:rPr lang="es-MX" sz="1300" dirty="0">
                <a:solidFill>
                  <a:schemeClr val="bg2">
                    <a:lumMod val="50000"/>
                  </a:schemeClr>
                </a:solidFill>
                <a:latin typeface="Arial" panose="020B0604020202020204" pitchFamily="34" charset="0"/>
                <a:cs typeface="Arial" panose="020B0604020202020204" pitchFamily="34" charset="0"/>
              </a:rPr>
              <a:t>Memorándum y artículos de asociación.</a:t>
            </a:r>
          </a:p>
          <a:p>
            <a:pPr marL="285750" indent="-285750" algn="just">
              <a:buFont typeface="Wingdings" panose="05000000000000000000" pitchFamily="2" charset="2"/>
              <a:buChar char="§"/>
            </a:pPr>
            <a:r>
              <a:rPr lang="es-MX" sz="1300" dirty="0">
                <a:solidFill>
                  <a:schemeClr val="bg2">
                    <a:lumMod val="50000"/>
                  </a:schemeClr>
                </a:solidFill>
                <a:latin typeface="Arial" panose="020B0604020202020204" pitchFamily="34" charset="0"/>
                <a:cs typeface="Arial" panose="020B0604020202020204" pitchFamily="34" charset="0"/>
              </a:rPr>
              <a:t>Registro de accionistas.</a:t>
            </a:r>
          </a:p>
          <a:p>
            <a:pPr marL="285750" indent="-285750" algn="just">
              <a:buFont typeface="Wingdings" panose="05000000000000000000" pitchFamily="2" charset="2"/>
              <a:buChar char="§"/>
            </a:pPr>
            <a:r>
              <a:rPr lang="es-MX" sz="1300" dirty="0">
                <a:solidFill>
                  <a:schemeClr val="bg2">
                    <a:lumMod val="50000"/>
                  </a:schemeClr>
                </a:solidFill>
                <a:latin typeface="Arial" panose="020B0604020202020204" pitchFamily="34" charset="0"/>
                <a:cs typeface="Arial" panose="020B0604020202020204" pitchFamily="34" charset="0"/>
              </a:rPr>
              <a:t>Registro de directores.</a:t>
            </a:r>
          </a:p>
          <a:p>
            <a:pPr marL="285750" indent="-285750" algn="just">
              <a:buFont typeface="Wingdings" panose="05000000000000000000" pitchFamily="2" charset="2"/>
              <a:buChar char="§"/>
            </a:pPr>
            <a:r>
              <a:rPr lang="es-MX" sz="1300" dirty="0">
                <a:solidFill>
                  <a:schemeClr val="bg2">
                    <a:lumMod val="50000"/>
                  </a:schemeClr>
                </a:solidFill>
                <a:latin typeface="Arial" panose="020B0604020202020204" pitchFamily="34" charset="0"/>
                <a:cs typeface="Arial" panose="020B0604020202020204" pitchFamily="34" charset="0"/>
              </a:rPr>
              <a:t>Lista de firmas autorizadas de la empresa.</a:t>
            </a:r>
          </a:p>
          <a:p>
            <a:pPr marL="285750" indent="-285750" algn="just">
              <a:buFont typeface="Wingdings" panose="05000000000000000000" pitchFamily="2" charset="2"/>
              <a:buChar char="§"/>
            </a:pPr>
            <a:r>
              <a:rPr lang="es-MX" sz="1300" dirty="0">
                <a:solidFill>
                  <a:schemeClr val="bg2">
                    <a:lumMod val="50000"/>
                  </a:schemeClr>
                </a:solidFill>
                <a:latin typeface="Arial" panose="020B0604020202020204" pitchFamily="34" charset="0"/>
                <a:cs typeface="Arial" panose="020B0604020202020204" pitchFamily="34" charset="0"/>
              </a:rPr>
              <a:t>Verificación del ID y POA de cualquier accionista que posea el 25% o más de las acciones emitidas.</a:t>
            </a:r>
          </a:p>
          <a:p>
            <a:pPr marL="285750" indent="-285750" algn="just">
              <a:buFont typeface="Wingdings" panose="05000000000000000000" pitchFamily="2" charset="2"/>
              <a:buChar char="§"/>
            </a:pPr>
            <a:endParaRPr lang="es-MX" sz="1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24064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McDonald's Logotipo Vector - Descarga Gratis SVG | Worldvectorlogo">
            <a:extLst>
              <a:ext uri="{FF2B5EF4-FFF2-40B4-BE49-F238E27FC236}">
                <a16:creationId xmlns:a16="http://schemas.microsoft.com/office/drawing/2014/main" id="{9FD61D49-B52D-4076-BC49-259D8CF37208}"/>
              </a:ext>
            </a:extLst>
          </p:cNvPr>
          <p:cNvSpPr>
            <a:spLocks noChangeAspect="1" noChangeArrowheads="1"/>
          </p:cNvSpPr>
          <p:nvPr/>
        </p:nvSpPr>
        <p:spPr bwMode="auto">
          <a:xfrm>
            <a:off x="4483783" y="332631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dirty="0"/>
          </a:p>
        </p:txBody>
      </p:sp>
      <p:sp>
        <p:nvSpPr>
          <p:cNvPr id="7" name="Rectangle 6">
            <a:extLst>
              <a:ext uri="{FF2B5EF4-FFF2-40B4-BE49-F238E27FC236}">
                <a16:creationId xmlns:a16="http://schemas.microsoft.com/office/drawing/2014/main" id="{E2B2EFCF-A543-4513-9043-7270211F5E04}"/>
              </a:ext>
            </a:extLst>
          </p:cNvPr>
          <p:cNvSpPr/>
          <p:nvPr/>
        </p:nvSpPr>
        <p:spPr>
          <a:xfrm>
            <a:off x="246580" y="281999"/>
            <a:ext cx="3048000" cy="1325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cxnSp>
        <p:nvCxnSpPr>
          <p:cNvPr id="15" name="Straight Connector 14">
            <a:extLst>
              <a:ext uri="{FF2B5EF4-FFF2-40B4-BE49-F238E27FC236}">
                <a16:creationId xmlns:a16="http://schemas.microsoft.com/office/drawing/2014/main" id="{D7AEC144-00CB-4863-AF99-F183424BF10A}"/>
              </a:ext>
            </a:extLst>
          </p:cNvPr>
          <p:cNvCxnSpPr>
            <a:cxnSpLocks/>
          </p:cNvCxnSpPr>
          <p:nvPr/>
        </p:nvCxnSpPr>
        <p:spPr>
          <a:xfrm>
            <a:off x="-303088" y="6625228"/>
            <a:ext cx="9750175"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a16="http://schemas.microsoft.com/office/drawing/2014/main" id="{87D45176-8C71-A34E-82D9-7EA6C33CD158}"/>
              </a:ext>
            </a:extLst>
          </p:cNvPr>
          <p:cNvSpPr txBox="1"/>
          <p:nvPr/>
        </p:nvSpPr>
        <p:spPr>
          <a:xfrm>
            <a:off x="614910" y="1567849"/>
            <a:ext cx="4309428" cy="2416046"/>
          </a:xfrm>
          <a:prstGeom prst="rect">
            <a:avLst/>
          </a:prstGeom>
          <a:noFill/>
        </p:spPr>
        <p:txBody>
          <a:bodyPr wrap="square" rtlCol="0">
            <a:spAutoFit/>
          </a:bodyPr>
          <a:lstStyle/>
          <a:p>
            <a:pPr>
              <a:spcBef>
                <a:spcPts val="50"/>
              </a:spcBef>
              <a:spcAft>
                <a:spcPts val="50"/>
              </a:spcAft>
              <a:buClr>
                <a:schemeClr val="tx1"/>
              </a:buClr>
            </a:pPr>
            <a:r>
              <a:rPr lang="en-US" sz="1400" b="1" dirty="0">
                <a:solidFill>
                  <a:srgbClr val="002060"/>
                </a:solidFill>
                <a:latin typeface="Arial" panose="020B0604020202020204" pitchFamily="34" charset="0"/>
                <a:cs typeface="Arial" panose="020B0604020202020204" pitchFamily="34" charset="0"/>
              </a:rPr>
              <a:t>Inversión minima de $50,000 USD </a:t>
            </a:r>
          </a:p>
          <a:p>
            <a:pPr>
              <a:spcBef>
                <a:spcPts val="50"/>
              </a:spcBef>
              <a:spcAft>
                <a:spcPts val="50"/>
              </a:spcAft>
              <a:buClr>
                <a:schemeClr val="tx1"/>
              </a:buClr>
            </a:pPr>
            <a:endParaRPr lang="en-US" sz="1400" b="1" dirty="0">
              <a:solidFill>
                <a:srgbClr val="002060"/>
              </a:solidFill>
              <a:latin typeface="Arial" panose="020B0604020202020204" pitchFamily="34" charset="0"/>
              <a:cs typeface="Arial" panose="020B0604020202020204" pitchFamily="34" charset="0"/>
            </a:endParaRPr>
          </a:p>
          <a:p>
            <a:pPr marL="285750" indent="-285750">
              <a:spcBef>
                <a:spcPts val="50"/>
              </a:spcBef>
              <a:spcAft>
                <a:spcPts val="50"/>
              </a:spcAft>
              <a:buClr>
                <a:schemeClr val="tx1"/>
              </a:buClr>
              <a:buFont typeface="Wingdings" panose="05000000000000000000" pitchFamily="2" charset="2"/>
              <a:buChar char="§"/>
            </a:pPr>
            <a:r>
              <a:rPr lang="es-MX" sz="1200" b="1" dirty="0">
                <a:latin typeface="Arial" panose="020B0604020202020204" pitchFamily="34" charset="0"/>
                <a:cs typeface="Arial" panose="020B0604020202020204" pitchFamily="34" charset="0"/>
              </a:rPr>
              <a:t>Plataforma de arquitectura abierta: </a:t>
            </a:r>
            <a:br>
              <a:rPr lang="es-MX" sz="1200" b="1" dirty="0">
                <a:latin typeface="Arial" panose="020B0604020202020204" pitchFamily="34" charset="0"/>
                <a:cs typeface="Arial" panose="020B0604020202020204" pitchFamily="34" charset="0"/>
              </a:rPr>
            </a:br>
            <a:r>
              <a:rPr lang="es-MX" sz="1200" dirty="0">
                <a:latin typeface="Arial" panose="020B0604020202020204" pitchFamily="34" charset="0"/>
                <a:cs typeface="Arial" panose="020B0604020202020204" pitchFamily="34" charset="0"/>
              </a:rPr>
              <a:t>Se puede comprar y vender activos de cualquier país:</a:t>
            </a:r>
          </a:p>
          <a:p>
            <a:pPr marL="628650" lvl="1" indent="-171450">
              <a:spcBef>
                <a:spcPts val="50"/>
              </a:spcBef>
              <a:spcAft>
                <a:spcPts val="50"/>
              </a:spcAft>
              <a:buClr>
                <a:schemeClr val="tx1"/>
              </a:buClr>
              <a:buFont typeface="Arial" panose="020B0604020202020204" pitchFamily="34" charset="0"/>
              <a:buChar char="•"/>
            </a:pPr>
            <a:r>
              <a:rPr lang="es-MX" sz="1200" dirty="0">
                <a:latin typeface="Arial" panose="020B0604020202020204" pitchFamily="34" charset="0"/>
                <a:cs typeface="Arial" panose="020B0604020202020204" pitchFamily="34" charset="0"/>
              </a:rPr>
              <a:t>Acciones</a:t>
            </a:r>
          </a:p>
          <a:p>
            <a:pPr marL="628650" lvl="1" indent="-171450">
              <a:spcBef>
                <a:spcPts val="50"/>
              </a:spcBef>
              <a:spcAft>
                <a:spcPts val="50"/>
              </a:spcAft>
              <a:buClr>
                <a:schemeClr val="tx1"/>
              </a:buClr>
              <a:buFont typeface="Arial" panose="020B0604020202020204" pitchFamily="34" charset="0"/>
              <a:buChar char="•"/>
            </a:pPr>
            <a:r>
              <a:rPr lang="es-MX" sz="1200" dirty="0">
                <a:latin typeface="Arial" panose="020B0604020202020204" pitchFamily="34" charset="0"/>
                <a:cs typeface="Arial" panose="020B0604020202020204" pitchFamily="34" charset="0"/>
              </a:rPr>
              <a:t>Bonos de grado de inversión</a:t>
            </a:r>
          </a:p>
          <a:p>
            <a:pPr marL="628650" lvl="1" indent="-171450">
              <a:spcBef>
                <a:spcPts val="50"/>
              </a:spcBef>
              <a:spcAft>
                <a:spcPts val="50"/>
              </a:spcAft>
              <a:buClr>
                <a:schemeClr val="tx1"/>
              </a:buClr>
              <a:buFont typeface="Arial" panose="020B0604020202020204" pitchFamily="34" charset="0"/>
              <a:buChar char="•"/>
            </a:pPr>
            <a:r>
              <a:rPr lang="es-MX" sz="1200" dirty="0">
                <a:latin typeface="Arial" panose="020B0604020202020204" pitchFamily="34" charset="0"/>
                <a:cs typeface="Arial" panose="020B0604020202020204" pitchFamily="34" charset="0"/>
              </a:rPr>
              <a:t>Bonos de alto rendimiento</a:t>
            </a:r>
          </a:p>
          <a:p>
            <a:pPr marL="628650" lvl="1" indent="-171450">
              <a:spcBef>
                <a:spcPts val="50"/>
              </a:spcBef>
              <a:spcAft>
                <a:spcPts val="50"/>
              </a:spcAft>
              <a:buClr>
                <a:schemeClr val="tx1"/>
              </a:buClr>
              <a:buFont typeface="Arial" panose="020B0604020202020204" pitchFamily="34" charset="0"/>
              <a:buChar char="•"/>
            </a:pPr>
            <a:r>
              <a:rPr lang="es-MX" sz="1200" dirty="0">
                <a:latin typeface="Arial" panose="020B0604020202020204" pitchFamily="34" charset="0"/>
                <a:cs typeface="Arial" panose="020B0604020202020204" pitchFamily="34" charset="0"/>
              </a:rPr>
              <a:t>Fondos mutuos</a:t>
            </a:r>
          </a:p>
          <a:p>
            <a:pPr marL="628650" lvl="1" indent="-171450">
              <a:spcBef>
                <a:spcPts val="50"/>
              </a:spcBef>
              <a:spcAft>
                <a:spcPts val="50"/>
              </a:spcAft>
              <a:buClr>
                <a:schemeClr val="tx1"/>
              </a:buClr>
              <a:buFont typeface="Arial" panose="020B0604020202020204" pitchFamily="34" charset="0"/>
              <a:buChar char="•"/>
            </a:pPr>
            <a:r>
              <a:rPr lang="es-MX" sz="1200" dirty="0">
                <a:latin typeface="Arial" panose="020B0604020202020204" pitchFamily="34" charset="0"/>
                <a:cs typeface="Arial" panose="020B0604020202020204" pitchFamily="34" charset="0"/>
              </a:rPr>
              <a:t>ETFs y ETCs</a:t>
            </a:r>
          </a:p>
          <a:p>
            <a:pPr marL="628650" lvl="1" indent="-171450">
              <a:spcBef>
                <a:spcPts val="50"/>
              </a:spcBef>
              <a:spcAft>
                <a:spcPts val="50"/>
              </a:spcAft>
              <a:buClr>
                <a:schemeClr val="tx1"/>
              </a:buClr>
              <a:buFont typeface="Arial" panose="020B0604020202020204" pitchFamily="34" charset="0"/>
              <a:buChar char="•"/>
            </a:pPr>
            <a:r>
              <a:rPr lang="es-MX" sz="1200" dirty="0">
                <a:latin typeface="Arial" panose="020B0604020202020204" pitchFamily="34" charset="0"/>
                <a:cs typeface="Arial" panose="020B0604020202020204" pitchFamily="34" charset="0"/>
              </a:rPr>
              <a:t>Notas Estructuradas</a:t>
            </a:r>
          </a:p>
          <a:p>
            <a:pPr marL="628650" lvl="1" indent="-171450">
              <a:spcBef>
                <a:spcPts val="50"/>
              </a:spcBef>
              <a:spcAft>
                <a:spcPts val="50"/>
              </a:spcAft>
              <a:buClr>
                <a:schemeClr val="tx1"/>
              </a:buClr>
              <a:buFont typeface="Arial" panose="020B0604020202020204" pitchFamily="34" charset="0"/>
              <a:buChar char="•"/>
            </a:pPr>
            <a:r>
              <a:rPr lang="es-MX" sz="1200" dirty="0">
                <a:latin typeface="Arial" panose="020B0604020202020204" pitchFamily="34" charset="0"/>
                <a:cs typeface="Arial" panose="020B0604020202020204" pitchFamily="34" charset="0"/>
              </a:rPr>
              <a:t>Fondos de inversión alternativa.</a:t>
            </a:r>
          </a:p>
        </p:txBody>
      </p:sp>
      <p:sp>
        <p:nvSpPr>
          <p:cNvPr id="4" name="Rectángulo 3">
            <a:extLst>
              <a:ext uri="{FF2B5EF4-FFF2-40B4-BE49-F238E27FC236}">
                <a16:creationId xmlns:a16="http://schemas.microsoft.com/office/drawing/2014/main" id="{3B3D82C6-2FC7-8D40-B25A-3273F364EDE3}"/>
              </a:ext>
            </a:extLst>
          </p:cNvPr>
          <p:cNvSpPr/>
          <p:nvPr/>
        </p:nvSpPr>
        <p:spPr>
          <a:xfrm>
            <a:off x="565868" y="1104311"/>
            <a:ext cx="7817954" cy="338554"/>
          </a:xfrm>
          <a:prstGeom prst="rect">
            <a:avLst/>
          </a:prstGeom>
        </p:spPr>
        <p:txBody>
          <a:bodyPr wrap="square">
            <a:spAutoFit/>
          </a:bodyPr>
          <a:lstStyle/>
          <a:p>
            <a:r>
              <a:rPr lang="es-ES_tradnl" sz="1600" b="1" i="1" dirty="0">
                <a:solidFill>
                  <a:schemeClr val="accent3">
                    <a:lumMod val="75000"/>
                  </a:schemeClr>
                </a:solidFill>
                <a:latin typeface="Arial" pitchFamily="34" charset="0"/>
                <a:cs typeface="Arial" pitchFamily="34" charset="0"/>
              </a:rPr>
              <a:t>Capital International Group</a:t>
            </a:r>
          </a:p>
        </p:txBody>
      </p:sp>
      <p:sp>
        <p:nvSpPr>
          <p:cNvPr id="33" name="CuadroTexto 6">
            <a:extLst>
              <a:ext uri="{FF2B5EF4-FFF2-40B4-BE49-F238E27FC236}">
                <a16:creationId xmlns:a16="http://schemas.microsoft.com/office/drawing/2014/main" id="{E910E864-404B-AD41-A39C-04D9C08C856C}"/>
              </a:ext>
            </a:extLst>
          </p:cNvPr>
          <p:cNvSpPr txBox="1"/>
          <p:nvPr/>
        </p:nvSpPr>
        <p:spPr>
          <a:xfrm>
            <a:off x="581869" y="457980"/>
            <a:ext cx="5849194"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MX" sz="3600" b="1" dirty="0">
                <a:solidFill>
                  <a:srgbClr val="002060"/>
                </a:solidFill>
                <a:latin typeface="Arial" pitchFamily="34" charset="0"/>
                <a:cs typeface="Arial" pitchFamily="34" charset="0"/>
              </a:rPr>
              <a:t>¿Por qué y cómo invertir? </a:t>
            </a:r>
          </a:p>
        </p:txBody>
      </p:sp>
      <p:pic>
        <p:nvPicPr>
          <p:cNvPr id="35" name="Picture 17" descr="Logo, company name&#10;&#10;Description automatically generated">
            <a:extLst>
              <a:ext uri="{FF2B5EF4-FFF2-40B4-BE49-F238E27FC236}">
                <a16:creationId xmlns:a16="http://schemas.microsoft.com/office/drawing/2014/main" id="{91BE0C9B-850C-D745-9416-66C4EAC8E94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536" t="34623" r="64348" b="34477"/>
          <a:stretch/>
        </p:blipFill>
        <p:spPr>
          <a:xfrm>
            <a:off x="246580" y="710608"/>
            <a:ext cx="335289" cy="321693"/>
          </a:xfrm>
          <a:prstGeom prst="rect">
            <a:avLst/>
          </a:prstGeom>
        </p:spPr>
      </p:pic>
      <p:graphicFrame>
        <p:nvGraphicFramePr>
          <p:cNvPr id="37" name="Table 1">
            <a:extLst>
              <a:ext uri="{FF2B5EF4-FFF2-40B4-BE49-F238E27FC236}">
                <a16:creationId xmlns:a16="http://schemas.microsoft.com/office/drawing/2014/main" id="{825A64E2-86FA-7C47-8C08-0E2AF7851D95}"/>
              </a:ext>
            </a:extLst>
          </p:cNvPr>
          <p:cNvGraphicFramePr>
            <a:graphicFrameLocks noGrp="1"/>
          </p:cNvGraphicFramePr>
          <p:nvPr>
            <p:extLst>
              <p:ext uri="{D42A27DB-BD31-4B8C-83A1-F6EECF244321}">
                <p14:modId xmlns:p14="http://schemas.microsoft.com/office/powerpoint/2010/main" val="2238710406"/>
              </p:ext>
            </p:extLst>
          </p:nvPr>
        </p:nvGraphicFramePr>
        <p:xfrm>
          <a:off x="309074" y="4108495"/>
          <a:ext cx="8654218" cy="2293642"/>
        </p:xfrm>
        <a:graphic>
          <a:graphicData uri="http://schemas.openxmlformats.org/drawingml/2006/table">
            <a:tbl>
              <a:tblPr firstRow="1" firstCol="1" bandRow="1">
                <a:tableStyleId>{FABFCF23-3B69-468F-B69F-88F6DE6A72F2}</a:tableStyleId>
              </a:tblPr>
              <a:tblGrid>
                <a:gridCol w="1932102">
                  <a:extLst>
                    <a:ext uri="{9D8B030D-6E8A-4147-A177-3AD203B41FA5}">
                      <a16:colId xmlns:a16="http://schemas.microsoft.com/office/drawing/2014/main" val="1097233315"/>
                    </a:ext>
                  </a:extLst>
                </a:gridCol>
                <a:gridCol w="1954306">
                  <a:extLst>
                    <a:ext uri="{9D8B030D-6E8A-4147-A177-3AD203B41FA5}">
                      <a16:colId xmlns:a16="http://schemas.microsoft.com/office/drawing/2014/main" val="1160095189"/>
                    </a:ext>
                  </a:extLst>
                </a:gridCol>
                <a:gridCol w="2003982">
                  <a:extLst>
                    <a:ext uri="{9D8B030D-6E8A-4147-A177-3AD203B41FA5}">
                      <a16:colId xmlns:a16="http://schemas.microsoft.com/office/drawing/2014/main" val="133842533"/>
                    </a:ext>
                  </a:extLst>
                </a:gridCol>
                <a:gridCol w="2763828">
                  <a:extLst>
                    <a:ext uri="{9D8B030D-6E8A-4147-A177-3AD203B41FA5}">
                      <a16:colId xmlns:a16="http://schemas.microsoft.com/office/drawing/2014/main" val="387568769"/>
                    </a:ext>
                  </a:extLst>
                </a:gridCol>
              </a:tblGrid>
              <a:tr h="311480">
                <a:tc>
                  <a:txBody>
                    <a:bodyPr/>
                    <a:lstStyle/>
                    <a:p>
                      <a:pPr algn="l">
                        <a:spcAft>
                          <a:spcPts val="0"/>
                        </a:spcAft>
                      </a:pPr>
                      <a:r>
                        <a:rPr lang="es-MX" sz="1200" spc="-25" dirty="0">
                          <a:effectLst/>
                          <a:latin typeface="+mn-lt"/>
                        </a:rPr>
                        <a:t>3 Estructuras para Cobro de Establecimiento</a:t>
                      </a:r>
                      <a:endParaRPr lang="en-US" sz="1200" spc="-25" dirty="0">
                        <a:effectLst/>
                        <a:latin typeface="+mn-lt"/>
                        <a:ea typeface="Times New Roman" panose="02020603050405020304" pitchFamily="18" charset="0"/>
                        <a:cs typeface="Arial" panose="020B0604020202020204" pitchFamily="34" charset="0"/>
                      </a:endParaRPr>
                    </a:p>
                  </a:txBody>
                  <a:tcPr marL="76617" marR="76617" marT="0" marB="0">
                    <a:lnR w="12700" cap="flat" cmpd="sng" algn="ctr">
                      <a:solidFill>
                        <a:schemeClr val="bg1"/>
                      </a:solidFill>
                      <a:prstDash val="solid"/>
                      <a:round/>
                      <a:headEnd type="none" w="med" len="med"/>
                      <a:tailEnd type="none" w="med" len="med"/>
                    </a:lnR>
                    <a:solidFill>
                      <a:srgbClr val="002060"/>
                    </a:solidFill>
                  </a:tcPr>
                </a:tc>
                <a:tc>
                  <a:txBody>
                    <a:bodyPr/>
                    <a:lstStyle/>
                    <a:p>
                      <a:pPr algn="ctr">
                        <a:spcAft>
                          <a:spcPts val="0"/>
                        </a:spcAft>
                      </a:pPr>
                      <a:r>
                        <a:rPr lang="en-US" sz="1200" spc="-25" dirty="0">
                          <a:effectLst/>
                          <a:latin typeface="+mn-lt"/>
                          <a:ea typeface="Times New Roman" panose="02020603050405020304" pitchFamily="18" charset="0"/>
                          <a:cs typeface="Arial" panose="020B0604020202020204" pitchFamily="34" charset="0"/>
                        </a:rPr>
                        <a:t>CIG 3</a:t>
                      </a:r>
                    </a:p>
                  </a:txBody>
                  <a:tcPr marL="76617" marR="76617"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002060"/>
                    </a:solidFill>
                  </a:tcPr>
                </a:tc>
                <a:tc>
                  <a:txBody>
                    <a:bodyPr/>
                    <a:lstStyle/>
                    <a:p>
                      <a:pPr algn="ctr">
                        <a:spcAft>
                          <a:spcPts val="0"/>
                        </a:spcAft>
                      </a:pPr>
                      <a:r>
                        <a:rPr lang="en-US" sz="1200" spc="-25" dirty="0">
                          <a:effectLst/>
                          <a:latin typeface="+mn-lt"/>
                          <a:ea typeface="Times New Roman" panose="02020603050405020304" pitchFamily="18" charset="0"/>
                          <a:cs typeface="Arial" panose="020B0604020202020204" pitchFamily="34" charset="0"/>
                        </a:rPr>
                        <a:t>CIG 5</a:t>
                      </a:r>
                    </a:p>
                  </a:txBody>
                  <a:tcPr marL="76617" marR="76617"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002060"/>
                    </a:solidFill>
                  </a:tcPr>
                </a:tc>
                <a:tc>
                  <a:txBody>
                    <a:bodyPr/>
                    <a:lstStyle/>
                    <a:p>
                      <a:pPr algn="ctr">
                        <a:spcAft>
                          <a:spcPts val="0"/>
                        </a:spcAft>
                      </a:pPr>
                      <a:r>
                        <a:rPr lang="en-US" sz="1200" spc="-25" dirty="0">
                          <a:effectLst/>
                          <a:latin typeface="+mn-lt"/>
                          <a:ea typeface="Times New Roman" panose="02020603050405020304" pitchFamily="18" charset="0"/>
                          <a:cs typeface="Arial" panose="020B0604020202020204" pitchFamily="34" charset="0"/>
                        </a:rPr>
                        <a:t>KNG 0</a:t>
                      </a:r>
                    </a:p>
                    <a:p>
                      <a:pPr algn="ctr">
                        <a:spcAft>
                          <a:spcPts val="0"/>
                        </a:spcAft>
                      </a:pPr>
                      <a:endParaRPr lang="en-US" sz="1200" spc="-25" dirty="0">
                        <a:effectLst/>
                        <a:latin typeface="+mn-lt"/>
                        <a:ea typeface="Times New Roman" panose="02020603050405020304" pitchFamily="18" charset="0"/>
                        <a:cs typeface="Arial" panose="020B0604020202020204" pitchFamily="34" charset="0"/>
                      </a:endParaRPr>
                    </a:p>
                  </a:txBody>
                  <a:tcPr marL="76617" marR="76617" marT="0" marB="0">
                    <a:lnL w="12700" cap="flat" cmpd="sng" algn="ctr">
                      <a:solidFill>
                        <a:schemeClr val="bg1"/>
                      </a:solidFill>
                      <a:prstDash val="solid"/>
                      <a:round/>
                      <a:headEnd type="none" w="med" len="med"/>
                      <a:tailEnd type="none" w="med" len="med"/>
                    </a:lnL>
                    <a:solidFill>
                      <a:srgbClr val="002060"/>
                    </a:solidFill>
                  </a:tcPr>
                </a:tc>
                <a:extLst>
                  <a:ext uri="{0D108BD9-81ED-4DB2-BD59-A6C34878D82A}">
                    <a16:rowId xmlns:a16="http://schemas.microsoft.com/office/drawing/2014/main" val="761344526"/>
                  </a:ext>
                </a:extLst>
              </a:tr>
              <a:tr h="501556">
                <a:tc>
                  <a:txBody>
                    <a:bodyPr/>
                    <a:lstStyle/>
                    <a:p>
                      <a:pPr>
                        <a:spcAft>
                          <a:spcPts val="0"/>
                        </a:spcAft>
                      </a:pPr>
                      <a:r>
                        <a:rPr lang="en-US" sz="1200" b="1" spc="-25" dirty="0" err="1">
                          <a:effectLst/>
                          <a:latin typeface="+mn-lt"/>
                          <a:ea typeface="Times New Roman" panose="02020603050405020304" pitchFamily="18" charset="0"/>
                          <a:cs typeface="Arial" panose="020B0604020202020204" pitchFamily="34" charset="0"/>
                        </a:rPr>
                        <a:t>Comisión</a:t>
                      </a:r>
                      <a:r>
                        <a:rPr lang="en-US" sz="1200" b="1" spc="-25" dirty="0">
                          <a:effectLst/>
                          <a:latin typeface="+mn-lt"/>
                          <a:ea typeface="Times New Roman" panose="02020603050405020304" pitchFamily="18" charset="0"/>
                          <a:cs typeface="Arial" panose="020B0604020202020204" pitchFamily="34" charset="0"/>
                        </a:rPr>
                        <a:t> </a:t>
                      </a:r>
                      <a:r>
                        <a:rPr lang="en-US" sz="1200" b="1" spc="-25" dirty="0" err="1">
                          <a:effectLst/>
                          <a:latin typeface="+mn-lt"/>
                          <a:ea typeface="Times New Roman" panose="02020603050405020304" pitchFamily="18" charset="0"/>
                          <a:cs typeface="Arial" panose="020B0604020202020204" pitchFamily="34" charset="0"/>
                        </a:rPr>
                        <a:t>inicial</a:t>
                      </a:r>
                      <a:endParaRPr lang="en-US" sz="1200" b="1" spc="-25" dirty="0">
                        <a:effectLst/>
                        <a:latin typeface="+mn-lt"/>
                        <a:ea typeface="Times New Roman" panose="02020603050405020304" pitchFamily="18" charset="0"/>
                        <a:cs typeface="Arial" panose="020B0604020202020204" pitchFamily="34" charset="0"/>
                      </a:endParaRPr>
                    </a:p>
                  </a:txBody>
                  <a:tcPr marL="76617" marR="76617" marT="0" marB="0">
                    <a:lnR w="12700" cap="flat" cmpd="sng" algn="ctr">
                      <a:solidFill>
                        <a:srgbClr val="002060"/>
                      </a:solidFill>
                      <a:prstDash val="solid"/>
                      <a:round/>
                      <a:headEnd type="none" w="med" len="med"/>
                      <a:tailEnd type="none" w="med" len="med"/>
                    </a:lnR>
                  </a:tcPr>
                </a:tc>
                <a:tc>
                  <a:txBody>
                    <a:bodyPr/>
                    <a:lstStyle/>
                    <a:p>
                      <a:pPr algn="l">
                        <a:spcAft>
                          <a:spcPts val="0"/>
                        </a:spcAft>
                      </a:pPr>
                      <a:r>
                        <a:rPr lang="es-MX" sz="1000" spc="-25" dirty="0">
                          <a:effectLst/>
                          <a:latin typeface="+mn-lt"/>
                          <a:ea typeface="Times New Roman" panose="02020603050405020304" pitchFamily="18" charset="0"/>
                          <a:cs typeface="Arial" panose="020B0604020202020204" pitchFamily="34" charset="0"/>
                        </a:rPr>
                        <a:t>Agente cobra una comisión inicial</a:t>
                      </a:r>
                      <a:endParaRPr lang="en-US" sz="1000" spc="-25" dirty="0">
                        <a:effectLst/>
                        <a:latin typeface="+mn-lt"/>
                        <a:ea typeface="Times New Roman" panose="02020603050405020304" pitchFamily="18" charset="0"/>
                        <a:cs typeface="Arial" panose="020B0604020202020204" pitchFamily="34" charset="0"/>
                      </a:endParaRPr>
                    </a:p>
                  </a:txBody>
                  <a:tcPr marL="76617" marR="76617"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tcPr>
                </a:tc>
                <a:tc>
                  <a:txBody>
                    <a:bodyPr/>
                    <a:lstStyle/>
                    <a:p>
                      <a:pPr algn="just">
                        <a:spcAft>
                          <a:spcPts val="0"/>
                        </a:spcAft>
                      </a:pPr>
                      <a:r>
                        <a:rPr lang="en-US" sz="1000" spc="-25" dirty="0">
                          <a:effectLst/>
                          <a:latin typeface="+mn-lt"/>
                          <a:ea typeface="Times New Roman" panose="02020603050405020304" pitchFamily="18" charset="0"/>
                          <a:cs typeface="Arial" panose="020B0604020202020204" pitchFamily="34" charset="0"/>
                        </a:rPr>
                        <a:t>Agente cobra </a:t>
                      </a:r>
                      <a:r>
                        <a:rPr lang="en-US" sz="1000" spc="-25" dirty="0" err="1">
                          <a:effectLst/>
                          <a:latin typeface="+mn-lt"/>
                          <a:ea typeface="Times New Roman" panose="02020603050405020304" pitchFamily="18" charset="0"/>
                          <a:cs typeface="Arial" panose="020B0604020202020204" pitchFamily="34" charset="0"/>
                        </a:rPr>
                        <a:t>una</a:t>
                      </a:r>
                      <a:r>
                        <a:rPr lang="en-US" sz="1000" spc="-25" dirty="0">
                          <a:effectLst/>
                          <a:latin typeface="+mn-lt"/>
                          <a:ea typeface="Times New Roman" panose="02020603050405020304" pitchFamily="18" charset="0"/>
                          <a:cs typeface="Arial" panose="020B0604020202020204" pitchFamily="34" charset="0"/>
                        </a:rPr>
                        <a:t> comisión inicial</a:t>
                      </a:r>
                    </a:p>
                  </a:txBody>
                  <a:tcPr marL="76617" marR="76617"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tcPr>
                </a:tc>
                <a:tc>
                  <a:txBody>
                    <a:bodyPr/>
                    <a:lstStyle/>
                    <a:p>
                      <a:pPr algn="just">
                        <a:spcAft>
                          <a:spcPts val="0"/>
                        </a:spcAft>
                      </a:pPr>
                      <a:r>
                        <a:rPr lang="en-US" sz="1000" spc="-25" dirty="0">
                          <a:effectLst/>
                          <a:latin typeface="+mn-lt"/>
                          <a:ea typeface="Times New Roman" panose="02020603050405020304" pitchFamily="18" charset="0"/>
                          <a:cs typeface="Arial" panose="020B0604020202020204" pitchFamily="34" charset="0"/>
                        </a:rPr>
                        <a:t>Agente cobra 0% de comisión inicial.</a:t>
                      </a:r>
                    </a:p>
                  </a:txBody>
                  <a:tcPr marL="76617" marR="76617" marT="0" marB="0">
                    <a:lnL w="12700" cap="flat" cmpd="sng" algn="ctr">
                      <a:solidFill>
                        <a:srgbClr val="002060"/>
                      </a:solidFill>
                      <a:prstDash val="solid"/>
                      <a:round/>
                      <a:headEnd type="none" w="med" len="med"/>
                      <a:tailEnd type="none" w="med" len="med"/>
                    </a:lnL>
                  </a:tcPr>
                </a:tc>
                <a:extLst>
                  <a:ext uri="{0D108BD9-81ED-4DB2-BD59-A6C34878D82A}">
                    <a16:rowId xmlns:a16="http://schemas.microsoft.com/office/drawing/2014/main" val="441540410"/>
                  </a:ext>
                </a:extLst>
              </a:tr>
              <a:tr h="511926">
                <a:tc>
                  <a:txBody>
                    <a:bodyPr/>
                    <a:lstStyle/>
                    <a:p>
                      <a:pPr algn="just">
                        <a:spcAft>
                          <a:spcPts val="0"/>
                        </a:spcAft>
                      </a:pPr>
                      <a:r>
                        <a:rPr lang="en-US" sz="1200" b="1" spc="-25" dirty="0">
                          <a:effectLst/>
                          <a:latin typeface="+mn-lt"/>
                          <a:ea typeface="Times New Roman" panose="02020603050405020304" pitchFamily="18" charset="0"/>
                          <a:cs typeface="Arial" panose="020B0604020202020204" pitchFamily="34" charset="0"/>
                        </a:rPr>
                        <a:t>Credit Redemption Account</a:t>
                      </a:r>
                    </a:p>
                  </a:txBody>
                  <a:tcPr marL="76617" marR="76617" marT="0" marB="0">
                    <a:lnR w="12700" cap="flat" cmpd="sng" algn="ctr">
                      <a:solidFill>
                        <a:srgbClr val="002060"/>
                      </a:solidFill>
                      <a:prstDash val="solid"/>
                      <a:round/>
                      <a:headEnd type="none" w="med" len="med"/>
                      <a:tailEnd type="none" w="med" len="med"/>
                    </a:lnR>
                  </a:tcPr>
                </a:tc>
                <a:tc>
                  <a:txBody>
                    <a:bodyPr/>
                    <a:lstStyle/>
                    <a:p>
                      <a:pPr algn="l">
                        <a:spcAft>
                          <a:spcPts val="0"/>
                        </a:spcAft>
                      </a:pPr>
                      <a:r>
                        <a:rPr lang="en-US" sz="1000" spc="-25" dirty="0">
                          <a:effectLst/>
                          <a:latin typeface="+mn-lt"/>
                          <a:ea typeface="Times New Roman" panose="02020603050405020304" pitchFamily="18" charset="0"/>
                          <a:cs typeface="Arial" panose="020B0604020202020204" pitchFamily="34" charset="0"/>
                        </a:rPr>
                        <a:t>CIG separa 4.50% de la inversion a la CRA y va cobrando 0.70% del valor de la inversion hasta que se acabe.</a:t>
                      </a:r>
                    </a:p>
                  </a:txBody>
                  <a:tcPr marL="76617" marR="76617"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tcPr>
                </a:tc>
                <a:tc>
                  <a:txBody>
                    <a:bodyPr/>
                    <a:lstStyle/>
                    <a:p>
                      <a:pPr algn="l">
                        <a:spcAft>
                          <a:spcPts val="0"/>
                        </a:spcAft>
                      </a:pPr>
                      <a:r>
                        <a:rPr lang="en-US" sz="1000" spc="-25" dirty="0">
                          <a:effectLst/>
                          <a:latin typeface="+mn-lt"/>
                          <a:ea typeface="Times New Roman" panose="02020603050405020304" pitchFamily="18" charset="0"/>
                          <a:cs typeface="Arial" panose="020B0604020202020204" pitchFamily="34" charset="0"/>
                        </a:rPr>
                        <a:t>CIG separa el 6.50% de la inversion a la CRA y va cobrando 1.10% del valor de la inversion hasta que se acabe.</a:t>
                      </a:r>
                    </a:p>
                  </a:txBody>
                  <a:tcPr marL="76617" marR="76617"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tcPr>
                </a:tc>
                <a:tc>
                  <a:txBody>
                    <a:bodyPr/>
                    <a:lstStyle/>
                    <a:p>
                      <a:pPr algn="l">
                        <a:spcAft>
                          <a:spcPts val="0"/>
                        </a:spcAft>
                      </a:pPr>
                      <a:r>
                        <a:rPr lang="en-GB" sz="1000" spc="-25" dirty="0">
                          <a:effectLst/>
                          <a:latin typeface="+mn-lt"/>
                          <a:ea typeface="Times New Roman" panose="02020603050405020304" pitchFamily="18" charset="0"/>
                          <a:cs typeface="Arial" panose="020B0604020202020204" pitchFamily="34" charset="0"/>
                        </a:rPr>
                        <a:t>CIG separa el 0.50% de costo de establecimiento sobre el monto invertido y va cobrando 0.1% anualmente por 4 años hasta que se acabe.</a:t>
                      </a:r>
                      <a:endParaRPr lang="en-US" sz="1000" spc="-25" dirty="0">
                        <a:effectLst/>
                        <a:latin typeface="+mn-lt"/>
                        <a:ea typeface="Times New Roman" panose="02020603050405020304" pitchFamily="18" charset="0"/>
                        <a:cs typeface="Arial" panose="020B0604020202020204" pitchFamily="34" charset="0"/>
                      </a:endParaRPr>
                    </a:p>
                  </a:txBody>
                  <a:tcPr marL="76617" marR="76617" marT="0" marB="0">
                    <a:lnL w="12700" cap="flat" cmpd="sng" algn="ctr">
                      <a:solidFill>
                        <a:srgbClr val="002060"/>
                      </a:solidFill>
                      <a:prstDash val="solid"/>
                      <a:round/>
                      <a:headEnd type="none" w="med" len="med"/>
                      <a:tailEnd type="none" w="med" len="med"/>
                    </a:lnL>
                  </a:tcPr>
                </a:tc>
                <a:extLst>
                  <a:ext uri="{0D108BD9-81ED-4DB2-BD59-A6C34878D82A}">
                    <a16:rowId xmlns:a16="http://schemas.microsoft.com/office/drawing/2014/main" val="2610698877"/>
                  </a:ext>
                </a:extLst>
              </a:tr>
              <a:tr h="227127">
                <a:tc>
                  <a:txBody>
                    <a:bodyPr/>
                    <a:lstStyle/>
                    <a:p>
                      <a:pPr algn="just">
                        <a:spcAft>
                          <a:spcPts val="0"/>
                        </a:spcAft>
                      </a:pPr>
                      <a:r>
                        <a:rPr lang="en-US" sz="1200" b="1" spc="-25" dirty="0">
                          <a:effectLst/>
                          <a:latin typeface="+mn-lt"/>
                          <a:ea typeface="Times New Roman" panose="02020603050405020304" pitchFamily="18" charset="0"/>
                          <a:cs typeface="Arial" panose="020B0604020202020204" pitchFamily="34" charset="0"/>
                        </a:rPr>
                        <a:t>Advisor Fee - Opcional</a:t>
                      </a:r>
                    </a:p>
                    <a:p>
                      <a:pPr algn="just">
                        <a:spcAft>
                          <a:spcPts val="0"/>
                        </a:spcAft>
                      </a:pPr>
                      <a:r>
                        <a:rPr lang="en-US" sz="1000" b="0" spc="-25" dirty="0">
                          <a:effectLst/>
                          <a:latin typeface="+mn-lt"/>
                          <a:ea typeface="Times New Roman" panose="02020603050405020304" pitchFamily="18" charset="0"/>
                          <a:cs typeface="Arial" panose="020B0604020202020204" pitchFamily="34" charset="0"/>
                        </a:rPr>
                        <a:t>Sale de la cuenta CASH TRADING</a:t>
                      </a:r>
                    </a:p>
                  </a:txBody>
                  <a:tcPr marL="76617" marR="76617" marT="0" marB="0">
                    <a:lnR w="12700" cap="flat" cmpd="sng" algn="ctr">
                      <a:solidFill>
                        <a:srgbClr val="002060"/>
                      </a:solidFill>
                      <a:prstDash val="solid"/>
                      <a:round/>
                      <a:headEnd type="none" w="med" len="med"/>
                      <a:tailEnd type="none" w="med" len="med"/>
                    </a:lnR>
                  </a:tcPr>
                </a:tc>
                <a:tc>
                  <a:txBody>
                    <a:bodyPr/>
                    <a:lstStyle/>
                    <a:p>
                      <a:pPr algn="l">
                        <a:spcAft>
                          <a:spcPts val="0"/>
                        </a:spcAft>
                      </a:pPr>
                      <a:r>
                        <a:rPr lang="en-US" sz="1000" spc="-25" dirty="0">
                          <a:effectLst/>
                          <a:latin typeface="+mn-lt"/>
                          <a:ea typeface="Times New Roman" panose="02020603050405020304" pitchFamily="18" charset="0"/>
                          <a:cs typeface="Arial" panose="020B0604020202020204" pitchFamily="34" charset="0"/>
                        </a:rPr>
                        <a:t>Hasta 1.5% pa</a:t>
                      </a:r>
                      <a:br>
                        <a:rPr lang="en-US" sz="1000" spc="-25" dirty="0">
                          <a:effectLst/>
                          <a:latin typeface="+mn-lt"/>
                          <a:ea typeface="Times New Roman" panose="02020603050405020304" pitchFamily="18" charset="0"/>
                          <a:cs typeface="Arial" panose="020B0604020202020204" pitchFamily="34" charset="0"/>
                        </a:rPr>
                      </a:br>
                      <a:r>
                        <a:rPr lang="en-US" sz="1000" spc="-25" dirty="0">
                          <a:effectLst/>
                          <a:latin typeface="+mn-lt"/>
                          <a:ea typeface="Times New Roman" panose="02020603050405020304" pitchFamily="18" charset="0"/>
                          <a:cs typeface="Arial" panose="020B0604020202020204" pitchFamily="34" charset="0"/>
                        </a:rPr>
                        <a:t>Se cobra mensual el monto proporcional</a:t>
                      </a:r>
                    </a:p>
                  </a:txBody>
                  <a:tcPr marL="76617" marR="76617"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tcPr>
                </a:tc>
                <a:tc>
                  <a:txBody>
                    <a:bodyPr/>
                    <a:lstStyle/>
                    <a:p>
                      <a:pPr algn="l">
                        <a:spcAft>
                          <a:spcPts val="0"/>
                        </a:spcAft>
                      </a:pPr>
                      <a:r>
                        <a:rPr lang="en-US" sz="1000" spc="-25" dirty="0">
                          <a:effectLst/>
                          <a:latin typeface="+mn-lt"/>
                          <a:ea typeface="Times New Roman" panose="02020603050405020304" pitchFamily="18" charset="0"/>
                          <a:cs typeface="Arial" panose="020B0604020202020204" pitchFamily="34" charset="0"/>
                        </a:rPr>
                        <a:t>Hasta 1% pa</a:t>
                      </a:r>
                      <a:br>
                        <a:rPr lang="en-US" sz="1000" spc="-25" dirty="0">
                          <a:effectLst/>
                          <a:latin typeface="+mn-lt"/>
                          <a:ea typeface="Times New Roman" panose="02020603050405020304" pitchFamily="18" charset="0"/>
                          <a:cs typeface="Arial" panose="020B0604020202020204" pitchFamily="34" charset="0"/>
                        </a:rPr>
                      </a:br>
                      <a:r>
                        <a:rPr lang="en-US" sz="1000" spc="-25" dirty="0">
                          <a:effectLst/>
                          <a:latin typeface="+mn-lt"/>
                          <a:ea typeface="Times New Roman" panose="02020603050405020304" pitchFamily="18" charset="0"/>
                          <a:cs typeface="Arial" panose="020B0604020202020204" pitchFamily="34" charset="0"/>
                        </a:rPr>
                        <a:t>Se cobra mensual el monto proporcional</a:t>
                      </a:r>
                    </a:p>
                  </a:txBody>
                  <a:tcPr marL="76617" marR="76617"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5" dirty="0">
                          <a:effectLst/>
                          <a:latin typeface="+mn-lt"/>
                          <a:ea typeface="Times New Roman" panose="02020603050405020304" pitchFamily="18" charset="0"/>
                          <a:cs typeface="Arial" panose="020B0604020202020204" pitchFamily="34" charset="0"/>
                        </a:rPr>
                        <a:t>Hasta 1.5% pa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5" dirty="0">
                          <a:effectLst/>
                          <a:latin typeface="+mn-lt"/>
                          <a:ea typeface="Times New Roman" panose="02020603050405020304" pitchFamily="18" charset="0"/>
                          <a:cs typeface="Arial" panose="020B0604020202020204" pitchFamily="34" charset="0"/>
                        </a:rPr>
                        <a:t>Se cobra mensual el monto proporcional</a:t>
                      </a:r>
                    </a:p>
                    <a:p>
                      <a:pPr algn="l">
                        <a:spcAft>
                          <a:spcPts val="0"/>
                        </a:spcAft>
                      </a:pPr>
                      <a:endParaRPr lang="en-US" sz="1000" spc="-25" dirty="0">
                        <a:effectLst/>
                        <a:latin typeface="+mn-lt"/>
                        <a:ea typeface="Times New Roman" panose="02020603050405020304" pitchFamily="18" charset="0"/>
                        <a:cs typeface="Arial" panose="020B0604020202020204" pitchFamily="34" charset="0"/>
                      </a:endParaRPr>
                    </a:p>
                  </a:txBody>
                  <a:tcPr marL="76617" marR="76617" marT="0" marB="0">
                    <a:lnL w="12700" cap="flat" cmpd="sng" algn="ctr">
                      <a:solidFill>
                        <a:srgbClr val="002060"/>
                      </a:solidFill>
                      <a:prstDash val="solid"/>
                      <a:round/>
                      <a:headEnd type="none" w="med" len="med"/>
                      <a:tailEnd type="none" w="med" len="med"/>
                    </a:lnL>
                  </a:tcPr>
                </a:tc>
                <a:extLst>
                  <a:ext uri="{0D108BD9-81ED-4DB2-BD59-A6C34878D82A}">
                    <a16:rowId xmlns:a16="http://schemas.microsoft.com/office/drawing/2014/main" val="1246902103"/>
                  </a:ext>
                </a:extLst>
              </a:tr>
              <a:tr h="227127">
                <a:tc>
                  <a:txBody>
                    <a:bodyPr/>
                    <a:lstStyle/>
                    <a:p>
                      <a:pPr algn="just">
                        <a:spcAft>
                          <a:spcPts val="0"/>
                        </a:spcAft>
                      </a:pPr>
                      <a:r>
                        <a:rPr lang="en-US" sz="1100" b="1" spc="-25" dirty="0">
                          <a:effectLst/>
                          <a:latin typeface="+mn-lt"/>
                          <a:ea typeface="Times New Roman" panose="02020603050405020304" pitchFamily="18" charset="0"/>
                          <a:cs typeface="Arial" panose="020B0604020202020204" pitchFamily="34" charset="0"/>
                        </a:rPr>
                        <a:t>Costo del Custodio</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100" b="0" spc="-25" dirty="0">
                          <a:effectLst/>
                          <a:latin typeface="+mn-lt"/>
                          <a:ea typeface="Times New Roman" panose="02020603050405020304" pitchFamily="18" charset="0"/>
                          <a:cs typeface="Arial" panose="020B0604020202020204" pitchFamily="34" charset="0"/>
                        </a:rPr>
                        <a:t>Sale de la cuenta CASH TRADING</a:t>
                      </a:r>
                    </a:p>
                  </a:txBody>
                  <a:tcPr marL="76617" marR="76617" marT="0" marB="0">
                    <a:lnR w="12700" cap="flat" cmpd="sng" algn="ctr">
                      <a:solidFill>
                        <a:srgbClr val="002060"/>
                      </a:solidFill>
                      <a:prstDash val="solid"/>
                      <a:round/>
                      <a:headEnd type="none" w="med" len="med"/>
                      <a:tailEnd type="none" w="med" len="med"/>
                    </a:lnR>
                  </a:tcPr>
                </a:tc>
                <a:tc>
                  <a:txBody>
                    <a:bodyPr/>
                    <a:lstStyle/>
                    <a:p>
                      <a:pPr algn="l">
                        <a:spcAft>
                          <a:spcPts val="0"/>
                        </a:spcAft>
                      </a:pPr>
                      <a:r>
                        <a:rPr lang="en-US" sz="1000" spc="-25" dirty="0">
                          <a:effectLst/>
                          <a:latin typeface="+mn-lt"/>
                          <a:ea typeface="Times New Roman" panose="02020603050405020304" pitchFamily="18" charset="0"/>
                          <a:cs typeface="Arial" panose="020B0604020202020204" pitchFamily="34" charset="0"/>
                        </a:rPr>
                        <a:t>0.26% pa</a:t>
                      </a:r>
                      <a:br>
                        <a:rPr lang="en-US" sz="1000" spc="-25" dirty="0">
                          <a:effectLst/>
                          <a:latin typeface="+mn-lt"/>
                          <a:ea typeface="Times New Roman" panose="02020603050405020304" pitchFamily="18" charset="0"/>
                          <a:cs typeface="Arial" panose="020B0604020202020204" pitchFamily="34" charset="0"/>
                        </a:rPr>
                      </a:br>
                      <a:r>
                        <a:rPr lang="en-US" sz="1000" spc="-25" dirty="0">
                          <a:effectLst/>
                          <a:latin typeface="+mn-lt"/>
                          <a:ea typeface="Times New Roman" panose="02020603050405020304" pitchFamily="18" charset="0"/>
                          <a:cs typeface="Arial" panose="020B0604020202020204" pitchFamily="34" charset="0"/>
                        </a:rPr>
                        <a:t>Se cobra mensual el monto proporcional</a:t>
                      </a:r>
                    </a:p>
                  </a:txBody>
                  <a:tcPr marL="76617" marR="76617"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5" dirty="0">
                          <a:effectLst/>
                          <a:latin typeface="+mn-lt"/>
                          <a:ea typeface="Times New Roman" panose="02020603050405020304" pitchFamily="18" charset="0"/>
                          <a:cs typeface="Arial" panose="020B0604020202020204" pitchFamily="34" charset="0"/>
                        </a:rPr>
                        <a:t>0.26% pa</a:t>
                      </a:r>
                    </a:p>
                    <a:p>
                      <a:pPr algn="l">
                        <a:spcAft>
                          <a:spcPts val="0"/>
                        </a:spcAft>
                      </a:pPr>
                      <a:r>
                        <a:rPr lang="en-US" sz="1000" spc="-25" dirty="0">
                          <a:effectLst/>
                          <a:latin typeface="+mn-lt"/>
                          <a:ea typeface="Times New Roman" panose="02020603050405020304" pitchFamily="18" charset="0"/>
                          <a:cs typeface="Arial" panose="020B0604020202020204" pitchFamily="34" charset="0"/>
                        </a:rPr>
                        <a:t>Se cobra mensual el monto proporcional</a:t>
                      </a:r>
                    </a:p>
                  </a:txBody>
                  <a:tcPr marL="76617" marR="76617"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5" dirty="0">
                          <a:effectLst/>
                          <a:latin typeface="+mn-lt"/>
                          <a:ea typeface="Times New Roman" panose="02020603050405020304" pitchFamily="18" charset="0"/>
                          <a:cs typeface="Arial" panose="020B0604020202020204" pitchFamily="34" charset="0"/>
                        </a:rPr>
                        <a:t>0.26% pa</a:t>
                      </a:r>
                    </a:p>
                    <a:p>
                      <a:pPr algn="l">
                        <a:spcAft>
                          <a:spcPts val="0"/>
                        </a:spcAft>
                      </a:pPr>
                      <a:r>
                        <a:rPr lang="en-US" sz="1000" spc="-25" dirty="0">
                          <a:effectLst/>
                          <a:latin typeface="+mn-lt"/>
                          <a:ea typeface="Times New Roman" panose="02020603050405020304" pitchFamily="18" charset="0"/>
                          <a:cs typeface="Arial" panose="020B0604020202020204" pitchFamily="34" charset="0"/>
                        </a:rPr>
                        <a:t>Se cobra mensual el monto proporcional</a:t>
                      </a:r>
                    </a:p>
                  </a:txBody>
                  <a:tcPr marL="76617" marR="76617" marT="0" marB="0">
                    <a:lnL w="12700" cap="flat" cmpd="sng" algn="ctr">
                      <a:solidFill>
                        <a:srgbClr val="002060"/>
                      </a:solidFill>
                      <a:prstDash val="solid"/>
                      <a:round/>
                      <a:headEnd type="none" w="med" len="med"/>
                      <a:tailEnd type="none" w="med" len="med"/>
                    </a:lnL>
                  </a:tcPr>
                </a:tc>
                <a:extLst>
                  <a:ext uri="{0D108BD9-81ED-4DB2-BD59-A6C34878D82A}">
                    <a16:rowId xmlns:a16="http://schemas.microsoft.com/office/drawing/2014/main" val="1190271025"/>
                  </a:ext>
                </a:extLst>
              </a:tr>
            </a:tbl>
          </a:graphicData>
        </a:graphic>
      </p:graphicFrame>
      <p:pic>
        <p:nvPicPr>
          <p:cNvPr id="6" name="Picture 5">
            <a:extLst>
              <a:ext uri="{FF2B5EF4-FFF2-40B4-BE49-F238E27FC236}">
                <a16:creationId xmlns:a16="http://schemas.microsoft.com/office/drawing/2014/main" id="{563951F8-3E81-C529-50F3-D7374BC63EEF}"/>
              </a:ext>
            </a:extLst>
          </p:cNvPr>
          <p:cNvPicPr>
            <a:picLocks noChangeAspect="1"/>
          </p:cNvPicPr>
          <p:nvPr/>
        </p:nvPicPr>
        <p:blipFill>
          <a:blip r:embed="rId3"/>
          <a:stretch>
            <a:fillRect/>
          </a:stretch>
        </p:blipFill>
        <p:spPr>
          <a:xfrm>
            <a:off x="7004807" y="428552"/>
            <a:ext cx="2139193" cy="781207"/>
          </a:xfrm>
          <a:prstGeom prst="rect">
            <a:avLst/>
          </a:prstGeom>
        </p:spPr>
      </p:pic>
      <p:sp>
        <p:nvSpPr>
          <p:cNvPr id="2" name="CuadroTexto 1">
            <a:extLst>
              <a:ext uri="{FF2B5EF4-FFF2-40B4-BE49-F238E27FC236}">
                <a16:creationId xmlns:a16="http://schemas.microsoft.com/office/drawing/2014/main" id="{2379DE04-3CF1-6FCF-50EC-6DE2B4052386}"/>
              </a:ext>
            </a:extLst>
          </p:cNvPr>
          <p:cNvSpPr txBox="1"/>
          <p:nvPr/>
        </p:nvSpPr>
        <p:spPr>
          <a:xfrm>
            <a:off x="4924338" y="1612393"/>
            <a:ext cx="3957090" cy="2205732"/>
          </a:xfrm>
          <a:prstGeom prst="rect">
            <a:avLst/>
          </a:prstGeom>
          <a:noFill/>
        </p:spPr>
        <p:txBody>
          <a:bodyPr wrap="square" rtlCol="0">
            <a:spAutoFit/>
          </a:bodyPr>
          <a:lstStyle/>
          <a:p>
            <a:pPr>
              <a:spcBef>
                <a:spcPts val="50"/>
              </a:spcBef>
              <a:spcAft>
                <a:spcPts val="50"/>
              </a:spcAft>
              <a:buClr>
                <a:schemeClr val="tx1"/>
              </a:buClr>
            </a:pPr>
            <a:r>
              <a:rPr lang="en-US" sz="1400" b="1" dirty="0">
                <a:solidFill>
                  <a:srgbClr val="002060"/>
                </a:solidFill>
                <a:latin typeface="Arial" panose="020B0604020202020204" pitchFamily="34" charset="0"/>
                <a:cs typeface="Arial" panose="020B0604020202020204" pitchFamily="34" charset="0"/>
              </a:rPr>
              <a:t>Inversión minima ideal es de $100,000 USD</a:t>
            </a:r>
          </a:p>
          <a:p>
            <a:pPr>
              <a:spcBef>
                <a:spcPts val="50"/>
              </a:spcBef>
              <a:spcAft>
                <a:spcPts val="50"/>
              </a:spcAft>
              <a:buClr>
                <a:schemeClr val="tx1"/>
              </a:buClr>
            </a:pPr>
            <a:r>
              <a:rPr lang="en-US" sz="1400" b="1" dirty="0">
                <a:solidFill>
                  <a:srgbClr val="002060"/>
                </a:solidFill>
                <a:latin typeface="Arial" panose="020B0604020202020204" pitchFamily="34" charset="0"/>
                <a:cs typeface="Arial" panose="020B0604020202020204" pitchFamily="34" charset="0"/>
              </a:rPr>
              <a:t> </a:t>
            </a:r>
          </a:p>
          <a:p>
            <a:pPr marL="285750" indent="-285750">
              <a:spcBef>
                <a:spcPts val="50"/>
              </a:spcBef>
              <a:spcAft>
                <a:spcPts val="50"/>
              </a:spcAft>
              <a:buClr>
                <a:schemeClr val="tx1"/>
              </a:buClr>
              <a:buFont typeface="Wingdings" panose="05000000000000000000" pitchFamily="2" charset="2"/>
              <a:buChar char="§"/>
            </a:pPr>
            <a:r>
              <a:rPr lang="es-MX" sz="1200" b="1" dirty="0">
                <a:latin typeface="Arial" panose="020B0604020202020204" pitchFamily="34" charset="0"/>
                <a:cs typeface="Arial" panose="020B0604020202020204" pitchFamily="34" charset="0"/>
              </a:rPr>
              <a:t>Cuentas segregadas por ley en IOM, UK </a:t>
            </a:r>
            <a:r>
              <a:rPr lang="es-MX" sz="1200" dirty="0">
                <a:latin typeface="Arial" panose="020B0604020202020204" pitchFamily="34" charset="0"/>
                <a:cs typeface="Arial" panose="020B0604020202020204" pitchFamily="34" charset="0"/>
              </a:rPr>
              <a:t>para proteger a los inversionistas.</a:t>
            </a:r>
          </a:p>
          <a:p>
            <a:pPr marL="285750" indent="-285750">
              <a:spcBef>
                <a:spcPts val="50"/>
              </a:spcBef>
              <a:spcAft>
                <a:spcPts val="50"/>
              </a:spcAft>
              <a:buClr>
                <a:schemeClr val="tx1"/>
              </a:buClr>
              <a:buFont typeface="Wingdings" panose="05000000000000000000" pitchFamily="2" charset="2"/>
              <a:buChar char="§"/>
            </a:pPr>
            <a:r>
              <a:rPr lang="es-MX" sz="1200" dirty="0">
                <a:latin typeface="Arial" panose="020B0604020202020204" pitchFamily="34" charset="0"/>
                <a:cs typeface="Arial" panose="020B0604020202020204" pitchFamily="34" charset="0"/>
              </a:rPr>
              <a:t>Custodio es Pershing (BNY Mellon) </a:t>
            </a:r>
          </a:p>
          <a:p>
            <a:pPr marL="285750" indent="-285750">
              <a:spcBef>
                <a:spcPts val="50"/>
              </a:spcBef>
              <a:spcAft>
                <a:spcPts val="50"/>
              </a:spcAft>
              <a:buClr>
                <a:schemeClr val="tx1"/>
              </a:buClr>
              <a:buFont typeface="Wingdings" panose="05000000000000000000" pitchFamily="2" charset="2"/>
              <a:buChar char="§"/>
            </a:pPr>
            <a:r>
              <a:rPr lang="es-MX" sz="1200" b="1" dirty="0">
                <a:latin typeface="Arial" panose="020B0604020202020204" pitchFamily="34" charset="0"/>
                <a:cs typeface="Arial" panose="020B0604020202020204" pitchFamily="34" charset="0"/>
              </a:rPr>
              <a:t>Valorizaciones en línea.</a:t>
            </a:r>
          </a:p>
          <a:p>
            <a:pPr marL="285750" indent="-285750">
              <a:spcBef>
                <a:spcPts val="50"/>
              </a:spcBef>
              <a:spcAft>
                <a:spcPts val="50"/>
              </a:spcAft>
              <a:buClr>
                <a:schemeClr val="tx1"/>
              </a:buClr>
              <a:buFont typeface="Wingdings" panose="05000000000000000000" pitchFamily="2" charset="2"/>
              <a:buChar char="§"/>
            </a:pPr>
            <a:r>
              <a:rPr lang="es-MX" sz="1200" b="1" dirty="0">
                <a:latin typeface="Arial" panose="020B0604020202020204" pitchFamily="34" charset="0"/>
                <a:cs typeface="Arial" panose="020B0604020202020204" pitchFamily="34" charset="0"/>
              </a:rPr>
              <a:t>Trading en línea / Email /Tel</a:t>
            </a:r>
          </a:p>
          <a:p>
            <a:pPr marL="285750" indent="-285750">
              <a:spcBef>
                <a:spcPts val="50"/>
              </a:spcBef>
              <a:spcAft>
                <a:spcPts val="50"/>
              </a:spcAft>
              <a:buClr>
                <a:schemeClr val="tx1"/>
              </a:buClr>
              <a:buFont typeface="Wingdings" panose="05000000000000000000" pitchFamily="2" charset="2"/>
              <a:buChar char="§"/>
            </a:pPr>
            <a:r>
              <a:rPr lang="es-MX" sz="1200" b="1" dirty="0">
                <a:latin typeface="Arial" panose="020B0604020202020204" pitchFamily="34" charset="0"/>
                <a:cs typeface="Arial" panose="020B0604020202020204" pitchFamily="34" charset="0"/>
              </a:rPr>
              <a:t>Multi-Divisa</a:t>
            </a:r>
          </a:p>
          <a:p>
            <a:pPr marL="285750" indent="-285750">
              <a:spcBef>
                <a:spcPts val="50"/>
              </a:spcBef>
              <a:spcAft>
                <a:spcPts val="50"/>
              </a:spcAft>
              <a:buClr>
                <a:schemeClr val="tx1"/>
              </a:buClr>
              <a:buFont typeface="Wingdings" panose="05000000000000000000" pitchFamily="2" charset="2"/>
              <a:buChar char="§"/>
            </a:pPr>
            <a:r>
              <a:rPr lang="es-MX" sz="1200" b="1" dirty="0">
                <a:latin typeface="Arial" panose="020B0604020202020204" pitchFamily="34" charset="0"/>
                <a:cs typeface="Arial" panose="020B0604020202020204" pitchFamily="34" charset="0"/>
              </a:rPr>
              <a:t>Beneficio fiscal adentro de la plataforma</a:t>
            </a:r>
          </a:p>
          <a:p>
            <a:pPr marL="285750" indent="-285750">
              <a:spcBef>
                <a:spcPts val="50"/>
              </a:spcBef>
              <a:spcAft>
                <a:spcPts val="50"/>
              </a:spcAft>
              <a:buClr>
                <a:schemeClr val="tx1"/>
              </a:buClr>
              <a:buFont typeface="Wingdings" panose="05000000000000000000" pitchFamily="2" charset="2"/>
              <a:buChar char="§"/>
            </a:pPr>
            <a:r>
              <a:rPr lang="es-MX" sz="1200" b="1" dirty="0">
                <a:latin typeface="Arial" panose="020B0604020202020204" pitchFamily="34" charset="0"/>
                <a:cs typeface="Arial" panose="020B0604020202020204" pitchFamily="34" charset="0"/>
              </a:rPr>
              <a:t>Multiples co-titulares para sucesión de activos</a:t>
            </a:r>
          </a:p>
        </p:txBody>
      </p:sp>
    </p:spTree>
    <p:extLst>
      <p:ext uri="{BB962C8B-B14F-4D97-AF65-F5344CB8AC3E}">
        <p14:creationId xmlns:p14="http://schemas.microsoft.com/office/powerpoint/2010/main" val="11445956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CA3B9EB-BB55-9840-B82D-FF75058E425D}"/>
              </a:ext>
            </a:extLst>
          </p:cNvPr>
          <p:cNvSpPr txBox="1"/>
          <p:nvPr/>
        </p:nvSpPr>
        <p:spPr>
          <a:xfrm>
            <a:off x="579785" y="1055691"/>
            <a:ext cx="7984429" cy="34470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7200" b="1" i="0" u="none" strike="noStrike" kern="1200" cap="none" spc="0" normalizeH="0" baseline="0" noProof="0" dirty="0">
                <a:ln>
                  <a:noFill/>
                </a:ln>
                <a:solidFill>
                  <a:srgbClr val="002060"/>
                </a:solidFill>
                <a:uLnTx/>
                <a:uFillTx/>
                <a:latin typeface="Arial" pitchFamily="34" charset="0"/>
                <a:ea typeface="+mn-ea"/>
                <a:cs typeface="Arial" pitchFamily="34" charset="0"/>
              </a:rPr>
              <a:t>06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r>
              <a:rPr lang="da-DK" sz="4400" b="1" spc="-150" dirty="0">
                <a:solidFill>
                  <a:srgbClr val="666666"/>
                </a:solidFill>
                <a:latin typeface="Arial" pitchFamily="34" charset="0"/>
                <a:cs typeface="Arial" pitchFamily="34" charset="0"/>
              </a:rPr>
              <a:t>Datos de contacto </a:t>
            </a:r>
            <a:r>
              <a:rPr lang="da-DK" sz="4800" b="1" spc="-150" dirty="0">
                <a:solidFill>
                  <a:srgbClr val="666666"/>
                </a:solidFill>
                <a:latin typeface="Arial" pitchFamily="34" charset="0"/>
                <a:cs typeface="Arial" pitchFamily="34" charset="0"/>
              </a:rPr>
              <a:t>y </a:t>
            </a:r>
          </a:p>
          <a:p>
            <a:r>
              <a:rPr lang="da-DK" sz="4800" b="1" spc="-150" dirty="0">
                <a:solidFill>
                  <a:srgbClr val="666666"/>
                </a:solidFill>
                <a:latin typeface="Arial" pitchFamily="34" charset="0"/>
                <a:cs typeface="Arial" pitchFamily="34" charset="0"/>
              </a:rPr>
              <a:t>Redes Sociales</a:t>
            </a:r>
            <a:endParaRPr lang="da-DK" sz="5400" b="1" spc="-150" dirty="0">
              <a:solidFill>
                <a:srgbClr val="666666"/>
              </a:solidFill>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600" b="1" i="0" u="none" strike="noStrike" kern="1200" cap="none" spc="0" normalizeH="0" baseline="0" noProof="0" dirty="0">
              <a:ln>
                <a:noFill/>
              </a:ln>
              <a:solidFill>
                <a:srgbClr val="00206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KNG International Advisors</a:t>
            </a:r>
          </a:p>
        </p:txBody>
      </p:sp>
    </p:spTree>
    <p:extLst>
      <p:ext uri="{BB962C8B-B14F-4D97-AF65-F5344CB8AC3E}">
        <p14:creationId xmlns:p14="http://schemas.microsoft.com/office/powerpoint/2010/main" val="13343631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CE7AE2-290B-43E0-9FF2-541467F93BDB}"/>
              </a:ext>
            </a:extLst>
          </p:cNvPr>
          <p:cNvSpPr/>
          <p:nvPr/>
        </p:nvSpPr>
        <p:spPr>
          <a:xfrm>
            <a:off x="8578132" y="0"/>
            <a:ext cx="571500" cy="58477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2060"/>
              </a:solidFill>
            </a:endParaRPr>
          </a:p>
        </p:txBody>
      </p:sp>
      <p:sp>
        <p:nvSpPr>
          <p:cNvPr id="10" name="Rectangle 9">
            <a:extLst>
              <a:ext uri="{FF2B5EF4-FFF2-40B4-BE49-F238E27FC236}">
                <a16:creationId xmlns:a16="http://schemas.microsoft.com/office/drawing/2014/main" id="{597D3B6D-E14A-407F-8E8F-1A6DBDFD486A}"/>
              </a:ext>
            </a:extLst>
          </p:cNvPr>
          <p:cNvSpPr/>
          <p:nvPr/>
        </p:nvSpPr>
        <p:spPr>
          <a:xfrm>
            <a:off x="8949690" y="584775"/>
            <a:ext cx="194310" cy="20389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2060"/>
              </a:solidFill>
            </a:endParaRPr>
          </a:p>
        </p:txBody>
      </p:sp>
      <p:sp>
        <p:nvSpPr>
          <p:cNvPr id="11" name="Rectangle 10">
            <a:extLst>
              <a:ext uri="{FF2B5EF4-FFF2-40B4-BE49-F238E27FC236}">
                <a16:creationId xmlns:a16="http://schemas.microsoft.com/office/drawing/2014/main" id="{08A04414-2927-4B27-A34D-40EA65FFB3A1}"/>
              </a:ext>
            </a:extLst>
          </p:cNvPr>
          <p:cNvSpPr/>
          <p:nvPr/>
        </p:nvSpPr>
        <p:spPr>
          <a:xfrm>
            <a:off x="8383822" y="0"/>
            <a:ext cx="194310" cy="20389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2060"/>
              </a:solidFill>
            </a:endParaRPr>
          </a:p>
        </p:txBody>
      </p:sp>
      <p:pic>
        <p:nvPicPr>
          <p:cNvPr id="13" name="Picture 12" descr="Logo, company name&#10;&#10;Description automatically generated">
            <a:extLst>
              <a:ext uri="{FF2B5EF4-FFF2-40B4-BE49-F238E27FC236}">
                <a16:creationId xmlns:a16="http://schemas.microsoft.com/office/drawing/2014/main" id="{5DD4ADB5-BC73-47F5-AA69-195AB47DE2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536" t="34623" r="64348" b="34477"/>
          <a:stretch/>
        </p:blipFill>
        <p:spPr>
          <a:xfrm>
            <a:off x="291548" y="6104543"/>
            <a:ext cx="495242" cy="475161"/>
          </a:xfrm>
          <a:prstGeom prst="rect">
            <a:avLst/>
          </a:prstGeom>
        </p:spPr>
      </p:pic>
      <p:pic>
        <p:nvPicPr>
          <p:cNvPr id="14" name="Picture 12" descr="A tree in a forest&#10;&#10;Description automatically generated">
            <a:extLst>
              <a:ext uri="{FF2B5EF4-FFF2-40B4-BE49-F238E27FC236}">
                <a16:creationId xmlns:a16="http://schemas.microsoft.com/office/drawing/2014/main" id="{33E38E3D-8D7B-E446-B1F3-46E9685D54A9}"/>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54330"/>
          <a:stretch/>
        </p:blipFill>
        <p:spPr>
          <a:xfrm>
            <a:off x="0" y="4527925"/>
            <a:ext cx="9144000" cy="2365738"/>
          </a:xfrm>
          <a:prstGeom prst="rect">
            <a:avLst/>
          </a:prstGeom>
        </p:spPr>
      </p:pic>
      <p:sp>
        <p:nvSpPr>
          <p:cNvPr id="3" name="CuadroTexto 2">
            <a:extLst>
              <a:ext uri="{FF2B5EF4-FFF2-40B4-BE49-F238E27FC236}">
                <a16:creationId xmlns:a16="http://schemas.microsoft.com/office/drawing/2014/main" id="{E3169E41-AE8E-DEF3-ED57-7E578107A4CA}"/>
              </a:ext>
            </a:extLst>
          </p:cNvPr>
          <p:cNvSpPr txBox="1"/>
          <p:nvPr/>
        </p:nvSpPr>
        <p:spPr>
          <a:xfrm>
            <a:off x="3913802" y="700229"/>
            <a:ext cx="4532243" cy="584775"/>
          </a:xfrm>
          <a:prstGeom prst="rect">
            <a:avLst/>
          </a:prstGeom>
          <a:noFill/>
        </p:spPr>
        <p:txBody>
          <a:bodyPr wrap="square" rtlCol="0">
            <a:spAutoFit/>
          </a:bodyPr>
          <a:lstStyle/>
          <a:p>
            <a:pPr algn="ctr"/>
            <a:r>
              <a:rPr lang="es-MX" sz="3200" b="1" dirty="0">
                <a:solidFill>
                  <a:srgbClr val="002060"/>
                </a:solidFill>
                <a:latin typeface="Arial" pitchFamily="34" charset="0"/>
                <a:cs typeface="Arial" pitchFamily="34" charset="0"/>
              </a:rPr>
              <a:t>Síguenos en La Redes</a:t>
            </a:r>
            <a:endParaRPr lang="es-MX" sz="3200" dirty="0"/>
          </a:p>
        </p:txBody>
      </p:sp>
      <p:pic>
        <p:nvPicPr>
          <p:cNvPr id="12" name="Picture 3" descr="A screenshot of a cell phone&#10;&#10;Description automatically generated">
            <a:extLst>
              <a:ext uri="{FF2B5EF4-FFF2-40B4-BE49-F238E27FC236}">
                <a16:creationId xmlns:a16="http://schemas.microsoft.com/office/drawing/2014/main" id="{4804926E-D7E3-CC2F-FA65-5E8C48E86B4C}"/>
              </a:ext>
            </a:extLst>
          </p:cNvPr>
          <p:cNvPicPr>
            <a:picLocks noChangeAspect="1"/>
          </p:cNvPicPr>
          <p:nvPr/>
        </p:nvPicPr>
        <p:blipFill rotWithShape="1">
          <a:blip r:embed="rId4">
            <a:extLst>
              <a:ext uri="{28A0092B-C50C-407E-A947-70E740481C1C}">
                <a14:useLocalDpi xmlns:a14="http://schemas.microsoft.com/office/drawing/2010/main" val="0"/>
              </a:ext>
            </a:extLst>
          </a:blip>
          <a:srcRect t="42126" r="53380" b="44347"/>
          <a:stretch/>
        </p:blipFill>
        <p:spPr>
          <a:xfrm>
            <a:off x="0" y="1918590"/>
            <a:ext cx="4396125" cy="1275521"/>
          </a:xfrm>
          <a:prstGeom prst="rect">
            <a:avLst/>
          </a:prstGeom>
        </p:spPr>
      </p:pic>
      <p:sp>
        <p:nvSpPr>
          <p:cNvPr id="17" name="TextBox 7">
            <a:extLst>
              <a:ext uri="{FF2B5EF4-FFF2-40B4-BE49-F238E27FC236}">
                <a16:creationId xmlns:a16="http://schemas.microsoft.com/office/drawing/2014/main" id="{9C184754-11F2-C99D-172E-70E1CE95E733}"/>
              </a:ext>
            </a:extLst>
          </p:cNvPr>
          <p:cNvSpPr txBox="1"/>
          <p:nvPr/>
        </p:nvSpPr>
        <p:spPr>
          <a:xfrm>
            <a:off x="349532" y="3685809"/>
            <a:ext cx="8444935" cy="2062103"/>
          </a:xfrm>
          <a:prstGeom prst="rect">
            <a:avLst/>
          </a:prstGeom>
          <a:noFill/>
        </p:spPr>
        <p:txBody>
          <a:bodyPr wrap="square" rtlCol="0">
            <a:spAutoFit/>
          </a:bodyPr>
          <a:lstStyle/>
          <a:p>
            <a:pPr algn="just"/>
            <a:r>
              <a:rPr lang="es-MX" sz="1600" b="1" dirty="0">
                <a:latin typeface="Arial" panose="020B0604020202020204" pitchFamily="34" charset="0"/>
                <a:cs typeface="Arial" panose="020B0604020202020204" pitchFamily="34" charset="0"/>
              </a:rPr>
              <a:t>Al seguirnos obtendrás </a:t>
            </a:r>
          </a:p>
          <a:p>
            <a:pPr algn="just"/>
            <a:endParaRPr lang="es-MX" sz="16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MX" sz="1600" dirty="0">
                <a:latin typeface="Arial" panose="020B0604020202020204" pitchFamily="34" charset="0"/>
                <a:cs typeface="Arial" panose="020B0604020202020204" pitchFamily="34" charset="0"/>
              </a:rPr>
              <a:t>Reportes semanales con la información más relevante del mercado financiero internacional</a:t>
            </a:r>
          </a:p>
          <a:p>
            <a:pPr marL="285750" indent="-285750">
              <a:buFont typeface="Arial" panose="020B0604020202020204" pitchFamily="34" charset="0"/>
              <a:buChar char="•"/>
            </a:pPr>
            <a:r>
              <a:rPr lang="es-MX" sz="1600" dirty="0">
                <a:latin typeface="Arial" panose="020B0604020202020204" pitchFamily="34" charset="0"/>
                <a:cs typeface="Arial" panose="020B0604020202020204" pitchFamily="34" charset="0"/>
              </a:rPr>
              <a:t>Avisos de oportunidades de inversión global</a:t>
            </a:r>
          </a:p>
          <a:p>
            <a:pPr marL="285750" indent="-285750">
              <a:buFont typeface="Arial" panose="020B0604020202020204" pitchFamily="34" charset="0"/>
              <a:buChar char="•"/>
            </a:pPr>
            <a:r>
              <a:rPr lang="es-MX" sz="1600" dirty="0">
                <a:latin typeface="Arial" panose="020B0604020202020204" pitchFamily="34" charset="0"/>
                <a:cs typeface="Arial" panose="020B0604020202020204" pitchFamily="34" charset="0"/>
              </a:rPr>
              <a:t>Avisos  de los pagos de cupones de interés de bonos corporativos de alto rendimiento</a:t>
            </a:r>
          </a:p>
          <a:p>
            <a:pPr marL="285750" indent="-285750">
              <a:buFont typeface="Arial" panose="020B0604020202020204" pitchFamily="34" charset="0"/>
              <a:buChar char="•"/>
            </a:pPr>
            <a:r>
              <a:rPr lang="es-MX" sz="1600" dirty="0">
                <a:latin typeface="Arial" panose="020B0604020202020204" pitchFamily="34" charset="0"/>
                <a:cs typeface="Arial" panose="020B0604020202020204" pitchFamily="34" charset="0"/>
              </a:rPr>
              <a:t>Tips de inteligencia financiera</a:t>
            </a:r>
          </a:p>
          <a:p>
            <a:pPr marL="285750" indent="-285750">
              <a:buFont typeface="Arial" panose="020B0604020202020204" pitchFamily="34" charset="0"/>
              <a:buChar char="•"/>
            </a:pPr>
            <a:r>
              <a:rPr lang="es-MX" sz="1600" dirty="0">
                <a:latin typeface="Arial" panose="020B0604020202020204" pitchFamily="34" charset="0"/>
                <a:cs typeface="Arial" panose="020B0604020202020204" pitchFamily="34" charset="0"/>
              </a:rPr>
              <a:t>Webinars con gestores patrimoniales y emisores de bonos desde Londres, Suiza y NY</a:t>
            </a:r>
          </a:p>
        </p:txBody>
      </p:sp>
      <p:pic>
        <p:nvPicPr>
          <p:cNvPr id="5" name="Imagen 4">
            <a:extLst>
              <a:ext uri="{FF2B5EF4-FFF2-40B4-BE49-F238E27FC236}">
                <a16:creationId xmlns:a16="http://schemas.microsoft.com/office/drawing/2014/main" id="{0901421E-E95F-D31D-77CB-C2E3F845E9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5430" y="1378917"/>
            <a:ext cx="2558761" cy="2558761"/>
          </a:xfrm>
          <a:prstGeom prst="rect">
            <a:avLst/>
          </a:prstGeom>
        </p:spPr>
      </p:pic>
    </p:spTree>
    <p:extLst>
      <p:ext uri="{BB962C8B-B14F-4D97-AF65-F5344CB8AC3E}">
        <p14:creationId xmlns:p14="http://schemas.microsoft.com/office/powerpoint/2010/main" val="6592087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CuadroTexto 37"/>
          <p:cNvSpPr txBox="1"/>
          <p:nvPr/>
        </p:nvSpPr>
        <p:spPr>
          <a:xfrm>
            <a:off x="2557780" y="629218"/>
            <a:ext cx="4966057" cy="646331"/>
          </a:xfrm>
          <a:prstGeom prst="rect">
            <a:avLst/>
          </a:prstGeom>
          <a:noFill/>
        </p:spPr>
        <p:txBody>
          <a:bodyPr wrap="square" rtlCol="0">
            <a:spAutoFit/>
          </a:bodyPr>
          <a:lstStyle/>
          <a:p>
            <a:pPr algn="r"/>
            <a:r>
              <a:rPr lang="es-MX" sz="3600" b="1" dirty="0">
                <a:solidFill>
                  <a:srgbClr val="002060"/>
                </a:solidFill>
                <a:latin typeface="Arial" pitchFamily="34" charset="0"/>
                <a:cs typeface="Arial" pitchFamily="34" charset="0"/>
              </a:rPr>
              <a:t>Contacto</a:t>
            </a:r>
            <a:endParaRPr lang="es-MX" sz="4000" dirty="0"/>
          </a:p>
        </p:txBody>
      </p:sp>
      <p:sp>
        <p:nvSpPr>
          <p:cNvPr id="2" name="Rectángulo 1">
            <a:hlinkClick r:id="rId2"/>
          </p:cNvPr>
          <p:cNvSpPr/>
          <p:nvPr/>
        </p:nvSpPr>
        <p:spPr>
          <a:xfrm>
            <a:off x="4803818" y="5938508"/>
            <a:ext cx="2245038" cy="244699"/>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 sz="1100" dirty="0">
              <a:solidFill>
                <a:schemeClr val="tx1">
                  <a:lumMod val="75000"/>
                  <a:lumOff val="25000"/>
                </a:schemeClr>
              </a:solidFill>
              <a:cs typeface="Arial" pitchFamily="34" charset="0"/>
            </a:endParaRPr>
          </a:p>
        </p:txBody>
      </p:sp>
      <p:sp>
        <p:nvSpPr>
          <p:cNvPr id="9" name="CuadroTexto 6">
            <a:extLst>
              <a:ext uri="{FF2B5EF4-FFF2-40B4-BE49-F238E27FC236}">
                <a16:creationId xmlns:a16="http://schemas.microsoft.com/office/drawing/2014/main" id="{97C82579-65AE-4BD3-9A21-3479451DA871}"/>
              </a:ext>
            </a:extLst>
          </p:cNvPr>
          <p:cNvSpPr txBox="1"/>
          <p:nvPr/>
        </p:nvSpPr>
        <p:spPr>
          <a:xfrm>
            <a:off x="4803818" y="1356494"/>
            <a:ext cx="2102854" cy="5239896"/>
          </a:xfrm>
          <a:prstGeom prst="rect">
            <a:avLst/>
          </a:prstGeom>
          <a:noFill/>
        </p:spPr>
        <p:txBody>
          <a:bodyPr wrap="square" rtlCol="0">
            <a:spAutoFit/>
          </a:bodyPr>
          <a:lstStyle/>
          <a:p>
            <a:pPr>
              <a:buClr>
                <a:schemeClr val="folHlink"/>
              </a:buClr>
              <a:buSzPct val="90000"/>
            </a:pPr>
            <a:r>
              <a:rPr lang="es-MX" sz="1400" b="1" dirty="0">
                <a:solidFill>
                  <a:schemeClr val="tx2">
                    <a:lumMod val="50000"/>
                  </a:schemeClr>
                </a:solidFill>
                <a:latin typeface="Arial" panose="020B0604020202020204" pitchFamily="34" charset="0"/>
                <a:cs typeface="Arial" panose="020B0604020202020204" pitchFamily="34" charset="0"/>
              </a:rPr>
              <a:t>México</a:t>
            </a:r>
          </a:p>
          <a:p>
            <a:pPr marL="171450" indent="-171450">
              <a:buClr>
                <a:schemeClr val="folHlink"/>
              </a:buClr>
              <a:buSzPct val="90000"/>
              <a:buFont typeface="Arial" panose="020B0604020202020204" pitchFamily="34" charset="0"/>
              <a:buChar char="•"/>
            </a:pPr>
            <a:r>
              <a:rPr lang="es-MX" sz="1050" b="1" dirty="0">
                <a:solidFill>
                  <a:schemeClr val="bg2">
                    <a:lumMod val="50000"/>
                  </a:schemeClr>
                </a:solidFill>
                <a:latin typeface="Arial" panose="020B0604020202020204" pitchFamily="34" charset="0"/>
                <a:cs typeface="Arial" panose="020B0604020202020204" pitchFamily="34" charset="0"/>
              </a:rPr>
              <a:t>Cancún </a:t>
            </a:r>
          </a:p>
          <a:p>
            <a:pPr marL="171450" indent="-171450">
              <a:buClr>
                <a:schemeClr val="folHlink"/>
              </a:buClr>
              <a:buSzPct val="90000"/>
              <a:buFont typeface="Arial" panose="020B0604020202020204" pitchFamily="34" charset="0"/>
              <a:buChar char="•"/>
            </a:pPr>
            <a:r>
              <a:rPr lang="es-MX" sz="1050" b="1" dirty="0">
                <a:solidFill>
                  <a:schemeClr val="bg2">
                    <a:lumMod val="50000"/>
                  </a:schemeClr>
                </a:solidFill>
                <a:latin typeface="Arial" panose="020B0604020202020204" pitchFamily="34" charset="0"/>
                <a:cs typeface="Arial" panose="020B0604020202020204" pitchFamily="34" charset="0"/>
              </a:rPr>
              <a:t>Playa del Carmen</a:t>
            </a:r>
          </a:p>
          <a:p>
            <a:pPr marL="171450" indent="-171450">
              <a:buClr>
                <a:schemeClr val="folHlink"/>
              </a:buClr>
              <a:buSzPct val="90000"/>
              <a:buFont typeface="Arial" panose="020B0604020202020204" pitchFamily="34" charset="0"/>
              <a:buChar char="•"/>
            </a:pPr>
            <a:r>
              <a:rPr lang="es-MX" sz="1050" b="1" dirty="0">
                <a:solidFill>
                  <a:schemeClr val="bg2">
                    <a:lumMod val="50000"/>
                  </a:schemeClr>
                </a:solidFill>
                <a:latin typeface="Arial" panose="020B0604020202020204" pitchFamily="34" charset="0"/>
                <a:cs typeface="Arial" panose="020B0604020202020204" pitchFamily="34" charset="0"/>
              </a:rPr>
              <a:t>Ciudad de México</a:t>
            </a:r>
          </a:p>
          <a:p>
            <a:pPr marL="171450" indent="-171450">
              <a:buClr>
                <a:schemeClr val="folHlink"/>
              </a:buClr>
              <a:buSzPct val="90000"/>
              <a:buFont typeface="Arial" panose="020B0604020202020204" pitchFamily="34" charset="0"/>
              <a:buChar char="•"/>
            </a:pPr>
            <a:r>
              <a:rPr lang="es-MX" sz="1050" b="1" dirty="0">
                <a:solidFill>
                  <a:schemeClr val="bg2">
                    <a:lumMod val="50000"/>
                  </a:schemeClr>
                </a:solidFill>
                <a:latin typeface="Arial" panose="020B0604020202020204" pitchFamily="34" charset="0"/>
                <a:cs typeface="Arial" panose="020B0604020202020204" pitchFamily="34" charset="0"/>
              </a:rPr>
              <a:t>Monterrey</a:t>
            </a:r>
          </a:p>
          <a:p>
            <a:pPr marL="171450" indent="-171450">
              <a:buClr>
                <a:schemeClr val="folHlink"/>
              </a:buClr>
              <a:buSzPct val="90000"/>
              <a:buFont typeface="Arial" panose="020B0604020202020204" pitchFamily="34" charset="0"/>
              <a:buChar char="•"/>
            </a:pPr>
            <a:r>
              <a:rPr lang="es-MX" sz="1050" b="1" dirty="0">
                <a:solidFill>
                  <a:schemeClr val="bg2">
                    <a:lumMod val="50000"/>
                  </a:schemeClr>
                </a:solidFill>
                <a:latin typeface="Arial" panose="020B0604020202020204" pitchFamily="34" charset="0"/>
                <a:cs typeface="Arial" panose="020B0604020202020204" pitchFamily="34" charset="0"/>
              </a:rPr>
              <a:t>Mérida	</a:t>
            </a:r>
            <a:endParaRPr lang="es-MX" sz="1050" dirty="0">
              <a:solidFill>
                <a:schemeClr val="bg2">
                  <a:lumMod val="50000"/>
                </a:schemeClr>
              </a:solidFill>
              <a:latin typeface="Arial" panose="020B0604020202020204" pitchFamily="34" charset="0"/>
              <a:cs typeface="Arial" panose="020B0604020202020204" pitchFamily="34" charset="0"/>
            </a:endParaRPr>
          </a:p>
          <a:p>
            <a:pPr marL="171450" indent="-171450">
              <a:buClr>
                <a:schemeClr val="folHlink"/>
              </a:buClr>
              <a:buSzPct val="90000"/>
              <a:buFont typeface="Arial" panose="020B0604020202020204" pitchFamily="34" charset="0"/>
              <a:buChar char="•"/>
            </a:pPr>
            <a:r>
              <a:rPr lang="es-MX" sz="1050" b="1" dirty="0">
                <a:solidFill>
                  <a:schemeClr val="bg2">
                    <a:lumMod val="50000"/>
                  </a:schemeClr>
                </a:solidFill>
                <a:latin typeface="Arial" panose="020B0604020202020204" pitchFamily="34" charset="0"/>
                <a:cs typeface="Arial" panose="020B0604020202020204" pitchFamily="34" charset="0"/>
              </a:rPr>
              <a:t>Guadalajara</a:t>
            </a:r>
          </a:p>
          <a:p>
            <a:pPr>
              <a:buClr>
                <a:schemeClr val="folHlink"/>
              </a:buClr>
              <a:buSzPct val="90000"/>
            </a:pPr>
            <a:endParaRPr lang="es-MX" sz="1000" b="1" dirty="0">
              <a:solidFill>
                <a:schemeClr val="tx1">
                  <a:lumMod val="85000"/>
                  <a:lumOff val="15000"/>
                </a:schemeClr>
              </a:solidFill>
              <a:latin typeface="Arial" panose="020B0604020202020204" pitchFamily="34" charset="0"/>
              <a:cs typeface="Arial" panose="020B0604020202020204" pitchFamily="34" charset="0"/>
            </a:endParaRPr>
          </a:p>
          <a:p>
            <a:pPr>
              <a:buClr>
                <a:schemeClr val="folHlink"/>
              </a:buClr>
              <a:buSzPct val="90000"/>
            </a:pPr>
            <a:r>
              <a:rPr lang="es-MX" sz="1400" b="1" dirty="0">
                <a:solidFill>
                  <a:schemeClr val="tx2">
                    <a:lumMod val="50000"/>
                  </a:schemeClr>
                </a:solidFill>
                <a:latin typeface="Arial" panose="020B0604020202020204" pitchFamily="34" charset="0"/>
                <a:cs typeface="Arial" panose="020B0604020202020204" pitchFamily="34" charset="0"/>
              </a:rPr>
              <a:t>Costa Rica</a:t>
            </a:r>
          </a:p>
          <a:p>
            <a:pPr marL="171450" indent="-171450">
              <a:buClr>
                <a:schemeClr val="folHlink"/>
              </a:buClr>
              <a:buSzPct val="90000"/>
              <a:buFont typeface="Arial" panose="020B0604020202020204" pitchFamily="34" charset="0"/>
              <a:buChar char="•"/>
            </a:pPr>
            <a:r>
              <a:rPr lang="es-MX" sz="1050" b="1" dirty="0">
                <a:solidFill>
                  <a:schemeClr val="bg2">
                    <a:lumMod val="50000"/>
                  </a:schemeClr>
                </a:solidFill>
                <a:latin typeface="Arial" panose="020B0604020202020204" pitchFamily="34" charset="0"/>
                <a:cs typeface="Arial" panose="020B0604020202020204" pitchFamily="34" charset="0"/>
              </a:rPr>
              <a:t>San José</a:t>
            </a:r>
          </a:p>
          <a:p>
            <a:pPr marL="171450" indent="-171450">
              <a:buClr>
                <a:schemeClr val="folHlink"/>
              </a:buClr>
              <a:buSzPct val="90000"/>
              <a:buFont typeface="Arial" panose="020B0604020202020204" pitchFamily="34" charset="0"/>
              <a:buChar char="•"/>
            </a:pPr>
            <a:endParaRPr lang="es-MX" sz="1050" b="1" dirty="0">
              <a:solidFill>
                <a:schemeClr val="bg2">
                  <a:lumMod val="50000"/>
                </a:schemeClr>
              </a:solidFill>
              <a:latin typeface="Arial" panose="020B0604020202020204" pitchFamily="34" charset="0"/>
              <a:cs typeface="Arial" panose="020B0604020202020204" pitchFamily="34" charset="0"/>
            </a:endParaRPr>
          </a:p>
          <a:p>
            <a:pPr>
              <a:buClr>
                <a:schemeClr val="folHlink"/>
              </a:buClr>
              <a:buSzPct val="90000"/>
            </a:pPr>
            <a:r>
              <a:rPr lang="es-MX" sz="1400" b="1" dirty="0">
                <a:solidFill>
                  <a:schemeClr val="tx2">
                    <a:lumMod val="50000"/>
                  </a:schemeClr>
                </a:solidFill>
                <a:latin typeface="Arial" panose="020B0604020202020204" pitchFamily="34" charset="0"/>
                <a:cs typeface="Arial" panose="020B0604020202020204" pitchFamily="34" charset="0"/>
              </a:rPr>
              <a:t>Honduras</a:t>
            </a:r>
          </a:p>
          <a:p>
            <a:pPr marL="171450" indent="-171450">
              <a:buClr>
                <a:schemeClr val="folHlink"/>
              </a:buClr>
              <a:buSzPct val="90000"/>
              <a:buFont typeface="Arial" panose="020B0604020202020204" pitchFamily="34" charset="0"/>
              <a:buChar char="•"/>
            </a:pPr>
            <a:r>
              <a:rPr lang="es-MX" sz="1050" b="1" dirty="0">
                <a:solidFill>
                  <a:schemeClr val="bg2">
                    <a:lumMod val="50000"/>
                  </a:schemeClr>
                </a:solidFill>
                <a:latin typeface="Arial" panose="020B0604020202020204" pitchFamily="34" charset="0"/>
                <a:cs typeface="Arial" panose="020B0604020202020204" pitchFamily="34" charset="0"/>
              </a:rPr>
              <a:t>Tegucigalpa</a:t>
            </a:r>
          </a:p>
          <a:p>
            <a:pPr>
              <a:buClr>
                <a:schemeClr val="folHlink"/>
              </a:buClr>
              <a:buSzPct val="90000"/>
            </a:pPr>
            <a:endParaRPr lang="es-MX" sz="1050" b="1" dirty="0">
              <a:solidFill>
                <a:schemeClr val="bg2">
                  <a:lumMod val="50000"/>
                </a:schemeClr>
              </a:solidFill>
              <a:latin typeface="Arial" panose="020B0604020202020204" pitchFamily="34" charset="0"/>
              <a:cs typeface="Arial" panose="020B0604020202020204" pitchFamily="34" charset="0"/>
            </a:endParaRPr>
          </a:p>
          <a:p>
            <a:pPr>
              <a:buClr>
                <a:schemeClr val="folHlink"/>
              </a:buClr>
              <a:buSzPct val="90000"/>
            </a:pPr>
            <a:r>
              <a:rPr lang="es-MX" sz="1400" b="1" dirty="0">
                <a:solidFill>
                  <a:schemeClr val="tx2">
                    <a:lumMod val="50000"/>
                  </a:schemeClr>
                </a:solidFill>
                <a:latin typeface="Arial" panose="020B0604020202020204" pitchFamily="34" charset="0"/>
                <a:cs typeface="Arial" panose="020B0604020202020204" pitchFamily="34" charset="0"/>
              </a:rPr>
              <a:t>El Salvador</a:t>
            </a:r>
          </a:p>
          <a:p>
            <a:pPr marL="171450" indent="-171450">
              <a:buClr>
                <a:schemeClr val="folHlink"/>
              </a:buClr>
              <a:buSzPct val="90000"/>
              <a:buFont typeface="Arial" panose="020B0604020202020204" pitchFamily="34" charset="0"/>
              <a:buChar char="•"/>
            </a:pPr>
            <a:r>
              <a:rPr lang="es-MX" sz="1050" b="1" dirty="0">
                <a:solidFill>
                  <a:schemeClr val="bg2">
                    <a:lumMod val="50000"/>
                  </a:schemeClr>
                </a:solidFill>
                <a:latin typeface="Arial" panose="020B0604020202020204" pitchFamily="34" charset="0"/>
                <a:cs typeface="Arial" panose="020B0604020202020204" pitchFamily="34" charset="0"/>
              </a:rPr>
              <a:t>San Salvador</a:t>
            </a:r>
          </a:p>
          <a:p>
            <a:pPr>
              <a:buClr>
                <a:schemeClr val="folHlink"/>
              </a:buClr>
              <a:buSzPct val="90000"/>
            </a:pPr>
            <a:endParaRPr lang="es-MX" sz="1000" b="1" dirty="0">
              <a:solidFill>
                <a:schemeClr val="bg2">
                  <a:lumMod val="50000"/>
                </a:schemeClr>
              </a:solidFill>
              <a:latin typeface="Arial" panose="020B0604020202020204" pitchFamily="34" charset="0"/>
              <a:cs typeface="Arial" panose="020B0604020202020204" pitchFamily="34" charset="0"/>
            </a:endParaRPr>
          </a:p>
          <a:p>
            <a:pPr>
              <a:buClr>
                <a:schemeClr val="folHlink"/>
              </a:buClr>
              <a:buSzPct val="90000"/>
            </a:pPr>
            <a:r>
              <a:rPr lang="es-MX" sz="1400" b="1" dirty="0">
                <a:solidFill>
                  <a:schemeClr val="tx2">
                    <a:lumMod val="50000"/>
                  </a:schemeClr>
                </a:solidFill>
                <a:latin typeface="Arial" panose="020B0604020202020204" pitchFamily="34" charset="0"/>
                <a:cs typeface="Arial" panose="020B0604020202020204" pitchFamily="34" charset="0"/>
              </a:rPr>
              <a:t>Nicaragua</a:t>
            </a:r>
          </a:p>
          <a:p>
            <a:pPr marL="171450" indent="-171450">
              <a:buClr>
                <a:schemeClr val="folHlink"/>
              </a:buClr>
              <a:buSzPct val="90000"/>
              <a:buFont typeface="Arial" panose="020B0604020202020204" pitchFamily="34" charset="0"/>
              <a:buChar char="•"/>
            </a:pPr>
            <a:r>
              <a:rPr lang="es-MX" sz="1050" b="1" dirty="0">
                <a:solidFill>
                  <a:schemeClr val="bg2">
                    <a:lumMod val="50000"/>
                  </a:schemeClr>
                </a:solidFill>
                <a:latin typeface="Arial" panose="020B0604020202020204" pitchFamily="34" charset="0"/>
                <a:cs typeface="Arial" panose="020B0604020202020204" pitchFamily="34" charset="0"/>
              </a:rPr>
              <a:t>Managua</a:t>
            </a:r>
          </a:p>
          <a:p>
            <a:pPr>
              <a:buClr>
                <a:schemeClr val="folHlink"/>
              </a:buClr>
              <a:buSzPct val="90000"/>
            </a:pPr>
            <a:endParaRPr lang="es-MX" sz="1050" b="1" dirty="0">
              <a:solidFill>
                <a:schemeClr val="bg2">
                  <a:lumMod val="50000"/>
                </a:schemeClr>
              </a:solidFill>
              <a:latin typeface="Arial" panose="020B0604020202020204" pitchFamily="34" charset="0"/>
              <a:cs typeface="Arial" panose="020B0604020202020204" pitchFamily="34" charset="0"/>
            </a:endParaRPr>
          </a:p>
          <a:p>
            <a:pPr>
              <a:buClr>
                <a:schemeClr val="folHlink"/>
              </a:buClr>
              <a:buSzPct val="90000"/>
            </a:pPr>
            <a:r>
              <a:rPr lang="es-MX" sz="1400" b="1" dirty="0">
                <a:solidFill>
                  <a:schemeClr val="tx2">
                    <a:lumMod val="50000"/>
                  </a:schemeClr>
                </a:solidFill>
                <a:latin typeface="Arial" panose="020B0604020202020204" pitchFamily="34" charset="0"/>
                <a:cs typeface="Arial" panose="020B0604020202020204" pitchFamily="34" charset="0"/>
              </a:rPr>
              <a:t>África</a:t>
            </a:r>
          </a:p>
          <a:p>
            <a:pPr marL="171450" indent="-171450">
              <a:buClr>
                <a:schemeClr val="folHlink"/>
              </a:buClr>
              <a:buSzPct val="90000"/>
              <a:buFont typeface="Arial" panose="020B0604020202020204" pitchFamily="34" charset="0"/>
              <a:buChar char="•"/>
            </a:pPr>
            <a:r>
              <a:rPr lang="es-MX" sz="1000" b="1" dirty="0">
                <a:solidFill>
                  <a:schemeClr val="bg2">
                    <a:lumMod val="50000"/>
                  </a:schemeClr>
                </a:solidFill>
                <a:latin typeface="Arial" panose="020B0604020202020204" pitchFamily="34" charset="0"/>
                <a:cs typeface="Arial" panose="020B0604020202020204" pitchFamily="34" charset="0"/>
              </a:rPr>
              <a:t>Zambia</a:t>
            </a:r>
          </a:p>
          <a:p>
            <a:pPr marL="171450" indent="-171450">
              <a:buClr>
                <a:schemeClr val="folHlink"/>
              </a:buClr>
              <a:buSzPct val="90000"/>
              <a:buFont typeface="Arial" panose="020B0604020202020204" pitchFamily="34" charset="0"/>
              <a:buChar char="•"/>
            </a:pPr>
            <a:r>
              <a:rPr lang="es-MX" sz="1000" b="1" dirty="0">
                <a:solidFill>
                  <a:schemeClr val="bg2">
                    <a:lumMod val="50000"/>
                  </a:schemeClr>
                </a:solidFill>
                <a:latin typeface="Arial" panose="020B0604020202020204" pitchFamily="34" charset="0"/>
                <a:cs typeface="Arial" panose="020B0604020202020204" pitchFamily="34" charset="0"/>
              </a:rPr>
              <a:t>Kenya</a:t>
            </a:r>
            <a:endParaRPr lang="es-MX" sz="900" b="1" dirty="0">
              <a:latin typeface="Arial" panose="020B0604020202020204" pitchFamily="34" charset="0"/>
              <a:cs typeface="Arial" panose="020B0604020202020204" pitchFamily="34" charset="0"/>
            </a:endParaRPr>
          </a:p>
          <a:p>
            <a:pPr>
              <a:buClr>
                <a:schemeClr val="folHlink"/>
              </a:buClr>
              <a:buSzPct val="90000"/>
            </a:pPr>
            <a:endParaRPr lang="es-MX" sz="1000" b="1" dirty="0">
              <a:latin typeface="Arial" panose="020B0604020202020204" pitchFamily="34" charset="0"/>
              <a:cs typeface="Arial" panose="020B0604020202020204" pitchFamily="34" charset="0"/>
            </a:endParaRPr>
          </a:p>
          <a:p>
            <a:pPr>
              <a:buClr>
                <a:schemeClr val="folHlink"/>
              </a:buClr>
              <a:buSzPct val="90000"/>
            </a:pPr>
            <a:r>
              <a:rPr lang="es-MX" sz="1400" b="1" dirty="0">
                <a:solidFill>
                  <a:schemeClr val="tx2">
                    <a:lumMod val="50000"/>
                  </a:schemeClr>
                </a:solidFill>
                <a:latin typeface="Arial" panose="020B0604020202020204" pitchFamily="34" charset="0"/>
                <a:cs typeface="Arial" panose="020B0604020202020204" pitchFamily="34" charset="0"/>
              </a:rPr>
              <a:t>UAE</a:t>
            </a:r>
          </a:p>
          <a:p>
            <a:pPr marL="171450" indent="-171450">
              <a:buClr>
                <a:schemeClr val="folHlink"/>
              </a:buClr>
              <a:buSzPct val="90000"/>
              <a:buFont typeface="Arial" panose="020B0604020202020204" pitchFamily="34" charset="0"/>
              <a:buChar char="•"/>
            </a:pPr>
            <a:r>
              <a:rPr lang="es-MX" sz="1000" b="1" dirty="0">
                <a:solidFill>
                  <a:schemeClr val="bg2">
                    <a:lumMod val="50000"/>
                  </a:schemeClr>
                </a:solidFill>
                <a:latin typeface="Arial" panose="020B0604020202020204" pitchFamily="34" charset="0"/>
                <a:cs typeface="Arial" panose="020B0604020202020204" pitchFamily="34" charset="0"/>
              </a:rPr>
              <a:t>Dubai</a:t>
            </a:r>
          </a:p>
          <a:p>
            <a:pPr>
              <a:buClr>
                <a:schemeClr val="folHlink"/>
              </a:buClr>
              <a:buSzPct val="90000"/>
            </a:pPr>
            <a:endParaRPr lang="es-MX" sz="1000" b="1" dirty="0">
              <a:solidFill>
                <a:schemeClr val="bg2">
                  <a:lumMod val="50000"/>
                </a:schemeClr>
              </a:solidFill>
              <a:latin typeface="Arial" panose="020B0604020202020204" pitchFamily="34" charset="0"/>
              <a:cs typeface="Arial" panose="020B0604020202020204" pitchFamily="34" charset="0"/>
            </a:endParaRPr>
          </a:p>
          <a:p>
            <a:pPr>
              <a:buClr>
                <a:schemeClr val="folHlink"/>
              </a:buClr>
              <a:buSzPct val="90000"/>
            </a:pPr>
            <a:r>
              <a:rPr lang="es-MX" sz="1200" b="1" dirty="0">
                <a:solidFill>
                  <a:schemeClr val="tx2">
                    <a:lumMod val="50000"/>
                  </a:schemeClr>
                </a:solidFill>
                <a:latin typeface="Arial" panose="020B0604020202020204" pitchFamily="34" charset="0"/>
                <a:cs typeface="Arial" panose="020B0604020202020204" pitchFamily="34" charset="0"/>
              </a:rPr>
              <a:t>UE</a:t>
            </a:r>
          </a:p>
          <a:p>
            <a:pPr marL="171450" indent="-171450">
              <a:buClr>
                <a:schemeClr val="folHlink"/>
              </a:buClr>
              <a:buSzPct val="90000"/>
              <a:buFont typeface="Arial" panose="020B0604020202020204" pitchFamily="34" charset="0"/>
              <a:buChar char="•"/>
            </a:pPr>
            <a:r>
              <a:rPr lang="es-MX" sz="900" b="1" dirty="0">
                <a:solidFill>
                  <a:schemeClr val="bg2">
                    <a:lumMod val="50000"/>
                  </a:schemeClr>
                </a:solidFill>
                <a:latin typeface="Arial" panose="020B0604020202020204" pitchFamily="34" charset="0"/>
                <a:cs typeface="Arial" panose="020B0604020202020204" pitchFamily="34" charset="0"/>
              </a:rPr>
              <a:t>Francia</a:t>
            </a:r>
          </a:p>
          <a:p>
            <a:pPr>
              <a:buClr>
                <a:schemeClr val="folHlink"/>
              </a:buClr>
              <a:buSzPct val="90000"/>
            </a:pPr>
            <a:endParaRPr lang="es-MX" sz="900" b="1" dirty="0">
              <a:latin typeface="Arial" panose="020B0604020202020204" pitchFamily="34" charset="0"/>
              <a:cs typeface="Arial" panose="020B0604020202020204" pitchFamily="34" charset="0"/>
            </a:endParaRPr>
          </a:p>
        </p:txBody>
      </p:sp>
      <p:sp>
        <p:nvSpPr>
          <p:cNvPr id="10" name="CuadroTexto 6">
            <a:extLst>
              <a:ext uri="{FF2B5EF4-FFF2-40B4-BE49-F238E27FC236}">
                <a16:creationId xmlns:a16="http://schemas.microsoft.com/office/drawing/2014/main" id="{63921AAE-A741-435D-8E77-8FCCF7264CF7}"/>
              </a:ext>
            </a:extLst>
          </p:cNvPr>
          <p:cNvSpPr txBox="1"/>
          <p:nvPr/>
        </p:nvSpPr>
        <p:spPr>
          <a:xfrm>
            <a:off x="7048856" y="1356494"/>
            <a:ext cx="1480534" cy="5378395"/>
          </a:xfrm>
          <a:prstGeom prst="rect">
            <a:avLst/>
          </a:prstGeom>
          <a:noFill/>
        </p:spPr>
        <p:txBody>
          <a:bodyPr wrap="square" rtlCol="0">
            <a:spAutoFit/>
          </a:bodyPr>
          <a:lstStyle/>
          <a:p>
            <a:pPr>
              <a:buClr>
                <a:schemeClr val="folHlink"/>
              </a:buClr>
              <a:buSzPct val="90000"/>
            </a:pPr>
            <a:r>
              <a:rPr lang="es-MX" sz="1400" b="1" dirty="0">
                <a:solidFill>
                  <a:schemeClr val="tx2">
                    <a:lumMod val="50000"/>
                  </a:schemeClr>
                </a:solidFill>
                <a:latin typeface="Arial" panose="020B0604020202020204" pitchFamily="34" charset="0"/>
                <a:cs typeface="Arial" panose="020B0604020202020204" pitchFamily="34" charset="0"/>
              </a:rPr>
              <a:t>Panamá</a:t>
            </a:r>
          </a:p>
          <a:p>
            <a:pPr marL="85725" indent="-85725">
              <a:buClr>
                <a:schemeClr val="folHlink"/>
              </a:buClr>
              <a:buSzPct val="90000"/>
              <a:buFont typeface="Arial" panose="020B0604020202020204" pitchFamily="34" charset="0"/>
              <a:buChar char="•"/>
              <a:tabLst>
                <a:tab pos="85725" algn="l"/>
              </a:tabLst>
            </a:pPr>
            <a:r>
              <a:rPr lang="es-MX" sz="1050" b="1" dirty="0">
                <a:solidFill>
                  <a:schemeClr val="bg2">
                    <a:lumMod val="50000"/>
                  </a:schemeClr>
                </a:solidFill>
                <a:latin typeface="Arial" panose="020B0604020202020204" pitchFamily="34" charset="0"/>
                <a:cs typeface="Arial" panose="020B0604020202020204" pitchFamily="34" charset="0"/>
              </a:rPr>
              <a:t>Cd de Panamá</a:t>
            </a:r>
          </a:p>
          <a:p>
            <a:pPr>
              <a:buClr>
                <a:schemeClr val="folHlink"/>
              </a:buClr>
              <a:buSzPct val="90000"/>
              <a:tabLst>
                <a:tab pos="85725" algn="l"/>
              </a:tabLst>
            </a:pPr>
            <a:r>
              <a:rPr lang="es-MX" sz="1400" b="1" dirty="0">
                <a:solidFill>
                  <a:schemeClr val="bg2">
                    <a:lumMod val="50000"/>
                  </a:schemeClr>
                </a:solidFill>
                <a:latin typeface="Arial" panose="020B0604020202020204" pitchFamily="34" charset="0"/>
                <a:cs typeface="Arial" panose="020B0604020202020204" pitchFamily="34" charset="0"/>
              </a:rPr>
              <a:t> </a:t>
            </a:r>
            <a:endParaRPr lang="es-MX" sz="1400" b="1" dirty="0">
              <a:solidFill>
                <a:schemeClr val="tx2">
                  <a:lumMod val="50000"/>
                </a:schemeClr>
              </a:solidFill>
              <a:latin typeface="Arial" panose="020B0604020202020204" pitchFamily="34" charset="0"/>
              <a:cs typeface="Arial" panose="020B0604020202020204" pitchFamily="34" charset="0"/>
            </a:endParaRPr>
          </a:p>
          <a:p>
            <a:pPr>
              <a:buClr>
                <a:schemeClr val="folHlink"/>
              </a:buClr>
              <a:buSzPct val="90000"/>
            </a:pPr>
            <a:r>
              <a:rPr lang="es-MX" sz="1200" b="1" dirty="0">
                <a:solidFill>
                  <a:schemeClr val="tx2">
                    <a:lumMod val="50000"/>
                  </a:schemeClr>
                </a:solidFill>
                <a:latin typeface="Arial" panose="020B0604020202020204" pitchFamily="34" charset="0"/>
                <a:cs typeface="Arial" panose="020B0604020202020204" pitchFamily="34" charset="0"/>
              </a:rPr>
              <a:t>Colombia</a:t>
            </a:r>
            <a:endParaRPr lang="es-MX" sz="1000" b="1" dirty="0">
              <a:solidFill>
                <a:schemeClr val="tx2">
                  <a:lumMod val="50000"/>
                </a:schemeClr>
              </a:solidFill>
              <a:latin typeface="Arial" panose="020B0604020202020204" pitchFamily="34" charset="0"/>
              <a:cs typeface="Arial" panose="020B0604020202020204" pitchFamily="34" charset="0"/>
            </a:endParaRPr>
          </a:p>
          <a:p>
            <a:pPr marL="171450" indent="-171450">
              <a:buClr>
                <a:schemeClr val="folHlink"/>
              </a:buClr>
              <a:buSzPct val="90000"/>
              <a:buFont typeface="Arial" panose="020B0604020202020204" pitchFamily="34" charset="0"/>
              <a:buChar char="•"/>
            </a:pPr>
            <a:r>
              <a:rPr lang="es-MX" sz="1000" b="1" dirty="0">
                <a:solidFill>
                  <a:schemeClr val="bg2">
                    <a:lumMod val="50000"/>
                  </a:schemeClr>
                </a:solidFill>
                <a:latin typeface="Arial" panose="020B0604020202020204" pitchFamily="34" charset="0"/>
                <a:cs typeface="Arial" panose="020B0604020202020204" pitchFamily="34" charset="0"/>
              </a:rPr>
              <a:t>Bogotá</a:t>
            </a:r>
          </a:p>
          <a:p>
            <a:pPr marL="171450" indent="-171450">
              <a:buClr>
                <a:schemeClr val="folHlink"/>
              </a:buClr>
              <a:buSzPct val="90000"/>
              <a:buFont typeface="Arial" panose="020B0604020202020204" pitchFamily="34" charset="0"/>
              <a:buChar char="•"/>
            </a:pPr>
            <a:r>
              <a:rPr lang="es-MX" sz="1000" b="1" dirty="0">
                <a:solidFill>
                  <a:schemeClr val="bg2">
                    <a:lumMod val="50000"/>
                  </a:schemeClr>
                </a:solidFill>
                <a:latin typeface="Arial" panose="020B0604020202020204" pitchFamily="34" charset="0"/>
                <a:cs typeface="Arial" panose="020B0604020202020204" pitchFamily="34" charset="0"/>
              </a:rPr>
              <a:t>Medellín</a:t>
            </a:r>
          </a:p>
          <a:p>
            <a:pPr>
              <a:buClr>
                <a:schemeClr val="folHlink"/>
              </a:buClr>
              <a:buSzPct val="90000"/>
            </a:pPr>
            <a:br>
              <a:rPr lang="es-MX" sz="1000" dirty="0">
                <a:solidFill>
                  <a:schemeClr val="tx1">
                    <a:lumMod val="85000"/>
                    <a:lumOff val="15000"/>
                  </a:schemeClr>
                </a:solidFill>
                <a:latin typeface="Arial" panose="020B0604020202020204" pitchFamily="34" charset="0"/>
                <a:cs typeface="Arial" panose="020B0604020202020204" pitchFamily="34" charset="0"/>
              </a:rPr>
            </a:br>
            <a:r>
              <a:rPr lang="es-MX" sz="1400" b="1" dirty="0">
                <a:solidFill>
                  <a:schemeClr val="tx2">
                    <a:lumMod val="50000"/>
                  </a:schemeClr>
                </a:solidFill>
                <a:latin typeface="Arial" panose="020B0604020202020204" pitchFamily="34" charset="0"/>
                <a:cs typeface="Arial" panose="020B0604020202020204" pitchFamily="34" charset="0"/>
              </a:rPr>
              <a:t>Ecuador</a:t>
            </a:r>
          </a:p>
          <a:p>
            <a:pPr marL="85725" indent="-85725">
              <a:buClr>
                <a:schemeClr val="folHlink"/>
              </a:buClr>
              <a:buSzPct val="90000"/>
              <a:buFont typeface="Arial" panose="020B0604020202020204" pitchFamily="34" charset="0"/>
              <a:buChar char="•"/>
            </a:pPr>
            <a:r>
              <a:rPr lang="es-MX" sz="1050" b="1" dirty="0">
                <a:solidFill>
                  <a:schemeClr val="bg2">
                    <a:lumMod val="50000"/>
                  </a:schemeClr>
                </a:solidFill>
                <a:latin typeface="Arial" panose="020B0604020202020204" pitchFamily="34" charset="0"/>
                <a:cs typeface="Arial" panose="020B0604020202020204" pitchFamily="34" charset="0"/>
              </a:rPr>
              <a:t>Quito</a:t>
            </a:r>
          </a:p>
          <a:p>
            <a:pPr marL="85725" indent="-85725">
              <a:buClr>
                <a:schemeClr val="folHlink"/>
              </a:buClr>
              <a:buSzPct val="90000"/>
              <a:buFont typeface="Arial" panose="020B0604020202020204" pitchFamily="34" charset="0"/>
              <a:buChar char="•"/>
            </a:pPr>
            <a:r>
              <a:rPr lang="es-MX" sz="1050" b="1" dirty="0">
                <a:solidFill>
                  <a:schemeClr val="bg2">
                    <a:lumMod val="50000"/>
                  </a:schemeClr>
                </a:solidFill>
                <a:latin typeface="Arial" panose="020B0604020202020204" pitchFamily="34" charset="0"/>
                <a:cs typeface="Arial" panose="020B0604020202020204" pitchFamily="34" charset="0"/>
              </a:rPr>
              <a:t>Guayaquil</a:t>
            </a:r>
            <a:endParaRPr lang="es-MX" sz="1000" b="1" dirty="0">
              <a:solidFill>
                <a:schemeClr val="bg2">
                  <a:lumMod val="50000"/>
                </a:schemeClr>
              </a:solidFill>
              <a:latin typeface="Arial" panose="020B0604020202020204" pitchFamily="34" charset="0"/>
              <a:cs typeface="Arial" panose="020B0604020202020204" pitchFamily="34" charset="0"/>
            </a:endParaRPr>
          </a:p>
          <a:p>
            <a:pPr>
              <a:buClr>
                <a:schemeClr val="folHlink"/>
              </a:buClr>
              <a:buSzPct val="90000"/>
            </a:pPr>
            <a:endParaRPr lang="es-MX" sz="1000" b="1" dirty="0">
              <a:solidFill>
                <a:schemeClr val="bg2">
                  <a:lumMod val="50000"/>
                </a:schemeClr>
              </a:solidFill>
              <a:latin typeface="Arial" panose="020B0604020202020204" pitchFamily="34" charset="0"/>
              <a:cs typeface="Arial" panose="020B0604020202020204" pitchFamily="34" charset="0"/>
            </a:endParaRPr>
          </a:p>
          <a:p>
            <a:pPr>
              <a:buClr>
                <a:schemeClr val="folHlink"/>
              </a:buClr>
              <a:buSzPct val="90000"/>
            </a:pPr>
            <a:r>
              <a:rPr lang="es-MX" sz="1400" b="1" dirty="0">
                <a:solidFill>
                  <a:schemeClr val="tx2">
                    <a:lumMod val="50000"/>
                  </a:schemeClr>
                </a:solidFill>
                <a:latin typeface="Arial" panose="020B0604020202020204" pitchFamily="34" charset="0"/>
                <a:cs typeface="Arial" panose="020B0604020202020204" pitchFamily="34" charset="0"/>
              </a:rPr>
              <a:t>Chile</a:t>
            </a:r>
          </a:p>
          <a:p>
            <a:pPr marL="85725" indent="-85725">
              <a:buClr>
                <a:schemeClr val="folHlink"/>
              </a:buClr>
              <a:buSzPct val="90000"/>
              <a:buFont typeface="Arial" panose="020B0604020202020204" pitchFamily="34" charset="0"/>
              <a:buChar char="•"/>
            </a:pPr>
            <a:r>
              <a:rPr lang="es-MX" sz="1050" b="1" dirty="0">
                <a:solidFill>
                  <a:schemeClr val="bg2">
                    <a:lumMod val="50000"/>
                  </a:schemeClr>
                </a:solidFill>
                <a:latin typeface="Arial" panose="020B0604020202020204" pitchFamily="34" charset="0"/>
                <a:cs typeface="Arial" panose="020B0604020202020204" pitchFamily="34" charset="0"/>
              </a:rPr>
              <a:t>Santiago</a:t>
            </a:r>
          </a:p>
          <a:p>
            <a:pPr marL="85725" indent="-85725">
              <a:buClr>
                <a:schemeClr val="folHlink"/>
              </a:buClr>
              <a:buSzPct val="90000"/>
              <a:buFont typeface="Arial" panose="020B0604020202020204" pitchFamily="34" charset="0"/>
              <a:buChar char="•"/>
            </a:pPr>
            <a:r>
              <a:rPr lang="es-MX" sz="1050" b="1" dirty="0">
                <a:solidFill>
                  <a:schemeClr val="bg2">
                    <a:lumMod val="50000"/>
                  </a:schemeClr>
                </a:solidFill>
                <a:latin typeface="Arial" panose="020B0604020202020204" pitchFamily="34" charset="0"/>
                <a:cs typeface="Arial" panose="020B0604020202020204" pitchFamily="34" charset="0"/>
              </a:rPr>
              <a:t>Puerto Vara</a:t>
            </a:r>
          </a:p>
          <a:p>
            <a:pPr marL="171450" indent="-171450">
              <a:buClr>
                <a:schemeClr val="folHlink"/>
              </a:buClr>
              <a:buSzPct val="90000"/>
              <a:buFont typeface="Arial" panose="020B0604020202020204" pitchFamily="34" charset="0"/>
              <a:buChar char="•"/>
            </a:pPr>
            <a:endParaRPr lang="es-MX" sz="1000" b="1" dirty="0">
              <a:solidFill>
                <a:schemeClr val="bg2">
                  <a:lumMod val="50000"/>
                </a:schemeClr>
              </a:solidFill>
              <a:latin typeface="Arial" panose="020B0604020202020204" pitchFamily="34" charset="0"/>
              <a:cs typeface="Arial" panose="020B0604020202020204" pitchFamily="34" charset="0"/>
            </a:endParaRPr>
          </a:p>
          <a:p>
            <a:pPr>
              <a:buClr>
                <a:schemeClr val="folHlink"/>
              </a:buClr>
              <a:buSzPct val="90000"/>
            </a:pPr>
            <a:r>
              <a:rPr lang="es-MX" sz="1400" b="1" dirty="0">
                <a:solidFill>
                  <a:schemeClr val="tx2">
                    <a:lumMod val="50000"/>
                  </a:schemeClr>
                </a:solidFill>
                <a:latin typeface="Arial" panose="020B0604020202020204" pitchFamily="34" charset="0"/>
                <a:cs typeface="Arial" panose="020B0604020202020204" pitchFamily="34" charset="0"/>
              </a:rPr>
              <a:t>Perú</a:t>
            </a:r>
            <a:endParaRPr lang="es-MX" sz="1200" b="1" dirty="0">
              <a:solidFill>
                <a:schemeClr val="tx2">
                  <a:lumMod val="50000"/>
                </a:schemeClr>
              </a:solidFill>
              <a:latin typeface="Arial" panose="020B0604020202020204" pitchFamily="34" charset="0"/>
              <a:cs typeface="Arial" panose="020B0604020202020204" pitchFamily="34" charset="0"/>
            </a:endParaRPr>
          </a:p>
          <a:p>
            <a:pPr marL="85725" indent="-85725">
              <a:buClr>
                <a:schemeClr val="folHlink"/>
              </a:buClr>
              <a:buSzPct val="90000"/>
              <a:buFont typeface="Arial" panose="020B0604020202020204" pitchFamily="34" charset="0"/>
              <a:buChar char="•"/>
            </a:pPr>
            <a:r>
              <a:rPr lang="es-MX" sz="1050" b="1" dirty="0">
                <a:solidFill>
                  <a:schemeClr val="bg2">
                    <a:lumMod val="50000"/>
                  </a:schemeClr>
                </a:solidFill>
                <a:latin typeface="Arial" panose="020B0604020202020204" pitchFamily="34" charset="0"/>
                <a:cs typeface="Arial" panose="020B0604020202020204" pitchFamily="34" charset="0"/>
              </a:rPr>
              <a:t>Lima</a:t>
            </a:r>
          </a:p>
          <a:p>
            <a:pPr marL="85725" indent="-85725">
              <a:buClr>
                <a:schemeClr val="folHlink"/>
              </a:buClr>
              <a:buSzPct val="90000"/>
              <a:buFont typeface="Arial" panose="020B0604020202020204" pitchFamily="34" charset="0"/>
              <a:buChar char="•"/>
            </a:pPr>
            <a:r>
              <a:rPr lang="es-MX" sz="1050" b="1" dirty="0">
                <a:solidFill>
                  <a:schemeClr val="bg2">
                    <a:lumMod val="50000"/>
                  </a:schemeClr>
                </a:solidFill>
                <a:latin typeface="Arial" panose="020B0604020202020204" pitchFamily="34" charset="0"/>
                <a:cs typeface="Arial" panose="020B0604020202020204" pitchFamily="34" charset="0"/>
              </a:rPr>
              <a:t>Cusco</a:t>
            </a:r>
          </a:p>
          <a:p>
            <a:pPr marL="85725" indent="-85725">
              <a:buClr>
                <a:schemeClr val="folHlink"/>
              </a:buClr>
              <a:buSzPct val="90000"/>
              <a:buFont typeface="Arial" panose="020B0604020202020204" pitchFamily="34" charset="0"/>
              <a:buChar char="•"/>
            </a:pPr>
            <a:r>
              <a:rPr lang="es-MX" sz="1050" b="1" dirty="0">
                <a:solidFill>
                  <a:schemeClr val="bg2">
                    <a:lumMod val="50000"/>
                  </a:schemeClr>
                </a:solidFill>
                <a:latin typeface="Arial" panose="020B0604020202020204" pitchFamily="34" charset="0"/>
                <a:cs typeface="Arial" panose="020B0604020202020204" pitchFamily="34" charset="0"/>
              </a:rPr>
              <a:t>Puno</a:t>
            </a:r>
          </a:p>
          <a:p>
            <a:pPr marL="85725" indent="-85725">
              <a:buClr>
                <a:schemeClr val="folHlink"/>
              </a:buClr>
              <a:buSzPct val="90000"/>
              <a:buFont typeface="Arial" panose="020B0604020202020204" pitchFamily="34" charset="0"/>
              <a:buChar char="•"/>
            </a:pPr>
            <a:r>
              <a:rPr lang="es-MX" sz="1050" b="1" dirty="0">
                <a:solidFill>
                  <a:schemeClr val="bg2">
                    <a:lumMod val="50000"/>
                  </a:schemeClr>
                </a:solidFill>
                <a:latin typeface="Arial" panose="020B0604020202020204" pitchFamily="34" charset="0"/>
                <a:cs typeface="Arial" panose="020B0604020202020204" pitchFamily="34" charset="0"/>
              </a:rPr>
              <a:t>Arequipa</a:t>
            </a:r>
          </a:p>
          <a:p>
            <a:pPr>
              <a:buClr>
                <a:schemeClr val="folHlink"/>
              </a:buClr>
              <a:buSzPct val="90000"/>
            </a:pPr>
            <a:endParaRPr lang="es-MX" sz="1000" dirty="0">
              <a:latin typeface="Arial" panose="020B0604020202020204" pitchFamily="34" charset="0"/>
              <a:cs typeface="Arial" panose="020B0604020202020204" pitchFamily="34" charset="0"/>
            </a:endParaRPr>
          </a:p>
          <a:p>
            <a:pPr>
              <a:buClr>
                <a:schemeClr val="folHlink"/>
              </a:buClr>
              <a:buSzPct val="90000"/>
            </a:pPr>
            <a:r>
              <a:rPr lang="es-MX" sz="1400" b="1" dirty="0">
                <a:solidFill>
                  <a:schemeClr val="tx2">
                    <a:lumMod val="50000"/>
                  </a:schemeClr>
                </a:solidFill>
                <a:latin typeface="Arial" panose="020B0604020202020204" pitchFamily="34" charset="0"/>
                <a:cs typeface="Arial" panose="020B0604020202020204" pitchFamily="34" charset="0"/>
              </a:rPr>
              <a:t>Argentina</a:t>
            </a:r>
          </a:p>
          <a:p>
            <a:pPr marL="171450" indent="-171450">
              <a:buClr>
                <a:schemeClr val="folHlink"/>
              </a:buClr>
              <a:buSzPct val="90000"/>
              <a:buFont typeface="Arial" panose="020B0604020202020204" pitchFamily="34" charset="0"/>
              <a:buChar char="•"/>
            </a:pPr>
            <a:r>
              <a:rPr lang="es-MX" sz="1000" b="1" dirty="0">
                <a:solidFill>
                  <a:schemeClr val="bg2">
                    <a:lumMod val="50000"/>
                  </a:schemeClr>
                </a:solidFill>
                <a:latin typeface="Arial" panose="020B0604020202020204" pitchFamily="34" charset="0"/>
                <a:cs typeface="Arial" panose="020B0604020202020204" pitchFamily="34" charset="0"/>
              </a:rPr>
              <a:t>Buenos Aires</a:t>
            </a:r>
            <a:endParaRPr lang="es-MX" sz="900" b="1" dirty="0">
              <a:solidFill>
                <a:schemeClr val="tx1">
                  <a:lumMod val="85000"/>
                  <a:lumOff val="15000"/>
                </a:schemeClr>
              </a:solidFill>
              <a:latin typeface="Arial" panose="020B0604020202020204" pitchFamily="34" charset="0"/>
              <a:cs typeface="Arial" panose="020B0604020202020204" pitchFamily="34" charset="0"/>
            </a:endParaRPr>
          </a:p>
          <a:p>
            <a:pPr>
              <a:buClr>
                <a:schemeClr val="folHlink"/>
              </a:buClr>
              <a:buSzPct val="90000"/>
            </a:pPr>
            <a:endParaRPr lang="es-MX" sz="1000" dirty="0">
              <a:latin typeface="Arial" panose="020B0604020202020204" pitchFamily="34" charset="0"/>
              <a:cs typeface="Arial" panose="020B0604020202020204" pitchFamily="34" charset="0"/>
            </a:endParaRPr>
          </a:p>
          <a:p>
            <a:pPr>
              <a:buClr>
                <a:schemeClr val="folHlink"/>
              </a:buClr>
              <a:buSzPct val="90000"/>
            </a:pPr>
            <a:r>
              <a:rPr lang="es-MX" sz="1400" b="1" dirty="0">
                <a:solidFill>
                  <a:schemeClr val="tx2">
                    <a:lumMod val="50000"/>
                  </a:schemeClr>
                </a:solidFill>
                <a:latin typeface="Arial" panose="020B0604020202020204" pitchFamily="34" charset="0"/>
                <a:cs typeface="Arial" panose="020B0604020202020204" pitchFamily="34" charset="0"/>
              </a:rPr>
              <a:t>Bolivia</a:t>
            </a:r>
          </a:p>
          <a:p>
            <a:pPr marL="171450" indent="-171450">
              <a:buClr>
                <a:schemeClr val="folHlink"/>
              </a:buClr>
              <a:buSzPct val="90000"/>
              <a:buFont typeface="Arial" panose="020B0604020202020204" pitchFamily="34" charset="0"/>
              <a:buChar char="•"/>
            </a:pPr>
            <a:r>
              <a:rPr lang="es-MX" sz="1000" b="1" dirty="0">
                <a:solidFill>
                  <a:schemeClr val="bg2">
                    <a:lumMod val="50000"/>
                  </a:schemeClr>
                </a:solidFill>
                <a:latin typeface="Arial" panose="020B0604020202020204" pitchFamily="34" charset="0"/>
                <a:cs typeface="Arial" panose="020B0604020202020204" pitchFamily="34" charset="0"/>
              </a:rPr>
              <a:t>Santa Cruz</a:t>
            </a:r>
          </a:p>
          <a:p>
            <a:pPr>
              <a:buClr>
                <a:schemeClr val="folHlink"/>
              </a:buClr>
              <a:buSzPct val="90000"/>
            </a:pPr>
            <a:endParaRPr lang="es-MX" sz="1000" b="1" dirty="0">
              <a:solidFill>
                <a:schemeClr val="bg2">
                  <a:lumMod val="50000"/>
                </a:schemeClr>
              </a:solidFill>
              <a:latin typeface="Arial" panose="020B0604020202020204" pitchFamily="34" charset="0"/>
              <a:cs typeface="Arial" panose="020B0604020202020204" pitchFamily="34" charset="0"/>
            </a:endParaRPr>
          </a:p>
          <a:p>
            <a:pPr>
              <a:buClr>
                <a:schemeClr val="folHlink"/>
              </a:buClr>
              <a:buSzPct val="90000"/>
            </a:pPr>
            <a:r>
              <a:rPr lang="es-MX" sz="1200" b="1" dirty="0">
                <a:solidFill>
                  <a:schemeClr val="tx2">
                    <a:lumMod val="50000"/>
                  </a:schemeClr>
                </a:solidFill>
                <a:latin typeface="Arial" panose="020B0604020202020204" pitchFamily="34" charset="0"/>
                <a:cs typeface="Arial" panose="020B0604020202020204" pitchFamily="34" charset="0"/>
              </a:rPr>
              <a:t>UK</a:t>
            </a:r>
          </a:p>
          <a:p>
            <a:pPr marL="171450" indent="-171450">
              <a:buClr>
                <a:schemeClr val="folHlink"/>
              </a:buClr>
              <a:buSzPct val="90000"/>
              <a:buFont typeface="Arial" panose="020B0604020202020204" pitchFamily="34" charset="0"/>
              <a:buChar char="•"/>
            </a:pPr>
            <a:r>
              <a:rPr lang="es-MX" sz="900" b="1" dirty="0">
                <a:solidFill>
                  <a:schemeClr val="bg2">
                    <a:lumMod val="50000"/>
                  </a:schemeClr>
                </a:solidFill>
                <a:latin typeface="Arial" panose="020B0604020202020204" pitchFamily="34" charset="0"/>
                <a:cs typeface="Arial" panose="020B0604020202020204" pitchFamily="34" charset="0"/>
              </a:rPr>
              <a:t>Scotland</a:t>
            </a:r>
          </a:p>
          <a:p>
            <a:pPr marL="171450" indent="-171450">
              <a:buClr>
                <a:schemeClr val="folHlink"/>
              </a:buClr>
              <a:buSzPct val="90000"/>
              <a:buFont typeface="Arial" panose="020B0604020202020204" pitchFamily="34" charset="0"/>
              <a:buChar char="•"/>
            </a:pPr>
            <a:r>
              <a:rPr lang="es-MX" sz="900" b="1" dirty="0">
                <a:solidFill>
                  <a:schemeClr val="bg2">
                    <a:lumMod val="50000"/>
                  </a:schemeClr>
                </a:solidFill>
                <a:latin typeface="Arial" panose="020B0604020202020204" pitchFamily="34" charset="0"/>
                <a:cs typeface="Arial" panose="020B0604020202020204" pitchFamily="34" charset="0"/>
              </a:rPr>
              <a:t>UK - Londres</a:t>
            </a:r>
            <a:endParaRPr lang="es-MX" sz="800" b="1" dirty="0">
              <a:latin typeface="Arial" panose="020B0604020202020204" pitchFamily="34" charset="0"/>
              <a:cs typeface="Arial" panose="020B0604020202020204" pitchFamily="34" charset="0"/>
            </a:endParaRPr>
          </a:p>
        </p:txBody>
      </p:sp>
      <p:sp>
        <p:nvSpPr>
          <p:cNvPr id="11" name="CuadroTexto 10">
            <a:extLst>
              <a:ext uri="{FF2B5EF4-FFF2-40B4-BE49-F238E27FC236}">
                <a16:creationId xmlns:a16="http://schemas.microsoft.com/office/drawing/2014/main" id="{04E4E72C-E05A-2742-8962-2C54DAB60C3D}"/>
              </a:ext>
            </a:extLst>
          </p:cNvPr>
          <p:cNvSpPr txBox="1"/>
          <p:nvPr/>
        </p:nvSpPr>
        <p:spPr>
          <a:xfrm>
            <a:off x="714026" y="1536341"/>
            <a:ext cx="3736950" cy="4797404"/>
          </a:xfrm>
          <a:prstGeom prst="rect">
            <a:avLst/>
          </a:prstGeom>
          <a:noFill/>
        </p:spPr>
        <p:txBody>
          <a:bodyPr wrap="square" rtlCol="0">
            <a:spAutoFit/>
          </a:bodyPr>
          <a:lstStyle/>
          <a:p>
            <a:pPr>
              <a:lnSpc>
                <a:spcPts val="2800"/>
              </a:lnSpc>
            </a:pPr>
            <a:r>
              <a:rPr lang="es-MX" sz="2000" b="1" dirty="0">
                <a:solidFill>
                  <a:srgbClr val="002060"/>
                </a:solidFill>
                <a:latin typeface="Arial" pitchFamily="34" charset="0"/>
                <a:cs typeface="Arial" pitchFamily="34" charset="0"/>
              </a:rPr>
              <a:t>TOMA EL </a:t>
            </a:r>
          </a:p>
          <a:p>
            <a:pPr>
              <a:lnSpc>
                <a:spcPts val="2800"/>
              </a:lnSpc>
            </a:pPr>
            <a:r>
              <a:rPr lang="es-MX" sz="2000" b="1" dirty="0">
                <a:solidFill>
                  <a:srgbClr val="002060"/>
                </a:solidFill>
                <a:latin typeface="Arial" pitchFamily="34" charset="0"/>
                <a:cs typeface="Arial" pitchFamily="34" charset="0"/>
              </a:rPr>
              <a:t>PRÓXIMO PASO</a:t>
            </a:r>
          </a:p>
          <a:p>
            <a:pPr>
              <a:lnSpc>
                <a:spcPct val="120000"/>
              </a:lnSpc>
              <a:buClr>
                <a:schemeClr val="folHlink"/>
              </a:buClr>
              <a:buSzPct val="90000"/>
            </a:pPr>
            <a:endParaRPr lang="es-MX" sz="1200" i="1" dirty="0">
              <a:solidFill>
                <a:schemeClr val="bg2">
                  <a:lumMod val="25000"/>
                </a:schemeClr>
              </a:solidFill>
              <a:cs typeface="Arial" pitchFamily="34" charset="0"/>
            </a:endParaRPr>
          </a:p>
          <a:p>
            <a:pPr>
              <a:lnSpc>
                <a:spcPct val="120000"/>
              </a:lnSpc>
              <a:buClr>
                <a:schemeClr val="folHlink"/>
              </a:buClr>
              <a:buSzPct val="90000"/>
            </a:pPr>
            <a:r>
              <a:rPr lang="es-MX" sz="1600" b="1" dirty="0">
                <a:solidFill>
                  <a:srgbClr val="002060"/>
                </a:solidFill>
                <a:latin typeface="Arial" pitchFamily="34" charset="0"/>
                <a:cs typeface="Arial" pitchFamily="34" charset="0"/>
              </a:rPr>
              <a:t>Haz una cita gratuita</a:t>
            </a:r>
          </a:p>
          <a:p>
            <a:pPr>
              <a:lnSpc>
                <a:spcPct val="120000"/>
              </a:lnSpc>
              <a:buClr>
                <a:schemeClr val="folHlink"/>
              </a:buClr>
              <a:buSzPct val="90000"/>
            </a:pPr>
            <a:r>
              <a:rPr lang="es-MX" sz="1200" dirty="0">
                <a:latin typeface="Arial" panose="020B0604020202020204" pitchFamily="34" charset="0"/>
                <a:cs typeface="Arial" panose="020B0604020202020204" pitchFamily="34" charset="0"/>
              </a:rPr>
              <a:t>Para más información, detalles de los fondos y sus rendimientos, proyecciones personalizadas y asesoría sin costo favor de contactarnos:</a:t>
            </a:r>
          </a:p>
          <a:p>
            <a:pPr>
              <a:lnSpc>
                <a:spcPct val="120000"/>
              </a:lnSpc>
              <a:buClr>
                <a:schemeClr val="folHlink"/>
              </a:buClr>
              <a:buSzPct val="90000"/>
            </a:pPr>
            <a:endParaRPr lang="es-MX" sz="1400" dirty="0">
              <a:latin typeface="Arial" panose="020B0604020202020204" pitchFamily="34" charset="0"/>
              <a:cs typeface="Arial" panose="020B0604020202020204" pitchFamily="34" charset="0"/>
            </a:endParaRPr>
          </a:p>
          <a:p>
            <a:pPr>
              <a:lnSpc>
                <a:spcPct val="120000"/>
              </a:lnSpc>
              <a:buClr>
                <a:schemeClr val="folHlink"/>
              </a:buClr>
              <a:buSzPct val="90000"/>
            </a:pPr>
            <a:r>
              <a:rPr lang="es-MX" sz="1600" b="1" dirty="0">
                <a:latin typeface="Arial" panose="020B0604020202020204" pitchFamily="34" charset="0"/>
                <a:cs typeface="Arial" panose="020B0604020202020204" pitchFamily="34" charset="0"/>
              </a:rPr>
              <a:t>Cancún, México</a:t>
            </a:r>
            <a:br>
              <a:rPr lang="es-MX" sz="1600" dirty="0">
                <a:latin typeface="Arial" panose="020B0604020202020204" pitchFamily="34" charset="0"/>
                <a:cs typeface="Arial" panose="020B0604020202020204" pitchFamily="34" charset="0"/>
              </a:rPr>
            </a:br>
            <a:r>
              <a:rPr lang="es-MX" sz="1400" b="1" dirty="0">
                <a:solidFill>
                  <a:schemeClr val="tx1">
                    <a:lumMod val="65000"/>
                    <a:lumOff val="35000"/>
                  </a:schemeClr>
                </a:solidFill>
                <a:latin typeface="Arial" panose="020B0604020202020204" pitchFamily="34" charset="0"/>
                <a:cs typeface="Arial" panose="020B0604020202020204" pitchFamily="34" charset="0"/>
              </a:rPr>
              <a:t>Neil Emberson</a:t>
            </a:r>
            <a:br>
              <a:rPr lang="es-MX" sz="1400" dirty="0">
                <a:solidFill>
                  <a:schemeClr val="tx1">
                    <a:lumMod val="65000"/>
                    <a:lumOff val="35000"/>
                  </a:schemeClr>
                </a:solidFill>
                <a:latin typeface="Arial" panose="020B0604020202020204" pitchFamily="34" charset="0"/>
                <a:cs typeface="Arial" panose="020B0604020202020204" pitchFamily="34" charset="0"/>
              </a:rPr>
            </a:br>
            <a:r>
              <a:rPr lang="es-MX" sz="1400" dirty="0">
                <a:solidFill>
                  <a:schemeClr val="tx1">
                    <a:lumMod val="65000"/>
                    <a:lumOff val="35000"/>
                  </a:schemeClr>
                </a:solidFill>
                <a:latin typeface="Arial" panose="020B0604020202020204" pitchFamily="34" charset="0"/>
                <a:cs typeface="Arial" panose="020B0604020202020204" pitchFamily="34" charset="0"/>
              </a:rPr>
              <a:t>Head Office UK: (+44) 207 183 2480</a:t>
            </a:r>
          </a:p>
          <a:p>
            <a:pPr>
              <a:lnSpc>
                <a:spcPct val="120000"/>
              </a:lnSpc>
              <a:buClr>
                <a:schemeClr val="folHlink"/>
              </a:buClr>
              <a:buSzPct val="90000"/>
            </a:pPr>
            <a:r>
              <a:rPr lang="es-MX" sz="1400" dirty="0">
                <a:solidFill>
                  <a:schemeClr val="tx1">
                    <a:lumMod val="65000"/>
                    <a:lumOff val="35000"/>
                  </a:schemeClr>
                </a:solidFill>
                <a:latin typeface="Arial" panose="020B0604020202020204" pitchFamily="34" charset="0"/>
                <a:cs typeface="Arial" panose="020B0604020202020204" pitchFamily="34" charset="0"/>
              </a:rPr>
              <a:t>Oficina principal México:(+52) 998-500-1627 </a:t>
            </a:r>
          </a:p>
          <a:p>
            <a:pPr>
              <a:lnSpc>
                <a:spcPct val="120000"/>
              </a:lnSpc>
              <a:buClr>
                <a:schemeClr val="folHlink"/>
              </a:buClr>
              <a:buSzPct val="90000"/>
            </a:pPr>
            <a:r>
              <a:rPr lang="es-MX" sz="1400" dirty="0">
                <a:solidFill>
                  <a:schemeClr val="tx1">
                    <a:lumMod val="65000"/>
                    <a:lumOff val="35000"/>
                  </a:schemeClr>
                </a:solidFill>
                <a:latin typeface="Arial" panose="020B0604020202020204" pitchFamily="34" charset="0"/>
                <a:cs typeface="Arial" panose="020B0604020202020204" pitchFamily="34" charset="0"/>
              </a:rPr>
              <a:t>Directo: (+52) 998-580-5896</a:t>
            </a:r>
          </a:p>
          <a:p>
            <a:pPr>
              <a:lnSpc>
                <a:spcPct val="120000"/>
              </a:lnSpc>
              <a:buClr>
                <a:schemeClr val="folHlink"/>
              </a:buClr>
              <a:buSzPct val="90000"/>
            </a:pPr>
            <a:endParaRPr lang="es-MX" sz="1400" dirty="0">
              <a:solidFill>
                <a:schemeClr val="tx1">
                  <a:lumMod val="75000"/>
                  <a:lumOff val="25000"/>
                </a:schemeClr>
              </a:solidFill>
              <a:latin typeface="Arial" panose="020B0604020202020204" pitchFamily="34" charset="0"/>
              <a:cs typeface="Arial" panose="020B0604020202020204" pitchFamily="34" charset="0"/>
            </a:endParaRPr>
          </a:p>
          <a:p>
            <a:pPr>
              <a:lnSpc>
                <a:spcPct val="120000"/>
              </a:lnSpc>
              <a:buClr>
                <a:schemeClr val="folHlink"/>
              </a:buClr>
              <a:buSzPct val="90000"/>
            </a:pPr>
            <a:r>
              <a:rPr lang="es-MX" sz="1400" dirty="0">
                <a:solidFill>
                  <a:schemeClr val="tx1">
                    <a:lumMod val="65000"/>
                    <a:lumOff val="35000"/>
                  </a:schemeClr>
                </a:solidFill>
                <a:latin typeface="Arial" panose="020B0604020202020204" pitchFamily="34" charset="0"/>
                <a:cs typeface="Arial" panose="020B0604020202020204" pitchFamily="34" charset="0"/>
              </a:rPr>
              <a:t>Email:</a:t>
            </a:r>
            <a:r>
              <a:rPr lang="es-MX" sz="1400" dirty="0">
                <a:solidFill>
                  <a:schemeClr val="tx1">
                    <a:lumMod val="75000"/>
                    <a:lumOff val="25000"/>
                  </a:schemeClr>
                </a:solidFill>
                <a:latin typeface="Arial" panose="020B0604020202020204" pitchFamily="34" charset="0"/>
                <a:cs typeface="Arial" panose="020B0604020202020204" pitchFamily="34" charset="0"/>
              </a:rPr>
              <a:t> </a:t>
            </a:r>
            <a:r>
              <a:rPr lang="es-MX" sz="1400" u="sng" dirty="0">
                <a:solidFill>
                  <a:schemeClr val="tx1">
                    <a:lumMod val="75000"/>
                    <a:lumOff val="25000"/>
                  </a:schemeClr>
                </a:solidFill>
                <a:latin typeface="Arial" panose="020B0604020202020204" pitchFamily="34" charset="0"/>
                <a:cs typeface="Arial" panose="020B0604020202020204" pitchFamily="34" charset="0"/>
                <a:hlinkClick r:id="rId3"/>
              </a:rPr>
              <a:t>n.emberson@kngadvisors.co.uk</a:t>
            </a:r>
            <a:r>
              <a:rPr lang="es-MX" sz="1400" u="sng" dirty="0">
                <a:solidFill>
                  <a:schemeClr val="tx1">
                    <a:lumMod val="75000"/>
                    <a:lumOff val="25000"/>
                  </a:schemeClr>
                </a:solidFill>
                <a:latin typeface="Arial" panose="020B0604020202020204" pitchFamily="34" charset="0"/>
                <a:cs typeface="Arial" panose="020B0604020202020204" pitchFamily="34" charset="0"/>
              </a:rPr>
              <a:t> </a:t>
            </a:r>
          </a:p>
          <a:p>
            <a:pPr>
              <a:lnSpc>
                <a:spcPct val="120000"/>
              </a:lnSpc>
              <a:buClr>
                <a:schemeClr val="folHlink"/>
              </a:buClr>
              <a:buSzPct val="90000"/>
            </a:pPr>
            <a:endParaRPr lang="es-MX" sz="1100" dirty="0">
              <a:solidFill>
                <a:schemeClr val="tx1">
                  <a:lumMod val="75000"/>
                  <a:lumOff val="25000"/>
                </a:schemeClr>
              </a:solidFill>
              <a:latin typeface="Arial" panose="020B0604020202020204" pitchFamily="34" charset="0"/>
              <a:cs typeface="Arial" panose="020B0604020202020204" pitchFamily="34" charset="0"/>
            </a:endParaRPr>
          </a:p>
          <a:p>
            <a:pPr>
              <a:lnSpc>
                <a:spcPct val="120000"/>
              </a:lnSpc>
              <a:buClr>
                <a:schemeClr val="folHlink"/>
              </a:buClr>
              <a:buSzPct val="90000"/>
            </a:pPr>
            <a:r>
              <a:rPr lang="es-MX" sz="1600" b="1" dirty="0">
                <a:solidFill>
                  <a:srgbClr val="002060"/>
                </a:solidFill>
                <a:latin typeface="Arial" panose="020B0604020202020204" pitchFamily="34" charset="0"/>
                <a:cs typeface="Arial" pitchFamily="34" charset="0"/>
              </a:rPr>
              <a:t>www.kngadvisors.co.uk</a:t>
            </a:r>
          </a:p>
          <a:p>
            <a:pPr>
              <a:lnSpc>
                <a:spcPct val="120000"/>
              </a:lnSpc>
              <a:buClr>
                <a:schemeClr val="folHlink"/>
              </a:buClr>
              <a:buSzPct val="90000"/>
            </a:pPr>
            <a:r>
              <a:rPr lang="es-MX" sz="1200" b="1" dirty="0">
                <a:solidFill>
                  <a:schemeClr val="tx1">
                    <a:lumMod val="75000"/>
                    <a:lumOff val="25000"/>
                  </a:schemeClr>
                </a:solidFill>
                <a:latin typeface="Arial" panose="020B0604020202020204" pitchFamily="34" charset="0"/>
                <a:cs typeface="Arial" panose="020B0604020202020204" pitchFamily="34" charset="0"/>
                <a:hlinkClick r:id="rId4"/>
              </a:rPr>
              <a:t>info@kngadvisors.co.uk</a:t>
            </a:r>
            <a:r>
              <a:rPr lang="es-MX" sz="12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31105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039420-31BC-E240-B630-C3D5BA8A6709}"/>
              </a:ext>
            </a:extLst>
          </p:cNvPr>
          <p:cNvSpPr/>
          <p:nvPr/>
        </p:nvSpPr>
        <p:spPr>
          <a:xfrm>
            <a:off x="0" y="5253924"/>
            <a:ext cx="9144000" cy="160407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B39ECA6-9791-BC4F-A731-C89E1CC5EC48}"/>
              </a:ext>
            </a:extLst>
          </p:cNvPr>
          <p:cNvSpPr txBox="1"/>
          <p:nvPr/>
        </p:nvSpPr>
        <p:spPr>
          <a:xfrm>
            <a:off x="309966" y="5455403"/>
            <a:ext cx="6896746" cy="1200329"/>
          </a:xfrm>
          <a:prstGeom prst="rect">
            <a:avLst/>
          </a:prstGeom>
          <a:noFill/>
        </p:spPr>
        <p:txBody>
          <a:bodyPr wrap="square" rtlCol="0">
            <a:spAutoFit/>
          </a:bodyPr>
          <a:lstStyle/>
          <a:p>
            <a:r>
              <a:rPr lang="en-US" sz="3600" b="1" dirty="0">
                <a:solidFill>
                  <a:schemeClr val="bg1"/>
                </a:solidFill>
                <a:latin typeface="Arial" panose="020B0604020202020204" pitchFamily="34" charset="0"/>
                <a:cs typeface="Arial" panose="020B0604020202020204" pitchFamily="34" charset="0"/>
              </a:rPr>
              <a:t>Gracias por su atención…</a:t>
            </a:r>
          </a:p>
          <a:p>
            <a:endParaRPr lang="en-US" dirty="0">
              <a:solidFill>
                <a:schemeClr val="bg1"/>
              </a:solidFill>
            </a:endParaRPr>
          </a:p>
          <a:p>
            <a:r>
              <a:rPr lang="en-US" b="1" i="1" dirty="0">
                <a:solidFill>
                  <a:schemeClr val="bg1"/>
                </a:solidFill>
                <a:latin typeface="Arial" panose="020B0604020202020204" pitchFamily="34" charset="0"/>
                <a:cs typeface="Arial" panose="020B0604020202020204" pitchFamily="34" charset="0"/>
              </a:rPr>
              <a:t>Fin de la presentación</a:t>
            </a:r>
          </a:p>
        </p:txBody>
      </p:sp>
    </p:spTree>
    <p:extLst>
      <p:ext uri="{BB962C8B-B14F-4D97-AF65-F5344CB8AC3E}">
        <p14:creationId xmlns:p14="http://schemas.microsoft.com/office/powerpoint/2010/main" val="3059244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uadroTexto 3">
            <a:extLst>
              <a:ext uri="{FF2B5EF4-FFF2-40B4-BE49-F238E27FC236}">
                <a16:creationId xmlns:a16="http://schemas.microsoft.com/office/drawing/2014/main" id="{2DCB15EB-DCC1-6044-B0FC-C9F89F2E2623}"/>
              </a:ext>
            </a:extLst>
          </p:cNvPr>
          <p:cNvSpPr txBox="1"/>
          <p:nvPr/>
        </p:nvSpPr>
        <p:spPr>
          <a:xfrm>
            <a:off x="663262" y="975008"/>
            <a:ext cx="7817476" cy="2954655"/>
          </a:xfrm>
          <a:prstGeom prst="rect">
            <a:avLst/>
          </a:prstGeom>
          <a:noFill/>
        </p:spPr>
        <p:txBody>
          <a:bodyPr wrap="square" rtlCol="0">
            <a:spAutoFit/>
          </a:bodyPr>
          <a:lstStyle/>
          <a:p>
            <a:r>
              <a:rPr lang="es-MX" sz="7200" b="1" dirty="0">
                <a:solidFill>
                  <a:srgbClr val="002060"/>
                </a:solidFill>
                <a:latin typeface="Arial" pitchFamily="34" charset="0"/>
                <a:cs typeface="Arial" pitchFamily="34" charset="0"/>
              </a:rPr>
              <a:t>01</a:t>
            </a:r>
          </a:p>
          <a:p>
            <a:endParaRPr lang="es-MX" dirty="0">
              <a:latin typeface="Arial" pitchFamily="34" charset="0"/>
              <a:cs typeface="Arial" pitchFamily="34" charset="0"/>
            </a:endParaRPr>
          </a:p>
          <a:p>
            <a:r>
              <a:rPr lang="es-MX" sz="6400" b="1" spc="-150" dirty="0">
                <a:solidFill>
                  <a:srgbClr val="666666"/>
                </a:solidFill>
                <a:latin typeface="Arial" pitchFamily="34" charset="0"/>
                <a:cs typeface="Arial" pitchFamily="34" charset="0"/>
              </a:rPr>
              <a:t>Acerca</a:t>
            </a:r>
            <a:r>
              <a:rPr lang="da-DK" sz="6400" b="1" spc="-150" dirty="0">
                <a:solidFill>
                  <a:srgbClr val="666666"/>
                </a:solidFill>
                <a:latin typeface="Arial" pitchFamily="34" charset="0"/>
                <a:cs typeface="Arial" pitchFamily="34" charset="0"/>
              </a:rPr>
              <a:t> de Nosotros</a:t>
            </a:r>
          </a:p>
          <a:p>
            <a:endParaRPr lang="da-DK" sz="1600" dirty="0">
              <a:solidFill>
                <a:srgbClr val="666666"/>
              </a:solidFill>
              <a:latin typeface="Arial" pitchFamily="34" charset="0"/>
              <a:cs typeface="Arial" pitchFamily="34" charset="0"/>
            </a:endParaRPr>
          </a:p>
          <a:p>
            <a:r>
              <a:rPr lang="da-DK" sz="1600" b="1" dirty="0">
                <a:solidFill>
                  <a:srgbClr val="002060"/>
                </a:solidFill>
                <a:latin typeface="Arial" pitchFamily="34" charset="0"/>
                <a:cs typeface="Arial" pitchFamily="34" charset="0"/>
              </a:rPr>
              <a:t>KNG International Advisors</a:t>
            </a:r>
          </a:p>
        </p:txBody>
      </p:sp>
    </p:spTree>
    <p:extLst>
      <p:ext uri="{BB962C8B-B14F-4D97-AF65-F5344CB8AC3E}">
        <p14:creationId xmlns:p14="http://schemas.microsoft.com/office/powerpoint/2010/main" val="169946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724072" y="629268"/>
            <a:ext cx="4939868" cy="1286160"/>
          </a:xfrm>
          <a:prstGeom prst="rect">
            <a:avLst/>
          </a:prstGeom>
        </p:spPr>
        <p:txBody>
          <a:bodyPr vert="horz" lIns="91440" tIns="45720" rIns="91440" bIns="45720" rtlCol="0" anchor="b">
            <a:normAutofit fontScale="92500"/>
          </a:bodyPr>
          <a:lstStyle/>
          <a:p>
            <a:pPr>
              <a:lnSpc>
                <a:spcPct val="90000"/>
              </a:lnSpc>
              <a:spcBef>
                <a:spcPct val="0"/>
              </a:spcBef>
              <a:spcAft>
                <a:spcPts val="600"/>
              </a:spcAft>
            </a:pPr>
            <a:r>
              <a:rPr lang="en-US" sz="3600" b="1" dirty="0">
                <a:solidFill>
                  <a:srgbClr val="002060"/>
                </a:solidFill>
                <a:latin typeface="Arial" panose="020B0604020202020204" pitchFamily="34" charset="0"/>
                <a:ea typeface="+mj-ea"/>
                <a:cs typeface="Arial" panose="020B0604020202020204" pitchFamily="34" charset="0"/>
              </a:rPr>
              <a:t>KNG </a:t>
            </a:r>
          </a:p>
          <a:p>
            <a:pPr>
              <a:lnSpc>
                <a:spcPct val="90000"/>
              </a:lnSpc>
              <a:spcBef>
                <a:spcPct val="0"/>
              </a:spcBef>
              <a:spcAft>
                <a:spcPts val="600"/>
              </a:spcAft>
            </a:pPr>
            <a:r>
              <a:rPr lang="en-US" sz="3600" b="1" dirty="0">
                <a:solidFill>
                  <a:srgbClr val="002060"/>
                </a:solidFill>
                <a:latin typeface="Arial" panose="020B0604020202020204" pitchFamily="34" charset="0"/>
                <a:ea typeface="+mj-ea"/>
                <a:cs typeface="Arial" panose="020B0604020202020204" pitchFamily="34" charset="0"/>
              </a:rPr>
              <a:t>International Advisors</a:t>
            </a:r>
            <a:endParaRPr lang="en-US" sz="3600" dirty="0">
              <a:solidFill>
                <a:srgbClr val="002060"/>
              </a:solidFill>
              <a:latin typeface="Arial" panose="020B0604020202020204" pitchFamily="34" charset="0"/>
              <a:ea typeface="+mj-ea"/>
              <a:cs typeface="Arial" panose="020B0604020202020204" pitchFamily="34" charset="0"/>
            </a:endParaRPr>
          </a:p>
        </p:txBody>
      </p:sp>
      <p:sp>
        <p:nvSpPr>
          <p:cNvPr id="2" name="CuadroTexto 1"/>
          <p:cNvSpPr txBox="1"/>
          <p:nvPr/>
        </p:nvSpPr>
        <p:spPr>
          <a:xfrm>
            <a:off x="3737520" y="2438400"/>
            <a:ext cx="5029962" cy="3785419"/>
          </a:xfrm>
          <a:prstGeom prst="rect">
            <a:avLst/>
          </a:prstGeom>
        </p:spPr>
        <p:txBody>
          <a:bodyPr vert="horz" lIns="91440" tIns="45720" rIns="91440" bIns="45720" rtlCol="0">
            <a:normAutofit fontScale="92500" lnSpcReduction="20000"/>
          </a:bodyPr>
          <a:lstStyle/>
          <a:p>
            <a:pPr>
              <a:lnSpc>
                <a:spcPct val="90000"/>
              </a:lnSpc>
              <a:spcAft>
                <a:spcPts val="600"/>
              </a:spcAft>
            </a:pPr>
            <a:r>
              <a:rPr lang="es-MX" sz="1600" b="1"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Sobre nosotros</a:t>
            </a:r>
          </a:p>
          <a:p>
            <a:pPr>
              <a:lnSpc>
                <a:spcPct val="90000"/>
              </a:lnSpc>
              <a:spcAft>
                <a:spcPts val="600"/>
              </a:spcAft>
            </a:pPr>
            <a:endParaRPr lang="es-MX" sz="1600" b="1"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ES" sz="1600" dirty="0">
                <a:latin typeface="Arial" panose="020B0604020202020204" pitchFamily="34" charset="0"/>
                <a:cs typeface="Arial" panose="020B0604020202020204" pitchFamily="34" charset="0"/>
              </a:rPr>
              <a:t>Somos una empresa internacional de asesoría patrimonial y distribución de fondos e instrumentos de inversión globales. Nuestros servicios están dirigidos a personas, empresas, Family Offices, gestores de fondos, AFORES, AFPs y asesores financieros independientes.</a:t>
            </a:r>
          </a:p>
          <a:p>
            <a:pPr marL="285750" indent="-285750" algn="just">
              <a:buFont typeface="Arial" panose="020B0604020202020204" pitchFamily="34" charset="0"/>
              <a:buChar char="•"/>
            </a:pPr>
            <a:endParaRPr lang="es-ES"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ES" sz="1600" dirty="0">
                <a:latin typeface="Arial" panose="020B0604020202020204" pitchFamily="34" charset="0"/>
                <a:cs typeface="Arial" panose="020B0604020202020204" pitchFamily="34" charset="0"/>
              </a:rPr>
              <a:t>Con más de 25 años de experiencia en la industria, contamos con una red propia de 120 asesores en Latinoamérica, el Caribe, Europa, Medio Oriente y África.</a:t>
            </a:r>
          </a:p>
          <a:p>
            <a:pPr marL="285750" indent="-285750" algn="just">
              <a:buFont typeface="Arial" panose="020B0604020202020204" pitchFamily="34" charset="0"/>
              <a:buChar char="•"/>
            </a:pPr>
            <a:endParaRPr lang="es-ES"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ES" sz="1600" dirty="0">
                <a:latin typeface="Arial" panose="020B0604020202020204" pitchFamily="34" charset="0"/>
                <a:cs typeface="Arial" panose="020B0604020202020204" pitchFamily="34" charset="0"/>
              </a:rPr>
              <a:t>Actuamos como brokers para más de 50 bancos e instituciones financieras globales, ofreciendo soluciones de ahorro e inversión a nuestros clientes, así como apoyo a nuestra red de asesores financieros.</a:t>
            </a:r>
          </a:p>
        </p:txBody>
      </p:sp>
      <p:pic>
        <p:nvPicPr>
          <p:cNvPr id="6" name="Imagen 5"/>
          <p:cNvPicPr>
            <a:picLocks noChangeAspect="1"/>
          </p:cNvPicPr>
          <p:nvPr/>
        </p:nvPicPr>
        <p:blipFill rotWithShape="1">
          <a:blip r:embed="rId2">
            <a:extLst>
              <a:ext uri="{28A0092B-C50C-407E-A947-70E740481C1C}">
                <a14:useLocalDpi xmlns:a14="http://schemas.microsoft.com/office/drawing/2010/main" val="0"/>
              </a:ext>
            </a:extLst>
          </a:blip>
          <a:srcRect l="30705" r="6319"/>
          <a:stretch/>
        </p:blipFill>
        <p:spPr>
          <a:xfrm>
            <a:off x="20" y="10"/>
            <a:ext cx="3476673" cy="6857990"/>
          </a:xfrm>
          <a:prstGeom prst="rect">
            <a:avLst/>
          </a:prstGeom>
          <a:effectLst/>
        </p:spPr>
      </p:pic>
      <p:pic>
        <p:nvPicPr>
          <p:cNvPr id="5" name="Picture 4" descr="Logo, company name&#10;&#10;Description automatically generated">
            <a:extLst>
              <a:ext uri="{FF2B5EF4-FFF2-40B4-BE49-F238E27FC236}">
                <a16:creationId xmlns:a16="http://schemas.microsoft.com/office/drawing/2014/main" id="{C346792E-27FE-40C3-BEB8-E9B52AA8AC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536" t="34623" r="64348" b="34477"/>
          <a:stretch/>
        </p:blipFill>
        <p:spPr>
          <a:xfrm>
            <a:off x="8416077" y="391687"/>
            <a:ext cx="495242" cy="475161"/>
          </a:xfrm>
          <a:prstGeom prst="rect">
            <a:avLst/>
          </a:prstGeom>
        </p:spPr>
      </p:pic>
      <p:pic>
        <p:nvPicPr>
          <p:cNvPr id="8" name="Picture 7">
            <a:extLst>
              <a:ext uri="{FF2B5EF4-FFF2-40B4-BE49-F238E27FC236}">
                <a16:creationId xmlns:a16="http://schemas.microsoft.com/office/drawing/2014/main" id="{F85B3376-3676-43A6-AB08-35076CB8F9C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231" r="25402"/>
          <a:stretch/>
        </p:blipFill>
        <p:spPr>
          <a:xfrm>
            <a:off x="-1" y="-18893"/>
            <a:ext cx="3476693" cy="6876893"/>
          </a:xfrm>
          <a:prstGeom prst="rect">
            <a:avLst/>
          </a:prstGeom>
        </p:spPr>
      </p:pic>
      <p:cxnSp>
        <p:nvCxnSpPr>
          <p:cNvPr id="9" name="Straight Connector 13">
            <a:extLst>
              <a:ext uri="{FF2B5EF4-FFF2-40B4-BE49-F238E27FC236}">
                <a16:creationId xmlns:a16="http://schemas.microsoft.com/office/drawing/2014/main" id="{5D090195-7594-0B40-B8D5-BA35D48071C4}"/>
              </a:ext>
            </a:extLst>
          </p:cNvPr>
          <p:cNvCxnSpPr>
            <a:cxnSpLocks/>
          </p:cNvCxnSpPr>
          <p:nvPr/>
        </p:nvCxnSpPr>
        <p:spPr>
          <a:xfrm>
            <a:off x="3818201" y="2133910"/>
            <a:ext cx="4411399"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5870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ángulo 54">
            <a:extLst>
              <a:ext uri="{FF2B5EF4-FFF2-40B4-BE49-F238E27FC236}">
                <a16:creationId xmlns:a16="http://schemas.microsoft.com/office/drawing/2014/main" id="{A554E9D3-A91A-C8CD-025C-D79C97624562}"/>
              </a:ext>
            </a:extLst>
          </p:cNvPr>
          <p:cNvSpPr/>
          <p:nvPr/>
        </p:nvSpPr>
        <p:spPr>
          <a:xfrm>
            <a:off x="475233" y="572260"/>
            <a:ext cx="8102346" cy="5342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bject 2"/>
          <p:cNvPicPr/>
          <p:nvPr/>
        </p:nvPicPr>
        <p:blipFill>
          <a:blip r:embed="rId2" cstate="print"/>
          <a:stretch>
            <a:fillRect/>
          </a:stretch>
        </p:blipFill>
        <p:spPr>
          <a:xfrm>
            <a:off x="0" y="5425439"/>
            <a:ext cx="9142475" cy="1432558"/>
          </a:xfrm>
          <a:prstGeom prst="rect">
            <a:avLst/>
          </a:prstGeom>
        </p:spPr>
      </p:pic>
      <p:sp>
        <p:nvSpPr>
          <p:cNvPr id="7" name="object 7"/>
          <p:cNvSpPr txBox="1">
            <a:spLocks noGrp="1"/>
          </p:cNvSpPr>
          <p:nvPr>
            <p:ph type="title"/>
          </p:nvPr>
        </p:nvSpPr>
        <p:spPr>
          <a:xfrm>
            <a:off x="673608" y="613909"/>
            <a:ext cx="7724775" cy="382156"/>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03225B"/>
                </a:solidFill>
                <a:latin typeface="Arial" panose="020B0604020202020204" pitchFamily="34" charset="0"/>
                <a:cs typeface="Arial" panose="020B0604020202020204" pitchFamily="34" charset="0"/>
              </a:rPr>
              <a:t>Algunas</a:t>
            </a:r>
            <a:r>
              <a:rPr sz="2400" b="1" spc="-10" dirty="0">
                <a:solidFill>
                  <a:srgbClr val="03225B"/>
                </a:solidFill>
                <a:latin typeface="Arial" panose="020B0604020202020204" pitchFamily="34" charset="0"/>
                <a:cs typeface="Arial" panose="020B0604020202020204" pitchFamily="34" charset="0"/>
              </a:rPr>
              <a:t> </a:t>
            </a:r>
            <a:r>
              <a:rPr sz="2400" b="1" dirty="0">
                <a:solidFill>
                  <a:srgbClr val="03225B"/>
                </a:solidFill>
                <a:latin typeface="Arial" panose="020B0604020202020204" pitchFamily="34" charset="0"/>
                <a:cs typeface="Arial" panose="020B0604020202020204" pitchFamily="34" charset="0"/>
              </a:rPr>
              <a:t>de</a:t>
            </a:r>
            <a:r>
              <a:rPr sz="2400" b="1" spc="-20" dirty="0">
                <a:solidFill>
                  <a:srgbClr val="03225B"/>
                </a:solidFill>
                <a:latin typeface="Arial" panose="020B0604020202020204" pitchFamily="34" charset="0"/>
                <a:cs typeface="Arial" panose="020B0604020202020204" pitchFamily="34" charset="0"/>
              </a:rPr>
              <a:t> </a:t>
            </a:r>
            <a:r>
              <a:rPr sz="2400" b="1" dirty="0">
                <a:solidFill>
                  <a:srgbClr val="03225B"/>
                </a:solidFill>
                <a:latin typeface="Arial" panose="020B0604020202020204" pitchFamily="34" charset="0"/>
                <a:cs typeface="Arial" panose="020B0604020202020204" pitchFamily="34" charset="0"/>
              </a:rPr>
              <a:t>las</a:t>
            </a:r>
            <a:r>
              <a:rPr sz="2400" b="1" spc="-10" dirty="0">
                <a:solidFill>
                  <a:srgbClr val="03225B"/>
                </a:solidFill>
                <a:latin typeface="Arial" panose="020B0604020202020204" pitchFamily="34" charset="0"/>
                <a:cs typeface="Arial" panose="020B0604020202020204" pitchFamily="34" charset="0"/>
              </a:rPr>
              <a:t> </a:t>
            </a:r>
            <a:r>
              <a:rPr sz="2400" b="1" dirty="0">
                <a:solidFill>
                  <a:srgbClr val="03225B"/>
                </a:solidFill>
                <a:latin typeface="Arial" panose="020B0604020202020204" pitchFamily="34" charset="0"/>
                <a:cs typeface="Arial" panose="020B0604020202020204" pitchFamily="34" charset="0"/>
              </a:rPr>
              <a:t>Instituciones</a:t>
            </a:r>
            <a:r>
              <a:rPr sz="2400" b="1" spc="-40" dirty="0">
                <a:solidFill>
                  <a:srgbClr val="03225B"/>
                </a:solidFill>
                <a:latin typeface="Arial" panose="020B0604020202020204" pitchFamily="34" charset="0"/>
                <a:cs typeface="Arial" panose="020B0604020202020204" pitchFamily="34" charset="0"/>
              </a:rPr>
              <a:t> </a:t>
            </a:r>
            <a:r>
              <a:rPr sz="2400" b="1" spc="-5" dirty="0">
                <a:solidFill>
                  <a:srgbClr val="03225B"/>
                </a:solidFill>
                <a:latin typeface="Arial" panose="020B0604020202020204" pitchFamily="34" charset="0"/>
                <a:cs typeface="Arial" panose="020B0604020202020204" pitchFamily="34" charset="0"/>
              </a:rPr>
              <a:t>Con </a:t>
            </a:r>
            <a:r>
              <a:rPr sz="2400" b="1" dirty="0">
                <a:solidFill>
                  <a:srgbClr val="03225B"/>
                </a:solidFill>
                <a:latin typeface="Arial" panose="020B0604020202020204" pitchFamily="34" charset="0"/>
                <a:cs typeface="Arial" panose="020B0604020202020204" pitchFamily="34" charset="0"/>
              </a:rPr>
              <a:t>las</a:t>
            </a:r>
            <a:r>
              <a:rPr sz="2400" b="1" spc="-10" dirty="0">
                <a:solidFill>
                  <a:srgbClr val="03225B"/>
                </a:solidFill>
                <a:latin typeface="Arial" panose="020B0604020202020204" pitchFamily="34" charset="0"/>
                <a:cs typeface="Arial" panose="020B0604020202020204" pitchFamily="34" charset="0"/>
              </a:rPr>
              <a:t> </a:t>
            </a:r>
            <a:r>
              <a:rPr sz="2400" b="1" spc="-5" dirty="0">
                <a:solidFill>
                  <a:srgbClr val="03225B"/>
                </a:solidFill>
                <a:latin typeface="Arial" panose="020B0604020202020204" pitchFamily="34" charset="0"/>
                <a:cs typeface="Arial" panose="020B0604020202020204" pitchFamily="34" charset="0"/>
              </a:rPr>
              <a:t>que </a:t>
            </a:r>
            <a:r>
              <a:rPr sz="2400" b="1" spc="-15" dirty="0">
                <a:solidFill>
                  <a:srgbClr val="03225B"/>
                </a:solidFill>
                <a:latin typeface="Arial" panose="020B0604020202020204" pitchFamily="34" charset="0"/>
                <a:cs typeface="Arial" panose="020B0604020202020204" pitchFamily="34" charset="0"/>
              </a:rPr>
              <a:t>Trabajamos</a:t>
            </a:r>
            <a:endParaRPr sz="2400" b="1" dirty="0">
              <a:solidFill>
                <a:srgbClr val="03225B"/>
              </a:solidFill>
              <a:latin typeface="Arial" panose="020B0604020202020204" pitchFamily="34" charset="0"/>
              <a:cs typeface="Arial" panose="020B0604020202020204" pitchFamily="34" charset="0"/>
            </a:endParaRPr>
          </a:p>
        </p:txBody>
      </p:sp>
      <p:pic>
        <p:nvPicPr>
          <p:cNvPr id="8" name="object 8"/>
          <p:cNvPicPr/>
          <p:nvPr/>
        </p:nvPicPr>
        <p:blipFill>
          <a:blip r:embed="rId3" cstate="print"/>
          <a:stretch>
            <a:fillRect/>
          </a:stretch>
        </p:blipFill>
        <p:spPr>
          <a:xfrm>
            <a:off x="108204" y="6268210"/>
            <a:ext cx="496824" cy="518158"/>
          </a:xfrm>
          <a:prstGeom prst="rect">
            <a:avLst/>
          </a:prstGeom>
        </p:spPr>
      </p:pic>
      <p:pic>
        <p:nvPicPr>
          <p:cNvPr id="9" name="object 9"/>
          <p:cNvPicPr/>
          <p:nvPr/>
        </p:nvPicPr>
        <p:blipFill>
          <a:blip r:embed="rId3" cstate="print"/>
          <a:stretch>
            <a:fillRect/>
          </a:stretch>
        </p:blipFill>
        <p:spPr>
          <a:xfrm>
            <a:off x="8404859" y="153923"/>
            <a:ext cx="496824" cy="518160"/>
          </a:xfrm>
          <a:prstGeom prst="rect">
            <a:avLst/>
          </a:prstGeom>
        </p:spPr>
      </p:pic>
      <p:graphicFrame>
        <p:nvGraphicFramePr>
          <p:cNvPr id="10" name="object 10"/>
          <p:cNvGraphicFramePr>
            <a:graphicFrameLocks noGrp="1"/>
          </p:cNvGraphicFramePr>
          <p:nvPr/>
        </p:nvGraphicFramePr>
        <p:xfrm>
          <a:off x="475233" y="1114044"/>
          <a:ext cx="8166733" cy="4834178"/>
        </p:xfrm>
        <a:graphic>
          <a:graphicData uri="http://schemas.openxmlformats.org/drawingml/2006/table">
            <a:tbl>
              <a:tblPr firstRow="1" bandRow="1">
                <a:tableStyleId>{2D5ABB26-0587-4C30-8999-92F81FD0307C}</a:tableStyleId>
              </a:tblPr>
              <a:tblGrid>
                <a:gridCol w="1644650">
                  <a:extLst>
                    <a:ext uri="{9D8B030D-6E8A-4147-A177-3AD203B41FA5}">
                      <a16:colId xmlns:a16="http://schemas.microsoft.com/office/drawing/2014/main" val="20000"/>
                    </a:ext>
                  </a:extLst>
                </a:gridCol>
                <a:gridCol w="1457325">
                  <a:extLst>
                    <a:ext uri="{9D8B030D-6E8A-4147-A177-3AD203B41FA5}">
                      <a16:colId xmlns:a16="http://schemas.microsoft.com/office/drawing/2014/main" val="20001"/>
                    </a:ext>
                  </a:extLst>
                </a:gridCol>
                <a:gridCol w="2388235">
                  <a:extLst>
                    <a:ext uri="{9D8B030D-6E8A-4147-A177-3AD203B41FA5}">
                      <a16:colId xmlns:a16="http://schemas.microsoft.com/office/drawing/2014/main" val="20002"/>
                    </a:ext>
                  </a:extLst>
                </a:gridCol>
                <a:gridCol w="1268094">
                  <a:extLst>
                    <a:ext uri="{9D8B030D-6E8A-4147-A177-3AD203B41FA5}">
                      <a16:colId xmlns:a16="http://schemas.microsoft.com/office/drawing/2014/main" val="20003"/>
                    </a:ext>
                  </a:extLst>
                </a:gridCol>
                <a:gridCol w="1408429">
                  <a:extLst>
                    <a:ext uri="{9D8B030D-6E8A-4147-A177-3AD203B41FA5}">
                      <a16:colId xmlns:a16="http://schemas.microsoft.com/office/drawing/2014/main" val="20004"/>
                    </a:ext>
                  </a:extLst>
                </a:gridCol>
              </a:tblGrid>
              <a:tr h="762000">
                <a:tc>
                  <a:txBody>
                    <a:bodyPr/>
                    <a:lstStyle/>
                    <a:p>
                      <a:pPr marL="285115" marR="280670" indent="-1270" algn="ctr">
                        <a:lnSpc>
                          <a:spcPct val="100000"/>
                        </a:lnSpc>
                        <a:spcBef>
                          <a:spcPts val="295"/>
                        </a:spcBef>
                      </a:pPr>
                      <a:r>
                        <a:rPr sz="1100" b="1" spc="-5" dirty="0">
                          <a:solidFill>
                            <a:srgbClr val="FFFFFF"/>
                          </a:solidFill>
                          <a:latin typeface="Calibri"/>
                          <a:cs typeface="Calibri"/>
                        </a:rPr>
                        <a:t>Plataformas </a:t>
                      </a:r>
                      <a:r>
                        <a:rPr sz="1100" b="1" dirty="0">
                          <a:solidFill>
                            <a:srgbClr val="FFFFFF"/>
                          </a:solidFill>
                          <a:latin typeface="Calibri"/>
                          <a:cs typeface="Calibri"/>
                        </a:rPr>
                        <a:t> I</a:t>
                      </a:r>
                      <a:r>
                        <a:rPr sz="1100" b="1" spc="-5" dirty="0">
                          <a:solidFill>
                            <a:srgbClr val="FFFFFF"/>
                          </a:solidFill>
                          <a:latin typeface="Calibri"/>
                          <a:cs typeface="Calibri"/>
                        </a:rPr>
                        <a:t>n</a:t>
                      </a:r>
                      <a:r>
                        <a:rPr sz="1100" b="1" dirty="0">
                          <a:solidFill>
                            <a:srgbClr val="FFFFFF"/>
                          </a:solidFill>
                          <a:latin typeface="Calibri"/>
                          <a:cs typeface="Calibri"/>
                        </a:rPr>
                        <a:t>tern</a:t>
                      </a:r>
                      <a:r>
                        <a:rPr sz="1100" b="1" spc="-10" dirty="0">
                          <a:solidFill>
                            <a:srgbClr val="FFFFFF"/>
                          </a:solidFill>
                          <a:latin typeface="Calibri"/>
                          <a:cs typeface="Calibri"/>
                        </a:rPr>
                        <a:t>a</a:t>
                      </a:r>
                      <a:r>
                        <a:rPr sz="1100" b="1" spc="5" dirty="0">
                          <a:solidFill>
                            <a:srgbClr val="FFFFFF"/>
                          </a:solidFill>
                          <a:latin typeface="Calibri"/>
                          <a:cs typeface="Calibri"/>
                        </a:rPr>
                        <a:t>c</a:t>
                      </a:r>
                      <a:r>
                        <a:rPr sz="1100" b="1" dirty="0">
                          <a:solidFill>
                            <a:srgbClr val="FFFFFF"/>
                          </a:solidFill>
                          <a:latin typeface="Calibri"/>
                          <a:cs typeface="Calibri"/>
                        </a:rPr>
                        <a:t>i</a:t>
                      </a:r>
                      <a:r>
                        <a:rPr sz="1100" b="1" spc="-10" dirty="0">
                          <a:solidFill>
                            <a:srgbClr val="FFFFFF"/>
                          </a:solidFill>
                          <a:latin typeface="Calibri"/>
                          <a:cs typeface="Calibri"/>
                        </a:rPr>
                        <a:t>o</a:t>
                      </a:r>
                      <a:r>
                        <a:rPr sz="1100" b="1" spc="-5" dirty="0">
                          <a:solidFill>
                            <a:srgbClr val="FFFFFF"/>
                          </a:solidFill>
                          <a:latin typeface="Calibri"/>
                          <a:cs typeface="Calibri"/>
                        </a:rPr>
                        <a:t>n</a:t>
                      </a:r>
                      <a:r>
                        <a:rPr sz="1100" b="1" spc="-10" dirty="0">
                          <a:solidFill>
                            <a:srgbClr val="FFFFFF"/>
                          </a:solidFill>
                          <a:latin typeface="Calibri"/>
                          <a:cs typeface="Calibri"/>
                        </a:rPr>
                        <a:t>a</a:t>
                      </a:r>
                      <a:r>
                        <a:rPr sz="1100" b="1" dirty="0">
                          <a:solidFill>
                            <a:srgbClr val="FFFFFF"/>
                          </a:solidFill>
                          <a:latin typeface="Calibri"/>
                          <a:cs typeface="Calibri"/>
                        </a:rPr>
                        <a:t>l</a:t>
                      </a:r>
                      <a:r>
                        <a:rPr sz="1100" b="1" spc="-5" dirty="0">
                          <a:solidFill>
                            <a:srgbClr val="FFFFFF"/>
                          </a:solidFill>
                          <a:latin typeface="Calibri"/>
                          <a:cs typeface="Calibri"/>
                        </a:rPr>
                        <a:t>e</a:t>
                      </a:r>
                      <a:r>
                        <a:rPr sz="1100" b="1" dirty="0">
                          <a:solidFill>
                            <a:srgbClr val="FFFFFF"/>
                          </a:solidFill>
                          <a:latin typeface="Calibri"/>
                          <a:cs typeface="Calibri"/>
                        </a:rPr>
                        <a:t>s</a:t>
                      </a:r>
                      <a:r>
                        <a:rPr sz="1100" b="1" spc="-45" dirty="0">
                          <a:solidFill>
                            <a:srgbClr val="FFFFFF"/>
                          </a:solidFill>
                          <a:latin typeface="Calibri"/>
                          <a:cs typeface="Calibri"/>
                        </a:rPr>
                        <a:t> </a:t>
                      </a:r>
                      <a:r>
                        <a:rPr sz="1100" b="1" spc="-5" dirty="0">
                          <a:solidFill>
                            <a:srgbClr val="FFFFFF"/>
                          </a:solidFill>
                          <a:latin typeface="Calibri"/>
                          <a:cs typeface="Calibri"/>
                        </a:rPr>
                        <a:t>d</a:t>
                      </a:r>
                      <a:r>
                        <a:rPr sz="1100" b="1" dirty="0">
                          <a:solidFill>
                            <a:srgbClr val="FFFFFF"/>
                          </a:solidFill>
                          <a:latin typeface="Calibri"/>
                          <a:cs typeface="Calibri"/>
                        </a:rPr>
                        <a:t>e  </a:t>
                      </a:r>
                      <a:r>
                        <a:rPr sz="1100" b="1" spc="-5" dirty="0">
                          <a:solidFill>
                            <a:srgbClr val="FFFFFF"/>
                          </a:solidFill>
                          <a:latin typeface="Calibri"/>
                          <a:cs typeface="Calibri"/>
                        </a:rPr>
                        <a:t>Inversión</a:t>
                      </a:r>
                      <a:endParaRPr sz="1100">
                        <a:latin typeface="Calibri"/>
                        <a:cs typeface="Calibri"/>
                      </a:endParaRPr>
                    </a:p>
                    <a:p>
                      <a:pPr algn="ctr">
                        <a:lnSpc>
                          <a:spcPct val="100000"/>
                        </a:lnSpc>
                      </a:pPr>
                      <a:r>
                        <a:rPr sz="1100" dirty="0">
                          <a:solidFill>
                            <a:srgbClr val="FFFFFF"/>
                          </a:solidFill>
                          <a:latin typeface="Calibri"/>
                          <a:cs typeface="Calibri"/>
                        </a:rPr>
                        <a:t>Desde</a:t>
                      </a:r>
                      <a:r>
                        <a:rPr sz="1100" spc="-45" dirty="0">
                          <a:solidFill>
                            <a:srgbClr val="FFFFFF"/>
                          </a:solidFill>
                          <a:latin typeface="Calibri"/>
                          <a:cs typeface="Calibri"/>
                        </a:rPr>
                        <a:t> </a:t>
                      </a:r>
                      <a:r>
                        <a:rPr sz="1100" dirty="0">
                          <a:solidFill>
                            <a:srgbClr val="FFFFFF"/>
                          </a:solidFill>
                          <a:latin typeface="Calibri"/>
                          <a:cs typeface="Calibri"/>
                        </a:rPr>
                        <a:t>$10,000</a:t>
                      </a:r>
                      <a:r>
                        <a:rPr sz="1100" spc="-30" dirty="0">
                          <a:solidFill>
                            <a:srgbClr val="FFFFFF"/>
                          </a:solidFill>
                          <a:latin typeface="Calibri"/>
                          <a:cs typeface="Calibri"/>
                        </a:rPr>
                        <a:t> </a:t>
                      </a:r>
                      <a:r>
                        <a:rPr sz="1100" dirty="0">
                          <a:solidFill>
                            <a:srgbClr val="FFFFFF"/>
                          </a:solidFill>
                          <a:latin typeface="Calibri"/>
                          <a:cs typeface="Calibri"/>
                        </a:rPr>
                        <a:t>USD</a:t>
                      </a:r>
                      <a:endParaRPr sz="1100">
                        <a:latin typeface="Calibri"/>
                        <a:cs typeface="Calibri"/>
                      </a:endParaRPr>
                    </a:p>
                  </a:txBody>
                  <a:tcPr marL="0" marR="0" marT="37465" marB="0">
                    <a:lnL w="28575">
                      <a:solidFill>
                        <a:srgbClr val="001F5F"/>
                      </a:solidFill>
                      <a:prstDash val="solid"/>
                    </a:lnL>
                    <a:lnR w="28575">
                      <a:solidFill>
                        <a:srgbClr val="001F5F"/>
                      </a:solidFill>
                      <a:prstDash val="solid"/>
                    </a:lnR>
                    <a:lnT w="12700">
                      <a:solidFill>
                        <a:srgbClr val="FFFFFF"/>
                      </a:solidFill>
                      <a:prstDash val="solid"/>
                    </a:lnT>
                    <a:lnB w="38100">
                      <a:solidFill>
                        <a:srgbClr val="FFFFFF"/>
                      </a:solidFill>
                      <a:prstDash val="solid"/>
                    </a:lnB>
                    <a:solidFill>
                      <a:srgbClr val="001F5F"/>
                    </a:solidFill>
                  </a:tcPr>
                </a:tc>
                <a:tc>
                  <a:txBody>
                    <a:bodyPr/>
                    <a:lstStyle/>
                    <a:p>
                      <a:pPr marL="463550" marR="283845" indent="-161925">
                        <a:lnSpc>
                          <a:spcPct val="100000"/>
                        </a:lnSpc>
                        <a:spcBef>
                          <a:spcPts val="295"/>
                        </a:spcBef>
                      </a:pPr>
                      <a:r>
                        <a:rPr sz="1100" b="1" spc="-5" dirty="0">
                          <a:solidFill>
                            <a:srgbClr val="FFFFFF"/>
                          </a:solidFill>
                          <a:latin typeface="Calibri"/>
                          <a:cs typeface="Calibri"/>
                        </a:rPr>
                        <a:t>Planes</a:t>
                      </a:r>
                      <a:r>
                        <a:rPr sz="1100" b="1" spc="-60" dirty="0">
                          <a:solidFill>
                            <a:srgbClr val="FFFFFF"/>
                          </a:solidFill>
                          <a:latin typeface="Calibri"/>
                          <a:cs typeface="Calibri"/>
                        </a:rPr>
                        <a:t> </a:t>
                      </a:r>
                      <a:r>
                        <a:rPr sz="1100" b="1" spc="-5" dirty="0">
                          <a:solidFill>
                            <a:srgbClr val="FFFFFF"/>
                          </a:solidFill>
                          <a:latin typeface="Calibri"/>
                          <a:cs typeface="Calibri"/>
                        </a:rPr>
                        <a:t>Ahorro- </a:t>
                      </a:r>
                      <a:r>
                        <a:rPr sz="1100" b="1" spc="-229" dirty="0">
                          <a:solidFill>
                            <a:srgbClr val="FFFFFF"/>
                          </a:solidFill>
                          <a:latin typeface="Calibri"/>
                          <a:cs typeface="Calibri"/>
                        </a:rPr>
                        <a:t> </a:t>
                      </a:r>
                      <a:r>
                        <a:rPr sz="1100" b="1" spc="-5" dirty="0">
                          <a:solidFill>
                            <a:srgbClr val="FFFFFF"/>
                          </a:solidFill>
                          <a:latin typeface="Calibri"/>
                          <a:cs typeface="Calibri"/>
                        </a:rPr>
                        <a:t>Inversión</a:t>
                      </a:r>
                      <a:endParaRPr sz="1100">
                        <a:latin typeface="Calibri"/>
                        <a:cs typeface="Calibri"/>
                      </a:endParaRPr>
                    </a:p>
                    <a:p>
                      <a:pPr marL="492125" marR="243840" indent="-230504">
                        <a:lnSpc>
                          <a:spcPct val="100000"/>
                        </a:lnSpc>
                      </a:pPr>
                      <a:r>
                        <a:rPr sz="1100" dirty="0">
                          <a:solidFill>
                            <a:srgbClr val="FFFFFF"/>
                          </a:solidFill>
                          <a:latin typeface="Calibri"/>
                          <a:cs typeface="Calibri"/>
                        </a:rPr>
                        <a:t>Desde</a:t>
                      </a:r>
                      <a:r>
                        <a:rPr sz="1100" spc="-60" dirty="0">
                          <a:solidFill>
                            <a:srgbClr val="FFFFFF"/>
                          </a:solidFill>
                          <a:latin typeface="Calibri"/>
                          <a:cs typeface="Calibri"/>
                        </a:rPr>
                        <a:t> </a:t>
                      </a:r>
                      <a:r>
                        <a:rPr sz="1100" spc="5" dirty="0">
                          <a:solidFill>
                            <a:srgbClr val="FFFFFF"/>
                          </a:solidFill>
                          <a:latin typeface="Calibri"/>
                          <a:cs typeface="Calibri"/>
                        </a:rPr>
                        <a:t>$250</a:t>
                      </a:r>
                      <a:r>
                        <a:rPr sz="1100" spc="-45" dirty="0">
                          <a:solidFill>
                            <a:srgbClr val="FFFFFF"/>
                          </a:solidFill>
                          <a:latin typeface="Calibri"/>
                          <a:cs typeface="Calibri"/>
                        </a:rPr>
                        <a:t> </a:t>
                      </a:r>
                      <a:r>
                        <a:rPr sz="1100" dirty="0">
                          <a:solidFill>
                            <a:srgbClr val="FFFFFF"/>
                          </a:solidFill>
                          <a:latin typeface="Calibri"/>
                          <a:cs typeface="Calibri"/>
                        </a:rPr>
                        <a:t>USD </a:t>
                      </a:r>
                      <a:r>
                        <a:rPr sz="1100" spc="-235" dirty="0">
                          <a:solidFill>
                            <a:srgbClr val="FFFFFF"/>
                          </a:solidFill>
                          <a:latin typeface="Calibri"/>
                          <a:cs typeface="Calibri"/>
                        </a:rPr>
                        <a:t> </a:t>
                      </a:r>
                      <a:r>
                        <a:rPr sz="1100" dirty="0">
                          <a:solidFill>
                            <a:srgbClr val="FFFFFF"/>
                          </a:solidFill>
                          <a:latin typeface="Calibri"/>
                          <a:cs typeface="Calibri"/>
                        </a:rPr>
                        <a:t>mensual</a:t>
                      </a:r>
                      <a:endParaRPr sz="1100">
                        <a:latin typeface="Calibri"/>
                        <a:cs typeface="Calibri"/>
                      </a:endParaRPr>
                    </a:p>
                  </a:txBody>
                  <a:tcPr marL="0" marR="0" marT="37465" marB="0">
                    <a:lnL w="28575">
                      <a:solidFill>
                        <a:srgbClr val="001F5F"/>
                      </a:solidFill>
                      <a:prstDash val="solid"/>
                    </a:lnL>
                    <a:lnR w="38100">
                      <a:solidFill>
                        <a:srgbClr val="001F5F"/>
                      </a:solidFill>
                      <a:prstDash val="solid"/>
                    </a:lnR>
                    <a:lnT w="12700">
                      <a:solidFill>
                        <a:srgbClr val="FFFFFF"/>
                      </a:solidFill>
                      <a:prstDash val="solid"/>
                    </a:lnT>
                    <a:lnB w="38100">
                      <a:solidFill>
                        <a:srgbClr val="FFFFFF"/>
                      </a:solidFill>
                      <a:prstDash val="solid"/>
                    </a:lnB>
                    <a:solidFill>
                      <a:srgbClr val="001F5F"/>
                    </a:solidFill>
                  </a:tcPr>
                </a:tc>
                <a:tc>
                  <a:txBody>
                    <a:bodyPr/>
                    <a:lstStyle/>
                    <a:p>
                      <a:pPr marR="8255" algn="ctr">
                        <a:lnSpc>
                          <a:spcPct val="100000"/>
                        </a:lnSpc>
                        <a:spcBef>
                          <a:spcPts val="295"/>
                        </a:spcBef>
                      </a:pPr>
                      <a:r>
                        <a:rPr sz="1100" b="1" spc="-5" dirty="0">
                          <a:solidFill>
                            <a:srgbClr val="FFFFFF"/>
                          </a:solidFill>
                          <a:latin typeface="Calibri"/>
                          <a:cs typeface="Calibri"/>
                        </a:rPr>
                        <a:t>Gestores</a:t>
                      </a:r>
                      <a:r>
                        <a:rPr sz="1100" b="1" spc="-40" dirty="0">
                          <a:solidFill>
                            <a:srgbClr val="FFFFFF"/>
                          </a:solidFill>
                          <a:latin typeface="Calibri"/>
                          <a:cs typeface="Calibri"/>
                        </a:rPr>
                        <a:t> </a:t>
                      </a:r>
                      <a:r>
                        <a:rPr sz="1100" b="1" spc="-5" dirty="0">
                          <a:solidFill>
                            <a:srgbClr val="FFFFFF"/>
                          </a:solidFill>
                          <a:latin typeface="Calibri"/>
                          <a:cs typeface="Calibri"/>
                        </a:rPr>
                        <a:t>de</a:t>
                      </a:r>
                      <a:r>
                        <a:rPr sz="1100" b="1" spc="-10" dirty="0">
                          <a:solidFill>
                            <a:srgbClr val="FFFFFF"/>
                          </a:solidFill>
                          <a:latin typeface="Calibri"/>
                          <a:cs typeface="Calibri"/>
                        </a:rPr>
                        <a:t> </a:t>
                      </a:r>
                      <a:r>
                        <a:rPr sz="1100" b="1" spc="-5" dirty="0">
                          <a:solidFill>
                            <a:srgbClr val="FFFFFF"/>
                          </a:solidFill>
                          <a:latin typeface="Calibri"/>
                          <a:cs typeface="Calibri"/>
                        </a:rPr>
                        <a:t>Fondo</a:t>
                      </a:r>
                      <a:r>
                        <a:rPr sz="1100" b="1" spc="-20" dirty="0">
                          <a:solidFill>
                            <a:srgbClr val="FFFFFF"/>
                          </a:solidFill>
                          <a:latin typeface="Calibri"/>
                          <a:cs typeface="Calibri"/>
                        </a:rPr>
                        <a:t> </a:t>
                      </a:r>
                      <a:r>
                        <a:rPr sz="1100" b="1" spc="-5" dirty="0">
                          <a:solidFill>
                            <a:srgbClr val="FFFFFF"/>
                          </a:solidFill>
                          <a:latin typeface="Calibri"/>
                          <a:cs typeface="Calibri"/>
                        </a:rPr>
                        <a:t>de</a:t>
                      </a:r>
                      <a:r>
                        <a:rPr sz="1100" b="1" spc="-10" dirty="0">
                          <a:solidFill>
                            <a:srgbClr val="FFFFFF"/>
                          </a:solidFill>
                          <a:latin typeface="Calibri"/>
                          <a:cs typeface="Calibri"/>
                        </a:rPr>
                        <a:t> </a:t>
                      </a:r>
                      <a:r>
                        <a:rPr sz="1100" b="1" dirty="0">
                          <a:solidFill>
                            <a:srgbClr val="FFFFFF"/>
                          </a:solidFill>
                          <a:latin typeface="Calibri"/>
                          <a:cs typeface="Calibri"/>
                        </a:rPr>
                        <a:t>Inversión</a:t>
                      </a:r>
                      <a:endParaRPr sz="1100">
                        <a:latin typeface="Calibri"/>
                        <a:cs typeface="Calibri"/>
                      </a:endParaRPr>
                    </a:p>
                    <a:p>
                      <a:pPr marR="10160" algn="ctr">
                        <a:lnSpc>
                          <a:spcPct val="100000"/>
                        </a:lnSpc>
                      </a:pPr>
                      <a:r>
                        <a:rPr sz="1100" dirty="0">
                          <a:solidFill>
                            <a:srgbClr val="FFFFFF"/>
                          </a:solidFill>
                          <a:latin typeface="Calibri"/>
                          <a:cs typeface="Calibri"/>
                        </a:rPr>
                        <a:t>Desde</a:t>
                      </a:r>
                      <a:r>
                        <a:rPr sz="1100" spc="-45" dirty="0">
                          <a:solidFill>
                            <a:srgbClr val="FFFFFF"/>
                          </a:solidFill>
                          <a:latin typeface="Calibri"/>
                          <a:cs typeface="Calibri"/>
                        </a:rPr>
                        <a:t> </a:t>
                      </a:r>
                      <a:r>
                        <a:rPr sz="1100" dirty="0">
                          <a:solidFill>
                            <a:srgbClr val="FFFFFF"/>
                          </a:solidFill>
                          <a:latin typeface="Calibri"/>
                          <a:cs typeface="Calibri"/>
                        </a:rPr>
                        <a:t>$10,000</a:t>
                      </a:r>
                      <a:r>
                        <a:rPr sz="1100" spc="-30" dirty="0">
                          <a:solidFill>
                            <a:srgbClr val="FFFFFF"/>
                          </a:solidFill>
                          <a:latin typeface="Calibri"/>
                          <a:cs typeface="Calibri"/>
                        </a:rPr>
                        <a:t> </a:t>
                      </a:r>
                      <a:r>
                        <a:rPr sz="1100" dirty="0">
                          <a:solidFill>
                            <a:srgbClr val="FFFFFF"/>
                          </a:solidFill>
                          <a:latin typeface="Calibri"/>
                          <a:cs typeface="Calibri"/>
                        </a:rPr>
                        <a:t>USD</a:t>
                      </a:r>
                      <a:endParaRPr sz="1100">
                        <a:latin typeface="Calibri"/>
                        <a:cs typeface="Calibri"/>
                      </a:endParaRPr>
                    </a:p>
                  </a:txBody>
                  <a:tcPr marL="0" marR="0" marT="37465" marB="0">
                    <a:lnL w="38100">
                      <a:solidFill>
                        <a:srgbClr val="001F5F"/>
                      </a:solidFill>
                      <a:prstDash val="solid"/>
                    </a:lnL>
                    <a:lnR w="28575">
                      <a:solidFill>
                        <a:srgbClr val="001F5F"/>
                      </a:solidFill>
                      <a:prstDash val="solid"/>
                    </a:lnR>
                    <a:lnT w="12700">
                      <a:solidFill>
                        <a:srgbClr val="FFFFFF"/>
                      </a:solidFill>
                      <a:prstDash val="solid"/>
                    </a:lnT>
                    <a:lnB w="38100">
                      <a:solidFill>
                        <a:srgbClr val="FFFFFF"/>
                      </a:solidFill>
                      <a:prstDash val="solid"/>
                    </a:lnB>
                    <a:solidFill>
                      <a:srgbClr val="001F5F"/>
                    </a:solidFill>
                  </a:tcPr>
                </a:tc>
                <a:tc>
                  <a:txBody>
                    <a:bodyPr/>
                    <a:lstStyle/>
                    <a:p>
                      <a:pPr marL="179070" marR="157480" algn="ctr">
                        <a:lnSpc>
                          <a:spcPct val="100000"/>
                        </a:lnSpc>
                        <a:spcBef>
                          <a:spcPts val="295"/>
                        </a:spcBef>
                      </a:pPr>
                      <a:r>
                        <a:rPr sz="1100" b="1" dirty="0">
                          <a:solidFill>
                            <a:srgbClr val="FFFFFF"/>
                          </a:solidFill>
                          <a:latin typeface="Calibri"/>
                          <a:cs typeface="Calibri"/>
                        </a:rPr>
                        <a:t>A</a:t>
                      </a:r>
                      <a:r>
                        <a:rPr sz="1100" b="1" spc="5" dirty="0">
                          <a:solidFill>
                            <a:srgbClr val="FFFFFF"/>
                          </a:solidFill>
                          <a:latin typeface="Calibri"/>
                          <a:cs typeface="Calibri"/>
                        </a:rPr>
                        <a:t>s</a:t>
                      </a:r>
                      <a:r>
                        <a:rPr sz="1100" b="1" dirty="0">
                          <a:solidFill>
                            <a:srgbClr val="FFFFFF"/>
                          </a:solidFill>
                          <a:latin typeface="Calibri"/>
                          <a:cs typeface="Calibri"/>
                        </a:rPr>
                        <a:t>s</a:t>
                      </a:r>
                      <a:r>
                        <a:rPr sz="1100" b="1" spc="-5" dirty="0">
                          <a:solidFill>
                            <a:srgbClr val="FFFFFF"/>
                          </a:solidFill>
                          <a:latin typeface="Calibri"/>
                          <a:cs typeface="Calibri"/>
                        </a:rPr>
                        <a:t>e</a:t>
                      </a:r>
                      <a:r>
                        <a:rPr sz="1100" b="1" dirty="0">
                          <a:solidFill>
                            <a:srgbClr val="FFFFFF"/>
                          </a:solidFill>
                          <a:latin typeface="Calibri"/>
                          <a:cs typeface="Calibri"/>
                        </a:rPr>
                        <a:t>t</a:t>
                      </a:r>
                      <a:r>
                        <a:rPr sz="1100" b="1" spc="-20" dirty="0">
                          <a:solidFill>
                            <a:srgbClr val="FFFFFF"/>
                          </a:solidFill>
                          <a:latin typeface="Calibri"/>
                          <a:cs typeface="Calibri"/>
                        </a:rPr>
                        <a:t> </a:t>
                      </a:r>
                      <a:r>
                        <a:rPr sz="1100" b="1" spc="-5" dirty="0">
                          <a:solidFill>
                            <a:srgbClr val="FFFFFF"/>
                          </a:solidFill>
                          <a:latin typeface="Calibri"/>
                          <a:cs typeface="Calibri"/>
                        </a:rPr>
                        <a:t>M</a:t>
                      </a:r>
                      <a:r>
                        <a:rPr sz="1100" b="1" spc="-10" dirty="0">
                          <a:solidFill>
                            <a:srgbClr val="FFFFFF"/>
                          </a:solidFill>
                          <a:latin typeface="Calibri"/>
                          <a:cs typeface="Calibri"/>
                        </a:rPr>
                        <a:t>a</a:t>
                      </a:r>
                      <a:r>
                        <a:rPr sz="1100" b="1" spc="-5" dirty="0">
                          <a:solidFill>
                            <a:srgbClr val="FFFFFF"/>
                          </a:solidFill>
                          <a:latin typeface="Calibri"/>
                          <a:cs typeface="Calibri"/>
                        </a:rPr>
                        <a:t>n</a:t>
                      </a:r>
                      <a:r>
                        <a:rPr sz="1100" b="1" spc="-10" dirty="0">
                          <a:solidFill>
                            <a:srgbClr val="FFFFFF"/>
                          </a:solidFill>
                          <a:latin typeface="Calibri"/>
                          <a:cs typeface="Calibri"/>
                        </a:rPr>
                        <a:t>a</a:t>
                      </a:r>
                      <a:r>
                        <a:rPr sz="1100" b="1" dirty="0">
                          <a:solidFill>
                            <a:srgbClr val="FFFFFF"/>
                          </a:solidFill>
                          <a:latin typeface="Calibri"/>
                          <a:cs typeface="Calibri"/>
                        </a:rPr>
                        <a:t>g</a:t>
                      </a:r>
                      <a:r>
                        <a:rPr sz="1100" b="1" spc="-5" dirty="0">
                          <a:solidFill>
                            <a:srgbClr val="FFFFFF"/>
                          </a:solidFill>
                          <a:latin typeface="Calibri"/>
                          <a:cs typeface="Calibri"/>
                        </a:rPr>
                        <a:t>e</a:t>
                      </a:r>
                      <a:r>
                        <a:rPr sz="1100" b="1" dirty="0">
                          <a:solidFill>
                            <a:srgbClr val="FFFFFF"/>
                          </a:solidFill>
                          <a:latin typeface="Calibri"/>
                          <a:cs typeface="Calibri"/>
                        </a:rPr>
                        <a:t>rs  </a:t>
                      </a:r>
                      <a:r>
                        <a:rPr sz="1100" dirty="0">
                          <a:solidFill>
                            <a:srgbClr val="FFFFFF"/>
                          </a:solidFill>
                          <a:latin typeface="Calibri"/>
                          <a:cs typeface="Calibri"/>
                        </a:rPr>
                        <a:t>Desde</a:t>
                      </a:r>
                      <a:r>
                        <a:rPr sz="1100" spc="-20" dirty="0">
                          <a:solidFill>
                            <a:srgbClr val="FFFFFF"/>
                          </a:solidFill>
                          <a:latin typeface="Calibri"/>
                          <a:cs typeface="Calibri"/>
                        </a:rPr>
                        <a:t> </a:t>
                      </a:r>
                      <a:r>
                        <a:rPr sz="1100" dirty="0">
                          <a:solidFill>
                            <a:srgbClr val="FFFFFF"/>
                          </a:solidFill>
                          <a:latin typeface="Calibri"/>
                          <a:cs typeface="Calibri"/>
                        </a:rPr>
                        <a:t>$100,000  USD</a:t>
                      </a:r>
                      <a:endParaRPr sz="1100">
                        <a:latin typeface="Calibri"/>
                        <a:cs typeface="Calibri"/>
                      </a:endParaRPr>
                    </a:p>
                  </a:txBody>
                  <a:tcPr marL="0" marR="0" marT="37465" marB="0">
                    <a:lnL w="28575">
                      <a:solidFill>
                        <a:srgbClr val="001F5F"/>
                      </a:solidFill>
                      <a:prstDash val="solid"/>
                    </a:lnL>
                    <a:lnR w="38100">
                      <a:solidFill>
                        <a:srgbClr val="001F5F"/>
                      </a:solidFill>
                      <a:prstDash val="solid"/>
                    </a:lnR>
                    <a:lnT w="12700">
                      <a:solidFill>
                        <a:srgbClr val="FFFFFF"/>
                      </a:solidFill>
                      <a:prstDash val="solid"/>
                    </a:lnT>
                    <a:lnB w="38100">
                      <a:solidFill>
                        <a:srgbClr val="FFFFFF"/>
                      </a:solidFill>
                      <a:prstDash val="solid"/>
                    </a:lnB>
                    <a:solidFill>
                      <a:srgbClr val="001F5F"/>
                    </a:solidFill>
                  </a:tcPr>
                </a:tc>
                <a:tc>
                  <a:txBody>
                    <a:bodyPr/>
                    <a:lstStyle/>
                    <a:p>
                      <a:pPr marL="214629" marR="177800" algn="ctr">
                        <a:lnSpc>
                          <a:spcPct val="100000"/>
                        </a:lnSpc>
                        <a:spcBef>
                          <a:spcPts val="295"/>
                        </a:spcBef>
                      </a:pPr>
                      <a:r>
                        <a:rPr sz="1050" b="1" dirty="0">
                          <a:solidFill>
                            <a:srgbClr val="FFFFFF"/>
                          </a:solidFill>
                          <a:latin typeface="Calibri"/>
                          <a:cs typeface="Calibri"/>
                        </a:rPr>
                        <a:t>Cu</a:t>
                      </a:r>
                      <a:r>
                        <a:rPr sz="1050" b="1" spc="-10" dirty="0">
                          <a:solidFill>
                            <a:srgbClr val="FFFFFF"/>
                          </a:solidFill>
                          <a:latin typeface="Calibri"/>
                          <a:cs typeface="Calibri"/>
                        </a:rPr>
                        <a:t>e</a:t>
                      </a:r>
                      <a:r>
                        <a:rPr sz="1050" b="1" dirty="0">
                          <a:solidFill>
                            <a:srgbClr val="FFFFFF"/>
                          </a:solidFill>
                          <a:latin typeface="Calibri"/>
                          <a:cs typeface="Calibri"/>
                        </a:rPr>
                        <a:t>nt</a:t>
                      </a:r>
                      <a:r>
                        <a:rPr sz="1050" b="1" spc="-5" dirty="0">
                          <a:solidFill>
                            <a:srgbClr val="FFFFFF"/>
                          </a:solidFill>
                          <a:latin typeface="Calibri"/>
                          <a:cs typeface="Calibri"/>
                        </a:rPr>
                        <a:t>a</a:t>
                      </a:r>
                      <a:r>
                        <a:rPr sz="1050" b="1" dirty="0">
                          <a:solidFill>
                            <a:srgbClr val="FFFFFF"/>
                          </a:solidFill>
                          <a:latin typeface="Calibri"/>
                          <a:cs typeface="Calibri"/>
                        </a:rPr>
                        <a:t>s</a:t>
                      </a:r>
                      <a:r>
                        <a:rPr sz="1050" b="1" spc="-35" dirty="0">
                          <a:solidFill>
                            <a:srgbClr val="FFFFFF"/>
                          </a:solidFill>
                          <a:latin typeface="Calibri"/>
                          <a:cs typeface="Calibri"/>
                        </a:rPr>
                        <a:t> </a:t>
                      </a:r>
                      <a:r>
                        <a:rPr sz="1050" b="1" spc="-5" dirty="0">
                          <a:solidFill>
                            <a:srgbClr val="FFFFFF"/>
                          </a:solidFill>
                          <a:latin typeface="Calibri"/>
                          <a:cs typeface="Calibri"/>
                        </a:rPr>
                        <a:t>Ba</a:t>
                      </a:r>
                      <a:r>
                        <a:rPr sz="1050" b="1" dirty="0">
                          <a:solidFill>
                            <a:srgbClr val="FFFFFF"/>
                          </a:solidFill>
                          <a:latin typeface="Calibri"/>
                          <a:cs typeface="Calibri"/>
                        </a:rPr>
                        <a:t>nc</a:t>
                      </a:r>
                      <a:r>
                        <a:rPr sz="1050" b="1" spc="-10" dirty="0">
                          <a:solidFill>
                            <a:srgbClr val="FFFFFF"/>
                          </a:solidFill>
                          <a:latin typeface="Calibri"/>
                          <a:cs typeface="Calibri"/>
                        </a:rPr>
                        <a:t>a</a:t>
                      </a:r>
                      <a:r>
                        <a:rPr sz="1050" b="1" spc="-5" dirty="0">
                          <a:solidFill>
                            <a:srgbClr val="FFFFFF"/>
                          </a:solidFill>
                          <a:latin typeface="Calibri"/>
                          <a:cs typeface="Calibri"/>
                        </a:rPr>
                        <a:t>ria</a:t>
                      </a:r>
                      <a:r>
                        <a:rPr sz="1050" b="1" dirty="0">
                          <a:solidFill>
                            <a:srgbClr val="FFFFFF"/>
                          </a:solidFill>
                          <a:latin typeface="Calibri"/>
                          <a:cs typeface="Calibri"/>
                        </a:rPr>
                        <a:t>s  </a:t>
                      </a:r>
                      <a:r>
                        <a:rPr sz="1050" b="1" spc="-5" dirty="0">
                          <a:solidFill>
                            <a:srgbClr val="FFFFFF"/>
                          </a:solidFill>
                          <a:latin typeface="Calibri"/>
                          <a:cs typeface="Calibri"/>
                        </a:rPr>
                        <a:t>Internacionales </a:t>
                      </a:r>
                      <a:r>
                        <a:rPr sz="1050" b="1" dirty="0">
                          <a:solidFill>
                            <a:srgbClr val="FFFFFF"/>
                          </a:solidFill>
                          <a:latin typeface="Calibri"/>
                          <a:cs typeface="Calibri"/>
                        </a:rPr>
                        <a:t> </a:t>
                      </a:r>
                      <a:r>
                        <a:rPr sz="1050" spc="-5" dirty="0">
                          <a:solidFill>
                            <a:srgbClr val="FFFFFF"/>
                          </a:solidFill>
                          <a:latin typeface="Calibri"/>
                          <a:cs typeface="Calibri"/>
                        </a:rPr>
                        <a:t>USD</a:t>
                      </a:r>
                      <a:r>
                        <a:rPr sz="1050" dirty="0">
                          <a:solidFill>
                            <a:srgbClr val="FFFFFF"/>
                          </a:solidFill>
                          <a:latin typeface="Calibri"/>
                          <a:cs typeface="Calibri"/>
                        </a:rPr>
                        <a:t> /</a:t>
                      </a:r>
                      <a:r>
                        <a:rPr sz="1050" spc="-20" dirty="0">
                          <a:solidFill>
                            <a:srgbClr val="FFFFFF"/>
                          </a:solidFill>
                          <a:latin typeface="Calibri"/>
                          <a:cs typeface="Calibri"/>
                        </a:rPr>
                        <a:t> </a:t>
                      </a:r>
                      <a:r>
                        <a:rPr sz="1050" spc="-5" dirty="0">
                          <a:solidFill>
                            <a:srgbClr val="FFFFFF"/>
                          </a:solidFill>
                          <a:latin typeface="Calibri"/>
                          <a:cs typeface="Calibri"/>
                        </a:rPr>
                        <a:t>EUR</a:t>
                      </a:r>
                      <a:r>
                        <a:rPr sz="1050" spc="-10" dirty="0">
                          <a:solidFill>
                            <a:srgbClr val="FFFFFF"/>
                          </a:solidFill>
                          <a:latin typeface="Calibri"/>
                          <a:cs typeface="Calibri"/>
                        </a:rPr>
                        <a:t> </a:t>
                      </a:r>
                      <a:r>
                        <a:rPr sz="1050" dirty="0">
                          <a:solidFill>
                            <a:srgbClr val="FFFFFF"/>
                          </a:solidFill>
                          <a:latin typeface="Calibri"/>
                          <a:cs typeface="Calibri"/>
                        </a:rPr>
                        <a:t>/</a:t>
                      </a:r>
                      <a:r>
                        <a:rPr sz="1050" spc="-15" dirty="0">
                          <a:solidFill>
                            <a:srgbClr val="FFFFFF"/>
                          </a:solidFill>
                          <a:latin typeface="Calibri"/>
                          <a:cs typeface="Calibri"/>
                        </a:rPr>
                        <a:t> </a:t>
                      </a:r>
                      <a:r>
                        <a:rPr sz="1050" dirty="0">
                          <a:solidFill>
                            <a:srgbClr val="FFFFFF"/>
                          </a:solidFill>
                          <a:latin typeface="Calibri"/>
                          <a:cs typeface="Calibri"/>
                        </a:rPr>
                        <a:t>GBP</a:t>
                      </a:r>
                      <a:endParaRPr sz="1050">
                        <a:latin typeface="Calibri"/>
                        <a:cs typeface="Calibri"/>
                      </a:endParaRPr>
                    </a:p>
                  </a:txBody>
                  <a:tcPr marL="0" marR="0" marT="37465" marB="0">
                    <a:lnL w="38100">
                      <a:solidFill>
                        <a:srgbClr val="001F5F"/>
                      </a:solidFill>
                      <a:prstDash val="solid"/>
                    </a:lnL>
                    <a:lnR w="38100">
                      <a:solidFill>
                        <a:srgbClr val="001F5F"/>
                      </a:solidFill>
                      <a:prstDash val="solid"/>
                    </a:lnR>
                    <a:lnT w="12700">
                      <a:solidFill>
                        <a:srgbClr val="FFFFFF"/>
                      </a:solidFill>
                      <a:prstDash val="solid"/>
                    </a:lnT>
                    <a:lnB w="38100">
                      <a:solidFill>
                        <a:srgbClr val="FFFFFF"/>
                      </a:solidFill>
                      <a:prstDash val="solid"/>
                    </a:lnB>
                    <a:solidFill>
                      <a:srgbClr val="001F5F"/>
                    </a:solidFill>
                  </a:tcPr>
                </a:tc>
                <a:extLst>
                  <a:ext uri="{0D108BD9-81ED-4DB2-BD59-A6C34878D82A}">
                    <a16:rowId xmlns:a16="http://schemas.microsoft.com/office/drawing/2014/main" val="10000"/>
                  </a:ext>
                </a:extLst>
              </a:tr>
              <a:tr h="4072178">
                <a:tc>
                  <a:txBody>
                    <a:bodyPr/>
                    <a:lstStyle/>
                    <a:p>
                      <a:pPr>
                        <a:lnSpc>
                          <a:spcPct val="100000"/>
                        </a:lnSpc>
                      </a:pPr>
                      <a:endParaRPr sz="1300">
                        <a:latin typeface="Times New Roman"/>
                        <a:cs typeface="Times New Roman"/>
                      </a:endParaRPr>
                    </a:p>
                  </a:txBody>
                  <a:tcPr marL="0" marR="0" marT="0" marB="0">
                    <a:lnL w="28575">
                      <a:solidFill>
                        <a:srgbClr val="001F5F"/>
                      </a:solidFill>
                      <a:prstDash val="solid"/>
                    </a:lnL>
                    <a:lnR w="28575">
                      <a:solidFill>
                        <a:srgbClr val="001F5F"/>
                      </a:solidFill>
                      <a:prstDash val="solid"/>
                    </a:lnR>
                    <a:lnT w="38100">
                      <a:solidFill>
                        <a:srgbClr val="FFFFFF"/>
                      </a:solidFill>
                      <a:prstDash val="solid"/>
                    </a:lnT>
                  </a:tcPr>
                </a:tc>
                <a:tc>
                  <a:txBody>
                    <a:bodyPr/>
                    <a:lstStyle/>
                    <a:p>
                      <a:pPr>
                        <a:lnSpc>
                          <a:spcPct val="100000"/>
                        </a:lnSpc>
                      </a:pPr>
                      <a:endParaRPr sz="1300" dirty="0">
                        <a:latin typeface="Times New Roman"/>
                        <a:cs typeface="Times New Roman"/>
                      </a:endParaRPr>
                    </a:p>
                  </a:txBody>
                  <a:tcPr marL="0" marR="0" marT="0" marB="0">
                    <a:lnL w="28575">
                      <a:solidFill>
                        <a:srgbClr val="001F5F"/>
                      </a:solidFill>
                      <a:prstDash val="solid"/>
                    </a:lnL>
                    <a:lnR w="28575">
                      <a:solidFill>
                        <a:srgbClr val="001F5F"/>
                      </a:solidFill>
                      <a:prstDash val="solid"/>
                    </a:lnR>
                    <a:lnT w="38100">
                      <a:solidFill>
                        <a:srgbClr val="FFFFFF"/>
                      </a:solidFill>
                      <a:prstDash val="solid"/>
                    </a:lnT>
                  </a:tcPr>
                </a:tc>
                <a:tc>
                  <a:txBody>
                    <a:bodyPr/>
                    <a:lstStyle/>
                    <a:p>
                      <a:pPr>
                        <a:lnSpc>
                          <a:spcPct val="100000"/>
                        </a:lnSpc>
                      </a:pPr>
                      <a:endParaRPr sz="1300">
                        <a:latin typeface="Times New Roman"/>
                        <a:cs typeface="Times New Roman"/>
                      </a:endParaRPr>
                    </a:p>
                  </a:txBody>
                  <a:tcPr marL="0" marR="0" marT="0" marB="0">
                    <a:lnL w="28575">
                      <a:solidFill>
                        <a:srgbClr val="001F5F"/>
                      </a:solidFill>
                      <a:prstDash val="solid"/>
                    </a:lnL>
                    <a:lnR w="28575">
                      <a:solidFill>
                        <a:srgbClr val="001F5F"/>
                      </a:solidFill>
                      <a:prstDash val="solid"/>
                    </a:lnR>
                    <a:lnT w="38100">
                      <a:solidFill>
                        <a:srgbClr val="FFFFFF"/>
                      </a:solidFill>
                      <a:prstDash val="solid"/>
                    </a:lnT>
                  </a:tcPr>
                </a:tc>
                <a:tc>
                  <a:txBody>
                    <a:bodyPr/>
                    <a:lstStyle/>
                    <a:p>
                      <a:pPr>
                        <a:lnSpc>
                          <a:spcPct val="100000"/>
                        </a:lnSpc>
                      </a:pPr>
                      <a:endParaRPr sz="1300">
                        <a:latin typeface="Times New Roman"/>
                        <a:cs typeface="Times New Roman"/>
                      </a:endParaRPr>
                    </a:p>
                  </a:txBody>
                  <a:tcPr marL="0" marR="0" marT="0" marB="0">
                    <a:lnL w="28575">
                      <a:solidFill>
                        <a:srgbClr val="001F5F"/>
                      </a:solidFill>
                      <a:prstDash val="solid"/>
                    </a:lnL>
                    <a:lnR w="28575">
                      <a:solidFill>
                        <a:srgbClr val="001F5F"/>
                      </a:solidFill>
                      <a:prstDash val="solid"/>
                    </a:lnR>
                    <a:lnT w="38100">
                      <a:solidFill>
                        <a:srgbClr val="FFFFFF"/>
                      </a:solidFill>
                      <a:prstDash val="solid"/>
                    </a:lnT>
                  </a:tcPr>
                </a:tc>
                <a:tc>
                  <a:txBody>
                    <a:bodyPr/>
                    <a:lstStyle/>
                    <a:p>
                      <a:pPr>
                        <a:lnSpc>
                          <a:spcPct val="100000"/>
                        </a:lnSpc>
                      </a:pPr>
                      <a:endParaRPr sz="1300" dirty="0">
                        <a:latin typeface="Times New Roman"/>
                        <a:cs typeface="Times New Roman"/>
                      </a:endParaRPr>
                    </a:p>
                  </a:txBody>
                  <a:tcPr marL="0" marR="0" marT="0" marB="0">
                    <a:lnL w="28575">
                      <a:solidFill>
                        <a:srgbClr val="001F5F"/>
                      </a:solidFill>
                      <a:prstDash val="solid"/>
                    </a:lnL>
                    <a:lnR w="28575">
                      <a:solidFill>
                        <a:srgbClr val="001F5F"/>
                      </a:solidFill>
                      <a:prstDash val="solid"/>
                    </a:lnR>
                    <a:lnT w="38100">
                      <a:solidFill>
                        <a:srgbClr val="FFFFFF"/>
                      </a:solidFill>
                      <a:prstDash val="solid"/>
                    </a:lnT>
                  </a:tcPr>
                </a:tc>
                <a:extLst>
                  <a:ext uri="{0D108BD9-81ED-4DB2-BD59-A6C34878D82A}">
                    <a16:rowId xmlns:a16="http://schemas.microsoft.com/office/drawing/2014/main" val="10001"/>
                  </a:ext>
                </a:extLst>
              </a:tr>
            </a:tbl>
          </a:graphicData>
        </a:graphic>
      </p:graphicFrame>
      <p:pic>
        <p:nvPicPr>
          <p:cNvPr id="11" name="object 11"/>
          <p:cNvPicPr/>
          <p:nvPr/>
        </p:nvPicPr>
        <p:blipFill>
          <a:blip r:embed="rId4" cstate="print"/>
          <a:stretch>
            <a:fillRect/>
          </a:stretch>
        </p:blipFill>
        <p:spPr>
          <a:xfrm>
            <a:off x="6083270" y="2377691"/>
            <a:ext cx="1013728" cy="427160"/>
          </a:xfrm>
          <a:prstGeom prst="rect">
            <a:avLst/>
          </a:prstGeom>
        </p:spPr>
      </p:pic>
      <p:pic>
        <p:nvPicPr>
          <p:cNvPr id="12" name="object 12"/>
          <p:cNvPicPr/>
          <p:nvPr/>
        </p:nvPicPr>
        <p:blipFill>
          <a:blip r:embed="rId5" cstate="print"/>
          <a:stretch>
            <a:fillRect/>
          </a:stretch>
        </p:blipFill>
        <p:spPr>
          <a:xfrm>
            <a:off x="2292725" y="1967483"/>
            <a:ext cx="1206667" cy="317770"/>
          </a:xfrm>
          <a:prstGeom prst="rect">
            <a:avLst/>
          </a:prstGeom>
        </p:spPr>
      </p:pic>
      <p:pic>
        <p:nvPicPr>
          <p:cNvPr id="13" name="object 13"/>
          <p:cNvPicPr/>
          <p:nvPr/>
        </p:nvPicPr>
        <p:blipFill>
          <a:blip r:embed="rId6" cstate="print"/>
          <a:stretch>
            <a:fillRect/>
          </a:stretch>
        </p:blipFill>
        <p:spPr>
          <a:xfrm>
            <a:off x="2305811" y="2359151"/>
            <a:ext cx="1152143" cy="470915"/>
          </a:xfrm>
          <a:prstGeom prst="rect">
            <a:avLst/>
          </a:prstGeom>
        </p:spPr>
      </p:pic>
      <p:pic>
        <p:nvPicPr>
          <p:cNvPr id="14" name="object 14"/>
          <p:cNvPicPr/>
          <p:nvPr/>
        </p:nvPicPr>
        <p:blipFill>
          <a:blip r:embed="rId7" cstate="print"/>
          <a:stretch>
            <a:fillRect/>
          </a:stretch>
        </p:blipFill>
        <p:spPr>
          <a:xfrm>
            <a:off x="765522" y="3052572"/>
            <a:ext cx="1259873" cy="481584"/>
          </a:xfrm>
          <a:prstGeom prst="rect">
            <a:avLst/>
          </a:prstGeom>
        </p:spPr>
      </p:pic>
      <p:pic>
        <p:nvPicPr>
          <p:cNvPr id="15" name="object 15"/>
          <p:cNvPicPr/>
          <p:nvPr/>
        </p:nvPicPr>
        <p:blipFill>
          <a:blip r:embed="rId8" cstate="print"/>
          <a:stretch>
            <a:fillRect/>
          </a:stretch>
        </p:blipFill>
        <p:spPr>
          <a:xfrm>
            <a:off x="706389" y="3873334"/>
            <a:ext cx="1162691" cy="337778"/>
          </a:xfrm>
          <a:prstGeom prst="rect">
            <a:avLst/>
          </a:prstGeom>
        </p:spPr>
      </p:pic>
      <p:pic>
        <p:nvPicPr>
          <p:cNvPr id="16" name="object 16"/>
          <p:cNvPicPr/>
          <p:nvPr/>
        </p:nvPicPr>
        <p:blipFill>
          <a:blip r:embed="rId9" cstate="print"/>
          <a:stretch>
            <a:fillRect/>
          </a:stretch>
        </p:blipFill>
        <p:spPr>
          <a:xfrm>
            <a:off x="677835" y="2521457"/>
            <a:ext cx="1237898" cy="416052"/>
          </a:xfrm>
          <a:prstGeom prst="rect">
            <a:avLst/>
          </a:prstGeom>
        </p:spPr>
      </p:pic>
      <p:pic>
        <p:nvPicPr>
          <p:cNvPr id="17" name="object 17"/>
          <p:cNvPicPr/>
          <p:nvPr/>
        </p:nvPicPr>
        <p:blipFill>
          <a:blip r:embed="rId10" cstate="print"/>
          <a:stretch>
            <a:fillRect/>
          </a:stretch>
        </p:blipFill>
        <p:spPr>
          <a:xfrm>
            <a:off x="7369912" y="2696717"/>
            <a:ext cx="1136986" cy="247650"/>
          </a:xfrm>
          <a:prstGeom prst="rect">
            <a:avLst/>
          </a:prstGeom>
        </p:spPr>
      </p:pic>
      <p:pic>
        <p:nvPicPr>
          <p:cNvPr id="18" name="object 18"/>
          <p:cNvPicPr/>
          <p:nvPr/>
        </p:nvPicPr>
        <p:blipFill>
          <a:blip r:embed="rId11" cstate="print"/>
          <a:stretch>
            <a:fillRect/>
          </a:stretch>
        </p:blipFill>
        <p:spPr>
          <a:xfrm>
            <a:off x="7344156" y="3060192"/>
            <a:ext cx="1162811" cy="416051"/>
          </a:xfrm>
          <a:prstGeom prst="rect">
            <a:avLst/>
          </a:prstGeom>
        </p:spPr>
      </p:pic>
      <p:pic>
        <p:nvPicPr>
          <p:cNvPr id="19" name="object 19"/>
          <p:cNvPicPr/>
          <p:nvPr/>
        </p:nvPicPr>
        <p:blipFill>
          <a:blip r:embed="rId12" cstate="print"/>
          <a:stretch>
            <a:fillRect/>
          </a:stretch>
        </p:blipFill>
        <p:spPr>
          <a:xfrm>
            <a:off x="673608" y="1997964"/>
            <a:ext cx="1249680" cy="309372"/>
          </a:xfrm>
          <a:prstGeom prst="rect">
            <a:avLst/>
          </a:prstGeom>
        </p:spPr>
      </p:pic>
      <p:pic>
        <p:nvPicPr>
          <p:cNvPr id="20" name="object 20"/>
          <p:cNvPicPr/>
          <p:nvPr/>
        </p:nvPicPr>
        <p:blipFill>
          <a:blip r:embed="rId13" cstate="print"/>
          <a:stretch>
            <a:fillRect/>
          </a:stretch>
        </p:blipFill>
        <p:spPr>
          <a:xfrm>
            <a:off x="2417185" y="3025139"/>
            <a:ext cx="944300" cy="928979"/>
          </a:xfrm>
          <a:prstGeom prst="rect">
            <a:avLst/>
          </a:prstGeom>
        </p:spPr>
      </p:pic>
      <p:pic>
        <p:nvPicPr>
          <p:cNvPr id="21" name="object 21"/>
          <p:cNvPicPr/>
          <p:nvPr/>
        </p:nvPicPr>
        <p:blipFill>
          <a:blip r:embed="rId14" cstate="print"/>
          <a:stretch>
            <a:fillRect/>
          </a:stretch>
        </p:blipFill>
        <p:spPr>
          <a:xfrm>
            <a:off x="2523744" y="4131564"/>
            <a:ext cx="688848" cy="890016"/>
          </a:xfrm>
          <a:prstGeom prst="rect">
            <a:avLst/>
          </a:prstGeom>
        </p:spPr>
      </p:pic>
      <p:grpSp>
        <p:nvGrpSpPr>
          <p:cNvPr id="22" name="object 22"/>
          <p:cNvGrpSpPr/>
          <p:nvPr/>
        </p:nvGrpSpPr>
        <p:grpSpPr>
          <a:xfrm>
            <a:off x="3657610" y="1935602"/>
            <a:ext cx="2280285" cy="2470785"/>
            <a:chOff x="3657610" y="1935602"/>
            <a:chExt cx="2280285" cy="2470785"/>
          </a:xfrm>
        </p:grpSpPr>
        <p:pic>
          <p:nvPicPr>
            <p:cNvPr id="23" name="object 23"/>
            <p:cNvPicPr/>
            <p:nvPr/>
          </p:nvPicPr>
          <p:blipFill>
            <a:blip r:embed="rId15" cstate="print"/>
            <a:stretch>
              <a:fillRect/>
            </a:stretch>
          </p:blipFill>
          <p:spPr>
            <a:xfrm>
              <a:off x="3657610" y="1935602"/>
              <a:ext cx="1336527" cy="328940"/>
            </a:xfrm>
            <a:prstGeom prst="rect">
              <a:avLst/>
            </a:prstGeom>
          </p:spPr>
        </p:pic>
        <p:pic>
          <p:nvPicPr>
            <p:cNvPr id="24" name="object 24"/>
            <p:cNvPicPr/>
            <p:nvPr/>
          </p:nvPicPr>
          <p:blipFill>
            <a:blip r:embed="rId16" cstate="print"/>
            <a:stretch>
              <a:fillRect/>
            </a:stretch>
          </p:blipFill>
          <p:spPr>
            <a:xfrm>
              <a:off x="3927348" y="2186940"/>
              <a:ext cx="1036320" cy="225551"/>
            </a:xfrm>
            <a:prstGeom prst="rect">
              <a:avLst/>
            </a:prstGeom>
          </p:spPr>
        </p:pic>
        <p:pic>
          <p:nvPicPr>
            <p:cNvPr id="25" name="object 25"/>
            <p:cNvPicPr/>
            <p:nvPr/>
          </p:nvPicPr>
          <p:blipFill>
            <a:blip r:embed="rId17" cstate="print"/>
            <a:stretch>
              <a:fillRect/>
            </a:stretch>
          </p:blipFill>
          <p:spPr>
            <a:xfrm>
              <a:off x="5138928" y="1961388"/>
              <a:ext cx="765048" cy="188975"/>
            </a:xfrm>
            <a:prstGeom prst="rect">
              <a:avLst/>
            </a:prstGeom>
          </p:spPr>
        </p:pic>
        <p:pic>
          <p:nvPicPr>
            <p:cNvPr id="26" name="object 26"/>
            <p:cNvPicPr/>
            <p:nvPr/>
          </p:nvPicPr>
          <p:blipFill>
            <a:blip r:embed="rId18" cstate="print"/>
            <a:stretch>
              <a:fillRect/>
            </a:stretch>
          </p:blipFill>
          <p:spPr>
            <a:xfrm>
              <a:off x="5425440" y="2249424"/>
              <a:ext cx="512063" cy="548639"/>
            </a:xfrm>
            <a:prstGeom prst="rect">
              <a:avLst/>
            </a:prstGeom>
          </p:spPr>
        </p:pic>
        <p:pic>
          <p:nvPicPr>
            <p:cNvPr id="27" name="object 27"/>
            <p:cNvPicPr/>
            <p:nvPr/>
          </p:nvPicPr>
          <p:blipFill>
            <a:blip r:embed="rId19" cstate="print"/>
            <a:stretch>
              <a:fillRect/>
            </a:stretch>
          </p:blipFill>
          <p:spPr>
            <a:xfrm>
              <a:off x="5003292" y="2080260"/>
              <a:ext cx="435863" cy="435863"/>
            </a:xfrm>
            <a:prstGeom prst="rect">
              <a:avLst/>
            </a:prstGeom>
          </p:spPr>
        </p:pic>
        <p:pic>
          <p:nvPicPr>
            <p:cNvPr id="28" name="object 28"/>
            <p:cNvPicPr/>
            <p:nvPr/>
          </p:nvPicPr>
          <p:blipFill>
            <a:blip r:embed="rId20" cstate="print"/>
            <a:stretch>
              <a:fillRect/>
            </a:stretch>
          </p:blipFill>
          <p:spPr>
            <a:xfrm>
              <a:off x="3736848" y="2424684"/>
              <a:ext cx="1620012" cy="373379"/>
            </a:xfrm>
            <a:prstGeom prst="rect">
              <a:avLst/>
            </a:prstGeom>
          </p:spPr>
        </p:pic>
        <p:pic>
          <p:nvPicPr>
            <p:cNvPr id="29" name="object 29"/>
            <p:cNvPicPr/>
            <p:nvPr/>
          </p:nvPicPr>
          <p:blipFill>
            <a:blip r:embed="rId21" cstate="print"/>
            <a:stretch>
              <a:fillRect/>
            </a:stretch>
          </p:blipFill>
          <p:spPr>
            <a:xfrm>
              <a:off x="3736848" y="2487168"/>
              <a:ext cx="1443227" cy="812291"/>
            </a:xfrm>
            <a:prstGeom prst="rect">
              <a:avLst/>
            </a:prstGeom>
          </p:spPr>
        </p:pic>
        <p:pic>
          <p:nvPicPr>
            <p:cNvPr id="30" name="object 30"/>
            <p:cNvPicPr/>
            <p:nvPr/>
          </p:nvPicPr>
          <p:blipFill>
            <a:blip r:embed="rId22" cstate="print"/>
            <a:stretch>
              <a:fillRect/>
            </a:stretch>
          </p:blipFill>
          <p:spPr>
            <a:xfrm>
              <a:off x="5338572" y="2868333"/>
              <a:ext cx="571322" cy="638390"/>
            </a:xfrm>
            <a:prstGeom prst="rect">
              <a:avLst/>
            </a:prstGeom>
          </p:spPr>
        </p:pic>
        <p:pic>
          <p:nvPicPr>
            <p:cNvPr id="31" name="object 31"/>
            <p:cNvPicPr/>
            <p:nvPr/>
          </p:nvPicPr>
          <p:blipFill>
            <a:blip r:embed="rId23" cstate="print"/>
            <a:stretch>
              <a:fillRect/>
            </a:stretch>
          </p:blipFill>
          <p:spPr>
            <a:xfrm>
              <a:off x="3745992" y="3019044"/>
              <a:ext cx="1107948" cy="352043"/>
            </a:xfrm>
            <a:prstGeom prst="rect">
              <a:avLst/>
            </a:prstGeom>
          </p:spPr>
        </p:pic>
        <p:pic>
          <p:nvPicPr>
            <p:cNvPr id="32" name="object 32"/>
            <p:cNvPicPr/>
            <p:nvPr/>
          </p:nvPicPr>
          <p:blipFill>
            <a:blip r:embed="rId24" cstate="print"/>
            <a:stretch>
              <a:fillRect/>
            </a:stretch>
          </p:blipFill>
          <p:spPr>
            <a:xfrm>
              <a:off x="4736592" y="3070860"/>
              <a:ext cx="563879" cy="379475"/>
            </a:xfrm>
            <a:prstGeom prst="rect">
              <a:avLst/>
            </a:prstGeom>
          </p:spPr>
        </p:pic>
        <p:pic>
          <p:nvPicPr>
            <p:cNvPr id="33" name="object 33"/>
            <p:cNvPicPr/>
            <p:nvPr/>
          </p:nvPicPr>
          <p:blipFill>
            <a:blip r:embed="rId25" cstate="print"/>
            <a:stretch>
              <a:fillRect/>
            </a:stretch>
          </p:blipFill>
          <p:spPr>
            <a:xfrm>
              <a:off x="3750572" y="3394026"/>
              <a:ext cx="810750" cy="260446"/>
            </a:xfrm>
            <a:prstGeom prst="rect">
              <a:avLst/>
            </a:prstGeom>
          </p:spPr>
        </p:pic>
        <p:pic>
          <p:nvPicPr>
            <p:cNvPr id="34" name="object 34"/>
            <p:cNvPicPr/>
            <p:nvPr/>
          </p:nvPicPr>
          <p:blipFill>
            <a:blip r:embed="rId26" cstate="print"/>
            <a:stretch>
              <a:fillRect/>
            </a:stretch>
          </p:blipFill>
          <p:spPr>
            <a:xfrm>
              <a:off x="4639056" y="3358896"/>
              <a:ext cx="676655" cy="380999"/>
            </a:xfrm>
            <a:prstGeom prst="rect">
              <a:avLst/>
            </a:prstGeom>
          </p:spPr>
        </p:pic>
        <p:pic>
          <p:nvPicPr>
            <p:cNvPr id="35" name="object 35"/>
            <p:cNvPicPr/>
            <p:nvPr/>
          </p:nvPicPr>
          <p:blipFill>
            <a:blip r:embed="rId27" cstate="print"/>
            <a:stretch>
              <a:fillRect/>
            </a:stretch>
          </p:blipFill>
          <p:spPr>
            <a:xfrm>
              <a:off x="5180076" y="3683508"/>
              <a:ext cx="734568" cy="178307"/>
            </a:xfrm>
            <a:prstGeom prst="rect">
              <a:avLst/>
            </a:prstGeom>
          </p:spPr>
        </p:pic>
        <p:pic>
          <p:nvPicPr>
            <p:cNvPr id="36" name="object 36"/>
            <p:cNvPicPr/>
            <p:nvPr/>
          </p:nvPicPr>
          <p:blipFill>
            <a:blip r:embed="rId28" cstate="print"/>
            <a:stretch>
              <a:fillRect/>
            </a:stretch>
          </p:blipFill>
          <p:spPr>
            <a:xfrm>
              <a:off x="3665220" y="3703320"/>
              <a:ext cx="930888" cy="356615"/>
            </a:xfrm>
            <a:prstGeom prst="rect">
              <a:avLst/>
            </a:prstGeom>
          </p:spPr>
        </p:pic>
        <p:pic>
          <p:nvPicPr>
            <p:cNvPr id="37" name="object 37"/>
            <p:cNvPicPr/>
            <p:nvPr/>
          </p:nvPicPr>
          <p:blipFill>
            <a:blip r:embed="rId29" cstate="print"/>
            <a:stretch>
              <a:fillRect/>
            </a:stretch>
          </p:blipFill>
          <p:spPr>
            <a:xfrm>
              <a:off x="4936257" y="3915170"/>
              <a:ext cx="982958" cy="490700"/>
            </a:xfrm>
            <a:prstGeom prst="rect">
              <a:avLst/>
            </a:prstGeom>
          </p:spPr>
        </p:pic>
        <p:pic>
          <p:nvPicPr>
            <p:cNvPr id="38" name="object 38"/>
            <p:cNvPicPr/>
            <p:nvPr/>
          </p:nvPicPr>
          <p:blipFill>
            <a:blip r:embed="rId30" cstate="print"/>
            <a:stretch>
              <a:fillRect/>
            </a:stretch>
          </p:blipFill>
          <p:spPr>
            <a:xfrm>
              <a:off x="4617720" y="3672840"/>
              <a:ext cx="467868" cy="303275"/>
            </a:xfrm>
            <a:prstGeom prst="rect">
              <a:avLst/>
            </a:prstGeom>
          </p:spPr>
        </p:pic>
        <p:pic>
          <p:nvPicPr>
            <p:cNvPr id="39" name="object 39"/>
            <p:cNvPicPr/>
            <p:nvPr/>
          </p:nvPicPr>
          <p:blipFill>
            <a:blip r:embed="rId31" cstate="print"/>
            <a:stretch>
              <a:fillRect/>
            </a:stretch>
          </p:blipFill>
          <p:spPr>
            <a:xfrm>
              <a:off x="3799332" y="4117848"/>
              <a:ext cx="937260" cy="266700"/>
            </a:xfrm>
            <a:prstGeom prst="rect">
              <a:avLst/>
            </a:prstGeom>
          </p:spPr>
        </p:pic>
      </p:grpSp>
      <p:pic>
        <p:nvPicPr>
          <p:cNvPr id="40" name="object 40"/>
          <p:cNvPicPr/>
          <p:nvPr/>
        </p:nvPicPr>
        <p:blipFill>
          <a:blip r:embed="rId32" cstate="print"/>
          <a:stretch>
            <a:fillRect/>
          </a:stretch>
        </p:blipFill>
        <p:spPr>
          <a:xfrm>
            <a:off x="4797552" y="4514586"/>
            <a:ext cx="1100182" cy="228101"/>
          </a:xfrm>
          <a:prstGeom prst="rect">
            <a:avLst/>
          </a:prstGeom>
        </p:spPr>
      </p:pic>
      <p:pic>
        <p:nvPicPr>
          <p:cNvPr id="41" name="object 41"/>
          <p:cNvPicPr/>
          <p:nvPr/>
        </p:nvPicPr>
        <p:blipFill>
          <a:blip r:embed="rId33" cstate="print"/>
          <a:stretch>
            <a:fillRect/>
          </a:stretch>
        </p:blipFill>
        <p:spPr>
          <a:xfrm>
            <a:off x="3735730" y="4477938"/>
            <a:ext cx="978651" cy="233354"/>
          </a:xfrm>
          <a:prstGeom prst="rect">
            <a:avLst/>
          </a:prstGeom>
        </p:spPr>
      </p:pic>
      <p:grpSp>
        <p:nvGrpSpPr>
          <p:cNvPr id="42" name="object 42"/>
          <p:cNvGrpSpPr/>
          <p:nvPr/>
        </p:nvGrpSpPr>
        <p:grpSpPr>
          <a:xfrm>
            <a:off x="3689632" y="4756493"/>
            <a:ext cx="2169160" cy="832485"/>
            <a:chOff x="3689632" y="4756493"/>
            <a:chExt cx="2169160" cy="832485"/>
          </a:xfrm>
        </p:grpSpPr>
        <p:pic>
          <p:nvPicPr>
            <p:cNvPr id="43" name="object 43"/>
            <p:cNvPicPr/>
            <p:nvPr/>
          </p:nvPicPr>
          <p:blipFill>
            <a:blip r:embed="rId34" cstate="print"/>
            <a:stretch>
              <a:fillRect/>
            </a:stretch>
          </p:blipFill>
          <p:spPr>
            <a:xfrm>
              <a:off x="3689632" y="4756493"/>
              <a:ext cx="696410" cy="295476"/>
            </a:xfrm>
            <a:prstGeom prst="rect">
              <a:avLst/>
            </a:prstGeom>
          </p:spPr>
        </p:pic>
        <p:pic>
          <p:nvPicPr>
            <p:cNvPr id="44" name="object 44"/>
            <p:cNvPicPr/>
            <p:nvPr/>
          </p:nvPicPr>
          <p:blipFill>
            <a:blip r:embed="rId35" cstate="print"/>
            <a:stretch>
              <a:fillRect/>
            </a:stretch>
          </p:blipFill>
          <p:spPr>
            <a:xfrm>
              <a:off x="5379720" y="5172456"/>
              <a:ext cx="441960" cy="416052"/>
            </a:xfrm>
            <a:prstGeom prst="rect">
              <a:avLst/>
            </a:prstGeom>
          </p:spPr>
        </p:pic>
        <p:pic>
          <p:nvPicPr>
            <p:cNvPr id="45" name="object 45"/>
            <p:cNvPicPr/>
            <p:nvPr/>
          </p:nvPicPr>
          <p:blipFill>
            <a:blip r:embed="rId36" cstate="print"/>
            <a:stretch>
              <a:fillRect/>
            </a:stretch>
          </p:blipFill>
          <p:spPr>
            <a:xfrm>
              <a:off x="4482099" y="4844796"/>
              <a:ext cx="1376156" cy="262127"/>
            </a:xfrm>
            <a:prstGeom prst="rect">
              <a:avLst/>
            </a:prstGeom>
          </p:spPr>
        </p:pic>
        <p:pic>
          <p:nvPicPr>
            <p:cNvPr id="46" name="object 46"/>
            <p:cNvPicPr/>
            <p:nvPr/>
          </p:nvPicPr>
          <p:blipFill>
            <a:blip r:embed="rId37" cstate="print"/>
            <a:stretch>
              <a:fillRect/>
            </a:stretch>
          </p:blipFill>
          <p:spPr>
            <a:xfrm>
              <a:off x="3692651" y="5099304"/>
              <a:ext cx="694944" cy="307847"/>
            </a:xfrm>
            <a:prstGeom prst="rect">
              <a:avLst/>
            </a:prstGeom>
          </p:spPr>
        </p:pic>
        <p:pic>
          <p:nvPicPr>
            <p:cNvPr id="47" name="object 47"/>
            <p:cNvPicPr/>
            <p:nvPr/>
          </p:nvPicPr>
          <p:blipFill>
            <a:blip r:embed="rId38" cstate="print"/>
            <a:stretch>
              <a:fillRect/>
            </a:stretch>
          </p:blipFill>
          <p:spPr>
            <a:xfrm>
              <a:off x="4411979" y="5070348"/>
              <a:ext cx="944879" cy="426719"/>
            </a:xfrm>
            <a:prstGeom prst="rect">
              <a:avLst/>
            </a:prstGeom>
          </p:spPr>
        </p:pic>
      </p:grpSp>
      <p:pic>
        <p:nvPicPr>
          <p:cNvPr id="48" name="object 48"/>
          <p:cNvPicPr/>
          <p:nvPr/>
        </p:nvPicPr>
        <p:blipFill>
          <a:blip r:embed="rId39" cstate="print"/>
          <a:stretch>
            <a:fillRect/>
          </a:stretch>
        </p:blipFill>
        <p:spPr>
          <a:xfrm>
            <a:off x="3675888" y="5731764"/>
            <a:ext cx="1095756" cy="224028"/>
          </a:xfrm>
          <a:prstGeom prst="rect">
            <a:avLst/>
          </a:prstGeom>
        </p:spPr>
      </p:pic>
      <p:pic>
        <p:nvPicPr>
          <p:cNvPr id="49" name="object 49"/>
          <p:cNvPicPr/>
          <p:nvPr/>
        </p:nvPicPr>
        <p:blipFill>
          <a:blip r:embed="rId36" cstate="print"/>
          <a:stretch>
            <a:fillRect/>
          </a:stretch>
        </p:blipFill>
        <p:spPr>
          <a:xfrm>
            <a:off x="6147896" y="2036064"/>
            <a:ext cx="938702" cy="178308"/>
          </a:xfrm>
          <a:prstGeom prst="rect">
            <a:avLst/>
          </a:prstGeom>
        </p:spPr>
      </p:pic>
      <p:grpSp>
        <p:nvGrpSpPr>
          <p:cNvPr id="50" name="object 50"/>
          <p:cNvGrpSpPr/>
          <p:nvPr/>
        </p:nvGrpSpPr>
        <p:grpSpPr>
          <a:xfrm>
            <a:off x="3675888" y="5137403"/>
            <a:ext cx="2273935" cy="1329055"/>
            <a:chOff x="3675888" y="5137403"/>
            <a:chExt cx="2273935" cy="1329055"/>
          </a:xfrm>
        </p:grpSpPr>
        <p:pic>
          <p:nvPicPr>
            <p:cNvPr id="51" name="object 51"/>
            <p:cNvPicPr/>
            <p:nvPr/>
          </p:nvPicPr>
          <p:blipFill>
            <a:blip r:embed="rId40" cstate="print"/>
            <a:stretch>
              <a:fillRect/>
            </a:stretch>
          </p:blipFill>
          <p:spPr>
            <a:xfrm>
              <a:off x="3675888" y="6051803"/>
              <a:ext cx="452627" cy="377952"/>
            </a:xfrm>
            <a:prstGeom prst="rect">
              <a:avLst/>
            </a:prstGeom>
          </p:spPr>
        </p:pic>
        <p:pic>
          <p:nvPicPr>
            <p:cNvPr id="52" name="object 52"/>
            <p:cNvPicPr/>
            <p:nvPr/>
          </p:nvPicPr>
          <p:blipFill>
            <a:blip r:embed="rId41" cstate="print"/>
            <a:stretch>
              <a:fillRect/>
            </a:stretch>
          </p:blipFill>
          <p:spPr>
            <a:xfrm>
              <a:off x="3678936" y="5137403"/>
              <a:ext cx="1572767" cy="885444"/>
            </a:xfrm>
            <a:prstGeom prst="rect">
              <a:avLst/>
            </a:prstGeom>
          </p:spPr>
        </p:pic>
        <p:pic>
          <p:nvPicPr>
            <p:cNvPr id="53" name="object 53"/>
            <p:cNvPicPr/>
            <p:nvPr/>
          </p:nvPicPr>
          <p:blipFill>
            <a:blip r:embed="rId42" cstate="print"/>
            <a:stretch>
              <a:fillRect/>
            </a:stretch>
          </p:blipFill>
          <p:spPr>
            <a:xfrm>
              <a:off x="4853940" y="5507735"/>
              <a:ext cx="1095756" cy="615695"/>
            </a:xfrm>
            <a:prstGeom prst="rect">
              <a:avLst/>
            </a:prstGeom>
          </p:spPr>
        </p:pic>
        <p:pic>
          <p:nvPicPr>
            <p:cNvPr id="54" name="object 54"/>
            <p:cNvPicPr/>
            <p:nvPr/>
          </p:nvPicPr>
          <p:blipFill>
            <a:blip r:embed="rId43" cstate="print"/>
            <a:stretch>
              <a:fillRect/>
            </a:stretch>
          </p:blipFill>
          <p:spPr>
            <a:xfrm>
              <a:off x="4219956" y="6056375"/>
              <a:ext cx="1676400" cy="409956"/>
            </a:xfrm>
            <a:prstGeom prst="rect">
              <a:avLst/>
            </a:prstGeom>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64D941B-487E-41F9-8A97-442C51E623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5620" y="801477"/>
            <a:ext cx="3218380" cy="4827570"/>
          </a:xfrm>
          <a:prstGeom prst="rect">
            <a:avLst/>
          </a:prstGeom>
        </p:spPr>
      </p:pic>
      <p:sp>
        <p:nvSpPr>
          <p:cNvPr id="3" name="Rectangle 2">
            <a:extLst>
              <a:ext uri="{FF2B5EF4-FFF2-40B4-BE49-F238E27FC236}">
                <a16:creationId xmlns:a16="http://schemas.microsoft.com/office/drawing/2014/main" id="{BD5B28FA-0B1C-4F9F-96B8-DD237F6106E8}"/>
              </a:ext>
            </a:extLst>
          </p:cNvPr>
          <p:cNvSpPr/>
          <p:nvPr/>
        </p:nvSpPr>
        <p:spPr>
          <a:xfrm>
            <a:off x="291548" y="278296"/>
            <a:ext cx="3048000" cy="1325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6" name="CuadroTexto 35"/>
          <p:cNvSpPr txBox="1"/>
          <p:nvPr/>
        </p:nvSpPr>
        <p:spPr>
          <a:xfrm>
            <a:off x="659539" y="965807"/>
            <a:ext cx="4867086" cy="5847755"/>
          </a:xfrm>
          <a:prstGeom prst="rect">
            <a:avLst/>
          </a:prstGeom>
          <a:noFill/>
        </p:spPr>
        <p:txBody>
          <a:bodyPr wrap="square" rtlCol="0">
            <a:spAutoFit/>
          </a:bodyPr>
          <a:lstStyle/>
          <a:p>
            <a:pPr algn="just"/>
            <a:endParaRPr lang="es-MX" i="1" dirty="0">
              <a:solidFill>
                <a:srgbClr val="002060"/>
              </a:solidFill>
              <a:latin typeface="Arial" pitchFamily="34" charset="0"/>
              <a:cs typeface="Arial" pitchFamily="34" charset="0"/>
            </a:endParaRPr>
          </a:p>
          <a:p>
            <a:pPr algn="just"/>
            <a:r>
              <a:rPr lang="es-MX" i="1" dirty="0">
                <a:solidFill>
                  <a:srgbClr val="002060"/>
                </a:solidFill>
                <a:latin typeface="Arial" pitchFamily="34" charset="0"/>
                <a:cs typeface="Arial" pitchFamily="34" charset="0"/>
              </a:rPr>
              <a:t>Brindamos un servicio continuo como tu asesor patrimonial.</a:t>
            </a:r>
            <a:endParaRPr lang="es-MX" sz="2400" i="1" dirty="0">
              <a:solidFill>
                <a:srgbClr val="002060"/>
              </a:solidFill>
              <a:latin typeface="Arial" pitchFamily="34" charset="0"/>
              <a:cs typeface="Arial" pitchFamily="34" charset="0"/>
            </a:endParaRPr>
          </a:p>
          <a:p>
            <a:pPr algn="just"/>
            <a:endParaRPr lang="es-MX" dirty="0">
              <a:latin typeface="Arial" pitchFamily="34" charset="0"/>
              <a:cs typeface="Arial" pitchFamily="34" charset="0"/>
            </a:endParaRPr>
          </a:p>
          <a:p>
            <a:pPr marL="285750" indent="-285750" algn="just">
              <a:buFont typeface="Arial" panose="020B0604020202020204" pitchFamily="34" charset="0"/>
              <a:buChar char="•"/>
            </a:pPr>
            <a:r>
              <a:rPr lang="es-MX" sz="1500" dirty="0">
                <a:latin typeface="Arial" panose="020B0604020202020204" pitchFamily="34" charset="0"/>
                <a:cs typeface="Arial" panose="020B0604020202020204" pitchFamily="34" charset="0"/>
              </a:rPr>
              <a:t>Todos nuestros asesores mayores están calificados por el </a:t>
            </a:r>
            <a:r>
              <a:rPr lang="es-MX" sz="1500" b="1" dirty="0">
                <a:latin typeface="Arial" panose="020B0604020202020204" pitchFamily="34" charset="0"/>
                <a:cs typeface="Arial" panose="020B0604020202020204" pitchFamily="34" charset="0"/>
              </a:rPr>
              <a:t>Chartered Insurance Institute</a:t>
            </a:r>
            <a:r>
              <a:rPr lang="es-MX" sz="1500" dirty="0">
                <a:latin typeface="Arial" panose="020B0604020202020204" pitchFamily="34" charset="0"/>
                <a:cs typeface="Arial" panose="020B0604020202020204" pitchFamily="34" charset="0"/>
              </a:rPr>
              <a:t> y cuentan con un </a:t>
            </a:r>
            <a:r>
              <a:rPr lang="es-MX" sz="1500" b="1" dirty="0">
                <a:latin typeface="Arial" panose="020B0604020202020204" pitchFamily="34" charset="0"/>
                <a:cs typeface="Arial" panose="020B0604020202020204" pitchFamily="34" charset="0"/>
              </a:rPr>
              <a:t>Award in International Financial Planning</a:t>
            </a:r>
            <a:r>
              <a:rPr lang="es-MX" sz="1500" dirty="0">
                <a:latin typeface="Arial" panose="020B0604020202020204" pitchFamily="34" charset="0"/>
                <a:cs typeface="Arial" panose="020B0604020202020204" pitchFamily="34" charset="0"/>
              </a:rPr>
              <a:t> del Reino Unido.</a:t>
            </a:r>
          </a:p>
          <a:p>
            <a:pPr marL="285750" indent="-285750" algn="just">
              <a:buFont typeface="Arial" panose="020B0604020202020204" pitchFamily="34" charset="0"/>
              <a:buChar char="•"/>
            </a:pPr>
            <a:endParaRPr lang="es-MX" sz="15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MX" sz="1500" dirty="0">
                <a:latin typeface="Arial" panose="020B0604020202020204" pitchFamily="34" charset="0"/>
                <a:cs typeface="Arial" panose="020B0604020202020204" pitchFamily="34" charset="0"/>
              </a:rPr>
              <a:t>Atención personalizada en el asesoramiento sobre objetivos y prioridades financieras futuras, con revisiones periódicas de la composición de su portafolio en relación a sus objetivos financieros. Todos los contratos con bancos y aseguradoras se firman directamente con la institución financiera</a:t>
            </a:r>
          </a:p>
          <a:p>
            <a:pPr algn="just"/>
            <a:endParaRPr lang="es-MX" sz="1500" dirty="0">
              <a:solidFill>
                <a:srgbClr val="FF0000"/>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MX" sz="1500" dirty="0">
                <a:latin typeface="Arial" panose="020B0604020202020204" pitchFamily="34" charset="0"/>
                <a:cs typeface="Arial" panose="020B0604020202020204" pitchFamily="34" charset="0"/>
              </a:rPr>
              <a:t>Realizamos un profundo </a:t>
            </a:r>
            <a:r>
              <a:rPr lang="es-MX" sz="1500" i="1" dirty="0">
                <a:latin typeface="Arial" panose="020B0604020202020204" pitchFamily="34" charset="0"/>
                <a:cs typeface="Arial" panose="020B0604020202020204" pitchFamily="34" charset="0"/>
              </a:rPr>
              <a:t>due-diligence</a:t>
            </a:r>
            <a:r>
              <a:rPr lang="es-MX" sz="1500" dirty="0">
                <a:latin typeface="Arial" panose="020B0604020202020204" pitchFamily="34" charset="0"/>
                <a:cs typeface="Arial" panose="020B0604020202020204" pitchFamily="34" charset="0"/>
              </a:rPr>
              <a:t> y un análisis competitivo de los instrumentos de inversión para poder ofrecer inversiones globales </a:t>
            </a:r>
            <a:r>
              <a:rPr lang="es-MX" sz="1500" i="1" dirty="0">
                <a:latin typeface="Arial" panose="020B0604020202020204" pitchFamily="34" charset="0"/>
                <a:cs typeface="Arial" panose="020B0604020202020204" pitchFamily="34" charset="0"/>
              </a:rPr>
              <a:t>best of breed </a:t>
            </a:r>
            <a:r>
              <a:rPr lang="es-MX" sz="1500" dirty="0">
                <a:latin typeface="Arial" panose="020B0604020202020204" pitchFamily="34" charset="0"/>
                <a:cs typeface="Arial" panose="020B0604020202020204" pitchFamily="34" charset="0"/>
              </a:rPr>
              <a:t>en sus respectivas categorías sean de renta fija o variable. Fondos con 5 años ganando los índices y que queden en el primer 25% de su categoría, etc.</a:t>
            </a:r>
          </a:p>
          <a:p>
            <a:pPr marL="285750" indent="-285750" algn="just">
              <a:buFont typeface="Arial" panose="020B0604020202020204" pitchFamily="34" charset="0"/>
              <a:buChar char="•"/>
            </a:pPr>
            <a:endParaRPr lang="es-MX" sz="1400" dirty="0"/>
          </a:p>
          <a:p>
            <a:pPr marL="285750" indent="-285750" algn="just">
              <a:buFont typeface="Arial" panose="020B0604020202020204" pitchFamily="34" charset="0"/>
              <a:buChar char="•"/>
            </a:pPr>
            <a:endParaRPr lang="es-MX" dirty="0"/>
          </a:p>
        </p:txBody>
      </p:sp>
      <p:sp>
        <p:nvSpPr>
          <p:cNvPr id="38" name="CuadroTexto 37"/>
          <p:cNvSpPr txBox="1"/>
          <p:nvPr/>
        </p:nvSpPr>
        <p:spPr>
          <a:xfrm>
            <a:off x="659539" y="279596"/>
            <a:ext cx="3554569" cy="707886"/>
          </a:xfrm>
          <a:prstGeom prst="rect">
            <a:avLst/>
          </a:prstGeom>
          <a:noFill/>
        </p:spPr>
        <p:txBody>
          <a:bodyPr wrap="square" rtlCol="0">
            <a:spAutoFit/>
          </a:bodyPr>
          <a:lstStyle/>
          <a:p>
            <a:r>
              <a:rPr lang="es-MX" sz="4000" b="1" dirty="0">
                <a:solidFill>
                  <a:srgbClr val="002060"/>
                </a:solidFill>
                <a:latin typeface="Arial" pitchFamily="34" charset="0"/>
                <a:cs typeface="Arial" pitchFamily="34" charset="0"/>
              </a:rPr>
              <a:t>Servicio</a:t>
            </a:r>
          </a:p>
        </p:txBody>
      </p:sp>
      <p:pic>
        <p:nvPicPr>
          <p:cNvPr id="12" name="Picture 11">
            <a:extLst>
              <a:ext uri="{FF2B5EF4-FFF2-40B4-BE49-F238E27FC236}">
                <a16:creationId xmlns:a16="http://schemas.microsoft.com/office/drawing/2014/main" id="{7AAC3FD5-664A-46AF-8331-C01D133EFA4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25620" y="4736033"/>
            <a:ext cx="3218380" cy="2121967"/>
          </a:xfrm>
          <a:prstGeom prst="rect">
            <a:avLst/>
          </a:prstGeom>
        </p:spPr>
      </p:pic>
      <p:pic>
        <p:nvPicPr>
          <p:cNvPr id="16" name="Picture 15" descr="Logo, company name&#10;&#10;Description automatically generated">
            <a:extLst>
              <a:ext uri="{FF2B5EF4-FFF2-40B4-BE49-F238E27FC236}">
                <a16:creationId xmlns:a16="http://schemas.microsoft.com/office/drawing/2014/main" id="{0FE3C2D5-8230-428F-B94B-5B24417114B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536" t="34623" r="64348" b="34477"/>
          <a:stretch/>
        </p:blipFill>
        <p:spPr>
          <a:xfrm>
            <a:off x="291548" y="6104543"/>
            <a:ext cx="495242" cy="475161"/>
          </a:xfrm>
          <a:prstGeom prst="rect">
            <a:avLst/>
          </a:prstGeom>
        </p:spPr>
      </p:pic>
      <p:pic>
        <p:nvPicPr>
          <p:cNvPr id="2" name="Imagen 1">
            <a:extLst>
              <a:ext uri="{FF2B5EF4-FFF2-40B4-BE49-F238E27FC236}">
                <a16:creationId xmlns:a16="http://schemas.microsoft.com/office/drawing/2014/main" id="{67DA2938-4D60-E0EB-F252-21E8721ECBD0}"/>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5900"/>
                    </a14:imgEffect>
                    <a14:imgEffect>
                      <a14:brightnessContrast contrast="20000"/>
                    </a14:imgEffect>
                  </a14:imgLayer>
                </a14:imgProps>
              </a:ext>
              <a:ext uri="{28A0092B-C50C-407E-A947-70E740481C1C}">
                <a14:useLocalDpi xmlns:a14="http://schemas.microsoft.com/office/drawing/2010/main" val="0"/>
              </a:ext>
            </a:extLst>
          </a:blip>
          <a:srcRect t="50611"/>
          <a:stretch/>
        </p:blipFill>
        <p:spPr>
          <a:xfrm>
            <a:off x="5925620" y="0"/>
            <a:ext cx="3249424" cy="1994014"/>
          </a:xfrm>
          <a:prstGeom prst="rect">
            <a:avLst/>
          </a:prstGeom>
        </p:spPr>
      </p:pic>
    </p:spTree>
    <p:extLst>
      <p:ext uri="{BB962C8B-B14F-4D97-AF65-F5344CB8AC3E}">
        <p14:creationId xmlns:p14="http://schemas.microsoft.com/office/powerpoint/2010/main" val="29905111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35"/>
          <p:cNvSpPr txBox="1"/>
          <p:nvPr/>
        </p:nvSpPr>
        <p:spPr>
          <a:xfrm>
            <a:off x="586794" y="2765189"/>
            <a:ext cx="3567686" cy="1981376"/>
          </a:xfrm>
          <a:prstGeom prst="rect">
            <a:avLst/>
          </a:prstGeom>
          <a:noFill/>
        </p:spPr>
        <p:txBody>
          <a:bodyPr wrap="square" rtlCol="0">
            <a:spAutoFit/>
          </a:bodyPr>
          <a:lstStyle/>
          <a:p>
            <a:r>
              <a:rPr lang="es-ES_tradnl" sz="1600" b="1" dirty="0">
                <a:solidFill>
                  <a:schemeClr val="tx1">
                    <a:lumMod val="85000"/>
                    <a:lumOff val="15000"/>
                  </a:schemeClr>
                </a:solidFill>
                <a:latin typeface="Arial" pitchFamily="34" charset="0"/>
                <a:cs typeface="Arial" pitchFamily="34" charset="0"/>
              </a:rPr>
              <a:t>Protección Financiera</a:t>
            </a:r>
          </a:p>
          <a:p>
            <a:endParaRPr lang="es-ES_tradnl" sz="1100" i="1" dirty="0">
              <a:latin typeface="Arial" pitchFamily="34" charset="0"/>
              <a:cs typeface="Arial" pitchFamily="34" charset="0"/>
            </a:endParaRPr>
          </a:p>
          <a:p>
            <a:pPr marL="285750" indent="-285750">
              <a:lnSpc>
                <a:spcPct val="140000"/>
              </a:lnSpc>
              <a:buFont typeface="Arial" panose="020B0604020202020204" pitchFamily="34" charset="0"/>
              <a:buChar char="•"/>
            </a:pPr>
            <a:r>
              <a:rPr lang="es-MX" sz="1400" dirty="0">
                <a:latin typeface="Arial MT"/>
                <a:cs typeface="Arial MT"/>
              </a:rPr>
              <a:t>Cuentas</a:t>
            </a:r>
            <a:r>
              <a:rPr lang="es-MX" sz="1400" spc="-40" dirty="0">
                <a:latin typeface="Arial MT"/>
                <a:cs typeface="Arial MT"/>
              </a:rPr>
              <a:t> </a:t>
            </a:r>
            <a:r>
              <a:rPr lang="es-MX" sz="1400" dirty="0">
                <a:latin typeface="Arial MT"/>
                <a:cs typeface="Arial MT"/>
              </a:rPr>
              <a:t>Internacionales</a:t>
            </a:r>
            <a:r>
              <a:rPr lang="es-MX" sz="1400" spc="-40" dirty="0">
                <a:latin typeface="Arial MT"/>
                <a:cs typeface="Arial MT"/>
              </a:rPr>
              <a:t> </a:t>
            </a:r>
            <a:r>
              <a:rPr lang="es-MX" sz="1400" dirty="0">
                <a:latin typeface="Arial MT"/>
                <a:cs typeface="Arial MT"/>
              </a:rPr>
              <a:t>de</a:t>
            </a:r>
            <a:r>
              <a:rPr lang="es-MX" sz="1400" spc="-20" dirty="0">
                <a:latin typeface="Arial MT"/>
                <a:cs typeface="Arial MT"/>
              </a:rPr>
              <a:t> </a:t>
            </a:r>
            <a:r>
              <a:rPr lang="es-MX" sz="1400" dirty="0">
                <a:latin typeface="Arial MT"/>
                <a:cs typeface="Arial MT"/>
              </a:rPr>
              <a:t>débito</a:t>
            </a:r>
            <a:r>
              <a:rPr lang="es-MX" sz="1400" spc="-25" dirty="0">
                <a:latin typeface="Arial MT"/>
                <a:cs typeface="Arial MT"/>
              </a:rPr>
              <a:t> </a:t>
            </a:r>
            <a:r>
              <a:rPr lang="es-MX" sz="1400" dirty="0">
                <a:latin typeface="Arial MT"/>
                <a:cs typeface="Arial MT"/>
              </a:rPr>
              <a:t>(USD,</a:t>
            </a:r>
            <a:r>
              <a:rPr lang="es-MX" sz="1400" spc="-40" dirty="0">
                <a:latin typeface="Arial MT"/>
                <a:cs typeface="Arial MT"/>
              </a:rPr>
              <a:t> </a:t>
            </a:r>
            <a:r>
              <a:rPr lang="es-MX" sz="1400" dirty="0">
                <a:latin typeface="Arial MT"/>
                <a:cs typeface="Arial MT"/>
              </a:rPr>
              <a:t>EUR, </a:t>
            </a:r>
            <a:r>
              <a:rPr lang="es-MX" sz="1400" spc="-360" dirty="0">
                <a:latin typeface="Arial MT"/>
                <a:cs typeface="Arial MT"/>
              </a:rPr>
              <a:t> </a:t>
            </a:r>
            <a:r>
              <a:rPr lang="es-MX" sz="1400" dirty="0">
                <a:latin typeface="Arial MT"/>
                <a:cs typeface="Arial MT"/>
              </a:rPr>
              <a:t>GBP)</a:t>
            </a:r>
          </a:p>
          <a:p>
            <a:pPr marL="285750" indent="-285750">
              <a:lnSpc>
                <a:spcPct val="140000"/>
              </a:lnSpc>
              <a:buFont typeface="Arial" panose="020B0604020202020204" pitchFamily="34" charset="0"/>
              <a:buChar char="•"/>
            </a:pPr>
            <a:r>
              <a:rPr lang="es-ES_tradnl" sz="1400" dirty="0">
                <a:latin typeface="Arial" pitchFamily="34" charset="0"/>
                <a:cs typeface="Arial" pitchFamily="34" charset="0"/>
              </a:rPr>
              <a:t>Fideicomisos Internacionales</a:t>
            </a:r>
          </a:p>
          <a:p>
            <a:pPr marL="285750" indent="-285750">
              <a:lnSpc>
                <a:spcPct val="140000"/>
              </a:lnSpc>
              <a:buFont typeface="Arial" panose="020B0604020202020204" pitchFamily="34" charset="0"/>
              <a:buChar char="•"/>
            </a:pPr>
            <a:r>
              <a:rPr lang="es-ES_tradnl" sz="1400" dirty="0">
                <a:latin typeface="Arial" pitchFamily="34" charset="0"/>
                <a:cs typeface="Arial" pitchFamily="34" charset="0"/>
              </a:rPr>
              <a:t>Seguros de Vida Internacionales</a:t>
            </a:r>
          </a:p>
          <a:p>
            <a:pPr marL="285750" indent="-285750">
              <a:lnSpc>
                <a:spcPct val="140000"/>
              </a:lnSpc>
              <a:buFontTx/>
              <a:buChar char="-"/>
            </a:pPr>
            <a:endParaRPr lang="es-ES_tradnl" sz="1400" dirty="0">
              <a:latin typeface="Arial" pitchFamily="34" charset="0"/>
              <a:cs typeface="Arial" pitchFamily="34" charset="0"/>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3490" y="1587805"/>
            <a:ext cx="1484599" cy="914962"/>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6911" y="1587805"/>
            <a:ext cx="1297273" cy="914962"/>
          </a:xfrm>
          <a:prstGeom prst="rect">
            <a:avLst/>
          </a:prstGeom>
        </p:spPr>
      </p:pic>
      <p:sp>
        <p:nvSpPr>
          <p:cNvPr id="8" name="Rectangle 7">
            <a:extLst>
              <a:ext uri="{FF2B5EF4-FFF2-40B4-BE49-F238E27FC236}">
                <a16:creationId xmlns:a16="http://schemas.microsoft.com/office/drawing/2014/main" id="{608251B0-419A-48DC-9C3D-4F6C2F76F93C}"/>
              </a:ext>
            </a:extLst>
          </p:cNvPr>
          <p:cNvSpPr/>
          <p:nvPr/>
        </p:nvSpPr>
        <p:spPr>
          <a:xfrm>
            <a:off x="291548" y="278296"/>
            <a:ext cx="3048000" cy="1325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8" name="CuadroTexto 37"/>
          <p:cNvSpPr txBox="1"/>
          <p:nvPr/>
        </p:nvSpPr>
        <p:spPr>
          <a:xfrm>
            <a:off x="586794" y="394334"/>
            <a:ext cx="4546244" cy="584775"/>
          </a:xfrm>
          <a:prstGeom prst="rect">
            <a:avLst/>
          </a:prstGeom>
          <a:noFill/>
        </p:spPr>
        <p:txBody>
          <a:bodyPr wrap="square" rtlCol="0">
            <a:spAutoFit/>
          </a:bodyPr>
          <a:lstStyle/>
          <a:p>
            <a:r>
              <a:rPr lang="es-MX" sz="3200" b="1" dirty="0">
                <a:solidFill>
                  <a:srgbClr val="002060"/>
                </a:solidFill>
                <a:latin typeface="Arial" pitchFamily="34" charset="0"/>
                <a:cs typeface="Arial" pitchFamily="34" charset="0"/>
              </a:rPr>
              <a:t>Productos y servicios</a:t>
            </a:r>
            <a:endParaRPr lang="es-MX" sz="3200" dirty="0"/>
          </a:p>
        </p:txBody>
      </p:sp>
      <p:sp>
        <p:nvSpPr>
          <p:cNvPr id="36" name="CuadroTexto 35"/>
          <p:cNvSpPr txBox="1"/>
          <p:nvPr/>
        </p:nvSpPr>
        <p:spPr>
          <a:xfrm>
            <a:off x="4450604" y="2754915"/>
            <a:ext cx="4030373" cy="3062890"/>
          </a:xfrm>
          <a:prstGeom prst="rect">
            <a:avLst/>
          </a:prstGeom>
          <a:noFill/>
        </p:spPr>
        <p:txBody>
          <a:bodyPr wrap="square" rtlCol="0">
            <a:spAutoFit/>
          </a:bodyPr>
          <a:lstStyle/>
          <a:p>
            <a:r>
              <a:rPr lang="es-MX" sz="1600" b="1" dirty="0">
                <a:solidFill>
                  <a:schemeClr val="tx1">
                    <a:lumMod val="85000"/>
                    <a:lumOff val="15000"/>
                  </a:schemeClr>
                </a:solidFill>
                <a:latin typeface="Arial" pitchFamily="34" charset="0"/>
                <a:cs typeface="Arial" pitchFamily="34" charset="0"/>
              </a:rPr>
              <a:t>Gestión y Creación de Patrimonio</a:t>
            </a:r>
            <a:endParaRPr lang="es-MX" sz="1600" b="1" i="1" dirty="0">
              <a:solidFill>
                <a:schemeClr val="tx1">
                  <a:lumMod val="85000"/>
                  <a:lumOff val="15000"/>
                </a:schemeClr>
              </a:solidFill>
              <a:latin typeface="Arial" pitchFamily="34" charset="0"/>
              <a:cs typeface="Arial" pitchFamily="34" charset="0"/>
            </a:endParaRPr>
          </a:p>
          <a:p>
            <a:endParaRPr lang="es-MX" sz="1100" i="1" dirty="0">
              <a:latin typeface="Arial" pitchFamily="34" charset="0"/>
              <a:cs typeface="Arial" pitchFamily="34" charset="0"/>
            </a:endParaRPr>
          </a:p>
          <a:p>
            <a:pPr marL="299085" indent="-287020">
              <a:lnSpc>
                <a:spcPct val="100000"/>
              </a:lnSpc>
              <a:spcBef>
                <a:spcPts val="745"/>
              </a:spcBef>
              <a:buChar char="•"/>
              <a:tabLst>
                <a:tab pos="299085" algn="l"/>
                <a:tab pos="299720" algn="l"/>
              </a:tabLst>
            </a:pPr>
            <a:r>
              <a:rPr lang="es-MX" sz="1350" dirty="0">
                <a:latin typeface="Arial MT"/>
                <a:cs typeface="Arial MT"/>
              </a:rPr>
              <a:t>Planes</a:t>
            </a:r>
            <a:r>
              <a:rPr lang="es-MX" sz="1350" spc="-40" dirty="0">
                <a:latin typeface="Arial MT"/>
                <a:cs typeface="Arial MT"/>
              </a:rPr>
              <a:t> </a:t>
            </a:r>
            <a:r>
              <a:rPr lang="es-MX" sz="1350" dirty="0">
                <a:latin typeface="Arial MT"/>
                <a:cs typeface="Arial MT"/>
              </a:rPr>
              <a:t>internacionales</a:t>
            </a:r>
            <a:r>
              <a:rPr lang="es-MX" sz="1350" spc="-20" dirty="0">
                <a:latin typeface="Arial MT"/>
                <a:cs typeface="Arial MT"/>
              </a:rPr>
              <a:t> </a:t>
            </a:r>
            <a:r>
              <a:rPr lang="es-MX" sz="1350" dirty="0">
                <a:latin typeface="Arial MT"/>
                <a:cs typeface="Arial MT"/>
              </a:rPr>
              <a:t>de</a:t>
            </a:r>
            <a:r>
              <a:rPr lang="es-MX" sz="1350" spc="-50" dirty="0">
                <a:latin typeface="Arial MT"/>
                <a:cs typeface="Arial MT"/>
              </a:rPr>
              <a:t> </a:t>
            </a:r>
            <a:r>
              <a:rPr lang="es-MX" sz="1350" dirty="0">
                <a:latin typeface="Arial MT"/>
                <a:cs typeface="Arial MT"/>
              </a:rPr>
              <a:t>retiro</a:t>
            </a:r>
          </a:p>
          <a:p>
            <a:pPr marL="299085" indent="-287020">
              <a:lnSpc>
                <a:spcPct val="100000"/>
              </a:lnSpc>
              <a:spcBef>
                <a:spcPts val="650"/>
              </a:spcBef>
              <a:buChar char="•"/>
              <a:tabLst>
                <a:tab pos="299085" algn="l"/>
                <a:tab pos="299720" algn="l"/>
              </a:tabLst>
            </a:pPr>
            <a:r>
              <a:rPr lang="es-MX" sz="1350" dirty="0">
                <a:latin typeface="Arial MT"/>
                <a:cs typeface="Arial MT"/>
              </a:rPr>
              <a:t>Fondos</a:t>
            </a:r>
            <a:r>
              <a:rPr lang="es-MX" sz="1350" spc="-40" dirty="0">
                <a:latin typeface="Arial MT"/>
                <a:cs typeface="Arial MT"/>
              </a:rPr>
              <a:t> </a:t>
            </a:r>
            <a:r>
              <a:rPr lang="es-MX" sz="1350" dirty="0">
                <a:latin typeface="Arial MT"/>
                <a:cs typeface="Arial MT"/>
              </a:rPr>
              <a:t>de</a:t>
            </a:r>
            <a:r>
              <a:rPr lang="es-MX" sz="1350" spc="-20" dirty="0">
                <a:latin typeface="Arial MT"/>
                <a:cs typeface="Arial MT"/>
              </a:rPr>
              <a:t> </a:t>
            </a:r>
            <a:r>
              <a:rPr lang="es-MX" sz="1350" dirty="0">
                <a:latin typeface="Arial MT"/>
                <a:cs typeface="Arial MT"/>
              </a:rPr>
              <a:t>ahorro</a:t>
            </a:r>
            <a:r>
              <a:rPr lang="es-MX" sz="1350" spc="-30" dirty="0">
                <a:latin typeface="Arial MT"/>
                <a:cs typeface="Arial MT"/>
              </a:rPr>
              <a:t> </a:t>
            </a:r>
            <a:r>
              <a:rPr lang="es-MX" sz="1350" spc="-5" dirty="0">
                <a:latin typeface="Arial MT"/>
                <a:cs typeface="Arial MT"/>
              </a:rPr>
              <a:t>Educativo</a:t>
            </a:r>
            <a:endParaRPr lang="es-MX" sz="1350" dirty="0">
              <a:latin typeface="Arial MT"/>
              <a:cs typeface="Arial MT"/>
            </a:endParaRPr>
          </a:p>
          <a:p>
            <a:pPr marL="299085" marR="5715" indent="-287020">
              <a:lnSpc>
                <a:spcPct val="140000"/>
              </a:lnSpc>
              <a:buChar char="•"/>
              <a:tabLst>
                <a:tab pos="299085" algn="l"/>
                <a:tab pos="299720" algn="l"/>
              </a:tabLst>
            </a:pPr>
            <a:r>
              <a:rPr lang="es-MX" sz="1350" dirty="0">
                <a:latin typeface="Arial MT"/>
                <a:cs typeface="Arial MT"/>
              </a:rPr>
              <a:t>Gestión</a:t>
            </a:r>
            <a:r>
              <a:rPr lang="es-MX" sz="1350" spc="-30" dirty="0">
                <a:latin typeface="Arial MT"/>
                <a:cs typeface="Arial MT"/>
              </a:rPr>
              <a:t> </a:t>
            </a:r>
            <a:r>
              <a:rPr lang="es-MX" sz="1350" dirty="0">
                <a:latin typeface="Arial MT"/>
                <a:cs typeface="Arial MT"/>
              </a:rPr>
              <a:t>de</a:t>
            </a:r>
            <a:r>
              <a:rPr lang="es-MX" sz="1350" spc="-15" dirty="0">
                <a:latin typeface="Arial MT"/>
                <a:cs typeface="Arial MT"/>
              </a:rPr>
              <a:t> </a:t>
            </a:r>
            <a:r>
              <a:rPr lang="es-MX" sz="1350" dirty="0">
                <a:latin typeface="Arial MT"/>
                <a:cs typeface="Arial MT"/>
              </a:rPr>
              <a:t>carteras</a:t>
            </a:r>
            <a:r>
              <a:rPr lang="es-MX" sz="1350" spc="-45" dirty="0">
                <a:latin typeface="Arial MT"/>
                <a:cs typeface="Arial MT"/>
              </a:rPr>
              <a:t> </a:t>
            </a:r>
            <a:r>
              <a:rPr lang="es-MX" sz="1350" dirty="0">
                <a:latin typeface="Arial MT"/>
                <a:cs typeface="Arial MT"/>
              </a:rPr>
              <a:t>de</a:t>
            </a:r>
            <a:r>
              <a:rPr lang="es-MX" sz="1350" spc="-10" dirty="0">
                <a:latin typeface="Arial MT"/>
                <a:cs typeface="Arial MT"/>
              </a:rPr>
              <a:t> </a:t>
            </a:r>
            <a:r>
              <a:rPr lang="es-MX" sz="1350" dirty="0">
                <a:latin typeface="Arial MT"/>
                <a:cs typeface="Arial MT"/>
              </a:rPr>
              <a:t>inversión</a:t>
            </a:r>
            <a:r>
              <a:rPr lang="es-MX" sz="1350" spc="-25" dirty="0">
                <a:latin typeface="Arial MT"/>
                <a:cs typeface="Arial MT"/>
              </a:rPr>
              <a:t> </a:t>
            </a:r>
            <a:r>
              <a:rPr lang="es-MX" sz="1350" dirty="0">
                <a:latin typeface="Arial MT"/>
                <a:cs typeface="Arial MT"/>
              </a:rPr>
              <a:t>internacional</a:t>
            </a:r>
            <a:r>
              <a:rPr lang="es-MX" sz="1350" spc="-40" dirty="0">
                <a:latin typeface="Arial MT"/>
                <a:cs typeface="Arial MT"/>
              </a:rPr>
              <a:t> </a:t>
            </a:r>
            <a:r>
              <a:rPr lang="es-MX" sz="1350" dirty="0">
                <a:latin typeface="Arial MT"/>
                <a:cs typeface="Arial MT"/>
              </a:rPr>
              <a:t>de </a:t>
            </a:r>
            <a:r>
              <a:rPr lang="es-MX" sz="1350" spc="-360" dirty="0">
                <a:latin typeface="Arial MT"/>
                <a:cs typeface="Arial MT"/>
              </a:rPr>
              <a:t> </a:t>
            </a:r>
            <a:r>
              <a:rPr lang="es-MX" sz="1350" dirty="0">
                <a:latin typeface="Arial MT"/>
                <a:cs typeface="Arial MT"/>
              </a:rPr>
              <a:t>renta</a:t>
            </a:r>
            <a:r>
              <a:rPr lang="es-MX" sz="1350" spc="-35" dirty="0">
                <a:latin typeface="Arial MT"/>
                <a:cs typeface="Arial MT"/>
              </a:rPr>
              <a:t> </a:t>
            </a:r>
            <a:r>
              <a:rPr lang="es-MX" sz="1350" spc="-5" dirty="0">
                <a:latin typeface="Arial MT"/>
                <a:cs typeface="Arial MT"/>
              </a:rPr>
              <a:t>fija </a:t>
            </a:r>
            <a:r>
              <a:rPr lang="es-MX" sz="1350" dirty="0">
                <a:latin typeface="Arial MT"/>
                <a:cs typeface="Arial MT"/>
              </a:rPr>
              <a:t>8%</a:t>
            </a:r>
            <a:r>
              <a:rPr lang="es-MX" sz="1350" spc="-15" dirty="0">
                <a:latin typeface="Arial MT"/>
                <a:cs typeface="Arial MT"/>
              </a:rPr>
              <a:t> </a:t>
            </a:r>
            <a:r>
              <a:rPr lang="es-MX" sz="1350" dirty="0">
                <a:latin typeface="Arial MT"/>
                <a:cs typeface="Arial MT"/>
              </a:rPr>
              <a:t>al 18%</a:t>
            </a:r>
            <a:r>
              <a:rPr lang="es-MX" sz="1350" spc="-25" dirty="0">
                <a:latin typeface="Arial MT"/>
                <a:cs typeface="Arial MT"/>
              </a:rPr>
              <a:t> </a:t>
            </a:r>
            <a:r>
              <a:rPr lang="es-MX" sz="1350" dirty="0">
                <a:latin typeface="Arial MT"/>
                <a:cs typeface="Arial MT"/>
              </a:rPr>
              <a:t>anual</a:t>
            </a:r>
            <a:r>
              <a:rPr lang="es-MX" sz="1350" spc="-25" dirty="0">
                <a:latin typeface="Arial MT"/>
                <a:cs typeface="Arial MT"/>
              </a:rPr>
              <a:t> </a:t>
            </a:r>
            <a:r>
              <a:rPr lang="es-MX" sz="1350" dirty="0">
                <a:latin typeface="Arial MT"/>
                <a:cs typeface="Arial MT"/>
              </a:rPr>
              <a:t>en</a:t>
            </a:r>
            <a:r>
              <a:rPr lang="es-MX" sz="1350" spc="-15" dirty="0">
                <a:latin typeface="Arial MT"/>
                <a:cs typeface="Arial MT"/>
              </a:rPr>
              <a:t> </a:t>
            </a:r>
            <a:r>
              <a:rPr lang="es-MX" sz="1350" dirty="0">
                <a:latin typeface="Arial MT"/>
                <a:cs typeface="Arial MT"/>
              </a:rPr>
              <a:t>USD/EUR/GBP</a:t>
            </a:r>
          </a:p>
          <a:p>
            <a:pPr marL="299085" indent="-287020">
              <a:lnSpc>
                <a:spcPct val="100000"/>
              </a:lnSpc>
              <a:spcBef>
                <a:spcPts val="645"/>
              </a:spcBef>
              <a:buChar char="•"/>
              <a:tabLst>
                <a:tab pos="299085" algn="l"/>
                <a:tab pos="299720" algn="l"/>
              </a:tabLst>
            </a:pPr>
            <a:r>
              <a:rPr lang="es-MX" sz="1350" dirty="0">
                <a:latin typeface="Arial MT"/>
                <a:cs typeface="Arial MT"/>
              </a:rPr>
              <a:t>Gestión</a:t>
            </a:r>
            <a:r>
              <a:rPr lang="es-MX" sz="1350" spc="-35" dirty="0">
                <a:latin typeface="Arial MT"/>
                <a:cs typeface="Arial MT"/>
              </a:rPr>
              <a:t> </a:t>
            </a:r>
            <a:r>
              <a:rPr lang="es-MX" sz="1350" dirty="0">
                <a:latin typeface="Arial MT"/>
                <a:cs typeface="Arial MT"/>
              </a:rPr>
              <a:t>de</a:t>
            </a:r>
            <a:r>
              <a:rPr lang="es-MX" sz="1350" spc="-15" dirty="0">
                <a:latin typeface="Arial MT"/>
                <a:cs typeface="Arial MT"/>
              </a:rPr>
              <a:t> </a:t>
            </a:r>
            <a:r>
              <a:rPr lang="es-MX" sz="1350" dirty="0">
                <a:latin typeface="Arial MT"/>
                <a:cs typeface="Arial MT"/>
              </a:rPr>
              <a:t>carteras</a:t>
            </a:r>
            <a:r>
              <a:rPr lang="es-MX" sz="1350" spc="-50" dirty="0">
                <a:latin typeface="Arial MT"/>
                <a:cs typeface="Arial MT"/>
              </a:rPr>
              <a:t> </a:t>
            </a:r>
            <a:r>
              <a:rPr lang="es-MX" sz="1350" dirty="0">
                <a:latin typeface="Arial MT"/>
                <a:cs typeface="Arial MT"/>
              </a:rPr>
              <a:t>de</a:t>
            </a:r>
            <a:r>
              <a:rPr lang="es-MX" sz="1350" spc="-5" dirty="0">
                <a:latin typeface="Arial MT"/>
                <a:cs typeface="Arial MT"/>
              </a:rPr>
              <a:t> </a:t>
            </a:r>
            <a:r>
              <a:rPr lang="es-MX" sz="1350" dirty="0">
                <a:latin typeface="Arial MT"/>
                <a:cs typeface="Arial MT"/>
              </a:rPr>
              <a:t>inversión</a:t>
            </a:r>
            <a:r>
              <a:rPr lang="es-MX" sz="1350" spc="-30" dirty="0">
                <a:latin typeface="Arial MT"/>
                <a:cs typeface="Arial MT"/>
              </a:rPr>
              <a:t> </a:t>
            </a:r>
            <a:r>
              <a:rPr lang="es-MX" sz="1350" dirty="0">
                <a:latin typeface="Arial MT"/>
                <a:cs typeface="Arial MT"/>
              </a:rPr>
              <a:t>internacional</a:t>
            </a:r>
            <a:r>
              <a:rPr lang="es-MX" sz="1350" spc="-40" dirty="0">
                <a:latin typeface="Arial MT"/>
                <a:cs typeface="Arial MT"/>
              </a:rPr>
              <a:t> </a:t>
            </a:r>
            <a:r>
              <a:rPr lang="es-MX" sz="1350" dirty="0">
                <a:latin typeface="Arial MT"/>
                <a:cs typeface="Arial MT"/>
              </a:rPr>
              <a:t>de</a:t>
            </a:r>
          </a:p>
          <a:p>
            <a:pPr marL="299085">
              <a:lnSpc>
                <a:spcPct val="100000"/>
              </a:lnSpc>
              <a:spcBef>
                <a:spcPts val="650"/>
              </a:spcBef>
            </a:pPr>
            <a:r>
              <a:rPr lang="es-MX" sz="1350" dirty="0">
                <a:latin typeface="Arial MT"/>
                <a:cs typeface="Arial MT"/>
              </a:rPr>
              <a:t>renta</a:t>
            </a:r>
            <a:r>
              <a:rPr lang="es-MX" sz="1350" spc="-70" dirty="0">
                <a:latin typeface="Arial MT"/>
                <a:cs typeface="Arial MT"/>
              </a:rPr>
              <a:t> </a:t>
            </a:r>
            <a:r>
              <a:rPr lang="es-MX" sz="1350" dirty="0">
                <a:latin typeface="Arial MT"/>
                <a:cs typeface="Arial MT"/>
              </a:rPr>
              <a:t>variable</a:t>
            </a:r>
          </a:p>
          <a:p>
            <a:pPr marL="299085" indent="-287020">
              <a:lnSpc>
                <a:spcPct val="100000"/>
              </a:lnSpc>
              <a:spcBef>
                <a:spcPts val="650"/>
              </a:spcBef>
              <a:buChar char="•"/>
              <a:tabLst>
                <a:tab pos="299085" algn="l"/>
                <a:tab pos="299720" algn="l"/>
              </a:tabLst>
            </a:pPr>
            <a:r>
              <a:rPr lang="es-MX" sz="1350" dirty="0">
                <a:latin typeface="Arial MT"/>
                <a:cs typeface="Arial MT"/>
              </a:rPr>
              <a:t>Banca</a:t>
            </a:r>
            <a:r>
              <a:rPr lang="es-MX" sz="1350" spc="-30" dirty="0">
                <a:latin typeface="Arial MT"/>
                <a:cs typeface="Arial MT"/>
              </a:rPr>
              <a:t> </a:t>
            </a:r>
            <a:r>
              <a:rPr lang="es-MX" sz="1350" dirty="0">
                <a:latin typeface="Arial MT"/>
                <a:cs typeface="Arial MT"/>
              </a:rPr>
              <a:t>Patrimonial</a:t>
            </a:r>
            <a:r>
              <a:rPr lang="es-MX" sz="1350" spc="-30" dirty="0">
                <a:latin typeface="Arial MT"/>
                <a:cs typeface="Arial MT"/>
              </a:rPr>
              <a:t> </a:t>
            </a:r>
            <a:r>
              <a:rPr lang="es-MX" sz="1350" dirty="0">
                <a:latin typeface="Arial MT"/>
                <a:cs typeface="Arial MT"/>
              </a:rPr>
              <a:t>desde</a:t>
            </a:r>
            <a:r>
              <a:rPr lang="es-MX" sz="1350" spc="-40" dirty="0">
                <a:latin typeface="Arial MT"/>
                <a:cs typeface="Arial MT"/>
              </a:rPr>
              <a:t> </a:t>
            </a:r>
            <a:r>
              <a:rPr lang="es-MX" sz="1350" dirty="0">
                <a:latin typeface="Arial MT"/>
                <a:cs typeface="Arial MT"/>
              </a:rPr>
              <a:t>Londres,</a:t>
            </a:r>
            <a:r>
              <a:rPr lang="es-MX" sz="1350" spc="-45" dirty="0">
                <a:latin typeface="Arial MT"/>
                <a:cs typeface="Arial MT"/>
              </a:rPr>
              <a:t> </a:t>
            </a:r>
            <a:r>
              <a:rPr lang="es-MX" sz="1350" dirty="0">
                <a:latin typeface="Arial MT"/>
                <a:cs typeface="Arial MT"/>
              </a:rPr>
              <a:t>NY</a:t>
            </a:r>
            <a:r>
              <a:rPr lang="es-MX" sz="1350" spc="-45" dirty="0">
                <a:latin typeface="Arial MT"/>
                <a:cs typeface="Arial MT"/>
              </a:rPr>
              <a:t> </a:t>
            </a:r>
            <a:r>
              <a:rPr lang="es-MX" sz="1350" dirty="0">
                <a:latin typeface="Arial MT"/>
                <a:cs typeface="Arial MT"/>
              </a:rPr>
              <a:t>y Suiza</a:t>
            </a:r>
          </a:p>
        </p:txBody>
      </p:sp>
      <p:sp>
        <p:nvSpPr>
          <p:cNvPr id="2" name="Rectangle 1">
            <a:extLst>
              <a:ext uri="{FF2B5EF4-FFF2-40B4-BE49-F238E27FC236}">
                <a16:creationId xmlns:a16="http://schemas.microsoft.com/office/drawing/2014/main" id="{02CE7AE2-290B-43E0-9FF2-541467F93BDB}"/>
              </a:ext>
            </a:extLst>
          </p:cNvPr>
          <p:cNvSpPr/>
          <p:nvPr/>
        </p:nvSpPr>
        <p:spPr>
          <a:xfrm>
            <a:off x="8578132" y="0"/>
            <a:ext cx="571500" cy="58477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2060"/>
              </a:solidFill>
            </a:endParaRPr>
          </a:p>
        </p:txBody>
      </p:sp>
      <p:sp>
        <p:nvSpPr>
          <p:cNvPr id="10" name="Rectangle 9">
            <a:extLst>
              <a:ext uri="{FF2B5EF4-FFF2-40B4-BE49-F238E27FC236}">
                <a16:creationId xmlns:a16="http://schemas.microsoft.com/office/drawing/2014/main" id="{597D3B6D-E14A-407F-8E8F-1A6DBDFD486A}"/>
              </a:ext>
            </a:extLst>
          </p:cNvPr>
          <p:cNvSpPr/>
          <p:nvPr/>
        </p:nvSpPr>
        <p:spPr>
          <a:xfrm>
            <a:off x="8949690" y="584775"/>
            <a:ext cx="194310" cy="20389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2060"/>
              </a:solidFill>
            </a:endParaRPr>
          </a:p>
        </p:txBody>
      </p:sp>
      <p:sp>
        <p:nvSpPr>
          <p:cNvPr id="11" name="Rectangle 10">
            <a:extLst>
              <a:ext uri="{FF2B5EF4-FFF2-40B4-BE49-F238E27FC236}">
                <a16:creationId xmlns:a16="http://schemas.microsoft.com/office/drawing/2014/main" id="{08A04414-2927-4B27-A34D-40EA65FFB3A1}"/>
              </a:ext>
            </a:extLst>
          </p:cNvPr>
          <p:cNvSpPr/>
          <p:nvPr/>
        </p:nvSpPr>
        <p:spPr>
          <a:xfrm>
            <a:off x="8383822" y="0"/>
            <a:ext cx="194310" cy="20389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2060"/>
              </a:solidFill>
            </a:endParaRPr>
          </a:p>
        </p:txBody>
      </p:sp>
      <p:pic>
        <p:nvPicPr>
          <p:cNvPr id="13" name="Picture 12" descr="Logo, company name&#10;&#10;Description automatically generated">
            <a:extLst>
              <a:ext uri="{FF2B5EF4-FFF2-40B4-BE49-F238E27FC236}">
                <a16:creationId xmlns:a16="http://schemas.microsoft.com/office/drawing/2014/main" id="{5DD4ADB5-BC73-47F5-AA69-195AB47DE2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536" t="34623" r="64348" b="34477"/>
          <a:stretch/>
        </p:blipFill>
        <p:spPr>
          <a:xfrm>
            <a:off x="291548" y="6104543"/>
            <a:ext cx="495242" cy="475161"/>
          </a:xfrm>
          <a:prstGeom prst="rect">
            <a:avLst/>
          </a:prstGeom>
        </p:spPr>
      </p:pic>
    </p:spTree>
    <p:extLst>
      <p:ext uri="{BB962C8B-B14F-4D97-AF65-F5344CB8AC3E}">
        <p14:creationId xmlns:p14="http://schemas.microsoft.com/office/powerpoint/2010/main" val="1274623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tree in a forest&#10;&#10;Description automatically generated">
            <a:extLst>
              <a:ext uri="{FF2B5EF4-FFF2-40B4-BE49-F238E27FC236}">
                <a16:creationId xmlns:a16="http://schemas.microsoft.com/office/drawing/2014/main" id="{FD057EDF-B721-4558-924C-8C000ED7CD66}"/>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b="54330"/>
          <a:stretch/>
        </p:blipFill>
        <p:spPr>
          <a:xfrm>
            <a:off x="-1" y="4507252"/>
            <a:ext cx="9144000" cy="2365738"/>
          </a:xfrm>
          <a:prstGeom prst="rect">
            <a:avLst/>
          </a:prstGeom>
        </p:spPr>
      </p:pic>
      <p:sp>
        <p:nvSpPr>
          <p:cNvPr id="6" name="Rectangle 5">
            <a:extLst>
              <a:ext uri="{FF2B5EF4-FFF2-40B4-BE49-F238E27FC236}">
                <a16:creationId xmlns:a16="http://schemas.microsoft.com/office/drawing/2014/main" id="{91958D65-1B58-41DD-A7C5-F9DB0ADF74B4}"/>
              </a:ext>
            </a:extLst>
          </p:cNvPr>
          <p:cNvSpPr/>
          <p:nvPr/>
        </p:nvSpPr>
        <p:spPr>
          <a:xfrm>
            <a:off x="184935" y="198733"/>
            <a:ext cx="3048000" cy="1325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8" name="CuadroTexto 37"/>
          <p:cNvSpPr txBox="1"/>
          <p:nvPr/>
        </p:nvSpPr>
        <p:spPr>
          <a:xfrm>
            <a:off x="601661" y="418539"/>
            <a:ext cx="6296679"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MX" sz="2800" b="1" dirty="0">
                <a:solidFill>
                  <a:srgbClr val="002060"/>
                </a:solidFill>
                <a:latin typeface="Arial" pitchFamily="34" charset="0"/>
                <a:cs typeface="Arial" pitchFamily="34" charset="0"/>
              </a:rPr>
              <a:t>Protección de Inversionista</a:t>
            </a:r>
          </a:p>
        </p:txBody>
      </p:sp>
      <p:sp>
        <p:nvSpPr>
          <p:cNvPr id="5" name="CuadroTexto 35"/>
          <p:cNvSpPr txBox="1"/>
          <p:nvPr/>
        </p:nvSpPr>
        <p:spPr>
          <a:xfrm>
            <a:off x="601663" y="966230"/>
            <a:ext cx="8348027" cy="923330"/>
          </a:xfrm>
          <a:prstGeom prst="rect">
            <a:avLst/>
          </a:prstGeom>
          <a:noFill/>
        </p:spPr>
        <p:txBody>
          <a:bodyPr wrap="square" rtlCol="0">
            <a:spAutoFit/>
          </a:bodyPr>
          <a:lstStyle/>
          <a:p>
            <a:r>
              <a:rPr lang="es-MX" sz="1400" dirty="0">
                <a:solidFill>
                  <a:srgbClr val="002060"/>
                </a:solidFill>
                <a:latin typeface="Arial" pitchFamily="34" charset="0"/>
                <a:cs typeface="Arial" pitchFamily="34" charset="0"/>
              </a:rPr>
              <a:t>Ubica tu plataforma de inversión donde existe la máxima protección y confidencialidad sobre tu patrimonio.</a:t>
            </a:r>
          </a:p>
          <a:p>
            <a:endParaRPr lang="es-MX" sz="1400" dirty="0">
              <a:solidFill>
                <a:srgbClr val="002060"/>
              </a:solidFill>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1" i="1" u="none" strike="noStrike" kern="1200" cap="none" spc="0" normalizeH="0" baseline="0" noProof="0" dirty="0">
                <a:ln>
                  <a:noFill/>
                </a:ln>
                <a:solidFill>
                  <a:srgbClr val="7F7F7F"/>
                </a:solidFill>
                <a:effectLst/>
                <a:uLnTx/>
                <a:uFillTx/>
                <a:latin typeface="Calibri"/>
                <a:ea typeface="+mn-ea"/>
                <a:cs typeface="+mn-cs"/>
              </a:rPr>
              <a:t>SEGURIDAD</a:t>
            </a:r>
            <a:endParaRPr kumimoji="0" lang="es-MX" sz="1200" b="1" i="1"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cxnSp>
        <p:nvCxnSpPr>
          <p:cNvPr id="7" name="Straight Connector 6">
            <a:extLst>
              <a:ext uri="{FF2B5EF4-FFF2-40B4-BE49-F238E27FC236}">
                <a16:creationId xmlns:a16="http://schemas.microsoft.com/office/drawing/2014/main" id="{592D26A1-3FF7-41A8-A0D7-0390ECCB8C2B}"/>
              </a:ext>
            </a:extLst>
          </p:cNvPr>
          <p:cNvCxnSpPr>
            <a:cxnSpLocks/>
          </p:cNvCxnSpPr>
          <p:nvPr/>
        </p:nvCxnSpPr>
        <p:spPr>
          <a:xfrm>
            <a:off x="682817" y="1852435"/>
            <a:ext cx="1772707"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C159E73-5847-4250-A11C-547D0FDFFAF3}"/>
              </a:ext>
            </a:extLst>
          </p:cNvPr>
          <p:cNvSpPr/>
          <p:nvPr/>
        </p:nvSpPr>
        <p:spPr>
          <a:xfrm>
            <a:off x="8578132" y="0"/>
            <a:ext cx="571500" cy="58477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2060"/>
              </a:solidFill>
            </a:endParaRPr>
          </a:p>
        </p:txBody>
      </p:sp>
      <p:sp>
        <p:nvSpPr>
          <p:cNvPr id="11" name="Rectangle 10">
            <a:extLst>
              <a:ext uri="{FF2B5EF4-FFF2-40B4-BE49-F238E27FC236}">
                <a16:creationId xmlns:a16="http://schemas.microsoft.com/office/drawing/2014/main" id="{705A8B4E-7B85-431C-9080-AC621731796E}"/>
              </a:ext>
            </a:extLst>
          </p:cNvPr>
          <p:cNvSpPr/>
          <p:nvPr/>
        </p:nvSpPr>
        <p:spPr>
          <a:xfrm>
            <a:off x="8949690" y="584775"/>
            <a:ext cx="194310" cy="20389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2060"/>
              </a:solidFill>
            </a:endParaRPr>
          </a:p>
        </p:txBody>
      </p:sp>
      <p:sp>
        <p:nvSpPr>
          <p:cNvPr id="12" name="Rectangle 11">
            <a:extLst>
              <a:ext uri="{FF2B5EF4-FFF2-40B4-BE49-F238E27FC236}">
                <a16:creationId xmlns:a16="http://schemas.microsoft.com/office/drawing/2014/main" id="{B7F11341-276E-4702-8F92-3969AC1F2BB1}"/>
              </a:ext>
            </a:extLst>
          </p:cNvPr>
          <p:cNvSpPr/>
          <p:nvPr/>
        </p:nvSpPr>
        <p:spPr>
          <a:xfrm>
            <a:off x="8383822" y="0"/>
            <a:ext cx="194310" cy="20389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002060"/>
              </a:solidFill>
            </a:endParaRPr>
          </a:p>
        </p:txBody>
      </p:sp>
      <p:pic>
        <p:nvPicPr>
          <p:cNvPr id="14" name="Picture 13" descr="Logo, company name&#10;&#10;Description automatically generated">
            <a:extLst>
              <a:ext uri="{FF2B5EF4-FFF2-40B4-BE49-F238E27FC236}">
                <a16:creationId xmlns:a16="http://schemas.microsoft.com/office/drawing/2014/main" id="{C0706745-409E-4981-BC8B-02DA91E665C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4092" t="34132" r="67990" b="32636"/>
          <a:stretch/>
        </p:blipFill>
        <p:spPr>
          <a:xfrm>
            <a:off x="805491" y="6132243"/>
            <a:ext cx="352610" cy="367859"/>
          </a:xfrm>
          <a:prstGeom prst="rect">
            <a:avLst/>
          </a:prstGeom>
        </p:spPr>
      </p:pic>
      <p:sp>
        <p:nvSpPr>
          <p:cNvPr id="15" name="CuadroTexto 14">
            <a:extLst>
              <a:ext uri="{FF2B5EF4-FFF2-40B4-BE49-F238E27FC236}">
                <a16:creationId xmlns:a16="http://schemas.microsoft.com/office/drawing/2014/main" id="{AEDD32FE-DADB-DF44-8909-42EE529855E2}"/>
              </a:ext>
            </a:extLst>
          </p:cNvPr>
          <p:cNvSpPr txBox="1"/>
          <p:nvPr/>
        </p:nvSpPr>
        <p:spPr>
          <a:xfrm>
            <a:off x="601661" y="2071925"/>
            <a:ext cx="4912271" cy="3647152"/>
          </a:xfrm>
          <a:prstGeom prst="rect">
            <a:avLst/>
          </a:prstGeom>
          <a:noFill/>
        </p:spPr>
        <p:txBody>
          <a:bodyPr wrap="square" rtlCol="0">
            <a:spAutoFit/>
          </a:bodyPr>
          <a:lstStyle/>
          <a:p>
            <a:pPr marL="342900" indent="-342900">
              <a:spcBef>
                <a:spcPct val="50000"/>
              </a:spcBef>
              <a:buClr>
                <a:schemeClr val="tx1"/>
              </a:buClr>
              <a:buSzPct val="90000"/>
              <a:buFontTx/>
              <a:buChar char="•"/>
            </a:pPr>
            <a:r>
              <a:rPr lang="es-MX" sz="1400" dirty="0">
                <a:latin typeface="Arial" panose="020B0604020202020204" pitchFamily="34" charset="0"/>
                <a:cs typeface="Arial" panose="020B0604020202020204" pitchFamily="34" charset="0"/>
              </a:rPr>
              <a:t>Cuentas de inversión en monedas fuertes: (€,$,£).</a:t>
            </a:r>
          </a:p>
          <a:p>
            <a:pPr marL="342900" indent="-342900">
              <a:spcBef>
                <a:spcPct val="50000"/>
              </a:spcBef>
              <a:buClr>
                <a:schemeClr val="tx1"/>
              </a:buClr>
              <a:buSzPct val="90000"/>
              <a:buFontTx/>
              <a:buChar char="•"/>
            </a:pPr>
            <a:r>
              <a:rPr lang="es-MX" sz="1400" dirty="0">
                <a:latin typeface="Arial" panose="020B0604020202020204" pitchFamily="34" charset="0"/>
                <a:cs typeface="Arial" panose="020B0604020202020204" pitchFamily="34" charset="0"/>
              </a:rPr>
              <a:t>Cuentas a personas físicas o morales. Solo el cliente/titular puede hacer depósitos desde su cuenta actual y luego recibir los retiros después.</a:t>
            </a:r>
          </a:p>
          <a:p>
            <a:pPr marL="342900" indent="-342900">
              <a:spcBef>
                <a:spcPct val="50000"/>
              </a:spcBef>
              <a:buClr>
                <a:schemeClr val="tx1"/>
              </a:buClr>
              <a:buSzPct val="90000"/>
              <a:buFontTx/>
              <a:buChar char="•"/>
            </a:pPr>
            <a:r>
              <a:rPr lang="es-MX" sz="1400" dirty="0">
                <a:latin typeface="Arial" panose="020B0604020202020204" pitchFamily="34" charset="0"/>
                <a:cs typeface="Arial" panose="020B0604020202020204" pitchFamily="34" charset="0"/>
              </a:rPr>
              <a:t>Usamos Reino Unido como jurisdicciones con nivel crediticia AAA</a:t>
            </a:r>
          </a:p>
          <a:p>
            <a:pPr marL="342900" indent="-342900">
              <a:spcBef>
                <a:spcPct val="50000"/>
              </a:spcBef>
              <a:buClr>
                <a:schemeClr val="tx1"/>
              </a:buClr>
              <a:buSzPct val="90000"/>
              <a:buFontTx/>
              <a:buChar char="•"/>
            </a:pPr>
            <a:r>
              <a:rPr lang="es-MX" sz="1400" dirty="0">
                <a:latin typeface="Arial" panose="020B0604020202020204" pitchFamily="34" charset="0"/>
                <a:cs typeface="Arial" panose="020B0604020202020204" pitchFamily="34" charset="0"/>
              </a:rPr>
              <a:t>Por Ley el capital de inversión de clientes siempre está administrado en cuentas segregadas con custodios muy conocidos (como Pershing BNY Mellon - $42 billones bajo custodio) o fideicomisos para asegurar la absoluta protección del inversionista. </a:t>
            </a:r>
          </a:p>
          <a:p>
            <a:pPr marL="342900" indent="-342900">
              <a:spcBef>
                <a:spcPct val="50000"/>
              </a:spcBef>
              <a:buClr>
                <a:schemeClr val="tx1"/>
              </a:buClr>
              <a:buSzPct val="90000"/>
              <a:buFontTx/>
              <a:buChar char="•"/>
            </a:pPr>
            <a:r>
              <a:rPr lang="es-MX" sz="1400" dirty="0">
                <a:latin typeface="Arial" panose="020B0604020202020204" pitchFamily="34" charset="0"/>
                <a:cs typeface="Arial" panose="020B0604020202020204" pitchFamily="34" charset="0"/>
              </a:rPr>
              <a:t>Máxima eficiencia fiscal de reinversión de intereses y crecimiento adentro de la plataforma de inversión</a:t>
            </a:r>
          </a:p>
          <a:p>
            <a:pPr marL="342900" indent="-342900">
              <a:spcBef>
                <a:spcPct val="50000"/>
              </a:spcBef>
              <a:buClr>
                <a:schemeClr val="tx1"/>
              </a:buClr>
              <a:buSzPct val="90000"/>
              <a:buFontTx/>
              <a:buChar char="•"/>
            </a:pPr>
            <a:r>
              <a:rPr lang="es-MX" sz="1400" dirty="0">
                <a:latin typeface="Arial" panose="020B0604020202020204" pitchFamily="34" charset="0"/>
                <a:cs typeface="Arial" panose="020B0604020202020204" pitchFamily="34" charset="0"/>
              </a:rPr>
              <a:t>Diferimiento de impuestos para retiros de la inversión</a:t>
            </a:r>
          </a:p>
        </p:txBody>
      </p:sp>
      <p:pic>
        <p:nvPicPr>
          <p:cNvPr id="16" name="Imagen 15">
            <a:extLst>
              <a:ext uri="{FF2B5EF4-FFF2-40B4-BE49-F238E27FC236}">
                <a16:creationId xmlns:a16="http://schemas.microsoft.com/office/drawing/2014/main" id="{403C4A2F-1FCF-8C4C-AD3A-82D4A15E3683}"/>
              </a:ext>
            </a:extLst>
          </p:cNvPr>
          <p:cNvPicPr>
            <a:picLocks noChangeAspect="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a14:imgEffect>
                      <a14:saturation sat="400000"/>
                    </a14:imgEffect>
                  </a14:imgLayer>
                </a14:imgProps>
              </a:ext>
              <a:ext uri="{28A0092B-C50C-407E-A947-70E740481C1C}">
                <a14:useLocalDpi xmlns:a14="http://schemas.microsoft.com/office/drawing/2010/main" val="0"/>
              </a:ext>
            </a:extLst>
          </a:blip>
          <a:stretch>
            <a:fillRect/>
          </a:stretch>
        </p:blipFill>
        <p:spPr>
          <a:xfrm>
            <a:off x="5861298" y="2071925"/>
            <a:ext cx="2935335" cy="3647153"/>
          </a:xfrm>
          <a:prstGeom prst="rect">
            <a:avLst/>
          </a:prstGeom>
          <a:ln w="38100">
            <a:solidFill>
              <a:schemeClr val="bg1"/>
            </a:solidFill>
          </a:ln>
        </p:spPr>
      </p:pic>
    </p:spTree>
    <p:extLst>
      <p:ext uri="{BB962C8B-B14F-4D97-AF65-F5344CB8AC3E}">
        <p14:creationId xmlns:p14="http://schemas.microsoft.com/office/powerpoint/2010/main" val="2559286945"/>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17215</TotalTime>
  <Words>3331</Words>
  <Application>Microsoft Office PowerPoint</Application>
  <PresentationFormat>On-screen Show (4:3)</PresentationFormat>
  <Paragraphs>480</Paragraphs>
  <Slides>39</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Arial</vt:lpstr>
      <vt:lpstr>Arial MT</vt:lpstr>
      <vt:lpstr>Calibri</vt:lpstr>
      <vt:lpstr>Calibri Light</vt:lpstr>
      <vt:lpstr>Roboto</vt:lpstr>
      <vt:lpstr>Times New Roman</vt:lpstr>
      <vt:lpstr>Wingdings</vt:lpstr>
      <vt:lpstr>Tema de Office</vt:lpstr>
      <vt:lpstr>PowerPoint Presentation</vt:lpstr>
      <vt:lpstr>PowerPoint Presentation</vt:lpstr>
      <vt:lpstr>PowerPoint Presentation</vt:lpstr>
      <vt:lpstr>PowerPoint Presentation</vt:lpstr>
      <vt:lpstr>PowerPoint Presentation</vt:lpstr>
      <vt:lpstr>Algunas de las Instituciones Con las que Trabajamos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Giuliana Emberson</dc:creator>
  <cp:lastModifiedBy>Neil Emberson</cp:lastModifiedBy>
  <cp:revision>102</cp:revision>
  <dcterms:created xsi:type="dcterms:W3CDTF">2021-02-11T00:06:48Z</dcterms:created>
  <dcterms:modified xsi:type="dcterms:W3CDTF">2024-08-29T22:53:00Z</dcterms:modified>
</cp:coreProperties>
</file>