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02" r:id="rId2"/>
    <p:sldId id="377" r:id="rId3"/>
    <p:sldId id="330" r:id="rId4"/>
    <p:sldId id="258" r:id="rId5"/>
    <p:sldId id="336" r:id="rId6"/>
    <p:sldId id="344" r:id="rId7"/>
    <p:sldId id="345" r:id="rId8"/>
    <p:sldId id="348" r:id="rId9"/>
    <p:sldId id="347" r:id="rId10"/>
    <p:sldId id="318" r:id="rId11"/>
    <p:sldId id="340" r:id="rId12"/>
    <p:sldId id="398" r:id="rId13"/>
    <p:sldId id="382" r:id="rId14"/>
    <p:sldId id="346" r:id="rId15"/>
    <p:sldId id="397" r:id="rId16"/>
    <p:sldId id="272" r:id="rId17"/>
    <p:sldId id="393" r:id="rId18"/>
    <p:sldId id="394" r:id="rId19"/>
    <p:sldId id="354" r:id="rId20"/>
    <p:sldId id="395" r:id="rId21"/>
    <p:sldId id="391" r:id="rId22"/>
    <p:sldId id="360" r:id="rId23"/>
    <p:sldId id="325" r:id="rId24"/>
    <p:sldId id="399" r:id="rId25"/>
    <p:sldId id="384" r:id="rId26"/>
    <p:sldId id="385" r:id="rId27"/>
    <p:sldId id="386" r:id="rId28"/>
    <p:sldId id="389" r:id="rId29"/>
    <p:sldId id="388" r:id="rId30"/>
    <p:sldId id="387" r:id="rId31"/>
    <p:sldId id="324" r:id="rId32"/>
    <p:sldId id="379" r:id="rId33"/>
    <p:sldId id="380" r:id="rId34"/>
    <p:sldId id="381" r:id="rId35"/>
    <p:sldId id="390" r:id="rId36"/>
    <p:sldId id="323" r:id="rId37"/>
    <p:sldId id="319" r:id="rId38"/>
  </p:sldIdLst>
  <p:sldSz cx="9144000" cy="6858000" type="screen4x3"/>
  <p:notesSz cx="6858000" cy="9313863"/>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60"/>
    <a:srgbClr val="03225B"/>
    <a:srgbClr val="2D2D64"/>
    <a:srgbClr val="FFB7B7"/>
    <a:srgbClr val="725620"/>
    <a:srgbClr val="8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92" autoAdjust="0"/>
    <p:restoredTop sz="94660"/>
  </p:normalViewPr>
  <p:slideViewPr>
    <p:cSldViewPr snapToGrid="0">
      <p:cViewPr varScale="1">
        <p:scale>
          <a:sx n="111" d="100"/>
          <a:sy n="111" d="100"/>
        </p:scale>
        <p:origin x="2124" y="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466195938333597E-2"/>
          <c:y val="5.2853866770097201E-2"/>
          <c:w val="0.92485420421007802"/>
          <c:h val="0.88786161646286899"/>
        </c:manualLayout>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5">
                  <a:shade val="42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AB6-43CF-8100-1810C2D88195}"/>
              </c:ext>
            </c:extLst>
          </c:dPt>
          <c:dPt>
            <c:idx val="1"/>
            <c:bubble3D val="0"/>
            <c:spPr>
              <a:solidFill>
                <a:schemeClr val="accent5">
                  <a:shade val="5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AB6-43CF-8100-1810C2D88195}"/>
              </c:ext>
            </c:extLst>
          </c:dPt>
          <c:dPt>
            <c:idx val="2"/>
            <c:bubble3D val="0"/>
            <c:spPr>
              <a:solidFill>
                <a:schemeClr val="accent5">
                  <a:shade val="68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AB6-43CF-8100-1810C2D88195}"/>
              </c:ext>
            </c:extLst>
          </c:dPt>
          <c:dPt>
            <c:idx val="3"/>
            <c:bubble3D val="0"/>
            <c:spPr>
              <a:solidFill>
                <a:schemeClr val="accent5">
                  <a:shade val="8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AB6-43CF-8100-1810C2D88195}"/>
              </c:ext>
            </c:extLst>
          </c:dPt>
          <c:dPt>
            <c:idx val="4"/>
            <c:bubble3D val="0"/>
            <c:spPr>
              <a:solidFill>
                <a:schemeClr val="accent5">
                  <a:shade val="9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AB6-43CF-8100-1810C2D88195}"/>
              </c:ext>
            </c:extLst>
          </c:dPt>
          <c:dPt>
            <c:idx val="5"/>
            <c:bubble3D val="0"/>
            <c:spPr>
              <a:solidFill>
                <a:schemeClr val="accent5">
                  <a:tint val="94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FAB6-43CF-8100-1810C2D88195}"/>
              </c:ext>
            </c:extLst>
          </c:dPt>
          <c:dPt>
            <c:idx val="6"/>
            <c:bubble3D val="0"/>
            <c:spPr>
              <a:solidFill>
                <a:schemeClr val="accent5">
                  <a:tint val="81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FAB6-43CF-8100-1810C2D88195}"/>
              </c:ext>
            </c:extLst>
          </c:dPt>
          <c:dPt>
            <c:idx val="7"/>
            <c:bubble3D val="0"/>
            <c:spPr>
              <a:solidFill>
                <a:schemeClr val="accent5">
                  <a:tint val="69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FAB6-43CF-8100-1810C2D88195}"/>
              </c:ext>
            </c:extLst>
          </c:dPt>
          <c:dPt>
            <c:idx val="8"/>
            <c:bubble3D val="0"/>
            <c:spPr>
              <a:solidFill>
                <a:schemeClr val="accent5">
                  <a:tint val="5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FAB6-43CF-8100-1810C2D88195}"/>
              </c:ext>
            </c:extLst>
          </c:dPt>
          <c:dPt>
            <c:idx val="9"/>
            <c:bubble3D val="0"/>
            <c:spPr>
              <a:solidFill>
                <a:schemeClr val="accent5">
                  <a:tint val="43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FAB6-43CF-8100-1810C2D8819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MX"/>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numRef>
              <c:f>Sheet1!$A$2:$A$11</c:f>
              <c:numCache>
                <c:formatCode>General</c:formatCode>
                <c:ptCount val="10"/>
              </c:numCache>
            </c:numRef>
          </c:cat>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4-FAB6-43CF-8100-1810C2D8819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7C20D54A-440D-A44A-947D-D93008EED3AE}" type="datetimeFigureOut">
              <a:rPr lang="es-ES_tradnl" smtClean="0"/>
              <a:t>17/07/2023</a:t>
            </a:fld>
            <a:endParaRPr lang="es-ES_tradnl"/>
          </a:p>
        </p:txBody>
      </p:sp>
      <p:sp>
        <p:nvSpPr>
          <p:cNvPr id="4" name="Marcador de imagen de diapositiva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D0C47606-1618-CD4A-9DE9-A9AA95536723}" type="slidenum">
              <a:rPr lang="es-ES_tradnl" smtClean="0"/>
              <a:t>‹#›</a:t>
            </a:fld>
            <a:endParaRPr lang="es-ES_tradnl"/>
          </a:p>
        </p:txBody>
      </p:sp>
    </p:spTree>
    <p:extLst>
      <p:ext uri="{BB962C8B-B14F-4D97-AF65-F5344CB8AC3E}">
        <p14:creationId xmlns:p14="http://schemas.microsoft.com/office/powerpoint/2010/main" val="1162877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726769BB-50AE-4CBB-8454-FC2D823736ED}" type="slidenum">
              <a:rPr lang="es-MX" smtClean="0"/>
              <a:t>11</a:t>
            </a:fld>
            <a:endParaRPr lang="es-MX"/>
          </a:p>
        </p:txBody>
      </p:sp>
    </p:spTree>
    <p:extLst>
      <p:ext uri="{BB962C8B-B14F-4D97-AF65-F5344CB8AC3E}">
        <p14:creationId xmlns:p14="http://schemas.microsoft.com/office/powerpoint/2010/main" val="1602720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726769BB-50AE-4CBB-8454-FC2D823736ED}" type="slidenum">
              <a:rPr lang="es-MX" smtClean="0"/>
              <a:t>13</a:t>
            </a:fld>
            <a:endParaRPr lang="es-MX"/>
          </a:p>
        </p:txBody>
      </p:sp>
    </p:spTree>
    <p:extLst>
      <p:ext uri="{BB962C8B-B14F-4D97-AF65-F5344CB8AC3E}">
        <p14:creationId xmlns:p14="http://schemas.microsoft.com/office/powerpoint/2010/main" val="2906508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726769BB-50AE-4CBB-8454-FC2D823736ED}" type="slidenum">
              <a:rPr lang="es-MX" smtClean="0"/>
              <a:t>14</a:t>
            </a:fld>
            <a:endParaRPr lang="es-MX"/>
          </a:p>
        </p:txBody>
      </p:sp>
    </p:spTree>
    <p:extLst>
      <p:ext uri="{BB962C8B-B14F-4D97-AF65-F5344CB8AC3E}">
        <p14:creationId xmlns:p14="http://schemas.microsoft.com/office/powerpoint/2010/main" val="323485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D5B369C-65F2-4F5A-BFB0-110662D44FF0}" type="datetimeFigureOut">
              <a:rPr lang="es-MX" smtClean="0"/>
              <a:t>17/07/2023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3250746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5B369C-65F2-4F5A-BFB0-110662D44FF0}" type="datetimeFigureOut">
              <a:rPr lang="es-MX" smtClean="0"/>
              <a:t>17/07/2023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354697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5B369C-65F2-4F5A-BFB0-110662D44FF0}" type="datetimeFigureOut">
              <a:rPr lang="es-MX" smtClean="0"/>
              <a:t>17/07/2023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301447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5B369C-65F2-4F5A-BFB0-110662D44FF0}" type="datetimeFigureOut">
              <a:rPr lang="es-MX" smtClean="0"/>
              <a:t>17/07/2023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216826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0D5B369C-65F2-4F5A-BFB0-110662D44FF0}" type="datetimeFigureOut">
              <a:rPr lang="es-MX" smtClean="0"/>
              <a:t>17/07/2023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89768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D5B369C-65F2-4F5A-BFB0-110662D44FF0}" type="datetimeFigureOut">
              <a:rPr lang="es-MX" smtClean="0"/>
              <a:t>17/07/2023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133007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D5B369C-65F2-4F5A-BFB0-110662D44FF0}" type="datetimeFigureOut">
              <a:rPr lang="es-MX" smtClean="0"/>
              <a:t>17/07/2023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337961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D5B369C-65F2-4F5A-BFB0-110662D44FF0}" type="datetimeFigureOut">
              <a:rPr lang="es-MX" smtClean="0"/>
              <a:t>17/07/2023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2887642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5B369C-65F2-4F5A-BFB0-110662D44FF0}" type="datetimeFigureOut">
              <a:rPr lang="es-MX" smtClean="0"/>
              <a:t>17/07/2023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432784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D5B369C-65F2-4F5A-BFB0-110662D44FF0}" type="datetimeFigureOut">
              <a:rPr lang="es-MX" smtClean="0"/>
              <a:t>17/07/2023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25810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D5B369C-65F2-4F5A-BFB0-110662D44FF0}" type="datetimeFigureOut">
              <a:rPr lang="es-MX" smtClean="0"/>
              <a:t>17/07/2023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1361430-5F5E-4678-A5D9-C22A94DBBA8B}" type="slidenum">
              <a:rPr lang="es-MX" smtClean="0"/>
              <a:t>‹#›</a:t>
            </a:fld>
            <a:endParaRPr lang="es-MX"/>
          </a:p>
        </p:txBody>
      </p:sp>
    </p:spTree>
    <p:extLst>
      <p:ext uri="{BB962C8B-B14F-4D97-AF65-F5344CB8AC3E}">
        <p14:creationId xmlns:p14="http://schemas.microsoft.com/office/powerpoint/2010/main" val="410508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B369C-65F2-4F5A-BFB0-110662D44FF0}" type="datetimeFigureOut">
              <a:rPr lang="es-MX" smtClean="0"/>
              <a:t>17/07/2023</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61430-5F5E-4678-A5D9-C22A94DBBA8B}" type="slidenum">
              <a:rPr lang="es-MX" smtClean="0"/>
              <a:t>‹#›</a:t>
            </a:fld>
            <a:endParaRPr lang="es-MX"/>
          </a:p>
        </p:txBody>
      </p:sp>
    </p:spTree>
    <p:extLst>
      <p:ext uri="{BB962C8B-B14F-4D97-AF65-F5344CB8AC3E}">
        <p14:creationId xmlns:p14="http://schemas.microsoft.com/office/powerpoint/2010/main" val="2790604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34.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uk/government/organisations/companies-house" TargetMode="External"/><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hyperlink" Target="https://www.londonstockexchange.com/exchange/news/market-news/market-news-detail/other/14475612.html"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31.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hyperlink" Target="mailto:n.emberson@kngadvisors.co.uk" TargetMode="External"/><Relationship Id="rId2" Type="http://schemas.openxmlformats.org/officeDocument/2006/relationships/hyperlink" Target="http://www.kngadvisors.co.uk/" TargetMode="External"/><Relationship Id="rId1" Type="http://schemas.openxmlformats.org/officeDocument/2006/relationships/slideLayout" Target="../slideLayouts/slideLayout1.xml"/><Relationship Id="rId4" Type="http://schemas.openxmlformats.org/officeDocument/2006/relationships/hyperlink" Target="mailto:info@kngadvisors.co.uk"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19"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02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3244FE-5922-704C-9FDF-22AB3214FD01}"/>
              </a:ext>
            </a:extLst>
          </p:cNvPr>
          <p:cNvSpPr txBox="1"/>
          <p:nvPr/>
        </p:nvSpPr>
        <p:spPr>
          <a:xfrm>
            <a:off x="631064" y="759855"/>
            <a:ext cx="798442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itchFamily="34" charset="0"/>
                <a:ea typeface="+mn-ea"/>
                <a:cs typeface="Arial" pitchFamily="34" charset="0"/>
              </a:rPr>
              <a:t>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7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itchFamily="34" charset="0"/>
              <a:ea typeface="+mn-ea"/>
              <a:cs typeface="Arial" pitchFamily="34" charset="0"/>
            </a:endParaRPr>
          </a:p>
          <a:p>
            <a:r>
              <a:rPr lang="da-DK" sz="4800" b="1" spc="-150" dirty="0">
                <a:solidFill>
                  <a:srgbClr val="666666"/>
                </a:solidFill>
                <a:latin typeface="Arial" pitchFamily="34" charset="0"/>
                <a:cs typeface="Arial" pitchFamily="34" charset="0"/>
              </a:rPr>
              <a:t>¿Por qué invertir?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666666"/>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176530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C5301C-1234-4054-8546-81C654245314}"/>
              </a:ext>
            </a:extLst>
          </p:cNvPr>
          <p:cNvSpPr/>
          <p:nvPr/>
        </p:nvSpPr>
        <p:spPr>
          <a:xfrm>
            <a:off x="200686" y="15460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Por Qué Invertir?</a:t>
            </a:r>
          </a:p>
        </p:txBody>
      </p:sp>
      <p:sp>
        <p:nvSpPr>
          <p:cNvPr id="10" name="Rectangle 9">
            <a:extLst>
              <a:ext uri="{FF2B5EF4-FFF2-40B4-BE49-F238E27FC236}">
                <a16:creationId xmlns:a16="http://schemas.microsoft.com/office/drawing/2014/main" id="{FBBF4178-DBD6-496B-B19F-ACCBA6560530}"/>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BA52948F-B7B7-456E-9A39-C8BAAE34658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2" name="Rectangle 11">
            <a:extLst>
              <a:ext uri="{FF2B5EF4-FFF2-40B4-BE49-F238E27FC236}">
                <a16:creationId xmlns:a16="http://schemas.microsoft.com/office/drawing/2014/main" id="{47DAD282-DC62-41C2-9B10-C2763BE67F5E}"/>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5" name="CuadroTexto 35"/>
          <p:cNvSpPr txBox="1"/>
          <p:nvPr/>
        </p:nvSpPr>
        <p:spPr>
          <a:xfrm>
            <a:off x="398762" y="1162179"/>
            <a:ext cx="7940675" cy="338554"/>
          </a:xfrm>
          <a:prstGeom prst="rect">
            <a:avLst/>
          </a:prstGeom>
          <a:noFill/>
        </p:spPr>
        <p:txBody>
          <a:bodyPr wrap="square" rtlCol="0">
            <a:spAutoFit/>
          </a:bodyPr>
          <a:lstStyle/>
          <a:p>
            <a:pPr lvl="0">
              <a:defRPr/>
            </a:pPr>
            <a:r>
              <a:rPr lang="es-ES_tradnl" sz="1600" b="1" i="1" dirty="0">
                <a:solidFill>
                  <a:schemeClr val="accent3">
                    <a:lumMod val="75000"/>
                  </a:schemeClr>
                </a:solidFill>
                <a:latin typeface="Arial" pitchFamily="34" charset="0"/>
                <a:cs typeface="Arial" pitchFamily="34" charset="0"/>
              </a:rPr>
              <a:t>Buscar un refugio para domiciliar tu cuenta de inversión</a:t>
            </a:r>
            <a:endParaRPr kumimoji="0" lang="es-MX" sz="1600" b="0" i="1" u="none" strike="noStrike" kern="1200" cap="none" spc="0" normalizeH="0" baseline="0" noProof="0" dirty="0">
              <a:ln>
                <a:noFill/>
              </a:ln>
              <a:solidFill>
                <a:schemeClr val="accent3">
                  <a:lumMod val="75000"/>
                </a:schemeClr>
              </a:solidFill>
              <a:uLnTx/>
              <a:uFillTx/>
              <a:latin typeface="Arial" pitchFamily="34" charset="0"/>
              <a:ea typeface="+mn-ea"/>
              <a:cs typeface="Arial" pitchFamily="34" charset="0"/>
            </a:endParaRPr>
          </a:p>
        </p:txBody>
      </p:sp>
      <p:cxnSp>
        <p:nvCxnSpPr>
          <p:cNvPr id="13" name="Straight Connector 12">
            <a:extLst>
              <a:ext uri="{FF2B5EF4-FFF2-40B4-BE49-F238E27FC236}">
                <a16:creationId xmlns:a16="http://schemas.microsoft.com/office/drawing/2014/main" id="{7EEC5AED-C8D4-433A-92C6-BB8450F223F1}"/>
              </a:ext>
            </a:extLst>
          </p:cNvPr>
          <p:cNvCxnSpPr>
            <a:cxnSpLocks/>
          </p:cNvCxnSpPr>
          <p:nvPr/>
        </p:nvCxnSpPr>
        <p:spPr>
          <a:xfrm>
            <a:off x="-139556" y="6438396"/>
            <a:ext cx="939713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1FBB73-EFB9-4298-9102-30EB323B526C}"/>
              </a:ext>
            </a:extLst>
          </p:cNvPr>
          <p:cNvCxnSpPr>
            <a:cxnSpLocks/>
          </p:cNvCxnSpPr>
          <p:nvPr/>
        </p:nvCxnSpPr>
        <p:spPr>
          <a:xfrm>
            <a:off x="-139556" y="6492423"/>
            <a:ext cx="9397133"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Logo, company name&#10;&#10;Description automatically generated">
            <a:extLst>
              <a:ext uri="{FF2B5EF4-FFF2-40B4-BE49-F238E27FC236}">
                <a16:creationId xmlns:a16="http://schemas.microsoft.com/office/drawing/2014/main" id="{23B10179-401D-4114-B511-86A8A355B6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36" t="34623" r="64348" b="34477"/>
          <a:stretch/>
        </p:blipFill>
        <p:spPr>
          <a:xfrm>
            <a:off x="8818119" y="6546450"/>
            <a:ext cx="263142" cy="252472"/>
          </a:xfrm>
          <a:prstGeom prst="rect">
            <a:avLst/>
          </a:prstGeom>
        </p:spPr>
      </p:pic>
      <p:sp>
        <p:nvSpPr>
          <p:cNvPr id="15" name="CuadroTexto 35">
            <a:extLst>
              <a:ext uri="{FF2B5EF4-FFF2-40B4-BE49-F238E27FC236}">
                <a16:creationId xmlns:a16="http://schemas.microsoft.com/office/drawing/2014/main" id="{89645B4E-5411-7640-8485-D1EBE7DBDBC7}"/>
              </a:ext>
            </a:extLst>
          </p:cNvPr>
          <p:cNvSpPr txBox="1"/>
          <p:nvPr/>
        </p:nvSpPr>
        <p:spPr>
          <a:xfrm>
            <a:off x="393130" y="1534393"/>
            <a:ext cx="4017505" cy="4555093"/>
          </a:xfrm>
          <a:prstGeom prst="rect">
            <a:avLst/>
          </a:prstGeom>
          <a:noFill/>
        </p:spPr>
        <p:txBody>
          <a:bodyPr wrap="square" rtlCol="0">
            <a:spAutoFit/>
          </a:bodyPr>
          <a:lstStyle/>
          <a:p>
            <a:pPr algn="just"/>
            <a:r>
              <a:rPr lang="es-MX" sz="2400" b="1" dirty="0">
                <a:solidFill>
                  <a:srgbClr val="002060"/>
                </a:solidFill>
                <a:latin typeface="Arial" pitchFamily="34" charset="0"/>
                <a:cs typeface="Arial" pitchFamily="34" charset="0"/>
              </a:rPr>
              <a:t>LATAM</a:t>
            </a:r>
          </a:p>
          <a:p>
            <a:pPr marL="285750" indent="-285750">
              <a:buFont typeface="Arial" panose="020B0604020202020204" pitchFamily="34" charset="0"/>
              <a:buChar char="•"/>
            </a:pPr>
            <a:r>
              <a:rPr lang="es-MX" sz="1400" dirty="0">
                <a:latin typeface="Arial" pitchFamily="34" charset="0"/>
                <a:cs typeface="Arial" pitchFamily="34" charset="0"/>
              </a:rPr>
              <a:t>Necesidad de proteger sus ahorros de la </a:t>
            </a:r>
            <a:r>
              <a:rPr lang="es-MX" sz="1400" b="1" dirty="0">
                <a:latin typeface="Arial" pitchFamily="34" charset="0"/>
                <a:cs typeface="Arial" pitchFamily="34" charset="0"/>
              </a:rPr>
              <a:t>inflación . Datos </a:t>
            </a:r>
            <a:r>
              <a:rPr lang="es-MX" sz="1400" b="1">
                <a:latin typeface="Arial" pitchFamily="34" charset="0"/>
                <a:cs typeface="Arial" pitchFamily="34" charset="0"/>
              </a:rPr>
              <a:t>de Sept 2022:</a:t>
            </a:r>
            <a:endParaRPr lang="es-MX" sz="1400" b="1" dirty="0">
              <a:latin typeface="Arial" pitchFamily="34" charset="0"/>
              <a:cs typeface="Arial" pitchFamily="34" charset="0"/>
            </a:endParaRPr>
          </a:p>
          <a:p>
            <a:pPr marL="285750" indent="-285750">
              <a:buFont typeface="Arial" panose="020B0604020202020204" pitchFamily="34" charset="0"/>
              <a:buChar char="•"/>
            </a:pPr>
            <a:endParaRPr lang="es-MX" sz="1400" b="1" dirty="0">
              <a:latin typeface="Arial" pitchFamily="34" charset="0"/>
              <a:cs typeface="Arial" pitchFamily="34" charset="0"/>
            </a:endParaRPr>
          </a:p>
          <a:p>
            <a:pPr marL="742950" lvl="1" indent="-285750">
              <a:buFont typeface="Arial" panose="020B0604020202020204" pitchFamily="34" charset="0"/>
              <a:buChar char="•"/>
            </a:pPr>
            <a:r>
              <a:rPr lang="es-MX" sz="1400" dirty="0">
                <a:latin typeface="Arial" pitchFamily="34" charset="0"/>
                <a:cs typeface="Arial" pitchFamily="34" charset="0"/>
              </a:rPr>
              <a:t>México: 44.56%; </a:t>
            </a:r>
          </a:p>
          <a:p>
            <a:pPr marL="742950" lvl="1" indent="-285750">
              <a:buFont typeface="Arial" panose="020B0604020202020204" pitchFamily="34" charset="0"/>
              <a:buChar char="•"/>
            </a:pPr>
            <a:r>
              <a:rPr lang="es-MX" sz="1400" dirty="0">
                <a:latin typeface="Arial" pitchFamily="34" charset="0"/>
                <a:cs typeface="Arial" pitchFamily="34" charset="0"/>
              </a:rPr>
              <a:t>Chile 65.32%; </a:t>
            </a:r>
          </a:p>
          <a:p>
            <a:pPr marL="742950" lvl="1" indent="-285750">
              <a:buFont typeface="Arial" panose="020B0604020202020204" pitchFamily="34" charset="0"/>
              <a:buChar char="•"/>
            </a:pPr>
            <a:r>
              <a:rPr lang="es-MX" sz="1400" dirty="0">
                <a:latin typeface="Arial" pitchFamily="34" charset="0"/>
                <a:cs typeface="Arial" pitchFamily="34" charset="0"/>
              </a:rPr>
              <a:t>Brasil: 90.86%; </a:t>
            </a:r>
          </a:p>
          <a:p>
            <a:pPr marL="742950" lvl="1" indent="-285750">
              <a:buFont typeface="Arial" panose="020B0604020202020204" pitchFamily="34" charset="0"/>
              <a:buChar char="•"/>
            </a:pPr>
            <a:r>
              <a:rPr lang="es-MX" sz="1400" dirty="0">
                <a:latin typeface="Arial" pitchFamily="34" charset="0"/>
                <a:cs typeface="Arial" pitchFamily="34" charset="0"/>
              </a:rPr>
              <a:t>Colombia: 87.87%; </a:t>
            </a:r>
          </a:p>
          <a:p>
            <a:pPr marL="742950" lvl="1" indent="-285750">
              <a:buFont typeface="Arial" panose="020B0604020202020204" pitchFamily="34" charset="0"/>
              <a:buChar char="•"/>
            </a:pPr>
            <a:r>
              <a:rPr lang="es-MX" sz="1400" dirty="0">
                <a:latin typeface="Arial" pitchFamily="34" charset="0"/>
                <a:cs typeface="Arial" pitchFamily="34" charset="0"/>
              </a:rPr>
              <a:t>Perú: 41.47%; </a:t>
            </a:r>
          </a:p>
          <a:p>
            <a:pPr marL="742950" lvl="1" indent="-285750">
              <a:buFont typeface="Arial" panose="020B0604020202020204" pitchFamily="34" charset="0"/>
              <a:buChar char="•"/>
            </a:pPr>
            <a:r>
              <a:rPr lang="es-MX" sz="1400" dirty="0">
                <a:latin typeface="Arial" pitchFamily="34" charset="0"/>
                <a:cs typeface="Arial" pitchFamily="34" charset="0"/>
              </a:rPr>
              <a:t>Argentina 3034.04%</a:t>
            </a:r>
          </a:p>
          <a:p>
            <a:pPr lvl="1"/>
            <a:endParaRPr lang="es-MX" sz="1400" dirty="0">
              <a:latin typeface="Arial" pitchFamily="34" charset="0"/>
              <a:cs typeface="Arial" pitchFamily="34" charset="0"/>
            </a:endParaRPr>
          </a:p>
          <a:p>
            <a:pPr marL="285750" indent="-285750">
              <a:buFont typeface="Arial" panose="020B0604020202020204" pitchFamily="34" charset="0"/>
              <a:buChar char="•"/>
            </a:pPr>
            <a:r>
              <a:rPr lang="es-MX" sz="1400" b="1" dirty="0">
                <a:latin typeface="Arial" pitchFamily="34" charset="0"/>
                <a:cs typeface="Arial" pitchFamily="34" charset="0"/>
              </a:rPr>
              <a:t>Protección/Refugio </a:t>
            </a:r>
            <a:r>
              <a:rPr lang="es-MX" sz="1400" dirty="0">
                <a:latin typeface="Arial" pitchFamily="34" charset="0"/>
                <a:cs typeface="Arial" pitchFamily="34" charset="0"/>
              </a:rPr>
              <a:t>para los ahorros de la vida en un país con rating AAA debido a:</a:t>
            </a:r>
          </a:p>
          <a:p>
            <a:endParaRPr lang="es-MX" sz="1400" dirty="0">
              <a:latin typeface="Arial" pitchFamily="34" charset="0"/>
              <a:cs typeface="Arial" pitchFamily="34" charset="0"/>
            </a:endParaRPr>
          </a:p>
          <a:p>
            <a:pPr marL="742950" lvl="1" indent="-285750">
              <a:buFont typeface="Arial" panose="020B0604020202020204" pitchFamily="34" charset="0"/>
              <a:buChar char="•"/>
            </a:pPr>
            <a:r>
              <a:rPr lang="es-MX" sz="1400" dirty="0">
                <a:latin typeface="Arial" pitchFamily="34" charset="0"/>
                <a:cs typeface="Arial" pitchFamily="34" charset="0"/>
              </a:rPr>
              <a:t>Devaluaciones de las divisas de LATAM</a:t>
            </a:r>
          </a:p>
          <a:p>
            <a:pPr marL="742950" lvl="1" indent="-285750">
              <a:buFont typeface="Arial" panose="020B0604020202020204" pitchFamily="34" charset="0"/>
              <a:buChar char="•"/>
            </a:pPr>
            <a:r>
              <a:rPr lang="es-MX" sz="1400" dirty="0">
                <a:latin typeface="Arial" pitchFamily="34" charset="0"/>
                <a:cs typeface="Arial" pitchFamily="34" charset="0"/>
              </a:rPr>
              <a:t>Incertidumbre económica y política de los países de LATAM.</a:t>
            </a:r>
          </a:p>
          <a:p>
            <a:pPr marL="742950" lvl="1" indent="-285750">
              <a:buFont typeface="Arial" panose="020B0604020202020204" pitchFamily="34" charset="0"/>
              <a:buChar char="•"/>
            </a:pPr>
            <a:r>
              <a:rPr lang="es-MX" sz="1400" dirty="0">
                <a:latin typeface="Arial" pitchFamily="34" charset="0"/>
                <a:cs typeface="Arial" pitchFamily="34" charset="0"/>
              </a:rPr>
              <a:t>Seguridad personal  - tener mas confidencialidad</a:t>
            </a:r>
          </a:p>
        </p:txBody>
      </p:sp>
      <p:pic>
        <p:nvPicPr>
          <p:cNvPr id="3" name="Picture 2">
            <a:extLst>
              <a:ext uri="{FF2B5EF4-FFF2-40B4-BE49-F238E27FC236}">
                <a16:creationId xmlns:a16="http://schemas.microsoft.com/office/drawing/2014/main" id="{8C9F373B-8848-AA94-5666-5C96DAE028C5}"/>
              </a:ext>
            </a:extLst>
          </p:cNvPr>
          <p:cNvPicPr>
            <a:picLocks noChangeAspect="1"/>
          </p:cNvPicPr>
          <p:nvPr/>
        </p:nvPicPr>
        <p:blipFill>
          <a:blip r:embed="rId4"/>
          <a:stretch>
            <a:fillRect/>
          </a:stretch>
        </p:blipFill>
        <p:spPr>
          <a:xfrm>
            <a:off x="4671206" y="1825495"/>
            <a:ext cx="4079664" cy="3459801"/>
          </a:xfrm>
          <a:prstGeom prst="rect">
            <a:avLst/>
          </a:prstGeom>
        </p:spPr>
      </p:pic>
      <p:sp>
        <p:nvSpPr>
          <p:cNvPr id="2" name="TextBox 1">
            <a:extLst>
              <a:ext uri="{FF2B5EF4-FFF2-40B4-BE49-F238E27FC236}">
                <a16:creationId xmlns:a16="http://schemas.microsoft.com/office/drawing/2014/main" id="{A771A688-45D5-1FDD-F72C-5B8812BC2D56}"/>
              </a:ext>
            </a:extLst>
          </p:cNvPr>
          <p:cNvSpPr txBox="1"/>
          <p:nvPr/>
        </p:nvSpPr>
        <p:spPr>
          <a:xfrm>
            <a:off x="6191504" y="5339322"/>
            <a:ext cx="1039067" cy="253916"/>
          </a:xfrm>
          <a:prstGeom prst="rect">
            <a:avLst/>
          </a:prstGeom>
          <a:noFill/>
        </p:spPr>
        <p:txBody>
          <a:bodyPr wrap="none" rtlCol="0">
            <a:spAutoFit/>
          </a:bodyPr>
          <a:lstStyle/>
          <a:p>
            <a:r>
              <a:rPr lang="es-MX" sz="1050" i="1" dirty="0">
                <a:solidFill>
                  <a:schemeClr val="bg2">
                    <a:lumMod val="50000"/>
                  </a:schemeClr>
                </a:solidFill>
              </a:rPr>
              <a:t>Fuente: XE.com</a:t>
            </a:r>
          </a:p>
        </p:txBody>
      </p:sp>
    </p:spTree>
    <p:extLst>
      <p:ext uri="{BB962C8B-B14F-4D97-AF65-F5344CB8AC3E}">
        <p14:creationId xmlns:p14="http://schemas.microsoft.com/office/powerpoint/2010/main" val="2409568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7"/>
            <a:ext cx="3048000" cy="998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0" y="4524981"/>
            <a:ext cx="9144000" cy="2365738"/>
          </a:xfrm>
          <a:prstGeom prst="rect">
            <a:avLst/>
          </a:prstGeom>
        </p:spPr>
      </p:pic>
      <p:graphicFrame>
        <p:nvGraphicFramePr>
          <p:cNvPr id="3" name="Tabla 3">
            <a:extLst>
              <a:ext uri="{FF2B5EF4-FFF2-40B4-BE49-F238E27FC236}">
                <a16:creationId xmlns:a16="http://schemas.microsoft.com/office/drawing/2014/main" id="{8D95FB0E-E642-177C-5F1B-529A96B6C632}"/>
              </a:ext>
            </a:extLst>
          </p:cNvPr>
          <p:cNvGraphicFramePr>
            <a:graphicFrameLocks noGrp="1"/>
          </p:cNvGraphicFramePr>
          <p:nvPr/>
        </p:nvGraphicFramePr>
        <p:xfrm>
          <a:off x="1524000" y="1870068"/>
          <a:ext cx="5380654" cy="2865120"/>
        </p:xfrm>
        <a:graphic>
          <a:graphicData uri="http://schemas.openxmlformats.org/drawingml/2006/table">
            <a:tbl>
              <a:tblPr firstRow="1" bandRow="1">
                <a:tableStyleId>{5C22544A-7EE6-4342-B048-85BDC9FD1C3A}</a:tableStyleId>
              </a:tblPr>
              <a:tblGrid>
                <a:gridCol w="2690327">
                  <a:extLst>
                    <a:ext uri="{9D8B030D-6E8A-4147-A177-3AD203B41FA5}">
                      <a16:colId xmlns:a16="http://schemas.microsoft.com/office/drawing/2014/main" val="2869157527"/>
                    </a:ext>
                  </a:extLst>
                </a:gridCol>
                <a:gridCol w="2690327">
                  <a:extLst>
                    <a:ext uri="{9D8B030D-6E8A-4147-A177-3AD203B41FA5}">
                      <a16:colId xmlns:a16="http://schemas.microsoft.com/office/drawing/2014/main" val="3506578618"/>
                    </a:ext>
                  </a:extLst>
                </a:gridCol>
              </a:tblGrid>
              <a:tr h="370840">
                <a:tc>
                  <a:txBody>
                    <a:bodyPr/>
                    <a:lstStyle/>
                    <a:p>
                      <a:pPr algn="ctr"/>
                      <a:r>
                        <a:rPr lang="es-MX" dirty="0"/>
                        <a:t>País</a:t>
                      </a:r>
                    </a:p>
                  </a:txBody>
                  <a:tcPr/>
                </a:tc>
                <a:tc>
                  <a:txBody>
                    <a:bodyPr/>
                    <a:lstStyle/>
                    <a:p>
                      <a:pPr algn="ctr"/>
                      <a:r>
                        <a:rPr lang="es-MX" dirty="0"/>
                        <a:t>Tasa Inflación Anual a Septiembre 2022</a:t>
                      </a:r>
                    </a:p>
                  </a:txBody>
                  <a:tcPr/>
                </a:tc>
                <a:extLst>
                  <a:ext uri="{0D108BD9-81ED-4DB2-BD59-A6C34878D82A}">
                    <a16:rowId xmlns:a16="http://schemas.microsoft.com/office/drawing/2014/main" val="1806747485"/>
                  </a:ext>
                </a:extLst>
              </a:tr>
              <a:tr h="370840">
                <a:tc>
                  <a:txBody>
                    <a:bodyPr/>
                    <a:lstStyle/>
                    <a:p>
                      <a:r>
                        <a:rPr lang="es-MX" dirty="0"/>
                        <a:t>México</a:t>
                      </a:r>
                    </a:p>
                  </a:txBody>
                  <a:tcPr/>
                </a:tc>
                <a:tc>
                  <a:txBody>
                    <a:bodyPr/>
                    <a:lstStyle/>
                    <a:p>
                      <a:pPr algn="ctr"/>
                      <a:r>
                        <a:rPr lang="es-MX" dirty="0"/>
                        <a:t>8.7%</a:t>
                      </a:r>
                    </a:p>
                  </a:txBody>
                  <a:tcPr/>
                </a:tc>
                <a:extLst>
                  <a:ext uri="{0D108BD9-81ED-4DB2-BD59-A6C34878D82A}">
                    <a16:rowId xmlns:a16="http://schemas.microsoft.com/office/drawing/2014/main" val="344169634"/>
                  </a:ext>
                </a:extLst>
              </a:tr>
              <a:tr h="370840">
                <a:tc>
                  <a:txBody>
                    <a:bodyPr/>
                    <a:lstStyle/>
                    <a:p>
                      <a:r>
                        <a:rPr lang="es-MX" dirty="0"/>
                        <a:t>Argentina</a:t>
                      </a:r>
                    </a:p>
                  </a:txBody>
                  <a:tcPr/>
                </a:tc>
                <a:tc>
                  <a:txBody>
                    <a:bodyPr/>
                    <a:lstStyle/>
                    <a:p>
                      <a:pPr algn="ctr"/>
                      <a:r>
                        <a:rPr lang="es-MX" dirty="0"/>
                        <a:t>83.00%</a:t>
                      </a:r>
                    </a:p>
                  </a:txBody>
                  <a:tcPr/>
                </a:tc>
                <a:extLst>
                  <a:ext uri="{0D108BD9-81ED-4DB2-BD59-A6C34878D82A}">
                    <a16:rowId xmlns:a16="http://schemas.microsoft.com/office/drawing/2014/main" val="485671447"/>
                  </a:ext>
                </a:extLst>
              </a:tr>
              <a:tr h="370840">
                <a:tc>
                  <a:txBody>
                    <a:bodyPr/>
                    <a:lstStyle/>
                    <a:p>
                      <a:r>
                        <a:rPr lang="es-MX" dirty="0"/>
                        <a:t>Chile</a:t>
                      </a:r>
                    </a:p>
                  </a:txBody>
                  <a:tcPr/>
                </a:tc>
                <a:tc>
                  <a:txBody>
                    <a:bodyPr/>
                    <a:lstStyle/>
                    <a:p>
                      <a:pPr algn="ctr"/>
                      <a:r>
                        <a:rPr lang="es-MX" dirty="0"/>
                        <a:t>13.7%</a:t>
                      </a:r>
                    </a:p>
                  </a:txBody>
                  <a:tcPr/>
                </a:tc>
                <a:extLst>
                  <a:ext uri="{0D108BD9-81ED-4DB2-BD59-A6C34878D82A}">
                    <a16:rowId xmlns:a16="http://schemas.microsoft.com/office/drawing/2014/main" val="4277358447"/>
                  </a:ext>
                </a:extLst>
              </a:tr>
              <a:tr h="370840">
                <a:tc>
                  <a:txBody>
                    <a:bodyPr/>
                    <a:lstStyle/>
                    <a:p>
                      <a:r>
                        <a:rPr lang="es-MX" dirty="0"/>
                        <a:t>Perú</a:t>
                      </a:r>
                    </a:p>
                  </a:txBody>
                  <a:tcPr/>
                </a:tc>
                <a:tc>
                  <a:txBody>
                    <a:bodyPr/>
                    <a:lstStyle/>
                    <a:p>
                      <a:pPr algn="ctr"/>
                      <a:r>
                        <a:rPr lang="es-MX" dirty="0"/>
                        <a:t>8.53%</a:t>
                      </a:r>
                    </a:p>
                  </a:txBody>
                  <a:tcPr/>
                </a:tc>
                <a:extLst>
                  <a:ext uri="{0D108BD9-81ED-4DB2-BD59-A6C34878D82A}">
                    <a16:rowId xmlns:a16="http://schemas.microsoft.com/office/drawing/2014/main" val="3020179023"/>
                  </a:ext>
                </a:extLst>
              </a:tr>
              <a:tr h="370840">
                <a:tc>
                  <a:txBody>
                    <a:bodyPr/>
                    <a:lstStyle/>
                    <a:p>
                      <a:r>
                        <a:rPr lang="es-MX" dirty="0"/>
                        <a:t>Brasil</a:t>
                      </a:r>
                    </a:p>
                  </a:txBody>
                  <a:tcPr/>
                </a:tc>
                <a:tc>
                  <a:txBody>
                    <a:bodyPr/>
                    <a:lstStyle/>
                    <a:p>
                      <a:pPr algn="ctr"/>
                      <a:r>
                        <a:rPr lang="es-MX" dirty="0"/>
                        <a:t>7.71%</a:t>
                      </a:r>
                    </a:p>
                  </a:txBody>
                  <a:tcPr/>
                </a:tc>
                <a:extLst>
                  <a:ext uri="{0D108BD9-81ED-4DB2-BD59-A6C34878D82A}">
                    <a16:rowId xmlns:a16="http://schemas.microsoft.com/office/drawing/2014/main" val="1686027185"/>
                  </a:ext>
                </a:extLst>
              </a:tr>
              <a:tr h="370840">
                <a:tc>
                  <a:txBody>
                    <a:bodyPr/>
                    <a:lstStyle/>
                    <a:p>
                      <a:r>
                        <a:rPr lang="es-MX" dirty="0"/>
                        <a:t>Colombia</a:t>
                      </a:r>
                    </a:p>
                  </a:txBody>
                  <a:tcPr/>
                </a:tc>
                <a:tc>
                  <a:txBody>
                    <a:bodyPr/>
                    <a:lstStyle/>
                    <a:p>
                      <a:pPr algn="ctr"/>
                      <a:r>
                        <a:rPr lang="es-MX" dirty="0"/>
                        <a:t>11.44%</a:t>
                      </a:r>
                    </a:p>
                  </a:txBody>
                  <a:tcPr/>
                </a:tc>
                <a:extLst>
                  <a:ext uri="{0D108BD9-81ED-4DB2-BD59-A6C34878D82A}">
                    <a16:rowId xmlns:a16="http://schemas.microsoft.com/office/drawing/2014/main" val="3242962991"/>
                  </a:ext>
                </a:extLst>
              </a:tr>
            </a:tbl>
          </a:graphicData>
        </a:graphic>
      </p:graphicFrame>
      <p:sp>
        <p:nvSpPr>
          <p:cNvPr id="4" name="CuadroTexto 35">
            <a:extLst>
              <a:ext uri="{FF2B5EF4-FFF2-40B4-BE49-F238E27FC236}">
                <a16:creationId xmlns:a16="http://schemas.microsoft.com/office/drawing/2014/main" id="{6D4909F8-6F51-488A-BF3E-B0981D810CD8}"/>
              </a:ext>
            </a:extLst>
          </p:cNvPr>
          <p:cNvSpPr txBox="1"/>
          <p:nvPr/>
        </p:nvSpPr>
        <p:spPr>
          <a:xfrm>
            <a:off x="291548" y="5407139"/>
            <a:ext cx="8464927" cy="707886"/>
          </a:xfrm>
          <a:prstGeom prst="rect">
            <a:avLst/>
          </a:prstGeom>
          <a:noFill/>
        </p:spPr>
        <p:txBody>
          <a:bodyPr wrap="square" rtlCol="0">
            <a:spAutoFit/>
          </a:bodyPr>
          <a:lstStyle/>
          <a:p>
            <a:r>
              <a:rPr kumimoji="0" lang="es-MX" sz="1000" b="1" i="1" u="none" strike="noStrike" kern="1200" cap="none" spc="0" normalizeH="0" baseline="0" noProof="0" dirty="0">
                <a:ln>
                  <a:noFill/>
                </a:ln>
                <a:solidFill>
                  <a:srgbClr val="A5A5A5">
                    <a:lumMod val="75000"/>
                  </a:srgbClr>
                </a:solidFill>
                <a:effectLst/>
                <a:uLnTx/>
                <a:uFillTx/>
                <a:latin typeface="Arial" pitchFamily="34" charset="0"/>
                <a:ea typeface="+mn-ea"/>
                <a:cs typeface="Arial" pitchFamily="34" charset="0"/>
              </a:rPr>
              <a:t>Fuentes:</a:t>
            </a:r>
          </a:p>
          <a:p>
            <a:r>
              <a:rPr lang="es-MX" sz="1000" b="1" i="1" dirty="0">
                <a:solidFill>
                  <a:srgbClr val="A5A5A5">
                    <a:lumMod val="75000"/>
                  </a:srgbClr>
                </a:solidFill>
                <a:latin typeface="Arial" pitchFamily="34" charset="0"/>
                <a:cs typeface="Arial" pitchFamily="34" charset="0"/>
              </a:rPr>
              <a:t>Instituto Nacional de Estadística y Geografía (INEGI), Instituto Nacional de Estadística e Informática (INEI), Instituto Brasileiro de Geografía e Estadística, Departamento Administrativo Nacional de Estadística (DANE), Instituto Nacional de Estadística y Censos, Instituto Nacional de Estadística de Chile</a:t>
            </a:r>
            <a:endParaRPr lang="es-ES_tradnl" sz="1000" b="1" dirty="0">
              <a:solidFill>
                <a:schemeClr val="accent3">
                  <a:lumMod val="75000"/>
                </a:schemeClr>
              </a:solidFill>
              <a:latin typeface="Arial" pitchFamily="34" charset="0"/>
              <a:cs typeface="Arial" pitchFamily="34" charset="0"/>
            </a:endParaRPr>
          </a:p>
        </p:txBody>
      </p:sp>
      <p:sp>
        <p:nvSpPr>
          <p:cNvPr id="6" name="CuadroTexto 5">
            <a:extLst>
              <a:ext uri="{FF2B5EF4-FFF2-40B4-BE49-F238E27FC236}">
                <a16:creationId xmlns:a16="http://schemas.microsoft.com/office/drawing/2014/main" id="{7640C4F0-EE28-6057-31FF-4AC17A14E238}"/>
              </a:ext>
            </a:extLst>
          </p:cNvPr>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Por Qué Invertir?</a:t>
            </a:r>
          </a:p>
        </p:txBody>
      </p:sp>
      <p:sp>
        <p:nvSpPr>
          <p:cNvPr id="7" name="CuadroTexto 35">
            <a:extLst>
              <a:ext uri="{FF2B5EF4-FFF2-40B4-BE49-F238E27FC236}">
                <a16:creationId xmlns:a16="http://schemas.microsoft.com/office/drawing/2014/main" id="{0B4A69F5-0DDF-4C77-B1B0-215749CE5B8E}"/>
              </a:ext>
            </a:extLst>
          </p:cNvPr>
          <p:cNvSpPr txBox="1"/>
          <p:nvPr/>
        </p:nvSpPr>
        <p:spPr>
          <a:xfrm>
            <a:off x="443147" y="1170388"/>
            <a:ext cx="7940675" cy="338554"/>
          </a:xfrm>
          <a:prstGeom prst="rect">
            <a:avLst/>
          </a:prstGeom>
          <a:noFill/>
        </p:spPr>
        <p:txBody>
          <a:bodyPr wrap="square" rtlCol="0">
            <a:spAutoFit/>
          </a:bodyPr>
          <a:lstStyle/>
          <a:p>
            <a:pPr lvl="0">
              <a:defRPr/>
            </a:pPr>
            <a:r>
              <a:rPr lang="es-ES_tradnl" sz="1600" b="1" i="1" dirty="0">
                <a:solidFill>
                  <a:schemeClr val="accent3">
                    <a:lumMod val="75000"/>
                  </a:schemeClr>
                </a:solidFill>
                <a:latin typeface="Arial" pitchFamily="34" charset="0"/>
                <a:cs typeface="Arial" pitchFamily="34" charset="0"/>
              </a:rPr>
              <a:t>Inflación Latinoamérica</a:t>
            </a:r>
            <a:endParaRPr kumimoji="0" lang="es-MX" sz="1600" b="0" i="1" u="none" strike="noStrike" kern="1200" cap="none" spc="0" normalizeH="0" baseline="0" noProof="0" dirty="0">
              <a:ln>
                <a:noFill/>
              </a:ln>
              <a:solidFill>
                <a:schemeClr val="accent3">
                  <a:lumMod val="75000"/>
                </a:schemeClr>
              </a:solidFill>
              <a:uLnTx/>
              <a:uFillTx/>
              <a:latin typeface="Arial" pitchFamily="34" charset="0"/>
              <a:ea typeface="+mn-ea"/>
              <a:cs typeface="Arial" pitchFamily="34" charset="0"/>
            </a:endParaRPr>
          </a:p>
        </p:txBody>
      </p:sp>
    </p:spTree>
    <p:extLst>
      <p:ext uri="{BB962C8B-B14F-4D97-AF65-F5344CB8AC3E}">
        <p14:creationId xmlns:p14="http://schemas.microsoft.com/office/powerpoint/2010/main" val="104532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C5301C-1234-4054-8546-81C654245314}"/>
              </a:ext>
            </a:extLst>
          </p:cNvPr>
          <p:cNvSpPr/>
          <p:nvPr/>
        </p:nvSpPr>
        <p:spPr>
          <a:xfrm>
            <a:off x="200686" y="15460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angle 9">
            <a:extLst>
              <a:ext uri="{FF2B5EF4-FFF2-40B4-BE49-F238E27FC236}">
                <a16:creationId xmlns:a16="http://schemas.microsoft.com/office/drawing/2014/main" id="{FBBF4178-DBD6-496B-B19F-ACCBA6560530}"/>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BA52948F-B7B7-456E-9A39-C8BAAE34658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2" name="Rectangle 11">
            <a:extLst>
              <a:ext uri="{FF2B5EF4-FFF2-40B4-BE49-F238E27FC236}">
                <a16:creationId xmlns:a16="http://schemas.microsoft.com/office/drawing/2014/main" id="{47DAD282-DC62-41C2-9B10-C2763BE67F5E}"/>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5" name="CuadroTexto 35"/>
          <p:cNvSpPr txBox="1"/>
          <p:nvPr/>
        </p:nvSpPr>
        <p:spPr>
          <a:xfrm>
            <a:off x="393130" y="977311"/>
            <a:ext cx="7940675" cy="338554"/>
          </a:xfrm>
          <a:prstGeom prst="rect">
            <a:avLst/>
          </a:prstGeom>
          <a:noFill/>
        </p:spPr>
        <p:txBody>
          <a:bodyPr wrap="square" rtlCol="0">
            <a:spAutoFit/>
          </a:bodyPr>
          <a:lstStyle/>
          <a:p>
            <a:pPr lvl="0">
              <a:defRPr/>
            </a:pPr>
            <a:r>
              <a:rPr lang="es-ES_tradnl" sz="1600" b="1" i="1" dirty="0">
                <a:solidFill>
                  <a:schemeClr val="accent3">
                    <a:lumMod val="75000"/>
                  </a:schemeClr>
                </a:solidFill>
                <a:latin typeface="Arial" pitchFamily="34" charset="0"/>
                <a:cs typeface="Arial" pitchFamily="34" charset="0"/>
              </a:rPr>
              <a:t>S&amp;P 500 Max</a:t>
            </a:r>
            <a:endParaRPr kumimoji="0" lang="es-MX" sz="1600" b="0" i="1" u="none" strike="noStrike" kern="1200" cap="none" spc="0" normalizeH="0" baseline="0" noProof="0" dirty="0">
              <a:ln>
                <a:noFill/>
              </a:ln>
              <a:solidFill>
                <a:schemeClr val="accent3">
                  <a:lumMod val="75000"/>
                </a:schemeClr>
              </a:solidFill>
              <a:uLnTx/>
              <a:uFillTx/>
              <a:latin typeface="Arial" pitchFamily="34" charset="0"/>
              <a:ea typeface="+mn-ea"/>
              <a:cs typeface="Arial" pitchFamily="34" charset="0"/>
            </a:endParaRPr>
          </a:p>
        </p:txBody>
      </p:sp>
      <p:cxnSp>
        <p:nvCxnSpPr>
          <p:cNvPr id="13" name="Straight Connector 12">
            <a:extLst>
              <a:ext uri="{FF2B5EF4-FFF2-40B4-BE49-F238E27FC236}">
                <a16:creationId xmlns:a16="http://schemas.microsoft.com/office/drawing/2014/main" id="{7EEC5AED-C8D4-433A-92C6-BB8450F223F1}"/>
              </a:ext>
            </a:extLst>
          </p:cNvPr>
          <p:cNvCxnSpPr>
            <a:cxnSpLocks/>
          </p:cNvCxnSpPr>
          <p:nvPr/>
        </p:nvCxnSpPr>
        <p:spPr>
          <a:xfrm>
            <a:off x="0" y="6438396"/>
            <a:ext cx="9144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1FBB73-EFB9-4298-9102-30EB323B526C}"/>
              </a:ext>
            </a:extLst>
          </p:cNvPr>
          <p:cNvCxnSpPr>
            <a:cxnSpLocks/>
          </p:cNvCxnSpPr>
          <p:nvPr/>
        </p:nvCxnSpPr>
        <p:spPr>
          <a:xfrm>
            <a:off x="0" y="6492423"/>
            <a:ext cx="9144000"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Logo, company name&#10;&#10;Description automatically generated">
            <a:extLst>
              <a:ext uri="{FF2B5EF4-FFF2-40B4-BE49-F238E27FC236}">
                <a16:creationId xmlns:a16="http://schemas.microsoft.com/office/drawing/2014/main" id="{23B10179-401D-4114-B511-86A8A355B6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36" t="34623" r="64348" b="34477"/>
          <a:stretch/>
        </p:blipFill>
        <p:spPr>
          <a:xfrm>
            <a:off x="8818119" y="6546450"/>
            <a:ext cx="263142" cy="252472"/>
          </a:xfrm>
          <a:prstGeom prst="rect">
            <a:avLst/>
          </a:prstGeom>
        </p:spPr>
      </p:pic>
      <p:pic>
        <p:nvPicPr>
          <p:cNvPr id="3" name="Imagen 2">
            <a:extLst>
              <a:ext uri="{FF2B5EF4-FFF2-40B4-BE49-F238E27FC236}">
                <a16:creationId xmlns:a16="http://schemas.microsoft.com/office/drawing/2014/main" id="{7C687EFF-831F-3EC8-B99D-17F6457A1430}"/>
              </a:ext>
            </a:extLst>
          </p:cNvPr>
          <p:cNvPicPr>
            <a:picLocks noChangeAspect="1"/>
          </p:cNvPicPr>
          <p:nvPr/>
        </p:nvPicPr>
        <p:blipFill>
          <a:blip r:embed="rId4"/>
          <a:stretch>
            <a:fillRect/>
          </a:stretch>
        </p:blipFill>
        <p:spPr>
          <a:xfrm>
            <a:off x="252822" y="1312967"/>
            <a:ext cx="8612375" cy="4601132"/>
          </a:xfrm>
          <a:prstGeom prst="rect">
            <a:avLst/>
          </a:prstGeom>
        </p:spPr>
      </p:pic>
      <p:sp>
        <p:nvSpPr>
          <p:cNvPr id="2" name="CuadroTexto 1">
            <a:extLst>
              <a:ext uri="{FF2B5EF4-FFF2-40B4-BE49-F238E27FC236}">
                <a16:creationId xmlns:a16="http://schemas.microsoft.com/office/drawing/2014/main" id="{CEF360BD-BCC0-AE57-3458-49C687F68D07}"/>
              </a:ext>
            </a:extLst>
          </p:cNvPr>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Por Qué Invertir?</a:t>
            </a:r>
          </a:p>
        </p:txBody>
      </p:sp>
    </p:spTree>
    <p:extLst>
      <p:ext uri="{BB962C8B-B14F-4D97-AF65-F5344CB8AC3E}">
        <p14:creationId xmlns:p14="http://schemas.microsoft.com/office/powerpoint/2010/main" val="273900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D6B007-3EDA-9A47-ACB1-816A8B655D1B}"/>
              </a:ext>
            </a:extLst>
          </p:cNvPr>
          <p:cNvPicPr>
            <a:picLocks noChangeAspect="1"/>
          </p:cNvPicPr>
          <p:nvPr/>
        </p:nvPicPr>
        <p:blipFill rotWithShape="1">
          <a:blip r:embed="rId3" cstate="print">
            <a:alphaModFix amt="5000"/>
            <a:extLst>
              <a:ext uri="{BEBA8EAE-BF5A-486C-A8C5-ECC9F3942E4B}">
                <a14:imgProps xmlns:a14="http://schemas.microsoft.com/office/drawing/2010/main">
                  <a14:imgLayer r:embed="rId4">
                    <a14:imgEffect>
                      <a14:backgroundRemoval t="26935" b="73725" l="33333" r="65392">
                        <a14:foregroundMark x1="47057" y1="29994" x2="52493" y2="30234"/>
                        <a14:foregroundMark x1="51181" y1="29274" x2="48219" y2="28794"/>
                        <a14:foregroundMark x1="49869" y1="26935" x2="50131" y2="27175"/>
                        <a14:foregroundMark x1="62805" y1="47630" x2="63967" y2="52609"/>
                        <a14:foregroundMark x1="63105" y1="47870" x2="64117" y2="51650"/>
                        <a14:foregroundMark x1="64867" y1="50210" x2="65429" y2="50690"/>
                        <a14:foregroundMark x1="51781" y1="46971" x2="46907" y2="50870"/>
                        <a14:foregroundMark x1="46907" y1="50870" x2="52231" y2="50510"/>
                        <a14:foregroundMark x1="52231" y1="50510" x2="47019" y2="51050"/>
                        <a14:foregroundMark x1="47019" y1="51050" x2="47807" y2="53749"/>
                        <a14:foregroundMark x1="36633" y1="52370" x2="37495" y2="48110"/>
                        <a14:foregroundMark x1="45744" y1="67906" x2="49494" y2="73845"/>
                        <a14:foregroundMark x1="49494" y1="73845" x2="52943" y2="68806"/>
                        <a14:foregroundMark x1="37945" y1="54709" x2="35583" y2="47211"/>
                        <a14:foregroundMark x1="35583" y1="47211" x2="38245" y2="46731"/>
                        <a14:foregroundMark x1="37195" y1="54229" x2="37195" y2="48110"/>
                        <a14:foregroundMark x1="36483" y1="45771" x2="33333" y2="52490"/>
                        <a14:foregroundMark x1="33333" y1="52490" x2="36783" y2="53029"/>
                      </a14:backgroundRemoval>
                    </a14:imgEffect>
                    <a14:imgEffect>
                      <a14:sharpenSoften amount="25000"/>
                    </a14:imgEffect>
                    <a14:imgEffect>
                      <a14:colorTemperature colorTemp="5900"/>
                    </a14:imgEffect>
                    <a14:imgEffect>
                      <a14:brightnessContrast bright="20000"/>
                    </a14:imgEffect>
                  </a14:imgLayer>
                </a14:imgProps>
              </a:ext>
              <a:ext uri="{28A0092B-C50C-407E-A947-70E740481C1C}">
                <a14:useLocalDpi xmlns:a14="http://schemas.microsoft.com/office/drawing/2010/main" val="0"/>
              </a:ext>
            </a:extLst>
          </a:blip>
          <a:srcRect l="32794" t="25319" r="32500" b="25090"/>
          <a:stretch/>
        </p:blipFill>
        <p:spPr>
          <a:xfrm>
            <a:off x="6823453" y="3797485"/>
            <a:ext cx="2447113" cy="2185451"/>
          </a:xfrm>
          <a:prstGeom prst="rect">
            <a:avLst/>
          </a:prstGeom>
        </p:spPr>
      </p:pic>
      <p:sp>
        <p:nvSpPr>
          <p:cNvPr id="9" name="Rectangle 8">
            <a:extLst>
              <a:ext uri="{FF2B5EF4-FFF2-40B4-BE49-F238E27FC236}">
                <a16:creationId xmlns:a16="http://schemas.microsoft.com/office/drawing/2014/main" id="{06C5301C-1234-4054-8546-81C654245314}"/>
              </a:ext>
            </a:extLst>
          </p:cNvPr>
          <p:cNvSpPr/>
          <p:nvPr/>
        </p:nvSpPr>
        <p:spPr>
          <a:xfrm>
            <a:off x="200686" y="15460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angle 9">
            <a:extLst>
              <a:ext uri="{FF2B5EF4-FFF2-40B4-BE49-F238E27FC236}">
                <a16:creationId xmlns:a16="http://schemas.microsoft.com/office/drawing/2014/main" id="{FBBF4178-DBD6-496B-B19F-ACCBA6560530}"/>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BA52948F-B7B7-456E-9A39-C8BAAE34658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2" name="Rectangle 11">
            <a:extLst>
              <a:ext uri="{FF2B5EF4-FFF2-40B4-BE49-F238E27FC236}">
                <a16:creationId xmlns:a16="http://schemas.microsoft.com/office/drawing/2014/main" id="{47DAD282-DC62-41C2-9B10-C2763BE67F5E}"/>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5" name="CuadroTexto 35"/>
          <p:cNvSpPr txBox="1"/>
          <p:nvPr/>
        </p:nvSpPr>
        <p:spPr>
          <a:xfrm>
            <a:off x="398762" y="1058269"/>
            <a:ext cx="7940675" cy="338554"/>
          </a:xfrm>
          <a:prstGeom prst="rect">
            <a:avLst/>
          </a:prstGeom>
          <a:noFill/>
        </p:spPr>
        <p:txBody>
          <a:bodyPr wrap="square" rtlCol="0">
            <a:spAutoFit/>
          </a:bodyPr>
          <a:lstStyle/>
          <a:p>
            <a:pPr lvl="0">
              <a:defRPr/>
            </a:pPr>
            <a:r>
              <a:rPr lang="es-ES_tradnl" sz="1600" b="1" i="1">
                <a:solidFill>
                  <a:schemeClr val="accent3">
                    <a:lumMod val="75000"/>
                  </a:schemeClr>
                </a:solidFill>
                <a:latin typeface="Arial" pitchFamily="34" charset="0"/>
                <a:cs typeface="Arial" pitchFamily="34" charset="0"/>
              </a:rPr>
              <a:t>Alternativas de jurisdicciones para ubicar tu patrimonio:</a:t>
            </a:r>
            <a:endParaRPr kumimoji="0" lang="es-MX" sz="1600" b="0" i="1" u="none" strike="noStrike" kern="1200" cap="none" spc="0" normalizeH="0" baseline="0" noProof="0">
              <a:ln>
                <a:noFill/>
              </a:ln>
              <a:solidFill>
                <a:schemeClr val="accent3">
                  <a:lumMod val="75000"/>
                </a:schemeClr>
              </a:solidFill>
              <a:uLnTx/>
              <a:uFillTx/>
              <a:latin typeface="Arial" pitchFamily="34" charset="0"/>
              <a:ea typeface="+mn-ea"/>
              <a:cs typeface="Arial" pitchFamily="34" charset="0"/>
            </a:endParaRPr>
          </a:p>
        </p:txBody>
      </p:sp>
      <p:cxnSp>
        <p:nvCxnSpPr>
          <p:cNvPr id="13" name="Straight Connector 12">
            <a:extLst>
              <a:ext uri="{FF2B5EF4-FFF2-40B4-BE49-F238E27FC236}">
                <a16:creationId xmlns:a16="http://schemas.microsoft.com/office/drawing/2014/main" id="{7EEC5AED-C8D4-433A-92C6-BB8450F223F1}"/>
              </a:ext>
            </a:extLst>
          </p:cNvPr>
          <p:cNvCxnSpPr>
            <a:cxnSpLocks/>
          </p:cNvCxnSpPr>
          <p:nvPr/>
        </p:nvCxnSpPr>
        <p:spPr>
          <a:xfrm>
            <a:off x="-126567" y="6666996"/>
            <a:ext cx="939713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1FBB73-EFB9-4298-9102-30EB323B526C}"/>
              </a:ext>
            </a:extLst>
          </p:cNvPr>
          <p:cNvCxnSpPr>
            <a:cxnSpLocks/>
          </p:cNvCxnSpPr>
          <p:nvPr/>
        </p:nvCxnSpPr>
        <p:spPr>
          <a:xfrm>
            <a:off x="-126567" y="6721023"/>
            <a:ext cx="9397133"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46889119-3F6C-F347-B2A9-E679B18BBB7D}"/>
              </a:ext>
            </a:extLst>
          </p:cNvPr>
          <p:cNvSpPr txBox="1"/>
          <p:nvPr/>
        </p:nvSpPr>
        <p:spPr>
          <a:xfrm>
            <a:off x="393131" y="1351309"/>
            <a:ext cx="8185002" cy="1735155"/>
          </a:xfrm>
          <a:prstGeom prst="rect">
            <a:avLst/>
          </a:prstGeom>
          <a:noFill/>
        </p:spPr>
        <p:txBody>
          <a:bodyPr wrap="square" rtlCol="0">
            <a:spAutoFit/>
          </a:bodyPr>
          <a:lstStyle/>
          <a:p>
            <a:endParaRPr lang="es-ES_tradnl" sz="1100" i="1" dirty="0">
              <a:latin typeface="Arial" pitchFamily="34" charset="0"/>
              <a:cs typeface="Arial" pitchFamily="34" charset="0"/>
            </a:endParaRPr>
          </a:p>
          <a:p>
            <a:pPr marL="285750" indent="-285750">
              <a:lnSpc>
                <a:spcPct val="140000"/>
              </a:lnSpc>
              <a:buFont typeface="Arial" panose="020B0604020202020204" pitchFamily="34" charset="0"/>
              <a:buChar char="•"/>
            </a:pPr>
            <a:r>
              <a:rPr lang="es-MX" sz="1400" dirty="0">
                <a:latin typeface="Arial" pitchFamily="34" charset="0"/>
                <a:cs typeface="Arial" pitchFamily="34" charset="0"/>
              </a:rPr>
              <a:t>Clientes buscando mejores opciones de ingreso sobre sus ahorros existentes para el retiro o un ingreso complementario (de su AFORE/AFP o una herencia o un seguro total o efectivo arriba de su fondo de urgencia o una inversión alternativa a su portafolio actual)</a:t>
            </a:r>
          </a:p>
          <a:p>
            <a:pPr marL="285750" indent="-285750">
              <a:lnSpc>
                <a:spcPct val="140000"/>
              </a:lnSpc>
              <a:buFont typeface="Arial" panose="020B0604020202020204" pitchFamily="34" charset="0"/>
              <a:buChar char="•"/>
            </a:pPr>
            <a:r>
              <a:rPr lang="es-MX" sz="1400" dirty="0">
                <a:latin typeface="Arial" pitchFamily="34" charset="0"/>
                <a:cs typeface="Arial" pitchFamily="34" charset="0"/>
              </a:rPr>
              <a:t>Tasas Fijas muy bajas y negativas en general.</a:t>
            </a:r>
          </a:p>
          <a:p>
            <a:pPr marL="285750" indent="-285750">
              <a:lnSpc>
                <a:spcPct val="140000"/>
              </a:lnSpc>
              <a:buFont typeface="Arial" panose="020B0604020202020204" pitchFamily="34" charset="0"/>
              <a:buChar char="•"/>
            </a:pPr>
            <a:r>
              <a:rPr lang="es-MX" sz="1400" dirty="0">
                <a:latin typeface="Arial" pitchFamily="34" charset="0"/>
                <a:cs typeface="Arial" pitchFamily="34" charset="0"/>
              </a:rPr>
              <a:t>Aprovechar los  beneficios fiscales al momento de planear su futuro financiero</a:t>
            </a:r>
          </a:p>
        </p:txBody>
      </p:sp>
      <p:pic>
        <p:nvPicPr>
          <p:cNvPr id="3" name="Picture 2">
            <a:extLst>
              <a:ext uri="{FF2B5EF4-FFF2-40B4-BE49-F238E27FC236}">
                <a16:creationId xmlns:a16="http://schemas.microsoft.com/office/drawing/2014/main" id="{25F65D3E-39CD-3D93-B46D-EEE064A529D3}"/>
              </a:ext>
            </a:extLst>
          </p:cNvPr>
          <p:cNvPicPr>
            <a:picLocks noChangeAspect="1"/>
          </p:cNvPicPr>
          <p:nvPr/>
        </p:nvPicPr>
        <p:blipFill>
          <a:blip r:embed="rId5"/>
          <a:stretch>
            <a:fillRect/>
          </a:stretch>
        </p:blipFill>
        <p:spPr>
          <a:xfrm>
            <a:off x="479498" y="3060515"/>
            <a:ext cx="8185002" cy="3406018"/>
          </a:xfrm>
          <a:prstGeom prst="rect">
            <a:avLst/>
          </a:prstGeom>
        </p:spPr>
      </p:pic>
      <p:sp>
        <p:nvSpPr>
          <p:cNvPr id="2" name="CuadroTexto 1">
            <a:extLst>
              <a:ext uri="{FF2B5EF4-FFF2-40B4-BE49-F238E27FC236}">
                <a16:creationId xmlns:a16="http://schemas.microsoft.com/office/drawing/2014/main" id="{D7352264-0DEE-8EA3-2E35-43C365BB346E}"/>
              </a:ext>
            </a:extLst>
          </p:cNvPr>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Por Qué Invertir?</a:t>
            </a:r>
          </a:p>
        </p:txBody>
      </p:sp>
    </p:spTree>
    <p:extLst>
      <p:ext uri="{BB962C8B-B14F-4D97-AF65-F5344CB8AC3E}">
        <p14:creationId xmlns:p14="http://schemas.microsoft.com/office/powerpoint/2010/main" val="135418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7"/>
            <a:ext cx="3048000" cy="998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508250" y="1041784"/>
            <a:ext cx="7797028" cy="369332"/>
          </a:xfrm>
          <a:prstGeom prst="rect">
            <a:avLst/>
          </a:prstGeom>
          <a:noFill/>
        </p:spPr>
        <p:txBody>
          <a:bodyPr wrap="square" rtlCol="0">
            <a:spAutoFit/>
          </a:bodyPr>
          <a:lstStyle/>
          <a:p>
            <a:r>
              <a:rPr lang="es-MX" b="1" dirty="0">
                <a:solidFill>
                  <a:srgbClr val="002060"/>
                </a:solidFill>
                <a:effectLst>
                  <a:outerShdw blurRad="38100" dist="38100" dir="2700000" algn="tl">
                    <a:srgbClr val="000000">
                      <a:alpha val="43137"/>
                    </a:srgbClr>
                  </a:outerShdw>
                </a:effectLst>
                <a:latin typeface="Arial" pitchFamily="34" charset="0"/>
                <a:cs typeface="Arial" pitchFamily="34" charset="0"/>
              </a:rPr>
              <a:t>Ejemplo del éxito de Deuda Privada en DIVERSIFICAR  tu cartera</a:t>
            </a:r>
            <a:endParaRPr lang="es-MX" dirty="0">
              <a:effectLst>
                <a:outerShdw blurRad="38100" dist="38100" dir="2700000" algn="tl">
                  <a:srgbClr val="000000">
                    <a:alpha val="43137"/>
                  </a:srgbClr>
                </a:outerShdw>
              </a:effectLst>
            </a:endParaRPr>
          </a:p>
        </p:txBody>
      </p:sp>
      <p:sp>
        <p:nvSpPr>
          <p:cNvPr id="5" name="CuadroTexto 35"/>
          <p:cNvSpPr txBox="1"/>
          <p:nvPr/>
        </p:nvSpPr>
        <p:spPr>
          <a:xfrm>
            <a:off x="484763" y="1536088"/>
            <a:ext cx="8464927" cy="523220"/>
          </a:xfrm>
          <a:prstGeom prst="rect">
            <a:avLst/>
          </a:prstGeom>
          <a:noFill/>
        </p:spPr>
        <p:txBody>
          <a:bodyPr wrap="square" rtlCol="0">
            <a:spAutoFit/>
          </a:bodyPr>
          <a:lstStyle/>
          <a:p>
            <a:r>
              <a:rPr kumimoji="0" lang="es-MX" sz="1400" b="1" i="1" u="none" strike="noStrike" kern="1200" cap="none" spc="0" normalizeH="0" baseline="0" noProof="0" dirty="0">
                <a:ln>
                  <a:noFill/>
                </a:ln>
                <a:solidFill>
                  <a:srgbClr val="A5A5A5">
                    <a:lumMod val="75000"/>
                  </a:srgbClr>
                </a:solidFill>
                <a:effectLst/>
                <a:uLnTx/>
                <a:uFillTx/>
                <a:latin typeface="Arial" pitchFamily="34" charset="0"/>
                <a:ea typeface="+mn-ea"/>
                <a:cs typeface="Arial" pitchFamily="34" charset="0"/>
              </a:rPr>
              <a:t>Ejemplo de cómo una inversionista recibió los siguientes pagos de ingresos durante 2022 con </a:t>
            </a:r>
            <a:r>
              <a:rPr kumimoji="0" lang="es-MX" sz="1400" b="1" i="1" u="sng" strike="noStrike" kern="1200" cap="none" spc="0" normalizeH="0" baseline="0" noProof="0" dirty="0">
                <a:ln>
                  <a:noFill/>
                </a:ln>
                <a:solidFill>
                  <a:srgbClr val="A5A5A5">
                    <a:lumMod val="75000"/>
                  </a:srgbClr>
                </a:solidFill>
                <a:effectLst/>
                <a:uLnTx/>
                <a:uFillTx/>
                <a:latin typeface="Arial" pitchFamily="34" charset="0"/>
                <a:ea typeface="+mn-ea"/>
                <a:cs typeface="Arial" pitchFamily="34" charset="0"/>
              </a:rPr>
              <a:t>una inversión de USD 250,000 </a:t>
            </a:r>
            <a:r>
              <a:rPr kumimoji="0" lang="es-MX" sz="1400" b="1" i="1" u="none" strike="noStrike" kern="1200" cap="none" spc="0" normalizeH="0" baseline="0" noProof="0" dirty="0">
                <a:ln>
                  <a:noFill/>
                </a:ln>
                <a:solidFill>
                  <a:srgbClr val="A5A5A5">
                    <a:lumMod val="75000"/>
                  </a:srgbClr>
                </a:solidFill>
                <a:effectLst/>
                <a:uLnTx/>
                <a:uFillTx/>
                <a:latin typeface="Arial" pitchFamily="34" charset="0"/>
                <a:ea typeface="+mn-ea"/>
                <a:cs typeface="Arial" pitchFamily="34" charset="0"/>
              </a:rPr>
              <a:t>cuando las Bolsas globales bajaron entre alrededor del 20%. </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0" y="4524981"/>
            <a:ext cx="9144000" cy="2365738"/>
          </a:xfrm>
          <a:prstGeom prst="rect">
            <a:avLst/>
          </a:prstGeom>
        </p:spPr>
      </p:pic>
      <p:graphicFrame>
        <p:nvGraphicFramePr>
          <p:cNvPr id="16" name="Tabla 16">
            <a:extLst>
              <a:ext uri="{FF2B5EF4-FFF2-40B4-BE49-F238E27FC236}">
                <a16:creationId xmlns:a16="http://schemas.microsoft.com/office/drawing/2014/main" id="{2F365319-9978-9219-F6FF-A8E120D39FE7}"/>
              </a:ext>
            </a:extLst>
          </p:cNvPr>
          <p:cNvGraphicFramePr>
            <a:graphicFrameLocks noGrp="1"/>
          </p:cNvGraphicFramePr>
          <p:nvPr>
            <p:extLst>
              <p:ext uri="{D42A27DB-BD31-4B8C-83A1-F6EECF244321}">
                <p14:modId xmlns:p14="http://schemas.microsoft.com/office/powerpoint/2010/main" val="4108404545"/>
              </p:ext>
            </p:extLst>
          </p:nvPr>
        </p:nvGraphicFramePr>
        <p:xfrm>
          <a:off x="2395739" y="6031121"/>
          <a:ext cx="4566090" cy="370840"/>
        </p:xfrm>
        <a:graphic>
          <a:graphicData uri="http://schemas.openxmlformats.org/drawingml/2006/table">
            <a:tbl>
              <a:tblPr firstRow="1" bandRow="1">
                <a:tableStyleId>{5C22544A-7EE6-4342-B048-85BDC9FD1C3A}</a:tableStyleId>
              </a:tblPr>
              <a:tblGrid>
                <a:gridCol w="2283045">
                  <a:extLst>
                    <a:ext uri="{9D8B030D-6E8A-4147-A177-3AD203B41FA5}">
                      <a16:colId xmlns:a16="http://schemas.microsoft.com/office/drawing/2014/main" val="328138654"/>
                    </a:ext>
                  </a:extLst>
                </a:gridCol>
                <a:gridCol w="2283045">
                  <a:extLst>
                    <a:ext uri="{9D8B030D-6E8A-4147-A177-3AD203B41FA5}">
                      <a16:colId xmlns:a16="http://schemas.microsoft.com/office/drawing/2014/main" val="143242977"/>
                    </a:ext>
                  </a:extLst>
                </a:gridCol>
              </a:tblGrid>
              <a:tr h="370840">
                <a:tc>
                  <a:txBody>
                    <a:bodyPr/>
                    <a:lstStyle/>
                    <a:p>
                      <a:r>
                        <a:rPr lang="es-MX" dirty="0"/>
                        <a:t>Ingreso Bruto Total</a:t>
                      </a:r>
                    </a:p>
                  </a:txBody>
                  <a:tcPr/>
                </a:tc>
                <a:tc>
                  <a:txBody>
                    <a:bodyPr/>
                    <a:lstStyle/>
                    <a:p>
                      <a:r>
                        <a:rPr lang="es-MX" dirty="0"/>
                        <a:t>USD 23,531.25</a:t>
                      </a:r>
                    </a:p>
                  </a:txBody>
                  <a:tcPr/>
                </a:tc>
                <a:extLst>
                  <a:ext uri="{0D108BD9-81ED-4DB2-BD59-A6C34878D82A}">
                    <a16:rowId xmlns:a16="http://schemas.microsoft.com/office/drawing/2014/main" val="959057696"/>
                  </a:ext>
                </a:extLst>
              </a:tr>
            </a:tbl>
          </a:graphicData>
        </a:graphic>
      </p:graphicFrame>
      <p:pic>
        <p:nvPicPr>
          <p:cNvPr id="19" name="Imagen 18">
            <a:extLst>
              <a:ext uri="{FF2B5EF4-FFF2-40B4-BE49-F238E27FC236}">
                <a16:creationId xmlns:a16="http://schemas.microsoft.com/office/drawing/2014/main" id="{70A39D60-70D9-AB44-634D-9550F0F842CA}"/>
              </a:ext>
            </a:extLst>
          </p:cNvPr>
          <p:cNvPicPr>
            <a:picLocks noChangeAspect="1"/>
          </p:cNvPicPr>
          <p:nvPr/>
        </p:nvPicPr>
        <p:blipFill>
          <a:blip r:embed="rId4"/>
          <a:stretch>
            <a:fillRect/>
          </a:stretch>
        </p:blipFill>
        <p:spPr>
          <a:xfrm>
            <a:off x="1800575" y="2627946"/>
            <a:ext cx="1158340" cy="571550"/>
          </a:xfrm>
          <a:prstGeom prst="rect">
            <a:avLst/>
          </a:prstGeom>
        </p:spPr>
      </p:pic>
      <p:pic>
        <p:nvPicPr>
          <p:cNvPr id="21" name="Imagen 20">
            <a:extLst>
              <a:ext uri="{FF2B5EF4-FFF2-40B4-BE49-F238E27FC236}">
                <a16:creationId xmlns:a16="http://schemas.microsoft.com/office/drawing/2014/main" id="{E16D1E78-4AAA-CE8A-093D-17F662E60E28}"/>
              </a:ext>
            </a:extLst>
          </p:cNvPr>
          <p:cNvPicPr>
            <a:picLocks noChangeAspect="1"/>
          </p:cNvPicPr>
          <p:nvPr/>
        </p:nvPicPr>
        <p:blipFill>
          <a:blip r:embed="rId5"/>
          <a:stretch>
            <a:fillRect/>
          </a:stretch>
        </p:blipFill>
        <p:spPr>
          <a:xfrm>
            <a:off x="3143414" y="2590032"/>
            <a:ext cx="1059272" cy="579170"/>
          </a:xfrm>
          <a:prstGeom prst="rect">
            <a:avLst/>
          </a:prstGeom>
        </p:spPr>
      </p:pic>
      <p:pic>
        <p:nvPicPr>
          <p:cNvPr id="25" name="Imagen 24">
            <a:extLst>
              <a:ext uri="{FF2B5EF4-FFF2-40B4-BE49-F238E27FC236}">
                <a16:creationId xmlns:a16="http://schemas.microsoft.com/office/drawing/2014/main" id="{A6333C73-B118-70EE-983A-EEC4102367FA}"/>
              </a:ext>
            </a:extLst>
          </p:cNvPr>
          <p:cNvPicPr>
            <a:picLocks noChangeAspect="1"/>
          </p:cNvPicPr>
          <p:nvPr/>
        </p:nvPicPr>
        <p:blipFill>
          <a:blip r:embed="rId6"/>
          <a:stretch>
            <a:fillRect/>
          </a:stretch>
        </p:blipFill>
        <p:spPr>
          <a:xfrm>
            <a:off x="4780346" y="2408148"/>
            <a:ext cx="1051651" cy="944962"/>
          </a:xfrm>
          <a:prstGeom prst="rect">
            <a:avLst/>
          </a:prstGeom>
        </p:spPr>
      </p:pic>
      <p:pic>
        <p:nvPicPr>
          <p:cNvPr id="28" name="Imagen 27">
            <a:extLst>
              <a:ext uri="{FF2B5EF4-FFF2-40B4-BE49-F238E27FC236}">
                <a16:creationId xmlns:a16="http://schemas.microsoft.com/office/drawing/2014/main" id="{F286AAEE-6685-4391-474D-7EF8B46CBEAD}"/>
              </a:ext>
            </a:extLst>
          </p:cNvPr>
          <p:cNvPicPr>
            <a:picLocks noChangeAspect="1"/>
          </p:cNvPicPr>
          <p:nvPr/>
        </p:nvPicPr>
        <p:blipFill>
          <a:blip r:embed="rId7"/>
          <a:stretch>
            <a:fillRect/>
          </a:stretch>
        </p:blipFill>
        <p:spPr>
          <a:xfrm>
            <a:off x="7268221" y="2612339"/>
            <a:ext cx="1595661" cy="569153"/>
          </a:xfrm>
          <a:prstGeom prst="rect">
            <a:avLst/>
          </a:prstGeom>
        </p:spPr>
      </p:pic>
      <p:pic>
        <p:nvPicPr>
          <p:cNvPr id="30" name="Imagen 29">
            <a:extLst>
              <a:ext uri="{FF2B5EF4-FFF2-40B4-BE49-F238E27FC236}">
                <a16:creationId xmlns:a16="http://schemas.microsoft.com/office/drawing/2014/main" id="{BEF2C15A-99FF-FD92-97C8-BC8C6E5A349E}"/>
              </a:ext>
            </a:extLst>
          </p:cNvPr>
          <p:cNvPicPr>
            <a:picLocks noChangeAspect="1"/>
          </p:cNvPicPr>
          <p:nvPr/>
        </p:nvPicPr>
        <p:blipFill>
          <a:blip r:embed="rId8"/>
          <a:stretch>
            <a:fillRect/>
          </a:stretch>
        </p:blipFill>
        <p:spPr>
          <a:xfrm>
            <a:off x="6039067" y="2638834"/>
            <a:ext cx="1135318" cy="318085"/>
          </a:xfrm>
          <a:prstGeom prst="rect">
            <a:avLst/>
          </a:prstGeom>
        </p:spPr>
      </p:pic>
      <p:sp>
        <p:nvSpPr>
          <p:cNvPr id="3" name="CuadroTexto 2">
            <a:extLst>
              <a:ext uri="{FF2B5EF4-FFF2-40B4-BE49-F238E27FC236}">
                <a16:creationId xmlns:a16="http://schemas.microsoft.com/office/drawing/2014/main" id="{F9A69A16-7AED-2430-D5F5-8B3013704918}"/>
              </a:ext>
            </a:extLst>
          </p:cNvPr>
          <p:cNvSpPr txBox="1"/>
          <p:nvPr/>
        </p:nvSpPr>
        <p:spPr>
          <a:xfrm>
            <a:off x="393130" y="395453"/>
            <a:ext cx="7476313" cy="646331"/>
          </a:xfrm>
          <a:prstGeom prst="rect">
            <a:avLst/>
          </a:prstGeom>
          <a:noFill/>
        </p:spPr>
        <p:txBody>
          <a:bodyPr wrap="square" rtlCol="0">
            <a:spAutoFit/>
          </a:bodyPr>
          <a:lstStyle/>
          <a:p>
            <a:r>
              <a:rPr lang="da-DK" sz="3600" b="1" spc="-150" dirty="0">
                <a:solidFill>
                  <a:srgbClr val="002060"/>
                </a:solidFill>
                <a:latin typeface="Arial" pitchFamily="34" charset="0"/>
                <a:cs typeface="Arial" pitchFamily="34" charset="0"/>
              </a:rPr>
              <a:t>¿ </a:t>
            </a:r>
            <a:r>
              <a:rPr lang="es-ES_tradnl" sz="36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Por Qué Invertir?</a:t>
            </a:r>
          </a:p>
        </p:txBody>
      </p:sp>
      <p:graphicFrame>
        <p:nvGraphicFramePr>
          <p:cNvPr id="6" name="Tabla 11">
            <a:extLst>
              <a:ext uri="{FF2B5EF4-FFF2-40B4-BE49-F238E27FC236}">
                <a16:creationId xmlns:a16="http://schemas.microsoft.com/office/drawing/2014/main" id="{42E50577-A4AE-AC8B-42D3-5546AACA2BA3}"/>
              </a:ext>
            </a:extLst>
          </p:cNvPr>
          <p:cNvGraphicFramePr>
            <a:graphicFrameLocks noGrp="1"/>
          </p:cNvGraphicFramePr>
          <p:nvPr>
            <p:extLst>
              <p:ext uri="{D42A27DB-BD31-4B8C-83A1-F6EECF244321}">
                <p14:modId xmlns:p14="http://schemas.microsoft.com/office/powerpoint/2010/main" val="391479894"/>
              </p:ext>
            </p:extLst>
          </p:nvPr>
        </p:nvGraphicFramePr>
        <p:xfrm>
          <a:off x="1128038" y="3525639"/>
          <a:ext cx="7101492" cy="2346960"/>
        </p:xfrm>
        <a:graphic>
          <a:graphicData uri="http://schemas.openxmlformats.org/drawingml/2006/table">
            <a:tbl>
              <a:tblPr firstRow="1" bandRow="1">
                <a:tableStyleId>{5C22544A-7EE6-4342-B048-85BDC9FD1C3A}</a:tableStyleId>
              </a:tblPr>
              <a:tblGrid>
                <a:gridCol w="2126885">
                  <a:extLst>
                    <a:ext uri="{9D8B030D-6E8A-4147-A177-3AD203B41FA5}">
                      <a16:colId xmlns:a16="http://schemas.microsoft.com/office/drawing/2014/main" val="150699193"/>
                    </a:ext>
                  </a:extLst>
                </a:gridCol>
                <a:gridCol w="960981">
                  <a:extLst>
                    <a:ext uri="{9D8B030D-6E8A-4147-A177-3AD203B41FA5}">
                      <a16:colId xmlns:a16="http://schemas.microsoft.com/office/drawing/2014/main" val="3759955972"/>
                    </a:ext>
                  </a:extLst>
                </a:gridCol>
                <a:gridCol w="1165596">
                  <a:extLst>
                    <a:ext uri="{9D8B030D-6E8A-4147-A177-3AD203B41FA5}">
                      <a16:colId xmlns:a16="http://schemas.microsoft.com/office/drawing/2014/main" val="50286484"/>
                    </a:ext>
                  </a:extLst>
                </a:gridCol>
                <a:gridCol w="1600200">
                  <a:extLst>
                    <a:ext uri="{9D8B030D-6E8A-4147-A177-3AD203B41FA5}">
                      <a16:colId xmlns:a16="http://schemas.microsoft.com/office/drawing/2014/main" val="1006262691"/>
                    </a:ext>
                  </a:extLst>
                </a:gridCol>
                <a:gridCol w="1247830">
                  <a:extLst>
                    <a:ext uri="{9D8B030D-6E8A-4147-A177-3AD203B41FA5}">
                      <a16:colId xmlns:a16="http://schemas.microsoft.com/office/drawing/2014/main" val="75189726"/>
                    </a:ext>
                  </a:extLst>
                </a:gridCol>
              </a:tblGrid>
              <a:tr h="304398">
                <a:tc>
                  <a:txBody>
                    <a:bodyPr/>
                    <a:lstStyle/>
                    <a:p>
                      <a:r>
                        <a:rPr lang="es-MX" sz="1400" baseline="0" dirty="0"/>
                        <a:t>Instrumento de Renta Fija</a:t>
                      </a:r>
                    </a:p>
                  </a:txBody>
                  <a:tcPr/>
                </a:tc>
                <a:tc>
                  <a:txBody>
                    <a:bodyPr/>
                    <a:lstStyle/>
                    <a:p>
                      <a:r>
                        <a:rPr lang="es-MX" sz="1400" baseline="0" dirty="0"/>
                        <a:t>Tasa </a:t>
                      </a:r>
                      <a:r>
                        <a:rPr lang="es-MX" sz="1400" baseline="0" dirty="0" err="1"/>
                        <a:t>Annual</a:t>
                      </a:r>
                      <a:endParaRPr lang="es-MX" sz="1400" baseline="0" dirty="0"/>
                    </a:p>
                  </a:txBody>
                  <a:tcPr/>
                </a:tc>
                <a:tc>
                  <a:txBody>
                    <a:bodyPr/>
                    <a:lstStyle/>
                    <a:p>
                      <a:r>
                        <a:rPr lang="es-MX" sz="1400" baseline="0" dirty="0"/>
                        <a:t>Asignación</a:t>
                      </a:r>
                    </a:p>
                  </a:txBody>
                  <a:tcPr/>
                </a:tc>
                <a:tc>
                  <a:txBody>
                    <a:bodyPr/>
                    <a:lstStyle/>
                    <a:p>
                      <a:r>
                        <a:rPr lang="es-MX" sz="1400" baseline="0" dirty="0"/>
                        <a:t>Monto de Inversión</a:t>
                      </a:r>
                    </a:p>
                  </a:txBody>
                  <a:tcPr/>
                </a:tc>
                <a:tc>
                  <a:txBody>
                    <a:bodyPr/>
                    <a:lstStyle/>
                    <a:p>
                      <a:r>
                        <a:rPr lang="es-MX" sz="1400" baseline="0" dirty="0"/>
                        <a:t>Ingreso Anual</a:t>
                      </a:r>
                    </a:p>
                  </a:txBody>
                  <a:tcPr/>
                </a:tc>
                <a:extLst>
                  <a:ext uri="{0D108BD9-81ED-4DB2-BD59-A6C34878D82A}">
                    <a16:rowId xmlns:a16="http://schemas.microsoft.com/office/drawing/2014/main" val="2211188619"/>
                  </a:ext>
                </a:extLst>
              </a:tr>
              <a:tr h="304398">
                <a:tc>
                  <a:txBody>
                    <a:bodyPr/>
                    <a:lstStyle/>
                    <a:p>
                      <a:r>
                        <a:rPr lang="es-MX" sz="1400" baseline="0" dirty="0"/>
                        <a:t>URBAN VILLAGE</a:t>
                      </a:r>
                    </a:p>
                  </a:txBody>
                  <a:tcPr/>
                </a:tc>
                <a:tc>
                  <a:txBody>
                    <a:bodyPr/>
                    <a:lstStyle/>
                    <a:p>
                      <a:r>
                        <a:rPr lang="es-MX" sz="1400" baseline="0" dirty="0"/>
                        <a:t>8.00%</a:t>
                      </a:r>
                    </a:p>
                  </a:txBody>
                  <a:tcPr/>
                </a:tc>
                <a:tc>
                  <a:txBody>
                    <a:bodyPr/>
                    <a:lstStyle/>
                    <a:p>
                      <a:r>
                        <a:rPr lang="es-MX" sz="1400" baseline="0" dirty="0"/>
                        <a:t>16.67%</a:t>
                      </a:r>
                    </a:p>
                  </a:txBody>
                  <a:tcPr/>
                </a:tc>
                <a:tc>
                  <a:txBody>
                    <a:bodyPr/>
                    <a:lstStyle/>
                    <a:p>
                      <a:r>
                        <a:rPr lang="es-MX" sz="1400" baseline="0" dirty="0"/>
                        <a:t>USD 41,666.67</a:t>
                      </a:r>
                    </a:p>
                  </a:txBody>
                  <a:tcPr/>
                </a:tc>
                <a:tc>
                  <a:txBody>
                    <a:bodyPr/>
                    <a:lstStyle/>
                    <a:p>
                      <a:r>
                        <a:rPr lang="es-MX" sz="1400" baseline="0" dirty="0"/>
                        <a:t>USD 3,333.33</a:t>
                      </a:r>
                    </a:p>
                  </a:txBody>
                  <a:tcPr/>
                </a:tc>
                <a:extLst>
                  <a:ext uri="{0D108BD9-81ED-4DB2-BD59-A6C34878D82A}">
                    <a16:rowId xmlns:a16="http://schemas.microsoft.com/office/drawing/2014/main" val="854112767"/>
                  </a:ext>
                </a:extLst>
              </a:tr>
              <a:tr h="304398">
                <a:tc>
                  <a:txBody>
                    <a:bodyPr/>
                    <a:lstStyle/>
                    <a:p>
                      <a:r>
                        <a:rPr lang="es-MX" sz="1400" baseline="0" dirty="0"/>
                        <a:t>LINKLEASE FINANCE PLC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9.00%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41,666.67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3,750.00</a:t>
                      </a:r>
                    </a:p>
                  </a:txBody>
                  <a:tcPr/>
                </a:tc>
                <a:extLst>
                  <a:ext uri="{0D108BD9-81ED-4DB2-BD59-A6C34878D82A}">
                    <a16:rowId xmlns:a16="http://schemas.microsoft.com/office/drawing/2014/main" val="282623761"/>
                  </a:ext>
                </a:extLst>
              </a:tr>
              <a:tr h="3043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POPIFI BONDS PLC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8.10%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41,666.67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3,375.00</a:t>
                      </a:r>
                    </a:p>
                  </a:txBody>
                  <a:tcPr/>
                </a:tc>
                <a:extLst>
                  <a:ext uri="{0D108BD9-81ED-4DB2-BD59-A6C34878D82A}">
                    <a16:rowId xmlns:a16="http://schemas.microsoft.com/office/drawing/2014/main" val="1459994986"/>
                  </a:ext>
                </a:extLst>
              </a:tr>
              <a:tr h="304398">
                <a:tc>
                  <a:txBody>
                    <a:bodyPr/>
                    <a:lstStyle/>
                    <a:p>
                      <a:r>
                        <a:rPr lang="es-MX" sz="1400" baseline="0" dirty="0"/>
                        <a:t>LONDON RICHMOND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41,666.67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4,166.67</a:t>
                      </a:r>
                    </a:p>
                  </a:txBody>
                  <a:tcPr/>
                </a:tc>
                <a:extLst>
                  <a:ext uri="{0D108BD9-81ED-4DB2-BD59-A6C34878D82A}">
                    <a16:rowId xmlns:a16="http://schemas.microsoft.com/office/drawing/2014/main" val="3046559444"/>
                  </a:ext>
                </a:extLst>
              </a:tr>
              <a:tr h="304398">
                <a:tc>
                  <a:txBody>
                    <a:bodyPr/>
                    <a:lstStyle/>
                    <a:p>
                      <a:r>
                        <a:rPr lang="es-MX" sz="1400" baseline="0" dirty="0"/>
                        <a:t>ZENITH ENERGY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10.375%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41,666.67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4,322.92</a:t>
                      </a:r>
                    </a:p>
                  </a:txBody>
                  <a:tcPr/>
                </a:tc>
                <a:extLst>
                  <a:ext uri="{0D108BD9-81ED-4DB2-BD59-A6C34878D82A}">
                    <a16:rowId xmlns:a16="http://schemas.microsoft.com/office/drawing/2014/main" val="2726363544"/>
                  </a:ext>
                </a:extLst>
              </a:tr>
              <a:tr h="304398">
                <a:tc>
                  <a:txBody>
                    <a:bodyPr/>
                    <a:lstStyle/>
                    <a:p>
                      <a:r>
                        <a:rPr lang="es-MX" sz="1400" baseline="0" dirty="0"/>
                        <a:t>WOODVILLE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16.67%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41,666.67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baseline="0" dirty="0"/>
                        <a:t>USD 4,583.33</a:t>
                      </a:r>
                    </a:p>
                  </a:txBody>
                  <a:tcPr/>
                </a:tc>
                <a:extLst>
                  <a:ext uri="{0D108BD9-81ED-4DB2-BD59-A6C34878D82A}">
                    <a16:rowId xmlns:a16="http://schemas.microsoft.com/office/drawing/2014/main" val="3444779836"/>
                  </a:ext>
                </a:extLst>
              </a:tr>
            </a:tbl>
          </a:graphicData>
        </a:graphic>
      </p:graphicFrame>
      <p:pic>
        <p:nvPicPr>
          <p:cNvPr id="12" name="Imagen 11">
            <a:extLst>
              <a:ext uri="{FF2B5EF4-FFF2-40B4-BE49-F238E27FC236}">
                <a16:creationId xmlns:a16="http://schemas.microsoft.com/office/drawing/2014/main" id="{532AA3DF-F273-128E-6498-BCD7A2A23EC4}"/>
              </a:ext>
            </a:extLst>
          </p:cNvPr>
          <p:cNvPicPr>
            <a:picLocks noChangeAspect="1"/>
          </p:cNvPicPr>
          <p:nvPr/>
        </p:nvPicPr>
        <p:blipFill>
          <a:blip r:embed="rId9"/>
          <a:stretch>
            <a:fillRect/>
          </a:stretch>
        </p:blipFill>
        <p:spPr>
          <a:xfrm>
            <a:off x="457337" y="2686272"/>
            <a:ext cx="1239703" cy="523221"/>
          </a:xfrm>
          <a:prstGeom prst="rect">
            <a:avLst/>
          </a:prstGeom>
        </p:spPr>
      </p:pic>
    </p:spTree>
    <p:extLst>
      <p:ext uri="{BB962C8B-B14F-4D97-AF65-F5344CB8AC3E}">
        <p14:creationId xmlns:p14="http://schemas.microsoft.com/office/powerpoint/2010/main" val="4086392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3653B2-FC1A-924D-98DE-7EC5D53ED6A7}"/>
              </a:ext>
            </a:extLst>
          </p:cNvPr>
          <p:cNvSpPr txBox="1"/>
          <p:nvPr/>
        </p:nvSpPr>
        <p:spPr>
          <a:xfrm>
            <a:off x="579785" y="1055691"/>
            <a:ext cx="7984429" cy="25114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7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itchFamily="34" charset="0"/>
                <a:ea typeface="+mn-ea"/>
                <a:cs typeface="Arial" pitchFamily="34" charset="0"/>
              </a:rPr>
              <a:t>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a:lnSpc>
                <a:spcPct val="80000"/>
              </a:lnSpc>
            </a:pPr>
            <a:r>
              <a:rPr lang="da-DK" sz="4400" b="1" spc="-150" dirty="0">
                <a:solidFill>
                  <a:srgbClr val="666666"/>
                </a:solidFill>
                <a:latin typeface="Arial" pitchFamily="34" charset="0"/>
                <a:cs typeface="Arial" pitchFamily="34" charset="0"/>
              </a:rPr>
              <a:t>¿</a:t>
            </a:r>
            <a:r>
              <a:rPr lang="da-DK" sz="4400" b="1" spc="-150" dirty="0" err="1">
                <a:solidFill>
                  <a:srgbClr val="666666"/>
                </a:solidFill>
                <a:latin typeface="Arial" pitchFamily="34" charset="0"/>
                <a:cs typeface="Arial" pitchFamily="34" charset="0"/>
              </a:rPr>
              <a:t>Qué</a:t>
            </a:r>
            <a:r>
              <a:rPr lang="da-DK" sz="4400" b="1" spc="-150" dirty="0">
                <a:solidFill>
                  <a:srgbClr val="666666"/>
                </a:solidFill>
                <a:latin typeface="Arial" pitchFamily="34" charset="0"/>
                <a:cs typeface="Arial" pitchFamily="34" charset="0"/>
              </a:rPr>
              <a:t> es </a:t>
            </a:r>
            <a:r>
              <a:rPr lang="da-DK" sz="4400" b="1" spc="-150" dirty="0" err="1">
                <a:solidFill>
                  <a:srgbClr val="666666"/>
                </a:solidFill>
                <a:latin typeface="Arial" pitchFamily="34" charset="0"/>
                <a:cs typeface="Arial" pitchFamily="34" charset="0"/>
              </a:rPr>
              <a:t>un</a:t>
            </a:r>
            <a:r>
              <a:rPr lang="da-DK" sz="4400" b="1" spc="-150" dirty="0">
                <a:solidFill>
                  <a:srgbClr val="666666"/>
                </a:solidFill>
                <a:latin typeface="Arial" pitchFamily="34" charset="0"/>
                <a:cs typeface="Arial" pitchFamily="34" charset="0"/>
              </a:rPr>
              <a:t> </a:t>
            </a:r>
            <a:r>
              <a:rPr lang="da-DK" sz="4400" b="1" spc="-150" dirty="0" err="1">
                <a:solidFill>
                  <a:srgbClr val="666666"/>
                </a:solidFill>
                <a:latin typeface="Arial" pitchFamily="34" charset="0"/>
                <a:cs typeface="Arial" pitchFamily="34" charset="0"/>
              </a:rPr>
              <a:t>Bono</a:t>
            </a:r>
            <a:r>
              <a:rPr lang="da-DK" sz="4400" b="1" spc="-150" dirty="0">
                <a:solidFill>
                  <a:srgbClr val="666666"/>
                </a:solidFill>
                <a:latin typeface="Arial" pitchFamily="34" charset="0"/>
                <a:cs typeface="Arial" pitchFamily="34" charset="0"/>
              </a:rPr>
              <a:t> </a:t>
            </a:r>
            <a:r>
              <a:rPr lang="da-DK" sz="4400" b="1" spc="-150" dirty="0" err="1">
                <a:solidFill>
                  <a:srgbClr val="666666"/>
                </a:solidFill>
                <a:latin typeface="Arial" pitchFamily="34" charset="0"/>
                <a:cs typeface="Arial" pitchFamily="34" charset="0"/>
              </a:rPr>
              <a:t>Corporativo</a:t>
            </a:r>
            <a:r>
              <a:rPr lang="da-DK" sz="4400" b="1" spc="-150" dirty="0">
                <a:solidFill>
                  <a:srgbClr val="666666"/>
                </a:solidFill>
                <a:latin typeface="Arial" pitchFamily="34" charset="0"/>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3368725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3" name="CuadroTexto 2">
            <a:extLst>
              <a:ext uri="{FF2B5EF4-FFF2-40B4-BE49-F238E27FC236}">
                <a16:creationId xmlns:a16="http://schemas.microsoft.com/office/drawing/2014/main" id="{59DF2884-1E41-D71C-F237-BD0ECD0A633A}"/>
              </a:ext>
            </a:extLst>
          </p:cNvPr>
          <p:cNvSpPr txBox="1"/>
          <p:nvPr/>
        </p:nvSpPr>
        <p:spPr>
          <a:xfrm>
            <a:off x="564501" y="474496"/>
            <a:ext cx="5318975" cy="707886"/>
          </a:xfrm>
          <a:prstGeom prst="rect">
            <a:avLst/>
          </a:prstGeom>
          <a:noFill/>
        </p:spPr>
        <p:txBody>
          <a:bodyPr wrap="square" rtlCol="0">
            <a:spAutoFit/>
          </a:bodyPr>
          <a:lstStyle/>
          <a:p>
            <a:r>
              <a:rPr lang="es-MX" sz="40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Bonos corporativos </a:t>
            </a:r>
            <a:endParaRPr lang="es-MX" sz="4000" dirty="0">
              <a:effectLst>
                <a:outerShdw blurRad="50800" dist="38100" dir="2700000" algn="tl" rotWithShape="0">
                  <a:prstClr val="black">
                    <a:alpha val="40000"/>
                  </a:prstClr>
                </a:outerShdw>
              </a:effectLst>
            </a:endParaRPr>
          </a:p>
        </p:txBody>
      </p:sp>
      <p:sp>
        <p:nvSpPr>
          <p:cNvPr id="6" name="CuadroTexto 35">
            <a:extLst>
              <a:ext uri="{FF2B5EF4-FFF2-40B4-BE49-F238E27FC236}">
                <a16:creationId xmlns:a16="http://schemas.microsoft.com/office/drawing/2014/main" id="{B35C8097-759E-4391-29DF-9CAE1553B267}"/>
              </a:ext>
            </a:extLst>
          </p:cNvPr>
          <p:cNvSpPr txBox="1"/>
          <p:nvPr/>
        </p:nvSpPr>
        <p:spPr>
          <a:xfrm>
            <a:off x="221250" y="1106881"/>
            <a:ext cx="8813693" cy="5591274"/>
          </a:xfrm>
          <a:prstGeom prst="rect">
            <a:avLst/>
          </a:prstGeom>
          <a:noFill/>
        </p:spPr>
        <p:txBody>
          <a:bodyPr wrap="square" rtlCol="0">
            <a:spAutoFit/>
          </a:bodyPr>
          <a:lstStyle/>
          <a:p>
            <a:pPr>
              <a:lnSpc>
                <a:spcPts val="2000"/>
              </a:lnSpc>
            </a:pPr>
            <a:r>
              <a:rPr lang="es-ES_tradnl" sz="1400" b="1" u="sng" dirty="0">
                <a:solidFill>
                  <a:srgbClr val="002060"/>
                </a:solidFill>
                <a:latin typeface="Arial" panose="020B0604020202020204" pitchFamily="34" charset="0"/>
                <a:cs typeface="Arial" pitchFamily="34" charset="0"/>
              </a:rPr>
              <a:t>¿Qué es un Bono?</a:t>
            </a:r>
            <a:br>
              <a:rPr lang="es-ES_tradnl" sz="1400" b="1" dirty="0">
                <a:solidFill>
                  <a:srgbClr val="002060"/>
                </a:solidFill>
                <a:latin typeface="Arial" panose="020B0604020202020204" pitchFamily="34" charset="0"/>
                <a:cs typeface="Arial" pitchFamily="34" charset="0"/>
              </a:rPr>
            </a:br>
            <a:endParaRPr lang="es-ES_tradnl" sz="1400" b="1" dirty="0">
              <a:solidFill>
                <a:srgbClr val="002060"/>
              </a:solidFill>
              <a:latin typeface="Arial" panose="020B0604020202020204" pitchFamily="34" charset="0"/>
              <a:cs typeface="Arial" pitchFamily="34" charset="0"/>
            </a:endParaRPr>
          </a:p>
          <a:p>
            <a:pPr>
              <a:lnSpc>
                <a:spcPts val="2000"/>
              </a:lnSpc>
            </a:pPr>
            <a:r>
              <a:rPr lang="es-ES_tradnl" sz="1400" dirty="0">
                <a:latin typeface="Arial" panose="020B0604020202020204" pitchFamily="34" charset="0"/>
                <a:cs typeface="Arial" panose="020B0604020202020204" pitchFamily="34" charset="0"/>
              </a:rPr>
              <a:t>Los bonos son títulos de deuda emitidos principalmente por corporaciones y gobiernos – un préstamo con la promesa de pagar un interés específico por un plazo determinado.</a:t>
            </a:r>
          </a:p>
          <a:p>
            <a:pPr>
              <a:lnSpc>
                <a:spcPts val="2000"/>
              </a:lnSpc>
            </a:pPr>
            <a:endParaRPr lang="es-ES_tradnl" sz="1400" dirty="0">
              <a:solidFill>
                <a:srgbClr val="002060"/>
              </a:solidFill>
              <a:latin typeface="Arial" panose="020B0604020202020204" pitchFamily="34" charset="0"/>
              <a:cs typeface="Arial" pitchFamily="34" charset="0"/>
            </a:endParaRPr>
          </a:p>
          <a:p>
            <a:pPr>
              <a:lnSpc>
                <a:spcPts val="2000"/>
              </a:lnSpc>
            </a:pPr>
            <a:r>
              <a:rPr lang="es-ES_tradnl" sz="1400" b="1" u="sng" dirty="0">
                <a:solidFill>
                  <a:srgbClr val="002060"/>
                </a:solidFill>
                <a:latin typeface="Arial" panose="020B0604020202020204" pitchFamily="34" charset="0"/>
                <a:cs typeface="Arial" pitchFamily="34" charset="0"/>
              </a:rPr>
              <a:t>Calificaciones de Crédito</a:t>
            </a:r>
            <a:endParaRPr lang="es-ES_tradnl" sz="1400" b="1" dirty="0">
              <a:solidFill>
                <a:srgbClr val="002060"/>
              </a:solidFill>
              <a:latin typeface="Arial" panose="020B0604020202020204" pitchFamily="34" charset="0"/>
              <a:cs typeface="Arial" pitchFamily="34" charset="0"/>
            </a:endParaRPr>
          </a:p>
          <a:p>
            <a:pPr>
              <a:buClr>
                <a:srgbClr val="00B050"/>
              </a:buClr>
            </a:pPr>
            <a:endParaRPr lang="es-ES_tradnl" sz="1400" dirty="0">
              <a:latin typeface="Arial" panose="020B0604020202020204" pitchFamily="34" charset="0"/>
              <a:cs typeface="Arial" panose="020B0604020202020204" pitchFamily="34" charset="0"/>
            </a:endParaRPr>
          </a:p>
          <a:p>
            <a:r>
              <a:rPr lang="es-ES_tradnl" sz="1400" dirty="0">
                <a:latin typeface="Arial" panose="020B0604020202020204" pitchFamily="34" charset="0"/>
                <a:cs typeface="Arial" panose="020B0604020202020204" pitchFamily="34" charset="0"/>
              </a:rPr>
              <a:t>La calificación más alta se considera generalmente AAA, y la más baja es C o D. Una calificación no infiere necesariamente una inversión de mejor calidad, simplemente significa que el bono está siendo 'monitoreado' por un 3er partido.</a:t>
            </a:r>
          </a:p>
          <a:p>
            <a:pPr>
              <a:buClr>
                <a:srgbClr val="00B050"/>
              </a:buClr>
            </a:pPr>
            <a:endParaRPr lang="es-ES_tradnl" sz="1400" dirty="0">
              <a:latin typeface="Arial" panose="020B0604020202020204" pitchFamily="34" charset="0"/>
              <a:cs typeface="Arial" panose="020B0604020202020204" pitchFamily="34" charset="0"/>
            </a:endParaRPr>
          </a:p>
          <a:p>
            <a:pPr>
              <a:buClr>
                <a:srgbClr val="00B050"/>
              </a:buClr>
            </a:pPr>
            <a:r>
              <a:rPr lang="es-MX" sz="1400" b="1" u="sng" dirty="0">
                <a:solidFill>
                  <a:srgbClr val="002060"/>
                </a:solidFill>
                <a:latin typeface="Arial" panose="020B0604020202020204" pitchFamily="34" charset="0"/>
                <a:cs typeface="Arial" panose="020B0604020202020204" pitchFamily="34" charset="0"/>
              </a:rPr>
              <a:t>Bonos Garantizados Preferenciales (Senior </a:t>
            </a:r>
            <a:r>
              <a:rPr lang="es-MX" sz="1400" b="1" u="sng" dirty="0" err="1">
                <a:solidFill>
                  <a:srgbClr val="002060"/>
                </a:solidFill>
                <a:latin typeface="Arial" panose="020B0604020202020204" pitchFamily="34" charset="0"/>
                <a:cs typeface="Arial" panose="020B0604020202020204" pitchFamily="34" charset="0"/>
              </a:rPr>
              <a:t>Secured</a:t>
            </a:r>
            <a:r>
              <a:rPr lang="es-MX" sz="1400" b="1" u="sng" dirty="0">
                <a:solidFill>
                  <a:srgbClr val="002060"/>
                </a:solidFill>
                <a:latin typeface="Arial" panose="020B0604020202020204" pitchFamily="34" charset="0"/>
                <a:cs typeface="Arial" panose="020B0604020202020204" pitchFamily="34" charset="0"/>
              </a:rPr>
              <a:t>)</a:t>
            </a:r>
            <a:br>
              <a:rPr lang="es-MX" sz="1400" b="1" u="sng" dirty="0">
                <a:solidFill>
                  <a:srgbClr val="002060"/>
                </a:solidFill>
                <a:latin typeface="Arial" panose="020B0604020202020204" pitchFamily="34" charset="0"/>
                <a:cs typeface="Arial" panose="020B0604020202020204" pitchFamily="34" charset="0"/>
              </a:rPr>
            </a:br>
            <a:endParaRPr lang="en-US" sz="1400" b="1" dirty="0">
              <a:solidFill>
                <a:srgbClr val="002060"/>
              </a:solidFill>
              <a:latin typeface="Arial" panose="020B0604020202020204" pitchFamily="34" charset="0"/>
              <a:cs typeface="Arial" panose="020B0604020202020204" pitchFamily="34" charset="0"/>
            </a:endParaRPr>
          </a:p>
          <a:p>
            <a:pPr>
              <a:buClr>
                <a:srgbClr val="00B050"/>
              </a:buClr>
            </a:pPr>
            <a:r>
              <a:rPr lang="es-MX" sz="1400" dirty="0">
                <a:latin typeface="Arial" panose="020B0604020202020204" pitchFamily="34" charset="0"/>
                <a:cs typeface="Arial" panose="020B0604020202020204" pitchFamily="34" charset="0"/>
              </a:rPr>
              <a:t>Un bono garantizado preferencial se usan mucho PYMES ya la protección al inversos viene porque esta respaldado por activos de la empresa operadora vía el primer cargo legal del fideicomisario de seguridad (una entidad regulada) de un valor igual o superior del bono. En caso de incumplimiento, el fideicomisario vende los activos y se da prioridad de pago a los tenedores/titulares “Senior” del bono quienes son las primeras personas en ser compensados.</a:t>
            </a:r>
          </a:p>
          <a:p>
            <a:pPr>
              <a:buClr>
                <a:srgbClr val="00B050"/>
              </a:buClr>
            </a:pPr>
            <a:endParaRPr lang="es-ES_tradnl" sz="1400" dirty="0">
              <a:latin typeface="Arial" panose="020B0604020202020204" pitchFamily="34" charset="0"/>
              <a:cs typeface="Arial" panose="020B0604020202020204" pitchFamily="34" charset="0"/>
            </a:endParaRPr>
          </a:p>
          <a:p>
            <a:pPr>
              <a:lnSpc>
                <a:spcPts val="2000"/>
              </a:lnSpc>
            </a:pPr>
            <a:r>
              <a:rPr lang="es-MX" sz="1400" b="1" u="sng" dirty="0">
                <a:solidFill>
                  <a:srgbClr val="002060"/>
                </a:solidFill>
                <a:latin typeface="Arial" panose="020B0604020202020204" pitchFamily="34" charset="0"/>
                <a:cs typeface="Arial" pitchFamily="34" charset="0"/>
              </a:rPr>
              <a:t>Bonos Garantizados (</a:t>
            </a:r>
            <a:r>
              <a:rPr lang="es-MX" sz="1400" b="1" u="sng" dirty="0" err="1">
                <a:solidFill>
                  <a:srgbClr val="002060"/>
                </a:solidFill>
                <a:latin typeface="Arial" panose="020B0604020202020204" pitchFamily="34" charset="0"/>
                <a:cs typeface="Arial" pitchFamily="34" charset="0"/>
              </a:rPr>
              <a:t>Secured</a:t>
            </a:r>
            <a:r>
              <a:rPr lang="es-MX" sz="1400" b="1" u="sng" dirty="0">
                <a:solidFill>
                  <a:srgbClr val="002060"/>
                </a:solidFill>
                <a:latin typeface="Arial" panose="020B0604020202020204" pitchFamily="34" charset="0"/>
                <a:cs typeface="Arial" pitchFamily="34" charset="0"/>
              </a:rPr>
              <a:t> Bonds)</a:t>
            </a:r>
            <a:endParaRPr lang="es-MX" sz="1400" b="1" dirty="0">
              <a:solidFill>
                <a:srgbClr val="002060"/>
              </a:solidFill>
              <a:latin typeface="Arial" panose="020B0604020202020204" pitchFamily="34" charset="0"/>
              <a:cs typeface="Arial" pitchFamily="34" charset="0"/>
            </a:endParaRPr>
          </a:p>
          <a:p>
            <a:pPr>
              <a:lnSpc>
                <a:spcPts val="2000"/>
              </a:lnSpc>
            </a:pPr>
            <a:endParaRPr lang="es-MX" sz="1400" dirty="0">
              <a:solidFill>
                <a:srgbClr val="002060"/>
              </a:solidFill>
              <a:latin typeface="Arial" panose="020B0604020202020204" pitchFamily="34" charset="0"/>
              <a:cs typeface="Arial" pitchFamily="34" charset="0"/>
            </a:endParaRPr>
          </a:p>
          <a:p>
            <a:r>
              <a:rPr lang="es-MX" sz="1400" dirty="0">
                <a:latin typeface="Arial" panose="020B0604020202020204" pitchFamily="34" charset="0"/>
                <a:cs typeface="Arial" panose="020B0604020202020204" pitchFamily="34" charset="0"/>
              </a:rPr>
              <a:t>Un bono garantizado significa que la deuda está asegurada por un activo específico que es propiedad del</a:t>
            </a:r>
          </a:p>
          <a:p>
            <a:r>
              <a:rPr lang="es-MX" sz="1400" dirty="0">
                <a:latin typeface="Arial" panose="020B0604020202020204" pitchFamily="34" charset="0"/>
                <a:cs typeface="Arial" panose="020B0604020202020204" pitchFamily="34" charset="0"/>
              </a:rPr>
              <a:t>           emisor. Sirve como garantía para el préstamo. Si el emisor incumple el préstamo, el título del activo se</a:t>
            </a:r>
          </a:p>
          <a:p>
            <a:r>
              <a:rPr lang="es-MX" sz="1400" dirty="0">
                <a:latin typeface="Arial" panose="020B0604020202020204" pitchFamily="34" charset="0"/>
                <a:cs typeface="Arial" panose="020B0604020202020204" pitchFamily="34" charset="0"/>
              </a:rPr>
              <a:t>           transfiere a los tenedores de bonos.</a:t>
            </a:r>
            <a:endParaRPr lang="es-ES_tradnl"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240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3" name="CuadroTexto 2">
            <a:extLst>
              <a:ext uri="{FF2B5EF4-FFF2-40B4-BE49-F238E27FC236}">
                <a16:creationId xmlns:a16="http://schemas.microsoft.com/office/drawing/2014/main" id="{59DF2884-1E41-D71C-F237-BD0ECD0A633A}"/>
              </a:ext>
            </a:extLst>
          </p:cNvPr>
          <p:cNvSpPr txBox="1"/>
          <p:nvPr/>
        </p:nvSpPr>
        <p:spPr>
          <a:xfrm>
            <a:off x="564501" y="474496"/>
            <a:ext cx="5318975" cy="707886"/>
          </a:xfrm>
          <a:prstGeom prst="rect">
            <a:avLst/>
          </a:prstGeom>
          <a:noFill/>
        </p:spPr>
        <p:txBody>
          <a:bodyPr wrap="square" rtlCol="0">
            <a:spAutoFit/>
          </a:bodyPr>
          <a:lstStyle/>
          <a:p>
            <a:r>
              <a:rPr lang="es-MX" sz="40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Bonos corporativos </a:t>
            </a:r>
            <a:endParaRPr lang="es-MX" sz="4000" dirty="0">
              <a:effectLst>
                <a:outerShdw blurRad="50800" dist="38100" dir="2700000" algn="tl" rotWithShape="0">
                  <a:prstClr val="black">
                    <a:alpha val="40000"/>
                  </a:prstClr>
                </a:outerShdw>
              </a:effectLst>
            </a:endParaRPr>
          </a:p>
        </p:txBody>
      </p:sp>
      <p:sp>
        <p:nvSpPr>
          <p:cNvPr id="4" name="CuadroTexto 35">
            <a:extLst>
              <a:ext uri="{FF2B5EF4-FFF2-40B4-BE49-F238E27FC236}">
                <a16:creationId xmlns:a16="http://schemas.microsoft.com/office/drawing/2014/main" id="{C409D048-B9E4-E06C-7416-3D1597555520}"/>
              </a:ext>
            </a:extLst>
          </p:cNvPr>
          <p:cNvSpPr txBox="1"/>
          <p:nvPr/>
        </p:nvSpPr>
        <p:spPr>
          <a:xfrm>
            <a:off x="316997" y="1113783"/>
            <a:ext cx="8729848" cy="5848204"/>
          </a:xfrm>
          <a:prstGeom prst="rect">
            <a:avLst/>
          </a:prstGeom>
          <a:noFill/>
        </p:spPr>
        <p:txBody>
          <a:bodyPr wrap="square" rtlCol="0">
            <a:spAutoFit/>
          </a:bodyPr>
          <a:lstStyle/>
          <a:p>
            <a:pPr>
              <a:buClr>
                <a:srgbClr val="00B050"/>
              </a:buClr>
            </a:pPr>
            <a:r>
              <a:rPr lang="es-ES_tradnl" sz="1400" b="1" u="sng" dirty="0">
                <a:solidFill>
                  <a:srgbClr val="002060"/>
                </a:solidFill>
                <a:latin typeface="Arial" panose="020B0604020202020204" pitchFamily="34" charset="0"/>
                <a:cs typeface="Arial" pitchFamily="34" charset="0"/>
              </a:rPr>
              <a:t>Notas de Préstamo</a:t>
            </a:r>
            <a:endParaRPr lang="es-ES_tradnl" sz="1400" b="1" dirty="0">
              <a:solidFill>
                <a:srgbClr val="002060"/>
              </a:solidFill>
              <a:latin typeface="Arial" panose="020B0604020202020204" pitchFamily="34" charset="0"/>
              <a:cs typeface="Arial" pitchFamily="34" charset="0"/>
            </a:endParaRPr>
          </a:p>
          <a:p>
            <a:pPr>
              <a:lnSpc>
                <a:spcPts val="2000"/>
              </a:lnSpc>
            </a:pPr>
            <a:r>
              <a:rPr lang="es-ES_tradnl" sz="1400" dirty="0">
                <a:latin typeface="Arial" panose="020B0604020202020204" pitchFamily="34" charset="0"/>
                <a:cs typeface="Arial" panose="020B0604020202020204" pitchFamily="34" charset="0"/>
              </a:rPr>
              <a:t>Las Notas de Préstamo no están cotizadas en una bolsa (intercambio de inversiones), y por lo tanto son menos transferibles si se requiere una transferencia de propiedad. Un bono tiene el requisito de satisfacer contrapartes más profesionales, como la autoridad de la Bolsa y sistemas de compensación seguros como </a:t>
            </a:r>
            <a:r>
              <a:rPr lang="es-ES_tradnl" sz="1400" dirty="0" err="1">
                <a:latin typeface="Arial" panose="020B0604020202020204" pitchFamily="34" charset="0"/>
                <a:cs typeface="Arial" panose="020B0604020202020204" pitchFamily="34" charset="0"/>
              </a:rPr>
              <a:t>Euroclear</a:t>
            </a:r>
            <a:r>
              <a:rPr lang="es-ES_tradnl" sz="1400" dirty="0">
                <a:latin typeface="Arial" panose="020B0604020202020204" pitchFamily="34" charset="0"/>
                <a:cs typeface="Arial" panose="020B0604020202020204" pitchFamily="34" charset="0"/>
              </a:rPr>
              <a:t>, </a:t>
            </a:r>
            <a:r>
              <a:rPr lang="es-ES_tradnl" sz="1400" dirty="0" err="1">
                <a:latin typeface="Arial" panose="020B0604020202020204" pitchFamily="34" charset="0"/>
                <a:cs typeface="Arial" panose="020B0604020202020204" pitchFamily="34" charset="0"/>
              </a:rPr>
              <a:t>Crest</a:t>
            </a:r>
            <a:r>
              <a:rPr lang="es-ES_tradnl" sz="1400" dirty="0">
                <a:latin typeface="Arial" panose="020B0604020202020204" pitchFamily="34" charset="0"/>
                <a:cs typeface="Arial" panose="020B0604020202020204" pitchFamily="34" charset="0"/>
              </a:rPr>
              <a:t>, etc.</a:t>
            </a:r>
            <a:r>
              <a:rPr lang="es-ES_tradnl" sz="1400" u="sng" dirty="0">
                <a:solidFill>
                  <a:srgbClr val="002060"/>
                </a:solidFill>
                <a:latin typeface="Arial" panose="020B0604020202020204" pitchFamily="34" charset="0"/>
                <a:cs typeface="Arial" panose="020B0604020202020204" pitchFamily="34" charset="0"/>
              </a:rPr>
              <a:t> </a:t>
            </a:r>
            <a:br>
              <a:rPr lang="es-ES_tradnl" sz="1400" u="sng" dirty="0">
                <a:solidFill>
                  <a:srgbClr val="002060"/>
                </a:solidFill>
                <a:latin typeface="Arial" panose="020B0604020202020204" pitchFamily="34" charset="0"/>
                <a:cs typeface="Arial" panose="020B0604020202020204" pitchFamily="34" charset="0"/>
              </a:rPr>
            </a:br>
            <a:br>
              <a:rPr lang="es-ES_tradnl" sz="1400" u="sng" dirty="0">
                <a:solidFill>
                  <a:srgbClr val="002060"/>
                </a:solidFill>
                <a:latin typeface="Arial" panose="020B0604020202020204" pitchFamily="34" charset="0"/>
                <a:cs typeface="Arial" panose="020B0604020202020204" pitchFamily="34" charset="0"/>
              </a:rPr>
            </a:br>
            <a:r>
              <a:rPr lang="es-ES_tradnl" sz="1400" b="1" u="sng" dirty="0">
                <a:solidFill>
                  <a:srgbClr val="002060"/>
                </a:solidFill>
                <a:latin typeface="Arial" panose="020B0604020202020204" pitchFamily="34" charset="0"/>
                <a:cs typeface="Arial" panose="020B0604020202020204" pitchFamily="34" charset="0"/>
              </a:rPr>
              <a:t>Bonos no Garantizados (</a:t>
            </a:r>
            <a:r>
              <a:rPr lang="es-ES_tradnl" sz="1400" b="1" u="sng" dirty="0" err="1">
                <a:solidFill>
                  <a:srgbClr val="002060"/>
                </a:solidFill>
                <a:latin typeface="Arial" panose="020B0604020202020204" pitchFamily="34" charset="0"/>
                <a:cs typeface="Arial" panose="020B0604020202020204" pitchFamily="34" charset="0"/>
              </a:rPr>
              <a:t>Unsecured</a:t>
            </a:r>
            <a:r>
              <a:rPr lang="es-ES_tradnl" sz="1400" b="1" u="sng" dirty="0">
                <a:solidFill>
                  <a:srgbClr val="002060"/>
                </a:solidFill>
                <a:latin typeface="Arial" panose="020B0604020202020204" pitchFamily="34" charset="0"/>
                <a:cs typeface="Arial" panose="020B0604020202020204" pitchFamily="34" charset="0"/>
              </a:rPr>
              <a:t> Bonds)</a:t>
            </a:r>
            <a:endParaRPr lang="es-ES_tradnl" sz="1400" b="1" dirty="0">
              <a:solidFill>
                <a:srgbClr val="002060"/>
              </a:solidFill>
              <a:latin typeface="Arial" panose="020B0604020202020204" pitchFamily="34" charset="0"/>
              <a:cs typeface="Arial" panose="020B0604020202020204" pitchFamily="34" charset="0"/>
            </a:endParaRPr>
          </a:p>
          <a:p>
            <a:pPr>
              <a:lnSpc>
                <a:spcPts val="2000"/>
              </a:lnSpc>
            </a:pPr>
            <a:r>
              <a:rPr lang="es-ES_tradnl" sz="1400" dirty="0">
                <a:latin typeface="Arial" panose="020B0604020202020204" pitchFamily="34" charset="0"/>
                <a:cs typeface="Arial" panose="020B0604020202020204" pitchFamily="34" charset="0"/>
              </a:rPr>
              <a:t>Un bono no garantizado es un bono que no está respaldado por garantías o seguridad de algún tipo.</a:t>
            </a:r>
            <a:endParaRPr lang="es-ES_tradnl" sz="1600" dirty="0">
              <a:latin typeface="Arial" panose="020B0604020202020204" pitchFamily="34" charset="0"/>
              <a:cs typeface="Arial" panose="020B0604020202020204" pitchFamily="34" charset="0"/>
            </a:endParaRPr>
          </a:p>
          <a:p>
            <a:pPr>
              <a:buClr>
                <a:srgbClr val="00B050"/>
              </a:buClr>
            </a:pPr>
            <a:endParaRPr lang="es-MX" sz="1400" dirty="0">
              <a:latin typeface="Arial" panose="020B0604020202020204" pitchFamily="34" charset="0"/>
              <a:cs typeface="Arial" panose="020B0604020202020204" pitchFamily="34" charset="0"/>
            </a:endParaRPr>
          </a:p>
          <a:p>
            <a:r>
              <a:rPr lang="es-MX" sz="1400" b="1" u="sng" dirty="0">
                <a:solidFill>
                  <a:srgbClr val="002060"/>
                </a:solidFill>
                <a:latin typeface="Arial" panose="020B0604020202020204" pitchFamily="34" charset="0"/>
                <a:cs typeface="Arial" panose="020B0604020202020204" pitchFamily="34" charset="0"/>
              </a:rPr>
              <a:t>Bonos Subordinados</a:t>
            </a:r>
            <a:endParaRPr lang="es-MX" sz="1400" b="1" dirty="0">
              <a:solidFill>
                <a:srgbClr val="002060"/>
              </a:solidFill>
              <a:latin typeface="Arial" panose="020B0604020202020204" pitchFamily="34" charset="0"/>
              <a:cs typeface="Arial" panose="020B0604020202020204" pitchFamily="34" charset="0"/>
            </a:endParaRPr>
          </a:p>
          <a:p>
            <a:pPr>
              <a:lnSpc>
                <a:spcPts val="2000"/>
              </a:lnSpc>
            </a:pPr>
            <a:r>
              <a:rPr lang="es-MX" sz="1400" dirty="0">
                <a:latin typeface="Arial" panose="020B0604020202020204" pitchFamily="34" charset="0"/>
                <a:cs typeface="Arial" panose="020B0604020202020204" pitchFamily="34" charset="0"/>
              </a:rPr>
              <a:t>Un bono subordinado es una deuda que se paga sólo después de que  otros acreedores son reembolsados por completo.</a:t>
            </a:r>
          </a:p>
          <a:p>
            <a:pPr>
              <a:lnSpc>
                <a:spcPts val="2000"/>
              </a:lnSpc>
            </a:pPr>
            <a:endParaRPr lang="es-MX" sz="1400" dirty="0">
              <a:latin typeface="Arial" panose="020B0604020202020204" pitchFamily="34" charset="0"/>
              <a:cs typeface="Arial" panose="020B0604020202020204" pitchFamily="34" charset="0"/>
            </a:endParaRPr>
          </a:p>
          <a:p>
            <a:pPr>
              <a:lnSpc>
                <a:spcPts val="2000"/>
              </a:lnSpc>
            </a:pPr>
            <a:r>
              <a:rPr lang="es-MX" sz="1400" b="1" u="sng" dirty="0">
                <a:solidFill>
                  <a:srgbClr val="002060"/>
                </a:solidFill>
                <a:latin typeface="Arial" panose="020B0604020202020204" pitchFamily="34" charset="0"/>
                <a:cs typeface="Arial" panose="020B0604020202020204" pitchFamily="34" charset="0"/>
              </a:rPr>
              <a:t>Bonos Convertibles</a:t>
            </a:r>
            <a:endParaRPr lang="es-MX" sz="1400" b="1" dirty="0">
              <a:solidFill>
                <a:srgbClr val="002060"/>
              </a:solidFill>
              <a:latin typeface="Arial" pitchFamily="34" charset="0"/>
              <a:cs typeface="Arial" pitchFamily="34" charset="0"/>
            </a:endParaRPr>
          </a:p>
          <a:p>
            <a:pPr>
              <a:lnSpc>
                <a:spcPts val="2000"/>
              </a:lnSpc>
            </a:pPr>
            <a:r>
              <a:rPr lang="es-MX" sz="1400" dirty="0">
                <a:latin typeface="Arial" panose="020B0604020202020204" pitchFamily="34" charset="0"/>
                <a:cs typeface="Arial" panose="020B0604020202020204" pitchFamily="34" charset="0"/>
              </a:rPr>
              <a:t>Denominamos bono convertible a todo aquel bono que tiene la posibilidad de convertirse en acciones. Es decir, confieren un derecho al propietario del bono a cambiar sus bonos por acciones en una fecha determinada.</a:t>
            </a:r>
          </a:p>
          <a:p>
            <a:pPr>
              <a:lnSpc>
                <a:spcPts val="2000"/>
              </a:lnSpc>
            </a:pPr>
            <a:endParaRPr lang="en-US" sz="1400" dirty="0">
              <a:latin typeface="Arial" panose="020B0604020202020204" pitchFamily="34" charset="0"/>
              <a:cs typeface="Arial" panose="020B0604020202020204" pitchFamily="34" charset="0"/>
            </a:endParaRPr>
          </a:p>
          <a:p>
            <a:pPr>
              <a:lnSpc>
                <a:spcPts val="2000"/>
              </a:lnSpc>
            </a:pPr>
            <a:r>
              <a:rPr lang="es-MX" sz="1400" b="1" u="sng" dirty="0">
                <a:solidFill>
                  <a:srgbClr val="002060"/>
                </a:solidFill>
                <a:latin typeface="Arial" panose="020B0604020202020204" pitchFamily="34" charset="0"/>
                <a:cs typeface="Arial" panose="020B0604020202020204" pitchFamily="34" charset="0"/>
              </a:rPr>
              <a:t>Acciones</a:t>
            </a:r>
            <a:endParaRPr lang="es-MX" sz="1400" b="1" dirty="0">
              <a:solidFill>
                <a:srgbClr val="002060"/>
              </a:solidFill>
              <a:latin typeface="Arial" pitchFamily="34" charset="0"/>
              <a:cs typeface="Arial" pitchFamily="34" charset="0"/>
            </a:endParaRPr>
          </a:p>
          <a:p>
            <a:pPr>
              <a:lnSpc>
                <a:spcPts val="2000"/>
              </a:lnSpc>
            </a:pPr>
            <a:r>
              <a:rPr lang="es-ES" sz="1400" b="0" i="0" dirty="0">
                <a:solidFill>
                  <a:srgbClr val="111111"/>
                </a:solidFill>
                <a:effectLst/>
                <a:latin typeface="Roboto" panose="02000000000000000000" pitchFamily="2" charset="0"/>
              </a:rPr>
              <a:t>Las acciones son las</a:t>
            </a:r>
            <a:r>
              <a:rPr lang="es-ES" sz="1400" b="1" i="0" dirty="0">
                <a:solidFill>
                  <a:srgbClr val="111111"/>
                </a:solidFill>
                <a:effectLst/>
                <a:latin typeface="Roboto" panose="02000000000000000000" pitchFamily="2" charset="0"/>
              </a:rPr>
              <a:t> partes en las que se divide el capital de una empresa</a:t>
            </a:r>
            <a:r>
              <a:rPr lang="es-ES" sz="1400" b="0" i="0" dirty="0">
                <a:solidFill>
                  <a:srgbClr val="111111"/>
                </a:solidFill>
                <a:effectLst/>
                <a:latin typeface="Roboto" panose="02000000000000000000" pitchFamily="2" charset="0"/>
              </a:rPr>
              <a:t>. Cada inversionista de una</a:t>
            </a:r>
          </a:p>
          <a:p>
            <a:pPr>
              <a:lnSpc>
                <a:spcPts val="2000"/>
              </a:lnSpc>
            </a:pPr>
            <a:r>
              <a:rPr lang="es-ES" sz="1400" b="0" i="0" dirty="0">
                <a:solidFill>
                  <a:srgbClr val="111111"/>
                </a:solidFill>
                <a:effectLst/>
                <a:latin typeface="Roboto" panose="02000000000000000000" pitchFamily="2" charset="0"/>
              </a:rPr>
              <a:t>        compañía posee un número determinado de acciones, por lo que será dueño del porcentaje que esos</a:t>
            </a:r>
          </a:p>
          <a:p>
            <a:pPr>
              <a:lnSpc>
                <a:spcPts val="2000"/>
              </a:lnSpc>
            </a:pPr>
            <a:r>
              <a:rPr lang="es-ES" sz="1400" dirty="0">
                <a:solidFill>
                  <a:srgbClr val="111111"/>
                </a:solidFill>
                <a:latin typeface="Roboto" panose="02000000000000000000" pitchFamily="2" charset="0"/>
              </a:rPr>
              <a:t>        </a:t>
            </a:r>
            <a:r>
              <a:rPr lang="es-ES" sz="1400" b="0" i="0" dirty="0">
                <a:solidFill>
                  <a:srgbClr val="111111"/>
                </a:solidFill>
                <a:effectLst/>
                <a:latin typeface="Roboto" panose="02000000000000000000" pitchFamily="2" charset="0"/>
              </a:rPr>
              <a:t> títulos representen de la compañía. Son las ultimas inversionistas en ser compensadas en caso de quiebra.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552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F1EFE1-8495-0921-00C9-EA9CD07B3BB8}"/>
              </a:ext>
            </a:extLst>
          </p:cNvPr>
          <p:cNvPicPr>
            <a:picLocks noChangeAspect="1"/>
          </p:cNvPicPr>
          <p:nvPr/>
        </p:nvPicPr>
        <p:blipFill>
          <a:blip r:embed="rId2">
            <a:alphaModFix amt="30000"/>
          </a:blip>
          <a:stretch>
            <a:fillRect/>
          </a:stretch>
        </p:blipFill>
        <p:spPr>
          <a:xfrm>
            <a:off x="1" y="0"/>
            <a:ext cx="9143999" cy="6857999"/>
          </a:xfrm>
          <a:prstGeom prst="rect">
            <a:avLst/>
          </a:prstGeom>
          <a:noFill/>
          <a:effectLst>
            <a:reflection stA="15000" endPos="65000" dist="50800" dir="5400000" sy="-100000" algn="bl" rotWithShape="0"/>
          </a:effectLst>
        </p:spPr>
      </p:pic>
      <p:sp>
        <p:nvSpPr>
          <p:cNvPr id="11" name="CuadroTexto 37">
            <a:extLst>
              <a:ext uri="{FF2B5EF4-FFF2-40B4-BE49-F238E27FC236}">
                <a16:creationId xmlns:a16="http://schemas.microsoft.com/office/drawing/2014/main" id="{24A9B2A7-6362-694B-9836-27C5406661D3}"/>
              </a:ext>
            </a:extLst>
          </p:cNvPr>
          <p:cNvSpPr txBox="1"/>
          <p:nvPr/>
        </p:nvSpPr>
        <p:spPr>
          <a:xfrm>
            <a:off x="0" y="2021267"/>
            <a:ext cx="8589981" cy="1077218"/>
          </a:xfrm>
          <a:prstGeom prst="rect">
            <a:avLst/>
          </a:prstGeom>
          <a:noFill/>
        </p:spPr>
        <p:txBody>
          <a:bodyPr wrap="square" rtlCol="0">
            <a:spAutoFit/>
          </a:bodyPr>
          <a:lstStyle/>
          <a:p>
            <a:pPr algn="ctr"/>
            <a:r>
              <a:rPr lang="es-MX" sz="32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Bonos Corporativos de</a:t>
            </a:r>
          </a:p>
          <a:p>
            <a:pPr algn="ctr"/>
            <a:r>
              <a:rPr lang="es-MX" sz="32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 Grado de Inversor</a:t>
            </a:r>
            <a:endParaRPr lang="es-MX" sz="4000" dirty="0">
              <a:effectLst>
                <a:outerShdw blurRad="50800" dist="38100" dir="2700000" algn="tl" rotWithShape="0">
                  <a:prstClr val="black">
                    <a:alpha val="40000"/>
                  </a:prstClr>
                </a:outerShdw>
              </a:effectLst>
            </a:endParaRPr>
          </a:p>
        </p:txBody>
      </p:sp>
      <p:cxnSp>
        <p:nvCxnSpPr>
          <p:cNvPr id="13" name="Straight Connector 13">
            <a:extLst>
              <a:ext uri="{FF2B5EF4-FFF2-40B4-BE49-F238E27FC236}">
                <a16:creationId xmlns:a16="http://schemas.microsoft.com/office/drawing/2014/main" id="{BB2D60AF-C517-AA49-A4B1-B7086773233A}"/>
              </a:ext>
            </a:extLst>
          </p:cNvPr>
          <p:cNvCxnSpPr>
            <a:cxnSpLocks/>
          </p:cNvCxnSpPr>
          <p:nvPr/>
        </p:nvCxnSpPr>
        <p:spPr>
          <a:xfrm>
            <a:off x="9020700" y="-53986"/>
            <a:ext cx="0" cy="6911985"/>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3">
            <a:extLst>
              <a:ext uri="{FF2B5EF4-FFF2-40B4-BE49-F238E27FC236}">
                <a16:creationId xmlns:a16="http://schemas.microsoft.com/office/drawing/2014/main" id="{59AB7AD2-344F-EE4F-AAA3-6050F85013FC}"/>
              </a:ext>
            </a:extLst>
          </p:cNvPr>
          <p:cNvCxnSpPr>
            <a:cxnSpLocks/>
          </p:cNvCxnSpPr>
          <p:nvPr/>
        </p:nvCxnSpPr>
        <p:spPr>
          <a:xfrm flipH="1">
            <a:off x="-1" y="0"/>
            <a:ext cx="675275" cy="61320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2">
            <a:extLst>
              <a:ext uri="{FF2B5EF4-FFF2-40B4-BE49-F238E27FC236}">
                <a16:creationId xmlns:a16="http://schemas.microsoft.com/office/drawing/2014/main" id="{70F06ADF-EF11-6845-9B3C-2B8DA6D016F5}"/>
              </a:ext>
            </a:extLst>
          </p:cNvPr>
          <p:cNvCxnSpPr>
            <a:cxnSpLocks/>
          </p:cNvCxnSpPr>
          <p:nvPr/>
        </p:nvCxnSpPr>
        <p:spPr>
          <a:xfrm flipV="1">
            <a:off x="20973" y="53563"/>
            <a:ext cx="998290" cy="8858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13">
            <a:extLst>
              <a:ext uri="{FF2B5EF4-FFF2-40B4-BE49-F238E27FC236}">
                <a16:creationId xmlns:a16="http://schemas.microsoft.com/office/drawing/2014/main" id="{24BD8912-486D-3148-BB72-B66B0677BE5A}"/>
              </a:ext>
            </a:extLst>
          </p:cNvPr>
          <p:cNvCxnSpPr>
            <a:cxnSpLocks/>
          </p:cNvCxnSpPr>
          <p:nvPr/>
        </p:nvCxnSpPr>
        <p:spPr>
          <a:xfrm>
            <a:off x="8947672" y="-53986"/>
            <a:ext cx="0" cy="6938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14" name="Picture 24" descr="Logo, company name&#10;&#10;Description automatically generated">
            <a:extLst>
              <a:ext uri="{FF2B5EF4-FFF2-40B4-BE49-F238E27FC236}">
                <a16:creationId xmlns:a16="http://schemas.microsoft.com/office/drawing/2014/main" id="{C890C263-3D88-1641-8F5D-97A3E4D1405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092" t="34132" r="67990" b="32636"/>
          <a:stretch/>
        </p:blipFill>
        <p:spPr>
          <a:xfrm>
            <a:off x="4392771" y="565489"/>
            <a:ext cx="358455" cy="373957"/>
          </a:xfrm>
          <a:prstGeom prst="rect">
            <a:avLst/>
          </a:prstGeom>
        </p:spPr>
      </p:pic>
    </p:spTree>
    <p:extLst>
      <p:ext uri="{BB962C8B-B14F-4D97-AF65-F5344CB8AC3E}">
        <p14:creationId xmlns:p14="http://schemas.microsoft.com/office/powerpoint/2010/main" val="324019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055F7D4-4AD1-40CD-9AF8-526E561C6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uadroTexto 1">
            <a:extLst>
              <a:ext uri="{FF2B5EF4-FFF2-40B4-BE49-F238E27FC236}">
                <a16:creationId xmlns:a16="http://schemas.microsoft.com/office/drawing/2014/main" id="{83DEECA9-3D75-D73E-9D11-9629344CF7B8}"/>
              </a:ext>
            </a:extLst>
          </p:cNvPr>
          <p:cNvSpPr txBox="1"/>
          <p:nvPr/>
        </p:nvSpPr>
        <p:spPr>
          <a:xfrm>
            <a:off x="352235" y="4836790"/>
            <a:ext cx="8043620" cy="1754326"/>
          </a:xfrm>
          <a:prstGeom prst="rect">
            <a:avLst/>
          </a:prstGeom>
          <a:noFill/>
        </p:spPr>
        <p:txBody>
          <a:bodyPr wrap="square" rtlCol="0">
            <a:spAutoFit/>
          </a:bodyPr>
          <a:lstStyle/>
          <a:p>
            <a: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t>CAPACITACIÓN:</a:t>
            </a:r>
            <a:b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br>
            <a: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t>- Deuda Privada </a:t>
            </a:r>
            <a:b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br>
            <a:r>
              <a:rPr lang="es-MX" sz="3600" b="1" dirty="0">
                <a:solidFill>
                  <a:schemeClr val="bg1"/>
                </a:solidFill>
                <a:effectLst>
                  <a:outerShdw blurRad="38100" dist="38100" dir="2700000" algn="tl">
                    <a:srgbClr val="000000">
                      <a:alpha val="43137"/>
                    </a:srgbClr>
                  </a:outerShdw>
                </a:effectLst>
                <a:latin typeface="Arial" pitchFamily="34" charset="0"/>
                <a:cs typeface="Arial" pitchFamily="34" charset="0"/>
              </a:rPr>
              <a:t>- Renta Fija de Alto Rendimiento</a:t>
            </a:r>
            <a:endParaRPr lang="es-MX" sz="3600" b="1"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1069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3" name="CuadroTexto 2">
            <a:extLst>
              <a:ext uri="{FF2B5EF4-FFF2-40B4-BE49-F238E27FC236}">
                <a16:creationId xmlns:a16="http://schemas.microsoft.com/office/drawing/2014/main" id="{59DF2884-1E41-D71C-F237-BD0ECD0A633A}"/>
              </a:ext>
            </a:extLst>
          </p:cNvPr>
          <p:cNvSpPr txBox="1"/>
          <p:nvPr/>
        </p:nvSpPr>
        <p:spPr>
          <a:xfrm>
            <a:off x="564501" y="474496"/>
            <a:ext cx="7819321" cy="523220"/>
          </a:xfrm>
          <a:prstGeom prst="rect">
            <a:avLst/>
          </a:prstGeom>
          <a:noFill/>
        </p:spPr>
        <p:txBody>
          <a:bodyPr wrap="square" rtlCol="0">
            <a:spAutoFit/>
          </a:bodyPr>
          <a:lstStyle/>
          <a:p>
            <a:pPr algn="ctr"/>
            <a:r>
              <a:rPr lang="es-MX" sz="28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Bonos Corporativos de  Grado de Inversor</a:t>
            </a:r>
            <a:endParaRPr lang="es-MX" sz="2800" dirty="0">
              <a:effectLst>
                <a:outerShdw blurRad="50800" dist="38100" dir="2700000" algn="tl" rotWithShape="0">
                  <a:prstClr val="black">
                    <a:alpha val="40000"/>
                  </a:prstClr>
                </a:outerShdw>
              </a:effectLst>
            </a:endParaRPr>
          </a:p>
        </p:txBody>
      </p:sp>
      <p:pic>
        <p:nvPicPr>
          <p:cNvPr id="6" name="Imagen 5">
            <a:extLst>
              <a:ext uri="{FF2B5EF4-FFF2-40B4-BE49-F238E27FC236}">
                <a16:creationId xmlns:a16="http://schemas.microsoft.com/office/drawing/2014/main" id="{F797DA9B-61EE-5A4D-9C65-FF3EDBCEF5FC}"/>
              </a:ext>
            </a:extLst>
          </p:cNvPr>
          <p:cNvPicPr>
            <a:picLocks noChangeAspect="1"/>
          </p:cNvPicPr>
          <p:nvPr/>
        </p:nvPicPr>
        <p:blipFill>
          <a:blip r:embed="rId4"/>
          <a:stretch>
            <a:fillRect/>
          </a:stretch>
        </p:blipFill>
        <p:spPr>
          <a:xfrm>
            <a:off x="0" y="1177616"/>
            <a:ext cx="9144000" cy="5489722"/>
          </a:xfrm>
          <a:prstGeom prst="rect">
            <a:avLst/>
          </a:prstGeom>
        </p:spPr>
      </p:pic>
    </p:spTree>
    <p:extLst>
      <p:ext uri="{BB962C8B-B14F-4D97-AF65-F5344CB8AC3E}">
        <p14:creationId xmlns:p14="http://schemas.microsoft.com/office/powerpoint/2010/main" val="176470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F1EFE1-8495-0921-00C9-EA9CD07B3BB8}"/>
              </a:ext>
            </a:extLst>
          </p:cNvPr>
          <p:cNvPicPr>
            <a:picLocks noChangeAspect="1"/>
          </p:cNvPicPr>
          <p:nvPr/>
        </p:nvPicPr>
        <p:blipFill>
          <a:blip r:embed="rId2">
            <a:alphaModFix amt="30000"/>
          </a:blip>
          <a:stretch>
            <a:fillRect/>
          </a:stretch>
        </p:blipFill>
        <p:spPr>
          <a:xfrm>
            <a:off x="1" y="0"/>
            <a:ext cx="9143999" cy="6857999"/>
          </a:xfrm>
          <a:prstGeom prst="rect">
            <a:avLst/>
          </a:prstGeom>
          <a:noFill/>
          <a:effectLst>
            <a:reflection stA="15000" endPos="65000" dist="50800" dir="5400000" sy="-100000" algn="bl" rotWithShape="0"/>
          </a:effectLst>
        </p:spPr>
      </p:pic>
      <p:sp>
        <p:nvSpPr>
          <p:cNvPr id="11" name="CuadroTexto 37">
            <a:extLst>
              <a:ext uri="{FF2B5EF4-FFF2-40B4-BE49-F238E27FC236}">
                <a16:creationId xmlns:a16="http://schemas.microsoft.com/office/drawing/2014/main" id="{24A9B2A7-6362-694B-9836-27C5406661D3}"/>
              </a:ext>
            </a:extLst>
          </p:cNvPr>
          <p:cNvSpPr txBox="1"/>
          <p:nvPr/>
        </p:nvSpPr>
        <p:spPr>
          <a:xfrm>
            <a:off x="0" y="2021267"/>
            <a:ext cx="8589981" cy="1077218"/>
          </a:xfrm>
          <a:prstGeom prst="rect">
            <a:avLst/>
          </a:prstGeom>
          <a:noFill/>
        </p:spPr>
        <p:txBody>
          <a:bodyPr wrap="square" rtlCol="0">
            <a:spAutoFit/>
          </a:bodyPr>
          <a:lstStyle/>
          <a:p>
            <a:pPr algn="ctr"/>
            <a:r>
              <a:rPr lang="es-MX" sz="32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Bonos Corporativos de</a:t>
            </a:r>
          </a:p>
          <a:p>
            <a:pPr algn="ctr"/>
            <a:r>
              <a:rPr lang="es-MX" sz="32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 Alto Rendimiento</a:t>
            </a:r>
            <a:endParaRPr lang="es-MX" sz="4000" dirty="0">
              <a:effectLst>
                <a:outerShdw blurRad="50800" dist="38100" dir="2700000" algn="tl" rotWithShape="0">
                  <a:prstClr val="black">
                    <a:alpha val="40000"/>
                  </a:prstClr>
                </a:outerShdw>
              </a:effectLst>
            </a:endParaRPr>
          </a:p>
        </p:txBody>
      </p:sp>
      <p:cxnSp>
        <p:nvCxnSpPr>
          <p:cNvPr id="13" name="Straight Connector 13">
            <a:extLst>
              <a:ext uri="{FF2B5EF4-FFF2-40B4-BE49-F238E27FC236}">
                <a16:creationId xmlns:a16="http://schemas.microsoft.com/office/drawing/2014/main" id="{BB2D60AF-C517-AA49-A4B1-B7086773233A}"/>
              </a:ext>
            </a:extLst>
          </p:cNvPr>
          <p:cNvCxnSpPr>
            <a:cxnSpLocks/>
          </p:cNvCxnSpPr>
          <p:nvPr/>
        </p:nvCxnSpPr>
        <p:spPr>
          <a:xfrm>
            <a:off x="9020700" y="-53986"/>
            <a:ext cx="0" cy="6911985"/>
          </a:xfrm>
          <a:prstGeom prst="line">
            <a:avLst/>
          </a:prstGeom>
          <a:ln w="571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3">
            <a:extLst>
              <a:ext uri="{FF2B5EF4-FFF2-40B4-BE49-F238E27FC236}">
                <a16:creationId xmlns:a16="http://schemas.microsoft.com/office/drawing/2014/main" id="{59AB7AD2-344F-EE4F-AAA3-6050F85013FC}"/>
              </a:ext>
            </a:extLst>
          </p:cNvPr>
          <p:cNvCxnSpPr>
            <a:cxnSpLocks/>
          </p:cNvCxnSpPr>
          <p:nvPr/>
        </p:nvCxnSpPr>
        <p:spPr>
          <a:xfrm flipH="1">
            <a:off x="-1" y="0"/>
            <a:ext cx="675275" cy="61320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2">
            <a:extLst>
              <a:ext uri="{FF2B5EF4-FFF2-40B4-BE49-F238E27FC236}">
                <a16:creationId xmlns:a16="http://schemas.microsoft.com/office/drawing/2014/main" id="{70F06ADF-EF11-6845-9B3C-2B8DA6D016F5}"/>
              </a:ext>
            </a:extLst>
          </p:cNvPr>
          <p:cNvCxnSpPr>
            <a:cxnSpLocks/>
          </p:cNvCxnSpPr>
          <p:nvPr/>
        </p:nvCxnSpPr>
        <p:spPr>
          <a:xfrm flipV="1">
            <a:off x="20973" y="53563"/>
            <a:ext cx="998290" cy="8858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13">
            <a:extLst>
              <a:ext uri="{FF2B5EF4-FFF2-40B4-BE49-F238E27FC236}">
                <a16:creationId xmlns:a16="http://schemas.microsoft.com/office/drawing/2014/main" id="{24BD8912-486D-3148-BB72-B66B0677BE5A}"/>
              </a:ext>
            </a:extLst>
          </p:cNvPr>
          <p:cNvCxnSpPr>
            <a:cxnSpLocks/>
          </p:cNvCxnSpPr>
          <p:nvPr/>
        </p:nvCxnSpPr>
        <p:spPr>
          <a:xfrm>
            <a:off x="8947672" y="-53986"/>
            <a:ext cx="0" cy="6938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14" name="Picture 24" descr="Logo, company name&#10;&#10;Description automatically generated">
            <a:extLst>
              <a:ext uri="{FF2B5EF4-FFF2-40B4-BE49-F238E27FC236}">
                <a16:creationId xmlns:a16="http://schemas.microsoft.com/office/drawing/2014/main" id="{C890C263-3D88-1641-8F5D-97A3E4D1405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092" t="34132" r="67990" b="32636"/>
          <a:stretch/>
        </p:blipFill>
        <p:spPr>
          <a:xfrm>
            <a:off x="4392771" y="565489"/>
            <a:ext cx="358455" cy="373957"/>
          </a:xfrm>
          <a:prstGeom prst="rect">
            <a:avLst/>
          </a:prstGeom>
        </p:spPr>
      </p:pic>
    </p:spTree>
    <p:extLst>
      <p:ext uri="{BB962C8B-B14F-4D97-AF65-F5344CB8AC3E}">
        <p14:creationId xmlns:p14="http://schemas.microsoft.com/office/powerpoint/2010/main" val="2659453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A picture containing text, computer&#10;&#10;Description automatically generated">
            <a:extLst>
              <a:ext uri="{FF2B5EF4-FFF2-40B4-BE49-F238E27FC236}">
                <a16:creationId xmlns:a16="http://schemas.microsoft.com/office/drawing/2014/main" id="{A703AC4A-8C80-1E4F-8181-41D361DED1B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6089" r="11396" b="71989"/>
          <a:stretch/>
        </p:blipFill>
        <p:spPr>
          <a:xfrm>
            <a:off x="-6" y="4871137"/>
            <a:ext cx="9144000" cy="1986863"/>
          </a:xfrm>
          <a:prstGeom prst="rect">
            <a:avLst/>
          </a:prstGeom>
        </p:spPr>
      </p:pic>
      <p:sp>
        <p:nvSpPr>
          <p:cNvPr id="6" name="Rectangle 5">
            <a:extLst>
              <a:ext uri="{FF2B5EF4-FFF2-40B4-BE49-F238E27FC236}">
                <a16:creationId xmlns:a16="http://schemas.microsoft.com/office/drawing/2014/main" id="{01BF377A-9633-48C9-A425-6D64795F1A5A}"/>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aphicFrame>
        <p:nvGraphicFramePr>
          <p:cNvPr id="9" name="Gráfico 8"/>
          <p:cNvGraphicFramePr/>
          <p:nvPr>
            <p:extLst>
              <p:ext uri="{D42A27DB-BD31-4B8C-83A1-F6EECF244321}">
                <p14:modId xmlns:p14="http://schemas.microsoft.com/office/powerpoint/2010/main" val="1909585221"/>
              </p:ext>
            </p:extLst>
          </p:nvPr>
        </p:nvGraphicFramePr>
        <p:xfrm>
          <a:off x="401873" y="2809084"/>
          <a:ext cx="8378923" cy="4041913"/>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n 2">
            <a:extLst>
              <a:ext uri="{FF2B5EF4-FFF2-40B4-BE49-F238E27FC236}">
                <a16:creationId xmlns:a16="http://schemas.microsoft.com/office/drawing/2014/main" id="{E5374D04-4809-4204-B06E-91EEF3E31BA5}"/>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006" t="26499" r="-1006" b="25511"/>
          <a:stretch/>
        </p:blipFill>
        <p:spPr>
          <a:xfrm>
            <a:off x="6376221" y="423588"/>
            <a:ext cx="2056925" cy="548410"/>
          </a:xfrm>
          <a:prstGeom prst="rect">
            <a:avLst/>
          </a:prstGeom>
        </p:spPr>
      </p:pic>
      <p:sp>
        <p:nvSpPr>
          <p:cNvPr id="5" name="CuadroTexto 35"/>
          <p:cNvSpPr txBox="1"/>
          <p:nvPr/>
        </p:nvSpPr>
        <p:spPr>
          <a:xfrm>
            <a:off x="710851" y="360959"/>
            <a:ext cx="7722295" cy="1571392"/>
          </a:xfrm>
          <a:prstGeom prst="rect">
            <a:avLst/>
          </a:prstGeom>
          <a:noFill/>
        </p:spPr>
        <p:txBody>
          <a:bodyPr wrap="square" rtlCol="0">
            <a:spAutoFit/>
          </a:bodyPr>
          <a:lstStyle/>
          <a:p>
            <a:r>
              <a:rPr lang="es-MX"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Universidad Harvard y su </a:t>
            </a:r>
          </a:p>
          <a:p>
            <a:r>
              <a:rPr lang="es-MX"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asignación de inversiones</a:t>
            </a:r>
          </a:p>
          <a:p>
            <a:pPr algn="ctr">
              <a:lnSpc>
                <a:spcPts val="2000"/>
              </a:lnSpc>
            </a:pPr>
            <a:endParaRPr lang="es-MX" sz="1200" dirty="0">
              <a:latin typeface="Arial" panose="020B0604020202020204" pitchFamily="34" charset="0"/>
              <a:cs typeface="Arial" panose="020B0604020202020204" pitchFamily="34" charset="0"/>
            </a:endParaRPr>
          </a:p>
          <a:p>
            <a:pPr>
              <a:lnSpc>
                <a:spcPts val="2000"/>
              </a:lnSpc>
            </a:pPr>
            <a:r>
              <a:rPr lang="es-MX" sz="1400" b="1" dirty="0">
                <a:solidFill>
                  <a:schemeClr val="bg2">
                    <a:lumMod val="50000"/>
                  </a:schemeClr>
                </a:solidFill>
                <a:latin typeface="Arial" panose="020B0604020202020204" pitchFamily="34" charset="0"/>
                <a:cs typeface="Arial" panose="020B0604020202020204" pitchFamily="34" charset="0"/>
              </a:rPr>
              <a:t>Las instituciones de gran escala como la Universidad de Harvard y Yale, junto con los fondos de pensiones, son reconocidas por la diversificación de sus cartera</a:t>
            </a:r>
            <a:r>
              <a:rPr lang="es-MX" sz="1200" dirty="0">
                <a:latin typeface="Arial" panose="020B0604020202020204" pitchFamily="34" charset="0"/>
                <a:cs typeface="Arial" panose="020B0604020202020204" pitchFamily="34" charset="0"/>
              </a:rPr>
              <a:t>.</a:t>
            </a:r>
            <a:endParaRPr lang="es-MX" sz="1200" i="1" u="sng" dirty="0">
              <a:latin typeface="Arial" panose="020B0604020202020204" pitchFamily="34" charset="0"/>
              <a:cs typeface="Arial" panose="020B0604020202020204" pitchFamily="34" charset="0"/>
            </a:endParaRPr>
          </a:p>
        </p:txBody>
      </p:sp>
      <p:pic>
        <p:nvPicPr>
          <p:cNvPr id="8" name="Picture 7" descr="Logo, company name&#10;&#10;Description automatically generated">
            <a:extLst>
              <a:ext uri="{FF2B5EF4-FFF2-40B4-BE49-F238E27FC236}">
                <a16:creationId xmlns:a16="http://schemas.microsoft.com/office/drawing/2014/main" id="{046E0261-7AC0-432A-B2EB-7D8E6A0D47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36" t="34623" r="64348" b="34477"/>
          <a:stretch/>
        </p:blipFill>
        <p:spPr>
          <a:xfrm>
            <a:off x="447709" y="678430"/>
            <a:ext cx="263142" cy="252472"/>
          </a:xfrm>
          <a:prstGeom prst="rect">
            <a:avLst/>
          </a:prstGeom>
        </p:spPr>
      </p:pic>
      <p:pic>
        <p:nvPicPr>
          <p:cNvPr id="4" name="Imagen 3">
            <a:extLst>
              <a:ext uri="{FF2B5EF4-FFF2-40B4-BE49-F238E27FC236}">
                <a16:creationId xmlns:a16="http://schemas.microsoft.com/office/drawing/2014/main" id="{2CF1F30A-A050-D3AE-ED74-52ADDC4AEECE}"/>
              </a:ext>
            </a:extLst>
          </p:cNvPr>
          <p:cNvPicPr>
            <a:picLocks noChangeAspect="1"/>
          </p:cNvPicPr>
          <p:nvPr/>
        </p:nvPicPr>
        <p:blipFill rotWithShape="1">
          <a:blip r:embed="rId6">
            <a:extLst>
              <a:ext uri="{28A0092B-C50C-407E-A947-70E740481C1C}">
                <a14:useLocalDpi xmlns:a14="http://schemas.microsoft.com/office/drawing/2010/main" val="0"/>
              </a:ext>
            </a:extLst>
          </a:blip>
          <a:srcRect l="11364" t="14961" r="12159" b="14015"/>
          <a:stretch/>
        </p:blipFill>
        <p:spPr>
          <a:xfrm>
            <a:off x="1075453" y="2330284"/>
            <a:ext cx="6993082" cy="3896591"/>
          </a:xfrm>
          <a:prstGeom prst="rect">
            <a:avLst/>
          </a:prstGeom>
        </p:spPr>
      </p:pic>
    </p:spTree>
    <p:extLst>
      <p:ext uri="{BB962C8B-B14F-4D97-AF65-F5344CB8AC3E}">
        <p14:creationId xmlns:p14="http://schemas.microsoft.com/office/powerpoint/2010/main" val="160086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2D0653-F1E7-6249-B5BD-3578F34835DF}"/>
              </a:ext>
            </a:extLst>
          </p:cNvPr>
          <p:cNvSpPr txBox="1"/>
          <p:nvPr/>
        </p:nvSpPr>
        <p:spPr>
          <a:xfrm>
            <a:off x="579785" y="1055691"/>
            <a:ext cx="7984429" cy="3053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itchFamily="34" charset="0"/>
                <a:ea typeface="+mn-ea"/>
                <a:cs typeface="Arial" pitchFamily="34" charset="0"/>
              </a:rPr>
              <a:t>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a:lnSpc>
                <a:spcPct val="80000"/>
              </a:lnSpc>
            </a:pPr>
            <a:r>
              <a:rPr lang="es-ES_tradnl" sz="4400" b="1" spc="-150" dirty="0">
                <a:solidFill>
                  <a:srgbClr val="666666"/>
                </a:solidFill>
                <a:latin typeface="Arial" pitchFamily="34" charset="0"/>
                <a:cs typeface="Arial" pitchFamily="34" charset="0"/>
              </a:rPr>
              <a:t>El portafolio que produce un Ingreso Regular en USD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3439581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586794" y="394334"/>
            <a:ext cx="7797028" cy="523220"/>
          </a:xfrm>
          <a:prstGeom prst="rect">
            <a:avLst/>
          </a:prstGeom>
          <a:noFill/>
        </p:spPr>
        <p:txBody>
          <a:bodyPr wrap="square" rtlCol="0">
            <a:spAutoFit/>
          </a:bodyPr>
          <a:lstStyle/>
          <a:p>
            <a:r>
              <a:rPr lang="es-MX"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Bonos Corporativos De Alto Rendimiento</a:t>
            </a:r>
            <a:endParaRPr lang="es-MX" sz="2800" dirty="0">
              <a:effectLst>
                <a:outerShdw blurRad="38100" dist="38100" dir="2700000" algn="tl">
                  <a:srgbClr val="000000">
                    <a:alpha val="43137"/>
                  </a:srgbClr>
                </a:outerShdw>
              </a:effectLst>
            </a:endParaRPr>
          </a:p>
        </p:txBody>
      </p:sp>
      <p:sp>
        <p:nvSpPr>
          <p:cNvPr id="5" name="CuadroTexto 35"/>
          <p:cNvSpPr txBox="1"/>
          <p:nvPr/>
        </p:nvSpPr>
        <p:spPr>
          <a:xfrm>
            <a:off x="586794" y="882473"/>
            <a:ext cx="8464927" cy="307777"/>
          </a:xfrm>
          <a:prstGeom prst="rect">
            <a:avLst/>
          </a:prstGeom>
          <a:noFill/>
        </p:spPr>
        <p:txBody>
          <a:bodyPr wrap="square" rtlCol="0">
            <a:spAutoFit/>
          </a:bodyPr>
          <a:lstStyle/>
          <a:p>
            <a:r>
              <a:rPr lang="es-ES_tradnl" sz="1400" b="1" dirty="0">
                <a:solidFill>
                  <a:schemeClr val="accent3">
                    <a:lumMod val="75000"/>
                  </a:schemeClr>
                </a:solidFill>
                <a:latin typeface="Arial" pitchFamily="34" charset="0"/>
                <a:cs typeface="Arial" pitchFamily="34" charset="0"/>
              </a:rPr>
              <a:t>Características Esenciales que usamos para filtrar Deuda Privada de calidad</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54330"/>
          <a:stretch/>
        </p:blipFill>
        <p:spPr>
          <a:xfrm>
            <a:off x="0" y="4492262"/>
            <a:ext cx="9144000" cy="2365738"/>
          </a:xfrm>
          <a:prstGeom prst="rect">
            <a:avLst/>
          </a:prstGeom>
        </p:spPr>
      </p:pic>
      <p:sp>
        <p:nvSpPr>
          <p:cNvPr id="12" name="CuadroTexto 35">
            <a:extLst>
              <a:ext uri="{FF2B5EF4-FFF2-40B4-BE49-F238E27FC236}">
                <a16:creationId xmlns:a16="http://schemas.microsoft.com/office/drawing/2014/main" id="{997875FB-DB64-844C-A99B-FC5AFCD5CCD8}"/>
              </a:ext>
            </a:extLst>
          </p:cNvPr>
          <p:cNvSpPr txBox="1"/>
          <p:nvPr/>
        </p:nvSpPr>
        <p:spPr>
          <a:xfrm>
            <a:off x="373260" y="1192784"/>
            <a:ext cx="8286584" cy="5693866"/>
          </a:xfrm>
          <a:prstGeom prst="rect">
            <a:avLst/>
          </a:prstGeom>
          <a:noFill/>
        </p:spPr>
        <p:txBody>
          <a:bodyPr wrap="square" rtlCol="0">
            <a:spAutoFit/>
          </a:bodyPr>
          <a:lstStyle/>
          <a:p>
            <a:pPr>
              <a:buClr>
                <a:srgbClr val="00B050"/>
              </a:buClr>
            </a:pPr>
            <a:r>
              <a:rPr lang="es-ES_tradnl" sz="1400" b="1" dirty="0">
                <a:latin typeface="Arial" panose="020B0604020202020204" pitchFamily="34" charset="0"/>
                <a:cs typeface="Arial" panose="020B0604020202020204" pitchFamily="34" charset="0"/>
              </a:rPr>
              <a:t>Estructura del Instrumento de Deuda</a:t>
            </a:r>
            <a:br>
              <a:rPr lang="es-ES_tradnl" sz="1400" b="1" dirty="0">
                <a:latin typeface="Arial" panose="020B0604020202020204" pitchFamily="34" charset="0"/>
                <a:cs typeface="Arial" panose="020B0604020202020204" pitchFamily="34" charset="0"/>
              </a:rPr>
            </a:br>
            <a:endParaRPr lang="es-ES_tradnl" sz="1400" b="1" dirty="0">
              <a:latin typeface="Arial" panose="020B0604020202020204" pitchFamily="34" charset="0"/>
              <a:cs typeface="Arial" panose="020B0604020202020204" pitchFamily="34" charset="0"/>
            </a:endParaRP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Bono corporativo preferencial garantizado – Senior </a:t>
            </a:r>
            <a:r>
              <a:rPr lang="es-ES_tradnl" sz="1400" dirty="0" err="1">
                <a:latin typeface="Arial" panose="020B0604020202020204" pitchFamily="34" charset="0"/>
                <a:cs typeface="Arial" panose="020B0604020202020204" pitchFamily="34" charset="0"/>
              </a:rPr>
              <a:t>Secured</a:t>
            </a:r>
            <a:r>
              <a:rPr lang="es-ES_tradnl" sz="1400" dirty="0">
                <a:latin typeface="Arial" panose="020B0604020202020204" pitchFamily="34" charset="0"/>
                <a:cs typeface="Arial" panose="020B0604020202020204" pitchFamily="34" charset="0"/>
              </a:rPr>
              <a:t> </a:t>
            </a:r>
            <a:r>
              <a:rPr lang="es-ES_tradnl" sz="1400" dirty="0" err="1">
                <a:latin typeface="Arial" panose="020B0604020202020204" pitchFamily="34" charset="0"/>
                <a:cs typeface="Arial" panose="020B0604020202020204" pitchFamily="34" charset="0"/>
              </a:rPr>
              <a:t>Debt</a:t>
            </a:r>
            <a:endParaRPr lang="es-ES_tradnl" sz="1400" dirty="0">
              <a:latin typeface="Arial" panose="020B0604020202020204" pitchFamily="34" charset="0"/>
              <a:cs typeface="Arial" panose="020B0604020202020204" pitchFamily="34" charset="0"/>
            </a:endParaRP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Respaldado por activos bajo la ley inglesa (ley estricta, rápida y eficiente)</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Estructura remota de bancarrota – una PLC sin activos, sin pasivos, pero tiene el primer cargo sobre los activos de la empresa operadora</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Capital y activos bajo un fideicomisario de seguridad regulado por el FCA del Reino Unido</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Auditoria externa para proveer su Nivel Crediticio</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Vencimientos no mas de 5 años - liquidez del capital total al cumplir el plazo. </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Intereses pagados o trimestralmente o semestralmente (muy atractivo).</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Asesoría legal confiable y reconocida en Londres</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Registrar reconocido y regulado por el FCA – registrar a los titulares de los bonos, fechas y montos del pago de los cupones de interés</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Cotizado en una bolsa de valores de primera liga como Frankfurt o Irlanda </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Mínima inversión típicamente desde $10,000 USD gracias a las plataformas, así el inversionista puede diversificar entre varios bonos y mitigar más riesgos (inversión directa normalmente está entre $100,000 USD hasta $250,000 USD).</a:t>
            </a:r>
          </a:p>
          <a:p>
            <a:pPr>
              <a:buClr>
                <a:srgbClr val="00B050"/>
              </a:buClr>
            </a:pPr>
            <a:endParaRPr lang="es-ES_tradnl" sz="1400" b="1" dirty="0">
              <a:latin typeface="Arial" panose="020B0604020202020204" pitchFamily="34" charset="0"/>
              <a:cs typeface="Arial" panose="020B0604020202020204" pitchFamily="34" charset="0"/>
            </a:endParaRPr>
          </a:p>
          <a:p>
            <a:pPr>
              <a:buClr>
                <a:srgbClr val="00B050"/>
              </a:buClr>
            </a:pPr>
            <a:r>
              <a:rPr lang="es-ES_tradnl" sz="1400" b="1" dirty="0">
                <a:latin typeface="Arial" panose="020B0604020202020204" pitchFamily="34" charset="0"/>
                <a:cs typeface="Arial" panose="020B0604020202020204" pitchFamily="34" charset="0"/>
              </a:rPr>
              <a:t>La Empresa Operadora</a:t>
            </a:r>
            <a:br>
              <a:rPr lang="es-ES_tradnl" sz="1400" b="1" dirty="0">
                <a:latin typeface="Arial" panose="020B0604020202020204" pitchFamily="34" charset="0"/>
                <a:cs typeface="Arial" panose="020B0604020202020204" pitchFamily="34" charset="0"/>
              </a:rPr>
            </a:br>
            <a:endParaRPr lang="es-ES_tradnl" sz="1400" b="1" dirty="0">
              <a:latin typeface="Arial" panose="020B0604020202020204" pitchFamily="34" charset="0"/>
              <a:cs typeface="Arial" panose="020B0604020202020204" pitchFamily="34" charset="0"/>
            </a:endParaRP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Conocer a la dirección corporativa de la empresa, sus </a:t>
            </a:r>
            <a:r>
              <a:rPr lang="es-ES_tradnl" sz="1400" dirty="0" err="1">
                <a:latin typeface="Arial" panose="020B0604020202020204" pitchFamily="34" charset="0"/>
                <a:cs typeface="Arial" panose="020B0604020202020204" pitchFamily="34" charset="0"/>
              </a:rPr>
              <a:t>CVs</a:t>
            </a:r>
            <a:r>
              <a:rPr lang="es-ES_tradnl" sz="1400" dirty="0">
                <a:latin typeface="Arial" panose="020B0604020202020204" pitchFamily="34" charset="0"/>
                <a:cs typeface="Arial" panose="020B0604020202020204" pitchFamily="34" charset="0"/>
              </a:rPr>
              <a:t>, su historial exitoso en la gestión empresas en sector especifico.</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Empresas con un modelo de negocio exitoso y poca deuda. Registro en </a:t>
            </a:r>
            <a:r>
              <a:rPr lang="es-ES_tradnl" sz="1400" dirty="0" err="1">
                <a:latin typeface="Arial" panose="020B0604020202020204" pitchFamily="34" charset="0"/>
                <a:cs typeface="Arial" panose="020B0604020202020204" pitchFamily="34" charset="0"/>
                <a:hlinkClick r:id="rId3"/>
              </a:rPr>
              <a:t>Companies</a:t>
            </a:r>
            <a:r>
              <a:rPr lang="es-ES_tradnl" sz="1400" dirty="0">
                <a:latin typeface="Arial" panose="020B0604020202020204" pitchFamily="34" charset="0"/>
                <a:cs typeface="Arial" panose="020B0604020202020204" pitchFamily="34" charset="0"/>
                <a:hlinkClick r:id="rId3"/>
              </a:rPr>
              <a:t> </a:t>
            </a:r>
            <a:r>
              <a:rPr lang="es-ES_tradnl" sz="1400" dirty="0" err="1">
                <a:latin typeface="Arial" panose="020B0604020202020204" pitchFamily="34" charset="0"/>
                <a:cs typeface="Arial" panose="020B0604020202020204" pitchFamily="34" charset="0"/>
                <a:hlinkClick r:id="rId3"/>
              </a:rPr>
              <a:t>house</a:t>
            </a:r>
            <a:r>
              <a:rPr lang="es-ES_tradnl" sz="1400" dirty="0">
                <a:latin typeface="Arial" panose="020B0604020202020204" pitchFamily="34" charset="0"/>
                <a:cs typeface="Arial" panose="020B0604020202020204" pitchFamily="34" charset="0"/>
                <a:hlinkClick r:id="rId3"/>
              </a:rPr>
              <a:t> </a:t>
            </a:r>
            <a:r>
              <a:rPr lang="es-ES_tradnl" sz="1400" dirty="0">
                <a:latin typeface="Arial" panose="020B0604020202020204" pitchFamily="34" charset="0"/>
                <a:cs typeface="Arial" panose="020B0604020202020204" pitchFamily="34" charset="0"/>
              </a:rPr>
              <a:t>para ver estados financieros.</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Un sector de alto crecimiento</a:t>
            </a:r>
          </a:p>
          <a:p>
            <a:pPr marL="285750" indent="-285750">
              <a:buClr>
                <a:srgbClr val="00B050"/>
              </a:buClr>
              <a:buFont typeface="Wingdings" pitchFamily="2" charset="2"/>
              <a:buChar char="ü"/>
            </a:pPr>
            <a:r>
              <a:rPr lang="es-ES_tradnl" sz="1400" dirty="0">
                <a:latin typeface="Arial" panose="020B0604020202020204" pitchFamily="34" charset="0"/>
                <a:cs typeface="Arial" panose="020B0604020202020204" pitchFamily="34" charset="0"/>
              </a:rPr>
              <a:t>Historial de pago pronto de los cupones de in interés visibles en el </a:t>
            </a:r>
            <a:r>
              <a:rPr lang="es-ES_tradnl" sz="1400" dirty="0">
                <a:latin typeface="Arial" panose="020B0604020202020204" pitchFamily="34" charset="0"/>
                <a:cs typeface="Arial" panose="020B0604020202020204" pitchFamily="34" charset="0"/>
                <a:hlinkClick r:id="rId4"/>
              </a:rPr>
              <a:t>LSE -CLICK</a:t>
            </a:r>
            <a:endParaRPr lang="es-ES_tradnl"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63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586794" y="261168"/>
            <a:ext cx="7797028" cy="523220"/>
          </a:xfrm>
          <a:prstGeom prst="rect">
            <a:avLst/>
          </a:prstGeom>
          <a:noFill/>
        </p:spPr>
        <p:txBody>
          <a:bodyPr wrap="square" rtlCol="0">
            <a:spAutoFit/>
          </a:bodyPr>
          <a:lstStyle/>
          <a:p>
            <a:r>
              <a:rPr lang="es-MX"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Bonos Corporativos directo del emisor</a:t>
            </a:r>
            <a:endParaRPr lang="es-MX" sz="2800" dirty="0">
              <a:effectLst>
                <a:outerShdw blurRad="38100" dist="38100" dir="2700000" algn="tl">
                  <a:srgbClr val="000000">
                    <a:alpha val="43137"/>
                  </a:srgbClr>
                </a:outerShdw>
              </a:effectLst>
            </a:endParaRPr>
          </a:p>
        </p:txBody>
      </p:sp>
      <p:sp>
        <p:nvSpPr>
          <p:cNvPr id="5" name="CuadroTexto 35"/>
          <p:cNvSpPr txBox="1"/>
          <p:nvPr/>
        </p:nvSpPr>
        <p:spPr>
          <a:xfrm>
            <a:off x="586794" y="696286"/>
            <a:ext cx="8464927" cy="738664"/>
          </a:xfrm>
          <a:prstGeom prst="rect">
            <a:avLst/>
          </a:prstGeom>
          <a:noFill/>
        </p:spPr>
        <p:txBody>
          <a:bodyPr wrap="square" rtlCol="0">
            <a:spAutoFit/>
          </a:bodyPr>
          <a:lstStyle/>
          <a:p>
            <a:r>
              <a:rPr lang="es-ES_tradnl" sz="1400" b="1" dirty="0">
                <a:solidFill>
                  <a:schemeClr val="accent3">
                    <a:lumMod val="75000"/>
                  </a:schemeClr>
                </a:solidFill>
                <a:latin typeface="Arial" pitchFamily="34" charset="0"/>
                <a:cs typeface="Arial" pitchFamily="34" charset="0"/>
              </a:rPr>
              <a:t>PAPELES DE LAS VARIAS CONTRAPARTES – rodeándose con empresas reguladas</a:t>
            </a:r>
          </a:p>
          <a:p>
            <a:endParaRPr lang="es-ES_tradnl" sz="1400" b="1" dirty="0">
              <a:solidFill>
                <a:schemeClr val="accent3">
                  <a:lumMod val="75000"/>
                </a:schemeClr>
              </a:solidFill>
              <a:latin typeface="Arial" pitchFamily="34" charset="0"/>
              <a:cs typeface="Arial" pitchFamily="34" charset="0"/>
            </a:endParaRPr>
          </a:p>
          <a:p>
            <a:r>
              <a:rPr lang="es-ES_tradnl" sz="1400" b="1" dirty="0">
                <a:solidFill>
                  <a:schemeClr val="accent3">
                    <a:lumMod val="75000"/>
                  </a:schemeClr>
                </a:solidFill>
                <a:latin typeface="Arial" pitchFamily="34" charset="0"/>
                <a:cs typeface="Arial" pitchFamily="34" charset="0"/>
              </a:rPr>
              <a:t>El Registrar – su papel</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pic>
        <p:nvPicPr>
          <p:cNvPr id="6" name="Imagen 23">
            <a:extLst>
              <a:ext uri="{FF2B5EF4-FFF2-40B4-BE49-F238E27FC236}">
                <a16:creationId xmlns:a16="http://schemas.microsoft.com/office/drawing/2014/main" id="{B11A988D-139E-6895-19B4-125BC6542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48" y="5262792"/>
            <a:ext cx="1661544" cy="531809"/>
          </a:xfrm>
          <a:prstGeom prst="rect">
            <a:avLst/>
          </a:prstGeom>
        </p:spPr>
      </p:pic>
      <p:pic>
        <p:nvPicPr>
          <p:cNvPr id="7" name="Imagen 2">
            <a:extLst>
              <a:ext uri="{FF2B5EF4-FFF2-40B4-BE49-F238E27FC236}">
                <a16:creationId xmlns:a16="http://schemas.microsoft.com/office/drawing/2014/main" id="{A5602DDB-878A-E252-F223-3FAA66367C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326" y="6044949"/>
            <a:ext cx="1644476" cy="587626"/>
          </a:xfrm>
          <a:prstGeom prst="rect">
            <a:avLst/>
          </a:prstGeom>
        </p:spPr>
      </p:pic>
      <p:pic>
        <p:nvPicPr>
          <p:cNvPr id="9" name="Imagen 6">
            <a:extLst>
              <a:ext uri="{FF2B5EF4-FFF2-40B4-BE49-F238E27FC236}">
                <a16:creationId xmlns:a16="http://schemas.microsoft.com/office/drawing/2014/main" id="{27F584E1-AE40-D857-AEA8-7439D94EA3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837" y="5277987"/>
            <a:ext cx="1903271" cy="485528"/>
          </a:xfrm>
          <a:prstGeom prst="rect">
            <a:avLst/>
          </a:prstGeom>
        </p:spPr>
      </p:pic>
      <p:pic>
        <p:nvPicPr>
          <p:cNvPr id="15" name="Imagen 9">
            <a:extLst>
              <a:ext uri="{FF2B5EF4-FFF2-40B4-BE49-F238E27FC236}">
                <a16:creationId xmlns:a16="http://schemas.microsoft.com/office/drawing/2014/main" id="{BA475DD7-7FF2-1D3F-B9F9-49650A3763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923" y="5305811"/>
            <a:ext cx="606761" cy="606761"/>
          </a:xfrm>
          <a:prstGeom prst="rect">
            <a:avLst/>
          </a:prstGeom>
        </p:spPr>
      </p:pic>
      <p:pic>
        <p:nvPicPr>
          <p:cNvPr id="16" name="Picture 16" descr="See the source image">
            <a:extLst>
              <a:ext uri="{FF2B5EF4-FFF2-40B4-BE49-F238E27FC236}">
                <a16:creationId xmlns:a16="http://schemas.microsoft.com/office/drawing/2014/main" id="{C62FA259-B866-561D-F4C5-8115D3E1974E}"/>
              </a:ext>
            </a:extLst>
          </p:cNvPr>
          <p:cNvPicPr>
            <a:picLocks noChangeAspect="1"/>
          </p:cNvPicPr>
          <p:nvPr/>
        </p:nvPicPr>
        <p:blipFill rotWithShape="1">
          <a:blip r:embed="rId8">
            <a:extLst>
              <a:ext uri="{28A0092B-C50C-407E-A947-70E740481C1C}">
                <a14:useLocalDpi xmlns:a14="http://schemas.microsoft.com/office/drawing/2010/main" val="0"/>
              </a:ext>
            </a:extLst>
          </a:blip>
          <a:srcRect t="39057" r="-1010" b="39394"/>
          <a:stretch/>
        </p:blipFill>
        <p:spPr bwMode="auto">
          <a:xfrm>
            <a:off x="6151582" y="5387435"/>
            <a:ext cx="1513027" cy="322779"/>
          </a:xfrm>
          <a:prstGeom prst="rect">
            <a:avLst/>
          </a:prstGeom>
          <a:noFill/>
          <a:ln>
            <a:noFill/>
          </a:ln>
          <a:extLst>
            <a:ext uri="{53640926-AAD7-44D8-BBD7-CCE9431645EC}">
              <a14:shadowObscured xmlns:a14="http://schemas.microsoft.com/office/drawing/2010/main"/>
            </a:ext>
          </a:extLst>
        </p:spPr>
      </p:pic>
      <p:pic>
        <p:nvPicPr>
          <p:cNvPr id="17" name="Picture 17" descr="See the source image">
            <a:extLst>
              <a:ext uri="{FF2B5EF4-FFF2-40B4-BE49-F238E27FC236}">
                <a16:creationId xmlns:a16="http://schemas.microsoft.com/office/drawing/2014/main" id="{673EF570-F974-1613-F294-05FE6E50345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72237" y="5975527"/>
            <a:ext cx="1663739" cy="561974"/>
          </a:xfrm>
          <a:prstGeom prst="rect">
            <a:avLst/>
          </a:prstGeom>
          <a:noFill/>
          <a:ln>
            <a:noFill/>
          </a:ln>
        </p:spPr>
      </p:pic>
      <p:pic>
        <p:nvPicPr>
          <p:cNvPr id="18" name="Picture 18" descr="See the source image">
            <a:extLst>
              <a:ext uri="{FF2B5EF4-FFF2-40B4-BE49-F238E27FC236}">
                <a16:creationId xmlns:a16="http://schemas.microsoft.com/office/drawing/2014/main" id="{E8F87D01-3CD4-D3DA-651E-B799170329A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345" t="12982" r="34301" b="12753"/>
          <a:stretch/>
        </p:blipFill>
        <p:spPr bwMode="auto">
          <a:xfrm>
            <a:off x="1588861" y="5912572"/>
            <a:ext cx="515333" cy="708355"/>
          </a:xfrm>
          <a:prstGeom prst="rect">
            <a:avLst/>
          </a:prstGeom>
          <a:noFill/>
          <a:ln>
            <a:noFill/>
          </a:ln>
          <a:extLst>
            <a:ext uri="{53640926-AAD7-44D8-BBD7-CCE9431645EC}">
              <a14:shadowObscured xmlns:a14="http://schemas.microsoft.com/office/drawing/2010/main"/>
            </a:ext>
          </a:extLst>
        </p:spPr>
      </p:pic>
      <p:pic>
        <p:nvPicPr>
          <p:cNvPr id="19" name="Imagen 19">
            <a:extLst>
              <a:ext uri="{FF2B5EF4-FFF2-40B4-BE49-F238E27FC236}">
                <a16:creationId xmlns:a16="http://schemas.microsoft.com/office/drawing/2014/main" id="{8CA2298C-0740-075C-3DD7-D706803B47A5}"/>
              </a:ext>
            </a:extLst>
          </p:cNvPr>
          <p:cNvPicPr>
            <a:picLocks noChangeAspect="1"/>
          </p:cNvPicPr>
          <p:nvPr/>
        </p:nvPicPr>
        <p:blipFill rotWithShape="1">
          <a:blip r:embed="rId11">
            <a:extLst>
              <a:ext uri="{28A0092B-C50C-407E-A947-70E740481C1C}">
                <a14:useLocalDpi xmlns:a14="http://schemas.microsoft.com/office/drawing/2010/main" val="0"/>
              </a:ext>
            </a:extLst>
          </a:blip>
          <a:srcRect l="19634" t="40849" r="18303" b="42451"/>
          <a:stretch/>
        </p:blipFill>
        <p:spPr bwMode="auto">
          <a:xfrm>
            <a:off x="4485308" y="6076622"/>
            <a:ext cx="1748265" cy="470442"/>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F609AD5-EB77-6138-1C5D-A85B7132D80B}"/>
              </a:ext>
            </a:extLst>
          </p:cNvPr>
          <p:cNvPicPr>
            <a:picLocks noChangeAspect="1"/>
          </p:cNvPicPr>
          <p:nvPr/>
        </p:nvPicPr>
        <p:blipFill rotWithShape="1">
          <a:blip r:embed="rId12"/>
          <a:srcRect t="9129" b="3545"/>
          <a:stretch/>
        </p:blipFill>
        <p:spPr>
          <a:xfrm>
            <a:off x="-1" y="1434950"/>
            <a:ext cx="9144000" cy="3649423"/>
          </a:xfrm>
          <a:prstGeom prst="rect">
            <a:avLst/>
          </a:prstGeom>
        </p:spPr>
      </p:pic>
      <p:pic>
        <p:nvPicPr>
          <p:cNvPr id="4" name="Imagen 3">
            <a:extLst>
              <a:ext uri="{FF2B5EF4-FFF2-40B4-BE49-F238E27FC236}">
                <a16:creationId xmlns:a16="http://schemas.microsoft.com/office/drawing/2014/main" id="{CF0E509A-7493-CF2A-90BA-FB9528E070F7}"/>
              </a:ext>
            </a:extLst>
          </p:cNvPr>
          <p:cNvPicPr>
            <a:picLocks noChangeAspect="1"/>
          </p:cNvPicPr>
          <p:nvPr/>
        </p:nvPicPr>
        <p:blipFill>
          <a:blip r:embed="rId13"/>
          <a:stretch>
            <a:fillRect/>
          </a:stretch>
        </p:blipFill>
        <p:spPr>
          <a:xfrm>
            <a:off x="2313097" y="5185492"/>
            <a:ext cx="1547608" cy="619043"/>
          </a:xfrm>
          <a:prstGeom prst="rect">
            <a:avLst/>
          </a:prstGeom>
        </p:spPr>
      </p:pic>
    </p:spTree>
    <p:extLst>
      <p:ext uri="{BB962C8B-B14F-4D97-AF65-F5344CB8AC3E}">
        <p14:creationId xmlns:p14="http://schemas.microsoft.com/office/powerpoint/2010/main" val="2475548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586794" y="394334"/>
            <a:ext cx="7797028" cy="523220"/>
          </a:xfrm>
          <a:prstGeom prst="rect">
            <a:avLst/>
          </a:prstGeom>
          <a:noFill/>
        </p:spPr>
        <p:txBody>
          <a:bodyPr wrap="square" rtlCol="0">
            <a:spAutoFit/>
          </a:bodyPr>
          <a:lstStyle/>
          <a:p>
            <a:r>
              <a:rPr lang="es-MX"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Bonos Corporativos directo del emisor</a:t>
            </a:r>
            <a:endParaRPr lang="es-MX" sz="2800" dirty="0">
              <a:effectLst>
                <a:outerShdw blurRad="38100" dist="38100" dir="2700000" algn="tl">
                  <a:srgbClr val="000000">
                    <a:alpha val="43137"/>
                  </a:srgbClr>
                </a:outerShdw>
              </a:effectLst>
            </a:endParaRPr>
          </a:p>
        </p:txBody>
      </p:sp>
      <p:sp>
        <p:nvSpPr>
          <p:cNvPr id="5" name="CuadroTexto 35"/>
          <p:cNvSpPr txBox="1"/>
          <p:nvPr/>
        </p:nvSpPr>
        <p:spPr>
          <a:xfrm>
            <a:off x="586794" y="882473"/>
            <a:ext cx="8464927" cy="307777"/>
          </a:xfrm>
          <a:prstGeom prst="rect">
            <a:avLst/>
          </a:prstGeom>
          <a:noFill/>
        </p:spPr>
        <p:txBody>
          <a:bodyPr wrap="square" rtlCol="0">
            <a:spAutoFit/>
          </a:bodyPr>
          <a:lstStyle/>
          <a:p>
            <a:r>
              <a:rPr lang="es-ES_tradnl" sz="1400" b="1" dirty="0">
                <a:solidFill>
                  <a:schemeClr val="accent3">
                    <a:lumMod val="75000"/>
                  </a:schemeClr>
                </a:solidFill>
                <a:latin typeface="Arial" pitchFamily="34" charset="0"/>
                <a:cs typeface="Arial" pitchFamily="34" charset="0"/>
              </a:rPr>
              <a:t>Ejemplo: Estructura de bono senior </a:t>
            </a:r>
            <a:r>
              <a:rPr lang="es-ES_tradnl" sz="1400" b="1" dirty="0" err="1">
                <a:solidFill>
                  <a:schemeClr val="accent3">
                    <a:lumMod val="75000"/>
                  </a:schemeClr>
                </a:solidFill>
                <a:latin typeface="Arial" pitchFamily="34" charset="0"/>
                <a:cs typeface="Arial" pitchFamily="34" charset="0"/>
              </a:rPr>
              <a:t>secured</a:t>
            </a:r>
            <a:r>
              <a:rPr lang="es-ES_tradnl" sz="1400" b="1" dirty="0">
                <a:solidFill>
                  <a:schemeClr val="accent3">
                    <a:lumMod val="75000"/>
                  </a:schemeClr>
                </a:solidFill>
                <a:latin typeface="Arial" pitchFamily="34" charset="0"/>
                <a:cs typeface="Arial" pitchFamily="34" charset="0"/>
              </a:rPr>
              <a:t> de </a:t>
            </a:r>
            <a:r>
              <a:rPr lang="es-ES_tradnl" sz="1400" b="1" dirty="0" err="1">
                <a:solidFill>
                  <a:schemeClr val="accent3">
                    <a:lumMod val="75000"/>
                  </a:schemeClr>
                </a:solidFill>
                <a:latin typeface="Arial" pitchFamily="34" charset="0"/>
                <a:cs typeface="Arial" pitchFamily="34" charset="0"/>
              </a:rPr>
              <a:t>Linklease</a:t>
            </a:r>
            <a:r>
              <a:rPr lang="es-ES_tradnl" sz="1400" b="1" dirty="0">
                <a:solidFill>
                  <a:schemeClr val="accent3">
                    <a:lumMod val="75000"/>
                  </a:schemeClr>
                </a:solidFill>
                <a:latin typeface="Arial" pitchFamily="34" charset="0"/>
                <a:cs typeface="Arial" pitchFamily="34" charset="0"/>
              </a:rPr>
              <a:t> </a:t>
            </a:r>
            <a:r>
              <a:rPr lang="es-ES_tradnl" sz="1400" b="1" dirty="0" err="1">
                <a:solidFill>
                  <a:schemeClr val="accent3">
                    <a:lumMod val="75000"/>
                  </a:schemeClr>
                </a:solidFill>
                <a:latin typeface="Arial" pitchFamily="34" charset="0"/>
                <a:cs typeface="Arial" pitchFamily="34" charset="0"/>
              </a:rPr>
              <a:t>Finance</a:t>
            </a:r>
            <a:r>
              <a:rPr lang="es-ES_tradnl" sz="1400" b="1" dirty="0">
                <a:solidFill>
                  <a:schemeClr val="accent3">
                    <a:lumMod val="75000"/>
                  </a:schemeClr>
                </a:solidFill>
                <a:latin typeface="Arial" pitchFamily="34" charset="0"/>
                <a:cs typeface="Arial" pitchFamily="34" charset="0"/>
              </a:rPr>
              <a:t> </a:t>
            </a:r>
            <a:r>
              <a:rPr lang="es-ES_tradnl" sz="1400" b="1" dirty="0" err="1">
                <a:solidFill>
                  <a:schemeClr val="accent3">
                    <a:lumMod val="75000"/>
                  </a:schemeClr>
                </a:solidFill>
                <a:latin typeface="Arial" pitchFamily="34" charset="0"/>
                <a:cs typeface="Arial" pitchFamily="34" charset="0"/>
              </a:rPr>
              <a:t>plc</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0" y="4527925"/>
            <a:ext cx="9144000" cy="2365738"/>
          </a:xfrm>
          <a:prstGeom prst="rect">
            <a:avLst/>
          </a:prstGeom>
        </p:spPr>
      </p:pic>
      <p:pic>
        <p:nvPicPr>
          <p:cNvPr id="4" name="Picture 3">
            <a:extLst>
              <a:ext uri="{FF2B5EF4-FFF2-40B4-BE49-F238E27FC236}">
                <a16:creationId xmlns:a16="http://schemas.microsoft.com/office/drawing/2014/main" id="{F2644F8C-EB4C-7BBF-4721-E7914C196301}"/>
              </a:ext>
            </a:extLst>
          </p:cNvPr>
          <p:cNvPicPr>
            <a:picLocks noChangeAspect="1"/>
          </p:cNvPicPr>
          <p:nvPr/>
        </p:nvPicPr>
        <p:blipFill>
          <a:blip r:embed="rId4"/>
          <a:stretch>
            <a:fillRect/>
          </a:stretch>
        </p:blipFill>
        <p:spPr>
          <a:xfrm>
            <a:off x="539169" y="1215252"/>
            <a:ext cx="4944318" cy="4897892"/>
          </a:xfrm>
          <a:prstGeom prst="rect">
            <a:avLst/>
          </a:prstGeom>
        </p:spPr>
      </p:pic>
      <p:graphicFrame>
        <p:nvGraphicFramePr>
          <p:cNvPr id="6" name="Table 6">
            <a:extLst>
              <a:ext uri="{FF2B5EF4-FFF2-40B4-BE49-F238E27FC236}">
                <a16:creationId xmlns:a16="http://schemas.microsoft.com/office/drawing/2014/main" id="{3310FDEF-FE3E-F28F-08FD-B752FCFB227C}"/>
              </a:ext>
            </a:extLst>
          </p:cNvPr>
          <p:cNvGraphicFramePr>
            <a:graphicFrameLocks noGrp="1"/>
          </p:cNvGraphicFramePr>
          <p:nvPr>
            <p:extLst>
              <p:ext uri="{D42A27DB-BD31-4B8C-83A1-F6EECF244321}">
                <p14:modId xmlns:p14="http://schemas.microsoft.com/office/powerpoint/2010/main" val="3265687136"/>
              </p:ext>
            </p:extLst>
          </p:nvPr>
        </p:nvGraphicFramePr>
        <p:xfrm>
          <a:off x="5741896" y="1237034"/>
          <a:ext cx="3304949" cy="5244754"/>
        </p:xfrm>
        <a:graphic>
          <a:graphicData uri="http://schemas.openxmlformats.org/drawingml/2006/table">
            <a:tbl>
              <a:tblPr firstRow="1" bandRow="1">
                <a:tableStyleId>{21E4AEA4-8DFA-4A89-87EB-49C32662AFE0}</a:tableStyleId>
              </a:tblPr>
              <a:tblGrid>
                <a:gridCol w="3304949">
                  <a:extLst>
                    <a:ext uri="{9D8B030D-6E8A-4147-A177-3AD203B41FA5}">
                      <a16:colId xmlns:a16="http://schemas.microsoft.com/office/drawing/2014/main" val="1632512952"/>
                    </a:ext>
                  </a:extLst>
                </a:gridCol>
              </a:tblGrid>
              <a:tr h="718474">
                <a:tc>
                  <a:txBody>
                    <a:bodyPr/>
                    <a:lstStyle/>
                    <a:p>
                      <a:pPr marL="171450" indent="-171450">
                        <a:buFont typeface="Courier New" panose="02070309020205020404" pitchFamily="49" charset="0"/>
                        <a:buChar char="o"/>
                      </a:pPr>
                      <a:r>
                        <a:rPr lang="es-ES" sz="900" b="0" dirty="0">
                          <a:solidFill>
                            <a:schemeClr val="tx1"/>
                          </a:solidFill>
                        </a:rPr>
                        <a:t>Linklease </a:t>
                      </a:r>
                      <a:r>
                        <a:rPr lang="es-ES" sz="900" b="0" dirty="0" err="1">
                          <a:solidFill>
                            <a:schemeClr val="tx1"/>
                          </a:solidFill>
                        </a:rPr>
                        <a:t>Finance</a:t>
                      </a:r>
                      <a:r>
                        <a:rPr lang="es-ES" sz="900" b="0" dirty="0">
                          <a:solidFill>
                            <a:schemeClr val="tx1"/>
                          </a:solidFill>
                        </a:rPr>
                        <a:t> PLC es un vehículo creado específicamente para la emisión de deuda y está en situación de quiebra.</a:t>
                      </a:r>
                    </a:p>
                    <a:p>
                      <a:pPr marL="171450" indent="-171450">
                        <a:buFont typeface="Courier New" panose="02070309020205020404" pitchFamily="49" charset="0"/>
                        <a:buChar char="o"/>
                      </a:pPr>
                      <a:r>
                        <a:rPr lang="es-ES" sz="900" b="0" dirty="0">
                          <a:solidFill>
                            <a:schemeClr val="tx1"/>
                          </a:solidFill>
                        </a:rPr>
                        <a:t>Esto es para separar el riesgo del patrocinador (Linklease) del riesgo del emisor de bonos.</a:t>
                      </a:r>
                      <a:endParaRPr lang="es-MX" sz="900" b="0" dirty="0">
                        <a:solidFill>
                          <a:schemeClr val="tx1"/>
                        </a:solidFill>
                      </a:endParaRP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extLst>
                  <a:ext uri="{0D108BD9-81ED-4DB2-BD59-A6C34878D82A}">
                    <a16:rowId xmlns:a16="http://schemas.microsoft.com/office/drawing/2014/main" val="3338118154"/>
                  </a:ext>
                </a:extLst>
              </a:tr>
              <a:tr h="1222323">
                <a:tc>
                  <a:txBody>
                    <a:bodyPr/>
                    <a:lstStyle/>
                    <a:p>
                      <a:pPr marL="171450" indent="-171450">
                        <a:buFont typeface="Courier New" panose="02070309020205020404" pitchFamily="49" charset="0"/>
                        <a:buChar char="o"/>
                      </a:pPr>
                      <a:r>
                        <a:rPr lang="es-ES" sz="900" dirty="0"/>
                        <a:t>Para ofrecer una mayor protección a los tenedores de bonos, los prestatarios se constituyeron como SPV independientes.</a:t>
                      </a:r>
                    </a:p>
                    <a:p>
                      <a:pPr marL="171450" indent="-171450">
                        <a:buFont typeface="Courier New" panose="02070309020205020404" pitchFamily="49" charset="0"/>
                        <a:buChar char="o"/>
                      </a:pPr>
                      <a:r>
                        <a:rPr lang="es-ES" sz="900" dirty="0"/>
                        <a:t>Esto permitió la delimitación de los activos de cada uno de los Bonos.</a:t>
                      </a:r>
                    </a:p>
                    <a:p>
                      <a:pPr marL="171450" indent="-171450">
                        <a:buFont typeface="Courier New" panose="02070309020205020404" pitchFamily="49" charset="0"/>
                        <a:buChar char="o"/>
                      </a:pPr>
                      <a:r>
                        <a:rPr lang="es-ES" sz="900" dirty="0"/>
                        <a:t>Esto se ha estructurado de manera que se proteja a los tenedores de bonos, que tienen garantía sobre los activos y los contratos de arrendamiento de los bonos en los que han invertido.</a:t>
                      </a:r>
                    </a:p>
                    <a:p>
                      <a:pPr marL="171450" indent="-171450">
                        <a:buFont typeface="Courier New" panose="02070309020205020404" pitchFamily="49" charset="0"/>
                        <a:buChar char="o"/>
                      </a:pPr>
                      <a:r>
                        <a:rPr lang="es-ES" sz="900" dirty="0"/>
                        <a:t>También garantiza que los activos estén separados de la cartera actual de Linklease.</a:t>
                      </a:r>
                    </a:p>
                    <a:p>
                      <a:pPr marL="171450" indent="-171450">
                        <a:buFont typeface="Courier New" panose="02070309020205020404" pitchFamily="49" charset="0"/>
                        <a:buChar char="o"/>
                      </a:pPr>
                      <a:r>
                        <a:rPr lang="es-ES" sz="900" dirty="0"/>
                        <a:t>Todos los activos, acciones y cuentas bancarias del prestatario están prometidos a favor del emisor.</a:t>
                      </a:r>
                      <a:endParaRPr lang="es-MX" sz="900" dirty="0"/>
                    </a:p>
                  </a:txBody>
                  <a:tcPr/>
                </a:tc>
                <a:extLst>
                  <a:ext uri="{0D108BD9-81ED-4DB2-BD59-A6C34878D82A}">
                    <a16:rowId xmlns:a16="http://schemas.microsoft.com/office/drawing/2014/main" val="3109333089"/>
                  </a:ext>
                </a:extLst>
              </a:tr>
              <a:tr h="1222323">
                <a:tc>
                  <a:txBody>
                    <a:bodyPr/>
                    <a:lstStyle/>
                    <a:p>
                      <a:pPr marL="171450" indent="-171450">
                        <a:buFont typeface="Courier New" panose="02070309020205020404" pitchFamily="49" charset="0"/>
                        <a:buChar char="o"/>
                      </a:pPr>
                      <a:r>
                        <a:rPr lang="es-ES" sz="900" dirty="0"/>
                        <a:t>El fideicomisario de valores y pagarés está ahí únicamente para actuar en nombre de los tenedores de bonos en caso de incumplimiento (incluido el impago de un cupón o del principal a los tenedores de bonos).</a:t>
                      </a:r>
                    </a:p>
                    <a:p>
                      <a:pPr marL="171450" indent="-171450">
                        <a:buFont typeface="Courier New" panose="02070309020205020404" pitchFamily="49" charset="0"/>
                        <a:buChar char="o"/>
                      </a:pPr>
                      <a:r>
                        <a:rPr lang="es-ES" sz="900" dirty="0"/>
                        <a:t>El administrador de estos bonos es </a:t>
                      </a:r>
                      <a:r>
                        <a:rPr lang="es-ES" sz="900" dirty="0" err="1"/>
                        <a:t>Woodside</a:t>
                      </a:r>
                      <a:r>
                        <a:rPr lang="es-ES" sz="900" dirty="0"/>
                        <a:t> </a:t>
                      </a:r>
                      <a:r>
                        <a:rPr lang="es-ES" sz="900" dirty="0" err="1"/>
                        <a:t>Corporate</a:t>
                      </a:r>
                      <a:r>
                        <a:rPr lang="es-ES" sz="900" dirty="0"/>
                        <a:t> Services. Tiene su sede en el Reino Unido y está regulado por la FCA.</a:t>
                      </a:r>
                    </a:p>
                    <a:p>
                      <a:pPr marL="171450" indent="-171450">
                        <a:buFont typeface="Courier New" panose="02070309020205020404" pitchFamily="49" charset="0"/>
                        <a:buChar char="o"/>
                      </a:pPr>
                      <a:r>
                        <a:rPr lang="es-ES" sz="900" dirty="0"/>
                        <a:t>En caso improbable de incumplimiento, el administrador tendría la opción de proceder a la venta de la cartera de activos y de los contratos de arrendamiento.</a:t>
                      </a:r>
                      <a:endParaRPr lang="es-MX" sz="900" dirty="0"/>
                    </a:p>
                  </a:txBody>
                  <a:tcPr/>
                </a:tc>
                <a:extLst>
                  <a:ext uri="{0D108BD9-81ED-4DB2-BD59-A6C34878D82A}">
                    <a16:rowId xmlns:a16="http://schemas.microsoft.com/office/drawing/2014/main" val="348301858"/>
                  </a:ext>
                </a:extLst>
              </a:tr>
              <a:tr h="1222323">
                <a:tc>
                  <a:txBody>
                    <a:bodyPr/>
                    <a:lstStyle/>
                    <a:p>
                      <a:pPr marL="171450" indent="-171450">
                        <a:buFont typeface="Courier New" panose="02070309020205020404" pitchFamily="49" charset="0"/>
                        <a:buChar char="o"/>
                      </a:pPr>
                      <a:r>
                        <a:rPr lang="es-ES" sz="900" dirty="0"/>
                        <a:t>El fiduciario de la fianza contará con el apoyo de un agente de seguridad. El agente de seguridad puede embargar activos, acciones y cuentas bancarias en nombre del fideicomisario de la fianza.</a:t>
                      </a:r>
                    </a:p>
                    <a:p>
                      <a:pPr marL="171450" indent="-171450">
                        <a:buFont typeface="Courier New" panose="02070309020205020404" pitchFamily="49" charset="0"/>
                        <a:buChar char="o"/>
                      </a:pPr>
                      <a:r>
                        <a:rPr lang="es-ES" sz="900" dirty="0"/>
                        <a:t>El fiduciario organizaría entonces la forma de pagar a los tenedores de bonos y a los acreedores.</a:t>
                      </a:r>
                    </a:p>
                    <a:p>
                      <a:pPr marL="171450" indent="-171450">
                        <a:buFont typeface="Courier New" panose="02070309020205020404" pitchFamily="49" charset="0"/>
                        <a:buChar char="o"/>
                      </a:pPr>
                      <a:r>
                        <a:rPr lang="es-ES" sz="900" dirty="0"/>
                        <a:t>En el caso de Linklease </a:t>
                      </a:r>
                      <a:r>
                        <a:rPr lang="es-ES" sz="900" dirty="0" err="1"/>
                        <a:t>Finance</a:t>
                      </a:r>
                      <a:r>
                        <a:rPr lang="es-ES" sz="900" dirty="0"/>
                        <a:t> PLC, el agente de seguridad es el Abu </a:t>
                      </a:r>
                      <a:r>
                        <a:rPr lang="es-ES" sz="900" dirty="0" err="1"/>
                        <a:t>Dhabi</a:t>
                      </a:r>
                      <a:r>
                        <a:rPr lang="es-ES" sz="900" dirty="0"/>
                        <a:t> </a:t>
                      </a:r>
                      <a:r>
                        <a:rPr lang="es-ES" sz="900" dirty="0" err="1"/>
                        <a:t>Commercial</a:t>
                      </a:r>
                      <a:r>
                        <a:rPr lang="es-ES" sz="900" dirty="0"/>
                        <a:t> Bank (ADCB), uno de los principales bancos y agentes de la región.</a:t>
                      </a:r>
                      <a:endParaRPr lang="es-MX" sz="900" dirty="0"/>
                    </a:p>
                  </a:txBody>
                  <a:tcPr/>
                </a:tc>
                <a:extLst>
                  <a:ext uri="{0D108BD9-81ED-4DB2-BD59-A6C34878D82A}">
                    <a16:rowId xmlns:a16="http://schemas.microsoft.com/office/drawing/2014/main" val="3407656765"/>
                  </a:ext>
                </a:extLst>
              </a:tr>
            </a:tbl>
          </a:graphicData>
        </a:graphic>
      </p:graphicFrame>
      <p:sp>
        <p:nvSpPr>
          <p:cNvPr id="7" name="TextBox 6">
            <a:extLst>
              <a:ext uri="{FF2B5EF4-FFF2-40B4-BE49-F238E27FC236}">
                <a16:creationId xmlns:a16="http://schemas.microsoft.com/office/drawing/2014/main" id="{87BB3F36-6923-5AD6-55D8-24F24F1D88DC}"/>
              </a:ext>
            </a:extLst>
          </p:cNvPr>
          <p:cNvSpPr txBox="1"/>
          <p:nvPr/>
        </p:nvSpPr>
        <p:spPr>
          <a:xfrm rot="16200000">
            <a:off x="5309800" y="1480715"/>
            <a:ext cx="681597" cy="230832"/>
          </a:xfrm>
          <a:prstGeom prst="rect">
            <a:avLst/>
          </a:prstGeom>
          <a:noFill/>
        </p:spPr>
        <p:txBody>
          <a:bodyPr wrap="none" rtlCol="0">
            <a:spAutoFit/>
          </a:bodyPr>
          <a:lstStyle/>
          <a:p>
            <a:r>
              <a:rPr lang="es-MX" sz="900" b="1" dirty="0"/>
              <a:t>Estructura</a:t>
            </a:r>
          </a:p>
        </p:txBody>
      </p:sp>
      <p:sp>
        <p:nvSpPr>
          <p:cNvPr id="9" name="TextBox 8">
            <a:extLst>
              <a:ext uri="{FF2B5EF4-FFF2-40B4-BE49-F238E27FC236}">
                <a16:creationId xmlns:a16="http://schemas.microsoft.com/office/drawing/2014/main" id="{96ED0BAF-B8A7-AAE3-67A6-34BAFE96DE34}"/>
              </a:ext>
            </a:extLst>
          </p:cNvPr>
          <p:cNvSpPr txBox="1"/>
          <p:nvPr/>
        </p:nvSpPr>
        <p:spPr>
          <a:xfrm rot="16200000">
            <a:off x="5067746" y="2482932"/>
            <a:ext cx="1165704" cy="230832"/>
          </a:xfrm>
          <a:prstGeom prst="rect">
            <a:avLst/>
          </a:prstGeom>
          <a:noFill/>
        </p:spPr>
        <p:txBody>
          <a:bodyPr wrap="none" rtlCol="0">
            <a:spAutoFit/>
          </a:bodyPr>
          <a:lstStyle/>
          <a:p>
            <a:r>
              <a:rPr lang="es-MX" sz="900" b="1" dirty="0"/>
              <a:t>Prestatario de la red</a:t>
            </a:r>
          </a:p>
        </p:txBody>
      </p:sp>
      <p:sp>
        <p:nvSpPr>
          <p:cNvPr id="15" name="TextBox 14">
            <a:extLst>
              <a:ext uri="{FF2B5EF4-FFF2-40B4-BE49-F238E27FC236}">
                <a16:creationId xmlns:a16="http://schemas.microsoft.com/office/drawing/2014/main" id="{A8DBFA0D-3A28-6751-83B1-896A7E9F0BFD}"/>
              </a:ext>
            </a:extLst>
          </p:cNvPr>
          <p:cNvSpPr txBox="1"/>
          <p:nvPr/>
        </p:nvSpPr>
        <p:spPr>
          <a:xfrm rot="16200000">
            <a:off x="5206443" y="3728810"/>
            <a:ext cx="912429" cy="230832"/>
          </a:xfrm>
          <a:prstGeom prst="rect">
            <a:avLst/>
          </a:prstGeom>
          <a:noFill/>
        </p:spPr>
        <p:txBody>
          <a:bodyPr wrap="none" rtlCol="0">
            <a:spAutoFit/>
          </a:bodyPr>
          <a:lstStyle/>
          <a:p>
            <a:r>
              <a:rPr lang="es-MX" sz="900" b="1" dirty="0"/>
              <a:t>Fideicomisario</a:t>
            </a:r>
          </a:p>
        </p:txBody>
      </p:sp>
      <p:sp>
        <p:nvSpPr>
          <p:cNvPr id="16" name="TextBox 15">
            <a:extLst>
              <a:ext uri="{FF2B5EF4-FFF2-40B4-BE49-F238E27FC236}">
                <a16:creationId xmlns:a16="http://schemas.microsoft.com/office/drawing/2014/main" id="{393BDFD5-6C9F-FE06-9419-4340E0B2D5D6}"/>
              </a:ext>
            </a:extLst>
          </p:cNvPr>
          <p:cNvSpPr txBox="1"/>
          <p:nvPr/>
        </p:nvSpPr>
        <p:spPr>
          <a:xfrm rot="16200000">
            <a:off x="5063739" y="5026816"/>
            <a:ext cx="1173719" cy="230832"/>
          </a:xfrm>
          <a:prstGeom prst="rect">
            <a:avLst/>
          </a:prstGeom>
          <a:noFill/>
        </p:spPr>
        <p:txBody>
          <a:bodyPr wrap="none" rtlCol="0">
            <a:spAutoFit/>
          </a:bodyPr>
          <a:lstStyle/>
          <a:p>
            <a:r>
              <a:rPr lang="es-MX" sz="900" b="1" dirty="0"/>
              <a:t>Agente de seguridad</a:t>
            </a:r>
          </a:p>
        </p:txBody>
      </p:sp>
    </p:spTree>
    <p:extLst>
      <p:ext uri="{BB962C8B-B14F-4D97-AF65-F5344CB8AC3E}">
        <p14:creationId xmlns:p14="http://schemas.microsoft.com/office/powerpoint/2010/main" val="3977635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03895"/>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21" name="CuadroTexto 35">
            <a:extLst>
              <a:ext uri="{FF2B5EF4-FFF2-40B4-BE49-F238E27FC236}">
                <a16:creationId xmlns:a16="http://schemas.microsoft.com/office/drawing/2014/main" id="{B44BB8E0-B782-2091-E835-10EAD6F16089}"/>
              </a:ext>
            </a:extLst>
          </p:cNvPr>
          <p:cNvSpPr txBox="1"/>
          <p:nvPr/>
        </p:nvSpPr>
        <p:spPr>
          <a:xfrm>
            <a:off x="601661" y="1034695"/>
            <a:ext cx="8456044" cy="1938992"/>
          </a:xfrm>
          <a:prstGeom prst="rect">
            <a:avLst/>
          </a:prstGeom>
          <a:noFill/>
        </p:spPr>
        <p:txBody>
          <a:bodyPr wrap="square" rtlCol="0">
            <a:spAutoFit/>
          </a:bodyPr>
          <a:lstStyle/>
          <a:p>
            <a:r>
              <a:rPr lang="es-MX" dirty="0">
                <a:solidFill>
                  <a:srgbClr val="002060"/>
                </a:solidFill>
                <a:latin typeface="Arial" pitchFamily="34" charset="0"/>
                <a:cs typeface="Arial" pitchFamily="34" charset="0"/>
              </a:rPr>
              <a:t>Mitigar riesgos invirtiendo hasta 10 bonos y Notas</a:t>
            </a:r>
          </a:p>
          <a:p>
            <a:br>
              <a:rPr lang="es-MX" b="1" dirty="0">
                <a:solidFill>
                  <a:srgbClr val="002060"/>
                </a:solidFill>
                <a:latin typeface="Arial" pitchFamily="34" charset="0"/>
                <a:cs typeface="Arial" pitchFamily="34" charset="0"/>
              </a:rPr>
            </a:br>
            <a:r>
              <a:rPr lang="es-MX" sz="1400" dirty="0">
                <a:solidFill>
                  <a:schemeClr val="accent3">
                    <a:lumMod val="75000"/>
                  </a:schemeClr>
                </a:solidFill>
                <a:latin typeface="Arial" panose="020B0604020202020204" pitchFamily="34" charset="0"/>
                <a:cs typeface="Arial" panose="020B0604020202020204" pitchFamily="34" charset="0"/>
              </a:rPr>
              <a:t>• </a:t>
            </a:r>
            <a:r>
              <a:rPr lang="es-MX" sz="1400" i="1" dirty="0">
                <a:solidFill>
                  <a:schemeClr val="accent3">
                    <a:lumMod val="75000"/>
                  </a:schemeClr>
                </a:solidFill>
                <a:latin typeface="Arial" panose="020B0604020202020204" pitchFamily="34" charset="0"/>
                <a:cs typeface="Arial" panose="020B0604020202020204" pitchFamily="34" charset="0"/>
              </a:rPr>
              <a:t>Distintos Sectores económicos </a:t>
            </a:r>
            <a:br>
              <a:rPr lang="es-MX" sz="1400" i="1" dirty="0">
                <a:solidFill>
                  <a:schemeClr val="accent3">
                    <a:lumMod val="75000"/>
                  </a:schemeClr>
                </a:solidFill>
                <a:latin typeface="Arial" panose="020B0604020202020204" pitchFamily="34" charset="0"/>
                <a:cs typeface="Arial" panose="020B0604020202020204" pitchFamily="34" charset="0"/>
              </a:rPr>
            </a:br>
            <a:r>
              <a:rPr lang="es-MX" sz="1400" i="1" dirty="0">
                <a:solidFill>
                  <a:schemeClr val="accent3">
                    <a:lumMod val="75000"/>
                  </a:schemeClr>
                </a:solidFill>
                <a:latin typeface="Arial" panose="020B0604020202020204" pitchFamily="34" charset="0"/>
                <a:cs typeface="Arial" panose="020B0604020202020204" pitchFamily="34" charset="0"/>
              </a:rPr>
              <a:t>• Distintas Frecuencias y fechas de pago de cupones de interés </a:t>
            </a:r>
          </a:p>
          <a:p>
            <a:r>
              <a:rPr lang="es-MX" sz="1400" i="1" dirty="0">
                <a:solidFill>
                  <a:schemeClr val="accent3">
                    <a:lumMod val="75000"/>
                  </a:schemeClr>
                </a:solidFill>
                <a:latin typeface="Arial" panose="020B0604020202020204" pitchFamily="34" charset="0"/>
                <a:cs typeface="Arial" panose="020B0604020202020204" pitchFamily="34" charset="0"/>
              </a:rPr>
              <a:t>• Distintos Emisores </a:t>
            </a:r>
            <a:br>
              <a:rPr lang="es-MX" sz="1400" i="1" dirty="0">
                <a:solidFill>
                  <a:schemeClr val="accent3">
                    <a:lumMod val="75000"/>
                  </a:schemeClr>
                </a:solidFill>
                <a:latin typeface="Arial" panose="020B0604020202020204" pitchFamily="34" charset="0"/>
                <a:cs typeface="Arial" panose="020B0604020202020204" pitchFamily="34" charset="0"/>
              </a:rPr>
            </a:br>
            <a:r>
              <a:rPr lang="es-MX" sz="1400" i="1" dirty="0">
                <a:solidFill>
                  <a:schemeClr val="accent3">
                    <a:lumMod val="75000"/>
                  </a:schemeClr>
                </a:solidFill>
                <a:latin typeface="Arial" panose="020B0604020202020204" pitchFamily="34" charset="0"/>
                <a:cs typeface="Arial" panose="020B0604020202020204" pitchFamily="34" charset="0"/>
              </a:rPr>
              <a:t>• Distintos Regiones geográficas  </a:t>
            </a:r>
            <a:br>
              <a:rPr lang="es-MX" sz="1400" i="1" dirty="0">
                <a:solidFill>
                  <a:schemeClr val="accent3">
                    <a:lumMod val="75000"/>
                  </a:schemeClr>
                </a:solidFill>
                <a:latin typeface="Arial" panose="020B0604020202020204" pitchFamily="34" charset="0"/>
                <a:cs typeface="Arial" panose="020B0604020202020204" pitchFamily="34" charset="0"/>
              </a:rPr>
            </a:br>
            <a:r>
              <a:rPr lang="es-MX" sz="1400" i="1" dirty="0">
                <a:solidFill>
                  <a:schemeClr val="accent3">
                    <a:lumMod val="75000"/>
                  </a:schemeClr>
                </a:solidFill>
                <a:latin typeface="Arial" panose="020B0604020202020204" pitchFamily="34" charset="0"/>
                <a:cs typeface="Arial" panose="020B0604020202020204" pitchFamily="34" charset="0"/>
              </a:rPr>
              <a:t>• </a:t>
            </a:r>
            <a:r>
              <a:rPr lang="es-ES_tradnl" sz="1400" i="1" dirty="0">
                <a:solidFill>
                  <a:schemeClr val="accent3">
                    <a:lumMod val="75000"/>
                  </a:schemeClr>
                </a:solidFill>
                <a:latin typeface="Arial" panose="020B0604020202020204" pitchFamily="34" charset="0"/>
                <a:cs typeface="Arial" panose="020B0604020202020204" pitchFamily="34" charset="0"/>
              </a:rPr>
              <a:t>Plazo de maduración diferentes  </a:t>
            </a:r>
          </a:p>
          <a:p>
            <a:r>
              <a:rPr lang="es-MX" sz="1400" i="1" dirty="0">
                <a:solidFill>
                  <a:schemeClr val="accent3">
                    <a:lumMod val="75000"/>
                  </a:schemeClr>
                </a:solidFill>
                <a:latin typeface="Arial" panose="020B0604020202020204" pitchFamily="34" charset="0"/>
                <a:cs typeface="Arial" panose="020B0604020202020204" pitchFamily="34" charset="0"/>
              </a:rPr>
              <a:t>• Distintos Fideicomisarios de Seguridad</a:t>
            </a:r>
            <a:endParaRPr lang="es-MX" sz="1600" i="1" dirty="0">
              <a:solidFill>
                <a:schemeClr val="accent3">
                  <a:lumMod val="75000"/>
                </a:schemeClr>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40BA4E47-E5D3-F5CB-6C00-6E8CA2050BD7}"/>
              </a:ext>
            </a:extLst>
          </p:cNvPr>
          <p:cNvSpPr txBox="1"/>
          <p:nvPr/>
        </p:nvSpPr>
        <p:spPr>
          <a:xfrm>
            <a:off x="601661" y="418539"/>
            <a:ext cx="629667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Diversificación</a:t>
            </a:r>
          </a:p>
        </p:txBody>
      </p:sp>
      <p:graphicFrame>
        <p:nvGraphicFramePr>
          <p:cNvPr id="23" name="Chart 3">
            <a:extLst>
              <a:ext uri="{FF2B5EF4-FFF2-40B4-BE49-F238E27FC236}">
                <a16:creationId xmlns:a16="http://schemas.microsoft.com/office/drawing/2014/main" id="{48673D08-9185-F64A-618B-66DF7E09F7C2}"/>
              </a:ext>
            </a:extLst>
          </p:cNvPr>
          <p:cNvGraphicFramePr/>
          <p:nvPr>
            <p:extLst>
              <p:ext uri="{D42A27DB-BD31-4B8C-83A1-F6EECF244321}">
                <p14:modId xmlns:p14="http://schemas.microsoft.com/office/powerpoint/2010/main" val="1296124823"/>
              </p:ext>
            </p:extLst>
          </p:nvPr>
        </p:nvGraphicFramePr>
        <p:xfrm>
          <a:off x="1863920" y="3305913"/>
          <a:ext cx="3558792" cy="3157276"/>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4">
            <a:extLst>
              <a:ext uri="{FF2B5EF4-FFF2-40B4-BE49-F238E27FC236}">
                <a16:creationId xmlns:a16="http://schemas.microsoft.com/office/drawing/2014/main" id="{B38F872E-6BB4-5386-1F15-DBF4404FCE6B}"/>
              </a:ext>
            </a:extLst>
          </p:cNvPr>
          <p:cNvSpPr txBox="1"/>
          <p:nvPr/>
        </p:nvSpPr>
        <p:spPr>
          <a:xfrm>
            <a:off x="5415379" y="3563220"/>
            <a:ext cx="1701300" cy="276999"/>
          </a:xfrm>
          <a:prstGeom prst="rect">
            <a:avLst/>
          </a:prstGeom>
          <a:noFill/>
        </p:spPr>
        <p:txBody>
          <a:bodyPr wrap="none" rtlCol="0">
            <a:spAutoFit/>
          </a:bodyPr>
          <a:lstStyle/>
          <a:p>
            <a:r>
              <a:rPr lang="es-MX" sz="1200" dirty="0"/>
              <a:t>Bodysmart 12% pa 2025</a:t>
            </a:r>
          </a:p>
        </p:txBody>
      </p:sp>
      <p:sp>
        <p:nvSpPr>
          <p:cNvPr id="25" name="TextBox 6">
            <a:extLst>
              <a:ext uri="{FF2B5EF4-FFF2-40B4-BE49-F238E27FC236}">
                <a16:creationId xmlns:a16="http://schemas.microsoft.com/office/drawing/2014/main" id="{96C39A0A-DA2D-C8D4-E0A9-55751D9C66B1}"/>
              </a:ext>
            </a:extLst>
          </p:cNvPr>
          <p:cNvSpPr txBox="1"/>
          <p:nvPr/>
        </p:nvSpPr>
        <p:spPr>
          <a:xfrm>
            <a:off x="5415379" y="3835243"/>
            <a:ext cx="2925353" cy="276999"/>
          </a:xfrm>
          <a:prstGeom prst="rect">
            <a:avLst/>
          </a:prstGeom>
          <a:noFill/>
        </p:spPr>
        <p:txBody>
          <a:bodyPr wrap="none" rtlCol="0">
            <a:spAutoFit/>
          </a:bodyPr>
          <a:lstStyle/>
          <a:p>
            <a:r>
              <a:rPr lang="es-MX" sz="1200" dirty="0"/>
              <a:t>Urban Village 8% - 10% pa Flexi Note 5 años</a:t>
            </a:r>
          </a:p>
        </p:txBody>
      </p:sp>
      <p:sp>
        <p:nvSpPr>
          <p:cNvPr id="26" name="TextBox 9">
            <a:extLst>
              <a:ext uri="{FF2B5EF4-FFF2-40B4-BE49-F238E27FC236}">
                <a16:creationId xmlns:a16="http://schemas.microsoft.com/office/drawing/2014/main" id="{486CFD7F-7D0B-567A-CB92-6E636B56CD32}"/>
              </a:ext>
            </a:extLst>
          </p:cNvPr>
          <p:cNvSpPr txBox="1"/>
          <p:nvPr/>
        </p:nvSpPr>
        <p:spPr>
          <a:xfrm>
            <a:off x="5415379" y="4112242"/>
            <a:ext cx="1521570" cy="276999"/>
          </a:xfrm>
          <a:prstGeom prst="rect">
            <a:avLst/>
          </a:prstGeom>
          <a:noFill/>
        </p:spPr>
        <p:txBody>
          <a:bodyPr wrap="none" rtlCol="0">
            <a:spAutoFit/>
          </a:bodyPr>
          <a:lstStyle/>
          <a:p>
            <a:r>
              <a:rPr lang="es-MX" sz="1200" dirty="0"/>
              <a:t>Linklease 9% pa 2023</a:t>
            </a:r>
          </a:p>
        </p:txBody>
      </p:sp>
      <p:sp>
        <p:nvSpPr>
          <p:cNvPr id="28" name="TextBox 11">
            <a:extLst>
              <a:ext uri="{FF2B5EF4-FFF2-40B4-BE49-F238E27FC236}">
                <a16:creationId xmlns:a16="http://schemas.microsoft.com/office/drawing/2014/main" id="{4DFB418B-F8B3-07BD-53CF-FD04E0D6A710}"/>
              </a:ext>
            </a:extLst>
          </p:cNvPr>
          <p:cNvSpPr txBox="1"/>
          <p:nvPr/>
        </p:nvSpPr>
        <p:spPr>
          <a:xfrm>
            <a:off x="5406318" y="4625523"/>
            <a:ext cx="1693990" cy="276999"/>
          </a:xfrm>
          <a:prstGeom prst="rect">
            <a:avLst/>
          </a:prstGeom>
          <a:noFill/>
        </p:spPr>
        <p:txBody>
          <a:bodyPr wrap="none" rtlCol="0">
            <a:spAutoFit/>
          </a:bodyPr>
          <a:lstStyle/>
          <a:p>
            <a:r>
              <a:rPr lang="es-MX" sz="1200" dirty="0"/>
              <a:t>Zenith 10.375% pa 2026</a:t>
            </a:r>
          </a:p>
        </p:txBody>
      </p:sp>
      <p:sp>
        <p:nvSpPr>
          <p:cNvPr id="29" name="TextBox 12">
            <a:extLst>
              <a:ext uri="{FF2B5EF4-FFF2-40B4-BE49-F238E27FC236}">
                <a16:creationId xmlns:a16="http://schemas.microsoft.com/office/drawing/2014/main" id="{DF28A2B7-490D-059D-F5EE-CABF227301A4}"/>
              </a:ext>
            </a:extLst>
          </p:cNvPr>
          <p:cNvSpPr txBox="1"/>
          <p:nvPr/>
        </p:nvSpPr>
        <p:spPr>
          <a:xfrm>
            <a:off x="5406318" y="4884551"/>
            <a:ext cx="1651349" cy="276999"/>
          </a:xfrm>
          <a:prstGeom prst="rect">
            <a:avLst/>
          </a:prstGeom>
          <a:noFill/>
        </p:spPr>
        <p:txBody>
          <a:bodyPr wrap="none" rtlCol="0">
            <a:spAutoFit/>
          </a:bodyPr>
          <a:lstStyle/>
          <a:p>
            <a:r>
              <a:rPr lang="es-MX" sz="1200" dirty="0"/>
              <a:t>Woodville 11% pa 2024</a:t>
            </a:r>
          </a:p>
        </p:txBody>
      </p:sp>
      <p:sp>
        <p:nvSpPr>
          <p:cNvPr id="30" name="TextBox 13">
            <a:extLst>
              <a:ext uri="{FF2B5EF4-FFF2-40B4-BE49-F238E27FC236}">
                <a16:creationId xmlns:a16="http://schemas.microsoft.com/office/drawing/2014/main" id="{8CAC8FFD-6E4E-07B1-F668-E26176D7EEC4}"/>
              </a:ext>
            </a:extLst>
          </p:cNvPr>
          <p:cNvSpPr txBox="1"/>
          <p:nvPr/>
        </p:nvSpPr>
        <p:spPr>
          <a:xfrm>
            <a:off x="5415379" y="5129718"/>
            <a:ext cx="1915909" cy="276999"/>
          </a:xfrm>
          <a:prstGeom prst="rect">
            <a:avLst/>
          </a:prstGeom>
          <a:noFill/>
        </p:spPr>
        <p:txBody>
          <a:bodyPr wrap="none" rtlCol="0">
            <a:spAutoFit/>
          </a:bodyPr>
          <a:lstStyle/>
          <a:p>
            <a:r>
              <a:rPr lang="es-MX" sz="1200" dirty="0"/>
              <a:t>London Bonds 10% pa 2025</a:t>
            </a:r>
          </a:p>
        </p:txBody>
      </p:sp>
      <p:sp>
        <p:nvSpPr>
          <p:cNvPr id="32" name="TextBox 15">
            <a:extLst>
              <a:ext uri="{FF2B5EF4-FFF2-40B4-BE49-F238E27FC236}">
                <a16:creationId xmlns:a16="http://schemas.microsoft.com/office/drawing/2014/main" id="{70FB1C4F-B8A0-0AB7-BD38-5A1B8AD63E44}"/>
              </a:ext>
            </a:extLst>
          </p:cNvPr>
          <p:cNvSpPr txBox="1"/>
          <p:nvPr/>
        </p:nvSpPr>
        <p:spPr>
          <a:xfrm>
            <a:off x="5403869" y="5642999"/>
            <a:ext cx="1474186" cy="276999"/>
          </a:xfrm>
          <a:prstGeom prst="rect">
            <a:avLst/>
          </a:prstGeom>
          <a:noFill/>
        </p:spPr>
        <p:txBody>
          <a:bodyPr wrap="none" rtlCol="0">
            <a:spAutoFit/>
          </a:bodyPr>
          <a:lstStyle/>
          <a:p>
            <a:r>
              <a:rPr lang="es-MX" sz="1200" dirty="0"/>
              <a:t>Propifi 8.1% pa 2025</a:t>
            </a:r>
          </a:p>
        </p:txBody>
      </p:sp>
      <p:sp>
        <p:nvSpPr>
          <p:cNvPr id="33" name="TextBox 16">
            <a:extLst>
              <a:ext uri="{FF2B5EF4-FFF2-40B4-BE49-F238E27FC236}">
                <a16:creationId xmlns:a16="http://schemas.microsoft.com/office/drawing/2014/main" id="{0CD6A67C-52DC-C5AE-F57A-D940AA405860}"/>
              </a:ext>
            </a:extLst>
          </p:cNvPr>
          <p:cNvSpPr txBox="1"/>
          <p:nvPr/>
        </p:nvSpPr>
        <p:spPr>
          <a:xfrm>
            <a:off x="5431163" y="5900301"/>
            <a:ext cx="1532086" cy="276999"/>
          </a:xfrm>
          <a:prstGeom prst="rect">
            <a:avLst/>
          </a:prstGeom>
          <a:noFill/>
        </p:spPr>
        <p:txBody>
          <a:bodyPr wrap="none" rtlCol="0">
            <a:spAutoFit/>
          </a:bodyPr>
          <a:lstStyle/>
          <a:p>
            <a:r>
              <a:rPr lang="es-MX" sz="1200" dirty="0"/>
              <a:t>Zenzic 7.25% pa 2026</a:t>
            </a:r>
          </a:p>
        </p:txBody>
      </p:sp>
      <p:sp>
        <p:nvSpPr>
          <p:cNvPr id="3" name="TextBox 14">
            <a:extLst>
              <a:ext uri="{FF2B5EF4-FFF2-40B4-BE49-F238E27FC236}">
                <a16:creationId xmlns:a16="http://schemas.microsoft.com/office/drawing/2014/main" id="{7AB34C29-975E-9B9C-4604-F92F7891AC23}"/>
              </a:ext>
            </a:extLst>
          </p:cNvPr>
          <p:cNvSpPr txBox="1"/>
          <p:nvPr/>
        </p:nvSpPr>
        <p:spPr>
          <a:xfrm>
            <a:off x="5403869" y="5381420"/>
            <a:ext cx="2421753" cy="276999"/>
          </a:xfrm>
          <a:prstGeom prst="rect">
            <a:avLst/>
          </a:prstGeom>
          <a:noFill/>
        </p:spPr>
        <p:txBody>
          <a:bodyPr wrap="none" rtlCol="0">
            <a:spAutoFit/>
          </a:bodyPr>
          <a:lstStyle/>
          <a:p>
            <a:r>
              <a:rPr lang="es-MX" sz="1200" dirty="0"/>
              <a:t>78th Group CM3 17% </a:t>
            </a:r>
            <a:r>
              <a:rPr lang="es-MX" sz="1200" dirty="0" err="1"/>
              <a:t>pa</a:t>
            </a:r>
            <a:r>
              <a:rPr lang="es-MX" sz="1200" dirty="0"/>
              <a:t> 12 </a:t>
            </a:r>
            <a:r>
              <a:rPr lang="es-MX" sz="1200" dirty="0" err="1"/>
              <a:t>months</a:t>
            </a:r>
            <a:endParaRPr lang="es-MX" sz="1200" dirty="0"/>
          </a:p>
        </p:txBody>
      </p:sp>
      <p:sp>
        <p:nvSpPr>
          <p:cNvPr id="4" name="TextBox 10">
            <a:extLst>
              <a:ext uri="{FF2B5EF4-FFF2-40B4-BE49-F238E27FC236}">
                <a16:creationId xmlns:a16="http://schemas.microsoft.com/office/drawing/2014/main" id="{BD981586-8C6B-1BC7-0BC9-F507AE7CF176}"/>
              </a:ext>
            </a:extLst>
          </p:cNvPr>
          <p:cNvSpPr txBox="1"/>
          <p:nvPr/>
        </p:nvSpPr>
        <p:spPr>
          <a:xfrm>
            <a:off x="5427210" y="4377072"/>
            <a:ext cx="2336794" cy="276999"/>
          </a:xfrm>
          <a:prstGeom prst="rect">
            <a:avLst/>
          </a:prstGeom>
          <a:noFill/>
        </p:spPr>
        <p:txBody>
          <a:bodyPr wrap="none" rtlCol="0">
            <a:spAutoFit/>
          </a:bodyPr>
          <a:lstStyle/>
          <a:p>
            <a:r>
              <a:rPr lang="es-MX" sz="1200" dirty="0"/>
              <a:t>78th Group LL5 15% </a:t>
            </a:r>
            <a:r>
              <a:rPr lang="es-MX" sz="1200" dirty="0" err="1"/>
              <a:t>pa</a:t>
            </a:r>
            <a:r>
              <a:rPr lang="es-MX" sz="1200" dirty="0"/>
              <a:t> 12 </a:t>
            </a:r>
            <a:r>
              <a:rPr lang="es-MX" sz="1200" dirty="0" err="1"/>
              <a:t>months</a:t>
            </a:r>
            <a:endParaRPr lang="es-MX" sz="1200" dirty="0"/>
          </a:p>
        </p:txBody>
      </p:sp>
    </p:spTree>
    <p:extLst>
      <p:ext uri="{BB962C8B-B14F-4D97-AF65-F5344CB8AC3E}">
        <p14:creationId xmlns:p14="http://schemas.microsoft.com/office/powerpoint/2010/main" val="387045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586794" y="261168"/>
            <a:ext cx="7797028" cy="523220"/>
          </a:xfrm>
          <a:prstGeom prst="rect">
            <a:avLst/>
          </a:prstGeom>
          <a:noFill/>
        </p:spPr>
        <p:txBody>
          <a:bodyPr wrap="square" rtlCol="0">
            <a:spAutoFit/>
          </a:bodyPr>
          <a:lstStyle/>
          <a:p>
            <a:r>
              <a:rPr lang="es-MX"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Bonos Corporativos directo del emisor</a:t>
            </a:r>
            <a:endParaRPr lang="es-MX" sz="2800" dirty="0">
              <a:effectLst>
                <a:outerShdw blurRad="38100" dist="38100" dir="2700000" algn="tl">
                  <a:srgbClr val="000000">
                    <a:alpha val="43137"/>
                  </a:srgbClr>
                </a:outerShdw>
              </a:effectLst>
            </a:endParaRPr>
          </a:p>
        </p:txBody>
      </p:sp>
      <p:sp>
        <p:nvSpPr>
          <p:cNvPr id="5" name="CuadroTexto 35"/>
          <p:cNvSpPr txBox="1"/>
          <p:nvPr/>
        </p:nvSpPr>
        <p:spPr>
          <a:xfrm>
            <a:off x="586794" y="883324"/>
            <a:ext cx="8464927" cy="523220"/>
          </a:xfrm>
          <a:prstGeom prst="rect">
            <a:avLst/>
          </a:prstGeom>
          <a:noFill/>
        </p:spPr>
        <p:txBody>
          <a:bodyPr wrap="square" rtlCol="0">
            <a:spAutoFit/>
          </a:bodyPr>
          <a:lstStyle/>
          <a:p>
            <a:r>
              <a:rPr lang="es-MX" sz="1400" b="1" i="1" dirty="0">
                <a:solidFill>
                  <a:schemeClr val="accent3">
                    <a:lumMod val="75000"/>
                  </a:schemeClr>
                </a:solidFill>
                <a:latin typeface="Arial" pitchFamily="34" charset="0"/>
                <a:cs typeface="Arial" pitchFamily="34" charset="0"/>
              </a:rPr>
              <a:t>Ejemplo de una inversión diversificada en instrumentos de ingreso del Simulador de Inversiones de Renta Fija del portal de KNG</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pic>
        <p:nvPicPr>
          <p:cNvPr id="7" name="Imagen 6">
            <a:extLst>
              <a:ext uri="{FF2B5EF4-FFF2-40B4-BE49-F238E27FC236}">
                <a16:creationId xmlns:a16="http://schemas.microsoft.com/office/drawing/2014/main" id="{866AD423-2C83-8839-916C-02EA9F29171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693279"/>
            <a:ext cx="9144000" cy="3471442"/>
          </a:xfrm>
          <a:prstGeom prst="rect">
            <a:avLst/>
          </a:prstGeom>
        </p:spPr>
      </p:pic>
    </p:spTree>
    <p:extLst>
      <p:ext uri="{BB962C8B-B14F-4D97-AF65-F5344CB8AC3E}">
        <p14:creationId xmlns:p14="http://schemas.microsoft.com/office/powerpoint/2010/main" val="2077186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586794" y="261168"/>
            <a:ext cx="7797028" cy="523220"/>
          </a:xfrm>
          <a:prstGeom prst="rect">
            <a:avLst/>
          </a:prstGeom>
          <a:noFill/>
        </p:spPr>
        <p:txBody>
          <a:bodyPr wrap="square" rtlCol="0">
            <a:spAutoFit/>
          </a:bodyPr>
          <a:lstStyle/>
          <a:p>
            <a:r>
              <a:rPr lang="es-MX"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Bonos Corporativos directo del emisor</a:t>
            </a:r>
            <a:endParaRPr lang="es-MX" sz="2800" dirty="0">
              <a:effectLst>
                <a:outerShdw blurRad="38100" dist="38100" dir="2700000" algn="tl">
                  <a:srgbClr val="000000">
                    <a:alpha val="43137"/>
                  </a:srgbClr>
                </a:outerShdw>
              </a:effectLst>
            </a:endParaRPr>
          </a:p>
        </p:txBody>
      </p:sp>
      <p:sp>
        <p:nvSpPr>
          <p:cNvPr id="5" name="CuadroTexto 35"/>
          <p:cNvSpPr txBox="1"/>
          <p:nvPr/>
        </p:nvSpPr>
        <p:spPr>
          <a:xfrm>
            <a:off x="586794" y="966553"/>
            <a:ext cx="8464927" cy="523220"/>
          </a:xfrm>
          <a:prstGeom prst="rect">
            <a:avLst/>
          </a:prstGeom>
          <a:noFill/>
        </p:spPr>
        <p:txBody>
          <a:bodyPr wrap="square" rtlCol="0">
            <a:spAutoFit/>
          </a:bodyPr>
          <a:lstStyle/>
          <a:p>
            <a:r>
              <a:rPr lang="es-MX" sz="1400" b="1" i="1" dirty="0">
                <a:solidFill>
                  <a:schemeClr val="accent3">
                    <a:lumMod val="75000"/>
                  </a:schemeClr>
                </a:solidFill>
                <a:latin typeface="Arial" pitchFamily="34" charset="0"/>
                <a:cs typeface="Arial" pitchFamily="34" charset="0"/>
              </a:rPr>
              <a:t>Ejemplo de cómo una inversionista pueda recibir los pagos de intereses como ingreso regular o la opción de reinvertir…</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pic>
        <p:nvPicPr>
          <p:cNvPr id="6" name="Imagen 5">
            <a:extLst>
              <a:ext uri="{FF2B5EF4-FFF2-40B4-BE49-F238E27FC236}">
                <a16:creationId xmlns:a16="http://schemas.microsoft.com/office/drawing/2014/main" id="{88AC4972-8243-D55B-4DEE-6BFB3FDE43E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498337"/>
            <a:ext cx="9144000" cy="3861326"/>
          </a:xfrm>
          <a:prstGeom prst="rect">
            <a:avLst/>
          </a:prstGeom>
        </p:spPr>
      </p:pic>
    </p:spTree>
    <p:extLst>
      <p:ext uri="{BB962C8B-B14F-4D97-AF65-F5344CB8AC3E}">
        <p14:creationId xmlns:p14="http://schemas.microsoft.com/office/powerpoint/2010/main" val="491891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E28676-AE46-6D48-9F95-0DC76DE8CE5F}"/>
              </a:ext>
            </a:extLst>
          </p:cNvPr>
          <p:cNvSpPr txBox="1"/>
          <p:nvPr/>
        </p:nvSpPr>
        <p:spPr>
          <a:xfrm>
            <a:off x="631064" y="1841680"/>
            <a:ext cx="6966523" cy="3340786"/>
          </a:xfrm>
          <a:prstGeom prst="rect">
            <a:avLst/>
          </a:prstGeom>
          <a:noFill/>
        </p:spPr>
        <p:txBody>
          <a:bodyPr wrap="square" rtlCol="0">
            <a:spAutoFit/>
          </a:bodyPr>
          <a:lstStyle/>
          <a:p>
            <a:r>
              <a:rPr lang="es-MX" sz="2800" b="1" dirty="0">
                <a:solidFill>
                  <a:srgbClr val="002060"/>
                </a:solidFill>
                <a:effectLst>
                  <a:outerShdw blurRad="50800" dist="38100" dir="2700000" algn="tl" rotWithShape="0">
                    <a:prstClr val="black">
                      <a:alpha val="40000"/>
                    </a:prstClr>
                  </a:outerShdw>
                </a:effectLst>
                <a:latin typeface="Arial" pitchFamily="34" charset="0"/>
                <a:cs typeface="Arial" pitchFamily="34" charset="0"/>
              </a:rPr>
              <a:t>CONTENIDO</a:t>
            </a:r>
          </a:p>
          <a:p>
            <a:endParaRPr lang="es-MX" sz="2400" dirty="0">
              <a:latin typeface="Arial" pitchFamily="34" charset="0"/>
              <a:cs typeface="Arial" pitchFamily="34" charset="0"/>
            </a:endParaRP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Acerca de nosotros</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¿Por qué es necesario invertir los ahorros?</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¿Qué es un bono corporativo?</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El portafolio de inversión que produce ingresos</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Como Invertir en portafolio desde solo $25,000 USD</a:t>
            </a:r>
          </a:p>
          <a:p>
            <a:pPr marL="342900" indent="-342900">
              <a:lnSpc>
                <a:spcPct val="150000"/>
              </a:lnSpc>
              <a:buFont typeface="+mj-lt"/>
              <a:buAutoNum type="arabicPeriod"/>
            </a:pPr>
            <a:r>
              <a:rPr lang="es-MX" b="1" dirty="0">
                <a:solidFill>
                  <a:srgbClr val="666666"/>
                </a:solidFill>
                <a:latin typeface="Arial" pitchFamily="34" charset="0"/>
                <a:cs typeface="Arial" pitchFamily="34" charset="0"/>
              </a:rPr>
              <a:t>Datos de contacto</a:t>
            </a:r>
            <a:endParaRPr lang="es-MX" b="1" dirty="0"/>
          </a:p>
        </p:txBody>
      </p:sp>
    </p:spTree>
    <p:extLst>
      <p:ext uri="{BB962C8B-B14F-4D97-AF65-F5344CB8AC3E}">
        <p14:creationId xmlns:p14="http://schemas.microsoft.com/office/powerpoint/2010/main" val="3697212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586794" y="261168"/>
            <a:ext cx="7797028" cy="523220"/>
          </a:xfrm>
          <a:prstGeom prst="rect">
            <a:avLst/>
          </a:prstGeom>
          <a:noFill/>
        </p:spPr>
        <p:txBody>
          <a:bodyPr wrap="square" rtlCol="0">
            <a:spAutoFit/>
          </a:bodyPr>
          <a:lstStyle/>
          <a:p>
            <a:r>
              <a:rPr lang="es-MX" sz="2800" b="1" dirty="0">
                <a:solidFill>
                  <a:srgbClr val="002060"/>
                </a:solidFill>
                <a:effectLst>
                  <a:outerShdw blurRad="38100" dist="38100" dir="2700000" algn="tl">
                    <a:srgbClr val="000000">
                      <a:alpha val="43137"/>
                    </a:srgbClr>
                  </a:outerShdw>
                </a:effectLst>
                <a:latin typeface="Arial" pitchFamily="34" charset="0"/>
                <a:cs typeface="Arial" pitchFamily="34" charset="0"/>
              </a:rPr>
              <a:t>Bonos Corporativos directo del emisor</a:t>
            </a:r>
            <a:endParaRPr lang="es-MX" sz="2800" dirty="0">
              <a:effectLst>
                <a:outerShdw blurRad="38100" dist="38100" dir="2700000" algn="tl">
                  <a:srgbClr val="000000">
                    <a:alpha val="43137"/>
                  </a:srgbClr>
                </a:outerShdw>
              </a:effectLst>
            </a:endParaRPr>
          </a:p>
        </p:txBody>
      </p:sp>
      <p:sp>
        <p:nvSpPr>
          <p:cNvPr id="5" name="CuadroTexto 35"/>
          <p:cNvSpPr txBox="1"/>
          <p:nvPr/>
        </p:nvSpPr>
        <p:spPr>
          <a:xfrm>
            <a:off x="339535" y="1192329"/>
            <a:ext cx="8464927" cy="1169551"/>
          </a:xfrm>
          <a:prstGeom prst="rect">
            <a:avLst/>
          </a:prstGeom>
          <a:noFill/>
        </p:spPr>
        <p:txBody>
          <a:bodyPr wrap="square" rtlCol="0">
            <a:spAutoFit/>
          </a:bodyPr>
          <a:lstStyle/>
          <a:p>
            <a:r>
              <a:rPr lang="es-ES_tradnl" sz="1400" b="1" dirty="0">
                <a:solidFill>
                  <a:schemeClr val="accent3">
                    <a:lumMod val="75000"/>
                  </a:schemeClr>
                </a:solidFill>
                <a:latin typeface="Arial" pitchFamily="34" charset="0"/>
                <a:cs typeface="Arial" pitchFamily="34" charset="0"/>
              </a:rPr>
              <a:t>Resumen de asignaciones por instrumento, frecuencia y % de los cupones de interés y liquidez de la cartera de Renta Fija.</a:t>
            </a:r>
          </a:p>
          <a:p>
            <a:endParaRPr lang="es-ES_tradnl" sz="1400" b="1" dirty="0">
              <a:solidFill>
                <a:schemeClr val="accent3">
                  <a:lumMod val="75000"/>
                </a:schemeClr>
              </a:solidFill>
              <a:latin typeface="Arial" pitchFamily="34" charset="0"/>
              <a:cs typeface="Arial" pitchFamily="34" charset="0"/>
            </a:endParaRPr>
          </a:p>
          <a:p>
            <a:r>
              <a:rPr lang="es-ES_tradnl" sz="1400" b="1" dirty="0">
                <a:solidFill>
                  <a:schemeClr val="accent3">
                    <a:lumMod val="75000"/>
                  </a:schemeClr>
                </a:solidFill>
                <a:latin typeface="Arial" pitchFamily="34" charset="0"/>
                <a:cs typeface="Arial" pitchFamily="34" charset="0"/>
              </a:rPr>
              <a:t>También, existe la opción vía la plataforma CIG REINVERTIR los cupones de intereses para lograr un CRCIMIENTO COMPUESTO</a:t>
            </a:r>
            <a:endParaRPr lang="es-ES_tradnl" sz="1600" b="1" dirty="0">
              <a:solidFill>
                <a:schemeClr val="accent3">
                  <a:lumMod val="75000"/>
                </a:schemeClr>
              </a:solidFill>
              <a:latin typeface="Arial" pitchFamily="34" charset="0"/>
              <a:cs typeface="Arial" pitchFamily="34" charset="0"/>
            </a:endParaRP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pic>
        <p:nvPicPr>
          <p:cNvPr id="6" name="Imagen 5">
            <a:extLst>
              <a:ext uri="{FF2B5EF4-FFF2-40B4-BE49-F238E27FC236}">
                <a16:creationId xmlns:a16="http://schemas.microsoft.com/office/drawing/2014/main" id="{E7468C4D-516D-D13E-A2A1-40573CBA357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2718541"/>
            <a:ext cx="9144000" cy="3041904"/>
          </a:xfrm>
          <a:prstGeom prst="rect">
            <a:avLst/>
          </a:prstGeom>
        </p:spPr>
      </p:pic>
    </p:spTree>
    <p:extLst>
      <p:ext uri="{BB962C8B-B14F-4D97-AF65-F5344CB8AC3E}">
        <p14:creationId xmlns:p14="http://schemas.microsoft.com/office/powerpoint/2010/main" val="1242313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CA3B9EB-BB55-9840-B82D-FF75058E425D}"/>
              </a:ext>
            </a:extLst>
          </p:cNvPr>
          <p:cNvSpPr txBox="1"/>
          <p:nvPr/>
        </p:nvSpPr>
        <p:spPr>
          <a:xfrm>
            <a:off x="579785" y="1055691"/>
            <a:ext cx="7984429"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itchFamily="34" charset="0"/>
                <a:ea typeface="+mn-ea"/>
                <a:cs typeface="Arial" pitchFamily="34" charset="0"/>
              </a:rPr>
              <a:t>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r>
              <a:rPr lang="da-DK" sz="4400" b="1" spc="-150" dirty="0">
                <a:solidFill>
                  <a:srgbClr val="666666"/>
                </a:solidFill>
                <a:latin typeface="Arial" pitchFamily="34" charset="0"/>
                <a:cs typeface="Arial" pitchFamily="34" charset="0"/>
              </a:rPr>
              <a:t>¿Cómo Invertir?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162018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McDonald's Logotipo Vector - Descarga Gratis SVG | Worldvectorlogo">
            <a:extLst>
              <a:ext uri="{FF2B5EF4-FFF2-40B4-BE49-F238E27FC236}">
                <a16:creationId xmlns:a16="http://schemas.microsoft.com/office/drawing/2014/main" id="{9FD61D49-B52D-4076-BC49-259D8CF37208}"/>
              </a:ext>
            </a:extLst>
          </p:cNvPr>
          <p:cNvSpPr>
            <a:spLocks noChangeAspect="1" noChangeArrowheads="1"/>
          </p:cNvSpPr>
          <p:nvPr/>
        </p:nvSpPr>
        <p:spPr bwMode="auto">
          <a:xfrm>
            <a:off x="4398262" y="36050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Rectangle 6">
            <a:extLst>
              <a:ext uri="{FF2B5EF4-FFF2-40B4-BE49-F238E27FC236}">
                <a16:creationId xmlns:a16="http://schemas.microsoft.com/office/drawing/2014/main" id="{E2B2EFCF-A543-4513-9043-7270211F5E04}"/>
              </a:ext>
            </a:extLst>
          </p:cNvPr>
          <p:cNvSpPr/>
          <p:nvPr/>
        </p:nvSpPr>
        <p:spPr>
          <a:xfrm>
            <a:off x="246580" y="255105"/>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572067" y="281999"/>
            <a:ext cx="5849194"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4000" b="1" dirty="0">
                <a:solidFill>
                  <a:srgbClr val="002060"/>
                </a:solidFill>
                <a:effectLst>
                  <a:outerShdw blurRad="38100" dist="38100" dir="2700000" algn="tl">
                    <a:srgbClr val="000000">
                      <a:alpha val="43137"/>
                    </a:srgbClr>
                  </a:outerShdw>
                </a:effectLst>
                <a:latin typeface="Arial" pitchFamily="34" charset="0"/>
                <a:cs typeface="Arial" pitchFamily="34" charset="0"/>
              </a:rPr>
              <a:t>¿Cómo invertir? </a:t>
            </a:r>
          </a:p>
        </p:txBody>
      </p:sp>
      <p:cxnSp>
        <p:nvCxnSpPr>
          <p:cNvPr id="15" name="Straight Connector 14">
            <a:extLst>
              <a:ext uri="{FF2B5EF4-FFF2-40B4-BE49-F238E27FC236}">
                <a16:creationId xmlns:a16="http://schemas.microsoft.com/office/drawing/2014/main" id="{D7AEC144-00CB-4863-AF99-F183424BF10A}"/>
              </a:ext>
            </a:extLst>
          </p:cNvPr>
          <p:cNvCxnSpPr>
            <a:cxnSpLocks/>
          </p:cNvCxnSpPr>
          <p:nvPr/>
        </p:nvCxnSpPr>
        <p:spPr>
          <a:xfrm>
            <a:off x="0" y="6625228"/>
            <a:ext cx="9144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87D45176-8C71-A34E-82D9-7EA6C33CD158}"/>
              </a:ext>
            </a:extLst>
          </p:cNvPr>
          <p:cNvSpPr txBox="1"/>
          <p:nvPr/>
        </p:nvSpPr>
        <p:spPr>
          <a:xfrm>
            <a:off x="529389" y="2081434"/>
            <a:ext cx="8042543" cy="2805896"/>
          </a:xfrm>
          <a:prstGeom prst="rect">
            <a:avLst/>
          </a:prstGeom>
          <a:noFill/>
        </p:spPr>
        <p:txBody>
          <a:bodyPr wrap="square" rtlCol="0">
            <a:spAutoFit/>
          </a:bodyPr>
          <a:lstStyle/>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Estableció en 1996.</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Socio de London Stock Exchange (Bolsa de Londres).</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Licencia y Regulación – Isle of Man Financial Services Authority.</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Sede en Isle of Man, UK.</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Oficinas reguladas en Cape Town &amp; Johannesburg, South Africa.</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200+ empleados.</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$5 USD billones bajo administración.</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Licencia de banco (1.2 banking license).</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Nivel crediticio AA+ S&amp;P.</a:t>
            </a:r>
          </a:p>
          <a:p>
            <a:pPr marL="285750" indent="-285750" algn="just">
              <a:spcBef>
                <a:spcPts val="50"/>
              </a:spcBef>
              <a:spcAft>
                <a:spcPts val="50"/>
              </a:spcAft>
              <a:buClr>
                <a:schemeClr val="tx1"/>
              </a:buClr>
              <a:buFont typeface="Wingdings" panose="05000000000000000000" pitchFamily="2" charset="2"/>
              <a:buChar char="§"/>
            </a:pPr>
            <a:r>
              <a:rPr lang="es-MX" sz="1200" i="1" dirty="0">
                <a:solidFill>
                  <a:schemeClr val="tx1">
                    <a:lumMod val="95000"/>
                    <a:lumOff val="5000"/>
                  </a:schemeClr>
                </a:solidFill>
                <a:latin typeface="Arial" panose="020B0604020202020204" pitchFamily="34" charset="0"/>
                <a:cs typeface="Arial" panose="020B0604020202020204" pitchFamily="34" charset="0"/>
              </a:rPr>
              <a:t>100% del capital administradas en cuentas segregadas bajo custodio (Pershing BNY Mellon - </a:t>
            </a:r>
            <a:r>
              <a:rPr lang="es-MX" sz="1200" dirty="0">
                <a:latin typeface="Arial" panose="020B0604020202020204" pitchFamily="34" charset="0"/>
                <a:cs typeface="Arial" panose="020B0604020202020204" pitchFamily="34" charset="0"/>
              </a:rPr>
              <a:t>$42 trillones bajo custodio).</a:t>
            </a:r>
          </a:p>
          <a:p>
            <a:pPr marL="285750" indent="-285750" algn="just">
              <a:spcBef>
                <a:spcPts val="50"/>
              </a:spcBef>
              <a:spcAft>
                <a:spcPts val="50"/>
              </a:spcAft>
              <a:buClr>
                <a:schemeClr val="tx1"/>
              </a:buClr>
              <a:buFont typeface="Wingdings" panose="05000000000000000000" pitchFamily="2" charset="2"/>
              <a:buChar char="§"/>
            </a:pPr>
            <a:endParaRPr lang="en-US" sz="1200" i="1" dirty="0">
              <a:solidFill>
                <a:schemeClr val="tx1">
                  <a:lumMod val="95000"/>
                  <a:lumOff val="5000"/>
                </a:schemeClr>
              </a:solidFill>
              <a:latin typeface="Arial" panose="020B0604020202020204" pitchFamily="34" charset="0"/>
              <a:cs typeface="Arial" panose="020B0604020202020204" pitchFamily="34" charset="0"/>
            </a:endParaRPr>
          </a:p>
          <a:p>
            <a:pPr algn="just">
              <a:spcBef>
                <a:spcPts val="50"/>
              </a:spcBef>
              <a:spcAft>
                <a:spcPts val="50"/>
              </a:spcAft>
              <a:buClr>
                <a:schemeClr val="tx1"/>
              </a:buClr>
            </a:pPr>
            <a:endParaRPr lang="en-US" sz="1400" i="1" u="sng"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3B3D82C6-2FC7-8D40-B25A-3273F364EDE3}"/>
              </a:ext>
            </a:extLst>
          </p:cNvPr>
          <p:cNvSpPr/>
          <p:nvPr/>
        </p:nvSpPr>
        <p:spPr>
          <a:xfrm>
            <a:off x="517686" y="1366902"/>
            <a:ext cx="7663732" cy="584775"/>
          </a:xfrm>
          <a:prstGeom prst="rect">
            <a:avLst/>
          </a:prstGeom>
        </p:spPr>
        <p:txBody>
          <a:bodyPr wrap="square">
            <a:spAutoFit/>
          </a:bodyPr>
          <a:lstStyle/>
          <a:p>
            <a:r>
              <a:rPr lang="es-ES_tradnl" sz="1600" b="1" i="1" dirty="0">
                <a:solidFill>
                  <a:schemeClr val="accent3">
                    <a:lumMod val="75000"/>
                  </a:schemeClr>
                </a:solidFill>
                <a:latin typeface="Arial" pitchFamily="34" charset="0"/>
                <a:cs typeface="Arial" pitchFamily="34" charset="0"/>
              </a:rPr>
              <a:t>Abrir un cuenta personal o corporativa de inversión con la plataforma de inversión abierta:</a:t>
            </a:r>
          </a:p>
        </p:txBody>
      </p:sp>
      <p:sp>
        <p:nvSpPr>
          <p:cNvPr id="29" name="CuadroTexto 35">
            <a:extLst>
              <a:ext uri="{FF2B5EF4-FFF2-40B4-BE49-F238E27FC236}">
                <a16:creationId xmlns:a16="http://schemas.microsoft.com/office/drawing/2014/main" id="{179E8F45-52A3-DB4F-A587-8FF58E0F1AA1}"/>
              </a:ext>
            </a:extLst>
          </p:cNvPr>
          <p:cNvSpPr txBox="1"/>
          <p:nvPr/>
        </p:nvSpPr>
        <p:spPr>
          <a:xfrm>
            <a:off x="453457" y="4399498"/>
            <a:ext cx="4001987" cy="2385268"/>
          </a:xfrm>
          <a:prstGeom prst="rect">
            <a:avLst/>
          </a:prstGeom>
          <a:noFill/>
        </p:spPr>
        <p:txBody>
          <a:bodyPr wrap="square" rtlCol="0">
            <a:spAutoFit/>
          </a:bodyPr>
          <a:lstStyle/>
          <a:p>
            <a:pPr algn="just"/>
            <a:r>
              <a:rPr lang="en-US" sz="1600" u="sng"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Requisitos</a:t>
            </a:r>
            <a:r>
              <a:rPr lang="en-US" sz="1600" u="sng"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 para </a:t>
            </a:r>
            <a:r>
              <a:rPr lang="en-US" sz="1600" u="sng"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una</a:t>
            </a:r>
            <a:r>
              <a:rPr lang="en-US" sz="1600" u="sng"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 </a:t>
            </a:r>
            <a:r>
              <a:rPr lang="en-US" sz="1600" u="sng"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Solicitud</a:t>
            </a:r>
            <a:r>
              <a:rPr lang="en-US" sz="1600" u="sng"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 Personal</a:t>
            </a:r>
          </a:p>
          <a:p>
            <a:pPr algn="just"/>
            <a:endParaRPr lang="en-US" sz="1600" b="1" dirty="0">
              <a:latin typeface="Arial" pitchFamily="34" charset="0"/>
              <a:cs typeface="Arial" pitchFamily="34" charset="0"/>
            </a:endParaRP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ID Certificado por notario / </a:t>
            </a:r>
            <a:r>
              <a:rPr lang="es-MX" sz="1300" dirty="0" err="1">
                <a:solidFill>
                  <a:schemeClr val="bg2">
                    <a:lumMod val="50000"/>
                  </a:schemeClr>
                </a:solidFill>
                <a:latin typeface="Arial" panose="020B0604020202020204" pitchFamily="34" charset="0"/>
                <a:cs typeface="Arial" panose="020B0604020202020204" pitchFamily="34" charset="0"/>
              </a:rPr>
              <a:t>selfie</a:t>
            </a:r>
            <a:r>
              <a:rPr lang="es-MX" sz="1300" dirty="0">
                <a:solidFill>
                  <a:schemeClr val="bg2">
                    <a:lumMod val="50000"/>
                  </a:schemeClr>
                </a:solidFill>
                <a:latin typeface="Arial" panose="020B0604020202020204" pitchFamily="34" charset="0"/>
                <a:cs typeface="Arial" panose="020B0604020202020204" pitchFamily="34" charset="0"/>
              </a:rPr>
              <a:t> con ID.</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Comprobante de domicilio a nombre del solicitante certificado por notario / </a:t>
            </a:r>
            <a:r>
              <a:rPr lang="es-MX" sz="1300" dirty="0" err="1">
                <a:solidFill>
                  <a:schemeClr val="bg2">
                    <a:lumMod val="50000"/>
                  </a:schemeClr>
                </a:solidFill>
                <a:latin typeface="Arial" panose="020B0604020202020204" pitchFamily="34" charset="0"/>
                <a:cs typeface="Arial" panose="020B0604020202020204" pitchFamily="34" charset="0"/>
              </a:rPr>
              <a:t>selfie</a:t>
            </a:r>
            <a:r>
              <a:rPr lang="es-MX" sz="1300" dirty="0">
                <a:solidFill>
                  <a:schemeClr val="bg2">
                    <a:lumMod val="50000"/>
                  </a:schemeClr>
                </a:solidFill>
                <a:latin typeface="Arial" panose="020B0604020202020204" pitchFamily="34" charset="0"/>
                <a:cs typeface="Arial" panose="020B0604020202020204" pitchFamily="34" charset="0"/>
              </a:rPr>
              <a:t> con POA (legible).</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Estado de cuenta – demostrando los fondos para invertir antes de que se transfieran.</a:t>
            </a:r>
          </a:p>
          <a:p>
            <a:pPr marL="285750" indent="-285750" algn="just">
              <a:buFont typeface="Wingdings" panose="05000000000000000000" pitchFamily="2" charset="2"/>
              <a:buChar char="§"/>
            </a:pPr>
            <a:r>
              <a:rPr lang="es-MX" sz="1300" b="1" dirty="0">
                <a:solidFill>
                  <a:schemeClr val="bg2">
                    <a:lumMod val="50000"/>
                  </a:schemeClr>
                </a:solidFill>
                <a:latin typeface="Arial" panose="020B0604020202020204" pitchFamily="34" charset="0"/>
                <a:cs typeface="Arial" panose="020B0604020202020204" pitchFamily="34" charset="0"/>
              </a:rPr>
              <a:t>Solicitudes y formatos de la institución financiera</a:t>
            </a:r>
          </a:p>
          <a:p>
            <a:pPr algn="just"/>
            <a:endParaRPr lang="es-MX" sz="1300" i="1" dirty="0">
              <a:latin typeface="Arial" panose="020B0604020202020204" pitchFamily="34" charset="0"/>
              <a:cs typeface="Arial" panose="020B0604020202020204" pitchFamily="34" charset="0"/>
            </a:endParaRPr>
          </a:p>
        </p:txBody>
      </p:sp>
      <p:pic>
        <p:nvPicPr>
          <p:cNvPr id="33" name="Picture 17" descr="Logo, company name&#10;&#10;Description automatically generated">
            <a:extLst>
              <a:ext uri="{FF2B5EF4-FFF2-40B4-BE49-F238E27FC236}">
                <a16:creationId xmlns:a16="http://schemas.microsoft.com/office/drawing/2014/main" id="{C98A2407-7B11-A245-AA16-376FEC8935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182397" y="593658"/>
            <a:ext cx="335289" cy="321693"/>
          </a:xfrm>
          <a:prstGeom prst="rect">
            <a:avLst/>
          </a:prstGeom>
        </p:spPr>
      </p:pic>
      <p:cxnSp>
        <p:nvCxnSpPr>
          <p:cNvPr id="36" name="Straight Connector 8">
            <a:extLst>
              <a:ext uri="{FF2B5EF4-FFF2-40B4-BE49-F238E27FC236}">
                <a16:creationId xmlns:a16="http://schemas.microsoft.com/office/drawing/2014/main" id="{1FB1FEBE-27ED-6443-8B42-894AAED8619B}"/>
              </a:ext>
            </a:extLst>
          </p:cNvPr>
          <p:cNvCxnSpPr>
            <a:cxnSpLocks/>
          </p:cNvCxnSpPr>
          <p:nvPr/>
        </p:nvCxnSpPr>
        <p:spPr>
          <a:xfrm>
            <a:off x="681744" y="1183408"/>
            <a:ext cx="17727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1262C59-E902-E3BC-B5B9-12BE8A7E6225}"/>
              </a:ext>
            </a:extLst>
          </p:cNvPr>
          <p:cNvPicPr>
            <a:picLocks noChangeAspect="1"/>
          </p:cNvPicPr>
          <p:nvPr/>
        </p:nvPicPr>
        <p:blipFill>
          <a:blip r:embed="rId3"/>
          <a:stretch>
            <a:fillRect/>
          </a:stretch>
        </p:blipFill>
        <p:spPr>
          <a:xfrm>
            <a:off x="6824201" y="366743"/>
            <a:ext cx="2073219" cy="757114"/>
          </a:xfrm>
          <a:prstGeom prst="rect">
            <a:avLst/>
          </a:prstGeom>
        </p:spPr>
      </p:pic>
      <p:sp>
        <p:nvSpPr>
          <p:cNvPr id="2" name="CuadroTexto 35">
            <a:extLst>
              <a:ext uri="{FF2B5EF4-FFF2-40B4-BE49-F238E27FC236}">
                <a16:creationId xmlns:a16="http://schemas.microsoft.com/office/drawing/2014/main" id="{5C8409FE-0942-D2CC-4078-B2997CB48C0C}"/>
              </a:ext>
            </a:extLst>
          </p:cNvPr>
          <p:cNvSpPr txBox="1"/>
          <p:nvPr/>
        </p:nvSpPr>
        <p:spPr>
          <a:xfrm>
            <a:off x="4582053" y="4399498"/>
            <a:ext cx="4001987" cy="2385268"/>
          </a:xfrm>
          <a:prstGeom prst="rect">
            <a:avLst/>
          </a:prstGeom>
          <a:noFill/>
        </p:spPr>
        <p:txBody>
          <a:bodyPr wrap="square" rtlCol="0">
            <a:spAutoFit/>
          </a:bodyPr>
          <a:lstStyle/>
          <a:p>
            <a:pPr algn="just"/>
            <a:r>
              <a:rPr lang="en-US" sz="1600" u="sng"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Requisitos</a:t>
            </a:r>
            <a:r>
              <a:rPr lang="en-US" sz="1600" u="sng"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 para </a:t>
            </a:r>
            <a:r>
              <a:rPr lang="en-US" sz="1600" u="sng"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una</a:t>
            </a:r>
            <a:r>
              <a:rPr lang="en-US" sz="1600" u="sng"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 </a:t>
            </a:r>
            <a:r>
              <a:rPr lang="en-US" sz="1600" u="sng"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Solicitud</a:t>
            </a:r>
            <a:r>
              <a:rPr lang="en-US" sz="1600" u="sng" dirty="0">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 </a:t>
            </a:r>
            <a:r>
              <a:rPr lang="en-US" sz="1600" u="sng" dirty="0" err="1">
                <a:solidFill>
                  <a:srgbClr val="002060"/>
                </a:solidFill>
                <a:effectLst>
                  <a:outerShdw blurRad="50800" dist="38100" dir="2700000" algn="tl" rotWithShape="0">
                    <a:prstClr val="black">
                      <a:alpha val="40000"/>
                    </a:prstClr>
                  </a:outerShdw>
                </a:effectLst>
                <a:latin typeface="Arial" panose="020B0604020202020204" pitchFamily="34" charset="0"/>
                <a:cs typeface="Arial" pitchFamily="34" charset="0"/>
              </a:rPr>
              <a:t>Corporativa</a:t>
            </a:r>
            <a:endParaRPr lang="en-US" sz="1600" u="sng" dirty="0">
              <a:solidFill>
                <a:srgbClr val="002060"/>
              </a:solidFill>
              <a:effectLst>
                <a:outerShdw blurRad="50800" dist="38100" dir="2700000" algn="tl" rotWithShape="0">
                  <a:prstClr val="black">
                    <a:alpha val="40000"/>
                  </a:prstClr>
                </a:outerShdw>
              </a:effectLst>
              <a:latin typeface="Arial" pitchFamily="34" charset="0"/>
              <a:cs typeface="Arial" pitchFamily="34" charset="0"/>
            </a:endParaRPr>
          </a:p>
          <a:p>
            <a:pPr algn="just"/>
            <a:endParaRPr lang="en-US" sz="1600" b="1" dirty="0">
              <a:latin typeface="Arial" pitchFamily="34" charset="0"/>
              <a:cs typeface="Arial" pitchFamily="34" charset="0"/>
            </a:endParaRP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Certificado de incorporación.</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Memorándum y artículos de asociación.</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Registro de accionistas.</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Registro de directores.</a:t>
            </a:r>
          </a:p>
          <a:p>
            <a:pPr marL="285750" indent="-285750" algn="just">
              <a:buFont typeface="Wingdings" panose="05000000000000000000" pitchFamily="2" charset="2"/>
              <a:buChar char="§"/>
            </a:pPr>
            <a:r>
              <a:rPr lang="es-MX" sz="1300" dirty="0">
                <a:solidFill>
                  <a:schemeClr val="bg2">
                    <a:lumMod val="50000"/>
                  </a:schemeClr>
                </a:solidFill>
                <a:latin typeface="Arial" panose="020B0604020202020204" pitchFamily="34" charset="0"/>
                <a:cs typeface="Arial" panose="020B0604020202020204" pitchFamily="34" charset="0"/>
              </a:rPr>
              <a:t>Lista de firmas autorizadas de la empresa.</a:t>
            </a:r>
          </a:p>
          <a:p>
            <a:pPr marL="285750" indent="-285750" algn="just">
              <a:buFont typeface="Wingdings" panose="05000000000000000000" pitchFamily="2" charset="2"/>
              <a:buChar char="§"/>
            </a:pPr>
            <a:r>
              <a:rPr lang="es-MX" sz="1300" dirty="0" err="1">
                <a:solidFill>
                  <a:schemeClr val="bg2">
                    <a:lumMod val="50000"/>
                  </a:schemeClr>
                </a:solidFill>
                <a:latin typeface="Arial" panose="020B0604020202020204" pitchFamily="34" charset="0"/>
                <a:cs typeface="Arial" panose="020B0604020202020204" pitchFamily="34" charset="0"/>
              </a:rPr>
              <a:t>Verificiación</a:t>
            </a:r>
            <a:r>
              <a:rPr lang="es-MX" sz="1300" dirty="0">
                <a:solidFill>
                  <a:schemeClr val="bg2">
                    <a:lumMod val="50000"/>
                  </a:schemeClr>
                </a:solidFill>
                <a:latin typeface="Arial" panose="020B0604020202020204" pitchFamily="34" charset="0"/>
                <a:cs typeface="Arial" panose="020B0604020202020204" pitchFamily="34" charset="0"/>
              </a:rPr>
              <a:t> del ID y POA de cualquier accionista que posea el 25% o más de las acciones emitidas.</a:t>
            </a:r>
          </a:p>
          <a:p>
            <a:pPr marL="285750" indent="-285750" algn="just">
              <a:buFont typeface="Wingdings" panose="05000000000000000000" pitchFamily="2" charset="2"/>
              <a:buChar char="§"/>
            </a:pPr>
            <a:endParaRPr lang="es-MX"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2406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McDonald's Logotipo Vector - Descarga Gratis SVG | Worldvectorlogo">
            <a:extLst>
              <a:ext uri="{FF2B5EF4-FFF2-40B4-BE49-F238E27FC236}">
                <a16:creationId xmlns:a16="http://schemas.microsoft.com/office/drawing/2014/main" id="{9FD61D49-B52D-4076-BC49-259D8CF37208}"/>
              </a:ext>
            </a:extLst>
          </p:cNvPr>
          <p:cNvSpPr>
            <a:spLocks noChangeAspect="1" noChangeArrowheads="1"/>
          </p:cNvSpPr>
          <p:nvPr/>
        </p:nvSpPr>
        <p:spPr bwMode="auto">
          <a:xfrm>
            <a:off x="4483783" y="33263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Rectangle 6">
            <a:extLst>
              <a:ext uri="{FF2B5EF4-FFF2-40B4-BE49-F238E27FC236}">
                <a16:creationId xmlns:a16="http://schemas.microsoft.com/office/drawing/2014/main" id="{E2B2EFCF-A543-4513-9043-7270211F5E04}"/>
              </a:ext>
            </a:extLst>
          </p:cNvPr>
          <p:cNvSpPr/>
          <p:nvPr/>
        </p:nvSpPr>
        <p:spPr>
          <a:xfrm>
            <a:off x="246580" y="281999"/>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5" name="Straight Connector 14">
            <a:extLst>
              <a:ext uri="{FF2B5EF4-FFF2-40B4-BE49-F238E27FC236}">
                <a16:creationId xmlns:a16="http://schemas.microsoft.com/office/drawing/2014/main" id="{D7AEC144-00CB-4863-AF99-F183424BF10A}"/>
              </a:ext>
            </a:extLst>
          </p:cNvPr>
          <p:cNvCxnSpPr>
            <a:cxnSpLocks/>
          </p:cNvCxnSpPr>
          <p:nvPr/>
        </p:nvCxnSpPr>
        <p:spPr>
          <a:xfrm>
            <a:off x="-303088" y="6625228"/>
            <a:ext cx="975017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87D45176-8C71-A34E-82D9-7EA6C33CD158}"/>
              </a:ext>
            </a:extLst>
          </p:cNvPr>
          <p:cNvSpPr txBox="1"/>
          <p:nvPr/>
        </p:nvSpPr>
        <p:spPr>
          <a:xfrm>
            <a:off x="614910" y="1567849"/>
            <a:ext cx="4309428" cy="2416046"/>
          </a:xfrm>
          <a:prstGeom prst="rect">
            <a:avLst/>
          </a:prstGeom>
          <a:noFill/>
        </p:spPr>
        <p:txBody>
          <a:bodyPr wrap="square" rtlCol="0">
            <a:spAutoFit/>
          </a:bodyPr>
          <a:lstStyle/>
          <a:p>
            <a:pPr>
              <a:spcBef>
                <a:spcPts val="50"/>
              </a:spcBef>
              <a:spcAft>
                <a:spcPts val="50"/>
              </a:spcAft>
              <a:buClr>
                <a:schemeClr val="tx1"/>
              </a:buClr>
            </a:pPr>
            <a:r>
              <a:rPr lang="en-US" sz="1400" b="1" dirty="0" err="1">
                <a:solidFill>
                  <a:srgbClr val="002060"/>
                </a:solidFill>
                <a:latin typeface="Arial" panose="020B0604020202020204" pitchFamily="34" charset="0"/>
                <a:cs typeface="Arial" panose="020B0604020202020204" pitchFamily="34" charset="0"/>
              </a:rPr>
              <a:t>Inversión</a:t>
            </a:r>
            <a:r>
              <a:rPr lang="en-US" sz="1400" b="1" dirty="0">
                <a:solidFill>
                  <a:srgbClr val="002060"/>
                </a:solidFill>
                <a:latin typeface="Arial" panose="020B0604020202020204" pitchFamily="34" charset="0"/>
                <a:cs typeface="Arial" panose="020B0604020202020204" pitchFamily="34" charset="0"/>
              </a:rPr>
              <a:t> minima de $50,000 USD </a:t>
            </a:r>
          </a:p>
          <a:p>
            <a:pPr>
              <a:spcBef>
                <a:spcPts val="50"/>
              </a:spcBef>
              <a:spcAft>
                <a:spcPts val="50"/>
              </a:spcAft>
              <a:buClr>
                <a:schemeClr val="tx1"/>
              </a:buClr>
            </a:pPr>
            <a:endParaRPr lang="en-US" sz="1400" b="1" dirty="0">
              <a:solidFill>
                <a:srgbClr val="002060"/>
              </a:solidFill>
              <a:latin typeface="Arial" panose="020B0604020202020204" pitchFamily="34" charset="0"/>
              <a:cs typeface="Arial" panose="020B0604020202020204" pitchFamily="34" charset="0"/>
            </a:endParaRP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Plataforma de arquitectura abierta: </a:t>
            </a:r>
            <a:br>
              <a:rPr lang="es-MX" sz="1200" b="1" dirty="0">
                <a:latin typeface="Arial" panose="020B0604020202020204" pitchFamily="34" charset="0"/>
                <a:cs typeface="Arial" panose="020B0604020202020204" pitchFamily="34" charset="0"/>
              </a:rPr>
            </a:br>
            <a:r>
              <a:rPr lang="es-MX" sz="1200" dirty="0">
                <a:latin typeface="Arial" panose="020B0604020202020204" pitchFamily="34" charset="0"/>
                <a:cs typeface="Arial" panose="020B0604020202020204" pitchFamily="34" charset="0"/>
              </a:rPr>
              <a:t>Se puede comprar y vender activos de cualquier país:</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Acciones</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Bonos de grado de inversión</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Bonos de alto rendimiento</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Fondos mutuos</a:t>
            </a:r>
          </a:p>
          <a:p>
            <a:pPr marL="628650" lvl="1" indent="-171450">
              <a:spcBef>
                <a:spcPts val="50"/>
              </a:spcBef>
              <a:spcAft>
                <a:spcPts val="50"/>
              </a:spcAft>
              <a:buClr>
                <a:schemeClr val="tx1"/>
              </a:buClr>
              <a:buFont typeface="Arial" panose="020B0604020202020204" pitchFamily="34" charset="0"/>
              <a:buChar char="•"/>
            </a:pPr>
            <a:r>
              <a:rPr lang="es-MX" sz="1200" dirty="0" err="1">
                <a:latin typeface="Arial" panose="020B0604020202020204" pitchFamily="34" charset="0"/>
                <a:cs typeface="Arial" panose="020B0604020202020204" pitchFamily="34" charset="0"/>
              </a:rPr>
              <a:t>ETFs</a:t>
            </a:r>
            <a:r>
              <a:rPr lang="es-MX" sz="1200" dirty="0">
                <a:latin typeface="Arial" panose="020B0604020202020204" pitchFamily="34" charset="0"/>
                <a:cs typeface="Arial" panose="020B0604020202020204" pitchFamily="34" charset="0"/>
              </a:rPr>
              <a:t> y </a:t>
            </a:r>
            <a:r>
              <a:rPr lang="es-MX" sz="1200" dirty="0" err="1">
                <a:latin typeface="Arial" panose="020B0604020202020204" pitchFamily="34" charset="0"/>
                <a:cs typeface="Arial" panose="020B0604020202020204" pitchFamily="34" charset="0"/>
              </a:rPr>
              <a:t>ETCs</a:t>
            </a:r>
            <a:endParaRPr lang="es-MX" sz="1200" dirty="0">
              <a:latin typeface="Arial" panose="020B0604020202020204" pitchFamily="34" charset="0"/>
              <a:cs typeface="Arial" panose="020B0604020202020204" pitchFamily="34" charset="0"/>
            </a:endParaRP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Notas Estructuradas</a:t>
            </a:r>
          </a:p>
          <a:p>
            <a:pPr marL="628650" lvl="1" indent="-171450">
              <a:spcBef>
                <a:spcPts val="50"/>
              </a:spcBef>
              <a:spcAft>
                <a:spcPts val="50"/>
              </a:spcAft>
              <a:buClr>
                <a:schemeClr val="tx1"/>
              </a:buClr>
              <a:buFont typeface="Arial" panose="020B0604020202020204" pitchFamily="34" charset="0"/>
              <a:buChar char="•"/>
            </a:pPr>
            <a:r>
              <a:rPr lang="es-MX" sz="1200" dirty="0">
                <a:latin typeface="Arial" panose="020B0604020202020204" pitchFamily="34" charset="0"/>
                <a:cs typeface="Arial" panose="020B0604020202020204" pitchFamily="34" charset="0"/>
              </a:rPr>
              <a:t>Fondos de inversión alternativa.</a:t>
            </a:r>
          </a:p>
        </p:txBody>
      </p:sp>
      <p:sp>
        <p:nvSpPr>
          <p:cNvPr id="4" name="Rectángulo 3">
            <a:extLst>
              <a:ext uri="{FF2B5EF4-FFF2-40B4-BE49-F238E27FC236}">
                <a16:creationId xmlns:a16="http://schemas.microsoft.com/office/drawing/2014/main" id="{3B3D82C6-2FC7-8D40-B25A-3273F364EDE3}"/>
              </a:ext>
            </a:extLst>
          </p:cNvPr>
          <p:cNvSpPr/>
          <p:nvPr/>
        </p:nvSpPr>
        <p:spPr>
          <a:xfrm>
            <a:off x="565868" y="1104311"/>
            <a:ext cx="7817954" cy="338554"/>
          </a:xfrm>
          <a:prstGeom prst="rect">
            <a:avLst/>
          </a:prstGeom>
        </p:spPr>
        <p:txBody>
          <a:bodyPr wrap="square">
            <a:spAutoFit/>
          </a:bodyPr>
          <a:lstStyle/>
          <a:p>
            <a:r>
              <a:rPr lang="es-ES_tradnl" sz="1600" b="1" i="1" dirty="0">
                <a:solidFill>
                  <a:schemeClr val="accent3">
                    <a:lumMod val="75000"/>
                  </a:schemeClr>
                </a:solidFill>
                <a:latin typeface="Arial" pitchFamily="34" charset="0"/>
                <a:cs typeface="Arial" pitchFamily="34" charset="0"/>
              </a:rPr>
              <a:t>Capital International Group</a:t>
            </a:r>
          </a:p>
        </p:txBody>
      </p:sp>
      <p:sp>
        <p:nvSpPr>
          <p:cNvPr id="33" name="CuadroTexto 6">
            <a:extLst>
              <a:ext uri="{FF2B5EF4-FFF2-40B4-BE49-F238E27FC236}">
                <a16:creationId xmlns:a16="http://schemas.microsoft.com/office/drawing/2014/main" id="{E910E864-404B-AD41-A39C-04D9C08C856C}"/>
              </a:ext>
            </a:extLst>
          </p:cNvPr>
          <p:cNvSpPr txBox="1"/>
          <p:nvPr/>
        </p:nvSpPr>
        <p:spPr>
          <a:xfrm>
            <a:off x="581869" y="457980"/>
            <a:ext cx="5849194"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¿Por qué y cómo invertir? </a:t>
            </a:r>
          </a:p>
        </p:txBody>
      </p:sp>
      <p:pic>
        <p:nvPicPr>
          <p:cNvPr id="35" name="Picture 17" descr="Logo, company name&#10;&#10;Description automatically generated">
            <a:extLst>
              <a:ext uri="{FF2B5EF4-FFF2-40B4-BE49-F238E27FC236}">
                <a16:creationId xmlns:a16="http://schemas.microsoft.com/office/drawing/2014/main" id="{91BE0C9B-850C-D745-9416-66C4EAC8E9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46580" y="710608"/>
            <a:ext cx="335289" cy="321693"/>
          </a:xfrm>
          <a:prstGeom prst="rect">
            <a:avLst/>
          </a:prstGeom>
        </p:spPr>
      </p:pic>
      <p:graphicFrame>
        <p:nvGraphicFramePr>
          <p:cNvPr id="37" name="Table 1">
            <a:extLst>
              <a:ext uri="{FF2B5EF4-FFF2-40B4-BE49-F238E27FC236}">
                <a16:creationId xmlns:a16="http://schemas.microsoft.com/office/drawing/2014/main" id="{825A64E2-86FA-7C47-8C08-0E2AF7851D95}"/>
              </a:ext>
            </a:extLst>
          </p:cNvPr>
          <p:cNvGraphicFramePr>
            <a:graphicFrameLocks noGrp="1"/>
          </p:cNvGraphicFramePr>
          <p:nvPr>
            <p:extLst>
              <p:ext uri="{D42A27DB-BD31-4B8C-83A1-F6EECF244321}">
                <p14:modId xmlns:p14="http://schemas.microsoft.com/office/powerpoint/2010/main" val="3250411670"/>
              </p:ext>
            </p:extLst>
          </p:nvPr>
        </p:nvGraphicFramePr>
        <p:xfrm>
          <a:off x="309074" y="4108495"/>
          <a:ext cx="8654218" cy="2293642"/>
        </p:xfrm>
        <a:graphic>
          <a:graphicData uri="http://schemas.openxmlformats.org/drawingml/2006/table">
            <a:tbl>
              <a:tblPr firstRow="1" firstCol="1" bandRow="1">
                <a:tableStyleId>{FABFCF23-3B69-468F-B69F-88F6DE6A72F2}</a:tableStyleId>
              </a:tblPr>
              <a:tblGrid>
                <a:gridCol w="2006287">
                  <a:extLst>
                    <a:ext uri="{9D8B030D-6E8A-4147-A177-3AD203B41FA5}">
                      <a16:colId xmlns:a16="http://schemas.microsoft.com/office/drawing/2014/main" val="1097233315"/>
                    </a:ext>
                  </a:extLst>
                </a:gridCol>
                <a:gridCol w="2046914">
                  <a:extLst>
                    <a:ext uri="{9D8B030D-6E8A-4147-A177-3AD203B41FA5}">
                      <a16:colId xmlns:a16="http://schemas.microsoft.com/office/drawing/2014/main" val="1160095189"/>
                    </a:ext>
                  </a:extLst>
                </a:gridCol>
                <a:gridCol w="1837189">
                  <a:extLst>
                    <a:ext uri="{9D8B030D-6E8A-4147-A177-3AD203B41FA5}">
                      <a16:colId xmlns:a16="http://schemas.microsoft.com/office/drawing/2014/main" val="133842533"/>
                    </a:ext>
                  </a:extLst>
                </a:gridCol>
                <a:gridCol w="2763828">
                  <a:extLst>
                    <a:ext uri="{9D8B030D-6E8A-4147-A177-3AD203B41FA5}">
                      <a16:colId xmlns:a16="http://schemas.microsoft.com/office/drawing/2014/main" val="387568769"/>
                    </a:ext>
                  </a:extLst>
                </a:gridCol>
              </a:tblGrid>
              <a:tr h="311480">
                <a:tc>
                  <a:txBody>
                    <a:bodyPr/>
                    <a:lstStyle/>
                    <a:p>
                      <a:pPr algn="l">
                        <a:spcAft>
                          <a:spcPts val="0"/>
                        </a:spcAft>
                      </a:pPr>
                      <a:r>
                        <a:rPr lang="es-MX" sz="1200" spc="-25" dirty="0">
                          <a:effectLst/>
                          <a:latin typeface="+mn-lt"/>
                        </a:rPr>
                        <a:t>3 Estructuras para Cobro de Establecimiento</a:t>
                      </a:r>
                      <a:endParaRPr lang="en-US" sz="1200" spc="-25" dirty="0">
                        <a:effectLst/>
                        <a:latin typeface="+mn-lt"/>
                        <a:ea typeface="Times New Roman" panose="02020603050405020304" pitchFamily="18" charset="0"/>
                        <a:cs typeface="Arial" panose="020B0604020202020204" pitchFamily="34" charset="0"/>
                      </a:endParaRPr>
                    </a:p>
                  </a:txBody>
                  <a:tcPr marL="76617" marR="76617" marT="0" marB="0">
                    <a:lnR w="12700" cap="flat" cmpd="sng" algn="ctr">
                      <a:solidFill>
                        <a:schemeClr val="bg1"/>
                      </a:solidFill>
                      <a:prstDash val="solid"/>
                      <a:round/>
                      <a:headEnd type="none" w="med" len="med"/>
                      <a:tailEnd type="none" w="med" len="med"/>
                    </a:lnR>
                    <a:solidFill>
                      <a:srgbClr val="002060"/>
                    </a:solidFill>
                  </a:tcPr>
                </a:tc>
                <a:tc>
                  <a:txBody>
                    <a:bodyPr/>
                    <a:lstStyle/>
                    <a:p>
                      <a:pPr algn="ctr">
                        <a:spcAft>
                          <a:spcPts val="0"/>
                        </a:spcAft>
                      </a:pPr>
                      <a:r>
                        <a:rPr lang="en-US" sz="1200" spc="-25" dirty="0">
                          <a:effectLst/>
                          <a:latin typeface="+mn-lt"/>
                          <a:ea typeface="Times New Roman" panose="02020603050405020304" pitchFamily="18" charset="0"/>
                          <a:cs typeface="Arial" panose="020B0604020202020204" pitchFamily="34" charset="0"/>
                        </a:rPr>
                        <a:t>CIG 7</a:t>
                      </a:r>
                    </a:p>
                  </a:txBody>
                  <a:tcPr marL="76617" marR="7661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2060"/>
                    </a:solidFill>
                  </a:tcPr>
                </a:tc>
                <a:tc>
                  <a:txBody>
                    <a:bodyPr/>
                    <a:lstStyle/>
                    <a:p>
                      <a:pPr algn="ctr">
                        <a:spcAft>
                          <a:spcPts val="0"/>
                        </a:spcAft>
                      </a:pPr>
                      <a:r>
                        <a:rPr lang="en-US" sz="1200" spc="-25" dirty="0">
                          <a:effectLst/>
                          <a:latin typeface="+mn-lt"/>
                          <a:ea typeface="Times New Roman" panose="02020603050405020304" pitchFamily="18" charset="0"/>
                          <a:cs typeface="Arial" panose="020B0604020202020204" pitchFamily="34" charset="0"/>
                        </a:rPr>
                        <a:t>CIG 4.5</a:t>
                      </a:r>
                    </a:p>
                  </a:txBody>
                  <a:tcPr marL="76617" marR="76617"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2060"/>
                    </a:solidFill>
                  </a:tcPr>
                </a:tc>
                <a:tc>
                  <a:txBody>
                    <a:bodyPr/>
                    <a:lstStyle/>
                    <a:p>
                      <a:pPr algn="ctr">
                        <a:spcAft>
                          <a:spcPts val="0"/>
                        </a:spcAft>
                      </a:pPr>
                      <a:r>
                        <a:rPr lang="en-US" sz="1200" spc="-25" dirty="0">
                          <a:effectLst/>
                          <a:latin typeface="+mn-lt"/>
                          <a:ea typeface="Times New Roman" panose="02020603050405020304" pitchFamily="18" charset="0"/>
                          <a:cs typeface="Arial" panose="020B0604020202020204" pitchFamily="34" charset="0"/>
                        </a:rPr>
                        <a:t>CIG 0</a:t>
                      </a:r>
                    </a:p>
                    <a:p>
                      <a:pPr algn="ctr">
                        <a:spcAft>
                          <a:spcPts val="0"/>
                        </a:spcAft>
                      </a:pPr>
                      <a:endParaRPr lang="en-US" sz="12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chemeClr val="bg1"/>
                      </a:solidFill>
                      <a:prstDash val="solid"/>
                      <a:round/>
                      <a:headEnd type="none" w="med" len="med"/>
                      <a:tailEnd type="none" w="med" len="med"/>
                    </a:lnL>
                    <a:solidFill>
                      <a:srgbClr val="002060"/>
                    </a:solidFill>
                  </a:tcPr>
                </a:tc>
                <a:extLst>
                  <a:ext uri="{0D108BD9-81ED-4DB2-BD59-A6C34878D82A}">
                    <a16:rowId xmlns:a16="http://schemas.microsoft.com/office/drawing/2014/main" val="761344526"/>
                  </a:ext>
                </a:extLst>
              </a:tr>
              <a:tr h="501556">
                <a:tc>
                  <a:txBody>
                    <a:bodyPr/>
                    <a:lstStyle/>
                    <a:p>
                      <a:pPr>
                        <a:spcAft>
                          <a:spcPts val="0"/>
                        </a:spcAft>
                      </a:pPr>
                      <a:r>
                        <a:rPr lang="en-US" sz="1200" b="1" spc="-25" dirty="0" err="1">
                          <a:effectLst/>
                          <a:latin typeface="+mn-lt"/>
                          <a:ea typeface="Times New Roman" panose="02020603050405020304" pitchFamily="18" charset="0"/>
                          <a:cs typeface="Arial" panose="020B0604020202020204" pitchFamily="34" charset="0"/>
                        </a:rPr>
                        <a:t>Comisión</a:t>
                      </a:r>
                      <a:r>
                        <a:rPr lang="en-US" sz="1200" b="1" spc="-25" dirty="0">
                          <a:effectLst/>
                          <a:latin typeface="+mn-lt"/>
                          <a:ea typeface="Times New Roman" panose="02020603050405020304" pitchFamily="18" charset="0"/>
                          <a:cs typeface="Arial" panose="020B0604020202020204" pitchFamily="34" charset="0"/>
                        </a:rPr>
                        <a:t> </a:t>
                      </a:r>
                      <a:r>
                        <a:rPr lang="en-US" sz="1200" b="1" spc="-25" dirty="0" err="1">
                          <a:effectLst/>
                          <a:latin typeface="+mn-lt"/>
                          <a:ea typeface="Times New Roman" panose="02020603050405020304" pitchFamily="18" charset="0"/>
                          <a:cs typeface="Arial" panose="020B0604020202020204" pitchFamily="34" charset="0"/>
                        </a:rPr>
                        <a:t>inicial</a:t>
                      </a:r>
                      <a:endParaRPr lang="en-US" sz="1200" b="1" spc="-25" dirty="0">
                        <a:effectLst/>
                        <a:latin typeface="+mn-lt"/>
                        <a:ea typeface="Times New Roman" panose="02020603050405020304" pitchFamily="18" charset="0"/>
                        <a:cs typeface="Arial" panose="020B0604020202020204" pitchFamily="34" charset="0"/>
                      </a:endParaRPr>
                    </a:p>
                  </a:txBody>
                  <a:tcPr marL="76617" marR="76617" marT="0" marB="0">
                    <a:lnR w="12700" cap="flat" cmpd="sng" algn="ctr">
                      <a:solidFill>
                        <a:srgbClr val="002060"/>
                      </a:solidFill>
                      <a:prstDash val="solid"/>
                      <a:round/>
                      <a:headEnd type="none" w="med" len="med"/>
                      <a:tailEnd type="none" w="med" len="med"/>
                    </a:lnR>
                  </a:tcPr>
                </a:tc>
                <a:tc>
                  <a:txBody>
                    <a:bodyPr/>
                    <a:lstStyle/>
                    <a:p>
                      <a:pPr algn="l">
                        <a:spcAft>
                          <a:spcPts val="0"/>
                        </a:spcAft>
                      </a:pPr>
                      <a:r>
                        <a:rPr lang="es-MX" sz="1000" spc="-25" dirty="0">
                          <a:effectLst/>
                          <a:latin typeface="+mn-lt"/>
                          <a:ea typeface="Times New Roman" panose="02020603050405020304" pitchFamily="18" charset="0"/>
                          <a:cs typeface="Arial" panose="020B0604020202020204" pitchFamily="34" charset="0"/>
                        </a:rPr>
                        <a:t>Agente cobra 100% de comisión inicial</a:t>
                      </a: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just">
                        <a:spcAft>
                          <a:spcPts val="0"/>
                        </a:spcAft>
                      </a:pPr>
                      <a:r>
                        <a:rPr lang="en-US" sz="1000" spc="-25" dirty="0" err="1">
                          <a:effectLst/>
                          <a:latin typeface="+mn-lt"/>
                          <a:ea typeface="Times New Roman" panose="02020603050405020304" pitchFamily="18" charset="0"/>
                          <a:cs typeface="Arial" panose="020B0604020202020204" pitchFamily="34" charset="0"/>
                        </a:rPr>
                        <a:t>Agente</a:t>
                      </a:r>
                      <a:r>
                        <a:rPr lang="en-US" sz="1000" spc="-25" dirty="0">
                          <a:effectLst/>
                          <a:latin typeface="+mn-lt"/>
                          <a:ea typeface="Times New Roman" panose="02020603050405020304" pitchFamily="18" charset="0"/>
                          <a:cs typeface="Arial" panose="020B0604020202020204" pitchFamily="34" charset="0"/>
                        </a:rPr>
                        <a:t> cobra 50% de </a:t>
                      </a:r>
                      <a:r>
                        <a:rPr lang="en-US" sz="1000" spc="-25" dirty="0" err="1">
                          <a:effectLst/>
                          <a:latin typeface="+mn-lt"/>
                          <a:ea typeface="Times New Roman" panose="02020603050405020304" pitchFamily="18" charset="0"/>
                          <a:cs typeface="Arial" panose="020B0604020202020204" pitchFamily="34" charset="0"/>
                        </a:rPr>
                        <a:t>comisión</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inicial</a:t>
                      </a: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just">
                        <a:spcAft>
                          <a:spcPts val="0"/>
                        </a:spcAft>
                      </a:pPr>
                      <a:r>
                        <a:rPr lang="en-US" sz="1000" spc="-25" dirty="0" err="1">
                          <a:effectLst/>
                          <a:latin typeface="+mn-lt"/>
                          <a:ea typeface="Times New Roman" panose="02020603050405020304" pitchFamily="18" charset="0"/>
                          <a:cs typeface="Arial" panose="020B0604020202020204" pitchFamily="34" charset="0"/>
                        </a:rPr>
                        <a:t>Agente</a:t>
                      </a:r>
                      <a:r>
                        <a:rPr lang="en-US" sz="1000" spc="-25" dirty="0">
                          <a:effectLst/>
                          <a:latin typeface="+mn-lt"/>
                          <a:ea typeface="Times New Roman" panose="02020603050405020304" pitchFamily="18" charset="0"/>
                          <a:cs typeface="Arial" panose="020B0604020202020204" pitchFamily="34" charset="0"/>
                        </a:rPr>
                        <a:t> cobra 0% de </a:t>
                      </a:r>
                      <a:r>
                        <a:rPr lang="en-US" sz="1000" spc="-25" dirty="0" err="1">
                          <a:effectLst/>
                          <a:latin typeface="+mn-lt"/>
                          <a:ea typeface="Times New Roman" panose="02020603050405020304" pitchFamily="18" charset="0"/>
                          <a:cs typeface="Arial" panose="020B0604020202020204" pitchFamily="34" charset="0"/>
                        </a:rPr>
                        <a:t>comisión</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inicial</a:t>
                      </a:r>
                      <a:r>
                        <a:rPr lang="en-US" sz="1000" spc="-25" dirty="0">
                          <a:effectLst/>
                          <a:latin typeface="+mn-lt"/>
                          <a:ea typeface="Times New Roman" panose="02020603050405020304" pitchFamily="18" charset="0"/>
                          <a:cs typeface="Arial" panose="020B0604020202020204" pitchFamily="34" charset="0"/>
                        </a:rPr>
                        <a:t>.</a:t>
                      </a:r>
                    </a:p>
                  </a:txBody>
                  <a:tcPr marL="76617" marR="76617" marT="0" marB="0">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441540410"/>
                  </a:ext>
                </a:extLst>
              </a:tr>
              <a:tr h="511926">
                <a:tc>
                  <a:txBody>
                    <a:bodyPr/>
                    <a:lstStyle/>
                    <a:p>
                      <a:pPr algn="just">
                        <a:spcAft>
                          <a:spcPts val="0"/>
                        </a:spcAft>
                      </a:pPr>
                      <a:r>
                        <a:rPr lang="en-US" sz="1200" b="1" spc="-25" dirty="0">
                          <a:effectLst/>
                          <a:latin typeface="+mn-lt"/>
                          <a:ea typeface="Times New Roman" panose="02020603050405020304" pitchFamily="18" charset="0"/>
                          <a:cs typeface="Arial" panose="020B0604020202020204" pitchFamily="34" charset="0"/>
                        </a:rPr>
                        <a:t>Credit Redemption Account</a:t>
                      </a:r>
                    </a:p>
                  </a:txBody>
                  <a:tcPr marL="76617" marR="76617" marT="0" marB="0">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CIG </a:t>
                      </a:r>
                      <a:r>
                        <a:rPr lang="en-US" sz="1000" spc="-25" dirty="0" err="1">
                          <a:effectLst/>
                          <a:latin typeface="+mn-lt"/>
                          <a:ea typeface="Times New Roman" panose="02020603050405020304" pitchFamily="18" charset="0"/>
                          <a:cs typeface="Arial" panose="020B0604020202020204" pitchFamily="34" charset="0"/>
                        </a:rPr>
                        <a:t>separa</a:t>
                      </a:r>
                      <a:r>
                        <a:rPr lang="en-US" sz="1000" spc="-25" dirty="0">
                          <a:effectLst/>
                          <a:latin typeface="+mn-lt"/>
                          <a:ea typeface="Times New Roman" panose="02020603050405020304" pitchFamily="18" charset="0"/>
                          <a:cs typeface="Arial" panose="020B0604020202020204" pitchFamily="34" charset="0"/>
                        </a:rPr>
                        <a:t> 8.5% de la inversion a la CRA y </a:t>
                      </a:r>
                      <a:r>
                        <a:rPr lang="en-US" sz="1000" spc="-25" dirty="0" err="1">
                          <a:effectLst/>
                          <a:latin typeface="+mn-lt"/>
                          <a:ea typeface="Times New Roman" panose="02020603050405020304" pitchFamily="18" charset="0"/>
                          <a:cs typeface="Arial" panose="020B0604020202020204" pitchFamily="34" charset="0"/>
                        </a:rPr>
                        <a:t>va</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cobrando</a:t>
                      </a:r>
                      <a:r>
                        <a:rPr lang="en-US" sz="1000" spc="-25" dirty="0">
                          <a:effectLst/>
                          <a:latin typeface="+mn-lt"/>
                          <a:ea typeface="Times New Roman" panose="02020603050405020304" pitchFamily="18" charset="0"/>
                          <a:cs typeface="Arial" panose="020B0604020202020204" pitchFamily="34" charset="0"/>
                        </a:rPr>
                        <a:t> 1.45% del valor de la inversion hasta que se </a:t>
                      </a:r>
                      <a:r>
                        <a:rPr lang="en-US" sz="1000" spc="-25" dirty="0" err="1">
                          <a:effectLst/>
                          <a:latin typeface="+mn-lt"/>
                          <a:ea typeface="Times New Roman" panose="02020603050405020304" pitchFamily="18" charset="0"/>
                          <a:cs typeface="Arial" panose="020B0604020202020204" pitchFamily="34" charset="0"/>
                        </a:rPr>
                        <a:t>acabe</a:t>
                      </a:r>
                      <a:r>
                        <a:rPr lang="en-US" sz="1000" spc="-25" dirty="0">
                          <a:effectLst/>
                          <a:latin typeface="+mn-lt"/>
                          <a:ea typeface="Times New Roman" panose="02020603050405020304" pitchFamily="18" charset="0"/>
                          <a:cs typeface="Arial" panose="020B0604020202020204" pitchFamily="34" charset="0"/>
                        </a:rPr>
                        <a:t>.</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CIG </a:t>
                      </a:r>
                      <a:r>
                        <a:rPr lang="en-US" sz="1000" spc="-25" dirty="0" err="1">
                          <a:effectLst/>
                          <a:latin typeface="+mn-lt"/>
                          <a:ea typeface="Times New Roman" panose="02020603050405020304" pitchFamily="18" charset="0"/>
                          <a:cs typeface="Arial" panose="020B0604020202020204" pitchFamily="34" charset="0"/>
                        </a:rPr>
                        <a:t>separa</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el</a:t>
                      </a:r>
                      <a:r>
                        <a:rPr lang="en-US" sz="1000" spc="-25" dirty="0">
                          <a:effectLst/>
                          <a:latin typeface="+mn-lt"/>
                          <a:ea typeface="Times New Roman" panose="02020603050405020304" pitchFamily="18" charset="0"/>
                          <a:cs typeface="Arial" panose="020B0604020202020204" pitchFamily="34" charset="0"/>
                        </a:rPr>
                        <a:t> 6% de la inversion a la CRA y </a:t>
                      </a:r>
                      <a:r>
                        <a:rPr lang="en-US" sz="1000" spc="-25" dirty="0" err="1">
                          <a:effectLst/>
                          <a:latin typeface="+mn-lt"/>
                          <a:ea typeface="Times New Roman" panose="02020603050405020304" pitchFamily="18" charset="0"/>
                          <a:cs typeface="Arial" panose="020B0604020202020204" pitchFamily="34" charset="0"/>
                        </a:rPr>
                        <a:t>va</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cobrando</a:t>
                      </a:r>
                      <a:r>
                        <a:rPr lang="en-US" sz="1000" spc="-25" dirty="0">
                          <a:effectLst/>
                          <a:latin typeface="+mn-lt"/>
                          <a:ea typeface="Times New Roman" panose="02020603050405020304" pitchFamily="18" charset="0"/>
                          <a:cs typeface="Arial" panose="020B0604020202020204" pitchFamily="34" charset="0"/>
                        </a:rPr>
                        <a:t> 1% del valor de la inversion hasta que se </a:t>
                      </a:r>
                      <a:r>
                        <a:rPr lang="en-US" sz="1000" spc="-25" dirty="0" err="1">
                          <a:effectLst/>
                          <a:latin typeface="+mn-lt"/>
                          <a:ea typeface="Times New Roman" panose="02020603050405020304" pitchFamily="18" charset="0"/>
                          <a:cs typeface="Arial" panose="020B0604020202020204" pitchFamily="34" charset="0"/>
                        </a:rPr>
                        <a:t>acabe</a:t>
                      </a:r>
                      <a:r>
                        <a:rPr lang="en-US" sz="1000" spc="-25" dirty="0">
                          <a:effectLst/>
                          <a:latin typeface="+mn-lt"/>
                          <a:ea typeface="Times New Roman" panose="02020603050405020304" pitchFamily="18" charset="0"/>
                          <a:cs typeface="Arial" panose="020B0604020202020204" pitchFamily="34" charset="0"/>
                        </a:rPr>
                        <a:t>.</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l">
                        <a:spcAft>
                          <a:spcPts val="0"/>
                        </a:spcAft>
                      </a:pPr>
                      <a:r>
                        <a:rPr lang="en-GB" sz="1000" spc="-25" dirty="0">
                          <a:effectLst/>
                          <a:latin typeface="+mn-lt"/>
                          <a:ea typeface="Times New Roman" panose="02020603050405020304" pitchFamily="18" charset="0"/>
                          <a:cs typeface="Arial" panose="020B0604020202020204" pitchFamily="34" charset="0"/>
                        </a:rPr>
                        <a:t>CIG </a:t>
                      </a:r>
                      <a:r>
                        <a:rPr lang="en-GB" sz="1000" spc="-25" dirty="0" err="1">
                          <a:effectLst/>
                          <a:latin typeface="+mn-lt"/>
                          <a:ea typeface="Times New Roman" panose="02020603050405020304" pitchFamily="18" charset="0"/>
                          <a:cs typeface="Arial" panose="020B0604020202020204" pitchFamily="34" charset="0"/>
                        </a:rPr>
                        <a:t>separa</a:t>
                      </a:r>
                      <a:r>
                        <a:rPr lang="en-GB" sz="1000" spc="-25" dirty="0">
                          <a:effectLst/>
                          <a:latin typeface="+mn-lt"/>
                          <a:ea typeface="Times New Roman" panose="02020603050405020304" pitchFamily="18" charset="0"/>
                          <a:cs typeface="Arial" panose="020B0604020202020204" pitchFamily="34" charset="0"/>
                        </a:rPr>
                        <a:t> </a:t>
                      </a:r>
                      <a:r>
                        <a:rPr lang="en-GB" sz="1000" spc="-25" dirty="0" err="1">
                          <a:effectLst/>
                          <a:latin typeface="+mn-lt"/>
                          <a:ea typeface="Times New Roman" panose="02020603050405020304" pitchFamily="18" charset="0"/>
                          <a:cs typeface="Arial" panose="020B0604020202020204" pitchFamily="34" charset="0"/>
                        </a:rPr>
                        <a:t>el</a:t>
                      </a:r>
                      <a:r>
                        <a:rPr lang="en-GB" sz="1000" spc="-25" dirty="0">
                          <a:effectLst/>
                          <a:latin typeface="+mn-lt"/>
                          <a:ea typeface="Times New Roman" panose="02020603050405020304" pitchFamily="18" charset="0"/>
                          <a:cs typeface="Arial" panose="020B0604020202020204" pitchFamily="34" charset="0"/>
                        </a:rPr>
                        <a:t> 1% de </a:t>
                      </a:r>
                      <a:r>
                        <a:rPr lang="en-GB" sz="1000" spc="-25" dirty="0" err="1">
                          <a:effectLst/>
                          <a:latin typeface="+mn-lt"/>
                          <a:ea typeface="Times New Roman" panose="02020603050405020304" pitchFamily="18" charset="0"/>
                          <a:cs typeface="Arial" panose="020B0604020202020204" pitchFamily="34" charset="0"/>
                        </a:rPr>
                        <a:t>costo</a:t>
                      </a:r>
                      <a:r>
                        <a:rPr lang="en-GB" sz="1000" spc="-25" dirty="0">
                          <a:effectLst/>
                          <a:latin typeface="+mn-lt"/>
                          <a:ea typeface="Times New Roman" panose="02020603050405020304" pitchFamily="18" charset="0"/>
                          <a:cs typeface="Arial" panose="020B0604020202020204" pitchFamily="34" charset="0"/>
                        </a:rPr>
                        <a:t> de </a:t>
                      </a:r>
                      <a:r>
                        <a:rPr lang="en-GB" sz="1000" spc="-25" dirty="0" err="1">
                          <a:effectLst/>
                          <a:latin typeface="+mn-lt"/>
                          <a:ea typeface="Times New Roman" panose="02020603050405020304" pitchFamily="18" charset="0"/>
                          <a:cs typeface="Arial" panose="020B0604020202020204" pitchFamily="34" charset="0"/>
                        </a:rPr>
                        <a:t>establecimiento</a:t>
                      </a:r>
                      <a:r>
                        <a:rPr lang="en-GB" sz="1000" spc="-25" dirty="0">
                          <a:effectLst/>
                          <a:latin typeface="+mn-lt"/>
                          <a:ea typeface="Times New Roman" panose="02020603050405020304" pitchFamily="18" charset="0"/>
                          <a:cs typeface="Arial" panose="020B0604020202020204" pitchFamily="34" charset="0"/>
                        </a:rPr>
                        <a:t> </a:t>
                      </a:r>
                      <a:r>
                        <a:rPr lang="en-GB" sz="1000" spc="-25" dirty="0" err="1">
                          <a:effectLst/>
                          <a:latin typeface="+mn-lt"/>
                          <a:ea typeface="Times New Roman" panose="02020603050405020304" pitchFamily="18" charset="0"/>
                          <a:cs typeface="Arial" panose="020B0604020202020204" pitchFamily="34" charset="0"/>
                        </a:rPr>
                        <a:t>sobre</a:t>
                      </a:r>
                      <a:r>
                        <a:rPr lang="en-GB" sz="1000" spc="-25" dirty="0">
                          <a:effectLst/>
                          <a:latin typeface="+mn-lt"/>
                          <a:ea typeface="Times New Roman" panose="02020603050405020304" pitchFamily="18" charset="0"/>
                          <a:cs typeface="Arial" panose="020B0604020202020204" pitchFamily="34" charset="0"/>
                        </a:rPr>
                        <a:t> </a:t>
                      </a:r>
                      <a:r>
                        <a:rPr lang="en-GB" sz="1000" spc="-25" dirty="0" err="1">
                          <a:effectLst/>
                          <a:latin typeface="+mn-lt"/>
                          <a:ea typeface="Times New Roman" panose="02020603050405020304" pitchFamily="18" charset="0"/>
                          <a:cs typeface="Arial" panose="020B0604020202020204" pitchFamily="34" charset="0"/>
                        </a:rPr>
                        <a:t>el</a:t>
                      </a:r>
                      <a:r>
                        <a:rPr lang="en-GB" sz="1000" spc="-25" dirty="0">
                          <a:effectLst/>
                          <a:latin typeface="+mn-lt"/>
                          <a:ea typeface="Times New Roman" panose="02020603050405020304" pitchFamily="18" charset="0"/>
                          <a:cs typeface="Arial" panose="020B0604020202020204" pitchFamily="34" charset="0"/>
                        </a:rPr>
                        <a:t> </a:t>
                      </a:r>
                      <a:r>
                        <a:rPr lang="en-GB" sz="1000" spc="-25" dirty="0" err="1">
                          <a:effectLst/>
                          <a:latin typeface="+mn-lt"/>
                          <a:ea typeface="Times New Roman" panose="02020603050405020304" pitchFamily="18" charset="0"/>
                          <a:cs typeface="Arial" panose="020B0604020202020204" pitchFamily="34" charset="0"/>
                        </a:rPr>
                        <a:t>monto</a:t>
                      </a:r>
                      <a:r>
                        <a:rPr lang="en-GB" sz="1000" spc="-25" dirty="0">
                          <a:effectLst/>
                          <a:latin typeface="+mn-lt"/>
                          <a:ea typeface="Times New Roman" panose="02020603050405020304" pitchFamily="18" charset="0"/>
                          <a:cs typeface="Arial" panose="020B0604020202020204" pitchFamily="34" charset="0"/>
                        </a:rPr>
                        <a:t> </a:t>
                      </a:r>
                      <a:r>
                        <a:rPr lang="en-GB" sz="1000" spc="-25" dirty="0" err="1">
                          <a:effectLst/>
                          <a:latin typeface="+mn-lt"/>
                          <a:ea typeface="Times New Roman" panose="02020603050405020304" pitchFamily="18" charset="0"/>
                          <a:cs typeface="Arial" panose="020B0604020202020204" pitchFamily="34" charset="0"/>
                        </a:rPr>
                        <a:t>invertido</a:t>
                      </a:r>
                      <a:r>
                        <a:rPr lang="en-GB" sz="1000" spc="-25" dirty="0">
                          <a:effectLst/>
                          <a:latin typeface="+mn-lt"/>
                          <a:ea typeface="Times New Roman" panose="02020603050405020304" pitchFamily="18" charset="0"/>
                          <a:cs typeface="Arial" panose="020B0604020202020204" pitchFamily="34" charset="0"/>
                        </a:rPr>
                        <a:t> y </a:t>
                      </a:r>
                      <a:r>
                        <a:rPr lang="en-GB" sz="1000" spc="-25" dirty="0" err="1">
                          <a:effectLst/>
                          <a:latin typeface="+mn-lt"/>
                          <a:ea typeface="Times New Roman" panose="02020603050405020304" pitchFamily="18" charset="0"/>
                          <a:cs typeface="Arial" panose="020B0604020202020204" pitchFamily="34" charset="0"/>
                        </a:rPr>
                        <a:t>va</a:t>
                      </a:r>
                      <a:r>
                        <a:rPr lang="en-GB" sz="1000" spc="-25" dirty="0">
                          <a:effectLst/>
                          <a:latin typeface="+mn-lt"/>
                          <a:ea typeface="Times New Roman" panose="02020603050405020304" pitchFamily="18" charset="0"/>
                          <a:cs typeface="Arial" panose="020B0604020202020204" pitchFamily="34" charset="0"/>
                        </a:rPr>
                        <a:t> </a:t>
                      </a:r>
                      <a:r>
                        <a:rPr lang="en-GB" sz="1000" spc="-25" dirty="0" err="1">
                          <a:effectLst/>
                          <a:latin typeface="+mn-lt"/>
                          <a:ea typeface="Times New Roman" panose="02020603050405020304" pitchFamily="18" charset="0"/>
                          <a:cs typeface="Arial" panose="020B0604020202020204" pitchFamily="34" charset="0"/>
                        </a:rPr>
                        <a:t>cobrando</a:t>
                      </a:r>
                      <a:r>
                        <a:rPr lang="en-GB" sz="1000" spc="-25" dirty="0">
                          <a:effectLst/>
                          <a:latin typeface="+mn-lt"/>
                          <a:ea typeface="Times New Roman" panose="02020603050405020304" pitchFamily="18" charset="0"/>
                          <a:cs typeface="Arial" panose="020B0604020202020204" pitchFamily="34" charset="0"/>
                        </a:rPr>
                        <a:t> 0.25% </a:t>
                      </a:r>
                      <a:r>
                        <a:rPr lang="en-GB" sz="1000" spc="-25" dirty="0" err="1">
                          <a:effectLst/>
                          <a:latin typeface="+mn-lt"/>
                          <a:ea typeface="Times New Roman" panose="02020603050405020304" pitchFamily="18" charset="0"/>
                          <a:cs typeface="Arial" panose="020B0604020202020204" pitchFamily="34" charset="0"/>
                        </a:rPr>
                        <a:t>anualmente</a:t>
                      </a:r>
                      <a:r>
                        <a:rPr lang="en-GB" sz="1000" spc="-25" dirty="0">
                          <a:effectLst/>
                          <a:latin typeface="+mn-lt"/>
                          <a:ea typeface="Times New Roman" panose="02020603050405020304" pitchFamily="18" charset="0"/>
                          <a:cs typeface="Arial" panose="020B0604020202020204" pitchFamily="34" charset="0"/>
                        </a:rPr>
                        <a:t> </a:t>
                      </a:r>
                      <a:r>
                        <a:rPr lang="en-GB" sz="1000" spc="-25" dirty="0" err="1">
                          <a:effectLst/>
                          <a:latin typeface="+mn-lt"/>
                          <a:ea typeface="Times New Roman" panose="02020603050405020304" pitchFamily="18" charset="0"/>
                          <a:cs typeface="Arial" panose="020B0604020202020204" pitchFamily="34" charset="0"/>
                        </a:rPr>
                        <a:t>por</a:t>
                      </a:r>
                      <a:r>
                        <a:rPr lang="en-GB" sz="1000" spc="-25" dirty="0">
                          <a:effectLst/>
                          <a:latin typeface="+mn-lt"/>
                          <a:ea typeface="Times New Roman" panose="02020603050405020304" pitchFamily="18" charset="0"/>
                          <a:cs typeface="Arial" panose="020B0604020202020204" pitchFamily="34" charset="0"/>
                        </a:rPr>
                        <a:t> 4 </a:t>
                      </a:r>
                      <a:r>
                        <a:rPr lang="en-GB" sz="1000" spc="-25" dirty="0" err="1">
                          <a:effectLst/>
                          <a:latin typeface="+mn-lt"/>
                          <a:ea typeface="Times New Roman" panose="02020603050405020304" pitchFamily="18" charset="0"/>
                          <a:cs typeface="Arial" panose="020B0604020202020204" pitchFamily="34" charset="0"/>
                        </a:rPr>
                        <a:t>años</a:t>
                      </a:r>
                      <a:r>
                        <a:rPr lang="en-GB" sz="1000" spc="-25" dirty="0">
                          <a:effectLst/>
                          <a:latin typeface="+mn-lt"/>
                          <a:ea typeface="Times New Roman" panose="02020603050405020304" pitchFamily="18" charset="0"/>
                          <a:cs typeface="Arial" panose="020B0604020202020204" pitchFamily="34" charset="0"/>
                        </a:rPr>
                        <a:t> hasta que se </a:t>
                      </a:r>
                      <a:r>
                        <a:rPr lang="en-GB" sz="1000" spc="-25" dirty="0" err="1">
                          <a:effectLst/>
                          <a:latin typeface="+mn-lt"/>
                          <a:ea typeface="Times New Roman" panose="02020603050405020304" pitchFamily="18" charset="0"/>
                          <a:cs typeface="Arial" panose="020B0604020202020204" pitchFamily="34" charset="0"/>
                        </a:rPr>
                        <a:t>acabe</a:t>
                      </a:r>
                      <a:r>
                        <a:rPr lang="en-GB" sz="1000" spc="-25" dirty="0">
                          <a:effectLst/>
                          <a:latin typeface="+mn-lt"/>
                          <a:ea typeface="Times New Roman" panose="02020603050405020304" pitchFamily="18" charset="0"/>
                          <a:cs typeface="Arial" panose="020B0604020202020204" pitchFamily="34" charset="0"/>
                        </a:rPr>
                        <a:t>.</a:t>
                      </a: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2610698877"/>
                  </a:ext>
                </a:extLst>
              </a:tr>
              <a:tr h="227127">
                <a:tc>
                  <a:txBody>
                    <a:bodyPr/>
                    <a:lstStyle/>
                    <a:p>
                      <a:pPr algn="just">
                        <a:spcAft>
                          <a:spcPts val="0"/>
                        </a:spcAft>
                      </a:pPr>
                      <a:r>
                        <a:rPr lang="en-US" sz="1200" b="1" spc="-25" dirty="0">
                          <a:effectLst/>
                          <a:latin typeface="+mn-lt"/>
                          <a:ea typeface="Times New Roman" panose="02020603050405020304" pitchFamily="18" charset="0"/>
                          <a:cs typeface="Arial" panose="020B0604020202020204" pitchFamily="34" charset="0"/>
                        </a:rPr>
                        <a:t>Advisor Fee - </a:t>
                      </a:r>
                      <a:r>
                        <a:rPr lang="en-US" sz="1200" b="1" spc="-25" dirty="0" err="1">
                          <a:effectLst/>
                          <a:latin typeface="+mn-lt"/>
                          <a:ea typeface="Times New Roman" panose="02020603050405020304" pitchFamily="18" charset="0"/>
                          <a:cs typeface="Arial" panose="020B0604020202020204" pitchFamily="34" charset="0"/>
                        </a:rPr>
                        <a:t>Opcional</a:t>
                      </a:r>
                      <a:endParaRPr lang="en-US" sz="1200" b="1" spc="-25" dirty="0">
                        <a:effectLst/>
                        <a:latin typeface="+mn-lt"/>
                        <a:ea typeface="Times New Roman" panose="02020603050405020304" pitchFamily="18" charset="0"/>
                        <a:cs typeface="Arial" panose="020B0604020202020204" pitchFamily="34" charset="0"/>
                      </a:endParaRPr>
                    </a:p>
                    <a:p>
                      <a:pPr algn="just">
                        <a:spcAft>
                          <a:spcPts val="0"/>
                        </a:spcAft>
                      </a:pPr>
                      <a:r>
                        <a:rPr lang="en-US" sz="1000" b="0" spc="-25" dirty="0">
                          <a:effectLst/>
                          <a:latin typeface="+mn-lt"/>
                          <a:ea typeface="Times New Roman" panose="02020603050405020304" pitchFamily="18" charset="0"/>
                          <a:cs typeface="Arial" panose="020B0604020202020204" pitchFamily="34" charset="0"/>
                        </a:rPr>
                        <a:t>Sale de la </a:t>
                      </a:r>
                      <a:r>
                        <a:rPr lang="en-US" sz="1000" b="0" spc="-25" dirty="0" err="1">
                          <a:effectLst/>
                          <a:latin typeface="+mn-lt"/>
                          <a:ea typeface="Times New Roman" panose="02020603050405020304" pitchFamily="18" charset="0"/>
                          <a:cs typeface="Arial" panose="020B0604020202020204" pitchFamily="34" charset="0"/>
                        </a:rPr>
                        <a:t>cuenta</a:t>
                      </a:r>
                      <a:r>
                        <a:rPr lang="en-US" sz="1000" b="0" spc="-25" dirty="0">
                          <a:effectLst/>
                          <a:latin typeface="+mn-lt"/>
                          <a:ea typeface="Times New Roman" panose="02020603050405020304" pitchFamily="18" charset="0"/>
                          <a:cs typeface="Arial" panose="020B0604020202020204" pitchFamily="34" charset="0"/>
                        </a:rPr>
                        <a:t> CASH TRADING</a:t>
                      </a:r>
                    </a:p>
                  </a:txBody>
                  <a:tcPr marL="76617" marR="76617" marT="0" marB="0">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NO Disponible</a:t>
                      </a: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Hasta 1.5% pa</a:t>
                      </a:r>
                      <a:br>
                        <a:rPr lang="en-US" sz="1000" spc="-25" dirty="0">
                          <a:effectLst/>
                          <a:latin typeface="+mn-lt"/>
                          <a:ea typeface="Times New Roman" panose="02020603050405020304" pitchFamily="18" charset="0"/>
                          <a:cs typeface="Arial" panose="020B0604020202020204" pitchFamily="34" charset="0"/>
                        </a:rPr>
                      </a:br>
                      <a:r>
                        <a:rPr lang="en-US" sz="1000" spc="-25" dirty="0">
                          <a:effectLst/>
                          <a:latin typeface="+mn-lt"/>
                          <a:ea typeface="Times New Roman" panose="02020603050405020304" pitchFamily="18" charset="0"/>
                          <a:cs typeface="Arial" panose="020B0604020202020204" pitchFamily="34" charset="0"/>
                        </a:rPr>
                        <a:t>Se cobra </a:t>
                      </a:r>
                      <a:r>
                        <a:rPr lang="en-US" sz="1000" spc="-25" dirty="0" err="1">
                          <a:effectLst/>
                          <a:latin typeface="+mn-lt"/>
                          <a:ea typeface="Times New Roman" panose="02020603050405020304" pitchFamily="18" charset="0"/>
                          <a:cs typeface="Arial" panose="020B0604020202020204" pitchFamily="34" charset="0"/>
                        </a:rPr>
                        <a:t>mensual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el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monto</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proporcional</a:t>
                      </a: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5" dirty="0">
                          <a:effectLst/>
                          <a:latin typeface="+mn-lt"/>
                          <a:ea typeface="Times New Roman" panose="02020603050405020304" pitchFamily="18" charset="0"/>
                          <a:cs typeface="Arial" panose="020B0604020202020204" pitchFamily="34" charset="0"/>
                        </a:rPr>
                        <a:t>Hasta 1.5% pa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5" dirty="0">
                          <a:effectLst/>
                          <a:latin typeface="+mn-lt"/>
                          <a:ea typeface="Times New Roman" panose="02020603050405020304" pitchFamily="18" charset="0"/>
                          <a:cs typeface="Arial" panose="020B0604020202020204" pitchFamily="34" charset="0"/>
                        </a:rPr>
                        <a:t>Se cobra </a:t>
                      </a:r>
                      <a:r>
                        <a:rPr lang="en-US" sz="1000" spc="-25" dirty="0" err="1">
                          <a:effectLst/>
                          <a:latin typeface="+mn-lt"/>
                          <a:ea typeface="Times New Roman" panose="02020603050405020304" pitchFamily="18" charset="0"/>
                          <a:cs typeface="Arial" panose="020B0604020202020204" pitchFamily="34" charset="0"/>
                        </a:rPr>
                        <a:t>mensual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el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monto</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proporcional</a:t>
                      </a:r>
                      <a:endParaRPr lang="en-US" sz="1000" spc="-25" dirty="0">
                        <a:effectLst/>
                        <a:latin typeface="+mn-lt"/>
                        <a:ea typeface="Times New Roman" panose="02020603050405020304" pitchFamily="18" charset="0"/>
                        <a:cs typeface="Arial" panose="020B0604020202020204" pitchFamily="34" charset="0"/>
                      </a:endParaRPr>
                    </a:p>
                    <a:p>
                      <a:pPr algn="l">
                        <a:spcAft>
                          <a:spcPts val="0"/>
                        </a:spcAft>
                      </a:pP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1246902103"/>
                  </a:ext>
                </a:extLst>
              </a:tr>
              <a:tr h="227127">
                <a:tc>
                  <a:txBody>
                    <a:bodyPr/>
                    <a:lstStyle/>
                    <a:p>
                      <a:pPr algn="just">
                        <a:spcAft>
                          <a:spcPts val="0"/>
                        </a:spcAft>
                      </a:pPr>
                      <a:r>
                        <a:rPr lang="en-US" sz="1100" b="1" spc="-25" dirty="0" err="1">
                          <a:effectLst/>
                          <a:latin typeface="+mn-lt"/>
                          <a:ea typeface="Times New Roman" panose="02020603050405020304" pitchFamily="18" charset="0"/>
                          <a:cs typeface="Arial" panose="020B0604020202020204" pitchFamily="34" charset="0"/>
                        </a:rPr>
                        <a:t>Costo</a:t>
                      </a:r>
                      <a:r>
                        <a:rPr lang="en-US" sz="1100" b="1" spc="-25" dirty="0">
                          <a:effectLst/>
                          <a:latin typeface="+mn-lt"/>
                          <a:ea typeface="Times New Roman" panose="02020603050405020304" pitchFamily="18" charset="0"/>
                          <a:cs typeface="Arial" panose="020B0604020202020204" pitchFamily="34" charset="0"/>
                        </a:rPr>
                        <a:t> del </a:t>
                      </a:r>
                      <a:r>
                        <a:rPr lang="en-US" sz="1100" b="1" spc="-25" dirty="0" err="1">
                          <a:effectLst/>
                          <a:latin typeface="+mn-lt"/>
                          <a:ea typeface="Times New Roman" panose="02020603050405020304" pitchFamily="18" charset="0"/>
                          <a:cs typeface="Arial" panose="020B0604020202020204" pitchFamily="34" charset="0"/>
                        </a:rPr>
                        <a:t>Custodio</a:t>
                      </a:r>
                      <a:endParaRPr lang="en-US" sz="1100" b="1" spc="-25" dirty="0">
                        <a:effectLst/>
                        <a:latin typeface="+mn-lt"/>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b="0" spc="-25" dirty="0">
                          <a:effectLst/>
                          <a:latin typeface="+mn-lt"/>
                          <a:ea typeface="Times New Roman" panose="02020603050405020304" pitchFamily="18" charset="0"/>
                          <a:cs typeface="Arial" panose="020B0604020202020204" pitchFamily="34" charset="0"/>
                        </a:rPr>
                        <a:t>Sale de la </a:t>
                      </a:r>
                      <a:r>
                        <a:rPr lang="en-US" sz="1100" b="0" spc="-25" dirty="0" err="1">
                          <a:effectLst/>
                          <a:latin typeface="+mn-lt"/>
                          <a:ea typeface="Times New Roman" panose="02020603050405020304" pitchFamily="18" charset="0"/>
                          <a:cs typeface="Arial" panose="020B0604020202020204" pitchFamily="34" charset="0"/>
                        </a:rPr>
                        <a:t>cuenta</a:t>
                      </a:r>
                      <a:r>
                        <a:rPr lang="en-US" sz="1100" b="0" spc="-25" dirty="0">
                          <a:effectLst/>
                          <a:latin typeface="+mn-lt"/>
                          <a:ea typeface="Times New Roman" panose="02020603050405020304" pitchFamily="18" charset="0"/>
                          <a:cs typeface="Arial" panose="020B0604020202020204" pitchFamily="34" charset="0"/>
                        </a:rPr>
                        <a:t> CASH TRADING</a:t>
                      </a:r>
                    </a:p>
                  </a:txBody>
                  <a:tcPr marL="76617" marR="76617" marT="0" marB="0">
                    <a:lnR w="12700" cap="flat" cmpd="sng" algn="ctr">
                      <a:solidFill>
                        <a:srgbClr val="002060"/>
                      </a:solidFill>
                      <a:prstDash val="solid"/>
                      <a:round/>
                      <a:headEnd type="none" w="med" len="med"/>
                      <a:tailEnd type="none" w="med" len="med"/>
                    </a:lnR>
                  </a:tcPr>
                </a:tc>
                <a:tc>
                  <a:txBody>
                    <a:bodyPr/>
                    <a:lstStyle/>
                    <a:p>
                      <a:pPr algn="l">
                        <a:spcAft>
                          <a:spcPts val="0"/>
                        </a:spcAft>
                      </a:pPr>
                      <a:r>
                        <a:rPr lang="en-US" sz="1000" spc="-25" dirty="0">
                          <a:effectLst/>
                          <a:latin typeface="+mn-lt"/>
                          <a:ea typeface="Times New Roman" panose="02020603050405020304" pitchFamily="18" charset="0"/>
                          <a:cs typeface="Arial" panose="020B0604020202020204" pitchFamily="34" charset="0"/>
                        </a:rPr>
                        <a:t>0.25% pa</a:t>
                      </a:r>
                      <a:br>
                        <a:rPr lang="en-US" sz="1000" spc="-25" dirty="0">
                          <a:effectLst/>
                          <a:latin typeface="+mn-lt"/>
                          <a:ea typeface="Times New Roman" panose="02020603050405020304" pitchFamily="18" charset="0"/>
                          <a:cs typeface="Arial" panose="020B0604020202020204" pitchFamily="34" charset="0"/>
                        </a:rPr>
                      </a:br>
                      <a:r>
                        <a:rPr lang="en-US" sz="1000" spc="-25" dirty="0">
                          <a:effectLst/>
                          <a:latin typeface="+mn-lt"/>
                          <a:ea typeface="Times New Roman" panose="02020603050405020304" pitchFamily="18" charset="0"/>
                          <a:cs typeface="Arial" panose="020B0604020202020204" pitchFamily="34" charset="0"/>
                        </a:rPr>
                        <a:t>Se cobra </a:t>
                      </a:r>
                      <a:r>
                        <a:rPr lang="en-US" sz="1000" spc="-25" dirty="0" err="1">
                          <a:effectLst/>
                          <a:latin typeface="+mn-lt"/>
                          <a:ea typeface="Times New Roman" panose="02020603050405020304" pitchFamily="18" charset="0"/>
                          <a:cs typeface="Arial" panose="020B0604020202020204" pitchFamily="34" charset="0"/>
                        </a:rPr>
                        <a:t>mensual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el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monto</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proporcional</a:t>
                      </a: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5" dirty="0">
                          <a:effectLst/>
                          <a:latin typeface="+mn-lt"/>
                          <a:ea typeface="Times New Roman" panose="02020603050405020304" pitchFamily="18" charset="0"/>
                          <a:cs typeface="Arial" panose="020B0604020202020204" pitchFamily="34" charset="0"/>
                        </a:rPr>
                        <a:t>0.25% pa</a:t>
                      </a:r>
                    </a:p>
                    <a:p>
                      <a:pPr algn="l">
                        <a:spcAft>
                          <a:spcPts val="0"/>
                        </a:spcAft>
                      </a:pPr>
                      <a:r>
                        <a:rPr lang="en-US" sz="1000" spc="-25" dirty="0">
                          <a:effectLst/>
                          <a:latin typeface="+mn-lt"/>
                          <a:ea typeface="Times New Roman" panose="02020603050405020304" pitchFamily="18" charset="0"/>
                          <a:cs typeface="Arial" panose="020B0604020202020204" pitchFamily="34" charset="0"/>
                        </a:rPr>
                        <a:t>Se cobra </a:t>
                      </a:r>
                      <a:r>
                        <a:rPr lang="en-US" sz="1000" spc="-25" dirty="0" err="1">
                          <a:effectLst/>
                          <a:latin typeface="+mn-lt"/>
                          <a:ea typeface="Times New Roman" panose="02020603050405020304" pitchFamily="18" charset="0"/>
                          <a:cs typeface="Arial" panose="020B0604020202020204" pitchFamily="34" charset="0"/>
                        </a:rPr>
                        <a:t>mensual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el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monto</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proporcional</a:t>
                      </a: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5" dirty="0">
                          <a:effectLst/>
                          <a:latin typeface="+mn-lt"/>
                          <a:ea typeface="Times New Roman" panose="02020603050405020304" pitchFamily="18" charset="0"/>
                          <a:cs typeface="Arial" panose="020B0604020202020204" pitchFamily="34" charset="0"/>
                        </a:rPr>
                        <a:t>0.25% pa</a:t>
                      </a:r>
                    </a:p>
                    <a:p>
                      <a:pPr algn="l">
                        <a:spcAft>
                          <a:spcPts val="0"/>
                        </a:spcAft>
                      </a:pPr>
                      <a:r>
                        <a:rPr lang="en-US" sz="1000" spc="-25" dirty="0">
                          <a:effectLst/>
                          <a:latin typeface="+mn-lt"/>
                          <a:ea typeface="Times New Roman" panose="02020603050405020304" pitchFamily="18" charset="0"/>
                          <a:cs typeface="Arial" panose="020B0604020202020204" pitchFamily="34" charset="0"/>
                        </a:rPr>
                        <a:t>Se cobra </a:t>
                      </a:r>
                      <a:r>
                        <a:rPr lang="en-US" sz="1000" spc="-25" dirty="0" err="1">
                          <a:effectLst/>
                          <a:latin typeface="+mn-lt"/>
                          <a:ea typeface="Times New Roman" panose="02020603050405020304" pitchFamily="18" charset="0"/>
                          <a:cs typeface="Arial" panose="020B0604020202020204" pitchFamily="34" charset="0"/>
                        </a:rPr>
                        <a:t>mensual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el</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monto</a:t>
                      </a:r>
                      <a:r>
                        <a:rPr lang="en-US" sz="1000" spc="-25" dirty="0">
                          <a:effectLst/>
                          <a:latin typeface="+mn-lt"/>
                          <a:ea typeface="Times New Roman" panose="02020603050405020304" pitchFamily="18" charset="0"/>
                          <a:cs typeface="Arial" panose="020B0604020202020204" pitchFamily="34" charset="0"/>
                        </a:rPr>
                        <a:t> </a:t>
                      </a:r>
                      <a:r>
                        <a:rPr lang="en-US" sz="1000" spc="-25" dirty="0" err="1">
                          <a:effectLst/>
                          <a:latin typeface="+mn-lt"/>
                          <a:ea typeface="Times New Roman" panose="02020603050405020304" pitchFamily="18" charset="0"/>
                          <a:cs typeface="Arial" panose="020B0604020202020204" pitchFamily="34" charset="0"/>
                        </a:rPr>
                        <a:t>proporcional</a:t>
                      </a:r>
                      <a:endParaRPr lang="en-US" sz="1000" spc="-25" dirty="0">
                        <a:effectLst/>
                        <a:latin typeface="+mn-lt"/>
                        <a:ea typeface="Times New Roman" panose="02020603050405020304" pitchFamily="18" charset="0"/>
                        <a:cs typeface="Arial" panose="020B0604020202020204" pitchFamily="34" charset="0"/>
                      </a:endParaRPr>
                    </a:p>
                  </a:txBody>
                  <a:tcPr marL="76617" marR="76617" marT="0" marB="0">
                    <a:lnL w="12700" cap="flat" cmpd="sng" algn="ctr">
                      <a:solidFill>
                        <a:srgbClr val="002060"/>
                      </a:solidFill>
                      <a:prstDash val="solid"/>
                      <a:round/>
                      <a:headEnd type="none" w="med" len="med"/>
                      <a:tailEnd type="none" w="med" len="med"/>
                    </a:lnL>
                  </a:tcPr>
                </a:tc>
                <a:extLst>
                  <a:ext uri="{0D108BD9-81ED-4DB2-BD59-A6C34878D82A}">
                    <a16:rowId xmlns:a16="http://schemas.microsoft.com/office/drawing/2014/main" val="1190271025"/>
                  </a:ext>
                </a:extLst>
              </a:tr>
            </a:tbl>
          </a:graphicData>
        </a:graphic>
      </p:graphicFrame>
      <p:pic>
        <p:nvPicPr>
          <p:cNvPr id="6" name="Picture 5">
            <a:extLst>
              <a:ext uri="{FF2B5EF4-FFF2-40B4-BE49-F238E27FC236}">
                <a16:creationId xmlns:a16="http://schemas.microsoft.com/office/drawing/2014/main" id="{563951F8-3E81-C529-50F3-D7374BC63EEF}"/>
              </a:ext>
            </a:extLst>
          </p:cNvPr>
          <p:cNvPicPr>
            <a:picLocks noChangeAspect="1"/>
          </p:cNvPicPr>
          <p:nvPr/>
        </p:nvPicPr>
        <p:blipFill>
          <a:blip r:embed="rId3"/>
          <a:stretch>
            <a:fillRect/>
          </a:stretch>
        </p:blipFill>
        <p:spPr>
          <a:xfrm>
            <a:off x="7004807" y="428552"/>
            <a:ext cx="2139193" cy="781207"/>
          </a:xfrm>
          <a:prstGeom prst="rect">
            <a:avLst/>
          </a:prstGeom>
        </p:spPr>
      </p:pic>
      <p:sp>
        <p:nvSpPr>
          <p:cNvPr id="2" name="CuadroTexto 1">
            <a:extLst>
              <a:ext uri="{FF2B5EF4-FFF2-40B4-BE49-F238E27FC236}">
                <a16:creationId xmlns:a16="http://schemas.microsoft.com/office/drawing/2014/main" id="{2379DE04-3CF1-6FCF-50EC-6DE2B4052386}"/>
              </a:ext>
            </a:extLst>
          </p:cNvPr>
          <p:cNvSpPr txBox="1"/>
          <p:nvPr/>
        </p:nvSpPr>
        <p:spPr>
          <a:xfrm>
            <a:off x="4924338" y="1612393"/>
            <a:ext cx="3957090" cy="2205732"/>
          </a:xfrm>
          <a:prstGeom prst="rect">
            <a:avLst/>
          </a:prstGeom>
          <a:noFill/>
        </p:spPr>
        <p:txBody>
          <a:bodyPr wrap="square" rtlCol="0">
            <a:spAutoFit/>
          </a:bodyPr>
          <a:lstStyle/>
          <a:p>
            <a:pPr>
              <a:spcBef>
                <a:spcPts val="50"/>
              </a:spcBef>
              <a:spcAft>
                <a:spcPts val="50"/>
              </a:spcAft>
              <a:buClr>
                <a:schemeClr val="tx1"/>
              </a:buClr>
            </a:pPr>
            <a:r>
              <a:rPr lang="en-US" sz="1400" b="1" dirty="0" err="1">
                <a:solidFill>
                  <a:srgbClr val="002060"/>
                </a:solidFill>
                <a:latin typeface="Arial" panose="020B0604020202020204" pitchFamily="34" charset="0"/>
                <a:cs typeface="Arial" panose="020B0604020202020204" pitchFamily="34" charset="0"/>
              </a:rPr>
              <a:t>Inversión</a:t>
            </a:r>
            <a:r>
              <a:rPr lang="en-US" sz="1400" b="1" dirty="0">
                <a:solidFill>
                  <a:srgbClr val="002060"/>
                </a:solidFill>
                <a:latin typeface="Arial" panose="020B0604020202020204" pitchFamily="34" charset="0"/>
                <a:cs typeface="Arial" panose="020B0604020202020204" pitchFamily="34" charset="0"/>
              </a:rPr>
              <a:t> minima ideal es de $100,000 USD</a:t>
            </a:r>
          </a:p>
          <a:p>
            <a:pPr>
              <a:spcBef>
                <a:spcPts val="50"/>
              </a:spcBef>
              <a:spcAft>
                <a:spcPts val="50"/>
              </a:spcAft>
              <a:buClr>
                <a:schemeClr val="tx1"/>
              </a:buClr>
            </a:pPr>
            <a:r>
              <a:rPr lang="en-US" sz="1400" b="1" dirty="0">
                <a:solidFill>
                  <a:srgbClr val="002060"/>
                </a:solidFill>
                <a:latin typeface="Arial" panose="020B0604020202020204" pitchFamily="34" charset="0"/>
                <a:cs typeface="Arial" panose="020B0604020202020204" pitchFamily="34" charset="0"/>
              </a:rPr>
              <a:t> </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Cuentas segregadas por ley en IOM, UK </a:t>
            </a:r>
            <a:r>
              <a:rPr lang="es-MX" sz="1200" dirty="0">
                <a:latin typeface="Arial" panose="020B0604020202020204" pitchFamily="34" charset="0"/>
                <a:cs typeface="Arial" panose="020B0604020202020204" pitchFamily="34" charset="0"/>
              </a:rPr>
              <a:t>para proteger a los inversionistas.</a:t>
            </a:r>
          </a:p>
          <a:p>
            <a:pPr marL="285750" indent="-285750">
              <a:spcBef>
                <a:spcPts val="50"/>
              </a:spcBef>
              <a:spcAft>
                <a:spcPts val="50"/>
              </a:spcAft>
              <a:buClr>
                <a:schemeClr val="tx1"/>
              </a:buClr>
              <a:buFont typeface="Wingdings" panose="05000000000000000000" pitchFamily="2" charset="2"/>
              <a:buChar char="§"/>
            </a:pPr>
            <a:r>
              <a:rPr lang="es-MX" sz="1200" dirty="0">
                <a:latin typeface="Arial" panose="020B0604020202020204" pitchFamily="34" charset="0"/>
                <a:cs typeface="Arial" panose="020B0604020202020204" pitchFamily="34" charset="0"/>
              </a:rPr>
              <a:t>Custodio es Pershing (BNY Mellon) </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Valorizaciones en línea.</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Trading en línea / Email /Tel</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Multi-Divisa</a:t>
            </a:r>
          </a:p>
          <a:p>
            <a:pPr marL="285750" indent="-285750">
              <a:spcBef>
                <a:spcPts val="50"/>
              </a:spcBef>
              <a:spcAft>
                <a:spcPts val="50"/>
              </a:spcAft>
              <a:buClr>
                <a:schemeClr val="tx1"/>
              </a:buClr>
              <a:buFont typeface="Wingdings" panose="05000000000000000000" pitchFamily="2" charset="2"/>
              <a:buChar char="§"/>
            </a:pPr>
            <a:r>
              <a:rPr lang="es-MX" sz="1200" b="1" dirty="0">
                <a:latin typeface="Arial" panose="020B0604020202020204" pitchFamily="34" charset="0"/>
                <a:cs typeface="Arial" panose="020B0604020202020204" pitchFamily="34" charset="0"/>
              </a:rPr>
              <a:t>Beneficio fiscal adentro de la plataforma</a:t>
            </a:r>
          </a:p>
          <a:p>
            <a:pPr marL="285750" indent="-285750">
              <a:spcBef>
                <a:spcPts val="50"/>
              </a:spcBef>
              <a:spcAft>
                <a:spcPts val="50"/>
              </a:spcAft>
              <a:buClr>
                <a:schemeClr val="tx1"/>
              </a:buClr>
              <a:buFont typeface="Wingdings" panose="05000000000000000000" pitchFamily="2" charset="2"/>
              <a:buChar char="§"/>
            </a:pPr>
            <a:r>
              <a:rPr lang="es-MX" sz="1200" b="1" dirty="0" err="1">
                <a:latin typeface="Arial" panose="020B0604020202020204" pitchFamily="34" charset="0"/>
                <a:cs typeface="Arial" panose="020B0604020202020204" pitchFamily="34" charset="0"/>
              </a:rPr>
              <a:t>Multiples</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co-titulares</a:t>
            </a:r>
            <a:r>
              <a:rPr lang="es-MX" sz="1200" b="1" dirty="0">
                <a:latin typeface="Arial" panose="020B0604020202020204" pitchFamily="34" charset="0"/>
                <a:cs typeface="Arial" panose="020B0604020202020204" pitchFamily="34" charset="0"/>
              </a:rPr>
              <a:t> para sucesión de activos</a:t>
            </a:r>
          </a:p>
        </p:txBody>
      </p:sp>
    </p:spTree>
    <p:extLst>
      <p:ext uri="{BB962C8B-B14F-4D97-AF65-F5344CB8AC3E}">
        <p14:creationId xmlns:p14="http://schemas.microsoft.com/office/powerpoint/2010/main" val="1144595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CA3B9EB-BB55-9840-B82D-FF75058E425D}"/>
              </a:ext>
            </a:extLst>
          </p:cNvPr>
          <p:cNvSpPr txBox="1"/>
          <p:nvPr/>
        </p:nvSpPr>
        <p:spPr>
          <a:xfrm>
            <a:off x="579785" y="1055691"/>
            <a:ext cx="7984429" cy="34470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7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itchFamily="34" charset="0"/>
                <a:ea typeface="+mn-ea"/>
                <a:cs typeface="Arial" pitchFamily="34" charset="0"/>
              </a:rPr>
              <a:t>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r>
              <a:rPr lang="da-DK" sz="4400" b="1" spc="-150" dirty="0">
                <a:solidFill>
                  <a:srgbClr val="666666"/>
                </a:solidFill>
                <a:latin typeface="Arial" pitchFamily="34" charset="0"/>
                <a:cs typeface="Arial" pitchFamily="34" charset="0"/>
              </a:rPr>
              <a:t>Datos de contacto </a:t>
            </a:r>
            <a:r>
              <a:rPr lang="da-DK" sz="4800" b="1" spc="-150" dirty="0">
                <a:solidFill>
                  <a:srgbClr val="666666"/>
                </a:solidFill>
                <a:latin typeface="Arial" pitchFamily="34" charset="0"/>
                <a:cs typeface="Arial" pitchFamily="34" charset="0"/>
              </a:rPr>
              <a:t>y </a:t>
            </a:r>
          </a:p>
          <a:p>
            <a:r>
              <a:rPr lang="da-DK" sz="4800" b="1" spc="-150" dirty="0">
                <a:solidFill>
                  <a:srgbClr val="666666"/>
                </a:solidFill>
                <a:latin typeface="Arial" pitchFamily="34" charset="0"/>
                <a:cs typeface="Arial" pitchFamily="34" charset="0"/>
              </a:rPr>
              <a:t>Redes Sociales</a:t>
            </a:r>
            <a:endParaRPr lang="da-DK" sz="5400" b="1" spc="-150" dirty="0">
              <a:solidFill>
                <a:srgbClr val="666666"/>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KNG International Advisors</a:t>
            </a:r>
          </a:p>
        </p:txBody>
      </p:sp>
    </p:spTree>
    <p:extLst>
      <p:ext uri="{BB962C8B-B14F-4D97-AF65-F5344CB8AC3E}">
        <p14:creationId xmlns:p14="http://schemas.microsoft.com/office/powerpoint/2010/main" val="133436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14" name="Picture 12" descr="A tree in a forest&#10;&#10;Description automatically generated">
            <a:extLst>
              <a:ext uri="{FF2B5EF4-FFF2-40B4-BE49-F238E27FC236}">
                <a16:creationId xmlns:a16="http://schemas.microsoft.com/office/drawing/2014/main" id="{33E38E3D-8D7B-E446-B1F3-46E9685D54A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54330"/>
          <a:stretch/>
        </p:blipFill>
        <p:spPr>
          <a:xfrm>
            <a:off x="0" y="4527925"/>
            <a:ext cx="9144000" cy="2365738"/>
          </a:xfrm>
          <a:prstGeom prst="rect">
            <a:avLst/>
          </a:prstGeom>
        </p:spPr>
      </p:pic>
      <p:sp>
        <p:nvSpPr>
          <p:cNvPr id="3" name="CuadroTexto 2">
            <a:extLst>
              <a:ext uri="{FF2B5EF4-FFF2-40B4-BE49-F238E27FC236}">
                <a16:creationId xmlns:a16="http://schemas.microsoft.com/office/drawing/2014/main" id="{E3169E41-AE8E-DEF3-ED57-7E578107A4CA}"/>
              </a:ext>
            </a:extLst>
          </p:cNvPr>
          <p:cNvSpPr txBox="1"/>
          <p:nvPr/>
        </p:nvSpPr>
        <p:spPr>
          <a:xfrm>
            <a:off x="3913802" y="700229"/>
            <a:ext cx="4532243" cy="584775"/>
          </a:xfrm>
          <a:prstGeom prst="rect">
            <a:avLst/>
          </a:prstGeom>
          <a:noFill/>
        </p:spPr>
        <p:txBody>
          <a:bodyPr wrap="square" rtlCol="0">
            <a:spAutoFit/>
          </a:bodyPr>
          <a:lstStyle/>
          <a:p>
            <a:pPr algn="ctr"/>
            <a:r>
              <a:rPr lang="es-MX" sz="3200" b="1" dirty="0">
                <a:solidFill>
                  <a:srgbClr val="002060"/>
                </a:solidFill>
                <a:latin typeface="Arial" pitchFamily="34" charset="0"/>
                <a:cs typeface="Arial" pitchFamily="34" charset="0"/>
              </a:rPr>
              <a:t>Síguenos en La Redes</a:t>
            </a:r>
            <a:endParaRPr lang="es-MX" sz="3200" dirty="0"/>
          </a:p>
        </p:txBody>
      </p:sp>
      <p:pic>
        <p:nvPicPr>
          <p:cNvPr id="12" name="Picture 3" descr="A screenshot of a cell phone&#10;&#10;Description automatically generated">
            <a:extLst>
              <a:ext uri="{FF2B5EF4-FFF2-40B4-BE49-F238E27FC236}">
                <a16:creationId xmlns:a16="http://schemas.microsoft.com/office/drawing/2014/main" id="{4804926E-D7E3-CC2F-FA65-5E8C48E86B4C}"/>
              </a:ext>
            </a:extLst>
          </p:cNvPr>
          <p:cNvPicPr>
            <a:picLocks noChangeAspect="1"/>
          </p:cNvPicPr>
          <p:nvPr/>
        </p:nvPicPr>
        <p:blipFill rotWithShape="1">
          <a:blip r:embed="rId4">
            <a:extLst>
              <a:ext uri="{28A0092B-C50C-407E-A947-70E740481C1C}">
                <a14:useLocalDpi xmlns:a14="http://schemas.microsoft.com/office/drawing/2010/main" val="0"/>
              </a:ext>
            </a:extLst>
          </a:blip>
          <a:srcRect t="42126" r="53380" b="44347"/>
          <a:stretch/>
        </p:blipFill>
        <p:spPr>
          <a:xfrm>
            <a:off x="0" y="1918590"/>
            <a:ext cx="4396125" cy="1275521"/>
          </a:xfrm>
          <a:prstGeom prst="rect">
            <a:avLst/>
          </a:prstGeom>
        </p:spPr>
      </p:pic>
      <p:sp>
        <p:nvSpPr>
          <p:cNvPr id="17" name="TextBox 7">
            <a:extLst>
              <a:ext uri="{FF2B5EF4-FFF2-40B4-BE49-F238E27FC236}">
                <a16:creationId xmlns:a16="http://schemas.microsoft.com/office/drawing/2014/main" id="{9C184754-11F2-C99D-172E-70E1CE95E733}"/>
              </a:ext>
            </a:extLst>
          </p:cNvPr>
          <p:cNvSpPr txBox="1"/>
          <p:nvPr/>
        </p:nvSpPr>
        <p:spPr>
          <a:xfrm>
            <a:off x="349532" y="3685809"/>
            <a:ext cx="8444935" cy="2062103"/>
          </a:xfrm>
          <a:prstGeom prst="rect">
            <a:avLst/>
          </a:prstGeom>
          <a:noFill/>
        </p:spPr>
        <p:txBody>
          <a:bodyPr wrap="square" rtlCol="0">
            <a:spAutoFit/>
          </a:bodyPr>
          <a:lstStyle/>
          <a:p>
            <a:pPr algn="just"/>
            <a:r>
              <a:rPr lang="es-MX" sz="1600" b="1" dirty="0">
                <a:latin typeface="Arial" panose="020B0604020202020204" pitchFamily="34" charset="0"/>
                <a:cs typeface="Arial" panose="020B0604020202020204" pitchFamily="34" charset="0"/>
              </a:rPr>
              <a:t>Al seguirnos obtendrás </a:t>
            </a:r>
          </a:p>
          <a:p>
            <a:pPr algn="just"/>
            <a:endParaRPr lang="es-MX"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sz="1600" dirty="0">
                <a:latin typeface="Arial" panose="020B0604020202020204" pitchFamily="34" charset="0"/>
                <a:cs typeface="Arial" panose="020B0604020202020204" pitchFamily="34" charset="0"/>
              </a:rPr>
              <a:t>Reportes semanales con la información más relevante del mercado financiero internacional</a:t>
            </a:r>
          </a:p>
          <a:p>
            <a:pPr marL="285750" indent="-285750">
              <a:buFont typeface="Arial" panose="020B0604020202020204" pitchFamily="34" charset="0"/>
              <a:buChar char="•"/>
            </a:pPr>
            <a:r>
              <a:rPr lang="es-MX" sz="1600" dirty="0">
                <a:latin typeface="Arial" panose="020B0604020202020204" pitchFamily="34" charset="0"/>
                <a:cs typeface="Arial" panose="020B0604020202020204" pitchFamily="34" charset="0"/>
              </a:rPr>
              <a:t>Avisos de oportunidades de inversión global</a:t>
            </a:r>
          </a:p>
          <a:p>
            <a:pPr marL="285750" indent="-285750">
              <a:buFont typeface="Arial" panose="020B0604020202020204" pitchFamily="34" charset="0"/>
              <a:buChar char="•"/>
            </a:pPr>
            <a:r>
              <a:rPr lang="es-MX" sz="1600" dirty="0">
                <a:latin typeface="Arial" panose="020B0604020202020204" pitchFamily="34" charset="0"/>
                <a:cs typeface="Arial" panose="020B0604020202020204" pitchFamily="34" charset="0"/>
              </a:rPr>
              <a:t>Avisos  de los pagos de cupones de interés de bonos corporativos de alto rendimiento</a:t>
            </a:r>
          </a:p>
          <a:p>
            <a:pPr marL="285750" indent="-285750">
              <a:buFont typeface="Arial" panose="020B0604020202020204" pitchFamily="34" charset="0"/>
              <a:buChar char="•"/>
            </a:pPr>
            <a:r>
              <a:rPr lang="es-MX" sz="1600" dirty="0" err="1">
                <a:latin typeface="Arial" panose="020B0604020202020204" pitchFamily="34" charset="0"/>
                <a:cs typeface="Arial" panose="020B0604020202020204" pitchFamily="34" charset="0"/>
              </a:rPr>
              <a:t>Tips</a:t>
            </a:r>
            <a:r>
              <a:rPr lang="es-MX" sz="1600" dirty="0">
                <a:latin typeface="Arial" panose="020B0604020202020204" pitchFamily="34" charset="0"/>
                <a:cs typeface="Arial" panose="020B0604020202020204" pitchFamily="34" charset="0"/>
              </a:rPr>
              <a:t> de inteligencia financiera</a:t>
            </a:r>
          </a:p>
          <a:p>
            <a:pPr marL="285750" indent="-285750">
              <a:buFont typeface="Arial" panose="020B0604020202020204" pitchFamily="34" charset="0"/>
              <a:buChar char="•"/>
            </a:pPr>
            <a:r>
              <a:rPr lang="es-MX" sz="1600" dirty="0" err="1">
                <a:latin typeface="Arial" panose="020B0604020202020204" pitchFamily="34" charset="0"/>
                <a:cs typeface="Arial" panose="020B0604020202020204" pitchFamily="34" charset="0"/>
              </a:rPr>
              <a:t>Webinars</a:t>
            </a:r>
            <a:r>
              <a:rPr lang="es-MX" sz="1600" dirty="0">
                <a:latin typeface="Arial" panose="020B0604020202020204" pitchFamily="34" charset="0"/>
                <a:cs typeface="Arial" panose="020B0604020202020204" pitchFamily="34" charset="0"/>
              </a:rPr>
              <a:t> con gestores patrimoniales y emisores de bonos desde Londres, Suiza y NY</a:t>
            </a:r>
          </a:p>
        </p:txBody>
      </p:sp>
      <p:pic>
        <p:nvPicPr>
          <p:cNvPr id="5" name="Imagen 4">
            <a:extLst>
              <a:ext uri="{FF2B5EF4-FFF2-40B4-BE49-F238E27FC236}">
                <a16:creationId xmlns:a16="http://schemas.microsoft.com/office/drawing/2014/main" id="{0901421E-E95F-D31D-77CB-C2E3F845E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430" y="1378917"/>
            <a:ext cx="2558761" cy="2558761"/>
          </a:xfrm>
          <a:prstGeom prst="rect">
            <a:avLst/>
          </a:prstGeom>
        </p:spPr>
      </p:pic>
    </p:spTree>
    <p:extLst>
      <p:ext uri="{BB962C8B-B14F-4D97-AF65-F5344CB8AC3E}">
        <p14:creationId xmlns:p14="http://schemas.microsoft.com/office/powerpoint/2010/main" val="659208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adroTexto 37"/>
          <p:cNvSpPr txBox="1"/>
          <p:nvPr/>
        </p:nvSpPr>
        <p:spPr>
          <a:xfrm>
            <a:off x="2557780" y="629218"/>
            <a:ext cx="4966057" cy="646331"/>
          </a:xfrm>
          <a:prstGeom prst="rect">
            <a:avLst/>
          </a:prstGeom>
          <a:noFill/>
        </p:spPr>
        <p:txBody>
          <a:bodyPr wrap="square" rtlCol="0">
            <a:spAutoFit/>
          </a:bodyPr>
          <a:lstStyle/>
          <a:p>
            <a:pPr algn="r"/>
            <a:r>
              <a:rPr lang="es-MX" sz="3600" b="1" dirty="0">
                <a:solidFill>
                  <a:srgbClr val="002060"/>
                </a:solidFill>
                <a:effectLst>
                  <a:outerShdw blurRad="38100" dist="38100" dir="2700000" algn="tl">
                    <a:srgbClr val="000000">
                      <a:alpha val="43137"/>
                    </a:srgbClr>
                  </a:outerShdw>
                </a:effectLst>
                <a:latin typeface="Arial" pitchFamily="34" charset="0"/>
                <a:cs typeface="Arial" pitchFamily="34" charset="0"/>
              </a:rPr>
              <a:t>Contacto</a:t>
            </a:r>
            <a:endParaRPr lang="es-MX" sz="4000" dirty="0">
              <a:effectLst>
                <a:outerShdw blurRad="38100" dist="38100" dir="2700000" algn="tl">
                  <a:srgbClr val="000000">
                    <a:alpha val="43137"/>
                  </a:srgbClr>
                </a:outerShdw>
              </a:effectLst>
            </a:endParaRPr>
          </a:p>
        </p:txBody>
      </p:sp>
      <p:sp>
        <p:nvSpPr>
          <p:cNvPr id="2" name="Rectángulo 1">
            <a:hlinkClick r:id="rId2"/>
          </p:cNvPr>
          <p:cNvSpPr/>
          <p:nvPr/>
        </p:nvSpPr>
        <p:spPr>
          <a:xfrm>
            <a:off x="4803818" y="5938508"/>
            <a:ext cx="2245038" cy="24469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100" dirty="0">
              <a:solidFill>
                <a:schemeClr val="tx1">
                  <a:lumMod val="75000"/>
                  <a:lumOff val="25000"/>
                </a:schemeClr>
              </a:solidFill>
              <a:cs typeface="Arial" pitchFamily="34" charset="0"/>
            </a:endParaRPr>
          </a:p>
        </p:txBody>
      </p:sp>
      <p:sp>
        <p:nvSpPr>
          <p:cNvPr id="9" name="CuadroTexto 6">
            <a:extLst>
              <a:ext uri="{FF2B5EF4-FFF2-40B4-BE49-F238E27FC236}">
                <a16:creationId xmlns:a16="http://schemas.microsoft.com/office/drawing/2014/main" id="{97C82579-65AE-4BD3-9A21-3479451DA871}"/>
              </a:ext>
            </a:extLst>
          </p:cNvPr>
          <p:cNvSpPr txBox="1"/>
          <p:nvPr/>
        </p:nvSpPr>
        <p:spPr>
          <a:xfrm>
            <a:off x="4803818" y="1549593"/>
            <a:ext cx="2102854" cy="4080925"/>
          </a:xfrm>
          <a:prstGeom prst="rect">
            <a:avLst/>
          </a:prstGeom>
          <a:noFill/>
        </p:spPr>
        <p:txBody>
          <a:bodyPr wrap="square" rtlCol="0">
            <a:spAutoFit/>
          </a:bodyPr>
          <a:lstStyle/>
          <a:p>
            <a:pPr>
              <a:lnSpc>
                <a:spcPct val="120000"/>
              </a:lnSpc>
              <a:buClr>
                <a:schemeClr val="folHlink"/>
              </a:buClr>
              <a:buSzPct val="90000"/>
            </a:pPr>
            <a:r>
              <a:rPr lang="es-MX" b="1" dirty="0">
                <a:solidFill>
                  <a:schemeClr val="tx2">
                    <a:lumMod val="50000"/>
                  </a:schemeClr>
                </a:solidFill>
                <a:latin typeface="Arial" panose="020B0604020202020204" pitchFamily="34" charset="0"/>
                <a:cs typeface="Arial" panose="020B0604020202020204" pitchFamily="34" charset="0"/>
              </a:rPr>
              <a:t>México</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Cancún </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Playa del Carmen</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Ciudad de México</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Monterrey</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Mérida	</a:t>
            </a:r>
            <a:endParaRPr lang="es-MX" sz="1200" dirty="0">
              <a:solidFill>
                <a:schemeClr val="bg2">
                  <a:lumMod val="50000"/>
                </a:schemeClr>
              </a:solidFill>
              <a:latin typeface="Arial" panose="020B0604020202020204" pitchFamily="34" charset="0"/>
              <a:cs typeface="Arial" panose="020B0604020202020204" pitchFamily="34" charset="0"/>
            </a:endParaRP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Guadalajara</a:t>
            </a:r>
          </a:p>
          <a:p>
            <a:pPr>
              <a:lnSpc>
                <a:spcPct val="120000"/>
              </a:lnSpc>
              <a:buClr>
                <a:schemeClr val="folHlink"/>
              </a:buClr>
              <a:buSzPct val="90000"/>
            </a:pPr>
            <a:endParaRPr lang="es-MX" sz="1100" b="1" dirty="0">
              <a:solidFill>
                <a:schemeClr val="tx1">
                  <a:lumMod val="85000"/>
                  <a:lumOff val="15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r>
              <a:rPr lang="es-MX" b="1" dirty="0">
                <a:solidFill>
                  <a:schemeClr val="tx2">
                    <a:lumMod val="50000"/>
                  </a:schemeClr>
                </a:solidFill>
                <a:latin typeface="Arial" panose="020B0604020202020204" pitchFamily="34" charset="0"/>
                <a:cs typeface="Arial" panose="020B0604020202020204" pitchFamily="34" charset="0"/>
              </a:rPr>
              <a:t>Costa Rica</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San José</a:t>
            </a:r>
          </a:p>
          <a:p>
            <a:pPr>
              <a:lnSpc>
                <a:spcPct val="120000"/>
              </a:lnSpc>
              <a:buClr>
                <a:schemeClr val="folHlink"/>
              </a:buClr>
              <a:buSzPct val="90000"/>
            </a:pPr>
            <a:endParaRPr lang="es-MX" sz="1100" b="1" dirty="0">
              <a:solidFill>
                <a:schemeClr val="bg2">
                  <a:lumMod val="50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r>
              <a:rPr lang="es-MX" b="1" dirty="0">
                <a:solidFill>
                  <a:schemeClr val="tx2">
                    <a:lumMod val="50000"/>
                  </a:schemeClr>
                </a:solidFill>
                <a:latin typeface="Arial" panose="020B0604020202020204" pitchFamily="34" charset="0"/>
                <a:cs typeface="Arial" panose="020B0604020202020204" pitchFamily="34" charset="0"/>
              </a:rPr>
              <a:t>Colombia</a:t>
            </a:r>
            <a:endParaRPr lang="es-MX" sz="1200" b="1" dirty="0">
              <a:solidFill>
                <a:schemeClr val="tx2">
                  <a:lumMod val="50000"/>
                </a:schemeClr>
              </a:solidFill>
              <a:latin typeface="Arial" panose="020B0604020202020204" pitchFamily="34" charset="0"/>
              <a:cs typeface="Arial" panose="020B0604020202020204" pitchFamily="34" charset="0"/>
            </a:endParaRP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Bogotá</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Medellín</a:t>
            </a:r>
            <a:br>
              <a:rPr lang="es-MX" sz="1100" b="1" dirty="0">
                <a:latin typeface="Arial" panose="020B0604020202020204" pitchFamily="34" charset="0"/>
                <a:cs typeface="Arial" panose="020B0604020202020204" pitchFamily="34" charset="0"/>
              </a:rPr>
            </a:br>
            <a:br>
              <a:rPr lang="es-MX" sz="1100" dirty="0">
                <a:latin typeface="Arial" panose="020B0604020202020204" pitchFamily="34" charset="0"/>
                <a:cs typeface="Arial" panose="020B0604020202020204" pitchFamily="34" charset="0"/>
              </a:rPr>
            </a:br>
            <a:br>
              <a:rPr lang="es-MX" sz="1100" b="1" dirty="0">
                <a:latin typeface="Arial" panose="020B0604020202020204" pitchFamily="34" charset="0"/>
                <a:cs typeface="Arial" panose="020B0604020202020204" pitchFamily="34" charset="0"/>
              </a:rPr>
            </a:br>
            <a:endParaRPr lang="es-MX" sz="1100" b="1" dirty="0">
              <a:latin typeface="Arial" panose="020B0604020202020204" pitchFamily="34" charset="0"/>
              <a:cs typeface="Arial" panose="020B0604020202020204" pitchFamily="34" charset="0"/>
            </a:endParaRPr>
          </a:p>
        </p:txBody>
      </p:sp>
      <p:sp>
        <p:nvSpPr>
          <p:cNvPr id="10" name="CuadroTexto 6">
            <a:extLst>
              <a:ext uri="{FF2B5EF4-FFF2-40B4-BE49-F238E27FC236}">
                <a16:creationId xmlns:a16="http://schemas.microsoft.com/office/drawing/2014/main" id="{63921AAE-A741-435D-8E77-8FCCF7264CF7}"/>
              </a:ext>
            </a:extLst>
          </p:cNvPr>
          <p:cNvSpPr txBox="1"/>
          <p:nvPr/>
        </p:nvSpPr>
        <p:spPr>
          <a:xfrm>
            <a:off x="6906672" y="1554768"/>
            <a:ext cx="1480534" cy="3789371"/>
          </a:xfrm>
          <a:prstGeom prst="rect">
            <a:avLst/>
          </a:prstGeom>
          <a:noFill/>
        </p:spPr>
        <p:txBody>
          <a:bodyPr wrap="square" rtlCol="0">
            <a:spAutoFit/>
          </a:bodyPr>
          <a:lstStyle/>
          <a:p>
            <a:pPr>
              <a:lnSpc>
                <a:spcPct val="120000"/>
              </a:lnSpc>
              <a:buClr>
                <a:schemeClr val="folHlink"/>
              </a:buClr>
              <a:buSzPct val="90000"/>
            </a:pPr>
            <a:r>
              <a:rPr lang="es-MX" b="1" dirty="0">
                <a:solidFill>
                  <a:schemeClr val="tx2">
                    <a:lumMod val="50000"/>
                  </a:schemeClr>
                </a:solidFill>
                <a:latin typeface="Arial" panose="020B0604020202020204" pitchFamily="34" charset="0"/>
                <a:cs typeface="Arial" panose="020B0604020202020204" pitchFamily="34" charset="0"/>
              </a:rPr>
              <a:t>Panamá</a:t>
            </a:r>
          </a:p>
          <a:p>
            <a:pPr>
              <a:lnSpc>
                <a:spcPct val="120000"/>
              </a:lnSpc>
              <a:buClr>
                <a:schemeClr val="folHlink"/>
              </a:buClr>
              <a:buSzPct val="90000"/>
            </a:pPr>
            <a:br>
              <a:rPr lang="es-MX" sz="1100" dirty="0">
                <a:solidFill>
                  <a:schemeClr val="tx1">
                    <a:lumMod val="85000"/>
                    <a:lumOff val="15000"/>
                  </a:schemeClr>
                </a:solidFill>
                <a:latin typeface="Arial" panose="020B0604020202020204" pitchFamily="34" charset="0"/>
                <a:cs typeface="Arial" panose="020B0604020202020204" pitchFamily="34" charset="0"/>
              </a:rPr>
            </a:br>
            <a:r>
              <a:rPr lang="es-MX" b="1" dirty="0">
                <a:solidFill>
                  <a:schemeClr val="tx2">
                    <a:lumMod val="50000"/>
                  </a:schemeClr>
                </a:solidFill>
                <a:latin typeface="Arial" panose="020B0604020202020204" pitchFamily="34" charset="0"/>
                <a:cs typeface="Arial" panose="020B0604020202020204" pitchFamily="34" charset="0"/>
              </a:rPr>
              <a:t>Ecuador</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Quito</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Guayaquil</a:t>
            </a:r>
            <a:endParaRPr lang="es-MX" sz="1100" b="1" dirty="0">
              <a:solidFill>
                <a:schemeClr val="bg2">
                  <a:lumMod val="50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endParaRPr lang="es-MX" sz="1100" b="1" dirty="0">
              <a:solidFill>
                <a:schemeClr val="bg2">
                  <a:lumMod val="50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r>
              <a:rPr lang="es-MX" b="1" dirty="0">
                <a:solidFill>
                  <a:schemeClr val="tx2">
                    <a:lumMod val="50000"/>
                  </a:schemeClr>
                </a:solidFill>
                <a:latin typeface="Arial" panose="020B0604020202020204" pitchFamily="34" charset="0"/>
                <a:cs typeface="Arial" panose="020B0604020202020204" pitchFamily="34" charset="0"/>
              </a:rPr>
              <a:t>Chile</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Santiago</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Puerto Vara</a:t>
            </a:r>
          </a:p>
          <a:p>
            <a:pPr marL="171450" indent="-171450">
              <a:lnSpc>
                <a:spcPct val="120000"/>
              </a:lnSpc>
              <a:buClr>
                <a:schemeClr val="folHlink"/>
              </a:buClr>
              <a:buSzPct val="90000"/>
              <a:buFont typeface="Arial" panose="020B0604020202020204" pitchFamily="34" charset="0"/>
              <a:buChar char="•"/>
            </a:pPr>
            <a:endParaRPr lang="es-MX" sz="1100" b="1" dirty="0">
              <a:solidFill>
                <a:schemeClr val="bg2">
                  <a:lumMod val="50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r>
              <a:rPr lang="es-MX" b="1" dirty="0">
                <a:solidFill>
                  <a:schemeClr val="tx2">
                    <a:lumMod val="50000"/>
                  </a:schemeClr>
                </a:solidFill>
                <a:latin typeface="Arial" panose="020B0604020202020204" pitchFamily="34" charset="0"/>
                <a:cs typeface="Arial" panose="020B0604020202020204" pitchFamily="34" charset="0"/>
              </a:rPr>
              <a:t>Perú</a:t>
            </a:r>
            <a:endParaRPr lang="es-MX" sz="1600" b="1" dirty="0">
              <a:solidFill>
                <a:schemeClr val="tx2">
                  <a:lumMod val="50000"/>
                </a:schemeClr>
              </a:solidFill>
              <a:latin typeface="Arial" panose="020B0604020202020204" pitchFamily="34" charset="0"/>
              <a:cs typeface="Arial" panose="020B0604020202020204" pitchFamily="34" charset="0"/>
            </a:endParaRP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Lima</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Cusco</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Puno</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Arequipa</a:t>
            </a:r>
            <a:endParaRPr lang="es-MX" sz="11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72D5885D-072B-4F2F-B465-8286DCD9F026}"/>
              </a:ext>
            </a:extLst>
          </p:cNvPr>
          <p:cNvSpPr txBox="1"/>
          <p:nvPr/>
        </p:nvSpPr>
        <p:spPr>
          <a:xfrm>
            <a:off x="4854074" y="5069856"/>
            <a:ext cx="2102854" cy="847604"/>
          </a:xfrm>
          <a:prstGeom prst="rect">
            <a:avLst/>
          </a:prstGeom>
          <a:noFill/>
        </p:spPr>
        <p:txBody>
          <a:bodyPr wrap="square" rtlCol="0">
            <a:spAutoFit/>
          </a:bodyPr>
          <a:lstStyle/>
          <a:p>
            <a:pPr>
              <a:lnSpc>
                <a:spcPct val="120000"/>
              </a:lnSpc>
              <a:buClr>
                <a:schemeClr val="folHlink"/>
              </a:buClr>
              <a:buSzPct val="90000"/>
            </a:pPr>
            <a:r>
              <a:rPr lang="es-MX" b="1" dirty="0">
                <a:solidFill>
                  <a:schemeClr val="tx2">
                    <a:lumMod val="50000"/>
                  </a:schemeClr>
                </a:solidFill>
                <a:latin typeface="Arial" panose="020B0604020202020204" pitchFamily="34" charset="0"/>
                <a:cs typeface="Arial" panose="020B0604020202020204" pitchFamily="34" charset="0"/>
              </a:rPr>
              <a:t>África</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Zambia</a:t>
            </a:r>
          </a:p>
          <a:p>
            <a:pPr marL="171450" indent="-171450">
              <a:lnSpc>
                <a:spcPct val="120000"/>
              </a:lnSpc>
              <a:buClr>
                <a:schemeClr val="folHlink"/>
              </a:buClr>
              <a:buSzPct val="90000"/>
              <a:buFont typeface="Arial" panose="020B0604020202020204" pitchFamily="34" charset="0"/>
              <a:buChar char="•"/>
            </a:pPr>
            <a:r>
              <a:rPr lang="es-MX" sz="1200" b="1" dirty="0" err="1">
                <a:solidFill>
                  <a:schemeClr val="bg2">
                    <a:lumMod val="50000"/>
                  </a:schemeClr>
                </a:solidFill>
                <a:latin typeface="Arial" panose="020B0604020202020204" pitchFamily="34" charset="0"/>
                <a:cs typeface="Arial" panose="020B0604020202020204" pitchFamily="34" charset="0"/>
              </a:rPr>
              <a:t>Kenya</a:t>
            </a:r>
            <a:endParaRPr lang="es-MX" sz="1100" b="1"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55536172-6EA8-40B8-BE19-2D14E0D93106}"/>
              </a:ext>
            </a:extLst>
          </p:cNvPr>
          <p:cNvSpPr txBox="1"/>
          <p:nvPr/>
        </p:nvSpPr>
        <p:spPr>
          <a:xfrm>
            <a:off x="6864999" y="5358000"/>
            <a:ext cx="2102854" cy="835934"/>
          </a:xfrm>
          <a:prstGeom prst="rect">
            <a:avLst/>
          </a:prstGeom>
          <a:noFill/>
        </p:spPr>
        <p:txBody>
          <a:bodyPr wrap="square" rtlCol="0">
            <a:spAutoFit/>
          </a:bodyPr>
          <a:lstStyle/>
          <a:p>
            <a:pPr>
              <a:lnSpc>
                <a:spcPct val="120000"/>
              </a:lnSpc>
              <a:buClr>
                <a:schemeClr val="folHlink"/>
              </a:buClr>
              <a:buSzPct val="90000"/>
            </a:pPr>
            <a:r>
              <a:rPr lang="es-MX" b="1" dirty="0">
                <a:solidFill>
                  <a:schemeClr val="tx2">
                    <a:lumMod val="50000"/>
                  </a:schemeClr>
                </a:solidFill>
                <a:latin typeface="Arial" panose="020B0604020202020204" pitchFamily="34" charset="0"/>
                <a:cs typeface="Arial" panose="020B0604020202020204" pitchFamily="34" charset="0"/>
              </a:rPr>
              <a:t>Argentina</a:t>
            </a:r>
          </a:p>
          <a:p>
            <a:pPr marL="171450" indent="-171450">
              <a:lnSpc>
                <a:spcPct val="120000"/>
              </a:lnSpc>
              <a:buClr>
                <a:schemeClr val="folHlink"/>
              </a:buClr>
              <a:buSzPct val="90000"/>
              <a:buFont typeface="Arial" panose="020B0604020202020204" pitchFamily="34" charset="0"/>
              <a:buChar char="•"/>
            </a:pPr>
            <a:r>
              <a:rPr lang="es-MX" sz="1200" b="1" dirty="0">
                <a:solidFill>
                  <a:schemeClr val="bg2">
                    <a:lumMod val="50000"/>
                  </a:schemeClr>
                </a:solidFill>
                <a:latin typeface="Arial" panose="020B0604020202020204" pitchFamily="34" charset="0"/>
                <a:cs typeface="Arial" panose="020B0604020202020204" pitchFamily="34" charset="0"/>
              </a:rPr>
              <a:t>Buenos Aires</a:t>
            </a:r>
            <a:endParaRPr lang="es-MX" sz="1100" b="1" dirty="0">
              <a:solidFill>
                <a:schemeClr val="tx1">
                  <a:lumMod val="85000"/>
                  <a:lumOff val="15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endParaRPr lang="es-MX" sz="1100" b="1"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04E4E72C-E05A-2742-8962-2C54DAB60C3D}"/>
              </a:ext>
            </a:extLst>
          </p:cNvPr>
          <p:cNvSpPr txBox="1"/>
          <p:nvPr/>
        </p:nvSpPr>
        <p:spPr>
          <a:xfrm>
            <a:off x="714026" y="1536341"/>
            <a:ext cx="3736950" cy="4797404"/>
          </a:xfrm>
          <a:prstGeom prst="rect">
            <a:avLst/>
          </a:prstGeom>
          <a:noFill/>
        </p:spPr>
        <p:txBody>
          <a:bodyPr wrap="square" rtlCol="0">
            <a:spAutoFit/>
          </a:bodyPr>
          <a:lstStyle/>
          <a:p>
            <a:pPr>
              <a:lnSpc>
                <a:spcPts val="2800"/>
              </a:lnSpc>
            </a:pPr>
            <a:r>
              <a:rPr lang="es-MX" sz="2000" b="1" dirty="0">
                <a:solidFill>
                  <a:srgbClr val="002060"/>
                </a:solidFill>
                <a:effectLst>
                  <a:outerShdw blurRad="38100" dist="38100" dir="2700000" algn="tl">
                    <a:srgbClr val="000000">
                      <a:alpha val="43137"/>
                    </a:srgbClr>
                  </a:outerShdw>
                </a:effectLst>
                <a:latin typeface="Arial" pitchFamily="34" charset="0"/>
                <a:cs typeface="Arial" pitchFamily="34" charset="0"/>
              </a:rPr>
              <a:t>TOMA EL </a:t>
            </a:r>
          </a:p>
          <a:p>
            <a:pPr>
              <a:lnSpc>
                <a:spcPts val="2800"/>
              </a:lnSpc>
            </a:pPr>
            <a:r>
              <a:rPr lang="es-MX" sz="2000" b="1" dirty="0">
                <a:solidFill>
                  <a:srgbClr val="002060"/>
                </a:solidFill>
                <a:effectLst>
                  <a:outerShdw blurRad="38100" dist="38100" dir="2700000" algn="tl">
                    <a:srgbClr val="000000">
                      <a:alpha val="43137"/>
                    </a:srgbClr>
                  </a:outerShdw>
                </a:effectLst>
                <a:latin typeface="Arial" pitchFamily="34" charset="0"/>
                <a:cs typeface="Arial" pitchFamily="34" charset="0"/>
              </a:rPr>
              <a:t>PRÓXIMO PASO</a:t>
            </a:r>
          </a:p>
          <a:p>
            <a:pPr>
              <a:lnSpc>
                <a:spcPct val="120000"/>
              </a:lnSpc>
              <a:buClr>
                <a:schemeClr val="folHlink"/>
              </a:buClr>
              <a:buSzPct val="90000"/>
            </a:pPr>
            <a:endParaRPr lang="es-MX" sz="1200" i="1" dirty="0">
              <a:solidFill>
                <a:schemeClr val="bg2">
                  <a:lumMod val="25000"/>
                </a:schemeClr>
              </a:solidFill>
              <a:cs typeface="Arial" pitchFamily="34" charset="0"/>
            </a:endParaRPr>
          </a:p>
          <a:p>
            <a:pPr>
              <a:lnSpc>
                <a:spcPct val="120000"/>
              </a:lnSpc>
              <a:buClr>
                <a:schemeClr val="folHlink"/>
              </a:buClr>
              <a:buSzPct val="90000"/>
            </a:pPr>
            <a:r>
              <a:rPr lang="es-MX" sz="1600" b="1" dirty="0">
                <a:solidFill>
                  <a:srgbClr val="002060"/>
                </a:solidFill>
                <a:effectLst>
                  <a:outerShdw blurRad="38100" dist="38100" dir="2700000" algn="tl">
                    <a:srgbClr val="000000">
                      <a:alpha val="43137"/>
                    </a:srgbClr>
                  </a:outerShdw>
                </a:effectLst>
                <a:latin typeface="Arial" pitchFamily="34" charset="0"/>
                <a:cs typeface="Arial" pitchFamily="34" charset="0"/>
              </a:rPr>
              <a:t>Haz una cita gratuita</a:t>
            </a:r>
          </a:p>
          <a:p>
            <a:pPr>
              <a:lnSpc>
                <a:spcPct val="120000"/>
              </a:lnSpc>
              <a:buClr>
                <a:schemeClr val="folHlink"/>
              </a:buClr>
              <a:buSzPct val="90000"/>
            </a:pPr>
            <a:r>
              <a:rPr lang="es-MX" sz="1200" dirty="0">
                <a:latin typeface="Arial" panose="020B0604020202020204" pitchFamily="34" charset="0"/>
                <a:cs typeface="Arial" panose="020B0604020202020204" pitchFamily="34" charset="0"/>
              </a:rPr>
              <a:t>Para más información, detalles de los fondos y sus rendimientos, proyecciones personalizadas y asesoría sin costo favor de contactarnos:</a:t>
            </a:r>
          </a:p>
          <a:p>
            <a:pPr>
              <a:lnSpc>
                <a:spcPct val="120000"/>
              </a:lnSpc>
              <a:buClr>
                <a:schemeClr val="folHlink"/>
              </a:buClr>
              <a:buSzPct val="90000"/>
            </a:pPr>
            <a:endParaRPr lang="es-MX" sz="1400" dirty="0">
              <a:latin typeface="Arial" panose="020B0604020202020204" pitchFamily="34" charset="0"/>
              <a:cs typeface="Arial" panose="020B0604020202020204" pitchFamily="34" charset="0"/>
            </a:endParaRPr>
          </a:p>
          <a:p>
            <a:pPr>
              <a:lnSpc>
                <a:spcPct val="120000"/>
              </a:lnSpc>
              <a:buClr>
                <a:schemeClr val="folHlink"/>
              </a:buClr>
              <a:buSzPct val="90000"/>
            </a:pPr>
            <a:r>
              <a:rPr lang="es-MX" sz="1600" b="1" dirty="0">
                <a:latin typeface="Arial" panose="020B0604020202020204" pitchFamily="34" charset="0"/>
                <a:cs typeface="Arial" panose="020B0604020202020204" pitchFamily="34" charset="0"/>
              </a:rPr>
              <a:t>Cancún, México</a:t>
            </a:r>
            <a:br>
              <a:rPr lang="es-MX" sz="1600" dirty="0">
                <a:latin typeface="Arial" panose="020B0604020202020204" pitchFamily="34" charset="0"/>
                <a:cs typeface="Arial" panose="020B0604020202020204" pitchFamily="34" charset="0"/>
              </a:rPr>
            </a:br>
            <a:r>
              <a:rPr lang="es-MX" sz="1400" b="1" dirty="0">
                <a:solidFill>
                  <a:schemeClr val="tx1">
                    <a:lumMod val="65000"/>
                    <a:lumOff val="35000"/>
                  </a:schemeClr>
                </a:solidFill>
                <a:latin typeface="Arial" panose="020B0604020202020204" pitchFamily="34" charset="0"/>
                <a:cs typeface="Arial" panose="020B0604020202020204" pitchFamily="34" charset="0"/>
              </a:rPr>
              <a:t>Neil Emberson</a:t>
            </a:r>
            <a:br>
              <a:rPr lang="es-MX" sz="1400" dirty="0">
                <a:solidFill>
                  <a:schemeClr val="tx1">
                    <a:lumMod val="65000"/>
                    <a:lumOff val="35000"/>
                  </a:schemeClr>
                </a:solidFill>
                <a:latin typeface="Arial" panose="020B0604020202020204" pitchFamily="34" charset="0"/>
                <a:cs typeface="Arial" panose="020B0604020202020204" pitchFamily="34" charset="0"/>
              </a:rPr>
            </a:br>
            <a:r>
              <a:rPr lang="es-MX" sz="1400" dirty="0">
                <a:solidFill>
                  <a:schemeClr val="tx1">
                    <a:lumMod val="65000"/>
                    <a:lumOff val="35000"/>
                  </a:schemeClr>
                </a:solidFill>
                <a:latin typeface="Arial" panose="020B0604020202020204" pitchFamily="34" charset="0"/>
                <a:cs typeface="Arial" panose="020B0604020202020204" pitchFamily="34" charset="0"/>
              </a:rPr>
              <a:t>Head Office UK: (+44) 207 183 3787</a:t>
            </a:r>
          </a:p>
          <a:p>
            <a:pPr>
              <a:lnSpc>
                <a:spcPct val="120000"/>
              </a:lnSpc>
              <a:buClr>
                <a:schemeClr val="folHlink"/>
              </a:buClr>
              <a:buSzPct val="90000"/>
            </a:pPr>
            <a:r>
              <a:rPr lang="es-MX" sz="1400" dirty="0">
                <a:solidFill>
                  <a:schemeClr val="tx1">
                    <a:lumMod val="65000"/>
                    <a:lumOff val="35000"/>
                  </a:schemeClr>
                </a:solidFill>
                <a:latin typeface="Arial" panose="020B0604020202020204" pitchFamily="34" charset="0"/>
                <a:cs typeface="Arial" panose="020B0604020202020204" pitchFamily="34" charset="0"/>
              </a:rPr>
              <a:t>Oficina principal México:(+52) 998-500-1627 </a:t>
            </a:r>
          </a:p>
          <a:p>
            <a:pPr>
              <a:lnSpc>
                <a:spcPct val="120000"/>
              </a:lnSpc>
              <a:buClr>
                <a:schemeClr val="folHlink"/>
              </a:buClr>
              <a:buSzPct val="90000"/>
            </a:pPr>
            <a:r>
              <a:rPr lang="es-MX" sz="1400" dirty="0">
                <a:solidFill>
                  <a:schemeClr val="tx1">
                    <a:lumMod val="65000"/>
                    <a:lumOff val="35000"/>
                  </a:schemeClr>
                </a:solidFill>
                <a:latin typeface="Arial" panose="020B0604020202020204" pitchFamily="34" charset="0"/>
                <a:cs typeface="Arial" panose="020B0604020202020204" pitchFamily="34" charset="0"/>
              </a:rPr>
              <a:t>Directo: (+52) 998-580-5896</a:t>
            </a:r>
          </a:p>
          <a:p>
            <a:pPr>
              <a:lnSpc>
                <a:spcPct val="120000"/>
              </a:lnSpc>
              <a:buClr>
                <a:schemeClr val="folHlink"/>
              </a:buClr>
              <a:buSzPct val="90000"/>
            </a:pPr>
            <a:endParaRPr lang="es-MX" sz="1400" dirty="0">
              <a:solidFill>
                <a:schemeClr val="tx1">
                  <a:lumMod val="75000"/>
                  <a:lumOff val="25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r>
              <a:rPr lang="es-MX" sz="1400" dirty="0">
                <a:solidFill>
                  <a:schemeClr val="tx1">
                    <a:lumMod val="65000"/>
                    <a:lumOff val="35000"/>
                  </a:schemeClr>
                </a:solidFill>
                <a:latin typeface="Arial" panose="020B0604020202020204" pitchFamily="34" charset="0"/>
                <a:cs typeface="Arial" panose="020B0604020202020204" pitchFamily="34" charset="0"/>
              </a:rPr>
              <a:t>Email:</a:t>
            </a:r>
            <a:r>
              <a:rPr lang="es-MX" sz="1400" dirty="0">
                <a:solidFill>
                  <a:schemeClr val="tx1">
                    <a:lumMod val="75000"/>
                    <a:lumOff val="25000"/>
                  </a:schemeClr>
                </a:solidFill>
                <a:latin typeface="Arial" panose="020B0604020202020204" pitchFamily="34" charset="0"/>
                <a:cs typeface="Arial" panose="020B0604020202020204" pitchFamily="34" charset="0"/>
              </a:rPr>
              <a:t> </a:t>
            </a:r>
            <a:r>
              <a:rPr lang="es-MX" sz="1400" u="sng" dirty="0">
                <a:solidFill>
                  <a:schemeClr val="tx1">
                    <a:lumMod val="75000"/>
                    <a:lumOff val="25000"/>
                  </a:schemeClr>
                </a:solidFill>
                <a:latin typeface="Arial" panose="020B0604020202020204" pitchFamily="34" charset="0"/>
                <a:cs typeface="Arial" panose="020B0604020202020204" pitchFamily="34" charset="0"/>
                <a:hlinkClick r:id="rId3"/>
              </a:rPr>
              <a:t>n.emberson@kngadvisors.co.uk</a:t>
            </a:r>
            <a:r>
              <a:rPr lang="es-MX" sz="1400" u="sng" dirty="0">
                <a:solidFill>
                  <a:schemeClr val="tx1">
                    <a:lumMod val="75000"/>
                    <a:lumOff val="25000"/>
                  </a:schemeClr>
                </a:solidFill>
                <a:latin typeface="Arial" panose="020B0604020202020204" pitchFamily="34" charset="0"/>
                <a:cs typeface="Arial" panose="020B0604020202020204" pitchFamily="34" charset="0"/>
              </a:rPr>
              <a:t> </a:t>
            </a:r>
          </a:p>
          <a:p>
            <a:pPr>
              <a:lnSpc>
                <a:spcPct val="120000"/>
              </a:lnSpc>
              <a:buClr>
                <a:schemeClr val="folHlink"/>
              </a:buClr>
              <a:buSzPct val="90000"/>
            </a:pPr>
            <a:endParaRPr lang="es-MX" sz="1100" dirty="0">
              <a:solidFill>
                <a:schemeClr val="tx1">
                  <a:lumMod val="75000"/>
                  <a:lumOff val="25000"/>
                </a:schemeClr>
              </a:solidFill>
              <a:latin typeface="Arial" panose="020B0604020202020204" pitchFamily="34" charset="0"/>
              <a:cs typeface="Arial" panose="020B0604020202020204" pitchFamily="34" charset="0"/>
            </a:endParaRPr>
          </a:p>
          <a:p>
            <a:pPr>
              <a:lnSpc>
                <a:spcPct val="120000"/>
              </a:lnSpc>
              <a:buClr>
                <a:schemeClr val="folHlink"/>
              </a:buClr>
              <a:buSzPct val="90000"/>
            </a:pPr>
            <a:r>
              <a:rPr lang="es-MX" sz="1600" b="1" dirty="0">
                <a:solidFill>
                  <a:srgbClr val="002060"/>
                </a:solidFill>
                <a:latin typeface="Arial" panose="020B0604020202020204" pitchFamily="34" charset="0"/>
                <a:cs typeface="Arial" pitchFamily="34" charset="0"/>
              </a:rPr>
              <a:t>www.kngadvisors.co.uk</a:t>
            </a:r>
          </a:p>
          <a:p>
            <a:pPr>
              <a:lnSpc>
                <a:spcPct val="120000"/>
              </a:lnSpc>
              <a:buClr>
                <a:schemeClr val="folHlink"/>
              </a:buClr>
              <a:buSzPct val="90000"/>
            </a:pPr>
            <a:r>
              <a:rPr lang="es-MX" sz="1200" b="1" dirty="0">
                <a:solidFill>
                  <a:schemeClr val="tx1">
                    <a:lumMod val="75000"/>
                    <a:lumOff val="25000"/>
                  </a:schemeClr>
                </a:solidFill>
                <a:latin typeface="Arial" panose="020B0604020202020204" pitchFamily="34" charset="0"/>
                <a:cs typeface="Arial" panose="020B0604020202020204" pitchFamily="34" charset="0"/>
                <a:hlinkClick r:id="rId4"/>
              </a:rPr>
              <a:t>info@kngadvisors.co.uk</a:t>
            </a:r>
            <a:r>
              <a:rPr lang="es-MX" sz="12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CuadroTexto 2">
            <a:extLst>
              <a:ext uri="{FF2B5EF4-FFF2-40B4-BE49-F238E27FC236}">
                <a16:creationId xmlns:a16="http://schemas.microsoft.com/office/drawing/2014/main" id="{42A40970-B332-A332-16F9-639E47CC9B1A}"/>
              </a:ext>
            </a:extLst>
          </p:cNvPr>
          <p:cNvSpPr txBox="1"/>
          <p:nvPr/>
        </p:nvSpPr>
        <p:spPr>
          <a:xfrm>
            <a:off x="4874910" y="5904562"/>
            <a:ext cx="2102854" cy="394210"/>
          </a:xfrm>
          <a:prstGeom prst="rect">
            <a:avLst/>
          </a:prstGeom>
          <a:noFill/>
        </p:spPr>
        <p:txBody>
          <a:bodyPr wrap="square" rtlCol="0">
            <a:spAutoFit/>
          </a:bodyPr>
          <a:lstStyle/>
          <a:p>
            <a:pPr>
              <a:lnSpc>
                <a:spcPct val="120000"/>
              </a:lnSpc>
              <a:buClr>
                <a:schemeClr val="folHlink"/>
              </a:buClr>
              <a:buSzPct val="90000"/>
            </a:pPr>
            <a:r>
              <a:rPr lang="es-MX" b="1" dirty="0">
                <a:solidFill>
                  <a:schemeClr val="tx2">
                    <a:lumMod val="50000"/>
                  </a:schemeClr>
                </a:solidFill>
                <a:latin typeface="Arial" panose="020B0604020202020204" pitchFamily="34" charset="0"/>
                <a:cs typeface="Arial" panose="020B0604020202020204" pitchFamily="34" charset="0"/>
              </a:rPr>
              <a:t>UAE</a:t>
            </a:r>
          </a:p>
        </p:txBody>
      </p:sp>
    </p:spTree>
    <p:extLst>
      <p:ext uri="{BB962C8B-B14F-4D97-AF65-F5344CB8AC3E}">
        <p14:creationId xmlns:p14="http://schemas.microsoft.com/office/powerpoint/2010/main" val="4083110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039420-31BC-E240-B630-C3D5BA8A6709}"/>
              </a:ext>
            </a:extLst>
          </p:cNvPr>
          <p:cNvSpPr/>
          <p:nvPr/>
        </p:nvSpPr>
        <p:spPr>
          <a:xfrm>
            <a:off x="0" y="5253924"/>
            <a:ext cx="9144000" cy="16040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39ECA6-9791-BC4F-A731-C89E1CC5EC48}"/>
              </a:ext>
            </a:extLst>
          </p:cNvPr>
          <p:cNvSpPr txBox="1"/>
          <p:nvPr/>
        </p:nvSpPr>
        <p:spPr>
          <a:xfrm>
            <a:off x="309966" y="5455403"/>
            <a:ext cx="6896746" cy="120032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Gracias </a:t>
            </a:r>
            <a:r>
              <a:rPr lang="en-US" sz="3600" b="1" err="1">
                <a:solidFill>
                  <a:schemeClr val="bg1"/>
                </a:solidFill>
                <a:latin typeface="Arial" panose="020B0604020202020204" pitchFamily="34" charset="0"/>
                <a:cs typeface="Arial" panose="020B0604020202020204" pitchFamily="34" charset="0"/>
              </a:rPr>
              <a:t>por</a:t>
            </a:r>
            <a:r>
              <a:rPr lang="en-US" sz="3600" b="1">
                <a:solidFill>
                  <a:schemeClr val="bg1"/>
                </a:solidFill>
                <a:latin typeface="Arial" panose="020B0604020202020204" pitchFamily="34" charset="0"/>
                <a:cs typeface="Arial" panose="020B0604020202020204" pitchFamily="34" charset="0"/>
              </a:rPr>
              <a:t> </a:t>
            </a:r>
            <a:r>
              <a:rPr lang="en-US" sz="3600" b="1" err="1">
                <a:solidFill>
                  <a:schemeClr val="bg1"/>
                </a:solidFill>
                <a:latin typeface="Arial" panose="020B0604020202020204" pitchFamily="34" charset="0"/>
                <a:cs typeface="Arial" panose="020B0604020202020204" pitchFamily="34" charset="0"/>
              </a:rPr>
              <a:t>su</a:t>
            </a:r>
            <a:r>
              <a:rPr lang="en-US" sz="3600" b="1">
                <a:solidFill>
                  <a:schemeClr val="bg1"/>
                </a:solidFill>
                <a:latin typeface="Arial" panose="020B0604020202020204" pitchFamily="34" charset="0"/>
                <a:cs typeface="Arial" panose="020B0604020202020204" pitchFamily="34" charset="0"/>
              </a:rPr>
              <a:t> </a:t>
            </a:r>
            <a:r>
              <a:rPr lang="en-US" sz="3600" b="1" err="1">
                <a:solidFill>
                  <a:schemeClr val="bg1"/>
                </a:solidFill>
                <a:latin typeface="Arial" panose="020B0604020202020204" pitchFamily="34" charset="0"/>
                <a:cs typeface="Arial" panose="020B0604020202020204" pitchFamily="34" charset="0"/>
              </a:rPr>
              <a:t>atención</a:t>
            </a:r>
            <a:r>
              <a:rPr lang="en-US" sz="3600" b="1">
                <a:solidFill>
                  <a:schemeClr val="bg1"/>
                </a:solidFill>
                <a:latin typeface="Arial" panose="020B0604020202020204" pitchFamily="34" charset="0"/>
                <a:cs typeface="Arial" panose="020B0604020202020204" pitchFamily="34" charset="0"/>
              </a:rPr>
              <a:t>…</a:t>
            </a:r>
          </a:p>
          <a:p>
            <a:endParaRPr lang="en-US">
              <a:solidFill>
                <a:schemeClr val="bg1"/>
              </a:solidFill>
            </a:endParaRPr>
          </a:p>
          <a:p>
            <a:r>
              <a:rPr lang="en-US" b="1" i="1">
                <a:solidFill>
                  <a:schemeClr val="bg1"/>
                </a:solidFill>
                <a:latin typeface="Arial" panose="020B0604020202020204" pitchFamily="34" charset="0"/>
                <a:cs typeface="Arial" panose="020B0604020202020204" pitchFamily="34" charset="0"/>
              </a:rPr>
              <a:t>Fin de la </a:t>
            </a:r>
            <a:r>
              <a:rPr lang="en-US" b="1" i="1" err="1">
                <a:solidFill>
                  <a:schemeClr val="bg1"/>
                </a:solidFill>
                <a:latin typeface="Arial" panose="020B0604020202020204" pitchFamily="34" charset="0"/>
                <a:cs typeface="Arial" panose="020B0604020202020204" pitchFamily="34" charset="0"/>
              </a:rPr>
              <a:t>presentación</a:t>
            </a:r>
            <a:endParaRPr lang="en-US" b="1" i="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24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uadroTexto 3">
            <a:extLst>
              <a:ext uri="{FF2B5EF4-FFF2-40B4-BE49-F238E27FC236}">
                <a16:creationId xmlns:a16="http://schemas.microsoft.com/office/drawing/2014/main" id="{2DCB15EB-DCC1-6044-B0FC-C9F89F2E2623}"/>
              </a:ext>
            </a:extLst>
          </p:cNvPr>
          <p:cNvSpPr txBox="1"/>
          <p:nvPr/>
        </p:nvSpPr>
        <p:spPr>
          <a:xfrm>
            <a:off x="663262" y="975008"/>
            <a:ext cx="7817476" cy="2954655"/>
          </a:xfrm>
          <a:prstGeom prst="rect">
            <a:avLst/>
          </a:prstGeom>
          <a:noFill/>
        </p:spPr>
        <p:txBody>
          <a:bodyPr wrap="square" rtlCol="0">
            <a:spAutoFit/>
          </a:bodyPr>
          <a:lstStyle/>
          <a:p>
            <a:r>
              <a:rPr lang="es-MX" sz="7200" b="1">
                <a:solidFill>
                  <a:srgbClr val="002060"/>
                </a:solidFill>
                <a:effectLst>
                  <a:outerShdw blurRad="38100" dist="38100" dir="2700000" algn="tl">
                    <a:srgbClr val="000000">
                      <a:alpha val="43137"/>
                    </a:srgbClr>
                  </a:outerShdw>
                </a:effectLst>
                <a:latin typeface="Arial" pitchFamily="34" charset="0"/>
                <a:cs typeface="Arial" pitchFamily="34" charset="0"/>
              </a:rPr>
              <a:t>01</a:t>
            </a:r>
          </a:p>
          <a:p>
            <a:endParaRPr lang="es-MX">
              <a:latin typeface="Arial" pitchFamily="34" charset="0"/>
              <a:cs typeface="Arial" pitchFamily="34" charset="0"/>
            </a:endParaRPr>
          </a:p>
          <a:p>
            <a:r>
              <a:rPr lang="es-MX" sz="6400" b="1" spc="-150">
                <a:solidFill>
                  <a:srgbClr val="666666"/>
                </a:solidFill>
                <a:latin typeface="Arial" pitchFamily="34" charset="0"/>
                <a:cs typeface="Arial" pitchFamily="34" charset="0"/>
              </a:rPr>
              <a:t>Acerca</a:t>
            </a:r>
            <a:r>
              <a:rPr lang="da-DK" sz="6400" b="1" spc="-150" dirty="0">
                <a:solidFill>
                  <a:srgbClr val="666666"/>
                </a:solidFill>
                <a:latin typeface="Arial" pitchFamily="34" charset="0"/>
                <a:cs typeface="Arial" pitchFamily="34" charset="0"/>
              </a:rPr>
              <a:t> de Nosotros</a:t>
            </a:r>
          </a:p>
          <a:p>
            <a:endParaRPr lang="da-DK" sz="1600" dirty="0">
              <a:solidFill>
                <a:srgbClr val="666666"/>
              </a:solidFill>
              <a:latin typeface="Arial" pitchFamily="34" charset="0"/>
              <a:cs typeface="Arial" pitchFamily="34" charset="0"/>
            </a:endParaRPr>
          </a:p>
          <a:p>
            <a:r>
              <a:rPr lang="da-DK" sz="1600" b="1" dirty="0">
                <a:solidFill>
                  <a:srgbClr val="002060"/>
                </a:solidFill>
                <a:latin typeface="Arial" pitchFamily="34" charset="0"/>
                <a:cs typeface="Arial" pitchFamily="34" charset="0"/>
              </a:rPr>
              <a:t>KNG International Advisors</a:t>
            </a:r>
          </a:p>
        </p:txBody>
      </p:sp>
    </p:spTree>
    <p:extLst>
      <p:ext uri="{BB962C8B-B14F-4D97-AF65-F5344CB8AC3E}">
        <p14:creationId xmlns:p14="http://schemas.microsoft.com/office/powerpoint/2010/main" val="169946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724072" y="629268"/>
            <a:ext cx="4939868" cy="1286160"/>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KNG </a:t>
            </a:r>
          </a:p>
          <a:p>
            <a:pPr>
              <a:lnSpc>
                <a:spcPct val="90000"/>
              </a:lnSpc>
              <a:spcBef>
                <a:spcPct val="0"/>
              </a:spcBef>
              <a:spcAft>
                <a:spcPts val="600"/>
              </a:spcAft>
            </a:pPr>
            <a:r>
              <a:rPr lang="en-US" sz="3600" b="1" dirty="0">
                <a:solidFill>
                  <a:srgbClr val="00206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International Advisors</a:t>
            </a:r>
            <a:endParaRPr lang="en-US" sz="3600" dirty="0">
              <a:solidFill>
                <a:srgbClr val="00206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
        <p:nvSpPr>
          <p:cNvPr id="2" name="CuadroTexto 1"/>
          <p:cNvSpPr txBox="1"/>
          <p:nvPr/>
        </p:nvSpPr>
        <p:spPr>
          <a:xfrm>
            <a:off x="3737520" y="2438400"/>
            <a:ext cx="4939867" cy="3785419"/>
          </a:xfrm>
          <a:prstGeom prst="rect">
            <a:avLst/>
          </a:prstGeom>
        </p:spPr>
        <p:txBody>
          <a:bodyPr vert="horz" lIns="91440" tIns="45720" rIns="91440" bIns="45720" rtlCol="0">
            <a:normAutofit fontScale="92500"/>
          </a:bodyPr>
          <a:lstStyle/>
          <a:p>
            <a:pPr>
              <a:lnSpc>
                <a:spcPct val="90000"/>
              </a:lnSpc>
              <a:spcAft>
                <a:spcPts val="600"/>
              </a:spcAft>
            </a:pPr>
            <a:r>
              <a:rPr lang="es-MX" sz="1600" b="1">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Sobre nosotros</a:t>
            </a:r>
          </a:p>
          <a:p>
            <a:pPr marL="285750" indent="-285750">
              <a:lnSpc>
                <a:spcPct val="90000"/>
              </a:lnSpc>
              <a:spcAft>
                <a:spcPts val="600"/>
              </a:spcAft>
              <a:buFont typeface="Arial" panose="020B0604020202020204" pitchFamily="34" charset="0"/>
              <a:buChar char="•"/>
            </a:pPr>
            <a:r>
              <a:rPr lang="es-MX" sz="1600">
                <a:latin typeface="Arial" panose="020B0604020202020204" pitchFamily="34" charset="0"/>
                <a:cs typeface="Arial" panose="020B0604020202020204" pitchFamily="34" charset="0"/>
              </a:rPr>
              <a:t>Somos una empresa internacional de asesoría patrimonial y distribución de fondos e instrumentos de inversión internacional. Brindamos nuestros servicios a personas, empresas, Family Offices, gestores de fondos, AFORES, AFPs y asesores financieros independientes. </a:t>
            </a:r>
          </a:p>
          <a:p>
            <a:pPr marL="285750" indent="-285750">
              <a:lnSpc>
                <a:spcPct val="90000"/>
              </a:lnSpc>
              <a:spcAft>
                <a:spcPts val="600"/>
              </a:spcAft>
              <a:buFont typeface="Arial" panose="020B0604020202020204" pitchFamily="34" charset="0"/>
              <a:buChar char="•"/>
            </a:pPr>
            <a:endParaRPr lang="es-MX" sz="1600">
              <a:latin typeface="Arial" panose="020B0604020202020204" pitchFamily="34" charset="0"/>
              <a:cs typeface="Arial" panose="020B0604020202020204" pitchFamily="34" charset="0"/>
            </a:endParaRPr>
          </a:p>
          <a:p>
            <a:pPr marL="285750" indent="-285750">
              <a:lnSpc>
                <a:spcPct val="90000"/>
              </a:lnSpc>
              <a:spcAft>
                <a:spcPts val="600"/>
              </a:spcAft>
              <a:buFont typeface="Arial" panose="020B0604020202020204" pitchFamily="34" charset="0"/>
              <a:buChar char="•"/>
            </a:pPr>
            <a:r>
              <a:rPr lang="es-MX" sz="1600">
                <a:latin typeface="Arial" panose="020B0604020202020204" pitchFamily="34" charset="0"/>
                <a:cs typeface="Arial" panose="020B0604020202020204" pitchFamily="34" charset="0"/>
              </a:rPr>
              <a:t>Tenemos 20+ años de experiencia en la industria y tenemos nuestro propia red de 120 asesores alrededor de LATAM, Caribe y África.</a:t>
            </a:r>
          </a:p>
          <a:p>
            <a:pPr marL="285750" indent="-228600">
              <a:lnSpc>
                <a:spcPct val="90000"/>
              </a:lnSpc>
              <a:spcAft>
                <a:spcPts val="600"/>
              </a:spcAft>
              <a:buFont typeface="Arial" panose="020B0604020202020204" pitchFamily="34" charset="0"/>
              <a:buChar char="•"/>
            </a:pPr>
            <a:endParaRPr lang="es-MX" sz="1600">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s-MX" sz="1600">
                <a:latin typeface="Arial" panose="020B0604020202020204" pitchFamily="34" charset="0"/>
                <a:cs typeface="Arial" panose="020B0604020202020204" pitchFamily="34" charset="0"/>
              </a:rPr>
              <a:t>Somos Brokers de 50+ bancos e instituciones financieras globales, proveemos soluciones de ahorro e inversión para nuestros clientes y una red de asesores financieros</a:t>
            </a:r>
            <a:r>
              <a:rPr lang="es-MX" sz="1400"/>
              <a:t>.</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30705" r="6319"/>
          <a:stretch/>
        </p:blipFill>
        <p:spPr>
          <a:xfrm>
            <a:off x="20" y="10"/>
            <a:ext cx="3476673" cy="6857990"/>
          </a:xfrm>
          <a:prstGeom prst="rect">
            <a:avLst/>
          </a:prstGeom>
          <a:effectLst/>
        </p:spPr>
      </p:pic>
      <p:pic>
        <p:nvPicPr>
          <p:cNvPr id="5" name="Picture 4" descr="Logo, company name&#10;&#10;Description automatically generated">
            <a:extLst>
              <a:ext uri="{FF2B5EF4-FFF2-40B4-BE49-F238E27FC236}">
                <a16:creationId xmlns:a16="http://schemas.microsoft.com/office/drawing/2014/main" id="{C346792E-27FE-40C3-BEB8-E9B52AA8AC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36" t="34623" r="64348" b="34477"/>
          <a:stretch/>
        </p:blipFill>
        <p:spPr>
          <a:xfrm>
            <a:off x="8416077" y="391687"/>
            <a:ext cx="495242" cy="475161"/>
          </a:xfrm>
          <a:prstGeom prst="rect">
            <a:avLst/>
          </a:prstGeom>
        </p:spPr>
      </p:pic>
      <p:pic>
        <p:nvPicPr>
          <p:cNvPr id="8" name="Picture 7">
            <a:extLst>
              <a:ext uri="{FF2B5EF4-FFF2-40B4-BE49-F238E27FC236}">
                <a16:creationId xmlns:a16="http://schemas.microsoft.com/office/drawing/2014/main" id="{F85B3376-3676-43A6-AB08-35076CB8F9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231" r="25402"/>
          <a:stretch/>
        </p:blipFill>
        <p:spPr>
          <a:xfrm>
            <a:off x="-1" y="-18893"/>
            <a:ext cx="3476693" cy="6876893"/>
          </a:xfrm>
          <a:prstGeom prst="rect">
            <a:avLst/>
          </a:prstGeom>
        </p:spPr>
      </p:pic>
      <p:cxnSp>
        <p:nvCxnSpPr>
          <p:cNvPr id="9" name="Straight Connector 13">
            <a:extLst>
              <a:ext uri="{FF2B5EF4-FFF2-40B4-BE49-F238E27FC236}">
                <a16:creationId xmlns:a16="http://schemas.microsoft.com/office/drawing/2014/main" id="{5D090195-7594-0B40-B8D5-BA35D48071C4}"/>
              </a:ext>
            </a:extLst>
          </p:cNvPr>
          <p:cNvCxnSpPr>
            <a:cxnSpLocks/>
          </p:cNvCxnSpPr>
          <p:nvPr/>
        </p:nvCxnSpPr>
        <p:spPr>
          <a:xfrm>
            <a:off x="3818201" y="2133910"/>
            <a:ext cx="4411399"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870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picture containing text, computer&#10;&#10;Description automatically generated">
            <a:extLst>
              <a:ext uri="{FF2B5EF4-FFF2-40B4-BE49-F238E27FC236}">
                <a16:creationId xmlns:a16="http://schemas.microsoft.com/office/drawing/2014/main" id="{AD9F509F-2896-48DD-AF35-C501D415B828}"/>
              </a:ext>
            </a:extLst>
          </p:cNvPr>
          <p:cNvPicPr>
            <a:picLocks noChangeAspect="1"/>
          </p:cNvPicPr>
          <p:nvPr/>
        </p:nvPicPr>
        <p:blipFill rotWithShape="1">
          <a:blip r:embed="rId2">
            <a:extLst>
              <a:ext uri="{28A0092B-C50C-407E-A947-70E740481C1C}">
                <a14:useLocalDpi xmlns:a14="http://schemas.microsoft.com/office/drawing/2010/main" val="0"/>
              </a:ext>
            </a:extLst>
          </a:blip>
          <a:srcRect b="71989"/>
          <a:stretch/>
        </p:blipFill>
        <p:spPr>
          <a:xfrm>
            <a:off x="-769" y="5426023"/>
            <a:ext cx="9144000" cy="1440765"/>
          </a:xfrm>
          <a:prstGeom prst="rect">
            <a:avLst/>
          </a:prstGeom>
        </p:spPr>
      </p:pic>
      <p:sp>
        <p:nvSpPr>
          <p:cNvPr id="2" name="Rectangle 1">
            <a:extLst>
              <a:ext uri="{FF2B5EF4-FFF2-40B4-BE49-F238E27FC236}">
                <a16:creationId xmlns:a16="http://schemas.microsoft.com/office/drawing/2014/main" id="{26EEB1A6-B4BF-4DBE-B011-C467EE82D2F7}"/>
              </a:ext>
            </a:extLst>
          </p:cNvPr>
          <p:cNvSpPr/>
          <p:nvPr/>
        </p:nvSpPr>
        <p:spPr>
          <a:xfrm>
            <a:off x="490330" y="331304"/>
            <a:ext cx="2531166"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1">
            <a:extLst>
              <a:ext uri="{FF2B5EF4-FFF2-40B4-BE49-F238E27FC236}">
                <a16:creationId xmlns:a16="http://schemas.microsoft.com/office/drawing/2014/main" id="{35CCB29B-3B1C-4172-93E7-624C6CEF6719}"/>
              </a:ext>
            </a:extLst>
          </p:cNvPr>
          <p:cNvSpPr txBox="1"/>
          <p:nvPr/>
        </p:nvSpPr>
        <p:spPr>
          <a:xfrm>
            <a:off x="526389" y="361784"/>
            <a:ext cx="8089684" cy="461665"/>
          </a:xfrm>
          <a:prstGeom prst="rect">
            <a:avLst/>
          </a:prstGeom>
          <a:noFill/>
        </p:spPr>
        <p:txBody>
          <a:bodyPr wrap="square" rtlCol="0">
            <a:spAutoFit/>
          </a:bodyPr>
          <a:lstStyle/>
          <a:p>
            <a:pPr algn="ctr"/>
            <a:r>
              <a:rPr lang="es-MX"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Algunas de las Instituciones con las que Trabajamos</a:t>
            </a:r>
            <a:endParaRPr lang="es-MX" sz="2400" dirty="0">
              <a:effectLst>
                <a:outerShdw blurRad="38100" dist="38100" dir="2700000" algn="tl">
                  <a:srgbClr val="000000">
                    <a:alpha val="43137"/>
                  </a:srgbClr>
                </a:outerShdw>
              </a:effectLst>
            </a:endParaRPr>
          </a:p>
        </p:txBody>
      </p:sp>
      <p:graphicFrame>
        <p:nvGraphicFramePr>
          <p:cNvPr id="3" name="Tabla 6">
            <a:extLst>
              <a:ext uri="{FF2B5EF4-FFF2-40B4-BE49-F238E27FC236}">
                <a16:creationId xmlns:a16="http://schemas.microsoft.com/office/drawing/2014/main" id="{FCEED034-6F99-D351-A43E-4EA0C13BE53E}"/>
              </a:ext>
            </a:extLst>
          </p:cNvPr>
          <p:cNvGraphicFramePr>
            <a:graphicFrameLocks noGrp="1"/>
          </p:cNvGraphicFramePr>
          <p:nvPr>
            <p:extLst>
              <p:ext uri="{D42A27DB-BD31-4B8C-83A1-F6EECF244321}">
                <p14:modId xmlns:p14="http://schemas.microsoft.com/office/powerpoint/2010/main" val="2385066554"/>
              </p:ext>
            </p:extLst>
          </p:nvPr>
        </p:nvGraphicFramePr>
        <p:xfrm>
          <a:off x="100660" y="940904"/>
          <a:ext cx="8941142" cy="1310640"/>
        </p:xfrm>
        <a:graphic>
          <a:graphicData uri="http://schemas.openxmlformats.org/drawingml/2006/table">
            <a:tbl>
              <a:tblPr firstRow="1" bandRow="1">
                <a:tableStyleId>{5C22544A-7EE6-4342-B048-85BDC9FD1C3A}</a:tableStyleId>
              </a:tblPr>
              <a:tblGrid>
                <a:gridCol w="1800497">
                  <a:extLst>
                    <a:ext uri="{9D8B030D-6E8A-4147-A177-3AD203B41FA5}">
                      <a16:colId xmlns:a16="http://schemas.microsoft.com/office/drawing/2014/main" val="2873340567"/>
                    </a:ext>
                  </a:extLst>
                </a:gridCol>
                <a:gridCol w="1526093">
                  <a:extLst>
                    <a:ext uri="{9D8B030D-6E8A-4147-A177-3AD203B41FA5}">
                      <a16:colId xmlns:a16="http://schemas.microsoft.com/office/drawing/2014/main" val="3504386361"/>
                    </a:ext>
                  </a:extLst>
                </a:gridCol>
                <a:gridCol w="2924355">
                  <a:extLst>
                    <a:ext uri="{9D8B030D-6E8A-4147-A177-3AD203B41FA5}">
                      <a16:colId xmlns:a16="http://schemas.microsoft.com/office/drawing/2014/main" val="2195467544"/>
                    </a:ext>
                  </a:extLst>
                </a:gridCol>
                <a:gridCol w="1446480">
                  <a:extLst>
                    <a:ext uri="{9D8B030D-6E8A-4147-A177-3AD203B41FA5}">
                      <a16:colId xmlns:a16="http://schemas.microsoft.com/office/drawing/2014/main" val="764917940"/>
                    </a:ext>
                  </a:extLst>
                </a:gridCol>
                <a:gridCol w="1243717">
                  <a:extLst>
                    <a:ext uri="{9D8B030D-6E8A-4147-A177-3AD203B41FA5}">
                      <a16:colId xmlns:a16="http://schemas.microsoft.com/office/drawing/2014/main" val="2812150583"/>
                    </a:ext>
                  </a:extLst>
                </a:gridCol>
              </a:tblGrid>
              <a:tr h="857250">
                <a:tc>
                  <a:txBody>
                    <a:bodyPr/>
                    <a:lstStyle/>
                    <a:p>
                      <a:pPr lvl="0" algn="ctr">
                        <a:buNone/>
                      </a:pPr>
                      <a:r>
                        <a:rPr lang="es-MX" sz="1800" b="1" i="0" u="none" strike="noStrike" noProof="0" dirty="0">
                          <a:latin typeface="Calibri"/>
                        </a:rPr>
                        <a:t>Plataformas de inversión</a:t>
                      </a:r>
                    </a:p>
                    <a:p>
                      <a:pPr lvl="0" algn="ctr">
                        <a:buNone/>
                      </a:pPr>
                      <a:r>
                        <a:rPr lang="es-MX" sz="1800" b="1" i="0" u="none" strike="noStrike" noProof="0" dirty="0">
                          <a:latin typeface="Calibri"/>
                        </a:rPr>
                        <a:t>10,000 USD</a:t>
                      </a:r>
                    </a:p>
                  </a:txBody>
                  <a:tcPr>
                    <a:solidFill>
                      <a:srgbClr val="002060"/>
                    </a:solidFill>
                  </a:tcPr>
                </a:tc>
                <a:tc>
                  <a:txBody>
                    <a:bodyPr/>
                    <a:lstStyle/>
                    <a:p>
                      <a:pPr lvl="0" algn="ctr">
                        <a:buNone/>
                      </a:pPr>
                      <a:r>
                        <a:rPr lang="es-MX" sz="1800" b="1" i="0" u="none" strike="noStrike" noProof="0" dirty="0">
                          <a:latin typeface="Calibri"/>
                        </a:rPr>
                        <a:t>Planes Ahorro-Inversión</a:t>
                      </a:r>
                    </a:p>
                    <a:p>
                      <a:pPr lvl="0" algn="ctr">
                        <a:buNone/>
                      </a:pPr>
                      <a:r>
                        <a:rPr lang="es-MX" sz="1800" b="1" i="0" u="none" strike="noStrike" noProof="0" dirty="0">
                          <a:latin typeface="Calibri"/>
                        </a:rPr>
                        <a:t>250 USD</a:t>
                      </a:r>
                      <a:endParaRPr lang="es-MX" dirty="0"/>
                    </a:p>
                  </a:txBody>
                  <a:tcPr>
                    <a:solidFill>
                      <a:srgbClr val="002060"/>
                    </a:solidFill>
                  </a:tcPr>
                </a:tc>
                <a:tc>
                  <a:txBody>
                    <a:bodyPr/>
                    <a:lstStyle/>
                    <a:p>
                      <a:pPr algn="ctr"/>
                      <a:r>
                        <a:rPr lang="es-MX" dirty="0"/>
                        <a:t>Gestores de Fondo de Inversión </a:t>
                      </a:r>
                    </a:p>
                    <a:p>
                      <a:pPr lvl="0" algn="ctr">
                        <a:buNone/>
                      </a:pPr>
                      <a:r>
                        <a:rPr lang="es-MX" dirty="0"/>
                        <a:t>10,000 USD </a:t>
                      </a:r>
                    </a:p>
                  </a:txBody>
                  <a:tcPr>
                    <a:solidFill>
                      <a:srgbClr val="002060"/>
                    </a:solidFill>
                  </a:tcPr>
                </a:tc>
                <a:tc>
                  <a:txBody>
                    <a:bodyPr/>
                    <a:lstStyle/>
                    <a:p>
                      <a:pPr algn="ctr"/>
                      <a:r>
                        <a:rPr lang="es-MX" dirty="0" err="1"/>
                        <a:t>Asset</a:t>
                      </a:r>
                      <a:r>
                        <a:rPr lang="es-MX" dirty="0"/>
                        <a:t> Managers</a:t>
                      </a:r>
                    </a:p>
                    <a:p>
                      <a:pPr lvl="0" algn="ctr">
                        <a:buNone/>
                      </a:pPr>
                      <a:r>
                        <a:rPr lang="es-MX" dirty="0"/>
                        <a:t>100,000 USD</a:t>
                      </a:r>
                    </a:p>
                  </a:txBody>
                  <a:tcPr>
                    <a:solidFill>
                      <a:srgbClr val="002060"/>
                    </a:solidFill>
                  </a:tcPr>
                </a:tc>
                <a:tc>
                  <a:txBody>
                    <a:bodyPr/>
                    <a:lstStyle/>
                    <a:p>
                      <a:pPr lvl="0" algn="ctr">
                        <a:buNone/>
                      </a:pPr>
                      <a:r>
                        <a:rPr lang="es-MX" sz="1600" dirty="0"/>
                        <a:t>Cuentas Bancarias </a:t>
                      </a:r>
                      <a:r>
                        <a:rPr lang="es-MX" sz="1600" dirty="0" err="1"/>
                        <a:t>Intern</a:t>
                      </a:r>
                      <a:r>
                        <a:rPr lang="es-MX" sz="1600" dirty="0"/>
                        <a:t>.</a:t>
                      </a:r>
                    </a:p>
                    <a:p>
                      <a:pPr lvl="0" algn="ctr">
                        <a:buNone/>
                      </a:pPr>
                      <a:r>
                        <a:rPr lang="es-MX" sz="1600" dirty="0"/>
                        <a:t>100,000 USD</a:t>
                      </a:r>
                    </a:p>
                  </a:txBody>
                  <a:tcPr>
                    <a:solidFill>
                      <a:srgbClr val="002060"/>
                    </a:solidFill>
                  </a:tcPr>
                </a:tc>
                <a:extLst>
                  <a:ext uri="{0D108BD9-81ED-4DB2-BD59-A6C34878D82A}">
                    <a16:rowId xmlns:a16="http://schemas.microsoft.com/office/drawing/2014/main" val="545928180"/>
                  </a:ext>
                </a:extLst>
              </a:tr>
            </a:tbl>
          </a:graphicData>
        </a:graphic>
      </p:graphicFrame>
      <p:graphicFrame>
        <p:nvGraphicFramePr>
          <p:cNvPr id="53" name="Tabla 76">
            <a:extLst>
              <a:ext uri="{FF2B5EF4-FFF2-40B4-BE49-F238E27FC236}">
                <a16:creationId xmlns:a16="http://schemas.microsoft.com/office/drawing/2014/main" id="{16501CE2-3CBC-24CC-3FF9-59EC47F0D2B2}"/>
              </a:ext>
            </a:extLst>
          </p:cNvPr>
          <p:cNvGraphicFramePr>
            <a:graphicFrameLocks noGrp="1"/>
          </p:cNvGraphicFramePr>
          <p:nvPr/>
        </p:nvGraphicFramePr>
        <p:xfrm>
          <a:off x="1603657" y="2193354"/>
          <a:ext cx="7540343" cy="3828030"/>
        </p:xfrm>
        <a:graphic>
          <a:graphicData uri="http://schemas.openxmlformats.org/drawingml/2006/table">
            <a:tbl>
              <a:tblPr firstRow="1" bandRow="1">
                <a:tableStyleId>{5C22544A-7EE6-4342-B048-85BDC9FD1C3A}</a:tableStyleId>
              </a:tblPr>
              <a:tblGrid>
                <a:gridCol w="248388">
                  <a:extLst>
                    <a:ext uri="{9D8B030D-6E8A-4147-A177-3AD203B41FA5}">
                      <a16:colId xmlns:a16="http://schemas.microsoft.com/office/drawing/2014/main" val="2576030669"/>
                    </a:ext>
                  </a:extLst>
                </a:gridCol>
                <a:gridCol w="1573602">
                  <a:extLst>
                    <a:ext uri="{9D8B030D-6E8A-4147-A177-3AD203B41FA5}">
                      <a16:colId xmlns:a16="http://schemas.microsoft.com/office/drawing/2014/main" val="1308155055"/>
                    </a:ext>
                  </a:extLst>
                </a:gridCol>
                <a:gridCol w="2914768">
                  <a:extLst>
                    <a:ext uri="{9D8B030D-6E8A-4147-A177-3AD203B41FA5}">
                      <a16:colId xmlns:a16="http://schemas.microsoft.com/office/drawing/2014/main" val="1042400345"/>
                    </a:ext>
                  </a:extLst>
                </a:gridCol>
                <a:gridCol w="1293962">
                  <a:extLst>
                    <a:ext uri="{9D8B030D-6E8A-4147-A177-3AD203B41FA5}">
                      <a16:colId xmlns:a16="http://schemas.microsoft.com/office/drawing/2014/main" val="1829408106"/>
                    </a:ext>
                  </a:extLst>
                </a:gridCol>
                <a:gridCol w="1509623">
                  <a:extLst>
                    <a:ext uri="{9D8B030D-6E8A-4147-A177-3AD203B41FA5}">
                      <a16:colId xmlns:a16="http://schemas.microsoft.com/office/drawing/2014/main" val="2743093554"/>
                    </a:ext>
                  </a:extLst>
                </a:gridCol>
              </a:tblGrid>
              <a:tr h="3828030">
                <a:tc>
                  <a:txBody>
                    <a:bodyPr/>
                    <a:lstStyle/>
                    <a:p>
                      <a:endParaRPr lang="es-MX" dirty="0"/>
                    </a:p>
                  </a:txBody>
                  <a:tcPr>
                    <a:lnL w="0">
                      <a:noFill/>
                    </a:lnL>
                    <a:lnR w="28575" cap="flat" cmpd="sng" algn="ctr">
                      <a:solidFill>
                        <a:srgbClr val="03225B"/>
                      </a:solidFill>
                      <a:prstDash val="solid"/>
                      <a:round/>
                      <a:headEnd type="none" w="med" len="med"/>
                      <a:tailEnd type="none" w="med" len="med"/>
                    </a:lnR>
                    <a:lnT w="0">
                      <a:noFill/>
                    </a:lnT>
                    <a:lnB w="0">
                      <a:noFill/>
                    </a:lnB>
                    <a:solidFill>
                      <a:schemeClr val="bg1"/>
                    </a:solidFill>
                  </a:tcPr>
                </a:tc>
                <a:tc>
                  <a:txBody>
                    <a:bodyPr/>
                    <a:lstStyle/>
                    <a:p>
                      <a:endParaRPr lang="es-MX" dirty="0"/>
                    </a:p>
                  </a:txBody>
                  <a:tcPr>
                    <a:lnL w="28575" cap="flat" cmpd="sng" algn="ctr">
                      <a:solidFill>
                        <a:srgbClr val="03225B"/>
                      </a:solidFill>
                      <a:prstDash val="solid"/>
                      <a:round/>
                      <a:headEnd type="none" w="med" len="med"/>
                      <a:tailEnd type="none" w="med" len="med"/>
                    </a:lnL>
                    <a:lnR w="28575" cap="flat" cmpd="sng" algn="ctr">
                      <a:solidFill>
                        <a:srgbClr val="03225B"/>
                      </a:solidFill>
                      <a:prstDash val="solid"/>
                      <a:round/>
                      <a:headEnd type="none" w="med" len="med"/>
                      <a:tailEnd type="none" w="med" len="med"/>
                    </a:lnR>
                    <a:lnT w="0">
                      <a:noFill/>
                    </a:lnT>
                    <a:lnB w="0">
                      <a:noFill/>
                    </a:lnB>
                    <a:lnTlToBr w="12700" cmpd="sng">
                      <a:noFill/>
                      <a:prstDash val="solid"/>
                    </a:lnTlToBr>
                    <a:lnBlToTr w="12700" cmpd="sng">
                      <a:noFill/>
                      <a:prstDash val="solid"/>
                    </a:lnBlToTr>
                    <a:solidFill>
                      <a:schemeClr val="bg1"/>
                    </a:solidFill>
                  </a:tcPr>
                </a:tc>
                <a:tc>
                  <a:txBody>
                    <a:bodyPr/>
                    <a:lstStyle/>
                    <a:p>
                      <a:endParaRPr lang="es-MX" dirty="0"/>
                    </a:p>
                  </a:txBody>
                  <a:tcPr>
                    <a:lnL w="28575" cap="flat" cmpd="sng" algn="ctr">
                      <a:solidFill>
                        <a:srgbClr val="03225B"/>
                      </a:solidFill>
                      <a:prstDash val="solid"/>
                      <a:round/>
                      <a:headEnd type="none" w="med" len="med"/>
                      <a:tailEnd type="none" w="med" len="med"/>
                    </a:lnL>
                    <a:lnR w="28575" cap="flat" cmpd="sng" algn="ctr">
                      <a:solidFill>
                        <a:srgbClr val="03225B"/>
                      </a:solidFill>
                      <a:prstDash val="solid"/>
                      <a:round/>
                      <a:headEnd type="none" w="med" len="med"/>
                      <a:tailEnd type="none" w="med" len="med"/>
                    </a:lnR>
                    <a:lnT w="0">
                      <a:noFill/>
                    </a:lnT>
                    <a:lnB w="0">
                      <a:noFill/>
                    </a:lnB>
                    <a:solidFill>
                      <a:schemeClr val="bg1"/>
                    </a:solidFill>
                  </a:tcPr>
                </a:tc>
                <a:tc>
                  <a:txBody>
                    <a:bodyPr/>
                    <a:lstStyle/>
                    <a:p>
                      <a:endParaRPr lang="es-MX" dirty="0"/>
                    </a:p>
                  </a:txBody>
                  <a:tcPr>
                    <a:lnL w="28575" cap="flat" cmpd="sng" algn="ctr">
                      <a:solidFill>
                        <a:srgbClr val="03225B"/>
                      </a:solidFill>
                      <a:prstDash val="solid"/>
                      <a:round/>
                      <a:headEnd type="none" w="med" len="med"/>
                      <a:tailEnd type="none" w="med" len="med"/>
                    </a:lnL>
                    <a:lnR w="28575" cap="flat" cmpd="sng" algn="ctr">
                      <a:solidFill>
                        <a:srgbClr val="03225B"/>
                      </a:solidFill>
                      <a:prstDash val="solid"/>
                      <a:round/>
                      <a:headEnd type="none" w="med" len="med"/>
                      <a:tailEnd type="none" w="med" len="med"/>
                    </a:lnR>
                    <a:lnT w="0">
                      <a:noFill/>
                    </a:lnT>
                    <a:lnB w="0">
                      <a:noFill/>
                    </a:lnB>
                    <a:solidFill>
                      <a:schemeClr val="bg1"/>
                    </a:solidFill>
                  </a:tcPr>
                </a:tc>
                <a:tc>
                  <a:txBody>
                    <a:bodyPr/>
                    <a:lstStyle/>
                    <a:p>
                      <a:endParaRPr lang="es-MX" dirty="0"/>
                    </a:p>
                  </a:txBody>
                  <a:tcPr>
                    <a:lnL w="28575" cap="flat" cmpd="sng" algn="ctr">
                      <a:solidFill>
                        <a:srgbClr val="03225B"/>
                      </a:solidFill>
                      <a:prstDash val="solid"/>
                      <a:round/>
                      <a:headEnd type="none" w="med" len="med"/>
                      <a:tailEnd type="none" w="med" len="med"/>
                    </a:lnL>
                    <a:lnR w="12700" cap="flat" cmpd="sng" algn="ctr">
                      <a:solidFill>
                        <a:srgbClr val="002060"/>
                      </a:solidFill>
                      <a:prstDash val="solid"/>
                      <a:round/>
                      <a:headEnd type="none" w="med" len="med"/>
                      <a:tailEnd type="none" w="med" len="med"/>
                    </a:lnR>
                    <a:lnT w="0">
                      <a:noFill/>
                    </a:lnT>
                    <a:lnB w="0">
                      <a:noFill/>
                    </a:lnB>
                    <a:solidFill>
                      <a:schemeClr val="bg1"/>
                    </a:solidFill>
                  </a:tcPr>
                </a:tc>
                <a:extLst>
                  <a:ext uri="{0D108BD9-81ED-4DB2-BD59-A6C34878D82A}">
                    <a16:rowId xmlns:a16="http://schemas.microsoft.com/office/drawing/2014/main" val="3029499477"/>
                  </a:ext>
                </a:extLst>
              </a:tr>
            </a:tbl>
          </a:graphicData>
        </a:graphic>
      </p:graphicFrame>
      <p:graphicFrame>
        <p:nvGraphicFramePr>
          <p:cNvPr id="55" name="Tabla 76">
            <a:extLst>
              <a:ext uri="{FF2B5EF4-FFF2-40B4-BE49-F238E27FC236}">
                <a16:creationId xmlns:a16="http://schemas.microsoft.com/office/drawing/2014/main" id="{E2DB7C43-2B6E-A43B-2846-51A978A0381C}"/>
              </a:ext>
            </a:extLst>
          </p:cNvPr>
          <p:cNvGraphicFramePr>
            <a:graphicFrameLocks noGrp="1"/>
          </p:cNvGraphicFramePr>
          <p:nvPr/>
        </p:nvGraphicFramePr>
        <p:xfrm>
          <a:off x="1603657" y="2193354"/>
          <a:ext cx="7540343" cy="3828030"/>
        </p:xfrm>
        <a:graphic>
          <a:graphicData uri="http://schemas.openxmlformats.org/drawingml/2006/table">
            <a:tbl>
              <a:tblPr firstRow="1" bandRow="1">
                <a:tableStyleId>{5C22544A-7EE6-4342-B048-85BDC9FD1C3A}</a:tableStyleId>
              </a:tblPr>
              <a:tblGrid>
                <a:gridCol w="307336">
                  <a:extLst>
                    <a:ext uri="{9D8B030D-6E8A-4147-A177-3AD203B41FA5}">
                      <a16:colId xmlns:a16="http://schemas.microsoft.com/office/drawing/2014/main" val="2576030669"/>
                    </a:ext>
                  </a:extLst>
                </a:gridCol>
                <a:gridCol w="1514654">
                  <a:extLst>
                    <a:ext uri="{9D8B030D-6E8A-4147-A177-3AD203B41FA5}">
                      <a16:colId xmlns:a16="http://schemas.microsoft.com/office/drawing/2014/main" val="1308155055"/>
                    </a:ext>
                  </a:extLst>
                </a:gridCol>
                <a:gridCol w="2914768">
                  <a:extLst>
                    <a:ext uri="{9D8B030D-6E8A-4147-A177-3AD203B41FA5}">
                      <a16:colId xmlns:a16="http://schemas.microsoft.com/office/drawing/2014/main" val="1042400345"/>
                    </a:ext>
                  </a:extLst>
                </a:gridCol>
                <a:gridCol w="1447396">
                  <a:extLst>
                    <a:ext uri="{9D8B030D-6E8A-4147-A177-3AD203B41FA5}">
                      <a16:colId xmlns:a16="http://schemas.microsoft.com/office/drawing/2014/main" val="1829408106"/>
                    </a:ext>
                  </a:extLst>
                </a:gridCol>
                <a:gridCol w="1356189">
                  <a:extLst>
                    <a:ext uri="{9D8B030D-6E8A-4147-A177-3AD203B41FA5}">
                      <a16:colId xmlns:a16="http://schemas.microsoft.com/office/drawing/2014/main" val="2743093554"/>
                    </a:ext>
                  </a:extLst>
                </a:gridCol>
              </a:tblGrid>
              <a:tr h="3828030">
                <a:tc>
                  <a:txBody>
                    <a:bodyPr/>
                    <a:lstStyle/>
                    <a:p>
                      <a:endParaRPr lang="es-MX" dirty="0"/>
                    </a:p>
                  </a:txBody>
                  <a:tcPr>
                    <a:lnL w="0">
                      <a:noFill/>
                    </a:lnL>
                    <a:lnR w="28575" cap="flat" cmpd="sng" algn="ctr">
                      <a:solidFill>
                        <a:srgbClr val="03225B"/>
                      </a:solidFill>
                      <a:prstDash val="solid"/>
                      <a:round/>
                      <a:headEnd type="none" w="med" len="med"/>
                      <a:tailEnd type="none" w="med" len="med"/>
                    </a:lnR>
                    <a:lnT w="0">
                      <a:noFill/>
                    </a:lnT>
                    <a:lnB w="0">
                      <a:noFill/>
                    </a:lnB>
                    <a:solidFill>
                      <a:schemeClr val="bg1"/>
                    </a:solidFill>
                  </a:tcPr>
                </a:tc>
                <a:tc>
                  <a:txBody>
                    <a:bodyPr/>
                    <a:lstStyle/>
                    <a:p>
                      <a:endParaRPr lang="es-MX" dirty="0"/>
                    </a:p>
                  </a:txBody>
                  <a:tcPr>
                    <a:lnL w="28575" cap="flat" cmpd="sng" algn="ctr">
                      <a:solidFill>
                        <a:srgbClr val="03225B"/>
                      </a:solidFill>
                      <a:prstDash val="solid"/>
                      <a:round/>
                      <a:headEnd type="none" w="med" len="med"/>
                      <a:tailEnd type="none" w="med" len="med"/>
                    </a:lnL>
                    <a:lnR w="28575" cap="flat" cmpd="sng" algn="ctr">
                      <a:solidFill>
                        <a:srgbClr val="03225B"/>
                      </a:solidFill>
                      <a:prstDash val="solid"/>
                      <a:round/>
                      <a:headEnd type="none" w="med" len="med"/>
                      <a:tailEnd type="none" w="med" len="med"/>
                    </a:lnR>
                    <a:lnT w="0">
                      <a:noFill/>
                    </a:lnT>
                    <a:lnB w="0">
                      <a:noFill/>
                    </a:lnB>
                    <a:lnTlToBr w="12700" cmpd="sng">
                      <a:noFill/>
                      <a:prstDash val="solid"/>
                    </a:lnTlToBr>
                    <a:lnBlToTr w="12700" cmpd="sng">
                      <a:noFill/>
                      <a:prstDash val="solid"/>
                    </a:lnBlToTr>
                    <a:solidFill>
                      <a:schemeClr val="bg1"/>
                    </a:solidFill>
                  </a:tcPr>
                </a:tc>
                <a:tc>
                  <a:txBody>
                    <a:bodyPr/>
                    <a:lstStyle/>
                    <a:p>
                      <a:endParaRPr lang="es-MX" dirty="0"/>
                    </a:p>
                  </a:txBody>
                  <a:tcPr>
                    <a:lnL w="28575" cap="flat" cmpd="sng" algn="ctr">
                      <a:solidFill>
                        <a:srgbClr val="03225B"/>
                      </a:solidFill>
                      <a:prstDash val="solid"/>
                      <a:round/>
                      <a:headEnd type="none" w="med" len="med"/>
                      <a:tailEnd type="none" w="med" len="med"/>
                    </a:lnL>
                    <a:lnR w="28575" cap="flat" cmpd="sng" algn="ctr">
                      <a:solidFill>
                        <a:srgbClr val="03225B"/>
                      </a:solidFill>
                      <a:prstDash val="solid"/>
                      <a:round/>
                      <a:headEnd type="none" w="med" len="med"/>
                      <a:tailEnd type="none" w="med" len="med"/>
                    </a:lnR>
                    <a:lnT w="0">
                      <a:noFill/>
                    </a:lnT>
                    <a:lnB w="0">
                      <a:noFill/>
                    </a:lnB>
                    <a:solidFill>
                      <a:schemeClr val="bg1"/>
                    </a:solidFill>
                  </a:tcPr>
                </a:tc>
                <a:tc>
                  <a:txBody>
                    <a:bodyPr/>
                    <a:lstStyle/>
                    <a:p>
                      <a:endParaRPr lang="es-MX" dirty="0"/>
                    </a:p>
                  </a:txBody>
                  <a:tcPr>
                    <a:lnL w="28575" cap="flat" cmpd="sng" algn="ctr">
                      <a:solidFill>
                        <a:srgbClr val="03225B"/>
                      </a:solidFill>
                      <a:prstDash val="solid"/>
                      <a:round/>
                      <a:headEnd type="none" w="med" len="med"/>
                      <a:tailEnd type="none" w="med" len="med"/>
                    </a:lnL>
                    <a:lnR w="28575" cap="flat" cmpd="sng" algn="ctr">
                      <a:solidFill>
                        <a:srgbClr val="03225B"/>
                      </a:solidFill>
                      <a:prstDash val="solid"/>
                      <a:round/>
                      <a:headEnd type="none" w="med" len="med"/>
                      <a:tailEnd type="none" w="med" len="med"/>
                    </a:lnR>
                    <a:lnT w="0">
                      <a:noFill/>
                    </a:lnT>
                    <a:lnB w="0">
                      <a:noFill/>
                    </a:lnB>
                    <a:solidFill>
                      <a:schemeClr val="bg1"/>
                    </a:solidFill>
                  </a:tcPr>
                </a:tc>
                <a:tc>
                  <a:txBody>
                    <a:bodyPr/>
                    <a:lstStyle/>
                    <a:p>
                      <a:endParaRPr lang="es-MX" dirty="0"/>
                    </a:p>
                  </a:txBody>
                  <a:tcPr>
                    <a:lnL w="28575" cap="flat" cmpd="sng" algn="ctr">
                      <a:solidFill>
                        <a:srgbClr val="03225B"/>
                      </a:solidFill>
                      <a:prstDash val="solid"/>
                      <a:round/>
                      <a:headEnd type="none" w="med" len="med"/>
                      <a:tailEnd type="none" w="med" len="med"/>
                    </a:lnL>
                    <a:lnR w="12700" cap="flat" cmpd="sng" algn="ctr">
                      <a:solidFill>
                        <a:srgbClr val="002060"/>
                      </a:solidFill>
                      <a:prstDash val="solid"/>
                      <a:round/>
                      <a:headEnd type="none" w="med" len="med"/>
                      <a:tailEnd type="none" w="med" len="med"/>
                    </a:lnR>
                    <a:lnT w="0">
                      <a:noFill/>
                    </a:lnT>
                    <a:lnB w="0">
                      <a:noFill/>
                    </a:lnB>
                    <a:solidFill>
                      <a:schemeClr val="bg1"/>
                    </a:solidFill>
                  </a:tcPr>
                </a:tc>
                <a:extLst>
                  <a:ext uri="{0D108BD9-81ED-4DB2-BD59-A6C34878D82A}">
                    <a16:rowId xmlns:a16="http://schemas.microsoft.com/office/drawing/2014/main" val="3029499477"/>
                  </a:ext>
                </a:extLst>
              </a:tr>
            </a:tbl>
          </a:graphicData>
        </a:graphic>
      </p:graphicFrame>
      <p:pic>
        <p:nvPicPr>
          <p:cNvPr id="59" name="Imagen 86">
            <a:extLst>
              <a:ext uri="{FF2B5EF4-FFF2-40B4-BE49-F238E27FC236}">
                <a16:creationId xmlns:a16="http://schemas.microsoft.com/office/drawing/2014/main" id="{DD6D73E6-9827-2601-ED85-4E802A9F7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226" y="3149342"/>
            <a:ext cx="1435020" cy="585935"/>
          </a:xfrm>
          <a:prstGeom prst="rect">
            <a:avLst/>
          </a:prstGeom>
        </p:spPr>
      </p:pic>
      <p:pic>
        <p:nvPicPr>
          <p:cNvPr id="61" name="Imagen 88" descr="Imagen que contiene Logotipo&#10;&#10;Descripción generada automáticamente">
            <a:extLst>
              <a:ext uri="{FF2B5EF4-FFF2-40B4-BE49-F238E27FC236}">
                <a16:creationId xmlns:a16="http://schemas.microsoft.com/office/drawing/2014/main" id="{C611E768-11C9-1618-6281-EFDDDE7A1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772" y="3899566"/>
            <a:ext cx="608788" cy="656350"/>
          </a:xfrm>
          <a:prstGeom prst="rect">
            <a:avLst/>
          </a:prstGeom>
        </p:spPr>
      </p:pic>
      <p:pic>
        <p:nvPicPr>
          <p:cNvPr id="64" name="Imagen 97" descr="Logotipo, nombre de la empresa&#10;&#10;Descripción generada automáticamente">
            <a:extLst>
              <a:ext uri="{FF2B5EF4-FFF2-40B4-BE49-F238E27FC236}">
                <a16:creationId xmlns:a16="http://schemas.microsoft.com/office/drawing/2014/main" id="{D224A7E5-4B4D-4BC9-95F2-D68646E20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330" y="4443727"/>
            <a:ext cx="1279837" cy="739829"/>
          </a:xfrm>
          <a:prstGeom prst="rect">
            <a:avLst/>
          </a:prstGeom>
          <a:ln>
            <a:solidFill>
              <a:schemeClr val="tx1"/>
            </a:solidFill>
          </a:ln>
        </p:spPr>
      </p:pic>
      <p:pic>
        <p:nvPicPr>
          <p:cNvPr id="65" name="Imagen 99">
            <a:extLst>
              <a:ext uri="{FF2B5EF4-FFF2-40B4-BE49-F238E27FC236}">
                <a16:creationId xmlns:a16="http://schemas.microsoft.com/office/drawing/2014/main" id="{3C981284-547D-8198-9ED2-8D3C2EEA3BD8}"/>
              </a:ext>
            </a:extLst>
          </p:cNvPr>
          <p:cNvPicPr>
            <a:picLocks noChangeAspect="1"/>
          </p:cNvPicPr>
          <p:nvPr/>
        </p:nvPicPr>
        <p:blipFill rotWithShape="1">
          <a:blip r:embed="rId6"/>
          <a:srcRect t="16767" b="15976"/>
          <a:stretch/>
        </p:blipFill>
        <p:spPr>
          <a:xfrm>
            <a:off x="230790" y="5288648"/>
            <a:ext cx="1302918" cy="481676"/>
          </a:xfrm>
          <a:prstGeom prst="rect">
            <a:avLst/>
          </a:prstGeom>
        </p:spPr>
      </p:pic>
      <p:pic>
        <p:nvPicPr>
          <p:cNvPr id="67" name="Picture 66" descr="Logo&#10;&#10;Description automatically generated with medium confidence">
            <a:extLst>
              <a:ext uri="{FF2B5EF4-FFF2-40B4-BE49-F238E27FC236}">
                <a16:creationId xmlns:a16="http://schemas.microsoft.com/office/drawing/2014/main" id="{CE25B4EB-CDDB-BD3A-9C45-9768973659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15" y="3707197"/>
            <a:ext cx="1575116" cy="626409"/>
          </a:xfrm>
          <a:prstGeom prst="rect">
            <a:avLst/>
          </a:prstGeom>
        </p:spPr>
      </p:pic>
      <p:pic>
        <p:nvPicPr>
          <p:cNvPr id="68" name="Picture 41">
            <a:extLst>
              <a:ext uri="{FF2B5EF4-FFF2-40B4-BE49-F238E27FC236}">
                <a16:creationId xmlns:a16="http://schemas.microsoft.com/office/drawing/2014/main" id="{7AE61FAE-FBB1-C385-6F8A-D8FE0330A55D}"/>
              </a:ext>
            </a:extLst>
          </p:cNvPr>
          <p:cNvPicPr>
            <a:picLocks noChangeAspect="1"/>
          </p:cNvPicPr>
          <p:nvPr/>
        </p:nvPicPr>
        <p:blipFill>
          <a:blip r:embed="rId8"/>
          <a:stretch>
            <a:fillRect/>
          </a:stretch>
        </p:blipFill>
        <p:spPr>
          <a:xfrm>
            <a:off x="168583" y="3131576"/>
            <a:ext cx="1488952" cy="621475"/>
          </a:xfrm>
          <a:prstGeom prst="rect">
            <a:avLst/>
          </a:prstGeom>
        </p:spPr>
      </p:pic>
      <p:pic>
        <p:nvPicPr>
          <p:cNvPr id="69" name="Picture 68">
            <a:extLst>
              <a:ext uri="{FF2B5EF4-FFF2-40B4-BE49-F238E27FC236}">
                <a16:creationId xmlns:a16="http://schemas.microsoft.com/office/drawing/2014/main" id="{6D7489D6-6010-A6A0-9C29-5337E40CF688}"/>
              </a:ext>
            </a:extLst>
          </p:cNvPr>
          <p:cNvPicPr>
            <a:picLocks noChangeAspect="1"/>
          </p:cNvPicPr>
          <p:nvPr/>
        </p:nvPicPr>
        <p:blipFill rotWithShape="1">
          <a:blip r:embed="rId9"/>
          <a:srcRect l="4956" t="21364" r="3424" b="13124"/>
          <a:stretch/>
        </p:blipFill>
        <p:spPr>
          <a:xfrm>
            <a:off x="103904" y="2340200"/>
            <a:ext cx="1731789" cy="637268"/>
          </a:xfrm>
          <a:prstGeom prst="rect">
            <a:avLst/>
          </a:prstGeom>
        </p:spPr>
      </p:pic>
      <p:pic>
        <p:nvPicPr>
          <p:cNvPr id="70" name="Picture 69" descr="Graphical user interface, text, application&#10;&#10;Description automatically generated">
            <a:extLst>
              <a:ext uri="{FF2B5EF4-FFF2-40B4-BE49-F238E27FC236}">
                <a16:creationId xmlns:a16="http://schemas.microsoft.com/office/drawing/2014/main" id="{544A9751-3791-C57A-CA5C-2A76F4F444EB}"/>
              </a:ext>
            </a:extLst>
          </p:cNvPr>
          <p:cNvPicPr>
            <a:picLocks noChangeAspect="1"/>
          </p:cNvPicPr>
          <p:nvPr/>
        </p:nvPicPr>
        <p:blipFill rotWithShape="1">
          <a:blip r:embed="rId10">
            <a:extLst>
              <a:ext uri="{28A0092B-C50C-407E-A947-70E740481C1C}">
                <a14:useLocalDpi xmlns:a14="http://schemas.microsoft.com/office/drawing/2010/main" val="0"/>
              </a:ext>
            </a:extLst>
          </a:blip>
          <a:srcRect l="34540" t="4022" r="34797" b="2337"/>
          <a:stretch/>
        </p:blipFill>
        <p:spPr>
          <a:xfrm>
            <a:off x="3526942" y="2235826"/>
            <a:ext cx="2746108" cy="3785558"/>
          </a:xfrm>
          <a:prstGeom prst="rect">
            <a:avLst/>
          </a:prstGeom>
        </p:spPr>
      </p:pic>
      <p:pic>
        <p:nvPicPr>
          <p:cNvPr id="71" name="Picture 70" descr="Logo&#10;&#10;Description automatically generated">
            <a:extLst>
              <a:ext uri="{FF2B5EF4-FFF2-40B4-BE49-F238E27FC236}">
                <a16:creationId xmlns:a16="http://schemas.microsoft.com/office/drawing/2014/main" id="{3A3DF96E-7CC5-B1D4-D593-2613A0E71A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23759" y="2825515"/>
            <a:ext cx="955637" cy="467748"/>
          </a:xfrm>
          <a:prstGeom prst="rect">
            <a:avLst/>
          </a:prstGeom>
        </p:spPr>
      </p:pic>
      <p:pic>
        <p:nvPicPr>
          <p:cNvPr id="72" name="Picture 71" descr="Logo&#10;&#10;Description automatically generated with medium confidence">
            <a:extLst>
              <a:ext uri="{FF2B5EF4-FFF2-40B4-BE49-F238E27FC236}">
                <a16:creationId xmlns:a16="http://schemas.microsoft.com/office/drawing/2014/main" id="{A7F295E0-CF09-6DB5-7344-D1C4DF836D9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468" t="13495" r="8076" b="20049"/>
          <a:stretch/>
        </p:blipFill>
        <p:spPr>
          <a:xfrm>
            <a:off x="7905803" y="3513564"/>
            <a:ext cx="1097903" cy="280109"/>
          </a:xfrm>
          <a:prstGeom prst="rect">
            <a:avLst/>
          </a:prstGeom>
        </p:spPr>
      </p:pic>
      <p:pic>
        <p:nvPicPr>
          <p:cNvPr id="73" name="Picture 72" descr="Logo&#10;&#10;Description automatically generated">
            <a:extLst>
              <a:ext uri="{FF2B5EF4-FFF2-40B4-BE49-F238E27FC236}">
                <a16:creationId xmlns:a16="http://schemas.microsoft.com/office/drawing/2014/main" id="{8C3A324D-803A-1666-FDD8-2ADA554B84E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5647" t="29298" r="13139" b="27990"/>
          <a:stretch/>
        </p:blipFill>
        <p:spPr>
          <a:xfrm>
            <a:off x="7891922" y="4079578"/>
            <a:ext cx="1125663" cy="402023"/>
          </a:xfrm>
          <a:prstGeom prst="rect">
            <a:avLst/>
          </a:prstGeom>
        </p:spPr>
      </p:pic>
      <p:pic>
        <p:nvPicPr>
          <p:cNvPr id="6" name="Picture 5">
            <a:extLst>
              <a:ext uri="{FF2B5EF4-FFF2-40B4-BE49-F238E27FC236}">
                <a16:creationId xmlns:a16="http://schemas.microsoft.com/office/drawing/2014/main" id="{AB154022-F524-7FBB-CA00-8571144A4C48}"/>
              </a:ext>
            </a:extLst>
          </p:cNvPr>
          <p:cNvPicPr>
            <a:picLocks noChangeAspect="1"/>
          </p:cNvPicPr>
          <p:nvPr/>
        </p:nvPicPr>
        <p:blipFill>
          <a:blip r:embed="rId14"/>
          <a:stretch>
            <a:fillRect/>
          </a:stretch>
        </p:blipFill>
        <p:spPr>
          <a:xfrm>
            <a:off x="6524280" y="2882852"/>
            <a:ext cx="1134876" cy="187645"/>
          </a:xfrm>
          <a:prstGeom prst="rect">
            <a:avLst/>
          </a:prstGeom>
        </p:spPr>
      </p:pic>
      <p:pic>
        <p:nvPicPr>
          <p:cNvPr id="8" name="Picture 7">
            <a:extLst>
              <a:ext uri="{FF2B5EF4-FFF2-40B4-BE49-F238E27FC236}">
                <a16:creationId xmlns:a16="http://schemas.microsoft.com/office/drawing/2014/main" id="{70AC6635-112A-ACF2-FDA6-F7D4263EED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8575" y="3441452"/>
            <a:ext cx="1339565" cy="489797"/>
          </a:xfrm>
          <a:prstGeom prst="rect">
            <a:avLst/>
          </a:prstGeom>
        </p:spPr>
      </p:pic>
      <p:pic>
        <p:nvPicPr>
          <p:cNvPr id="10" name="Picture 9">
            <a:extLst>
              <a:ext uri="{FF2B5EF4-FFF2-40B4-BE49-F238E27FC236}">
                <a16:creationId xmlns:a16="http://schemas.microsoft.com/office/drawing/2014/main" id="{D3847E14-4CD7-E9B0-2F61-FDCAC13CF69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782" t="27303" r="8031" b="21529"/>
          <a:stretch/>
        </p:blipFill>
        <p:spPr>
          <a:xfrm>
            <a:off x="6423635" y="4307250"/>
            <a:ext cx="1284505" cy="314785"/>
          </a:xfrm>
          <a:prstGeom prst="rect">
            <a:avLst/>
          </a:prstGeom>
        </p:spPr>
      </p:pic>
      <p:pic>
        <p:nvPicPr>
          <p:cNvPr id="11" name="Picture 41">
            <a:extLst>
              <a:ext uri="{FF2B5EF4-FFF2-40B4-BE49-F238E27FC236}">
                <a16:creationId xmlns:a16="http://schemas.microsoft.com/office/drawing/2014/main" id="{1A45284F-0FFF-7BF3-39B1-880A22F3775C}"/>
              </a:ext>
            </a:extLst>
          </p:cNvPr>
          <p:cNvPicPr>
            <a:picLocks noChangeAspect="1"/>
          </p:cNvPicPr>
          <p:nvPr/>
        </p:nvPicPr>
        <p:blipFill>
          <a:blip r:embed="rId8"/>
          <a:stretch>
            <a:fillRect/>
          </a:stretch>
        </p:blipFill>
        <p:spPr>
          <a:xfrm>
            <a:off x="1978573" y="4764889"/>
            <a:ext cx="1389800" cy="580090"/>
          </a:xfrm>
          <a:prstGeom prst="rect">
            <a:avLst/>
          </a:prstGeom>
        </p:spPr>
      </p:pic>
      <p:pic>
        <p:nvPicPr>
          <p:cNvPr id="13" name="Picture 12">
            <a:extLst>
              <a:ext uri="{FF2B5EF4-FFF2-40B4-BE49-F238E27FC236}">
                <a16:creationId xmlns:a16="http://schemas.microsoft.com/office/drawing/2014/main" id="{973556B6-E6B6-3FAF-70D6-A572FAEC7473}"/>
              </a:ext>
            </a:extLst>
          </p:cNvPr>
          <p:cNvPicPr>
            <a:picLocks noChangeAspect="1"/>
          </p:cNvPicPr>
          <p:nvPr/>
        </p:nvPicPr>
        <p:blipFill>
          <a:blip r:embed="rId17"/>
          <a:stretch>
            <a:fillRect/>
          </a:stretch>
        </p:blipFill>
        <p:spPr>
          <a:xfrm>
            <a:off x="1977389" y="2517937"/>
            <a:ext cx="1365085" cy="318043"/>
          </a:xfrm>
          <a:prstGeom prst="rect">
            <a:avLst/>
          </a:prstGeom>
        </p:spPr>
      </p:pic>
      <p:pic>
        <p:nvPicPr>
          <p:cNvPr id="14" name="Picture 13">
            <a:extLst>
              <a:ext uri="{FF2B5EF4-FFF2-40B4-BE49-F238E27FC236}">
                <a16:creationId xmlns:a16="http://schemas.microsoft.com/office/drawing/2014/main" id="{DF063A65-5933-C466-3122-95AD4F3F87E5}"/>
              </a:ext>
            </a:extLst>
          </p:cNvPr>
          <p:cNvPicPr>
            <a:picLocks noChangeAspect="1"/>
          </p:cNvPicPr>
          <p:nvPr/>
        </p:nvPicPr>
        <p:blipFill>
          <a:blip r:embed="rId17"/>
          <a:stretch>
            <a:fillRect/>
          </a:stretch>
        </p:blipFill>
        <p:spPr>
          <a:xfrm>
            <a:off x="4441313" y="3942290"/>
            <a:ext cx="1221239" cy="284529"/>
          </a:xfrm>
          <a:prstGeom prst="rect">
            <a:avLst/>
          </a:prstGeom>
        </p:spPr>
      </p:pic>
      <p:pic>
        <p:nvPicPr>
          <p:cNvPr id="5" name="Picture 4" descr="Logo, company name&#10;&#10;Description automatically generated">
            <a:extLst>
              <a:ext uri="{FF2B5EF4-FFF2-40B4-BE49-F238E27FC236}">
                <a16:creationId xmlns:a16="http://schemas.microsoft.com/office/drawing/2014/main" id="{6C5FE32C-FA1E-3CCF-AE83-E3ACC02FFC46}"/>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4092" t="34132" r="67990" b="32636"/>
          <a:stretch/>
        </p:blipFill>
        <p:spPr>
          <a:xfrm>
            <a:off x="4372557" y="6185039"/>
            <a:ext cx="496617" cy="518094"/>
          </a:xfrm>
          <a:prstGeom prst="rect">
            <a:avLst/>
          </a:prstGeom>
        </p:spPr>
      </p:pic>
    </p:spTree>
    <p:extLst>
      <p:ext uri="{BB962C8B-B14F-4D97-AF65-F5344CB8AC3E}">
        <p14:creationId xmlns:p14="http://schemas.microsoft.com/office/powerpoint/2010/main" val="3656284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4D941B-487E-41F9-8A97-442C51E623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5620" y="801477"/>
            <a:ext cx="3218380" cy="4827570"/>
          </a:xfrm>
          <a:prstGeom prst="rect">
            <a:avLst/>
          </a:prstGeom>
        </p:spPr>
      </p:pic>
      <p:sp>
        <p:nvSpPr>
          <p:cNvPr id="3" name="Rectangle 2">
            <a:extLst>
              <a:ext uri="{FF2B5EF4-FFF2-40B4-BE49-F238E27FC236}">
                <a16:creationId xmlns:a16="http://schemas.microsoft.com/office/drawing/2014/main" id="{BD5B28FA-0B1C-4F9F-96B8-DD237F6106E8}"/>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CuadroTexto 35"/>
          <p:cNvSpPr txBox="1"/>
          <p:nvPr/>
        </p:nvSpPr>
        <p:spPr>
          <a:xfrm>
            <a:off x="659539" y="965807"/>
            <a:ext cx="4867086" cy="5847755"/>
          </a:xfrm>
          <a:prstGeom prst="rect">
            <a:avLst/>
          </a:prstGeom>
          <a:noFill/>
        </p:spPr>
        <p:txBody>
          <a:bodyPr wrap="square" rtlCol="0">
            <a:spAutoFit/>
          </a:bodyPr>
          <a:lstStyle/>
          <a:p>
            <a:endParaRPr lang="es-MX" i="1" dirty="0">
              <a:solidFill>
                <a:srgbClr val="002060"/>
              </a:solidFill>
              <a:latin typeface="Arial" pitchFamily="34" charset="0"/>
              <a:cs typeface="Arial" pitchFamily="34" charset="0"/>
            </a:endParaRPr>
          </a:p>
          <a:p>
            <a:r>
              <a:rPr lang="es-MX" i="1" dirty="0">
                <a:solidFill>
                  <a:srgbClr val="002060"/>
                </a:solidFill>
                <a:latin typeface="Arial" pitchFamily="34" charset="0"/>
                <a:cs typeface="Arial" pitchFamily="34" charset="0"/>
              </a:rPr>
              <a:t>Brindamos un servicio continuo como tu asesor patrimonial.</a:t>
            </a:r>
            <a:endParaRPr lang="es-MX" sz="2400" i="1" dirty="0">
              <a:solidFill>
                <a:srgbClr val="002060"/>
              </a:solidFill>
              <a:latin typeface="Arial" pitchFamily="34" charset="0"/>
              <a:cs typeface="Arial" pitchFamily="34" charset="0"/>
            </a:endParaRPr>
          </a:p>
          <a:p>
            <a:endParaRPr lang="es-MX" dirty="0">
              <a:latin typeface="Arial" pitchFamily="34" charset="0"/>
              <a:cs typeface="Arial" pitchFamily="34" charset="0"/>
            </a:endParaRPr>
          </a:p>
          <a:p>
            <a:pPr marL="285750" indent="-285750">
              <a:buFont typeface="Arial" panose="020B0604020202020204" pitchFamily="34" charset="0"/>
              <a:buChar char="•"/>
            </a:pPr>
            <a:r>
              <a:rPr lang="es-MX" sz="1500" dirty="0">
                <a:latin typeface="Arial" panose="020B0604020202020204" pitchFamily="34" charset="0"/>
                <a:cs typeface="Arial" panose="020B0604020202020204" pitchFamily="34" charset="0"/>
              </a:rPr>
              <a:t>Todos nuestros asesores mayores están calificados por el </a:t>
            </a:r>
            <a:r>
              <a:rPr lang="es-MX" sz="1500" b="1" dirty="0" err="1">
                <a:latin typeface="Arial" panose="020B0604020202020204" pitchFamily="34" charset="0"/>
                <a:cs typeface="Arial" panose="020B0604020202020204" pitchFamily="34" charset="0"/>
              </a:rPr>
              <a:t>Chartered</a:t>
            </a:r>
            <a:r>
              <a:rPr lang="es-MX" sz="1500" b="1" dirty="0">
                <a:latin typeface="Arial" panose="020B0604020202020204" pitchFamily="34" charset="0"/>
                <a:cs typeface="Arial" panose="020B0604020202020204" pitchFamily="34" charset="0"/>
              </a:rPr>
              <a:t> </a:t>
            </a:r>
            <a:r>
              <a:rPr lang="es-MX" sz="1500" b="1" dirty="0" err="1">
                <a:latin typeface="Arial" panose="020B0604020202020204" pitchFamily="34" charset="0"/>
                <a:cs typeface="Arial" panose="020B0604020202020204" pitchFamily="34" charset="0"/>
              </a:rPr>
              <a:t>Insurance</a:t>
            </a:r>
            <a:r>
              <a:rPr lang="es-MX" sz="1500" b="1" dirty="0">
                <a:latin typeface="Arial" panose="020B0604020202020204" pitchFamily="34" charset="0"/>
                <a:cs typeface="Arial" panose="020B0604020202020204" pitchFamily="34" charset="0"/>
              </a:rPr>
              <a:t> </a:t>
            </a:r>
            <a:r>
              <a:rPr lang="es-MX" sz="1500" b="1" dirty="0" err="1">
                <a:latin typeface="Arial" panose="020B0604020202020204" pitchFamily="34" charset="0"/>
                <a:cs typeface="Arial" panose="020B0604020202020204" pitchFamily="34" charset="0"/>
              </a:rPr>
              <a:t>Institute</a:t>
            </a:r>
            <a:r>
              <a:rPr lang="es-MX" sz="1500" dirty="0">
                <a:latin typeface="Arial" panose="020B0604020202020204" pitchFamily="34" charset="0"/>
                <a:cs typeface="Arial" panose="020B0604020202020204" pitchFamily="34" charset="0"/>
              </a:rPr>
              <a:t> y cuentan con un </a:t>
            </a:r>
            <a:r>
              <a:rPr lang="es-MX" sz="1500" b="1" dirty="0" err="1">
                <a:latin typeface="Arial" panose="020B0604020202020204" pitchFamily="34" charset="0"/>
                <a:cs typeface="Arial" panose="020B0604020202020204" pitchFamily="34" charset="0"/>
              </a:rPr>
              <a:t>Award</a:t>
            </a:r>
            <a:r>
              <a:rPr lang="es-MX" sz="1500" b="1" dirty="0">
                <a:latin typeface="Arial" panose="020B0604020202020204" pitchFamily="34" charset="0"/>
                <a:cs typeface="Arial" panose="020B0604020202020204" pitchFamily="34" charset="0"/>
              </a:rPr>
              <a:t> in International Financial </a:t>
            </a:r>
            <a:r>
              <a:rPr lang="es-MX" sz="1500" b="1" dirty="0" err="1">
                <a:latin typeface="Arial" panose="020B0604020202020204" pitchFamily="34" charset="0"/>
                <a:cs typeface="Arial" panose="020B0604020202020204" pitchFamily="34" charset="0"/>
              </a:rPr>
              <a:t>Planning</a:t>
            </a:r>
            <a:r>
              <a:rPr lang="es-MX" sz="1500" dirty="0">
                <a:latin typeface="Arial" panose="020B0604020202020204" pitchFamily="34" charset="0"/>
                <a:cs typeface="Arial" panose="020B0604020202020204" pitchFamily="34" charset="0"/>
              </a:rPr>
              <a:t> del Reino Unido.</a:t>
            </a:r>
          </a:p>
          <a:p>
            <a:pPr marL="285750" indent="-285750">
              <a:buFont typeface="Arial" panose="020B0604020202020204" pitchFamily="34" charset="0"/>
              <a:buChar char="•"/>
            </a:pPr>
            <a:endParaRPr lang="es-MX"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sz="1500" dirty="0">
                <a:latin typeface="Arial" panose="020B0604020202020204" pitchFamily="34" charset="0"/>
                <a:cs typeface="Arial" panose="020B0604020202020204" pitchFamily="34" charset="0"/>
              </a:rPr>
              <a:t>Atención personalizada en el asesoramiento sobre objetivos y prioridades financieras futuras, con revisiones periódicas de la composición de su portafolio en relación a sus objetivos financieros. Todos los contratos con bancos y aseguradoras se firman directamente con la institución financiera</a:t>
            </a:r>
          </a:p>
          <a:p>
            <a:endParaRPr lang="es-MX" sz="1500"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sz="1500" dirty="0">
                <a:latin typeface="Arial" panose="020B0604020202020204" pitchFamily="34" charset="0"/>
                <a:cs typeface="Arial" panose="020B0604020202020204" pitchFamily="34" charset="0"/>
              </a:rPr>
              <a:t>Realizamos un profundo </a:t>
            </a:r>
            <a:r>
              <a:rPr lang="es-MX" sz="1500" i="1" dirty="0">
                <a:latin typeface="Arial" panose="020B0604020202020204" pitchFamily="34" charset="0"/>
                <a:cs typeface="Arial" panose="020B0604020202020204" pitchFamily="34" charset="0"/>
              </a:rPr>
              <a:t>due-</a:t>
            </a:r>
            <a:r>
              <a:rPr lang="es-MX" sz="1500" i="1" dirty="0" err="1">
                <a:latin typeface="Arial" panose="020B0604020202020204" pitchFamily="34" charset="0"/>
                <a:cs typeface="Arial" panose="020B0604020202020204" pitchFamily="34" charset="0"/>
              </a:rPr>
              <a:t>diligence</a:t>
            </a:r>
            <a:r>
              <a:rPr lang="es-MX" sz="1500" dirty="0">
                <a:latin typeface="Arial" panose="020B0604020202020204" pitchFamily="34" charset="0"/>
                <a:cs typeface="Arial" panose="020B0604020202020204" pitchFamily="34" charset="0"/>
              </a:rPr>
              <a:t> y un análisis competitivo de los instrumentos de inversión para poder ofrecer inversiones globales </a:t>
            </a:r>
            <a:r>
              <a:rPr lang="es-MX" sz="1500" i="1" dirty="0" err="1">
                <a:latin typeface="Arial" panose="020B0604020202020204" pitchFamily="34" charset="0"/>
                <a:cs typeface="Arial" panose="020B0604020202020204" pitchFamily="34" charset="0"/>
              </a:rPr>
              <a:t>best</a:t>
            </a:r>
            <a:r>
              <a:rPr lang="es-MX" sz="1500" i="1" dirty="0">
                <a:latin typeface="Arial" panose="020B0604020202020204" pitchFamily="34" charset="0"/>
                <a:cs typeface="Arial" panose="020B0604020202020204" pitchFamily="34" charset="0"/>
              </a:rPr>
              <a:t> of </a:t>
            </a:r>
            <a:r>
              <a:rPr lang="es-MX" sz="1500" i="1" dirty="0" err="1">
                <a:latin typeface="Arial" panose="020B0604020202020204" pitchFamily="34" charset="0"/>
                <a:cs typeface="Arial" panose="020B0604020202020204" pitchFamily="34" charset="0"/>
              </a:rPr>
              <a:t>breed</a:t>
            </a:r>
            <a:r>
              <a:rPr lang="es-MX" sz="1500" i="1" dirty="0">
                <a:latin typeface="Arial" panose="020B0604020202020204" pitchFamily="34" charset="0"/>
                <a:cs typeface="Arial" panose="020B0604020202020204" pitchFamily="34" charset="0"/>
              </a:rPr>
              <a:t> </a:t>
            </a:r>
            <a:r>
              <a:rPr lang="es-MX" sz="1500" dirty="0">
                <a:latin typeface="Arial" panose="020B0604020202020204" pitchFamily="34" charset="0"/>
                <a:cs typeface="Arial" panose="020B0604020202020204" pitchFamily="34" charset="0"/>
              </a:rPr>
              <a:t>en sus respectivos categorías sean de renta fija o variable. Fondos con 5 años ganando los índices y que queden en el primer 25% de su categoría, etc.</a:t>
            </a:r>
          </a:p>
          <a:p>
            <a:pPr marL="285750" indent="-285750">
              <a:buFont typeface="Arial" panose="020B0604020202020204" pitchFamily="34" charset="0"/>
              <a:buChar char="•"/>
            </a:pPr>
            <a:endParaRPr lang="es-MX" sz="1400" dirty="0"/>
          </a:p>
          <a:p>
            <a:pPr marL="285750" indent="-285750">
              <a:buFont typeface="Arial" panose="020B0604020202020204" pitchFamily="34" charset="0"/>
              <a:buChar char="•"/>
            </a:pPr>
            <a:endParaRPr lang="es-MX" dirty="0"/>
          </a:p>
        </p:txBody>
      </p:sp>
      <p:sp>
        <p:nvSpPr>
          <p:cNvPr id="38" name="CuadroTexto 37"/>
          <p:cNvSpPr txBox="1"/>
          <p:nvPr/>
        </p:nvSpPr>
        <p:spPr>
          <a:xfrm>
            <a:off x="659539" y="279596"/>
            <a:ext cx="3554569" cy="707886"/>
          </a:xfrm>
          <a:prstGeom prst="rect">
            <a:avLst/>
          </a:prstGeom>
          <a:noFill/>
        </p:spPr>
        <p:txBody>
          <a:bodyPr wrap="square" rtlCol="0">
            <a:spAutoFit/>
          </a:bodyPr>
          <a:lstStyle/>
          <a:p>
            <a:r>
              <a:rPr lang="es-MX" sz="4000" b="1">
                <a:solidFill>
                  <a:srgbClr val="002060"/>
                </a:solidFill>
                <a:effectLst>
                  <a:outerShdw blurRad="38100" dist="38100" dir="2700000" algn="tl">
                    <a:srgbClr val="000000">
                      <a:alpha val="43137"/>
                    </a:srgbClr>
                  </a:outerShdw>
                </a:effectLst>
                <a:latin typeface="Arial" pitchFamily="34" charset="0"/>
                <a:cs typeface="Arial" pitchFamily="34" charset="0"/>
              </a:rPr>
              <a:t>Servicio</a:t>
            </a:r>
          </a:p>
        </p:txBody>
      </p:sp>
      <p:pic>
        <p:nvPicPr>
          <p:cNvPr id="12" name="Picture 11">
            <a:extLst>
              <a:ext uri="{FF2B5EF4-FFF2-40B4-BE49-F238E27FC236}">
                <a16:creationId xmlns:a16="http://schemas.microsoft.com/office/drawing/2014/main" id="{7AAC3FD5-664A-46AF-8331-C01D133EFA4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25620" y="4736033"/>
            <a:ext cx="3218380" cy="2121967"/>
          </a:xfrm>
          <a:prstGeom prst="rect">
            <a:avLst/>
          </a:prstGeom>
        </p:spPr>
      </p:pic>
      <p:pic>
        <p:nvPicPr>
          <p:cNvPr id="16" name="Picture 15" descr="Logo, company name&#10;&#10;Description automatically generated">
            <a:extLst>
              <a:ext uri="{FF2B5EF4-FFF2-40B4-BE49-F238E27FC236}">
                <a16:creationId xmlns:a16="http://schemas.microsoft.com/office/drawing/2014/main" id="{0FE3C2D5-8230-428F-B94B-5B24417114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pic>
        <p:nvPicPr>
          <p:cNvPr id="2" name="Imagen 1">
            <a:extLst>
              <a:ext uri="{FF2B5EF4-FFF2-40B4-BE49-F238E27FC236}">
                <a16:creationId xmlns:a16="http://schemas.microsoft.com/office/drawing/2014/main" id="{67DA2938-4D60-E0EB-F252-21E8721ECBD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t="50611"/>
          <a:stretch/>
        </p:blipFill>
        <p:spPr>
          <a:xfrm>
            <a:off x="5925620" y="0"/>
            <a:ext cx="3249424" cy="1994014"/>
          </a:xfrm>
          <a:prstGeom prst="rect">
            <a:avLst/>
          </a:prstGeom>
        </p:spPr>
      </p:pic>
    </p:spTree>
    <p:extLst>
      <p:ext uri="{BB962C8B-B14F-4D97-AF65-F5344CB8AC3E}">
        <p14:creationId xmlns:p14="http://schemas.microsoft.com/office/powerpoint/2010/main" val="299051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35"/>
          <p:cNvSpPr txBox="1"/>
          <p:nvPr/>
        </p:nvSpPr>
        <p:spPr>
          <a:xfrm>
            <a:off x="586794" y="2978836"/>
            <a:ext cx="3567686" cy="1981376"/>
          </a:xfrm>
          <a:prstGeom prst="rect">
            <a:avLst/>
          </a:prstGeom>
          <a:noFill/>
        </p:spPr>
        <p:txBody>
          <a:bodyPr wrap="square" rtlCol="0">
            <a:spAutoFit/>
          </a:bodyPr>
          <a:lstStyle/>
          <a:p>
            <a:r>
              <a:rPr lang="es-ES_tradnl" sz="1600" b="1" dirty="0">
                <a:solidFill>
                  <a:schemeClr val="tx1">
                    <a:lumMod val="85000"/>
                    <a:lumOff val="15000"/>
                  </a:schemeClr>
                </a:solidFill>
                <a:latin typeface="Arial" pitchFamily="34" charset="0"/>
                <a:cs typeface="Arial" pitchFamily="34" charset="0"/>
              </a:rPr>
              <a:t>Protección Financiera</a:t>
            </a:r>
          </a:p>
          <a:p>
            <a:endParaRPr lang="es-ES_tradnl" sz="1100" i="1" dirty="0">
              <a:latin typeface="Arial" pitchFamily="34" charset="0"/>
              <a:cs typeface="Arial" pitchFamily="34" charset="0"/>
            </a:endParaRPr>
          </a:p>
          <a:p>
            <a:pPr marL="285750" indent="-285750">
              <a:lnSpc>
                <a:spcPct val="140000"/>
              </a:lnSpc>
              <a:buFont typeface="Arial" panose="020B0604020202020204" pitchFamily="34" charset="0"/>
              <a:buChar char="•"/>
            </a:pPr>
            <a:r>
              <a:rPr lang="es-ES_tradnl" sz="1400" dirty="0">
                <a:latin typeface="Arial" pitchFamily="34" charset="0"/>
                <a:cs typeface="Arial" pitchFamily="34" charset="0"/>
              </a:rPr>
              <a:t>Fideicomisos Internacionales</a:t>
            </a:r>
          </a:p>
          <a:p>
            <a:pPr marL="285750" indent="-285750">
              <a:lnSpc>
                <a:spcPct val="140000"/>
              </a:lnSpc>
              <a:buFont typeface="Arial" panose="020B0604020202020204" pitchFamily="34" charset="0"/>
              <a:buChar char="•"/>
            </a:pPr>
            <a:r>
              <a:rPr lang="es-ES_tradnl" sz="1400" dirty="0">
                <a:latin typeface="Arial" pitchFamily="34" charset="0"/>
                <a:cs typeface="Arial" pitchFamily="34" charset="0"/>
              </a:rPr>
              <a:t>Seguros Internacionales de Gastos Médicos Mayores</a:t>
            </a:r>
          </a:p>
          <a:p>
            <a:pPr marL="285750" indent="-285750">
              <a:lnSpc>
                <a:spcPct val="140000"/>
              </a:lnSpc>
              <a:buFont typeface="Arial" panose="020B0604020202020204" pitchFamily="34" charset="0"/>
              <a:buChar char="•"/>
            </a:pPr>
            <a:r>
              <a:rPr lang="es-ES_tradnl" sz="1400" dirty="0">
                <a:latin typeface="Arial" pitchFamily="34" charset="0"/>
                <a:cs typeface="Arial" pitchFamily="34" charset="0"/>
              </a:rPr>
              <a:t>Seguros de Vida Internacionales</a:t>
            </a:r>
          </a:p>
          <a:p>
            <a:pPr marL="285750" indent="-285750">
              <a:lnSpc>
                <a:spcPct val="140000"/>
              </a:lnSpc>
              <a:buFontTx/>
              <a:buChar char="-"/>
            </a:pPr>
            <a:endParaRPr lang="es-ES_tradnl" sz="1400" dirty="0">
              <a:latin typeface="Arial" pitchFamily="34" charset="0"/>
              <a:cs typeface="Arial"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490" y="1801452"/>
            <a:ext cx="1484599" cy="914962"/>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911" y="1801452"/>
            <a:ext cx="1297273" cy="914962"/>
          </a:xfrm>
          <a:prstGeom prst="rect">
            <a:avLst/>
          </a:prstGeom>
        </p:spPr>
      </p:pic>
      <p:sp>
        <p:nvSpPr>
          <p:cNvPr id="8" name="Rectangle 7">
            <a:extLst>
              <a:ext uri="{FF2B5EF4-FFF2-40B4-BE49-F238E27FC236}">
                <a16:creationId xmlns:a16="http://schemas.microsoft.com/office/drawing/2014/main" id="{608251B0-419A-48DC-9C3D-4F6C2F76F93C}"/>
              </a:ext>
            </a:extLst>
          </p:cNvPr>
          <p:cNvSpPr/>
          <p:nvPr/>
        </p:nvSpPr>
        <p:spPr>
          <a:xfrm>
            <a:off x="291548" y="278296"/>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586794" y="394334"/>
            <a:ext cx="4546244" cy="584775"/>
          </a:xfrm>
          <a:prstGeom prst="rect">
            <a:avLst/>
          </a:prstGeom>
          <a:noFill/>
        </p:spPr>
        <p:txBody>
          <a:bodyPr wrap="square" rtlCol="0">
            <a:spAutoFit/>
          </a:bodyPr>
          <a:lstStyle/>
          <a:p>
            <a:r>
              <a:rPr lang="es-MX" sz="3200" b="1">
                <a:solidFill>
                  <a:srgbClr val="002060"/>
                </a:solidFill>
                <a:effectLst>
                  <a:outerShdw blurRad="38100" dist="38100" dir="2700000" algn="tl">
                    <a:srgbClr val="000000">
                      <a:alpha val="43137"/>
                    </a:srgbClr>
                  </a:outerShdw>
                </a:effectLst>
                <a:latin typeface="Arial" pitchFamily="34" charset="0"/>
                <a:cs typeface="Arial" pitchFamily="34" charset="0"/>
              </a:rPr>
              <a:t>Productos y servicios</a:t>
            </a:r>
            <a:endParaRPr lang="es-MX" sz="3200">
              <a:effectLst>
                <a:outerShdw blurRad="38100" dist="38100" dir="2700000" algn="tl">
                  <a:srgbClr val="000000">
                    <a:alpha val="43137"/>
                  </a:srgbClr>
                </a:outerShdw>
              </a:effectLst>
            </a:endParaRPr>
          </a:p>
        </p:txBody>
      </p:sp>
      <p:sp>
        <p:nvSpPr>
          <p:cNvPr id="36" name="CuadroTexto 35"/>
          <p:cNvSpPr txBox="1"/>
          <p:nvPr/>
        </p:nvSpPr>
        <p:spPr>
          <a:xfrm>
            <a:off x="4450604" y="2968562"/>
            <a:ext cx="4030373" cy="3187860"/>
          </a:xfrm>
          <a:prstGeom prst="rect">
            <a:avLst/>
          </a:prstGeom>
          <a:noFill/>
        </p:spPr>
        <p:txBody>
          <a:bodyPr wrap="square" rtlCol="0">
            <a:spAutoFit/>
          </a:bodyPr>
          <a:lstStyle/>
          <a:p>
            <a:r>
              <a:rPr lang="es-MX" sz="1600" b="1">
                <a:solidFill>
                  <a:schemeClr val="tx1">
                    <a:lumMod val="85000"/>
                    <a:lumOff val="15000"/>
                  </a:schemeClr>
                </a:solidFill>
                <a:latin typeface="Arial" pitchFamily="34" charset="0"/>
                <a:cs typeface="Arial" pitchFamily="34" charset="0"/>
              </a:rPr>
              <a:t>Gestión y Creación de Patrimonio</a:t>
            </a:r>
            <a:endParaRPr lang="es-MX" sz="1600" b="1" i="1">
              <a:solidFill>
                <a:schemeClr val="tx1">
                  <a:lumMod val="85000"/>
                  <a:lumOff val="15000"/>
                </a:schemeClr>
              </a:solidFill>
              <a:latin typeface="Arial" pitchFamily="34" charset="0"/>
              <a:cs typeface="Arial" pitchFamily="34" charset="0"/>
            </a:endParaRPr>
          </a:p>
          <a:p>
            <a:endParaRPr lang="es-MX" sz="1100" i="1">
              <a:latin typeface="Arial" pitchFamily="34" charset="0"/>
              <a:cs typeface="Arial" pitchFamily="34" charset="0"/>
            </a:endParaRPr>
          </a:p>
          <a:p>
            <a:pPr marL="285750" indent="-285750">
              <a:lnSpc>
                <a:spcPct val="140000"/>
              </a:lnSpc>
              <a:buFont typeface="Arial" panose="020B0604020202020204" pitchFamily="34" charset="0"/>
              <a:buChar char="•"/>
            </a:pPr>
            <a:r>
              <a:rPr lang="es-MX" sz="1350">
                <a:latin typeface="Arial" pitchFamily="34" charset="0"/>
                <a:cs typeface="Arial" pitchFamily="34" charset="0"/>
              </a:rPr>
              <a:t>Planes internacionales de retiro</a:t>
            </a:r>
          </a:p>
          <a:p>
            <a:pPr marL="285750" indent="-285750">
              <a:lnSpc>
                <a:spcPct val="140000"/>
              </a:lnSpc>
              <a:buFont typeface="Arial" panose="020B0604020202020204" pitchFamily="34" charset="0"/>
              <a:buChar char="•"/>
            </a:pPr>
            <a:r>
              <a:rPr lang="es-MX" sz="1350">
                <a:latin typeface="Arial" pitchFamily="34" charset="0"/>
                <a:cs typeface="Arial" pitchFamily="34" charset="0"/>
              </a:rPr>
              <a:t>Fondos de ahorro Educativo</a:t>
            </a:r>
          </a:p>
          <a:p>
            <a:pPr marL="285750" indent="-285750">
              <a:lnSpc>
                <a:spcPct val="140000"/>
              </a:lnSpc>
              <a:buFont typeface="Arial" panose="020B0604020202020204" pitchFamily="34" charset="0"/>
              <a:buChar char="•"/>
            </a:pPr>
            <a:r>
              <a:rPr lang="es-MX" sz="1350">
                <a:latin typeface="Arial" pitchFamily="34" charset="0"/>
                <a:cs typeface="Arial" pitchFamily="34" charset="0"/>
              </a:rPr>
              <a:t>Gestión de carteras de inversión internacional de renta fija 8% al 10% anual</a:t>
            </a:r>
          </a:p>
          <a:p>
            <a:pPr marL="285750" indent="-285750">
              <a:lnSpc>
                <a:spcPct val="140000"/>
              </a:lnSpc>
              <a:buFont typeface="Arial" panose="020B0604020202020204" pitchFamily="34" charset="0"/>
              <a:buChar char="•"/>
            </a:pPr>
            <a:r>
              <a:rPr lang="es-MX" sz="1350">
                <a:latin typeface="Arial" pitchFamily="34" charset="0"/>
                <a:cs typeface="Arial" pitchFamily="34" charset="0"/>
              </a:rPr>
              <a:t>Gestión de carteras de inversión internacional de renta variable</a:t>
            </a:r>
          </a:p>
          <a:p>
            <a:pPr marL="285750" indent="-285750">
              <a:lnSpc>
                <a:spcPct val="140000"/>
              </a:lnSpc>
              <a:buFont typeface="Arial" panose="020B0604020202020204" pitchFamily="34" charset="0"/>
              <a:buChar char="•"/>
            </a:pPr>
            <a:r>
              <a:rPr lang="es-MX" sz="1350">
                <a:latin typeface="Arial" pitchFamily="34" charset="0"/>
                <a:cs typeface="Arial" pitchFamily="34" charset="0"/>
              </a:rPr>
              <a:t>Banca Patrimonial desde Londres y NY</a:t>
            </a:r>
          </a:p>
          <a:p>
            <a:pPr marL="285750" indent="-285750">
              <a:lnSpc>
                <a:spcPct val="140000"/>
              </a:lnSpc>
              <a:buFont typeface="Arial" panose="020B0604020202020204" pitchFamily="34" charset="0"/>
              <a:buChar char="•"/>
            </a:pPr>
            <a:r>
              <a:rPr lang="es-MX" sz="1350">
                <a:latin typeface="Arial" pitchFamily="34" charset="0"/>
                <a:cs typeface="Arial" pitchFamily="34" charset="0"/>
              </a:rPr>
              <a:t>Cuentas Internacionales de debito (USD, EUR, GBP)</a:t>
            </a:r>
          </a:p>
        </p:txBody>
      </p:sp>
      <p:sp>
        <p:nvSpPr>
          <p:cNvPr id="2" name="Rectangle 1">
            <a:extLst>
              <a:ext uri="{FF2B5EF4-FFF2-40B4-BE49-F238E27FC236}">
                <a16:creationId xmlns:a16="http://schemas.microsoft.com/office/drawing/2014/main" id="{02CE7AE2-290B-43E0-9FF2-541467F93BDB}"/>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0" name="Rectangle 9">
            <a:extLst>
              <a:ext uri="{FF2B5EF4-FFF2-40B4-BE49-F238E27FC236}">
                <a16:creationId xmlns:a16="http://schemas.microsoft.com/office/drawing/2014/main" id="{597D3B6D-E14A-407F-8E8F-1A6DBDFD486A}"/>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08A04414-2927-4B27-A34D-40EA65FFB3A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3" name="Picture 12" descr="Logo, company name&#10;&#10;Description automatically generated">
            <a:extLst>
              <a:ext uri="{FF2B5EF4-FFF2-40B4-BE49-F238E27FC236}">
                <a16:creationId xmlns:a16="http://schemas.microsoft.com/office/drawing/2014/main" id="{5DD4ADB5-BC73-47F5-AA69-195AB47DE2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536" t="34623" r="64348" b="34477"/>
          <a:stretch/>
        </p:blipFill>
        <p:spPr>
          <a:xfrm>
            <a:off x="291548" y="6104543"/>
            <a:ext cx="495242" cy="475161"/>
          </a:xfrm>
          <a:prstGeom prst="rect">
            <a:avLst/>
          </a:prstGeom>
        </p:spPr>
      </p:pic>
    </p:spTree>
    <p:extLst>
      <p:ext uri="{BB962C8B-B14F-4D97-AF65-F5344CB8AC3E}">
        <p14:creationId xmlns:p14="http://schemas.microsoft.com/office/powerpoint/2010/main" val="127462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tree in a forest&#10;&#10;Description automatically generated">
            <a:extLst>
              <a:ext uri="{FF2B5EF4-FFF2-40B4-BE49-F238E27FC236}">
                <a16:creationId xmlns:a16="http://schemas.microsoft.com/office/drawing/2014/main" id="{FD057EDF-B721-4558-924C-8C000ED7CD6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54330"/>
          <a:stretch/>
        </p:blipFill>
        <p:spPr>
          <a:xfrm>
            <a:off x="-1" y="4507252"/>
            <a:ext cx="9144000" cy="2365738"/>
          </a:xfrm>
          <a:prstGeom prst="rect">
            <a:avLst/>
          </a:prstGeom>
        </p:spPr>
      </p:pic>
      <p:sp>
        <p:nvSpPr>
          <p:cNvPr id="6" name="Rectangle 5">
            <a:extLst>
              <a:ext uri="{FF2B5EF4-FFF2-40B4-BE49-F238E27FC236}">
                <a16:creationId xmlns:a16="http://schemas.microsoft.com/office/drawing/2014/main" id="{91958D65-1B58-41DD-A7C5-F9DB0ADF74B4}"/>
              </a:ext>
            </a:extLst>
          </p:cNvPr>
          <p:cNvSpPr/>
          <p:nvPr/>
        </p:nvSpPr>
        <p:spPr>
          <a:xfrm>
            <a:off x="184935" y="198733"/>
            <a:ext cx="3048000" cy="13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p:cNvSpPr txBox="1"/>
          <p:nvPr/>
        </p:nvSpPr>
        <p:spPr>
          <a:xfrm>
            <a:off x="601661" y="418539"/>
            <a:ext cx="629667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2800" b="1">
                <a:solidFill>
                  <a:srgbClr val="002060"/>
                </a:solidFill>
                <a:effectLst>
                  <a:outerShdw blurRad="38100" dist="38100" dir="2700000" algn="tl">
                    <a:srgbClr val="000000">
                      <a:alpha val="43137"/>
                    </a:srgbClr>
                  </a:outerShdw>
                </a:effectLst>
                <a:latin typeface="Arial" pitchFamily="34" charset="0"/>
                <a:cs typeface="Arial" pitchFamily="34" charset="0"/>
              </a:rPr>
              <a:t>Protección de Inversionista</a:t>
            </a:r>
          </a:p>
        </p:txBody>
      </p:sp>
      <p:sp>
        <p:nvSpPr>
          <p:cNvPr id="5" name="CuadroTexto 35"/>
          <p:cNvSpPr txBox="1"/>
          <p:nvPr/>
        </p:nvSpPr>
        <p:spPr>
          <a:xfrm>
            <a:off x="601663" y="966230"/>
            <a:ext cx="8348027" cy="707886"/>
          </a:xfrm>
          <a:prstGeom prst="rect">
            <a:avLst/>
          </a:prstGeom>
          <a:noFill/>
        </p:spPr>
        <p:txBody>
          <a:bodyPr wrap="square" rtlCol="0">
            <a:spAutoFit/>
          </a:bodyPr>
          <a:lstStyle/>
          <a:p>
            <a:r>
              <a:rPr lang="es-MX" sz="1400" dirty="0">
                <a:solidFill>
                  <a:srgbClr val="002060"/>
                </a:solidFill>
                <a:latin typeface="Arial" pitchFamily="34" charset="0"/>
                <a:cs typeface="Arial" pitchFamily="34" charset="0"/>
              </a:rPr>
              <a:t>Ubica tu plataforma de inversión donde existe la máxima protección y confidencialidad sobre tu patrimonio.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1" u="none" strike="noStrike" kern="1200" cap="none" spc="0" normalizeH="0" baseline="0" noProof="0" dirty="0">
                <a:ln>
                  <a:noFill/>
                </a:ln>
                <a:solidFill>
                  <a:srgbClr val="7F7F7F"/>
                </a:solidFill>
                <a:effectLst/>
                <a:uLnTx/>
                <a:uFillTx/>
                <a:latin typeface="Calibri"/>
                <a:ea typeface="+mn-ea"/>
                <a:cs typeface="+mn-cs"/>
              </a:rPr>
              <a:t>SEGURIDAD</a:t>
            </a:r>
            <a:endParaRPr kumimoji="0" lang="es-MX" sz="12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7" name="Straight Connector 6">
            <a:extLst>
              <a:ext uri="{FF2B5EF4-FFF2-40B4-BE49-F238E27FC236}">
                <a16:creationId xmlns:a16="http://schemas.microsoft.com/office/drawing/2014/main" id="{592D26A1-3FF7-41A8-A0D7-0390ECCB8C2B}"/>
              </a:ext>
            </a:extLst>
          </p:cNvPr>
          <p:cNvCxnSpPr>
            <a:cxnSpLocks/>
          </p:cNvCxnSpPr>
          <p:nvPr/>
        </p:nvCxnSpPr>
        <p:spPr>
          <a:xfrm>
            <a:off x="682817" y="1852435"/>
            <a:ext cx="1772707"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C159E73-5847-4250-A11C-547D0FDFFAF3}"/>
              </a:ext>
            </a:extLst>
          </p:cNvPr>
          <p:cNvSpPr/>
          <p:nvPr/>
        </p:nvSpPr>
        <p:spPr>
          <a:xfrm>
            <a:off x="8578132" y="0"/>
            <a:ext cx="571500" cy="58477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1" name="Rectangle 10">
            <a:extLst>
              <a:ext uri="{FF2B5EF4-FFF2-40B4-BE49-F238E27FC236}">
                <a16:creationId xmlns:a16="http://schemas.microsoft.com/office/drawing/2014/main" id="{705A8B4E-7B85-431C-9080-AC621731796E}"/>
              </a:ext>
            </a:extLst>
          </p:cNvPr>
          <p:cNvSpPr/>
          <p:nvPr/>
        </p:nvSpPr>
        <p:spPr>
          <a:xfrm>
            <a:off x="8949690" y="584775"/>
            <a:ext cx="194310" cy="2038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sp>
        <p:nvSpPr>
          <p:cNvPr id="12" name="Rectangle 11">
            <a:extLst>
              <a:ext uri="{FF2B5EF4-FFF2-40B4-BE49-F238E27FC236}">
                <a16:creationId xmlns:a16="http://schemas.microsoft.com/office/drawing/2014/main" id="{B7F11341-276E-4702-8F92-3969AC1F2BB1}"/>
              </a:ext>
            </a:extLst>
          </p:cNvPr>
          <p:cNvSpPr/>
          <p:nvPr/>
        </p:nvSpPr>
        <p:spPr>
          <a:xfrm>
            <a:off x="8383822" y="0"/>
            <a:ext cx="194310" cy="2038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2060"/>
              </a:solidFill>
            </a:endParaRPr>
          </a:p>
        </p:txBody>
      </p:sp>
      <p:pic>
        <p:nvPicPr>
          <p:cNvPr id="14" name="Picture 13" descr="Logo, company name&#10;&#10;Description automatically generated">
            <a:extLst>
              <a:ext uri="{FF2B5EF4-FFF2-40B4-BE49-F238E27FC236}">
                <a16:creationId xmlns:a16="http://schemas.microsoft.com/office/drawing/2014/main" id="{C0706745-409E-4981-BC8B-02DA91E665C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092" t="34132" r="67990" b="32636"/>
          <a:stretch/>
        </p:blipFill>
        <p:spPr>
          <a:xfrm>
            <a:off x="805491" y="6132243"/>
            <a:ext cx="352610" cy="367859"/>
          </a:xfrm>
          <a:prstGeom prst="rect">
            <a:avLst/>
          </a:prstGeom>
        </p:spPr>
      </p:pic>
      <p:sp>
        <p:nvSpPr>
          <p:cNvPr id="15" name="CuadroTexto 14">
            <a:extLst>
              <a:ext uri="{FF2B5EF4-FFF2-40B4-BE49-F238E27FC236}">
                <a16:creationId xmlns:a16="http://schemas.microsoft.com/office/drawing/2014/main" id="{AEDD32FE-DADB-DF44-8909-42EE529855E2}"/>
              </a:ext>
            </a:extLst>
          </p:cNvPr>
          <p:cNvSpPr txBox="1"/>
          <p:nvPr/>
        </p:nvSpPr>
        <p:spPr>
          <a:xfrm>
            <a:off x="601661" y="2071925"/>
            <a:ext cx="4912271" cy="3647152"/>
          </a:xfrm>
          <a:prstGeom prst="rect">
            <a:avLst/>
          </a:prstGeom>
          <a:noFill/>
        </p:spPr>
        <p:txBody>
          <a:bodyPr wrap="square" rtlCol="0">
            <a:spAutoFit/>
          </a:bodyPr>
          <a:lstStyle/>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Cuentas de inversión en monedas fuertes: (€,$,£).</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Cuentas a personas físicas o morales. Solo el cliente/titular puede hacer depósitos desde su cuenta actual y luego recibir los retiros después.</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Usamos Reino Unido como jurisdicciones con nivel crediticia AAA</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Por Ley el capital de inversión de clientes siempre está administrado en cuentas segregadas con custodios muy conocidos (como Pershing BNY Mellon - $42 billones bajo custodio) o fideicomisos para asegurar la absoluta protección del inversionista. </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Máxima eficiencia fiscal de reinversión de intereses y crecimiento adentro de la plataforma de inversión</a:t>
            </a:r>
          </a:p>
          <a:p>
            <a:pPr marL="342900" indent="-342900">
              <a:spcBef>
                <a:spcPct val="50000"/>
              </a:spcBef>
              <a:buClr>
                <a:schemeClr val="tx1"/>
              </a:buClr>
              <a:buSzPct val="90000"/>
              <a:buFontTx/>
              <a:buChar char="•"/>
            </a:pPr>
            <a:r>
              <a:rPr lang="es-MX" sz="1400" dirty="0">
                <a:latin typeface="Arial" panose="020B0604020202020204" pitchFamily="34" charset="0"/>
                <a:cs typeface="Arial" panose="020B0604020202020204" pitchFamily="34" charset="0"/>
              </a:rPr>
              <a:t>Diferimiento de impuestos para retiros de la inversión</a:t>
            </a:r>
          </a:p>
        </p:txBody>
      </p:sp>
      <p:pic>
        <p:nvPicPr>
          <p:cNvPr id="16" name="Imagen 15">
            <a:extLst>
              <a:ext uri="{FF2B5EF4-FFF2-40B4-BE49-F238E27FC236}">
                <a16:creationId xmlns:a16="http://schemas.microsoft.com/office/drawing/2014/main" id="{403C4A2F-1FCF-8C4C-AD3A-82D4A15E3683}"/>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val="0"/>
              </a:ext>
            </a:extLst>
          </a:blip>
          <a:stretch>
            <a:fillRect/>
          </a:stretch>
        </p:blipFill>
        <p:spPr>
          <a:xfrm>
            <a:off x="5861298" y="2071925"/>
            <a:ext cx="2935335" cy="3647153"/>
          </a:xfrm>
          <a:prstGeom prst="rect">
            <a:avLst/>
          </a:prstGeom>
          <a:ln w="38100">
            <a:solidFill>
              <a:schemeClr val="bg1"/>
            </a:solidFill>
          </a:ln>
        </p:spPr>
      </p:pic>
    </p:spTree>
    <p:extLst>
      <p:ext uri="{BB962C8B-B14F-4D97-AF65-F5344CB8AC3E}">
        <p14:creationId xmlns:p14="http://schemas.microsoft.com/office/powerpoint/2010/main" val="255928694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16406</TotalTime>
  <Words>2987</Words>
  <Application>Microsoft Office PowerPoint</Application>
  <PresentationFormat>On-screen Show (4:3)</PresentationFormat>
  <Paragraphs>416</Paragraphs>
  <Slides>37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Courier New</vt:lpstr>
      <vt:lpstr>Roboto</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Giuliana Emberson</dc:creator>
  <cp:lastModifiedBy>Ernesto Gutierrez</cp:lastModifiedBy>
  <cp:revision>95</cp:revision>
  <dcterms:created xsi:type="dcterms:W3CDTF">2021-02-11T00:06:48Z</dcterms:created>
  <dcterms:modified xsi:type="dcterms:W3CDTF">2023-07-17T20:50:16Z</dcterms:modified>
</cp:coreProperties>
</file>