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y="5143500" cx="9144000"/>
  <p:notesSz cx="6858000" cy="9144000"/>
  <p:embeddedFontLst>
    <p:embeddedFont>
      <p:font typeface="Raleway"/>
      <p:regular r:id="rId32"/>
      <p:bold r:id="rId33"/>
      <p:italic r:id="rId34"/>
      <p:boldItalic r:id="rId35"/>
    </p:embeddedFont>
    <p:embeddedFont>
      <p:font typeface="Lato"/>
      <p:regular r:id="rId36"/>
      <p:bold r:id="rId37"/>
      <p:italic r:id="rId38"/>
      <p:boldItalic r:id="rId39"/>
    </p:embeddedFont>
    <p:embeddedFont>
      <p:font typeface="Exo Black"/>
      <p:bold r:id="rId40"/>
      <p:boldItalic r:id="rId41"/>
    </p:embeddedFont>
    <p:embeddedFont>
      <p:font typeface="Helvetica Neue"/>
      <p:regular r:id="rId42"/>
      <p:bold r:id="rId43"/>
      <p:italic r:id="rId44"/>
      <p:boldItalic r:id="rId45"/>
    </p:embeddedFont>
    <p:embeddedFont>
      <p:font typeface="Exo"/>
      <p:bold r:id="rId46"/>
      <p:boldItalic r:id="rId47"/>
    </p:embeddedFont>
    <p:embeddedFont>
      <p:font typeface="Source Sans Pro"/>
      <p:regular r:id="rId48"/>
      <p:bold r:id="rId49"/>
      <p:italic r:id="rId50"/>
      <p:boldItalic r:id="rId5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AD01EAF0-296D-4AC0-BB1F-3AE607AB259C}">
  <a:tblStyle styleId="{AD01EAF0-296D-4AC0-BB1F-3AE607AB259C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</a:band1H>
    <a:band2H>
      <a:tcTxStyle b="off" i="off"/>
      <a:tcStyle>
        <a:fill>
          <a:solidFill>
            <a:srgbClr val="FFFFFF"/>
          </a:solidFill>
        </a:fill>
      </a:tcStyle>
    </a:band2H>
    <a:band1V>
      <a:tcTxStyle/>
    </a:band1V>
    <a:band2V>
      <a:tcTxStyle/>
    </a:band2V>
    <a:lastCol>
      <a:tcTxStyle/>
    </a:lastCol>
    <a:firstCo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seCell>
      <a:tcTxStyle/>
    </a:seCell>
    <a:swCell>
      <a:tcTxStyle/>
    </a:swCell>
    <a:fir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ExoBlack-bold.fntdata"/><Relationship Id="rId42" Type="http://schemas.openxmlformats.org/officeDocument/2006/relationships/font" Target="fonts/HelveticaNeue-regular.fntdata"/><Relationship Id="rId41" Type="http://schemas.openxmlformats.org/officeDocument/2006/relationships/font" Target="fonts/ExoBlack-boldItalic.fntdata"/><Relationship Id="rId44" Type="http://schemas.openxmlformats.org/officeDocument/2006/relationships/font" Target="fonts/HelveticaNeue-italic.fntdata"/><Relationship Id="rId43" Type="http://schemas.openxmlformats.org/officeDocument/2006/relationships/font" Target="fonts/HelveticaNeue-bold.fntdata"/><Relationship Id="rId46" Type="http://schemas.openxmlformats.org/officeDocument/2006/relationships/font" Target="fonts/Exo-bold.fntdata"/><Relationship Id="rId45" Type="http://schemas.openxmlformats.org/officeDocument/2006/relationships/font" Target="fonts/HelveticaNeue-bold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SourceSansPro-regular.fntdata"/><Relationship Id="rId47" Type="http://schemas.openxmlformats.org/officeDocument/2006/relationships/font" Target="fonts/Exo-boldItalic.fntdata"/><Relationship Id="rId49" Type="http://schemas.openxmlformats.org/officeDocument/2006/relationships/font" Target="fonts/SourceSansPro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font" Target="fonts/Raleway-bold.fntdata"/><Relationship Id="rId32" Type="http://schemas.openxmlformats.org/officeDocument/2006/relationships/font" Target="fonts/Raleway-regular.fntdata"/><Relationship Id="rId35" Type="http://schemas.openxmlformats.org/officeDocument/2006/relationships/font" Target="fonts/Raleway-boldItalic.fntdata"/><Relationship Id="rId34" Type="http://schemas.openxmlformats.org/officeDocument/2006/relationships/font" Target="fonts/Raleway-italic.fntdata"/><Relationship Id="rId37" Type="http://schemas.openxmlformats.org/officeDocument/2006/relationships/font" Target="fonts/Lato-bold.fntdata"/><Relationship Id="rId36" Type="http://schemas.openxmlformats.org/officeDocument/2006/relationships/font" Target="fonts/Lato-regular.fntdata"/><Relationship Id="rId39" Type="http://schemas.openxmlformats.org/officeDocument/2006/relationships/font" Target="fonts/Lato-boldItalic.fntdata"/><Relationship Id="rId38" Type="http://schemas.openxmlformats.org/officeDocument/2006/relationships/font" Target="fonts/Lato-italic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SourceSansPro-boldItalic.fntdata"/><Relationship Id="rId50" Type="http://schemas.openxmlformats.org/officeDocument/2006/relationships/font" Target="fonts/SourceSansPro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c93e92600a_0_8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gc93e92600a_0_8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c93e92600a_0_13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gc93e92600a_0_1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c93e92600a_0_1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gc93e92600a_0_1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c93e92600a_0_15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gc93e92600a_0_15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c93e92600a_0_20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gc93e92600a_0_20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c93e92600a_0_18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gc93e92600a_0_18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cbfd6c8f5b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gcbfd6c8f5b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c93e92600a_0_6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gc93e92600a_0_6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c93e92600a_0_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highlight>
                  <a:srgbClr val="FFFFFF"/>
                </a:highlight>
              </a:rPr>
              <a:t>442 454 1630</a:t>
            </a:r>
            <a:endParaRPr/>
          </a:p>
        </p:txBody>
      </p:sp>
      <p:sp>
        <p:nvSpPr>
          <p:cNvPr id="308" name="Google Shape;308;gc93e92600a_0_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c93e92600a_0_3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highlight>
                  <a:srgbClr val="FFFFFF"/>
                </a:highlight>
              </a:rPr>
              <a:t>442 454 1630</a:t>
            </a:r>
            <a:endParaRPr/>
          </a:p>
        </p:txBody>
      </p:sp>
      <p:sp>
        <p:nvSpPr>
          <p:cNvPr id="321" name="Google Shape;321;gc93e92600a_0_3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af70747f08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gaf70747f08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c93e92600a_0_7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gc93e92600a_0_7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c93e92600a_0_9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highlight>
                  <a:srgbClr val="FFFFFF"/>
                </a:highlight>
              </a:rPr>
              <a:t>442 454 1630</a:t>
            </a:r>
            <a:endParaRPr/>
          </a:p>
        </p:txBody>
      </p:sp>
      <p:sp>
        <p:nvSpPr>
          <p:cNvPr id="347" name="Google Shape;347;gc93e92600a_0_9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c93e92600a_0_1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highlight>
                  <a:srgbClr val="FFFFFF"/>
                </a:highlight>
              </a:rPr>
              <a:t>442 454 1630</a:t>
            </a:r>
            <a:endParaRPr/>
          </a:p>
        </p:txBody>
      </p:sp>
      <p:sp>
        <p:nvSpPr>
          <p:cNvPr id="361" name="Google Shape;361;gc93e92600a_0_1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c93e92600a_0_14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gc93e92600a_0_14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c93e92600a_0_16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highlight>
                  <a:srgbClr val="FFFFFF"/>
                </a:highlight>
              </a:rPr>
              <a:t>442 454 1630</a:t>
            </a:r>
            <a:endParaRPr/>
          </a:p>
        </p:txBody>
      </p:sp>
      <p:sp>
        <p:nvSpPr>
          <p:cNvPr id="387" name="Google Shape;387;gc93e92600a_0_16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c93e92600a_0_19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highlight>
                  <a:srgbClr val="FFFFFF"/>
                </a:highlight>
              </a:rPr>
              <a:t>442 454 1630</a:t>
            </a:r>
            <a:endParaRPr/>
          </a:p>
        </p:txBody>
      </p:sp>
      <p:sp>
        <p:nvSpPr>
          <p:cNvPr id="400" name="Google Shape;400;gc93e92600a_0_19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c93e92600a_0_2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gc93e92600a_0_2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af70747f08_0_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highlight>
                  <a:srgbClr val="FFFFFF"/>
                </a:highlight>
              </a:rPr>
              <a:t>442 454 1630</a:t>
            </a:r>
            <a:endParaRPr/>
          </a:p>
        </p:txBody>
      </p:sp>
      <p:sp>
        <p:nvSpPr>
          <p:cNvPr id="102" name="Google Shape;102;gaf70747f08_0_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af70747f08_0_3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highlight>
                  <a:srgbClr val="FFFFFF"/>
                </a:highlight>
              </a:rPr>
              <a:t>442 454 1630</a:t>
            </a:r>
            <a:endParaRPr/>
          </a:p>
        </p:txBody>
      </p:sp>
      <p:sp>
        <p:nvSpPr>
          <p:cNvPr id="115" name="Google Shape;115;gaf70747f08_0_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af70747f08_0_4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gaf70747f08_0_4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af70747f08_0_2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gaf70747f08_0_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c93e92600a_0_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gc93e92600a_0_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c93e92600a_0_4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gc93e92600a_0_4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93e92600a_0_2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gc93e92600a_0_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_TITLE_AND_DESCRIPTION" showMasterSp="0">
  <p:cSld name="SECTION_TITLE_AND_DESCRIPTION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E9EDEE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7" name="Google Shape;57;p11"/>
          <p:cNvGrpSpPr/>
          <p:nvPr/>
        </p:nvGrpSpPr>
        <p:grpSpPr>
          <a:xfrm>
            <a:off x="830391" y="1191254"/>
            <a:ext cx="745765" cy="45828"/>
            <a:chOff x="0" y="0"/>
            <a:chExt cx="745764" cy="45827"/>
          </a:xfrm>
        </p:grpSpPr>
        <p:sp>
          <p:nvSpPr>
            <p:cNvPr id="58" name="Google Shape;58;p11"/>
            <p:cNvSpPr/>
            <p:nvPr/>
          </p:nvSpPr>
          <p:spPr>
            <a:xfrm rot="-5400000">
              <a:off x="536420" y="-163517"/>
              <a:ext cx="45827" cy="37286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11"/>
            <p:cNvSpPr/>
            <p:nvPr/>
          </p:nvSpPr>
          <p:spPr>
            <a:xfrm rot="-5400000">
              <a:off x="165092" y="-165093"/>
              <a:ext cx="45827" cy="376012"/>
            </a:xfrm>
            <a:prstGeom prst="rect">
              <a:avLst/>
            </a:prstGeom>
            <a:solidFill>
              <a:srgbClr val="1A9988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0" name="Google Shape;60;p11"/>
          <p:cNvSpPr txBox="1"/>
          <p:nvPr>
            <p:ph type="title"/>
          </p:nvPr>
        </p:nvSpPr>
        <p:spPr>
          <a:xfrm>
            <a:off x="730000" y="1318650"/>
            <a:ext cx="3300901" cy="16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9pPr>
          </a:lstStyle>
          <a:p/>
        </p:txBody>
      </p:sp>
      <p:sp>
        <p:nvSpPr>
          <p:cNvPr id="61" name="Google Shape;61;p11"/>
          <p:cNvSpPr txBox="1"/>
          <p:nvPr>
            <p:ph idx="1" type="body"/>
          </p:nvPr>
        </p:nvSpPr>
        <p:spPr>
          <a:xfrm>
            <a:off x="724949" y="3161525"/>
            <a:ext cx="3300902" cy="7590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None/>
              <a:defRPr sz="16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None/>
              <a:defRPr sz="16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None/>
              <a:defRPr sz="16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None/>
              <a:defRPr sz="16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None/>
              <a:defRPr sz="1600"/>
            </a:lvl5pPr>
            <a:lvl6pPr indent="-3111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indent="-3111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indent="-3111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indent="-3111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/>
        </p:txBody>
      </p:sp>
      <p:sp>
        <p:nvSpPr>
          <p:cNvPr id="62" name="Google Shape;62;p11"/>
          <p:cNvSpPr txBox="1"/>
          <p:nvPr>
            <p:ph idx="2" type="body"/>
          </p:nvPr>
        </p:nvSpPr>
        <p:spPr>
          <a:xfrm>
            <a:off x="5174224" y="1352624"/>
            <a:ext cx="3374400" cy="3025502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3111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indent="-3111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indent="-3111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indent="-3111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indent="-3111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indent="-3111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indent="-3111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indent="-3111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/>
        </p:txBody>
      </p:sp>
      <p:sp>
        <p:nvSpPr>
          <p:cNvPr id="63" name="Google Shape;63;p11"/>
          <p:cNvSpPr txBox="1"/>
          <p:nvPr>
            <p:ph idx="12" type="sldNum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_ONLY" showMasterSp="0">
  <p:cSld name="CAPTION_ONLY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2"/>
          <p:cNvSpPr txBox="1"/>
          <p:nvPr>
            <p:ph idx="1" type="body"/>
          </p:nvPr>
        </p:nvSpPr>
        <p:spPr>
          <a:xfrm>
            <a:off x="724949" y="4372550"/>
            <a:ext cx="7697401" cy="46050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</a:lstStyle>
          <a:p/>
        </p:txBody>
      </p:sp>
      <p:sp>
        <p:nvSpPr>
          <p:cNvPr id="66" name="Google Shape;66;p12"/>
          <p:cNvSpPr txBox="1"/>
          <p:nvPr>
            <p:ph idx="12" type="sldNum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_NUMBER" showMasterSp="0">
  <p:cSld name="BIG_NUMBER">
    <p:bg>
      <p:bgPr>
        <a:solidFill>
          <a:srgbClr val="1A9988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13"/>
          <p:cNvGrpSpPr/>
          <p:nvPr/>
        </p:nvGrpSpPr>
        <p:grpSpPr>
          <a:xfrm>
            <a:off x="830391" y="4169130"/>
            <a:ext cx="745765" cy="45828"/>
            <a:chOff x="0" y="0"/>
            <a:chExt cx="745764" cy="45827"/>
          </a:xfrm>
        </p:grpSpPr>
        <p:sp>
          <p:nvSpPr>
            <p:cNvPr id="69" name="Google Shape;69;p13"/>
            <p:cNvSpPr/>
            <p:nvPr/>
          </p:nvSpPr>
          <p:spPr>
            <a:xfrm rot="-5400000">
              <a:off x="536420" y="-163517"/>
              <a:ext cx="45827" cy="3728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13"/>
            <p:cNvSpPr/>
            <p:nvPr/>
          </p:nvSpPr>
          <p:spPr>
            <a:xfrm rot="-5400000">
              <a:off x="165092" y="-165093"/>
              <a:ext cx="45827" cy="3760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1" name="Google Shape;71;p13"/>
          <p:cNvSpPr txBox="1"/>
          <p:nvPr>
            <p:ph type="title"/>
          </p:nvPr>
        </p:nvSpPr>
        <p:spPr>
          <a:xfrm>
            <a:off x="729450" y="733950"/>
            <a:ext cx="7688400" cy="12447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Raleway"/>
              <a:buNone/>
              <a:defRPr sz="80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9pPr>
          </a:lstStyle>
          <a:p/>
        </p:txBody>
      </p:sp>
      <p:sp>
        <p:nvSpPr>
          <p:cNvPr id="72" name="Google Shape;72;p13"/>
          <p:cNvSpPr txBox="1"/>
          <p:nvPr>
            <p:ph idx="1" type="body"/>
          </p:nvPr>
        </p:nvSpPr>
        <p:spPr>
          <a:xfrm>
            <a:off x="729450" y="2272888"/>
            <a:ext cx="7688400" cy="15804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  <a:defRPr>
                <a:solidFill>
                  <a:srgbClr val="FFFFFF"/>
                </a:solidFill>
              </a:defRPr>
            </a:lvl1pPr>
            <a:lvl2pPr indent="-3111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  <a:defRPr>
                <a:solidFill>
                  <a:srgbClr val="FFFFFF"/>
                </a:solidFill>
              </a:defRPr>
            </a:lvl2pPr>
            <a:lvl3pPr indent="-3111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■"/>
              <a:defRPr>
                <a:solidFill>
                  <a:srgbClr val="FFFFFF"/>
                </a:solidFill>
              </a:defRPr>
            </a:lvl3pPr>
            <a:lvl4pPr indent="-3111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  <a:defRPr>
                <a:solidFill>
                  <a:srgbClr val="FFFFFF"/>
                </a:solidFill>
              </a:defRPr>
            </a:lvl4pPr>
            <a:lvl5pPr indent="-3111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  <a:defRPr>
                <a:solidFill>
                  <a:srgbClr val="FFFFFF"/>
                </a:solidFill>
              </a:defRPr>
            </a:lvl5pPr>
            <a:lvl6pPr indent="-3111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indent="-3111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indent="-3111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indent="-3111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/>
        </p:txBody>
      </p:sp>
      <p:sp>
        <p:nvSpPr>
          <p:cNvPr id="73" name="Google Shape;73;p13"/>
          <p:cNvSpPr txBox="1"/>
          <p:nvPr>
            <p:ph idx="12" type="sldNum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" showMasterSp="0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1028700" y="514350"/>
            <a:ext cx="7200900" cy="1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4400"/>
              <a:buFont typeface="Source Sans Pro"/>
              <a:buNone/>
              <a:defRPr b="0" sz="44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body"/>
          </p:nvPr>
        </p:nvSpPr>
        <p:spPr>
          <a:xfrm>
            <a:off x="1028700" y="1714500"/>
            <a:ext cx="7200900" cy="26859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355600" lvl="0" marL="4572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rgbClr val="1A1A1A"/>
              </a:buClr>
              <a:buSzPts val="2000"/>
              <a:buChar char="■"/>
              <a:defRPr sz="2000">
                <a:solidFill>
                  <a:srgbClr val="1A1A1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55600" lvl="1" marL="9144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rgbClr val="1A1A1A"/>
              </a:buClr>
              <a:buSzPts val="2000"/>
              <a:buChar char="–"/>
              <a:defRPr sz="2000">
                <a:solidFill>
                  <a:srgbClr val="1A1A1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55600" lvl="2" marL="1371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rgbClr val="1A1A1A"/>
              </a:buClr>
              <a:buSzPts val="2000"/>
              <a:buChar char="■"/>
              <a:defRPr sz="2000">
                <a:solidFill>
                  <a:srgbClr val="1A1A1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55600" lvl="3" marL="18288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rgbClr val="1A1A1A"/>
              </a:buClr>
              <a:buSzPts val="2000"/>
              <a:buChar char="–"/>
              <a:defRPr sz="2000">
                <a:solidFill>
                  <a:srgbClr val="1A1A1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55600" lvl="4" marL="22860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rgbClr val="1A1A1A"/>
              </a:buClr>
              <a:buSzPts val="2000"/>
              <a:buChar char="■"/>
              <a:defRPr sz="2000">
                <a:solidFill>
                  <a:srgbClr val="1A1A1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111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indent="-3111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indent="-3111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indent="-3111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028236" y="4857239"/>
            <a:ext cx="273616" cy="26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Source Sans Pro"/>
              <a:buNone/>
              <a:defRPr sz="1200">
                <a:solidFill>
                  <a:srgbClr val="1A1A1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Source Sans Pro"/>
              <a:buNone/>
              <a:defRPr sz="1200">
                <a:solidFill>
                  <a:srgbClr val="1A1A1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Source Sans Pro"/>
              <a:buNone/>
              <a:defRPr sz="1200">
                <a:solidFill>
                  <a:srgbClr val="1A1A1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Source Sans Pro"/>
              <a:buNone/>
              <a:defRPr sz="1200">
                <a:solidFill>
                  <a:srgbClr val="1A1A1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Source Sans Pro"/>
              <a:buNone/>
              <a:defRPr sz="1200">
                <a:solidFill>
                  <a:srgbClr val="1A1A1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Source Sans Pro"/>
              <a:buNone/>
              <a:defRPr sz="1200">
                <a:solidFill>
                  <a:srgbClr val="1A1A1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Source Sans Pro"/>
              <a:buNone/>
              <a:defRPr sz="1200">
                <a:solidFill>
                  <a:srgbClr val="1A1A1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Source Sans Pro"/>
              <a:buNone/>
              <a:defRPr sz="1200">
                <a:solidFill>
                  <a:srgbClr val="1A1A1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Source Sans Pro"/>
              <a:buNone/>
              <a:defRPr sz="1200">
                <a:solidFill>
                  <a:srgbClr val="1A1A1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showMasterSp="0" type="title">
  <p:cSld name="TITLE">
    <p:bg>
      <p:bgPr>
        <a:solidFill>
          <a:srgbClr val="E9EDEE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-1"/>
            <a:ext cx="9144000" cy="4878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" name="Google Shape;21;p4"/>
          <p:cNvGrpSpPr/>
          <p:nvPr/>
        </p:nvGrpSpPr>
        <p:grpSpPr>
          <a:xfrm>
            <a:off x="830391" y="1191254"/>
            <a:ext cx="745765" cy="45828"/>
            <a:chOff x="0" y="0"/>
            <a:chExt cx="745764" cy="45827"/>
          </a:xfrm>
        </p:grpSpPr>
        <p:sp>
          <p:nvSpPr>
            <p:cNvPr id="22" name="Google Shape;22;p4"/>
            <p:cNvSpPr/>
            <p:nvPr/>
          </p:nvSpPr>
          <p:spPr>
            <a:xfrm rot="-5400000">
              <a:off x="536420" y="-163517"/>
              <a:ext cx="45827" cy="37286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4"/>
            <p:cNvSpPr/>
            <p:nvPr/>
          </p:nvSpPr>
          <p:spPr>
            <a:xfrm rot="-5400000">
              <a:off x="165092" y="-165093"/>
              <a:ext cx="45827" cy="376012"/>
            </a:xfrm>
            <a:prstGeom prst="rect">
              <a:avLst/>
            </a:prstGeom>
            <a:solidFill>
              <a:srgbClr val="1A9988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4;p4"/>
          <p:cNvSpPr txBox="1"/>
          <p:nvPr>
            <p:ph type="title"/>
          </p:nvPr>
        </p:nvSpPr>
        <p:spPr>
          <a:xfrm>
            <a:off x="729450" y="1322449"/>
            <a:ext cx="7688100" cy="16647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4200"/>
              <a:buFont typeface="Raleway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729626" y="3172899"/>
            <a:ext cx="7688101" cy="5412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None/>
              <a:defRPr sz="16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None/>
              <a:defRPr sz="16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None/>
              <a:defRPr sz="16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None/>
              <a:defRPr sz="16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None/>
              <a:defRPr sz="1600"/>
            </a:lvl5pPr>
            <a:lvl6pPr indent="-3111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indent="-3111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indent="-3111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indent="-3111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_HEADER" showMasterSp="0" type="secHead">
  <p:cSld name="SECTION_HEADER">
    <p:bg>
      <p:bgPr>
        <a:solidFill>
          <a:srgbClr val="1A9988"/>
        </a:solid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oogle Shape;28;p5"/>
          <p:cNvGrpSpPr/>
          <p:nvPr/>
        </p:nvGrpSpPr>
        <p:grpSpPr>
          <a:xfrm>
            <a:off x="830391" y="1191254"/>
            <a:ext cx="745765" cy="45828"/>
            <a:chOff x="0" y="0"/>
            <a:chExt cx="745764" cy="45827"/>
          </a:xfrm>
        </p:grpSpPr>
        <p:sp>
          <p:nvSpPr>
            <p:cNvPr id="29" name="Google Shape;29;p5"/>
            <p:cNvSpPr/>
            <p:nvPr/>
          </p:nvSpPr>
          <p:spPr>
            <a:xfrm rot="-5400000">
              <a:off x="536420" y="-163517"/>
              <a:ext cx="45827" cy="3728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5"/>
            <p:cNvSpPr/>
            <p:nvPr/>
          </p:nvSpPr>
          <p:spPr>
            <a:xfrm rot="-5400000">
              <a:off x="165092" y="-165093"/>
              <a:ext cx="45827" cy="3760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" name="Google Shape;31;p5"/>
          <p:cNvSpPr txBox="1"/>
          <p:nvPr>
            <p:ph type="title"/>
          </p:nvPr>
        </p:nvSpPr>
        <p:spPr>
          <a:xfrm>
            <a:off x="729450" y="1322449"/>
            <a:ext cx="7688400" cy="1518602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">
  <p:cSld name="TITLE_AND_BODY 2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729450" y="1318650"/>
            <a:ext cx="7688700" cy="5352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729450" y="2078875"/>
            <a:ext cx="7688700" cy="22611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3111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indent="-3111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indent="-3111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indent="-3111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indent="-3111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indent="-3111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indent="-3111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indent="-3111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/>
        </p:txBody>
      </p:sp>
      <p:sp>
        <p:nvSpPr>
          <p:cNvPr id="36" name="Google Shape;36;p6"/>
          <p:cNvSpPr txBox="1"/>
          <p:nvPr>
            <p:ph idx="12" type="sldNum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TWO_COLUMNS" type="twoColTx">
  <p:cSld name="TITLE_AND_TWO_COLUMN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/>
          <p:nvPr>
            <p:ph type="title"/>
          </p:nvPr>
        </p:nvSpPr>
        <p:spPr>
          <a:xfrm>
            <a:off x="729450" y="1318650"/>
            <a:ext cx="7688400" cy="5352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9pPr>
          </a:lstStyle>
          <a:p/>
        </p:txBody>
      </p:sp>
      <p:sp>
        <p:nvSpPr>
          <p:cNvPr id="39" name="Google Shape;39;p7"/>
          <p:cNvSpPr txBox="1"/>
          <p:nvPr>
            <p:ph idx="1" type="body"/>
          </p:nvPr>
        </p:nvSpPr>
        <p:spPr>
          <a:xfrm>
            <a:off x="729325" y="2078875"/>
            <a:ext cx="3774300" cy="22611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3111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indent="-3111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indent="-3111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indent="-3111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indent="-3111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indent="-3111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indent="-3111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indent="-3111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/>
        </p:txBody>
      </p:sp>
      <p:sp>
        <p:nvSpPr>
          <p:cNvPr id="40" name="Google Shape;40;p7"/>
          <p:cNvSpPr txBox="1"/>
          <p:nvPr>
            <p:ph idx="2" type="body"/>
          </p:nvPr>
        </p:nvSpPr>
        <p:spPr>
          <a:xfrm>
            <a:off x="4643604" y="2078875"/>
            <a:ext cx="3774300" cy="22611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3111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indent="-3111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indent="-3111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indent="-3111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indent="-3111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indent="-3111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indent="-3111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indent="-3111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ONLY" type="titleOnly">
  <p:cSld name="TITLE_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729450" y="1318650"/>
            <a:ext cx="7688400" cy="5352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_COLUMN_TEXT">
  <p:cSld name="ONE_COLUMN_TEX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 txBox="1"/>
          <p:nvPr>
            <p:ph type="title"/>
          </p:nvPr>
        </p:nvSpPr>
        <p:spPr>
          <a:xfrm>
            <a:off x="730000" y="1318650"/>
            <a:ext cx="3300901" cy="13815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9pPr>
          </a:lstStyle>
          <a:p/>
        </p:txBody>
      </p:sp>
      <p:sp>
        <p:nvSpPr>
          <p:cNvPr id="47" name="Google Shape;47;p9"/>
          <p:cNvSpPr txBox="1"/>
          <p:nvPr>
            <p:ph idx="1" type="body"/>
          </p:nvPr>
        </p:nvSpPr>
        <p:spPr>
          <a:xfrm>
            <a:off x="721225" y="2781724"/>
            <a:ext cx="3300901" cy="15975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3111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indent="-3111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indent="-3111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indent="-3111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indent="-3111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indent="-3111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indent="-3111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indent="-3111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/>
        </p:txBody>
      </p:sp>
      <p:sp>
        <p:nvSpPr>
          <p:cNvPr id="48" name="Google Shape;48;p9"/>
          <p:cNvSpPr txBox="1"/>
          <p:nvPr>
            <p:ph idx="12" type="sldNum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_POINT" showMasterSp="0">
  <p:cSld name="MAIN_POINT">
    <p:bg>
      <p:bgPr>
        <a:solidFill>
          <a:schemeClr val="accent3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50;p10"/>
          <p:cNvGrpSpPr/>
          <p:nvPr/>
        </p:nvGrpSpPr>
        <p:grpSpPr>
          <a:xfrm>
            <a:off x="830391" y="4169130"/>
            <a:ext cx="745765" cy="45828"/>
            <a:chOff x="0" y="0"/>
            <a:chExt cx="745764" cy="45827"/>
          </a:xfrm>
        </p:grpSpPr>
        <p:sp>
          <p:nvSpPr>
            <p:cNvPr id="51" name="Google Shape;51;p10"/>
            <p:cNvSpPr/>
            <p:nvPr/>
          </p:nvSpPr>
          <p:spPr>
            <a:xfrm rot="-5400000">
              <a:off x="536420" y="-163517"/>
              <a:ext cx="45827" cy="3728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10"/>
            <p:cNvSpPr/>
            <p:nvPr/>
          </p:nvSpPr>
          <p:spPr>
            <a:xfrm rot="-5400000">
              <a:off x="165092" y="-165093"/>
              <a:ext cx="45827" cy="3760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" name="Google Shape;53;p10"/>
          <p:cNvSpPr txBox="1"/>
          <p:nvPr>
            <p:ph type="title"/>
          </p:nvPr>
        </p:nvSpPr>
        <p:spPr>
          <a:xfrm>
            <a:off x="729450" y="864299"/>
            <a:ext cx="7021201" cy="2985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3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9pPr>
          </a:lstStyle>
          <a:p/>
        </p:txBody>
      </p:sp>
      <p:sp>
        <p:nvSpPr>
          <p:cNvPr id="54" name="Google Shape;54;p10"/>
          <p:cNvSpPr txBox="1"/>
          <p:nvPr>
            <p:ph idx="12" type="sldNum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-1"/>
            <a:ext cx="9144000" cy="487802"/>
          </a:xfrm>
          <a:prstGeom prst="rect">
            <a:avLst/>
          </a:prstGeom>
          <a:solidFill>
            <a:srgbClr val="E9EDEE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" name="Google Shape;7;p1"/>
          <p:cNvGrpSpPr/>
          <p:nvPr/>
        </p:nvGrpSpPr>
        <p:grpSpPr>
          <a:xfrm>
            <a:off x="830391" y="1191254"/>
            <a:ext cx="745765" cy="45828"/>
            <a:chOff x="0" y="0"/>
            <a:chExt cx="745764" cy="45827"/>
          </a:xfrm>
        </p:grpSpPr>
        <p:sp>
          <p:nvSpPr>
            <p:cNvPr id="8" name="Google Shape;8;p1"/>
            <p:cNvSpPr/>
            <p:nvPr/>
          </p:nvSpPr>
          <p:spPr>
            <a:xfrm rot="-5400000">
              <a:off x="536420" y="-163517"/>
              <a:ext cx="45827" cy="37286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9;p1"/>
            <p:cNvSpPr/>
            <p:nvPr/>
          </p:nvSpPr>
          <p:spPr>
            <a:xfrm rot="-5400000">
              <a:off x="165092" y="-165093"/>
              <a:ext cx="45827" cy="376012"/>
            </a:xfrm>
            <a:prstGeom prst="rect">
              <a:avLst/>
            </a:prstGeom>
            <a:solidFill>
              <a:srgbClr val="1A9988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" name="Google Shape;10;p1"/>
          <p:cNvSpPr txBox="1"/>
          <p:nvPr>
            <p:ph type="title"/>
          </p:nvPr>
        </p:nvSpPr>
        <p:spPr>
          <a:xfrm>
            <a:off x="729450" y="1318650"/>
            <a:ext cx="7688400" cy="5352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600"/>
              <a:buFont typeface="Raleway"/>
              <a:buNone/>
              <a:defRPr b="1" i="0" sz="2600" u="none" cap="none" strike="noStrike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600"/>
              <a:buFont typeface="Raleway"/>
              <a:buNone/>
              <a:defRPr b="1" i="0" sz="2600" u="none" cap="none" strike="noStrike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600"/>
              <a:buFont typeface="Raleway"/>
              <a:buNone/>
              <a:defRPr b="1" i="0" sz="2600" u="none" cap="none" strike="noStrike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600"/>
              <a:buFont typeface="Raleway"/>
              <a:buNone/>
              <a:defRPr b="1" i="0" sz="2600" u="none" cap="none" strike="noStrike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600"/>
              <a:buFont typeface="Raleway"/>
              <a:buNone/>
              <a:defRPr b="1" i="0" sz="2600" u="none" cap="none" strike="noStrike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600"/>
              <a:buFont typeface="Raleway"/>
              <a:buNone/>
              <a:defRPr b="1" i="0" sz="2600" u="none" cap="none" strike="noStrike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600"/>
              <a:buFont typeface="Raleway"/>
              <a:buNone/>
              <a:defRPr b="1" i="0" sz="2600" u="none" cap="none" strike="noStrike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600"/>
              <a:buFont typeface="Raleway"/>
              <a:buNone/>
              <a:defRPr b="1" i="0" sz="2600" u="none" cap="none" strike="noStrike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600"/>
              <a:buFont typeface="Raleway"/>
              <a:buNone/>
              <a:defRPr b="1" i="0" sz="2600" u="none" cap="none" strike="noStrike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Helvetica Neue"/>
              <a:buChar char="●"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11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Helvetica Neue"/>
              <a:buChar char="○"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11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Helvetica Neue"/>
              <a:buChar char="■"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11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Helvetica Neue"/>
              <a:buChar char="●"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115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Helvetica Neue"/>
              <a:buChar char="○"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115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Helvetica Neue"/>
              <a:buChar char="■"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115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Helvetica Neue"/>
              <a:buChar char="●"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115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Helvetica Neue"/>
              <a:buChar char="○"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115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Helvetica Neue"/>
              <a:buChar char="■"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2" type="sldNum"/>
          </p:nvPr>
        </p:nvSpPr>
        <p:spPr>
          <a:xfrm>
            <a:off x="8748189" y="4779026"/>
            <a:ext cx="336814" cy="335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17.png"/></Relationships>
</file>

<file path=ppt/slides/_rels/slide10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instagram.com/explore/tags/finanzasparatodos/" TargetMode="External"/><Relationship Id="rId10" Type="http://schemas.openxmlformats.org/officeDocument/2006/relationships/hyperlink" Target="https://www.instagram.com/explore/tags/finanzassanas/" TargetMode="External"/><Relationship Id="rId13" Type="http://schemas.openxmlformats.org/officeDocument/2006/relationships/hyperlink" Target="https://www.instagram.com/explore/tags/emprendedores/" TargetMode="External"/><Relationship Id="rId12" Type="http://schemas.openxmlformats.org/officeDocument/2006/relationships/hyperlink" Target="https://www.instagram.com/explore/tags/finanzasynegocios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www.instagram.com/explore/tags/finanzaspersonales/" TargetMode="External"/><Relationship Id="rId4" Type="http://schemas.openxmlformats.org/officeDocument/2006/relationships/hyperlink" Target="https://www.instagram.com/explore/tags/finanzasburs%C3%A1tiles/" TargetMode="External"/><Relationship Id="rId9" Type="http://schemas.openxmlformats.org/officeDocument/2006/relationships/hyperlink" Target="https://www.instagram.com/explore/tags/finanzasparaemprendedores/" TargetMode="External"/><Relationship Id="rId15" Type="http://schemas.openxmlformats.org/officeDocument/2006/relationships/image" Target="../media/image2.png"/><Relationship Id="rId14" Type="http://schemas.openxmlformats.org/officeDocument/2006/relationships/image" Target="../media/image3.png"/><Relationship Id="rId16" Type="http://schemas.openxmlformats.org/officeDocument/2006/relationships/image" Target="../media/image22.png"/><Relationship Id="rId5" Type="http://schemas.openxmlformats.org/officeDocument/2006/relationships/hyperlink" Target="https://www.instagram.com/explore/tags/banca/" TargetMode="External"/><Relationship Id="rId6" Type="http://schemas.openxmlformats.org/officeDocument/2006/relationships/hyperlink" Target="https://www.instagram.com/explore/tags/educaci%C3%B3nfinanciera/" TargetMode="External"/><Relationship Id="rId7" Type="http://schemas.openxmlformats.org/officeDocument/2006/relationships/hyperlink" Target="https://www.instagram.com/explore/tags/finanzasinteligentes/" TargetMode="External"/><Relationship Id="rId8" Type="http://schemas.openxmlformats.org/officeDocument/2006/relationships/hyperlink" Target="https://www.instagram.com/explore/tags/finanzasexitosas/" TargetMode="External"/></Relationships>
</file>

<file path=ppt/slides/_rels/slide11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instagram.com/explore/tags/finanzasparatodos/" TargetMode="External"/><Relationship Id="rId10" Type="http://schemas.openxmlformats.org/officeDocument/2006/relationships/hyperlink" Target="https://www.instagram.com/explore/tags/finanzassanas/" TargetMode="External"/><Relationship Id="rId13" Type="http://schemas.openxmlformats.org/officeDocument/2006/relationships/hyperlink" Target="https://www.instagram.com/explore/tags/emprendedores/" TargetMode="External"/><Relationship Id="rId12" Type="http://schemas.openxmlformats.org/officeDocument/2006/relationships/hyperlink" Target="https://www.instagram.com/explore/tags/finanzasynegocios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www.instagram.com/explore/tags/finanzaspersonales/" TargetMode="External"/><Relationship Id="rId4" Type="http://schemas.openxmlformats.org/officeDocument/2006/relationships/hyperlink" Target="https://www.instagram.com/explore/tags/finanzasburs%C3%A1tiles/" TargetMode="External"/><Relationship Id="rId9" Type="http://schemas.openxmlformats.org/officeDocument/2006/relationships/hyperlink" Target="https://www.instagram.com/explore/tags/finanzasparaemprendedores/" TargetMode="External"/><Relationship Id="rId15" Type="http://schemas.openxmlformats.org/officeDocument/2006/relationships/image" Target="../media/image2.png"/><Relationship Id="rId14" Type="http://schemas.openxmlformats.org/officeDocument/2006/relationships/image" Target="../media/image3.png"/><Relationship Id="rId16" Type="http://schemas.openxmlformats.org/officeDocument/2006/relationships/image" Target="../media/image16.png"/><Relationship Id="rId5" Type="http://schemas.openxmlformats.org/officeDocument/2006/relationships/hyperlink" Target="https://www.instagram.com/explore/tags/banca/" TargetMode="External"/><Relationship Id="rId6" Type="http://schemas.openxmlformats.org/officeDocument/2006/relationships/hyperlink" Target="https://www.instagram.com/explore/tags/educaci%C3%B3nfinanciera/" TargetMode="External"/><Relationship Id="rId7" Type="http://schemas.openxmlformats.org/officeDocument/2006/relationships/hyperlink" Target="https://www.instagram.com/explore/tags/finanzasinteligentes/" TargetMode="External"/><Relationship Id="rId8" Type="http://schemas.openxmlformats.org/officeDocument/2006/relationships/hyperlink" Target="https://www.instagram.com/explore/tags/finanzasexitosas/" TargetMode="External"/></Relationships>
</file>

<file path=ppt/slides/_rels/slide12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instagram.com/explore/tags/finanzasparatodos/" TargetMode="External"/><Relationship Id="rId10" Type="http://schemas.openxmlformats.org/officeDocument/2006/relationships/hyperlink" Target="https://www.instagram.com/explore/tags/finanzassanas/" TargetMode="External"/><Relationship Id="rId13" Type="http://schemas.openxmlformats.org/officeDocument/2006/relationships/hyperlink" Target="https://www.instagram.com/explore/tags/emprendedores/" TargetMode="External"/><Relationship Id="rId12" Type="http://schemas.openxmlformats.org/officeDocument/2006/relationships/hyperlink" Target="https://www.instagram.com/explore/tags/finanzasynegocios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www.instagram.com/explore/tags/finanzaspersonales/" TargetMode="External"/><Relationship Id="rId4" Type="http://schemas.openxmlformats.org/officeDocument/2006/relationships/hyperlink" Target="https://www.instagram.com/explore/tags/finanzasburs%C3%A1tiles/" TargetMode="External"/><Relationship Id="rId9" Type="http://schemas.openxmlformats.org/officeDocument/2006/relationships/hyperlink" Target="https://www.instagram.com/explore/tags/finanzasparaemprendedores/" TargetMode="External"/><Relationship Id="rId15" Type="http://schemas.openxmlformats.org/officeDocument/2006/relationships/image" Target="../media/image2.png"/><Relationship Id="rId14" Type="http://schemas.openxmlformats.org/officeDocument/2006/relationships/image" Target="../media/image3.png"/><Relationship Id="rId16" Type="http://schemas.openxmlformats.org/officeDocument/2006/relationships/image" Target="../media/image28.png"/><Relationship Id="rId5" Type="http://schemas.openxmlformats.org/officeDocument/2006/relationships/hyperlink" Target="https://www.instagram.com/explore/tags/banca/" TargetMode="External"/><Relationship Id="rId6" Type="http://schemas.openxmlformats.org/officeDocument/2006/relationships/hyperlink" Target="https://www.instagram.com/explore/tags/educaci%C3%B3nfinanciera/" TargetMode="External"/><Relationship Id="rId7" Type="http://schemas.openxmlformats.org/officeDocument/2006/relationships/hyperlink" Target="https://www.instagram.com/explore/tags/finanzasinteligentes/" TargetMode="External"/><Relationship Id="rId8" Type="http://schemas.openxmlformats.org/officeDocument/2006/relationships/hyperlink" Target="https://www.instagram.com/explore/tags/finanzasexitosas/" TargetMode="External"/></Relationships>
</file>

<file path=ppt/slides/_rels/slide13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instagram.com/explore/tags/finanzasparatodos/" TargetMode="External"/><Relationship Id="rId10" Type="http://schemas.openxmlformats.org/officeDocument/2006/relationships/hyperlink" Target="https://www.instagram.com/explore/tags/finanzassanas/" TargetMode="External"/><Relationship Id="rId13" Type="http://schemas.openxmlformats.org/officeDocument/2006/relationships/hyperlink" Target="https://www.instagram.com/explore/tags/emprendedores/" TargetMode="External"/><Relationship Id="rId12" Type="http://schemas.openxmlformats.org/officeDocument/2006/relationships/hyperlink" Target="https://www.instagram.com/explore/tags/finanzasynegocios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www.instagram.com/explore/tags/finanzaspersonales/" TargetMode="External"/><Relationship Id="rId4" Type="http://schemas.openxmlformats.org/officeDocument/2006/relationships/hyperlink" Target="https://www.instagram.com/explore/tags/finanzasburs%C3%A1tiles/" TargetMode="External"/><Relationship Id="rId9" Type="http://schemas.openxmlformats.org/officeDocument/2006/relationships/hyperlink" Target="https://www.instagram.com/explore/tags/finanzasparaemprendedores/" TargetMode="External"/><Relationship Id="rId15" Type="http://schemas.openxmlformats.org/officeDocument/2006/relationships/image" Target="../media/image2.png"/><Relationship Id="rId14" Type="http://schemas.openxmlformats.org/officeDocument/2006/relationships/image" Target="../media/image3.png"/><Relationship Id="rId16" Type="http://schemas.openxmlformats.org/officeDocument/2006/relationships/image" Target="../media/image23.png"/><Relationship Id="rId5" Type="http://schemas.openxmlformats.org/officeDocument/2006/relationships/hyperlink" Target="https://www.instagram.com/explore/tags/banca/" TargetMode="External"/><Relationship Id="rId6" Type="http://schemas.openxmlformats.org/officeDocument/2006/relationships/hyperlink" Target="https://www.instagram.com/explore/tags/educaci%C3%B3nfinanciera/" TargetMode="External"/><Relationship Id="rId7" Type="http://schemas.openxmlformats.org/officeDocument/2006/relationships/hyperlink" Target="https://www.instagram.com/explore/tags/finanzasinteligentes/" TargetMode="External"/><Relationship Id="rId8" Type="http://schemas.openxmlformats.org/officeDocument/2006/relationships/hyperlink" Target="https://www.instagram.com/explore/tags/finanzasexitosas/" TargetMode="External"/></Relationships>
</file>

<file path=ppt/slides/_rels/slide14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instagram.com/explore/tags/finanzasparatodos/" TargetMode="External"/><Relationship Id="rId10" Type="http://schemas.openxmlformats.org/officeDocument/2006/relationships/hyperlink" Target="https://www.instagram.com/explore/tags/finanzassanas/" TargetMode="External"/><Relationship Id="rId13" Type="http://schemas.openxmlformats.org/officeDocument/2006/relationships/hyperlink" Target="https://www.instagram.com/explore/tags/emprendedores/" TargetMode="External"/><Relationship Id="rId12" Type="http://schemas.openxmlformats.org/officeDocument/2006/relationships/hyperlink" Target="https://www.instagram.com/explore/tags/finanzasynegocios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www.instagram.com/explore/tags/finanzaspersonales/" TargetMode="External"/><Relationship Id="rId4" Type="http://schemas.openxmlformats.org/officeDocument/2006/relationships/hyperlink" Target="https://www.instagram.com/explore/tags/finanzasburs%C3%A1tiles/" TargetMode="External"/><Relationship Id="rId9" Type="http://schemas.openxmlformats.org/officeDocument/2006/relationships/hyperlink" Target="https://www.instagram.com/explore/tags/finanzasparaemprendedores/" TargetMode="External"/><Relationship Id="rId15" Type="http://schemas.openxmlformats.org/officeDocument/2006/relationships/image" Target="../media/image2.png"/><Relationship Id="rId14" Type="http://schemas.openxmlformats.org/officeDocument/2006/relationships/image" Target="../media/image3.png"/><Relationship Id="rId16" Type="http://schemas.openxmlformats.org/officeDocument/2006/relationships/image" Target="../media/image15.png"/><Relationship Id="rId5" Type="http://schemas.openxmlformats.org/officeDocument/2006/relationships/hyperlink" Target="https://www.instagram.com/explore/tags/banca/" TargetMode="External"/><Relationship Id="rId6" Type="http://schemas.openxmlformats.org/officeDocument/2006/relationships/hyperlink" Target="https://www.instagram.com/explore/tags/educaci%C3%B3nfinanciera/" TargetMode="External"/><Relationship Id="rId7" Type="http://schemas.openxmlformats.org/officeDocument/2006/relationships/hyperlink" Target="https://www.instagram.com/explore/tags/finanzasinteligentes/" TargetMode="External"/><Relationship Id="rId8" Type="http://schemas.openxmlformats.org/officeDocument/2006/relationships/hyperlink" Target="https://www.instagram.com/explore/tags/finanzasexitosas/" TargetMode="External"/></Relationships>
</file>

<file path=ppt/slides/_rels/slide15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instagram.com/explore/tags/finanzasparatodos/" TargetMode="External"/><Relationship Id="rId10" Type="http://schemas.openxmlformats.org/officeDocument/2006/relationships/hyperlink" Target="https://www.instagram.com/explore/tags/finanzassanas/" TargetMode="External"/><Relationship Id="rId13" Type="http://schemas.openxmlformats.org/officeDocument/2006/relationships/hyperlink" Target="https://www.instagram.com/explore/tags/emprendedores/" TargetMode="External"/><Relationship Id="rId12" Type="http://schemas.openxmlformats.org/officeDocument/2006/relationships/hyperlink" Target="https://www.instagram.com/explore/tags/finanzasynegocios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www.instagram.com/explore/tags/finanzaspersonales/" TargetMode="External"/><Relationship Id="rId4" Type="http://schemas.openxmlformats.org/officeDocument/2006/relationships/hyperlink" Target="https://www.instagram.com/explore/tags/finanzasburs%C3%A1tiles/" TargetMode="External"/><Relationship Id="rId9" Type="http://schemas.openxmlformats.org/officeDocument/2006/relationships/hyperlink" Target="https://www.instagram.com/explore/tags/finanzasparaemprendedores/" TargetMode="External"/><Relationship Id="rId15" Type="http://schemas.openxmlformats.org/officeDocument/2006/relationships/image" Target="../media/image2.png"/><Relationship Id="rId14" Type="http://schemas.openxmlformats.org/officeDocument/2006/relationships/image" Target="../media/image3.png"/><Relationship Id="rId16" Type="http://schemas.openxmlformats.org/officeDocument/2006/relationships/image" Target="../media/image27.png"/><Relationship Id="rId5" Type="http://schemas.openxmlformats.org/officeDocument/2006/relationships/hyperlink" Target="https://www.instagram.com/explore/tags/banca/" TargetMode="External"/><Relationship Id="rId6" Type="http://schemas.openxmlformats.org/officeDocument/2006/relationships/hyperlink" Target="https://www.instagram.com/explore/tags/educaci%C3%B3nfinanciera/" TargetMode="External"/><Relationship Id="rId7" Type="http://schemas.openxmlformats.org/officeDocument/2006/relationships/hyperlink" Target="https://www.instagram.com/explore/tags/finanzasinteligentes/" TargetMode="External"/><Relationship Id="rId8" Type="http://schemas.openxmlformats.org/officeDocument/2006/relationships/hyperlink" Target="https://www.instagram.com/explore/tags/finanzasexitosas/" TargetMode="External"/></Relationships>
</file>

<file path=ppt/slides/_rels/slide16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instagram.com/explore/tags/finanzasparatodos/" TargetMode="External"/><Relationship Id="rId10" Type="http://schemas.openxmlformats.org/officeDocument/2006/relationships/hyperlink" Target="https://www.instagram.com/explore/tags/finanzassanas/" TargetMode="External"/><Relationship Id="rId13" Type="http://schemas.openxmlformats.org/officeDocument/2006/relationships/hyperlink" Target="https://www.instagram.com/explore/tags/emprendedores/" TargetMode="External"/><Relationship Id="rId12" Type="http://schemas.openxmlformats.org/officeDocument/2006/relationships/hyperlink" Target="https://www.instagram.com/explore/tags/finanzasynegocios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www.instagram.com/explore/tags/finanzaspersonales/" TargetMode="External"/><Relationship Id="rId4" Type="http://schemas.openxmlformats.org/officeDocument/2006/relationships/hyperlink" Target="https://www.instagram.com/explore/tags/finanzasburs%C3%A1tiles/" TargetMode="External"/><Relationship Id="rId9" Type="http://schemas.openxmlformats.org/officeDocument/2006/relationships/hyperlink" Target="https://www.instagram.com/explore/tags/finanzasparaemprendedores/" TargetMode="External"/><Relationship Id="rId15" Type="http://schemas.openxmlformats.org/officeDocument/2006/relationships/image" Target="../media/image2.png"/><Relationship Id="rId14" Type="http://schemas.openxmlformats.org/officeDocument/2006/relationships/image" Target="../media/image3.png"/><Relationship Id="rId16" Type="http://schemas.openxmlformats.org/officeDocument/2006/relationships/image" Target="../media/image26.png"/><Relationship Id="rId5" Type="http://schemas.openxmlformats.org/officeDocument/2006/relationships/hyperlink" Target="https://www.instagram.com/explore/tags/banca/" TargetMode="External"/><Relationship Id="rId6" Type="http://schemas.openxmlformats.org/officeDocument/2006/relationships/hyperlink" Target="https://www.instagram.com/explore/tags/educaci%C3%B3nfinanciera/" TargetMode="External"/><Relationship Id="rId7" Type="http://schemas.openxmlformats.org/officeDocument/2006/relationships/hyperlink" Target="https://www.instagram.com/explore/tags/finanzasinteligentes/" TargetMode="External"/><Relationship Id="rId8" Type="http://schemas.openxmlformats.org/officeDocument/2006/relationships/hyperlink" Target="https://www.instagram.com/explore/tags/finanzasexitosas/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png"/><Relationship Id="rId4" Type="http://schemas.openxmlformats.org/officeDocument/2006/relationships/image" Target="../media/image30.pn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instagram.com/explore/tags/finanzasparatodos/" TargetMode="External"/><Relationship Id="rId10" Type="http://schemas.openxmlformats.org/officeDocument/2006/relationships/hyperlink" Target="https://www.instagram.com/explore/tags/finanzassanas/" TargetMode="External"/><Relationship Id="rId13" Type="http://schemas.openxmlformats.org/officeDocument/2006/relationships/hyperlink" Target="https://www.instagram.com/explore/tags/emprendedores/" TargetMode="External"/><Relationship Id="rId12" Type="http://schemas.openxmlformats.org/officeDocument/2006/relationships/hyperlink" Target="https://www.instagram.com/explore/tags/finanzasynegocios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www.instagram.com/explore/tags/finanzaspersonales/" TargetMode="External"/><Relationship Id="rId4" Type="http://schemas.openxmlformats.org/officeDocument/2006/relationships/hyperlink" Target="https://www.instagram.com/explore/tags/finanzasburs%C3%A1tiles/" TargetMode="External"/><Relationship Id="rId9" Type="http://schemas.openxmlformats.org/officeDocument/2006/relationships/hyperlink" Target="https://www.instagram.com/explore/tags/finanzasparaemprendedores/" TargetMode="External"/><Relationship Id="rId15" Type="http://schemas.openxmlformats.org/officeDocument/2006/relationships/image" Target="../media/image2.png"/><Relationship Id="rId14" Type="http://schemas.openxmlformats.org/officeDocument/2006/relationships/image" Target="../media/image3.png"/><Relationship Id="rId16" Type="http://schemas.openxmlformats.org/officeDocument/2006/relationships/image" Target="../media/image21.png"/><Relationship Id="rId5" Type="http://schemas.openxmlformats.org/officeDocument/2006/relationships/hyperlink" Target="https://www.instagram.com/explore/tags/banca/" TargetMode="External"/><Relationship Id="rId6" Type="http://schemas.openxmlformats.org/officeDocument/2006/relationships/hyperlink" Target="https://www.instagram.com/explore/tags/educaci%C3%B3nfinanciera/" TargetMode="External"/><Relationship Id="rId7" Type="http://schemas.openxmlformats.org/officeDocument/2006/relationships/hyperlink" Target="https://www.instagram.com/explore/tags/finanzasinteligentes/" TargetMode="External"/><Relationship Id="rId8" Type="http://schemas.openxmlformats.org/officeDocument/2006/relationships/hyperlink" Target="https://www.instagram.com/explore/tags/finanzasexitosas/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2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.png"/><Relationship Id="rId4" Type="http://schemas.openxmlformats.org/officeDocument/2006/relationships/image" Target="../media/image3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.png"/><Relationship Id="rId4" Type="http://schemas.openxmlformats.org/officeDocument/2006/relationships/image" Target="../media/image3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instagram.com/explore/tags/finanzasparatodos/" TargetMode="External"/><Relationship Id="rId10" Type="http://schemas.openxmlformats.org/officeDocument/2006/relationships/hyperlink" Target="https://www.instagram.com/explore/tags/finanzassanas/" TargetMode="External"/><Relationship Id="rId13" Type="http://schemas.openxmlformats.org/officeDocument/2006/relationships/hyperlink" Target="https://www.instagram.com/explore/tags/emprendedores/" TargetMode="External"/><Relationship Id="rId12" Type="http://schemas.openxmlformats.org/officeDocument/2006/relationships/hyperlink" Target="https://www.instagram.com/explore/tags/finanzasynegocios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www.instagram.com/explore/tags/finanzaspersonales/" TargetMode="External"/><Relationship Id="rId4" Type="http://schemas.openxmlformats.org/officeDocument/2006/relationships/hyperlink" Target="https://www.instagram.com/explore/tags/finanzasburs%C3%A1tiles/" TargetMode="External"/><Relationship Id="rId9" Type="http://schemas.openxmlformats.org/officeDocument/2006/relationships/hyperlink" Target="https://www.instagram.com/explore/tags/finanzasparaemprendedores/" TargetMode="External"/><Relationship Id="rId15" Type="http://schemas.openxmlformats.org/officeDocument/2006/relationships/image" Target="../media/image2.png"/><Relationship Id="rId14" Type="http://schemas.openxmlformats.org/officeDocument/2006/relationships/image" Target="../media/image3.png"/><Relationship Id="rId16" Type="http://schemas.openxmlformats.org/officeDocument/2006/relationships/image" Target="../media/image13.png"/><Relationship Id="rId5" Type="http://schemas.openxmlformats.org/officeDocument/2006/relationships/hyperlink" Target="https://www.instagram.com/explore/tags/banca/" TargetMode="External"/><Relationship Id="rId6" Type="http://schemas.openxmlformats.org/officeDocument/2006/relationships/hyperlink" Target="https://www.instagram.com/explore/tags/educaci%C3%B3nfinanciera/" TargetMode="External"/><Relationship Id="rId7" Type="http://schemas.openxmlformats.org/officeDocument/2006/relationships/hyperlink" Target="https://www.instagram.com/explore/tags/finanzasinteligentes/" TargetMode="External"/><Relationship Id="rId8" Type="http://schemas.openxmlformats.org/officeDocument/2006/relationships/hyperlink" Target="https://www.instagram.com/explore/tags/finanzasexitosas/" TargetMode="External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instagram.com/explore/tags/finanzasparatodos/" TargetMode="External"/><Relationship Id="rId10" Type="http://schemas.openxmlformats.org/officeDocument/2006/relationships/hyperlink" Target="https://www.instagram.com/explore/tags/finanzassanas/" TargetMode="External"/><Relationship Id="rId13" Type="http://schemas.openxmlformats.org/officeDocument/2006/relationships/hyperlink" Target="https://www.instagram.com/explore/tags/emprendedores/" TargetMode="External"/><Relationship Id="rId12" Type="http://schemas.openxmlformats.org/officeDocument/2006/relationships/hyperlink" Target="https://www.instagram.com/explore/tags/finanzasynegocios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www.instagram.com/explore/tags/finanzaspersonales/" TargetMode="External"/><Relationship Id="rId4" Type="http://schemas.openxmlformats.org/officeDocument/2006/relationships/hyperlink" Target="https://www.instagram.com/explore/tags/finanzasburs%C3%A1tiles/" TargetMode="External"/><Relationship Id="rId9" Type="http://schemas.openxmlformats.org/officeDocument/2006/relationships/hyperlink" Target="https://www.instagram.com/explore/tags/finanzasparaemprendedores/" TargetMode="External"/><Relationship Id="rId15" Type="http://schemas.openxmlformats.org/officeDocument/2006/relationships/image" Target="../media/image2.png"/><Relationship Id="rId14" Type="http://schemas.openxmlformats.org/officeDocument/2006/relationships/image" Target="../media/image3.png"/><Relationship Id="rId16" Type="http://schemas.openxmlformats.org/officeDocument/2006/relationships/image" Target="../media/image25.png"/><Relationship Id="rId5" Type="http://schemas.openxmlformats.org/officeDocument/2006/relationships/hyperlink" Target="https://www.instagram.com/explore/tags/banca/" TargetMode="External"/><Relationship Id="rId6" Type="http://schemas.openxmlformats.org/officeDocument/2006/relationships/hyperlink" Target="https://www.instagram.com/explore/tags/educaci%C3%B3nfinanciera/" TargetMode="External"/><Relationship Id="rId7" Type="http://schemas.openxmlformats.org/officeDocument/2006/relationships/hyperlink" Target="https://www.instagram.com/explore/tags/finanzasinteligentes/" TargetMode="External"/><Relationship Id="rId8" Type="http://schemas.openxmlformats.org/officeDocument/2006/relationships/hyperlink" Target="https://www.instagram.com/explore/tags/finanzasexitosas/" TargetMode="External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instagram.com/explore/tags/finanzasparatodos/" TargetMode="External"/><Relationship Id="rId10" Type="http://schemas.openxmlformats.org/officeDocument/2006/relationships/hyperlink" Target="https://www.instagram.com/explore/tags/finanzassanas/" TargetMode="External"/><Relationship Id="rId13" Type="http://schemas.openxmlformats.org/officeDocument/2006/relationships/hyperlink" Target="https://www.instagram.com/explore/tags/emprendedores/" TargetMode="External"/><Relationship Id="rId12" Type="http://schemas.openxmlformats.org/officeDocument/2006/relationships/hyperlink" Target="https://www.instagram.com/explore/tags/finanzasynegocios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www.instagram.com/explore/tags/finanzaspersonales/" TargetMode="External"/><Relationship Id="rId4" Type="http://schemas.openxmlformats.org/officeDocument/2006/relationships/hyperlink" Target="https://www.instagram.com/explore/tags/finanzasburs%C3%A1tiles/" TargetMode="External"/><Relationship Id="rId9" Type="http://schemas.openxmlformats.org/officeDocument/2006/relationships/hyperlink" Target="https://www.instagram.com/explore/tags/finanzasparaemprendedores/" TargetMode="External"/><Relationship Id="rId15" Type="http://schemas.openxmlformats.org/officeDocument/2006/relationships/image" Target="../media/image2.png"/><Relationship Id="rId14" Type="http://schemas.openxmlformats.org/officeDocument/2006/relationships/image" Target="../media/image3.png"/><Relationship Id="rId16" Type="http://schemas.openxmlformats.org/officeDocument/2006/relationships/image" Target="../media/image24.png"/><Relationship Id="rId5" Type="http://schemas.openxmlformats.org/officeDocument/2006/relationships/hyperlink" Target="https://www.instagram.com/explore/tags/banca/" TargetMode="External"/><Relationship Id="rId6" Type="http://schemas.openxmlformats.org/officeDocument/2006/relationships/hyperlink" Target="https://www.instagram.com/explore/tags/educaci%C3%B3nfinanciera/" TargetMode="External"/><Relationship Id="rId7" Type="http://schemas.openxmlformats.org/officeDocument/2006/relationships/hyperlink" Target="https://www.instagram.com/explore/tags/finanzasinteligentes/" TargetMode="External"/><Relationship Id="rId8" Type="http://schemas.openxmlformats.org/officeDocument/2006/relationships/hyperlink" Target="https://www.instagram.com/explore/tags/finanzasexitosas/" TargetMode="External"/></Relationships>
</file>

<file path=ppt/slides/_rels/slide8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instagram.com/explore/tags/finanzasparatodos/" TargetMode="External"/><Relationship Id="rId10" Type="http://schemas.openxmlformats.org/officeDocument/2006/relationships/hyperlink" Target="https://www.instagram.com/explore/tags/finanzassanas/" TargetMode="External"/><Relationship Id="rId13" Type="http://schemas.openxmlformats.org/officeDocument/2006/relationships/hyperlink" Target="https://www.instagram.com/explore/tags/emprendedores/" TargetMode="External"/><Relationship Id="rId12" Type="http://schemas.openxmlformats.org/officeDocument/2006/relationships/hyperlink" Target="https://www.instagram.com/explore/tags/finanzasynegocios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www.instagram.com/explore/tags/finanzaspersonales/" TargetMode="External"/><Relationship Id="rId4" Type="http://schemas.openxmlformats.org/officeDocument/2006/relationships/hyperlink" Target="https://www.instagram.com/explore/tags/finanzasburs%C3%A1tiles/" TargetMode="External"/><Relationship Id="rId9" Type="http://schemas.openxmlformats.org/officeDocument/2006/relationships/hyperlink" Target="https://www.instagram.com/explore/tags/finanzasparaemprendedores/" TargetMode="External"/><Relationship Id="rId15" Type="http://schemas.openxmlformats.org/officeDocument/2006/relationships/image" Target="../media/image2.png"/><Relationship Id="rId14" Type="http://schemas.openxmlformats.org/officeDocument/2006/relationships/image" Target="../media/image3.png"/><Relationship Id="rId5" Type="http://schemas.openxmlformats.org/officeDocument/2006/relationships/hyperlink" Target="https://www.instagram.com/explore/tags/banca/" TargetMode="External"/><Relationship Id="rId6" Type="http://schemas.openxmlformats.org/officeDocument/2006/relationships/hyperlink" Target="https://www.instagram.com/explore/tags/educaci%C3%B3nfinanciera/" TargetMode="External"/><Relationship Id="rId7" Type="http://schemas.openxmlformats.org/officeDocument/2006/relationships/hyperlink" Target="https://www.instagram.com/explore/tags/finanzasinteligentes/" TargetMode="External"/><Relationship Id="rId8" Type="http://schemas.openxmlformats.org/officeDocument/2006/relationships/hyperlink" Target="https://www.instagram.com/explore/tags/finanzasexitosas/" TargetMode="External"/></Relationships>
</file>

<file path=ppt/slides/_rels/slide9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instagram.com/explore/tags/finanzasparatodos/" TargetMode="External"/><Relationship Id="rId10" Type="http://schemas.openxmlformats.org/officeDocument/2006/relationships/hyperlink" Target="https://www.instagram.com/explore/tags/finanzassanas/" TargetMode="External"/><Relationship Id="rId13" Type="http://schemas.openxmlformats.org/officeDocument/2006/relationships/hyperlink" Target="https://www.instagram.com/explore/tags/emprendedores/" TargetMode="External"/><Relationship Id="rId12" Type="http://schemas.openxmlformats.org/officeDocument/2006/relationships/hyperlink" Target="https://www.instagram.com/explore/tags/finanzasynegocios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www.instagram.com/explore/tags/finanzaspersonales/" TargetMode="External"/><Relationship Id="rId4" Type="http://schemas.openxmlformats.org/officeDocument/2006/relationships/hyperlink" Target="https://www.instagram.com/explore/tags/finanzasburs%C3%A1tiles/" TargetMode="External"/><Relationship Id="rId9" Type="http://schemas.openxmlformats.org/officeDocument/2006/relationships/hyperlink" Target="https://www.instagram.com/explore/tags/finanzasparaemprendedores/" TargetMode="External"/><Relationship Id="rId15" Type="http://schemas.openxmlformats.org/officeDocument/2006/relationships/image" Target="../media/image2.png"/><Relationship Id="rId14" Type="http://schemas.openxmlformats.org/officeDocument/2006/relationships/image" Target="../media/image3.png"/><Relationship Id="rId16" Type="http://schemas.openxmlformats.org/officeDocument/2006/relationships/image" Target="../media/image18.png"/><Relationship Id="rId5" Type="http://schemas.openxmlformats.org/officeDocument/2006/relationships/hyperlink" Target="https://www.instagram.com/explore/tags/banca/" TargetMode="External"/><Relationship Id="rId6" Type="http://schemas.openxmlformats.org/officeDocument/2006/relationships/hyperlink" Target="https://www.instagram.com/explore/tags/educaci%C3%B3nfinanciera/" TargetMode="External"/><Relationship Id="rId7" Type="http://schemas.openxmlformats.org/officeDocument/2006/relationships/hyperlink" Target="https://www.instagram.com/explore/tags/finanzasinteligentes/" TargetMode="External"/><Relationship Id="rId8" Type="http://schemas.openxmlformats.org/officeDocument/2006/relationships/hyperlink" Target="https://www.instagram.com/explore/tags/finanzasexitosa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" id="78" name="Google Shape;78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50525" y="4674550"/>
            <a:ext cx="934934" cy="236515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4"/>
          <p:cNvSpPr txBox="1"/>
          <p:nvPr/>
        </p:nvSpPr>
        <p:spPr>
          <a:xfrm>
            <a:off x="4151155" y="3584481"/>
            <a:ext cx="4351200" cy="5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17125" spcFirstLastPara="1" rIns="17125" wrap="square" tIns="171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9"/>
              </a:buClr>
              <a:buSzPts val="3000"/>
              <a:buFont typeface="Exo"/>
              <a:buNone/>
            </a:pPr>
            <a:r>
              <a:rPr b="1" i="0" lang="en-US" sz="3000" u="none" cap="none" strike="noStrike">
                <a:solidFill>
                  <a:srgbClr val="1C4587"/>
                </a:solidFill>
                <a:latin typeface="Exo"/>
                <a:ea typeface="Exo"/>
                <a:cs typeface="Exo"/>
                <a:sym typeface="Exo"/>
              </a:rPr>
              <a:t>PLANEACIÓN EDITORIAL</a:t>
            </a:r>
            <a:endParaRPr>
              <a:solidFill>
                <a:srgbClr val="1C4587"/>
              </a:solidFill>
            </a:endParaRPr>
          </a:p>
        </p:txBody>
      </p:sp>
      <p:sp>
        <p:nvSpPr>
          <p:cNvPr id="80" name="Google Shape;80;p14"/>
          <p:cNvSpPr/>
          <p:nvPr/>
        </p:nvSpPr>
        <p:spPr>
          <a:xfrm>
            <a:off x="4151153" y="3230996"/>
            <a:ext cx="860100" cy="363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anchorCtr="0" anchor="ctr" bIns="17125" lIns="17125" spcFirstLastPara="1" rIns="17125" wrap="square" tIns="171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7572"/>
              </a:buClr>
              <a:buSzPts val="1600"/>
              <a:buFont typeface="Helvetica Neue"/>
              <a:buNone/>
            </a:pPr>
            <a:r>
              <a:t/>
            </a:r>
            <a:endParaRPr b="0" i="0" sz="1600" u="none" cap="none" strike="noStrike">
              <a:solidFill>
                <a:srgbClr val="73757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Imagen" id="81" name="Google Shape;81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14983" y="468962"/>
            <a:ext cx="470466" cy="47046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4"/>
          <p:cNvSpPr txBox="1"/>
          <p:nvPr/>
        </p:nvSpPr>
        <p:spPr>
          <a:xfrm>
            <a:off x="4151149" y="4082038"/>
            <a:ext cx="2974200" cy="5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25" lIns="17125" spcFirstLastPara="1" rIns="17125" wrap="square" tIns="171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7572"/>
              </a:buClr>
              <a:buSzPts val="1900"/>
              <a:buFont typeface="Exo"/>
              <a:buNone/>
            </a:pPr>
            <a:r>
              <a:rPr lang="en-US" sz="2800">
                <a:solidFill>
                  <a:srgbClr val="737572"/>
                </a:solidFill>
                <a:latin typeface="Exo"/>
                <a:ea typeface="Exo"/>
                <a:cs typeface="Exo"/>
                <a:sym typeface="Exo"/>
              </a:rPr>
              <a:t>Abril </a:t>
            </a:r>
            <a:r>
              <a:rPr lang="en-US" sz="2800">
                <a:solidFill>
                  <a:srgbClr val="737572"/>
                </a:solidFill>
                <a:latin typeface="Exo"/>
                <a:ea typeface="Exo"/>
                <a:cs typeface="Exo"/>
                <a:sym typeface="Exo"/>
              </a:rPr>
              <a:t>2021</a:t>
            </a:r>
            <a:endParaRPr b="0" i="0" sz="2800" u="none" cap="none" strike="noStrike">
              <a:solidFill>
                <a:srgbClr val="737572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7572"/>
              </a:buClr>
              <a:buSzPts val="1900"/>
              <a:buFont typeface="Exo"/>
              <a:buNone/>
            </a:pPr>
            <a:r>
              <a:t/>
            </a:r>
            <a:endParaRPr sz="1900">
              <a:solidFill>
                <a:srgbClr val="737572"/>
              </a:solidFill>
              <a:latin typeface="Exo"/>
              <a:ea typeface="Exo"/>
              <a:cs typeface="Exo"/>
              <a:sym typeface="Exo"/>
            </a:endParaRPr>
          </a:p>
        </p:txBody>
      </p:sp>
      <p:pic>
        <p:nvPicPr>
          <p:cNvPr id="83" name="Google Shape;83;p14"/>
          <p:cNvPicPr preferRelativeResize="0"/>
          <p:nvPr/>
        </p:nvPicPr>
        <p:blipFill rotWithShape="1">
          <a:blip r:embed="rId5">
            <a:alphaModFix/>
          </a:blip>
          <a:srcRect b="29377" l="13673" r="23023" t="29123"/>
          <a:stretch/>
        </p:blipFill>
        <p:spPr>
          <a:xfrm>
            <a:off x="4151150" y="882848"/>
            <a:ext cx="4351200" cy="1604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0550" y="1332500"/>
            <a:ext cx="3578575" cy="357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4"/>
          <p:cNvPicPr preferRelativeResize="0"/>
          <p:nvPr/>
        </p:nvPicPr>
        <p:blipFill rotWithShape="1">
          <a:blip r:embed="rId7">
            <a:alphaModFix/>
          </a:blip>
          <a:srcRect b="67450" l="0" r="0" t="0"/>
          <a:stretch/>
        </p:blipFill>
        <p:spPr>
          <a:xfrm>
            <a:off x="180563" y="121782"/>
            <a:ext cx="3578558" cy="11648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9" name="Google Shape;199;p23"/>
          <p:cNvGraphicFramePr/>
          <p:nvPr/>
        </p:nvGraphicFramePr>
        <p:xfrm>
          <a:off x="357325" y="261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{AD01EAF0-296D-4AC0-BB1F-3AE607AB259C}</a:tableStyleId>
              </a:tblPr>
              <a:tblGrid>
                <a:gridCol w="1084975"/>
                <a:gridCol w="3532500"/>
              </a:tblGrid>
              <a:tr h="29752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/>
                        <a:t>Viernes 16</a:t>
                      </a:r>
                      <a:r>
                        <a:rPr b="1" lang="en-US"/>
                        <a:t> de Abril 2021</a:t>
                      </a:r>
                      <a:endParaRPr b="1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34159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venir"/>
                          <a:ea typeface="Avenir"/>
                          <a:cs typeface="Avenir"/>
                          <a:sym typeface="Avenir"/>
                        </a:rPr>
                        <a:t>Una inversión tiene:</a:t>
                      </a:r>
                      <a:endParaRPr sz="12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venir"/>
                          <a:ea typeface="Avenir"/>
                          <a:cs typeface="Avenir"/>
                          <a:sym typeface="Avenir"/>
                        </a:rPr>
                        <a:t>• Riesgo.</a:t>
                      </a:r>
                      <a:endParaRPr sz="12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venir"/>
                          <a:ea typeface="Avenir"/>
                          <a:cs typeface="Avenir"/>
                          <a:sym typeface="Avenir"/>
                        </a:rPr>
                        <a:t>• Mayores posibilidades de obtener rendimientos altos (en función del riesgo).</a:t>
                      </a:r>
                      <a:endParaRPr sz="12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venir"/>
                          <a:ea typeface="Avenir"/>
                          <a:cs typeface="Avenir"/>
                          <a:sym typeface="Avenir"/>
                        </a:rPr>
                        <a:t>• Mayor posibilidad de que el valor de sus ahorros crezca superando la tasa de inflación.</a:t>
                      </a:r>
                      <a:endParaRPr sz="12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venir"/>
                          <a:ea typeface="Avenir"/>
                          <a:cs typeface="Avenir"/>
                          <a:sym typeface="Avenir"/>
                        </a:rPr>
                        <a:t>• En muchos casos no cuenta con disponibilidad inmediata del dinero, la inversión debe ser para capital que no se va a necesitar a corto plazo.</a:t>
                      </a:r>
                      <a:endParaRPr sz="12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venir"/>
                          <a:ea typeface="Avenir"/>
                          <a:cs typeface="Avenir"/>
                          <a:sym typeface="Avenir"/>
                        </a:rPr>
                        <a:t>• Puede proveer un retorno de inversión en forma de intereses, dividendos, crecimiento de capital o una combinación.</a:t>
                      </a:r>
                      <a:endParaRPr sz="1200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#finanzas #segurodevida #inversiones #lifeinsurance 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#Finanzaspersonales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4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#Finanzasbursátiles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5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#Banca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6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#Educaciónfinanciera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7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#Finanzasinteligentes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8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#Finanzasexitosas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9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#Finanzasparaemprendedores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0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#Finanzassanas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1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#Finanzasparatodos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2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#Finanzasynegocios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#Emprendedores</a:t>
                      </a:r>
                      <a:endParaRPr sz="1000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6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>
                          <a:latin typeface="Exo"/>
                          <a:ea typeface="Exo"/>
                          <a:cs typeface="Exo"/>
                          <a:sym typeface="Exo"/>
                        </a:rPr>
                        <a:t>POST</a:t>
                      </a:r>
                      <a:endParaRPr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200" name="Google Shape;200;p23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201" name="Google Shape;201;p23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02" name="Google Shape;202;p23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03" name="Google Shape;203;p23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04" name="Google Shape;204;p23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05" name="Google Shape;205;p23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/>
            </a:p>
          </p:txBody>
        </p:sp>
      </p:grpSp>
      <p:pic>
        <p:nvPicPr>
          <p:cNvPr descr="Imagen" id="206" name="Google Shape;206;p23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8072150" y="4727575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ctángulo" id="207" name="Google Shape;207;p23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5213901" y="152524"/>
            <a:ext cx="3728950" cy="4380925"/>
          </a:xfrm>
          <a:prstGeom prst="rect">
            <a:avLst/>
          </a:prstGeom>
          <a:noFill/>
          <a:ln>
            <a:noFill/>
          </a:ln>
          <a:effectLst>
            <a:outerShdw blurRad="38100" rotWithShape="0" dir="5400000" dist="20000">
              <a:srgbClr val="000000">
                <a:alpha val="37650"/>
              </a:srgbClr>
            </a:outerShdw>
          </a:effectLst>
        </p:spPr>
      </p:pic>
      <p:pic>
        <p:nvPicPr>
          <p:cNvPr id="208" name="Google Shape;208;p2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415550" y="908925"/>
            <a:ext cx="3325649" cy="3325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3" name="Google Shape;213;p24"/>
          <p:cNvGraphicFramePr/>
          <p:nvPr/>
        </p:nvGraphicFramePr>
        <p:xfrm>
          <a:off x="281500" y="13366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{AD01EAF0-296D-4AC0-BB1F-3AE607AB259C}</a:tableStyleId>
              </a:tblPr>
              <a:tblGrid>
                <a:gridCol w="922125"/>
                <a:gridCol w="3002300"/>
              </a:tblGrid>
              <a:tr h="54577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/>
                        <a:t>Miércoles 21</a:t>
                      </a:r>
                      <a:r>
                        <a:rPr b="1" lang="en-US"/>
                        <a:t> de Abril 2021</a:t>
                      </a:r>
                      <a:endParaRPr b="1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546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El año 2021 tendrá mucho más de que hablar que el 2020. Muchos desarrollos y aplicaciones basadas en Big Data, Blockchain e Inteligencia Artificial ocuparán espacio en la prensa especializada, por lo que este año prevemos grandes avances. </a:t>
                      </a:r>
                      <a:endParaRPr sz="1300"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Si te gustaría invertir en estos sectores, no dudes en contactarnos, tenemos varios fondos que invierten específicamente en esto.</a:t>
                      </a:r>
                      <a:endParaRPr sz="1300"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#finanzas #segurodevida #inversiones #lifeinsurance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#Finanzaspersonales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4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#Finanzasbursátiles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5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#Banca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6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#Educaciónfinanciera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7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#Finanzasinteligentes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8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#Finanzasexitosas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9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#Finanzasparaemprendedores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0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#Finanzassanas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1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#Finanzasparatodos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2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#Finanzasynegocios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#Emprendedores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#BigData #BlockChain</a:t>
                      </a:r>
                      <a:endParaRPr sz="1000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37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>
                          <a:latin typeface="Exo"/>
                          <a:ea typeface="Exo"/>
                          <a:cs typeface="Exo"/>
                          <a:sym typeface="Exo"/>
                        </a:rPr>
                        <a:t>POST</a:t>
                      </a:r>
                      <a:endParaRPr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214" name="Google Shape;214;p24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215" name="Google Shape;215;p24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16" name="Google Shape;216;p24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17" name="Google Shape;217;p24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18" name="Google Shape;218;p24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19" name="Google Shape;219;p24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/>
            </a:p>
          </p:txBody>
        </p:sp>
      </p:grpSp>
      <p:pic>
        <p:nvPicPr>
          <p:cNvPr descr="Imagen" id="220" name="Google Shape;220;p24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8072150" y="4727575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ctángulo" id="221" name="Google Shape;221;p24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4982851" y="152524"/>
            <a:ext cx="3728950" cy="4380925"/>
          </a:xfrm>
          <a:prstGeom prst="rect">
            <a:avLst/>
          </a:prstGeom>
          <a:noFill/>
          <a:ln>
            <a:noFill/>
          </a:ln>
          <a:effectLst>
            <a:outerShdw blurRad="38100" rotWithShape="0" dir="5400000" dist="20000">
              <a:srgbClr val="000000">
                <a:alpha val="37650"/>
              </a:srgbClr>
            </a:outerShdw>
          </a:effectLst>
        </p:spPr>
      </p:pic>
      <p:pic>
        <p:nvPicPr>
          <p:cNvPr id="222" name="Google Shape;222;p2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211850" y="936275"/>
            <a:ext cx="3270950" cy="327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7" name="Google Shape;227;p25"/>
          <p:cNvGraphicFramePr/>
          <p:nvPr/>
        </p:nvGraphicFramePr>
        <p:xfrm>
          <a:off x="460675" y="152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{AD01EAF0-296D-4AC0-BB1F-3AE607AB259C}</a:tableStyleId>
              </a:tblPr>
              <a:tblGrid>
                <a:gridCol w="1029275"/>
                <a:gridCol w="3351125"/>
              </a:tblGrid>
              <a:tr h="54577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/>
                        <a:t>Lunes 19</a:t>
                      </a:r>
                      <a:r>
                        <a:rPr b="1" lang="en-US"/>
                        <a:t> de Abril 2021</a:t>
                      </a:r>
                      <a:endParaRPr b="1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546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No te preocupes más por tu vida futura. Nosotros te ayudamos a planearlo de la mejor manera para que la vivas al máximo. </a:t>
                      </a:r>
                      <a:endParaRPr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#finanzas #segurodevida #inversiones #lifeinsurance </a:t>
                      </a:r>
                      <a:r>
                        <a:rPr lang="en-US" sz="9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#Finanzaspersonales</a:t>
                      </a:r>
                      <a:r>
                        <a:rPr lang="en-US" sz="9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9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4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#Finanzasbursátiles</a:t>
                      </a:r>
                      <a:r>
                        <a:rPr lang="en-US" sz="9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9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5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#Banca</a:t>
                      </a:r>
                      <a:r>
                        <a:rPr lang="en-US" sz="9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9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6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#Educaciónfinanciera</a:t>
                      </a:r>
                      <a:r>
                        <a:rPr lang="en-US" sz="9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9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7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#Finanzasinteligentes</a:t>
                      </a:r>
                      <a:r>
                        <a:rPr lang="en-US" sz="9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9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8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#Finanzasexitosas</a:t>
                      </a:r>
                      <a:r>
                        <a:rPr lang="en-US" sz="9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9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9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#Finanzasparaemprendedores</a:t>
                      </a:r>
                      <a:r>
                        <a:rPr lang="en-US" sz="9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9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0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#Finanzassanas</a:t>
                      </a:r>
                      <a:r>
                        <a:rPr lang="en-US" sz="9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9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1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#Finanzasparatodos</a:t>
                      </a:r>
                      <a:r>
                        <a:rPr lang="en-US" sz="9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9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2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#Finanzasynegocios</a:t>
                      </a:r>
                      <a:r>
                        <a:rPr lang="en-US" sz="9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9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#Emprendedores</a:t>
                      </a:r>
                      <a:endParaRPr sz="900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37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>
                          <a:latin typeface="Exo"/>
                          <a:ea typeface="Exo"/>
                          <a:cs typeface="Exo"/>
                          <a:sym typeface="Exo"/>
                        </a:rPr>
                        <a:t>POST</a:t>
                      </a:r>
                      <a:endParaRPr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228" name="Google Shape;228;p25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229" name="Google Shape;229;p25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30" name="Google Shape;230;p25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31" name="Google Shape;231;p25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32" name="Google Shape;232;p25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33" name="Google Shape;233;p25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/>
            </a:p>
          </p:txBody>
        </p:sp>
      </p:grpSp>
      <p:pic>
        <p:nvPicPr>
          <p:cNvPr descr="Imagen" id="234" name="Google Shape;234;p25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8072150" y="4727575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ctángulo" id="235" name="Google Shape;235;p25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4982851" y="152524"/>
            <a:ext cx="3728950" cy="4380925"/>
          </a:xfrm>
          <a:prstGeom prst="rect">
            <a:avLst/>
          </a:prstGeom>
          <a:noFill/>
          <a:ln>
            <a:noFill/>
          </a:ln>
          <a:effectLst>
            <a:outerShdw blurRad="38100" rotWithShape="0" dir="5400000" dist="20000">
              <a:srgbClr val="000000">
                <a:alpha val="37650"/>
              </a:srgbClr>
            </a:outerShdw>
          </a:effectLst>
        </p:spPr>
      </p:pic>
      <p:pic>
        <p:nvPicPr>
          <p:cNvPr id="236" name="Google Shape;236;p25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166263" y="890687"/>
            <a:ext cx="3362124" cy="3362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1" name="Google Shape;241;p26"/>
          <p:cNvGraphicFramePr/>
          <p:nvPr/>
        </p:nvGraphicFramePr>
        <p:xfrm>
          <a:off x="357325" y="261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{AD01EAF0-296D-4AC0-BB1F-3AE607AB259C}</a:tableStyleId>
              </a:tblPr>
              <a:tblGrid>
                <a:gridCol w="1084975"/>
                <a:gridCol w="3532500"/>
              </a:tblGrid>
              <a:tr h="29752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/>
                        <a:t>Viernes 23</a:t>
                      </a:r>
                      <a:r>
                        <a:rPr b="1" lang="en-US"/>
                        <a:t> de Abril 2021</a:t>
                      </a:r>
                      <a:endParaRPr b="1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34159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venir"/>
                          <a:ea typeface="Avenir"/>
                          <a:cs typeface="Avenir"/>
                          <a:sym typeface="Avenir"/>
                        </a:rPr>
                        <a:t>La clave para obtener éxito en tus metas financieras es la </a:t>
                      </a:r>
                      <a:r>
                        <a:rPr b="1" lang="en-US" sz="1200">
                          <a:latin typeface="Avenir"/>
                          <a:ea typeface="Avenir"/>
                          <a:cs typeface="Avenir"/>
                          <a:sym typeface="Avenir"/>
                        </a:rPr>
                        <a:t>ORGANIZACIÓN</a:t>
                      </a:r>
                      <a:r>
                        <a:rPr lang="en-US" sz="1200">
                          <a:latin typeface="Avenir"/>
                          <a:ea typeface="Avenir"/>
                          <a:cs typeface="Avenir"/>
                          <a:sym typeface="Avenir"/>
                        </a:rPr>
                        <a:t>. Calcula cuáles serán tus ingresos y gastos durante, al menos, 3 meses. Un método que puede ser de utilidad es la </a:t>
                      </a:r>
                      <a:r>
                        <a:rPr b="1" lang="en-US" sz="1200">
                          <a:latin typeface="Avenir"/>
                          <a:ea typeface="Avenir"/>
                          <a:cs typeface="Avenir"/>
                          <a:sym typeface="Avenir"/>
                        </a:rPr>
                        <a:t>regla 50/30/20</a:t>
                      </a:r>
                      <a:r>
                        <a:rPr lang="en-US" sz="1200">
                          <a:latin typeface="Avenir"/>
                          <a:ea typeface="Avenir"/>
                          <a:cs typeface="Avenir"/>
                          <a:sym typeface="Avenir"/>
                        </a:rPr>
                        <a:t>, 50% es para mantener cubiertos tus gastos fijos, 30% para cualquier imprevisto y el 20% restante se destina al ahorro.</a:t>
                      </a:r>
                      <a:endParaRPr sz="12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#finanzas #segurodevida #inversiones #lifeinsurance 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#Finanzaspersonales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4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#Finanzasbursátiles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5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#Banca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6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#Educaciónfinanciera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7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#Finanzasinteligentes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8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#Finanzasexitosas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9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#Finanzasparaemprendedores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0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#Finanzassanas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1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#Finanzasparatodos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2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#Finanzasynegocios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#Emprendedores</a:t>
                      </a:r>
                      <a:endParaRPr sz="1000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6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>
                          <a:latin typeface="Exo"/>
                          <a:ea typeface="Exo"/>
                          <a:cs typeface="Exo"/>
                          <a:sym typeface="Exo"/>
                        </a:rPr>
                        <a:t>POST</a:t>
                      </a:r>
                      <a:endParaRPr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242" name="Google Shape;242;p26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243" name="Google Shape;243;p26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44" name="Google Shape;244;p26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45" name="Google Shape;245;p26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46" name="Google Shape;246;p26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47" name="Google Shape;247;p26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/>
            </a:p>
          </p:txBody>
        </p:sp>
      </p:grpSp>
      <p:pic>
        <p:nvPicPr>
          <p:cNvPr descr="Imagen" id="248" name="Google Shape;248;p26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8072150" y="4727575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ctángulo" id="249" name="Google Shape;249;p26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5213901" y="152524"/>
            <a:ext cx="3728950" cy="4380925"/>
          </a:xfrm>
          <a:prstGeom prst="rect">
            <a:avLst/>
          </a:prstGeom>
          <a:noFill/>
          <a:ln>
            <a:noFill/>
          </a:ln>
          <a:effectLst>
            <a:outerShdw blurRad="38100" rotWithShape="0" dir="5400000" dist="20000">
              <a:srgbClr val="000000">
                <a:alpha val="37650"/>
              </a:srgbClr>
            </a:outerShdw>
          </a:effectLst>
        </p:spPr>
      </p:pic>
      <p:pic>
        <p:nvPicPr>
          <p:cNvPr id="250" name="Google Shape;250;p26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415550" y="908925"/>
            <a:ext cx="3325649" cy="3325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5" name="Google Shape;255;p27"/>
          <p:cNvGraphicFramePr/>
          <p:nvPr/>
        </p:nvGraphicFramePr>
        <p:xfrm>
          <a:off x="281500" y="13366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{AD01EAF0-296D-4AC0-BB1F-3AE607AB259C}</a:tableStyleId>
              </a:tblPr>
              <a:tblGrid>
                <a:gridCol w="922125"/>
                <a:gridCol w="3002300"/>
              </a:tblGrid>
              <a:tr h="54577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/>
                        <a:t>Miércoles 28</a:t>
                      </a:r>
                      <a:r>
                        <a:rPr b="1" lang="en-US"/>
                        <a:t> de Abril 2021</a:t>
                      </a:r>
                      <a:endParaRPr b="1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546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Durante este año, también aumentará el acercamiento al 5G, con mayor velocidad en la transmisión de datos. Este aumento de conectividad favorece a una buena emisión de educación financiera y mayor facilidad y accesibilidad a portales bancarios.</a:t>
                      </a:r>
                      <a:endParaRPr sz="1300"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#finanzas #segurodevida #inversiones #lifeinsurance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#Finanzaspersonales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4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#Finanzasbursátiles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5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#Banca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6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#Educaciónfinanciera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7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#Finanzasinteligentes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8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#Finanzasexitosas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9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#Finanzasparaemprendedores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0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#Finanzassanas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1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#Finanzasparatodos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2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#Finanzasynegocios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#Emprendedores</a:t>
                      </a:r>
                      <a:endParaRPr sz="1000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37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>
                          <a:latin typeface="Exo"/>
                          <a:ea typeface="Exo"/>
                          <a:cs typeface="Exo"/>
                          <a:sym typeface="Exo"/>
                        </a:rPr>
                        <a:t>POST</a:t>
                      </a:r>
                      <a:endParaRPr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256" name="Google Shape;256;p27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257" name="Google Shape;257;p27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58" name="Google Shape;258;p27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59" name="Google Shape;259;p27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60" name="Google Shape;260;p27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61" name="Google Shape;261;p27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/>
            </a:p>
          </p:txBody>
        </p:sp>
      </p:grpSp>
      <p:pic>
        <p:nvPicPr>
          <p:cNvPr descr="Imagen" id="262" name="Google Shape;262;p27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8072150" y="4727575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ctángulo" id="263" name="Google Shape;263;p27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4982851" y="152524"/>
            <a:ext cx="3728950" cy="4380925"/>
          </a:xfrm>
          <a:prstGeom prst="rect">
            <a:avLst/>
          </a:prstGeom>
          <a:noFill/>
          <a:ln>
            <a:noFill/>
          </a:ln>
          <a:effectLst>
            <a:outerShdw blurRad="38100" rotWithShape="0" dir="5400000" dist="20000">
              <a:srgbClr val="000000">
                <a:alpha val="37650"/>
              </a:srgbClr>
            </a:outerShdw>
          </a:effectLst>
        </p:spPr>
      </p:pic>
      <p:pic>
        <p:nvPicPr>
          <p:cNvPr id="264" name="Google Shape;264;p27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225700" y="1014425"/>
            <a:ext cx="3243251" cy="3243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9" name="Google Shape;269;p28"/>
          <p:cNvGraphicFramePr/>
          <p:nvPr/>
        </p:nvGraphicFramePr>
        <p:xfrm>
          <a:off x="460675" y="152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{AD01EAF0-296D-4AC0-BB1F-3AE607AB259C}</a:tableStyleId>
              </a:tblPr>
              <a:tblGrid>
                <a:gridCol w="1029275"/>
                <a:gridCol w="3351125"/>
              </a:tblGrid>
              <a:tr h="54577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/>
                        <a:t>Lunes 26</a:t>
                      </a:r>
                      <a:r>
                        <a:rPr b="1" lang="en-US"/>
                        <a:t> de Abril 2021</a:t>
                      </a:r>
                      <a:endParaRPr b="1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546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Conoce cómo invertir puede ser de gran ayuda para el futuro educativo de tus hijos. Contamos con más de 20 años de experiencia para asesorarte. </a:t>
                      </a:r>
                      <a:endParaRPr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#finanzas #segurodevida #inversiones #lifeinsurance </a:t>
                      </a:r>
                      <a:r>
                        <a:rPr lang="en-US" sz="9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#Finanzaspersonales</a:t>
                      </a:r>
                      <a:r>
                        <a:rPr lang="en-US" sz="9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9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4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#Finanzasbursátiles</a:t>
                      </a:r>
                      <a:r>
                        <a:rPr lang="en-US" sz="9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9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5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#Banca</a:t>
                      </a:r>
                      <a:r>
                        <a:rPr lang="en-US" sz="9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9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6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#Educaciónfinanciera</a:t>
                      </a:r>
                      <a:r>
                        <a:rPr lang="en-US" sz="9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9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7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#Finanzasinteligentes</a:t>
                      </a:r>
                      <a:r>
                        <a:rPr lang="en-US" sz="9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9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8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#Finanzasexitosas</a:t>
                      </a:r>
                      <a:r>
                        <a:rPr lang="en-US" sz="9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9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9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#Finanzasparaemprendedores</a:t>
                      </a:r>
                      <a:r>
                        <a:rPr lang="en-US" sz="9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9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0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#Finanzassanas</a:t>
                      </a:r>
                      <a:r>
                        <a:rPr lang="en-US" sz="9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9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1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#Finanzasparatodos</a:t>
                      </a:r>
                      <a:r>
                        <a:rPr lang="en-US" sz="9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9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2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#Finanzasynegocios</a:t>
                      </a:r>
                      <a:r>
                        <a:rPr lang="en-US" sz="9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9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#Emprendedores</a:t>
                      </a:r>
                      <a:endParaRPr sz="900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37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>
                          <a:latin typeface="Exo"/>
                          <a:ea typeface="Exo"/>
                          <a:cs typeface="Exo"/>
                          <a:sym typeface="Exo"/>
                        </a:rPr>
                        <a:t>POST</a:t>
                      </a:r>
                      <a:endParaRPr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270" name="Google Shape;270;p28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271" name="Google Shape;271;p28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72" name="Google Shape;272;p28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73" name="Google Shape;273;p28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74" name="Google Shape;274;p28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75" name="Google Shape;275;p28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/>
            </a:p>
          </p:txBody>
        </p:sp>
      </p:grpSp>
      <p:pic>
        <p:nvPicPr>
          <p:cNvPr descr="Imagen" id="276" name="Google Shape;276;p28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8072150" y="4727575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ctángulo" id="277" name="Google Shape;277;p28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4982851" y="152524"/>
            <a:ext cx="3728950" cy="4380925"/>
          </a:xfrm>
          <a:prstGeom prst="rect">
            <a:avLst/>
          </a:prstGeom>
          <a:noFill/>
          <a:ln>
            <a:noFill/>
          </a:ln>
          <a:effectLst>
            <a:outerShdw blurRad="38100" rotWithShape="0" dir="5400000" dist="20000">
              <a:srgbClr val="000000">
                <a:alpha val="37650"/>
              </a:srgbClr>
            </a:outerShdw>
          </a:effectLst>
        </p:spPr>
      </p:pic>
      <p:pic>
        <p:nvPicPr>
          <p:cNvPr id="278" name="Google Shape;278;p28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151975" y="826075"/>
            <a:ext cx="3390701" cy="3390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3" name="Google Shape;283;p29"/>
          <p:cNvGraphicFramePr/>
          <p:nvPr/>
        </p:nvGraphicFramePr>
        <p:xfrm>
          <a:off x="281500" y="13366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{AD01EAF0-296D-4AC0-BB1F-3AE607AB259C}</a:tableStyleId>
              </a:tblPr>
              <a:tblGrid>
                <a:gridCol w="922125"/>
                <a:gridCol w="3002300"/>
              </a:tblGrid>
              <a:tr h="54577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/>
                        <a:t>Viernes 30</a:t>
                      </a:r>
                      <a:r>
                        <a:rPr b="1" lang="en-US"/>
                        <a:t> de Abril 2021</a:t>
                      </a:r>
                      <a:endParaRPr b="1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546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Haz una lista de tus deudas y planifica el pago según tus actuales circunstancias. Conversa con tus acreedores para encontrar tu mejor opción. En KNG estamos para ayudarte y asesorarte. </a:t>
                      </a:r>
                      <a:endParaRPr sz="1300"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#finanzas #segurodevida #inversiones #lifeinsurance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#Finanzaspersonales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4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#Finanzasbursátiles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5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#Banca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6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#Educaciónfinanciera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7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#Finanzasinteligentes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8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#Finanzasexitosas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9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#Finanzasparaemprendedores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0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#Finanzassanas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1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#Finanzasparatodos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2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#Finanzasynegocios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#Emprendedores</a:t>
                      </a:r>
                      <a:endParaRPr sz="1000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37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>
                          <a:latin typeface="Exo"/>
                          <a:ea typeface="Exo"/>
                          <a:cs typeface="Exo"/>
                          <a:sym typeface="Exo"/>
                        </a:rPr>
                        <a:t>POST</a:t>
                      </a:r>
                      <a:endParaRPr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284" name="Google Shape;284;p29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285" name="Google Shape;285;p29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86" name="Google Shape;286;p29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87" name="Google Shape;287;p29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88" name="Google Shape;288;p29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89" name="Google Shape;289;p29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/>
            </a:p>
          </p:txBody>
        </p:sp>
      </p:grpSp>
      <p:pic>
        <p:nvPicPr>
          <p:cNvPr descr="Imagen" id="290" name="Google Shape;290;p29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8072150" y="4727575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ctángulo" id="291" name="Google Shape;291;p29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4982851" y="152524"/>
            <a:ext cx="3728950" cy="4380925"/>
          </a:xfrm>
          <a:prstGeom prst="rect">
            <a:avLst/>
          </a:prstGeom>
          <a:noFill/>
          <a:ln>
            <a:noFill/>
          </a:ln>
          <a:effectLst>
            <a:outerShdw blurRad="38100" rotWithShape="0" dir="5400000" dist="20000">
              <a:srgbClr val="000000">
                <a:alpha val="37650"/>
              </a:srgbClr>
            </a:outerShdw>
          </a:effectLst>
        </p:spPr>
      </p:pic>
      <p:pic>
        <p:nvPicPr>
          <p:cNvPr id="292" name="Google Shape;292;p29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178425" y="902850"/>
            <a:ext cx="3337799" cy="3337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7" name="Google Shape;297;p30"/>
          <p:cNvGraphicFramePr/>
          <p:nvPr/>
        </p:nvGraphicFramePr>
        <p:xfrm>
          <a:off x="281500" y="57943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{AD01EAF0-296D-4AC0-BB1F-3AE607AB259C}</a:tableStyleId>
              </a:tblPr>
              <a:tblGrid>
                <a:gridCol w="922125"/>
                <a:gridCol w="3002300"/>
              </a:tblGrid>
              <a:tr h="10000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/>
                        <a:t>Jueves 08</a:t>
                      </a:r>
                      <a:r>
                        <a:rPr b="1" lang="en-US"/>
                        <a:t> de Abril 2021</a:t>
                      </a:r>
                      <a:endParaRPr b="1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546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37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>
                          <a:latin typeface="Exo"/>
                          <a:ea typeface="Exo"/>
                          <a:cs typeface="Exo"/>
                          <a:sym typeface="Exo"/>
                        </a:rPr>
                        <a:t>HISTORIA</a:t>
                      </a:r>
                      <a:endParaRPr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298" name="Google Shape;298;p30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299" name="Google Shape;299;p30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00" name="Google Shape;300;p30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01" name="Google Shape;301;p30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02" name="Google Shape;302;p30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03" name="Google Shape;303;p30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/>
            </a:p>
          </p:txBody>
        </p:sp>
      </p:grpSp>
      <p:pic>
        <p:nvPicPr>
          <p:cNvPr descr="Imagen" id="304" name="Google Shape;304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72150" y="4727575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1400" y="402675"/>
            <a:ext cx="2453688" cy="433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0" name="Google Shape;310;p31"/>
          <p:cNvGraphicFramePr/>
          <p:nvPr/>
        </p:nvGraphicFramePr>
        <p:xfrm>
          <a:off x="474425" y="106551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{AD01EAF0-296D-4AC0-BB1F-3AE607AB259C}</a:tableStyleId>
              </a:tblPr>
              <a:tblGrid>
                <a:gridCol w="823550"/>
                <a:gridCol w="2681375"/>
              </a:tblGrid>
              <a:tr h="52885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/>
                        <a:t>Sábado 10 de Abril</a:t>
                      </a:r>
                      <a:r>
                        <a:rPr b="1" lang="en-US"/>
                        <a:t> 2021</a:t>
                      </a:r>
                      <a:endParaRPr b="1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498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Exo"/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91425" marB="91425" marR="91425" marL="91425" anchor="ctr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14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>
                          <a:latin typeface="Exo"/>
                          <a:ea typeface="Exo"/>
                          <a:cs typeface="Exo"/>
                          <a:sym typeface="Exo"/>
                        </a:rPr>
                        <a:t>HISTORIA</a:t>
                      </a:r>
                      <a:endParaRPr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311" name="Google Shape;311;p31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312" name="Google Shape;312;p31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13" name="Google Shape;313;p31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14" name="Google Shape;314;p31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15" name="Google Shape;315;p31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16" name="Google Shape;316;p31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/>
            </a:p>
          </p:txBody>
        </p:sp>
      </p:grpSp>
      <p:pic>
        <p:nvPicPr>
          <p:cNvPr descr="Imagen" id="317" name="Google Shape;317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58450" y="4440900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5750" y="399751"/>
            <a:ext cx="2450225" cy="43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3" name="Google Shape;323;p32"/>
          <p:cNvGraphicFramePr/>
          <p:nvPr/>
        </p:nvGraphicFramePr>
        <p:xfrm>
          <a:off x="474425" y="106551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{AD01EAF0-296D-4AC0-BB1F-3AE607AB259C}</a:tableStyleId>
              </a:tblPr>
              <a:tblGrid>
                <a:gridCol w="823550"/>
                <a:gridCol w="2681375"/>
              </a:tblGrid>
              <a:tr h="52885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/>
                        <a:t>Martes 13 de Abril </a:t>
                      </a:r>
                      <a:r>
                        <a:rPr b="1" lang="en-US"/>
                        <a:t>2021</a:t>
                      </a:r>
                      <a:endParaRPr b="1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498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t/>
                      </a:r>
                      <a:endParaRPr sz="1200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Exo"/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91425" marB="91425" marR="91425" marL="91425" anchor="ctr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14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>
                          <a:latin typeface="Exo"/>
                          <a:ea typeface="Exo"/>
                          <a:cs typeface="Exo"/>
                          <a:sym typeface="Exo"/>
                        </a:rPr>
                        <a:t>HISTORIA</a:t>
                      </a:r>
                      <a:endParaRPr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324" name="Google Shape;324;p32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325" name="Google Shape;325;p32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26" name="Google Shape;326;p32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27" name="Google Shape;327;p32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28" name="Google Shape;328;p32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29" name="Google Shape;329;p32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/>
            </a:p>
          </p:txBody>
        </p:sp>
      </p:grpSp>
      <p:pic>
        <p:nvPicPr>
          <p:cNvPr descr="Imagen" id="330" name="Google Shape;330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58450" y="4440900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6125" y="236063"/>
            <a:ext cx="2627648" cy="4671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0" name="Google Shape;90;p15"/>
          <p:cNvGraphicFramePr/>
          <p:nvPr/>
        </p:nvGraphicFramePr>
        <p:xfrm>
          <a:off x="357325" y="261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{AD01EAF0-296D-4AC0-BB1F-3AE607AB259C}</a:tableStyleId>
              </a:tblPr>
              <a:tblGrid>
                <a:gridCol w="1084975"/>
                <a:gridCol w="3532500"/>
              </a:tblGrid>
              <a:tr h="29752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/>
                        <a:t>Jueves 01 de Abril 2021</a:t>
                      </a:r>
                      <a:endParaRPr b="1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34159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latin typeface="Avenir"/>
                          <a:ea typeface="Avenir"/>
                          <a:cs typeface="Avenir"/>
                          <a:sym typeface="Avenir"/>
                        </a:rPr>
                        <a:t>Opciones de inversión:</a:t>
                      </a:r>
                      <a:endParaRPr b="1" sz="12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venir"/>
                          <a:ea typeface="Avenir"/>
                          <a:cs typeface="Avenir"/>
                          <a:sym typeface="Avenir"/>
                        </a:rPr>
                        <a:t>• Inversión en educación: cursos, talleres, pregrado, postgrado, doctorado.</a:t>
                      </a:r>
                      <a:endParaRPr sz="12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venir"/>
                          <a:ea typeface="Avenir"/>
                          <a:cs typeface="Avenir"/>
                          <a:sym typeface="Avenir"/>
                        </a:rPr>
                        <a:t>• Inversión en bienes raíces: Inmuebles para alquilar o vender.</a:t>
                      </a:r>
                      <a:endParaRPr sz="12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venir"/>
                          <a:ea typeface="Avenir"/>
                          <a:cs typeface="Avenir"/>
                          <a:sym typeface="Avenir"/>
                        </a:rPr>
                        <a:t>• Inversión en un negocio propio: emprendimiento, inversión en una franquicia.</a:t>
                      </a:r>
                      <a:endParaRPr sz="12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venir"/>
                          <a:ea typeface="Avenir"/>
                          <a:cs typeface="Avenir"/>
                          <a:sym typeface="Avenir"/>
                        </a:rPr>
                        <a:t>• Inversión en mercado de capitales: inversión en activos financieros.</a:t>
                      </a:r>
                      <a:endParaRPr sz="12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#finanzas #segurodevida #inversiones #lifeinsurance 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#Finanzaspersonales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4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#Finanzasbursátiles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5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#Banca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6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#Educaciónfinanciera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7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#Finanzasinteligentes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8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#Finanzasexitosas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9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#Finanzasparaemprendedores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0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#Finanzassanas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1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#Finanzasparatodos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2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#Finanzasynegocios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#Emprendedores</a:t>
                      </a:r>
                      <a:endParaRPr sz="1000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6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>
                          <a:latin typeface="Exo"/>
                          <a:ea typeface="Exo"/>
                          <a:cs typeface="Exo"/>
                          <a:sym typeface="Exo"/>
                        </a:rPr>
                        <a:t>POST</a:t>
                      </a:r>
                      <a:endParaRPr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91" name="Google Shape;91;p15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92" name="Google Shape;92;p15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93" name="Google Shape;93;p15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94" name="Google Shape;94;p15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95" name="Google Shape;95;p15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96" name="Google Shape;96;p15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/>
            </a:p>
          </p:txBody>
        </p:sp>
      </p:grpSp>
      <p:pic>
        <p:nvPicPr>
          <p:cNvPr descr="Imagen" id="97" name="Google Shape;97;p15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8072150" y="4727575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ctángulo" id="98" name="Google Shape;98;p15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5213901" y="152524"/>
            <a:ext cx="3728950" cy="4380925"/>
          </a:xfrm>
          <a:prstGeom prst="rect">
            <a:avLst/>
          </a:prstGeom>
          <a:noFill/>
          <a:ln>
            <a:noFill/>
          </a:ln>
          <a:effectLst>
            <a:outerShdw blurRad="38100" rotWithShape="0" dir="5400000" dist="20000">
              <a:srgbClr val="000000">
                <a:alpha val="37650"/>
              </a:srgbClr>
            </a:outerShdw>
          </a:effectLst>
        </p:spPr>
      </p:pic>
      <p:pic>
        <p:nvPicPr>
          <p:cNvPr id="99" name="Google Shape;99;p15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450600" y="1029700"/>
            <a:ext cx="3255549" cy="3255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6" name="Google Shape;336;p33"/>
          <p:cNvGraphicFramePr/>
          <p:nvPr/>
        </p:nvGraphicFramePr>
        <p:xfrm>
          <a:off x="281500" y="13366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{AD01EAF0-296D-4AC0-BB1F-3AE607AB259C}</a:tableStyleId>
              </a:tblPr>
              <a:tblGrid>
                <a:gridCol w="922125"/>
                <a:gridCol w="3002300"/>
              </a:tblGrid>
              <a:tr h="54577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/>
                        <a:t>Jueves 15</a:t>
                      </a:r>
                      <a:r>
                        <a:rPr b="1" lang="en-US"/>
                        <a:t> de Abril 2021</a:t>
                      </a:r>
                      <a:endParaRPr b="1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546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37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>
                          <a:latin typeface="Exo"/>
                          <a:ea typeface="Exo"/>
                          <a:cs typeface="Exo"/>
                          <a:sym typeface="Exo"/>
                        </a:rPr>
                        <a:t>HISTORIA</a:t>
                      </a:r>
                      <a:endParaRPr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337" name="Google Shape;337;p33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338" name="Google Shape;338;p33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39" name="Google Shape;339;p33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40" name="Google Shape;340;p33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41" name="Google Shape;341;p33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42" name="Google Shape;342;p33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/>
            </a:p>
          </p:txBody>
        </p:sp>
      </p:grpSp>
      <p:pic>
        <p:nvPicPr>
          <p:cNvPr descr="Imagen" id="343" name="Google Shape;343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72150" y="4727575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3791" y="242700"/>
            <a:ext cx="2500409" cy="439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9" name="Google Shape;349;p34"/>
          <p:cNvGraphicFramePr/>
          <p:nvPr/>
        </p:nvGraphicFramePr>
        <p:xfrm>
          <a:off x="474425" y="106551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{AD01EAF0-296D-4AC0-BB1F-3AE607AB259C}</a:tableStyleId>
              </a:tblPr>
              <a:tblGrid>
                <a:gridCol w="823550"/>
                <a:gridCol w="2681375"/>
              </a:tblGrid>
              <a:tr h="52885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/>
                        <a:t>Sábado 17</a:t>
                      </a:r>
                      <a:r>
                        <a:rPr b="1" lang="en-US"/>
                        <a:t> de Abril 2021</a:t>
                      </a:r>
                      <a:endParaRPr b="1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498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Exo"/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91425" marB="91425" marR="91425" marL="91425" anchor="ctr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14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>
                          <a:latin typeface="Exo"/>
                          <a:ea typeface="Exo"/>
                          <a:cs typeface="Exo"/>
                          <a:sym typeface="Exo"/>
                        </a:rPr>
                        <a:t>HISTORIA</a:t>
                      </a:r>
                      <a:endParaRPr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350" name="Google Shape;350;p34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351" name="Google Shape;351;p34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52" name="Google Shape;352;p34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53" name="Google Shape;353;p34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54" name="Google Shape;354;p34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55" name="Google Shape;355;p34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/>
            </a:p>
          </p:txBody>
        </p:sp>
      </p:grpSp>
      <p:pic>
        <p:nvPicPr>
          <p:cNvPr descr="Imagen" id="356" name="Google Shape;356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82250" y="4669500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31750" y="410238"/>
            <a:ext cx="2285053" cy="4052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69200" y="410250"/>
            <a:ext cx="2310115" cy="4106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3" name="Google Shape;363;p35"/>
          <p:cNvGraphicFramePr/>
          <p:nvPr/>
        </p:nvGraphicFramePr>
        <p:xfrm>
          <a:off x="474425" y="106551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{AD01EAF0-296D-4AC0-BB1F-3AE607AB259C}</a:tableStyleId>
              </a:tblPr>
              <a:tblGrid>
                <a:gridCol w="823550"/>
                <a:gridCol w="2681375"/>
              </a:tblGrid>
              <a:tr h="52885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/>
                        <a:t>Martes 20</a:t>
                      </a:r>
                      <a:r>
                        <a:rPr b="1" lang="en-US"/>
                        <a:t> de Abril 2021</a:t>
                      </a:r>
                      <a:endParaRPr b="1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498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t/>
                      </a:r>
                      <a:endParaRPr sz="1200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Exo"/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91425" marB="91425" marR="91425" marL="91425" anchor="ctr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14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>
                          <a:latin typeface="Exo"/>
                          <a:ea typeface="Exo"/>
                          <a:cs typeface="Exo"/>
                          <a:sym typeface="Exo"/>
                        </a:rPr>
                        <a:t>HISTORIA</a:t>
                      </a:r>
                      <a:endParaRPr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364" name="Google Shape;364;p35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365" name="Google Shape;365;p35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66" name="Google Shape;366;p35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67" name="Google Shape;367;p35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68" name="Google Shape;368;p35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69" name="Google Shape;369;p35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/>
            </a:p>
          </p:txBody>
        </p:sp>
      </p:grpSp>
      <p:pic>
        <p:nvPicPr>
          <p:cNvPr descr="Imagen" id="370" name="Google Shape;370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58450" y="4440900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9300" y="545550"/>
            <a:ext cx="2281152" cy="405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6" name="Google Shape;376;p36"/>
          <p:cNvGraphicFramePr/>
          <p:nvPr/>
        </p:nvGraphicFramePr>
        <p:xfrm>
          <a:off x="281500" y="57943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{AD01EAF0-296D-4AC0-BB1F-3AE607AB259C}</a:tableStyleId>
              </a:tblPr>
              <a:tblGrid>
                <a:gridCol w="922125"/>
                <a:gridCol w="3002300"/>
              </a:tblGrid>
              <a:tr h="10000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/>
                        <a:t>Jueves 22</a:t>
                      </a:r>
                      <a:r>
                        <a:rPr b="1" lang="en-US"/>
                        <a:t> de Abril 2021</a:t>
                      </a:r>
                      <a:endParaRPr b="1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546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37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>
                          <a:latin typeface="Exo"/>
                          <a:ea typeface="Exo"/>
                          <a:cs typeface="Exo"/>
                          <a:sym typeface="Exo"/>
                        </a:rPr>
                        <a:t>HISTORIA</a:t>
                      </a:r>
                      <a:endParaRPr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377" name="Google Shape;377;p36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378" name="Google Shape;378;p36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79" name="Google Shape;379;p36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80" name="Google Shape;380;p36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81" name="Google Shape;381;p36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82" name="Google Shape;382;p36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/>
            </a:p>
          </p:txBody>
        </p:sp>
      </p:grpSp>
      <p:pic>
        <p:nvPicPr>
          <p:cNvPr descr="Imagen" id="383" name="Google Shape;383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72150" y="4727575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45975" y="236063"/>
            <a:ext cx="2627648" cy="4671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" name="Google Shape;389;p37"/>
          <p:cNvGraphicFramePr/>
          <p:nvPr/>
        </p:nvGraphicFramePr>
        <p:xfrm>
          <a:off x="474425" y="106551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{AD01EAF0-296D-4AC0-BB1F-3AE607AB259C}</a:tableStyleId>
              </a:tblPr>
              <a:tblGrid>
                <a:gridCol w="823550"/>
                <a:gridCol w="2681375"/>
              </a:tblGrid>
              <a:tr h="52885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/>
                        <a:t>Sábado 24</a:t>
                      </a:r>
                      <a:r>
                        <a:rPr b="1" lang="en-US"/>
                        <a:t> de Abril 2021</a:t>
                      </a:r>
                      <a:endParaRPr b="1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498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Exo"/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91425" marB="91425" marR="91425" marL="91425" anchor="ctr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14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>
                          <a:latin typeface="Exo"/>
                          <a:ea typeface="Exo"/>
                          <a:cs typeface="Exo"/>
                          <a:sym typeface="Exo"/>
                        </a:rPr>
                        <a:t>HISTORIA</a:t>
                      </a:r>
                      <a:endParaRPr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390" name="Google Shape;390;p37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391" name="Google Shape;391;p37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92" name="Google Shape;392;p37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93" name="Google Shape;393;p37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94" name="Google Shape;394;p37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95" name="Google Shape;395;p37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/>
            </a:p>
          </p:txBody>
        </p:sp>
      </p:grpSp>
      <p:pic>
        <p:nvPicPr>
          <p:cNvPr descr="Imagen" id="396" name="Google Shape;396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58450" y="4440900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3725" y="236063"/>
            <a:ext cx="2627648" cy="4671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2" name="Google Shape;402;p38"/>
          <p:cNvGraphicFramePr/>
          <p:nvPr/>
        </p:nvGraphicFramePr>
        <p:xfrm>
          <a:off x="474425" y="106551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{AD01EAF0-296D-4AC0-BB1F-3AE607AB259C}</a:tableStyleId>
              </a:tblPr>
              <a:tblGrid>
                <a:gridCol w="823550"/>
                <a:gridCol w="2681375"/>
              </a:tblGrid>
              <a:tr h="52885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/>
                        <a:t>Martes 27</a:t>
                      </a:r>
                      <a:r>
                        <a:rPr b="1" lang="en-US"/>
                        <a:t> de Abril 2021</a:t>
                      </a:r>
                      <a:endParaRPr b="1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498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t/>
                      </a:r>
                      <a:endParaRPr sz="1200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Exo"/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91425" marB="91425" marR="91425" marL="91425" anchor="ctr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14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>
                          <a:latin typeface="Exo"/>
                          <a:ea typeface="Exo"/>
                          <a:cs typeface="Exo"/>
                          <a:sym typeface="Exo"/>
                        </a:rPr>
                        <a:t>HISTORIA</a:t>
                      </a:r>
                      <a:endParaRPr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403" name="Google Shape;403;p38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404" name="Google Shape;404;p38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405" name="Google Shape;405;p38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406" name="Google Shape;406;p38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407" name="Google Shape;407;p38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408" name="Google Shape;408;p38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/>
            </a:p>
          </p:txBody>
        </p:sp>
      </p:grpSp>
      <p:pic>
        <p:nvPicPr>
          <p:cNvPr descr="Imagen" id="409" name="Google Shape;409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58450" y="4440900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3575" y="368531"/>
            <a:ext cx="2404775" cy="42294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5" name="Google Shape;415;p39"/>
          <p:cNvGraphicFramePr/>
          <p:nvPr/>
        </p:nvGraphicFramePr>
        <p:xfrm>
          <a:off x="281500" y="13366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{AD01EAF0-296D-4AC0-BB1F-3AE607AB259C}</a:tableStyleId>
              </a:tblPr>
              <a:tblGrid>
                <a:gridCol w="922125"/>
                <a:gridCol w="3002300"/>
              </a:tblGrid>
              <a:tr h="54577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/>
                        <a:t>Jueves 29</a:t>
                      </a:r>
                      <a:r>
                        <a:rPr b="1" lang="en-US"/>
                        <a:t> de Abril 2021</a:t>
                      </a:r>
                      <a:endParaRPr b="1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546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37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>
                          <a:latin typeface="Exo"/>
                          <a:ea typeface="Exo"/>
                          <a:cs typeface="Exo"/>
                          <a:sym typeface="Exo"/>
                        </a:rPr>
                        <a:t>HISTORIA</a:t>
                      </a:r>
                      <a:endParaRPr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416" name="Google Shape;416;p39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417" name="Google Shape;417;p39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418" name="Google Shape;418;p39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419" name="Google Shape;419;p39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420" name="Google Shape;420;p39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421" name="Google Shape;421;p39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/>
            </a:p>
          </p:txBody>
        </p:sp>
      </p:grpSp>
      <p:pic>
        <p:nvPicPr>
          <p:cNvPr descr="Imagen" id="422" name="Google Shape;422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72150" y="4727575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8550" y="421150"/>
            <a:ext cx="2377300" cy="420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4" name="Google Shape;104;p16"/>
          <p:cNvGraphicFramePr/>
          <p:nvPr/>
        </p:nvGraphicFramePr>
        <p:xfrm>
          <a:off x="474425" y="106551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{AD01EAF0-296D-4AC0-BB1F-3AE607AB259C}</a:tableStyleId>
              </a:tblPr>
              <a:tblGrid>
                <a:gridCol w="823550"/>
                <a:gridCol w="2681375"/>
              </a:tblGrid>
              <a:tr h="52885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/>
                        <a:t>Viernes 02 de Abril</a:t>
                      </a:r>
                      <a:r>
                        <a:rPr b="1" lang="en-US"/>
                        <a:t> 2021</a:t>
                      </a:r>
                      <a:endParaRPr b="1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498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Exo"/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91425" marB="91425" marR="91425" marL="91425" anchor="ctr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14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>
                          <a:latin typeface="Exo"/>
                          <a:ea typeface="Exo"/>
                          <a:cs typeface="Exo"/>
                          <a:sym typeface="Exo"/>
                        </a:rPr>
                        <a:t>HISTORIA</a:t>
                      </a:r>
                      <a:endParaRPr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105" name="Google Shape;105;p16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106" name="Google Shape;106;p16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7" name="Google Shape;107;p16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8" name="Google Shape;108;p16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9" name="Google Shape;109;p16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0" name="Google Shape;110;p16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/>
            </a:p>
          </p:txBody>
        </p:sp>
      </p:grpSp>
      <p:pic>
        <p:nvPicPr>
          <p:cNvPr descr="Imagen" id="111" name="Google Shape;111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58450" y="4440900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6825" y="545550"/>
            <a:ext cx="2292081" cy="405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7" name="Google Shape;117;p17"/>
          <p:cNvGraphicFramePr/>
          <p:nvPr/>
        </p:nvGraphicFramePr>
        <p:xfrm>
          <a:off x="474425" y="106551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{AD01EAF0-296D-4AC0-BB1F-3AE607AB259C}</a:tableStyleId>
              </a:tblPr>
              <a:tblGrid>
                <a:gridCol w="823550"/>
                <a:gridCol w="2681375"/>
              </a:tblGrid>
              <a:tr h="52885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/>
                        <a:t>Martes 06 de Abril 2021</a:t>
                      </a:r>
                      <a:endParaRPr b="1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498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t/>
                      </a:r>
                      <a:endParaRPr sz="1200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Exo"/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91425" marB="91425" marR="91425" marL="91425" anchor="ctr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14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>
                          <a:latin typeface="Exo"/>
                          <a:ea typeface="Exo"/>
                          <a:cs typeface="Exo"/>
                          <a:sym typeface="Exo"/>
                        </a:rPr>
                        <a:t>HISTORIA</a:t>
                      </a:r>
                      <a:endParaRPr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118" name="Google Shape;118;p17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119" name="Google Shape;119;p17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0" name="Google Shape;120;p17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1" name="Google Shape;121;p17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2" name="Google Shape;122;p17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3" name="Google Shape;123;p17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/>
            </a:p>
          </p:txBody>
        </p:sp>
      </p:grpSp>
      <p:pic>
        <p:nvPicPr>
          <p:cNvPr descr="Imagen" id="124" name="Google Shape;12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58450" y="4440900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67050" y="410238"/>
            <a:ext cx="2280052" cy="405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0" name="Google Shape;130;p18"/>
          <p:cNvGraphicFramePr/>
          <p:nvPr/>
        </p:nvGraphicFramePr>
        <p:xfrm>
          <a:off x="281500" y="13366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{AD01EAF0-296D-4AC0-BB1F-3AE607AB259C}</a:tableStyleId>
              </a:tblPr>
              <a:tblGrid>
                <a:gridCol w="922125"/>
                <a:gridCol w="3002300"/>
              </a:tblGrid>
              <a:tr h="54577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/>
                        <a:t>Miércoles 07 de Abril 2021</a:t>
                      </a:r>
                      <a:endParaRPr b="1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546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Un sector que está tomando mucha fuerza, el relativo a inversión en empresas innovadoras y startups, es el crowdfunding en plataformas de equity, que está logrando financiar la mayoría de los proyectos que en ellas se publican.</a:t>
                      </a:r>
                      <a:endParaRPr sz="1300"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Entérate de esto y muchas más noticias financieras en KNG International Advisors.</a:t>
                      </a:r>
                      <a:endParaRPr sz="1200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#finanzas #segurodevida #inversiones #lifeinsurance </a:t>
                      </a:r>
                      <a:r>
                        <a:rPr lang="en-US" sz="8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#Finanzaspersonales</a:t>
                      </a:r>
                      <a:r>
                        <a:rPr lang="en-US" sz="8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8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4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#Finanzasbursátiles</a:t>
                      </a:r>
                      <a:r>
                        <a:rPr lang="en-US" sz="8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8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5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#Banca</a:t>
                      </a:r>
                      <a:r>
                        <a:rPr lang="en-US" sz="8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8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6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#Educaciónfinanciera</a:t>
                      </a:r>
                      <a:r>
                        <a:rPr lang="en-US" sz="8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8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7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#Finanzasinteligentes</a:t>
                      </a:r>
                      <a:r>
                        <a:rPr lang="en-US" sz="8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8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8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#Finanzasexitosas</a:t>
                      </a:r>
                      <a:r>
                        <a:rPr lang="en-US" sz="8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8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9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#Finanzasparaemprendedores</a:t>
                      </a:r>
                      <a:r>
                        <a:rPr lang="en-US" sz="8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8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0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#Finanzassanas</a:t>
                      </a:r>
                      <a:r>
                        <a:rPr lang="en-US" sz="8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8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1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#Finanzasparatodos</a:t>
                      </a:r>
                      <a:r>
                        <a:rPr lang="en-US" sz="8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8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2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#Finanzasynegocios</a:t>
                      </a:r>
                      <a:r>
                        <a:rPr lang="en-US" sz="8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8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#Emprendedores</a:t>
                      </a:r>
                      <a:endParaRPr sz="800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37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>
                          <a:latin typeface="Exo"/>
                          <a:ea typeface="Exo"/>
                          <a:cs typeface="Exo"/>
                          <a:sym typeface="Exo"/>
                        </a:rPr>
                        <a:t>POST</a:t>
                      </a:r>
                      <a:endParaRPr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131" name="Google Shape;131;p18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132" name="Google Shape;132;p18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3" name="Google Shape;133;p18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4" name="Google Shape;134;p18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5" name="Google Shape;135;p18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6" name="Google Shape;136;p18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/>
            </a:p>
          </p:txBody>
        </p:sp>
      </p:grpSp>
      <p:pic>
        <p:nvPicPr>
          <p:cNvPr descr="Imagen" id="137" name="Google Shape;137;p18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8072150" y="4727575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ctángulo" id="138" name="Google Shape;138;p18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4982851" y="152524"/>
            <a:ext cx="3728950" cy="4380925"/>
          </a:xfrm>
          <a:prstGeom prst="rect">
            <a:avLst/>
          </a:prstGeom>
          <a:noFill/>
          <a:ln>
            <a:noFill/>
          </a:ln>
          <a:effectLst>
            <a:outerShdw blurRad="38100" rotWithShape="0" dir="5400000" dist="20000">
              <a:srgbClr val="000000">
                <a:alpha val="37650"/>
              </a:srgbClr>
            </a:outerShdw>
          </a:effectLst>
        </p:spPr>
      </p:pic>
      <p:pic>
        <p:nvPicPr>
          <p:cNvPr id="139" name="Google Shape;139;p18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154100" y="878525"/>
            <a:ext cx="3386451" cy="3386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4" name="Google Shape;144;p19"/>
          <p:cNvGraphicFramePr/>
          <p:nvPr/>
        </p:nvGraphicFramePr>
        <p:xfrm>
          <a:off x="460675" y="152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{AD01EAF0-296D-4AC0-BB1F-3AE607AB259C}</a:tableStyleId>
              </a:tblPr>
              <a:tblGrid>
                <a:gridCol w="1029275"/>
                <a:gridCol w="3351125"/>
              </a:tblGrid>
              <a:tr h="54577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/>
                        <a:t>Lunes 05 de Abril 2021</a:t>
                      </a:r>
                      <a:endParaRPr b="1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546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Cumple tus sueños de la mejor y más fácil manera, en KNG te ayudamos a lograrlo. </a:t>
                      </a:r>
                      <a:endParaRPr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Contáctanos.</a:t>
                      </a:r>
                      <a:endParaRPr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#finanzas #segurodevida #inversiones #lifeinsurance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#Finanzaspersonales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4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#Finanzasbursátiles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5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#Banca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6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#Educaciónfinanciera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7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#Finanzasinteligentes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8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#Finanzasexitosas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9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#Finanzasparaemprendedores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0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#Finanzassanas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1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#Finanzasparatodos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2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#Finanzasynegocios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0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#Emprendedores</a:t>
                      </a:r>
                      <a:endParaRPr sz="1000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37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>
                          <a:latin typeface="Exo"/>
                          <a:ea typeface="Exo"/>
                          <a:cs typeface="Exo"/>
                          <a:sym typeface="Exo"/>
                        </a:rPr>
                        <a:t>POST</a:t>
                      </a:r>
                      <a:endParaRPr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145" name="Google Shape;145;p19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146" name="Google Shape;146;p19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7" name="Google Shape;147;p19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8" name="Google Shape;148;p19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9" name="Google Shape;149;p19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0" name="Google Shape;150;p19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/>
            </a:p>
          </p:txBody>
        </p:sp>
      </p:grpSp>
      <p:pic>
        <p:nvPicPr>
          <p:cNvPr descr="Imagen" id="151" name="Google Shape;151;p19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8072150" y="4727575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ctángulo" id="152" name="Google Shape;152;p19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4982851" y="152524"/>
            <a:ext cx="3728950" cy="4380925"/>
          </a:xfrm>
          <a:prstGeom prst="rect">
            <a:avLst/>
          </a:prstGeom>
          <a:noFill/>
          <a:ln>
            <a:noFill/>
          </a:ln>
          <a:effectLst>
            <a:outerShdw blurRad="38100" rotWithShape="0" dir="5400000" dist="20000">
              <a:srgbClr val="000000">
                <a:alpha val="37650"/>
              </a:srgbClr>
            </a:outerShdw>
          </a:effectLst>
        </p:spPr>
      </p:pic>
      <p:pic>
        <p:nvPicPr>
          <p:cNvPr id="153" name="Google Shape;153;p19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170351" y="953700"/>
            <a:ext cx="3353975" cy="335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8" name="Google Shape;158;p20"/>
          <p:cNvGraphicFramePr/>
          <p:nvPr/>
        </p:nvGraphicFramePr>
        <p:xfrm>
          <a:off x="357325" y="261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{AD01EAF0-296D-4AC0-BB1F-3AE607AB259C}</a:tableStyleId>
              </a:tblPr>
              <a:tblGrid>
                <a:gridCol w="1084975"/>
                <a:gridCol w="3532500"/>
              </a:tblGrid>
              <a:tr h="29752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/>
                        <a:t>Viernes 09 de Abril</a:t>
                      </a:r>
                      <a:r>
                        <a:rPr b="1" lang="en-US"/>
                        <a:t> 2021</a:t>
                      </a:r>
                      <a:endParaRPr b="1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34159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venir"/>
                          <a:ea typeface="Avenir"/>
                          <a:cs typeface="Avenir"/>
                          <a:sym typeface="Avenir"/>
                        </a:rPr>
                        <a:t>Para cumplir nuestros objetivos hay que tenerlos bien claros y definidos. Tómate el tiempo de anotar tus metas financieras y tenlos a la mano para asegurarte de que los estás cumpliendo.</a:t>
                      </a:r>
                      <a:endParaRPr sz="1200"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#finanzas #segurodevida #inversiones #lifeinsurance 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#Finanzaspersonales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4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#Finanzasbursátiles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5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#Banca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6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#Educaciónfinanciera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7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#Finanzasinteligentes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8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#Finanzasexitosas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9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#Finanzasparaemprendedores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0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#Finanzassanas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1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#Finanzasparatodos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2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#Finanzasynegocios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1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#Emprendedores</a:t>
                      </a:r>
                      <a:endParaRPr sz="1000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6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>
                          <a:latin typeface="Exo"/>
                          <a:ea typeface="Exo"/>
                          <a:cs typeface="Exo"/>
                          <a:sym typeface="Exo"/>
                        </a:rPr>
                        <a:t>POST</a:t>
                      </a:r>
                      <a:endParaRPr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159" name="Google Shape;159;p20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160" name="Google Shape;160;p20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61" name="Google Shape;161;p20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62" name="Google Shape;162;p20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63" name="Google Shape;163;p20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64" name="Google Shape;164;p20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/>
            </a:p>
          </p:txBody>
        </p:sp>
      </p:grpSp>
      <p:pic>
        <p:nvPicPr>
          <p:cNvPr descr="Imagen" id="165" name="Google Shape;165;p2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8072150" y="4727575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ctángulo" id="166" name="Google Shape;166;p20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5213901" y="152524"/>
            <a:ext cx="3728950" cy="4380925"/>
          </a:xfrm>
          <a:prstGeom prst="rect">
            <a:avLst/>
          </a:prstGeom>
          <a:noFill/>
          <a:ln>
            <a:noFill/>
          </a:ln>
          <a:effectLst>
            <a:outerShdw blurRad="38100" rotWithShape="0" dir="5400000" dist="20000">
              <a:srgbClr val="000000">
                <a:alpha val="37650"/>
              </a:srgbClr>
            </a:outerShdw>
          </a:effectLst>
        </p:spPr>
      </p:pic>
      <p:pic>
        <p:nvPicPr>
          <p:cNvPr id="167" name="Google Shape;167;p20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461650" y="955025"/>
            <a:ext cx="3233450" cy="323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2" name="Google Shape;172;p21"/>
          <p:cNvGraphicFramePr/>
          <p:nvPr/>
        </p:nvGraphicFramePr>
        <p:xfrm>
          <a:off x="281500" y="13366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{AD01EAF0-296D-4AC0-BB1F-3AE607AB259C}</a:tableStyleId>
              </a:tblPr>
              <a:tblGrid>
                <a:gridCol w="922125"/>
                <a:gridCol w="3002300"/>
              </a:tblGrid>
              <a:tr h="54577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/>
                        <a:t>Miércoles 14 de Abril</a:t>
                      </a:r>
                      <a:r>
                        <a:rPr b="1" lang="en-US"/>
                        <a:t> 2021</a:t>
                      </a:r>
                      <a:endParaRPr b="1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546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VIDEO YOUTUBE ENTREVISTA NEIL</a:t>
                      </a:r>
                      <a:endParaRPr sz="1300"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#finanzas #segurodevida #inversiones #lifeinsurance </a:t>
                      </a: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#Finanzaspersonales</a:t>
                      </a: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4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#Finanzasbursátiles</a:t>
                      </a: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5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#Banca</a:t>
                      </a: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6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#Educaciónfinanciera</a:t>
                      </a: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7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#Finanzasinteligentes</a:t>
                      </a: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8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#Finanzasexitosas</a:t>
                      </a: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9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#Finanzasparaemprendedores</a:t>
                      </a: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0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#Finanzassanas</a:t>
                      </a: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1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#Finanzasparatodos</a:t>
                      </a: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2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#Finanzasynegocios</a:t>
                      </a: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12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#Emprendedores</a:t>
                      </a:r>
                      <a:endParaRPr sz="1200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37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>
                          <a:latin typeface="Exo"/>
                          <a:ea typeface="Exo"/>
                          <a:cs typeface="Exo"/>
                          <a:sym typeface="Exo"/>
                        </a:rPr>
                        <a:t>POST</a:t>
                      </a:r>
                      <a:endParaRPr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173" name="Google Shape;173;p21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174" name="Google Shape;174;p21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5" name="Google Shape;175;p21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6" name="Google Shape;176;p21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7" name="Google Shape;177;p21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8" name="Google Shape;178;p21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/>
            </a:p>
          </p:txBody>
        </p:sp>
      </p:grpSp>
      <p:pic>
        <p:nvPicPr>
          <p:cNvPr descr="Imagen" id="179" name="Google Shape;179;p21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8072150" y="4727575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ctángulo" id="180" name="Google Shape;180;p21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4982851" y="152524"/>
            <a:ext cx="3728950" cy="4380925"/>
          </a:xfrm>
          <a:prstGeom prst="rect">
            <a:avLst/>
          </a:prstGeom>
          <a:noFill/>
          <a:ln>
            <a:noFill/>
          </a:ln>
          <a:effectLst>
            <a:outerShdw blurRad="38100" rotWithShape="0" dir="5400000" dist="20000">
              <a:srgbClr val="000000">
                <a:alpha val="3765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5" name="Google Shape;185;p22"/>
          <p:cNvGraphicFramePr/>
          <p:nvPr/>
        </p:nvGraphicFramePr>
        <p:xfrm>
          <a:off x="460675" y="152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{AD01EAF0-296D-4AC0-BB1F-3AE607AB259C}</a:tableStyleId>
              </a:tblPr>
              <a:tblGrid>
                <a:gridCol w="1029275"/>
                <a:gridCol w="3351125"/>
              </a:tblGrid>
              <a:tr h="54577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Exo"/>
                        <a:buNone/>
                      </a:pPr>
                      <a:r>
                        <a:rPr b="1" lang="en-US"/>
                        <a:t>Lunes 12 de Abril</a:t>
                      </a:r>
                      <a:r>
                        <a:rPr b="1" lang="en-US"/>
                        <a:t> 2021</a:t>
                      </a:r>
                      <a:endParaRPr b="1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546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Copy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t/>
                      </a:r>
                      <a:endParaRPr>
                        <a:latin typeface="Exo Black"/>
                        <a:ea typeface="Exo Black"/>
                        <a:cs typeface="Exo Black"/>
                        <a:sym typeface="Exo Black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#´s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Invierte en el futuro de tus hijos y asegura que su educación sea la mejor. Pregunta por los </a:t>
                      </a:r>
                      <a:r>
                        <a:rPr b="1" lang="en-US"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fondos educativos </a:t>
                      </a:r>
                      <a:r>
                        <a:rPr lang="en-US"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que tenemos para ellos. </a:t>
                      </a:r>
                      <a:endParaRPr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#finanzas #segurodevida #inversiones #lifeinsurance </a:t>
                      </a:r>
                      <a:r>
                        <a:rPr lang="en-US" sz="7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#Finanzaspersonales</a:t>
                      </a:r>
                      <a:r>
                        <a:rPr lang="en-US" sz="7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7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4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#Finanzasbursátiles</a:t>
                      </a:r>
                      <a:r>
                        <a:rPr lang="en-US" sz="7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7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5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#Banca</a:t>
                      </a:r>
                      <a:r>
                        <a:rPr lang="en-US" sz="7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7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6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#Educaciónfinanciera</a:t>
                      </a:r>
                      <a:r>
                        <a:rPr lang="en-US" sz="7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7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7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#Finanzasinteligentes</a:t>
                      </a:r>
                      <a:r>
                        <a:rPr lang="en-US" sz="7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7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8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#Finanzasexitosas</a:t>
                      </a:r>
                      <a:r>
                        <a:rPr lang="en-US" sz="7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7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9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#Finanzasparaemprendedores</a:t>
                      </a:r>
                      <a:r>
                        <a:rPr lang="en-US" sz="7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7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0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#Finanzassanas</a:t>
                      </a:r>
                      <a:r>
                        <a:rPr lang="en-US" sz="7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7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1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#Finanzasparatodos</a:t>
                      </a:r>
                      <a:r>
                        <a:rPr lang="en-US" sz="7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7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2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#Finanzasynegocios</a:t>
                      </a:r>
                      <a:r>
                        <a:rPr lang="en-US" sz="7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latin typeface="Avenir"/>
                          <a:ea typeface="Avenir"/>
                          <a:cs typeface="Avenir"/>
                          <a:sym typeface="Avenir"/>
                        </a:rPr>
                        <a:t> </a:t>
                      </a:r>
                      <a:r>
                        <a:rPr lang="en-US" sz="700">
                          <a:solidFill>
                            <a:srgbClr val="6FA8DC"/>
                          </a:solidFill>
                          <a:highlight>
                            <a:srgbClr val="FFFFFF"/>
                          </a:highlight>
                          <a:uFill>
                            <a:noFill/>
                          </a:uFill>
                          <a:latin typeface="Avenir"/>
                          <a:ea typeface="Avenir"/>
                          <a:cs typeface="Avenir"/>
                          <a:sym typeface="Avenir"/>
                          <a:hlinkClick r:id="rId1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#Emprendedores</a:t>
                      </a:r>
                      <a:endParaRPr sz="700">
                        <a:solidFill>
                          <a:srgbClr val="6FA8DC"/>
                        </a:solidFill>
                        <a:highlight>
                          <a:srgbClr val="FFFFFF"/>
                        </a:highlight>
                        <a:latin typeface="Avenir"/>
                        <a:ea typeface="Avenir"/>
                        <a:cs typeface="Avenir"/>
                        <a:sym typeface="Avenir"/>
                      </a:endParaRPr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37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Exo Black"/>
                        <a:buNone/>
                      </a:pPr>
                      <a:r>
                        <a:rPr lang="en-US" sz="1400" u="none" cap="none" strike="noStrike">
                          <a:latin typeface="Exo Black"/>
                          <a:ea typeface="Exo Black"/>
                          <a:cs typeface="Exo Black"/>
                          <a:sym typeface="Exo Black"/>
                        </a:rPr>
                        <a:t>Red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Exo"/>
                        <a:buNone/>
                      </a:pPr>
                      <a:r>
                        <a:rPr lang="en-US" sz="1200">
                          <a:latin typeface="Exo"/>
                          <a:ea typeface="Exo"/>
                          <a:cs typeface="Exo"/>
                          <a:sym typeface="Exo"/>
                        </a:rPr>
                        <a:t>POST</a:t>
                      </a:r>
                      <a:endParaRPr/>
                    </a:p>
                  </a:txBody>
                  <a:tcPr marT="91425" marB="91425" marR="91425" marL="91425">
                    <a:lnL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5400">
                      <a:solidFill>
                        <a:srgbClr val="2C5EB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186" name="Google Shape;186;p22"/>
          <p:cNvGrpSpPr/>
          <p:nvPr/>
        </p:nvGrpSpPr>
        <p:grpSpPr>
          <a:xfrm>
            <a:off x="-2779" y="5059872"/>
            <a:ext cx="9149644" cy="83700"/>
            <a:chOff x="0" y="0"/>
            <a:chExt cx="9149644" cy="83700"/>
          </a:xfrm>
        </p:grpSpPr>
        <p:sp>
          <p:nvSpPr>
            <p:cNvPr id="187" name="Google Shape;187;p22"/>
            <p:cNvSpPr/>
            <p:nvPr/>
          </p:nvSpPr>
          <p:spPr>
            <a:xfrm>
              <a:off x="5489733" y="0"/>
              <a:ext cx="1830000" cy="83700"/>
            </a:xfrm>
            <a:prstGeom prst="rect">
              <a:avLst/>
            </a:prstGeom>
            <a:solidFill>
              <a:srgbClr val="7BC37B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88" name="Google Shape;188;p22"/>
            <p:cNvSpPr/>
            <p:nvPr/>
          </p:nvSpPr>
          <p:spPr>
            <a:xfrm>
              <a:off x="7319644" y="0"/>
              <a:ext cx="1830000" cy="83700"/>
            </a:xfrm>
            <a:prstGeom prst="rect">
              <a:avLst/>
            </a:prstGeom>
            <a:solidFill>
              <a:srgbClr val="A9C233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89" name="Google Shape;189;p22"/>
            <p:cNvSpPr/>
            <p:nvPr/>
          </p:nvSpPr>
          <p:spPr>
            <a:xfrm>
              <a:off x="0" y="0"/>
              <a:ext cx="1830000" cy="83700"/>
            </a:xfrm>
            <a:prstGeom prst="rect">
              <a:avLst/>
            </a:prstGeom>
            <a:solidFill>
              <a:srgbClr val="F15242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90" name="Google Shape;190;p22"/>
            <p:cNvSpPr/>
            <p:nvPr/>
          </p:nvSpPr>
          <p:spPr>
            <a:xfrm>
              <a:off x="3659822" y="0"/>
              <a:ext cx="1830000" cy="83700"/>
            </a:xfrm>
            <a:prstGeom prst="rect">
              <a:avLst/>
            </a:prstGeom>
            <a:solidFill>
              <a:srgbClr val="38ADD8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91" name="Google Shape;191;p22"/>
            <p:cNvSpPr/>
            <p:nvPr/>
          </p:nvSpPr>
          <p:spPr>
            <a:xfrm>
              <a:off x="1829911" y="0"/>
              <a:ext cx="1830000" cy="83700"/>
            </a:xfrm>
            <a:prstGeom prst="rect">
              <a:avLst/>
            </a:prstGeom>
            <a:solidFill>
              <a:srgbClr val="295CB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300"/>
                <a:buFont typeface="Helvetica Neue"/>
                <a:buNone/>
              </a:pPr>
              <a:r>
                <a:rPr b="0" i="0" lang="en-US" sz="43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endParaRPr/>
            </a:p>
          </p:txBody>
        </p:sp>
      </p:grpSp>
      <p:pic>
        <p:nvPicPr>
          <p:cNvPr descr="Imagen" id="192" name="Google Shape;192;p22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8072150" y="4727575"/>
            <a:ext cx="934934" cy="2365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ctángulo" id="193" name="Google Shape;193;p22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4982851" y="152524"/>
            <a:ext cx="3728950" cy="4380925"/>
          </a:xfrm>
          <a:prstGeom prst="rect">
            <a:avLst/>
          </a:prstGeom>
          <a:noFill/>
          <a:ln>
            <a:noFill/>
          </a:ln>
          <a:effectLst>
            <a:outerShdw blurRad="38100" rotWithShape="0" dir="5400000" dist="20000">
              <a:srgbClr val="000000">
                <a:alpha val="37650"/>
              </a:srgbClr>
            </a:outerShdw>
          </a:effectLst>
        </p:spPr>
      </p:pic>
      <p:pic>
        <p:nvPicPr>
          <p:cNvPr id="194" name="Google Shape;194;p2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158150" y="960600"/>
            <a:ext cx="3378351" cy="3378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1A9988"/>
      </a:lt1>
      <a:dk2>
        <a:srgbClr val="A7A7A7"/>
      </a:dk2>
      <a:lt2>
        <a:srgbClr val="535353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