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4"/>
  </p:sldMasterIdLst>
  <p:notesMasterIdLst>
    <p:notesMasterId r:id="rId43"/>
  </p:notesMasterIdLst>
  <p:sldIdLst>
    <p:sldId id="262" r:id="rId5"/>
    <p:sldId id="1338" r:id="rId6"/>
    <p:sldId id="325" r:id="rId7"/>
    <p:sldId id="289" r:id="rId8"/>
    <p:sldId id="291" r:id="rId9"/>
    <p:sldId id="290" r:id="rId10"/>
    <p:sldId id="292" r:id="rId11"/>
    <p:sldId id="293" r:id="rId12"/>
    <p:sldId id="294" r:id="rId13"/>
    <p:sldId id="296" r:id="rId14"/>
    <p:sldId id="297" r:id="rId15"/>
    <p:sldId id="295" r:id="rId16"/>
    <p:sldId id="298" r:id="rId17"/>
    <p:sldId id="299" r:id="rId18"/>
    <p:sldId id="300" r:id="rId19"/>
    <p:sldId id="1302" r:id="rId20"/>
    <p:sldId id="302" r:id="rId21"/>
    <p:sldId id="303" r:id="rId22"/>
    <p:sldId id="1333" r:id="rId23"/>
    <p:sldId id="305" r:id="rId24"/>
    <p:sldId id="306" r:id="rId25"/>
    <p:sldId id="320" r:id="rId26"/>
    <p:sldId id="307" r:id="rId27"/>
    <p:sldId id="309" r:id="rId28"/>
    <p:sldId id="310" r:id="rId29"/>
    <p:sldId id="311" r:id="rId30"/>
    <p:sldId id="312" r:id="rId31"/>
    <p:sldId id="313" r:id="rId32"/>
    <p:sldId id="315" r:id="rId33"/>
    <p:sldId id="1339" r:id="rId34"/>
    <p:sldId id="314" r:id="rId35"/>
    <p:sldId id="317" r:id="rId36"/>
    <p:sldId id="1300" r:id="rId37"/>
    <p:sldId id="1336" r:id="rId38"/>
    <p:sldId id="1337" r:id="rId39"/>
    <p:sldId id="1335" r:id="rId40"/>
    <p:sldId id="1332" r:id="rId41"/>
    <p:sldId id="280" r:id="rId42"/>
  </p:sldIdLst>
  <p:sldSz cx="12192000" cy="6858000"/>
  <p:notesSz cx="6858000" cy="9144000"/>
  <p:embeddedFontLst>
    <p:embeddedFont>
      <p:font typeface="Calibri" panose="020F0502020204030204" pitchFamily="34" charset="0"/>
      <p:regular r:id="rId44"/>
      <p:bold r:id="rId45"/>
      <p:italic r:id="rId46"/>
      <p:boldItalic r:id="rId47"/>
    </p:embeddedFont>
    <p:embeddedFont>
      <p:font typeface="Montserrat" panose="00000500000000000000" pitchFamily="2" charset="0"/>
      <p:regular r:id="rId48"/>
      <p:bold r:id="rId49"/>
      <p:italic r:id="rId50"/>
      <p:boldItalic r:id="rId51"/>
    </p:embeddedFont>
    <p:embeddedFont>
      <p:font typeface="Montserrat Light" panose="00000400000000000000" pitchFamily="2" charset="0"/>
      <p:regular r:id="rId52"/>
      <p:italic r:id="rId53"/>
    </p:embeddedFont>
    <p:embeddedFont>
      <p:font typeface="Montserrat Medium" panose="00000600000000000000" pitchFamily="2" charset="0"/>
      <p:regular r:id="rId54"/>
      <p:italic r:id="rId5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6192"/>
    <a:srgbClr val="9DB9D5"/>
    <a:srgbClr val="6BBBAE"/>
    <a:srgbClr val="C8102E"/>
    <a:srgbClr val="080808"/>
    <a:srgbClr val="8082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92DE12-E6E4-4955-8F74-29498FA54F32}" v="13" dt="2022-10-13T14:03:06.409"/>
    <p1510:client id="{D0F21391-2537-445A-B700-77726906BF2B}" v="2" dt="2022-10-14T08:12:18.142"/>
    <p1510:client id="{E19B62D4-47D0-4AE8-B531-D4DBEEE41D6D}" v="19" dt="2022-10-14T13:35:40.8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2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theme" Target="theme/theme1.xml"/><Relationship Id="rId5" Type="http://schemas.openxmlformats.org/officeDocument/2006/relationships/slide" Target="slides/slide1.xml"/><Relationship Id="rId61" Type="http://schemas.microsoft.com/office/2015/10/relationships/revisionInfo" Target="revisionInfo.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font" Target="fonts/font8.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3.fntdata"/><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11.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6.fntdata"/><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1.fntdata"/><Relationship Id="rId52" Type="http://schemas.openxmlformats.org/officeDocument/2006/relationships/font" Target="fonts/font9.fntdata"/><Relationship Id="rId6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 Sherwood" userId="901fe228-be3d-463f-92c8-ff07da853f48" providerId="ADAL" clId="{9C92DE12-E6E4-4955-8F74-29498FA54F32}"/>
    <pc:docChg chg="custSel modSld">
      <pc:chgData name="Tom Sherwood" userId="901fe228-be3d-463f-92c8-ff07da853f48" providerId="ADAL" clId="{9C92DE12-E6E4-4955-8F74-29498FA54F32}" dt="2022-10-13T14:03:06.409" v="12" actId="14100"/>
      <pc:docMkLst>
        <pc:docMk/>
      </pc:docMkLst>
      <pc:sldChg chg="addSp delSp modSp mod">
        <pc:chgData name="Tom Sherwood" userId="901fe228-be3d-463f-92c8-ff07da853f48" providerId="ADAL" clId="{9C92DE12-E6E4-4955-8F74-29498FA54F32}" dt="2022-10-13T14:03:06.409" v="12" actId="14100"/>
        <pc:sldMkLst>
          <pc:docMk/>
          <pc:sldMk cId="528281588" sldId="297"/>
        </pc:sldMkLst>
        <pc:picChg chg="add del mod">
          <ac:chgData name="Tom Sherwood" userId="901fe228-be3d-463f-92c8-ff07da853f48" providerId="ADAL" clId="{9C92DE12-E6E4-4955-8F74-29498FA54F32}" dt="2022-10-13T14:01:59.748" v="9" actId="478"/>
          <ac:picMkLst>
            <pc:docMk/>
            <pc:sldMk cId="528281588" sldId="297"/>
            <ac:picMk id="22" creationId="{CDC2E98D-D4B2-234D-9928-1EBB4B5BE41E}"/>
          </ac:picMkLst>
        </pc:picChg>
        <pc:picChg chg="add mod">
          <ac:chgData name="Tom Sherwood" userId="901fe228-be3d-463f-92c8-ff07da853f48" providerId="ADAL" clId="{9C92DE12-E6E4-4955-8F74-29498FA54F32}" dt="2022-10-13T14:03:06.409" v="12" actId="14100"/>
          <ac:picMkLst>
            <pc:docMk/>
            <pc:sldMk cId="528281588" sldId="297"/>
            <ac:picMk id="25" creationId="{1E737877-164B-A538-776D-BCDDD0EC5D07}"/>
          </ac:picMkLst>
        </pc:picChg>
      </pc:sldChg>
    </pc:docChg>
  </pc:docChgLst>
  <pc:docChgLst>
    <pc:chgData name="Sagar Thanki" userId="641a74c8-0eb4-4501-bd76-5cf92d7cd3cd" providerId="ADAL" clId="{D0F21391-2537-445A-B700-77726906BF2B}"/>
    <pc:docChg chg="undo custSel modSld">
      <pc:chgData name="Sagar Thanki" userId="641a74c8-0eb4-4501-bd76-5cf92d7cd3cd" providerId="ADAL" clId="{D0F21391-2537-445A-B700-77726906BF2B}" dt="2022-10-14T08:12:18.142" v="50"/>
      <pc:docMkLst>
        <pc:docMk/>
      </pc:docMkLst>
      <pc:sldChg chg="modSp mod">
        <pc:chgData name="Sagar Thanki" userId="641a74c8-0eb4-4501-bd76-5cf92d7cd3cd" providerId="ADAL" clId="{D0F21391-2537-445A-B700-77726906BF2B}" dt="2022-10-13T08:54:18.347" v="18" actId="113"/>
        <pc:sldMkLst>
          <pc:docMk/>
          <pc:sldMk cId="1893500962" sldId="291"/>
        </pc:sldMkLst>
        <pc:spChg chg="mod">
          <ac:chgData name="Sagar Thanki" userId="641a74c8-0eb4-4501-bd76-5cf92d7cd3cd" providerId="ADAL" clId="{D0F21391-2537-445A-B700-77726906BF2B}" dt="2022-10-13T08:54:18.347" v="18" actId="113"/>
          <ac:spMkLst>
            <pc:docMk/>
            <pc:sldMk cId="1893500962" sldId="291"/>
            <ac:spMk id="42" creationId="{C1E96027-4915-4201-B8D9-49A1FE9596CD}"/>
          </ac:spMkLst>
        </pc:spChg>
        <pc:spChg chg="mod">
          <ac:chgData name="Sagar Thanki" userId="641a74c8-0eb4-4501-bd76-5cf92d7cd3cd" providerId="ADAL" clId="{D0F21391-2537-445A-B700-77726906BF2B}" dt="2022-10-13T08:52:41.646" v="14" actId="113"/>
          <ac:spMkLst>
            <pc:docMk/>
            <pc:sldMk cId="1893500962" sldId="291"/>
            <ac:spMk id="44" creationId="{3D23372E-5CEC-4749-BBE3-EC73AF199EC5}"/>
          </ac:spMkLst>
        </pc:spChg>
        <pc:spChg chg="mod">
          <ac:chgData name="Sagar Thanki" userId="641a74c8-0eb4-4501-bd76-5cf92d7cd3cd" providerId="ADAL" clId="{D0F21391-2537-445A-B700-77726906BF2B}" dt="2022-10-13T08:52:52.874" v="16" actId="113"/>
          <ac:spMkLst>
            <pc:docMk/>
            <pc:sldMk cId="1893500962" sldId="291"/>
            <ac:spMk id="48" creationId="{82647559-CD81-4913-A653-99CADA062C75}"/>
          </ac:spMkLst>
        </pc:spChg>
      </pc:sldChg>
      <pc:sldChg chg="addSp delSp modSp mod">
        <pc:chgData name="Sagar Thanki" userId="641a74c8-0eb4-4501-bd76-5cf92d7cd3cd" providerId="ADAL" clId="{D0F21391-2537-445A-B700-77726906BF2B}" dt="2022-10-13T08:51:44.960" v="12" actId="14100"/>
        <pc:sldMkLst>
          <pc:docMk/>
          <pc:sldMk cId="1220420917" sldId="295"/>
        </pc:sldMkLst>
        <pc:picChg chg="del">
          <ac:chgData name="Sagar Thanki" userId="641a74c8-0eb4-4501-bd76-5cf92d7cd3cd" providerId="ADAL" clId="{D0F21391-2537-445A-B700-77726906BF2B}" dt="2022-10-13T08:51:28.081" v="8" actId="478"/>
          <ac:picMkLst>
            <pc:docMk/>
            <pc:sldMk cId="1220420917" sldId="295"/>
            <ac:picMk id="4" creationId="{DA3EE7BC-6CCD-49CA-B104-BB97E992DE85}"/>
          </ac:picMkLst>
        </pc:picChg>
        <pc:picChg chg="add mod ord">
          <ac:chgData name="Sagar Thanki" userId="641a74c8-0eb4-4501-bd76-5cf92d7cd3cd" providerId="ADAL" clId="{D0F21391-2537-445A-B700-77726906BF2B}" dt="2022-10-13T08:51:44.960" v="12" actId="14100"/>
          <ac:picMkLst>
            <pc:docMk/>
            <pc:sldMk cId="1220420917" sldId="295"/>
            <ac:picMk id="6" creationId="{1ED79697-1AA1-F63F-5552-73681168BA71}"/>
          </ac:picMkLst>
        </pc:picChg>
      </pc:sldChg>
      <pc:sldChg chg="addSp modSp mod">
        <pc:chgData name="Sagar Thanki" userId="641a74c8-0eb4-4501-bd76-5cf92d7cd3cd" providerId="ADAL" clId="{D0F21391-2537-445A-B700-77726906BF2B}" dt="2022-10-14T08:12:06.014" v="49" actId="207"/>
        <pc:sldMkLst>
          <pc:docMk/>
          <pc:sldMk cId="1741334401" sldId="314"/>
        </pc:sldMkLst>
        <pc:spChg chg="add mod">
          <ac:chgData name="Sagar Thanki" userId="641a74c8-0eb4-4501-bd76-5cf92d7cd3cd" providerId="ADAL" clId="{D0F21391-2537-445A-B700-77726906BF2B}" dt="2022-10-14T08:12:06.014" v="49" actId="207"/>
          <ac:spMkLst>
            <pc:docMk/>
            <pc:sldMk cId="1741334401" sldId="314"/>
            <ac:spMk id="4" creationId="{CBCC4CE4-16F1-5240-5E30-FCBC86760E5C}"/>
          </ac:spMkLst>
        </pc:spChg>
      </pc:sldChg>
      <pc:sldChg chg="addSp modSp">
        <pc:chgData name="Sagar Thanki" userId="641a74c8-0eb4-4501-bd76-5cf92d7cd3cd" providerId="ADAL" clId="{D0F21391-2537-445A-B700-77726906BF2B}" dt="2022-10-14T08:12:18.142" v="50"/>
        <pc:sldMkLst>
          <pc:docMk/>
          <pc:sldMk cId="3493862615" sldId="317"/>
        </pc:sldMkLst>
        <pc:spChg chg="add mod">
          <ac:chgData name="Sagar Thanki" userId="641a74c8-0eb4-4501-bd76-5cf92d7cd3cd" providerId="ADAL" clId="{D0F21391-2537-445A-B700-77726906BF2B}" dt="2022-10-14T08:12:18.142" v="50"/>
          <ac:spMkLst>
            <pc:docMk/>
            <pc:sldMk cId="3493862615" sldId="317"/>
            <ac:spMk id="5" creationId="{624A1D12-B674-9C21-4898-149840740DCF}"/>
          </ac:spMkLst>
        </pc:spChg>
      </pc:sldChg>
      <pc:sldChg chg="modSp mod">
        <pc:chgData name="Sagar Thanki" userId="641a74c8-0eb4-4501-bd76-5cf92d7cd3cd" providerId="ADAL" clId="{D0F21391-2537-445A-B700-77726906BF2B}" dt="2022-10-13T08:41:58.509" v="4" actId="13926"/>
        <pc:sldMkLst>
          <pc:docMk/>
          <pc:sldMk cId="661621197" sldId="325"/>
        </pc:sldMkLst>
        <pc:spChg chg="mod">
          <ac:chgData name="Sagar Thanki" userId="641a74c8-0eb4-4501-bd76-5cf92d7cd3cd" providerId="ADAL" clId="{D0F21391-2537-445A-B700-77726906BF2B}" dt="2022-10-13T08:41:58.509" v="4" actId="13926"/>
          <ac:spMkLst>
            <pc:docMk/>
            <pc:sldMk cId="661621197" sldId="325"/>
            <ac:spMk id="6" creationId="{ADD38AE6-A099-42E8-A02E-BBA6F4009049}"/>
          </ac:spMkLst>
        </pc:spChg>
      </pc:sldChg>
    </pc:docChg>
  </pc:docChgLst>
  <pc:docChgLst>
    <pc:chgData name="BB1" userId="a03c7edf-e154-4bca-85c2-8fcf1a0ec332" providerId="ADAL" clId="{EB269718-5E6F-4E33-B7C4-4E23ABEBA8E6}"/>
    <pc:docChg chg="undo custSel modSld">
      <pc:chgData name="BB1" userId="a03c7edf-e154-4bca-85c2-8fcf1a0ec332" providerId="ADAL" clId="{EB269718-5E6F-4E33-B7C4-4E23ABEBA8E6}" dt="2022-10-13T10:43:15.586" v="148" actId="1076"/>
      <pc:docMkLst>
        <pc:docMk/>
      </pc:docMkLst>
      <pc:sldChg chg="modSp">
        <pc:chgData name="BB1" userId="a03c7edf-e154-4bca-85c2-8fcf1a0ec332" providerId="ADAL" clId="{EB269718-5E6F-4E33-B7C4-4E23ABEBA8E6}" dt="2022-10-03T12:47:30.161" v="86"/>
        <pc:sldMkLst>
          <pc:docMk/>
          <pc:sldMk cId="172627787" sldId="262"/>
        </pc:sldMkLst>
        <pc:spChg chg="mod">
          <ac:chgData name="BB1" userId="a03c7edf-e154-4bca-85c2-8fcf1a0ec332" providerId="ADAL" clId="{EB269718-5E6F-4E33-B7C4-4E23ABEBA8E6}" dt="2022-10-03T12:47:30.161" v="86"/>
          <ac:spMkLst>
            <pc:docMk/>
            <pc:sldMk cId="172627787" sldId="262"/>
            <ac:spMk id="3" creationId="{E575B7D0-E9AC-4190-A038-D01CD2A165AD}"/>
          </ac:spMkLst>
        </pc:spChg>
      </pc:sldChg>
      <pc:sldChg chg="addSp modSp mod">
        <pc:chgData name="BB1" userId="a03c7edf-e154-4bca-85c2-8fcf1a0ec332" providerId="ADAL" clId="{EB269718-5E6F-4E33-B7C4-4E23ABEBA8E6}" dt="2022-10-03T12:46:34.479" v="72" actId="1076"/>
        <pc:sldMkLst>
          <pc:docMk/>
          <pc:sldMk cId="3780773969" sldId="293"/>
        </pc:sldMkLst>
        <pc:spChg chg="add mod">
          <ac:chgData name="BB1" userId="a03c7edf-e154-4bca-85c2-8fcf1a0ec332" providerId="ADAL" clId="{EB269718-5E6F-4E33-B7C4-4E23ABEBA8E6}" dt="2022-10-03T12:46:34.479" v="72" actId="1076"/>
          <ac:spMkLst>
            <pc:docMk/>
            <pc:sldMk cId="3780773969" sldId="293"/>
            <ac:spMk id="5" creationId="{801912B8-8005-AC97-9286-2673DA5FD669}"/>
          </ac:spMkLst>
        </pc:spChg>
      </pc:sldChg>
      <pc:sldChg chg="addSp delSp modSp mod">
        <pc:chgData name="BB1" userId="a03c7edf-e154-4bca-85c2-8fcf1a0ec332" providerId="ADAL" clId="{EB269718-5E6F-4E33-B7C4-4E23ABEBA8E6}" dt="2022-10-03T12:46:38.703" v="73"/>
        <pc:sldMkLst>
          <pc:docMk/>
          <pc:sldMk cId="528281588" sldId="297"/>
        </pc:sldMkLst>
        <pc:spChg chg="add mod">
          <ac:chgData name="BB1" userId="a03c7edf-e154-4bca-85c2-8fcf1a0ec332" providerId="ADAL" clId="{EB269718-5E6F-4E33-B7C4-4E23ABEBA8E6}" dt="2022-10-03T12:46:38.703" v="73"/>
          <ac:spMkLst>
            <pc:docMk/>
            <pc:sldMk cId="528281588" sldId="297"/>
            <ac:spMk id="20" creationId="{3AB74AF0-9A11-83C2-A07C-9E2CF40602DF}"/>
          </ac:spMkLst>
        </pc:spChg>
        <pc:picChg chg="del">
          <ac:chgData name="BB1" userId="a03c7edf-e154-4bca-85c2-8fcf1a0ec332" providerId="ADAL" clId="{EB269718-5E6F-4E33-B7C4-4E23ABEBA8E6}" dt="2022-10-03T12:46:11.618" v="70" actId="478"/>
          <ac:picMkLst>
            <pc:docMk/>
            <pc:sldMk cId="528281588" sldId="297"/>
            <ac:picMk id="54" creationId="{40D9EC3C-5DE4-43E1-8A34-1B18A58A6C24}"/>
          </ac:picMkLst>
        </pc:picChg>
      </pc:sldChg>
      <pc:sldChg chg="addSp delSp modSp mod">
        <pc:chgData name="BB1" userId="a03c7edf-e154-4bca-85c2-8fcf1a0ec332" providerId="ADAL" clId="{EB269718-5E6F-4E33-B7C4-4E23ABEBA8E6}" dt="2022-10-03T12:44:50.204" v="38" actId="20577"/>
        <pc:sldMkLst>
          <pc:docMk/>
          <pc:sldMk cId="1557378070" sldId="298"/>
        </pc:sldMkLst>
        <pc:spChg chg="mod ord">
          <ac:chgData name="BB1" userId="a03c7edf-e154-4bca-85c2-8fcf1a0ec332" providerId="ADAL" clId="{EB269718-5E6F-4E33-B7C4-4E23ABEBA8E6}" dt="2022-10-03T12:44:28.827" v="24" actId="167"/>
          <ac:spMkLst>
            <pc:docMk/>
            <pc:sldMk cId="1557378070" sldId="298"/>
            <ac:spMk id="4" creationId="{FD78EA4C-7920-4124-8E20-25B5641ABDE9}"/>
          </ac:spMkLst>
        </pc:spChg>
        <pc:spChg chg="mod">
          <ac:chgData name="BB1" userId="a03c7edf-e154-4bca-85c2-8fcf1a0ec332" providerId="ADAL" clId="{EB269718-5E6F-4E33-B7C4-4E23ABEBA8E6}" dt="2022-10-03T12:44:50.204" v="38" actId="20577"/>
          <ac:spMkLst>
            <pc:docMk/>
            <pc:sldMk cId="1557378070" sldId="298"/>
            <ac:spMk id="11" creationId="{3CAFC57C-5956-4BC7-89D6-AEF6DB8EFC8A}"/>
          </ac:spMkLst>
        </pc:spChg>
        <pc:graphicFrameChg chg="add mod">
          <ac:chgData name="BB1" userId="a03c7edf-e154-4bca-85c2-8fcf1a0ec332" providerId="ADAL" clId="{EB269718-5E6F-4E33-B7C4-4E23ABEBA8E6}" dt="2022-10-03T12:43:41.863" v="13"/>
          <ac:graphicFrameMkLst>
            <pc:docMk/>
            <pc:sldMk cId="1557378070" sldId="298"/>
            <ac:graphicFrameMk id="7" creationId="{2508B523-DA24-4598-A091-B205978AF904}"/>
          </ac:graphicFrameMkLst>
        </pc:graphicFrameChg>
        <pc:picChg chg="del">
          <ac:chgData name="BB1" userId="a03c7edf-e154-4bca-85c2-8fcf1a0ec332" providerId="ADAL" clId="{EB269718-5E6F-4E33-B7C4-4E23ABEBA8E6}" dt="2022-10-03T12:43:56.700" v="18" actId="478"/>
          <ac:picMkLst>
            <pc:docMk/>
            <pc:sldMk cId="1557378070" sldId="298"/>
            <ac:picMk id="8" creationId="{88847FF0-EE41-7195-8A2A-3B6CB1CA611C}"/>
          </ac:picMkLst>
        </pc:picChg>
        <pc:picChg chg="mod">
          <ac:chgData name="BB1" userId="a03c7edf-e154-4bca-85c2-8fcf1a0ec332" providerId="ADAL" clId="{EB269718-5E6F-4E33-B7C4-4E23ABEBA8E6}" dt="2022-10-03T12:43:53.627" v="17" actId="1076"/>
          <ac:picMkLst>
            <pc:docMk/>
            <pc:sldMk cId="1557378070" sldId="298"/>
            <ac:picMk id="9" creationId="{3125C38B-2964-19AA-1D70-93FD792C8441}"/>
          </ac:picMkLst>
        </pc:picChg>
        <pc:picChg chg="del">
          <ac:chgData name="BB1" userId="a03c7edf-e154-4bca-85c2-8fcf1a0ec332" providerId="ADAL" clId="{EB269718-5E6F-4E33-B7C4-4E23ABEBA8E6}" dt="2022-10-03T12:43:33.651" v="11" actId="478"/>
          <ac:picMkLst>
            <pc:docMk/>
            <pc:sldMk cId="1557378070" sldId="298"/>
            <ac:picMk id="10" creationId="{29E503DE-67ED-2E01-7311-A96B5A87E6E3}"/>
          </ac:picMkLst>
        </pc:picChg>
        <pc:picChg chg="mod ord">
          <ac:chgData name="BB1" userId="a03c7edf-e154-4bca-85c2-8fcf1a0ec332" providerId="ADAL" clId="{EB269718-5E6F-4E33-B7C4-4E23ABEBA8E6}" dt="2022-10-03T12:44:40.575" v="29" actId="1038"/>
          <ac:picMkLst>
            <pc:docMk/>
            <pc:sldMk cId="1557378070" sldId="298"/>
            <ac:picMk id="12" creationId="{9D262146-87A3-0826-5CDF-DA45C5FD07C2}"/>
          </ac:picMkLst>
        </pc:picChg>
      </pc:sldChg>
      <pc:sldChg chg="delSp modSp mod">
        <pc:chgData name="BB1" userId="a03c7edf-e154-4bca-85c2-8fcf1a0ec332" providerId="ADAL" clId="{EB269718-5E6F-4E33-B7C4-4E23ABEBA8E6}" dt="2022-10-03T12:41:22.491" v="10" actId="20577"/>
        <pc:sldMkLst>
          <pc:docMk/>
          <pc:sldMk cId="4135883353" sldId="299"/>
        </pc:sldMkLst>
        <pc:spChg chg="mod">
          <ac:chgData name="BB1" userId="a03c7edf-e154-4bca-85c2-8fcf1a0ec332" providerId="ADAL" clId="{EB269718-5E6F-4E33-B7C4-4E23ABEBA8E6}" dt="2022-10-03T12:41:22.491" v="10" actId="20577"/>
          <ac:spMkLst>
            <pc:docMk/>
            <pc:sldMk cId="4135883353" sldId="299"/>
            <ac:spMk id="9" creationId="{DEEBF8FA-6CD0-48C3-97AE-75E44444F6C2}"/>
          </ac:spMkLst>
        </pc:spChg>
        <pc:picChg chg="del">
          <ac:chgData name="BB1" userId="a03c7edf-e154-4bca-85c2-8fcf1a0ec332" providerId="ADAL" clId="{EB269718-5E6F-4E33-B7C4-4E23ABEBA8E6}" dt="2022-10-03T12:41:09.181" v="0" actId="478"/>
          <ac:picMkLst>
            <pc:docMk/>
            <pc:sldMk cId="4135883353" sldId="299"/>
            <ac:picMk id="6" creationId="{22B1BE08-66E5-4893-45C6-21D07FEFA7F9}"/>
          </ac:picMkLst>
        </pc:picChg>
        <pc:picChg chg="mod">
          <ac:chgData name="BB1" userId="a03c7edf-e154-4bca-85c2-8fcf1a0ec332" providerId="ADAL" clId="{EB269718-5E6F-4E33-B7C4-4E23ABEBA8E6}" dt="2022-10-03T12:41:15.100" v="1" actId="1076"/>
          <ac:picMkLst>
            <pc:docMk/>
            <pc:sldMk cId="4135883353" sldId="299"/>
            <ac:picMk id="7" creationId="{2C1538E1-29A9-5E05-F7C0-537D4D9C5527}"/>
          </ac:picMkLst>
        </pc:picChg>
      </pc:sldChg>
      <pc:sldChg chg="delSp modSp mod">
        <pc:chgData name="BB1" userId="a03c7edf-e154-4bca-85c2-8fcf1a0ec332" providerId="ADAL" clId="{EB269718-5E6F-4E33-B7C4-4E23ABEBA8E6}" dt="2022-10-03T12:45:56.032" v="69" actId="1038"/>
        <pc:sldMkLst>
          <pc:docMk/>
          <pc:sldMk cId="259614744" sldId="300"/>
        </pc:sldMkLst>
        <pc:spChg chg="ord">
          <ac:chgData name="BB1" userId="a03c7edf-e154-4bca-85c2-8fcf1a0ec332" providerId="ADAL" clId="{EB269718-5E6F-4E33-B7C4-4E23ABEBA8E6}" dt="2022-10-03T12:45:43.061" v="58" actId="167"/>
          <ac:spMkLst>
            <pc:docMk/>
            <pc:sldMk cId="259614744" sldId="300"/>
            <ac:spMk id="4" creationId="{FD78EA4C-7920-4124-8E20-25B5641ABDE9}"/>
          </ac:spMkLst>
        </pc:spChg>
        <pc:spChg chg="mod">
          <ac:chgData name="BB1" userId="a03c7edf-e154-4bca-85c2-8fcf1a0ec332" providerId="ADAL" clId="{EB269718-5E6F-4E33-B7C4-4E23ABEBA8E6}" dt="2022-10-03T12:44:58.176" v="47" actId="20577"/>
          <ac:spMkLst>
            <pc:docMk/>
            <pc:sldMk cId="259614744" sldId="300"/>
            <ac:spMk id="11" creationId="{3CAFC57C-5956-4BC7-89D6-AEF6DB8EFC8A}"/>
          </ac:spMkLst>
        </pc:spChg>
        <pc:spChg chg="mod">
          <ac:chgData name="BB1" userId="a03c7edf-e154-4bca-85c2-8fcf1a0ec332" providerId="ADAL" clId="{EB269718-5E6F-4E33-B7C4-4E23ABEBA8E6}" dt="2022-10-03T12:45:56.032" v="69" actId="1038"/>
          <ac:spMkLst>
            <pc:docMk/>
            <pc:sldMk cId="259614744" sldId="300"/>
            <ac:spMk id="14" creationId="{367286F7-F7B0-4109-B625-D62CFF78A2CF}"/>
          </ac:spMkLst>
        </pc:spChg>
        <pc:picChg chg="del">
          <ac:chgData name="BB1" userId="a03c7edf-e154-4bca-85c2-8fcf1a0ec332" providerId="ADAL" clId="{EB269718-5E6F-4E33-B7C4-4E23ABEBA8E6}" dt="2022-10-03T12:45:10.164" v="48" actId="478"/>
          <ac:picMkLst>
            <pc:docMk/>
            <pc:sldMk cId="259614744" sldId="300"/>
            <ac:picMk id="7" creationId="{8573F699-E706-566B-E853-2F30BFF9F465}"/>
          </ac:picMkLst>
        </pc:picChg>
        <pc:picChg chg="mod">
          <ac:chgData name="BB1" userId="a03c7edf-e154-4bca-85c2-8fcf1a0ec332" providerId="ADAL" clId="{EB269718-5E6F-4E33-B7C4-4E23ABEBA8E6}" dt="2022-10-03T12:45:24.640" v="54" actId="1076"/>
          <ac:picMkLst>
            <pc:docMk/>
            <pc:sldMk cId="259614744" sldId="300"/>
            <ac:picMk id="8" creationId="{9B0BA8A8-43CB-8339-42F2-27639D2118EA}"/>
          </ac:picMkLst>
        </pc:picChg>
        <pc:picChg chg="del">
          <ac:chgData name="BB1" userId="a03c7edf-e154-4bca-85c2-8fcf1a0ec332" providerId="ADAL" clId="{EB269718-5E6F-4E33-B7C4-4E23ABEBA8E6}" dt="2022-10-03T12:45:35.533" v="55" actId="478"/>
          <ac:picMkLst>
            <pc:docMk/>
            <pc:sldMk cId="259614744" sldId="300"/>
            <ac:picMk id="9" creationId="{5F5D9E99-935F-5A2B-1493-71C967C0C544}"/>
          </ac:picMkLst>
        </pc:picChg>
        <pc:picChg chg="mod ord">
          <ac:chgData name="BB1" userId="a03c7edf-e154-4bca-85c2-8fcf1a0ec332" providerId="ADAL" clId="{EB269718-5E6F-4E33-B7C4-4E23ABEBA8E6}" dt="2022-10-03T12:45:53.241" v="63" actId="1076"/>
          <ac:picMkLst>
            <pc:docMk/>
            <pc:sldMk cId="259614744" sldId="300"/>
            <ac:picMk id="10" creationId="{404B6F57-DCA7-38D8-32E9-BB6200C22358}"/>
          </ac:picMkLst>
        </pc:picChg>
      </pc:sldChg>
      <pc:sldChg chg="modSp">
        <pc:chgData name="BB1" userId="a03c7edf-e154-4bca-85c2-8fcf1a0ec332" providerId="ADAL" clId="{EB269718-5E6F-4E33-B7C4-4E23ABEBA8E6}" dt="2022-10-03T12:47:30.161" v="86"/>
        <pc:sldMkLst>
          <pc:docMk/>
          <pc:sldMk cId="27415647" sldId="305"/>
        </pc:sldMkLst>
        <pc:spChg chg="mod">
          <ac:chgData name="BB1" userId="a03c7edf-e154-4bca-85c2-8fcf1a0ec332" providerId="ADAL" clId="{EB269718-5E6F-4E33-B7C4-4E23ABEBA8E6}" dt="2022-10-03T12:47:30.161" v="86"/>
          <ac:spMkLst>
            <pc:docMk/>
            <pc:sldMk cId="27415647" sldId="305"/>
            <ac:spMk id="9" creationId="{3DA04793-2DAB-47BD-84E5-554F94D52834}"/>
          </ac:spMkLst>
        </pc:spChg>
      </pc:sldChg>
      <pc:sldChg chg="addSp delSp modSp mod">
        <pc:chgData name="BB1" userId="a03c7edf-e154-4bca-85c2-8fcf1a0ec332" providerId="ADAL" clId="{EB269718-5E6F-4E33-B7C4-4E23ABEBA8E6}" dt="2022-10-13T10:43:15.586" v="148" actId="1076"/>
        <pc:sldMkLst>
          <pc:docMk/>
          <pc:sldMk cId="237104606" sldId="312"/>
        </pc:sldMkLst>
        <pc:spChg chg="add del mod">
          <ac:chgData name="BB1" userId="a03c7edf-e154-4bca-85c2-8fcf1a0ec332" providerId="ADAL" clId="{EB269718-5E6F-4E33-B7C4-4E23ABEBA8E6}" dt="2022-10-03T12:54:03.839" v="95" actId="478"/>
          <ac:spMkLst>
            <pc:docMk/>
            <pc:sldMk cId="237104606" sldId="312"/>
            <ac:spMk id="5" creationId="{85AC636F-9863-55ED-E946-3E943680A9D2}"/>
          </ac:spMkLst>
        </pc:spChg>
        <pc:spChg chg="mod">
          <ac:chgData name="BB1" userId="a03c7edf-e154-4bca-85c2-8fcf1a0ec332" providerId="ADAL" clId="{EB269718-5E6F-4E33-B7C4-4E23ABEBA8E6}" dt="2022-10-03T12:47:30.161" v="86"/>
          <ac:spMkLst>
            <pc:docMk/>
            <pc:sldMk cId="237104606" sldId="312"/>
            <ac:spMk id="8" creationId="{D092CF74-100C-4A93-A9A7-270C4C8B967A}"/>
          </ac:spMkLst>
        </pc:spChg>
        <pc:picChg chg="del mod">
          <ac:chgData name="BB1" userId="a03c7edf-e154-4bca-85c2-8fcf1a0ec332" providerId="ADAL" clId="{EB269718-5E6F-4E33-B7C4-4E23ABEBA8E6}" dt="2022-10-13T10:42:46.595" v="141" actId="478"/>
          <ac:picMkLst>
            <pc:docMk/>
            <pc:sldMk cId="237104606" sldId="312"/>
            <ac:picMk id="5" creationId="{7DFC0935-97BC-43AB-0BA0-0006D02BDED5}"/>
          </ac:picMkLst>
        </pc:picChg>
        <pc:picChg chg="mod ord">
          <ac:chgData name="BB1" userId="a03c7edf-e154-4bca-85c2-8fcf1a0ec332" providerId="ADAL" clId="{EB269718-5E6F-4E33-B7C4-4E23ABEBA8E6}" dt="2022-10-13T10:43:15.586" v="148" actId="1076"/>
          <ac:picMkLst>
            <pc:docMk/>
            <pc:sldMk cId="237104606" sldId="312"/>
            <ac:picMk id="6" creationId="{8D15BE3E-83F7-AB94-45D7-0E5464FC8C12}"/>
          </ac:picMkLst>
        </pc:picChg>
        <pc:picChg chg="del mod ord">
          <ac:chgData name="BB1" userId="a03c7edf-e154-4bca-85c2-8fcf1a0ec332" providerId="ADAL" clId="{EB269718-5E6F-4E33-B7C4-4E23ABEBA8E6}" dt="2022-10-03T12:54:23.250" v="96" actId="478"/>
          <ac:picMkLst>
            <pc:docMk/>
            <pc:sldMk cId="237104606" sldId="312"/>
            <ac:picMk id="6" creationId="{EE2F3C5E-FBAA-45A8-3EB2-8F77AD2BFEC3}"/>
          </ac:picMkLst>
        </pc:picChg>
        <pc:picChg chg="del mod ord">
          <ac:chgData name="BB1" userId="a03c7edf-e154-4bca-85c2-8fcf1a0ec332" providerId="ADAL" clId="{EB269718-5E6F-4E33-B7C4-4E23ABEBA8E6}" dt="2022-10-13T10:42:00.922" v="136" actId="478"/>
          <ac:picMkLst>
            <pc:docMk/>
            <pc:sldMk cId="237104606" sldId="312"/>
            <ac:picMk id="7" creationId="{507077A8-5616-5A21-4343-5EBD87AF5012}"/>
          </ac:picMkLst>
        </pc:picChg>
        <pc:picChg chg="del">
          <ac:chgData name="BB1" userId="a03c7edf-e154-4bca-85c2-8fcf1a0ec332" providerId="ADAL" clId="{EB269718-5E6F-4E33-B7C4-4E23ABEBA8E6}" dt="2022-10-03T12:53:28.578" v="87" actId="478"/>
          <ac:picMkLst>
            <pc:docMk/>
            <pc:sldMk cId="237104606" sldId="312"/>
            <ac:picMk id="12" creationId="{973BC908-8B3E-C6E5-D535-B6C91763BE30}"/>
          </ac:picMkLst>
        </pc:picChg>
      </pc:sldChg>
      <pc:sldChg chg="addSp modSp">
        <pc:chgData name="BB1" userId="a03c7edf-e154-4bca-85c2-8fcf1a0ec332" providerId="ADAL" clId="{EB269718-5E6F-4E33-B7C4-4E23ABEBA8E6}" dt="2022-10-03T12:47:30.161" v="86"/>
        <pc:sldMkLst>
          <pc:docMk/>
          <pc:sldMk cId="2249451201" sldId="313"/>
        </pc:sldMkLst>
        <pc:spChg chg="add mod">
          <ac:chgData name="BB1" userId="a03c7edf-e154-4bca-85c2-8fcf1a0ec332" providerId="ADAL" clId="{EB269718-5E6F-4E33-B7C4-4E23ABEBA8E6}" dt="2022-10-03T12:46:56.401" v="77"/>
          <ac:spMkLst>
            <pc:docMk/>
            <pc:sldMk cId="2249451201" sldId="313"/>
            <ac:spMk id="5" creationId="{C206AE35-0409-5760-6844-76976FFAC055}"/>
          </ac:spMkLst>
        </pc:spChg>
        <pc:spChg chg="mod">
          <ac:chgData name="BB1" userId="a03c7edf-e154-4bca-85c2-8fcf1a0ec332" providerId="ADAL" clId="{EB269718-5E6F-4E33-B7C4-4E23ABEBA8E6}" dt="2022-10-03T12:47:30.161" v="86"/>
          <ac:spMkLst>
            <pc:docMk/>
            <pc:sldMk cId="2249451201" sldId="313"/>
            <ac:spMk id="8" creationId="{AC2B3F9C-23E3-4BDF-AC20-114C6F4E07D4}"/>
          </ac:spMkLst>
        </pc:spChg>
      </pc:sldChg>
      <pc:sldChg chg="addSp modSp">
        <pc:chgData name="BB1" userId="a03c7edf-e154-4bca-85c2-8fcf1a0ec332" providerId="ADAL" clId="{EB269718-5E6F-4E33-B7C4-4E23ABEBA8E6}" dt="2022-10-03T12:47:30.161" v="86"/>
        <pc:sldMkLst>
          <pc:docMk/>
          <pc:sldMk cId="1741334401" sldId="314"/>
        </pc:sldMkLst>
        <pc:spChg chg="add mod">
          <ac:chgData name="BB1" userId="a03c7edf-e154-4bca-85c2-8fcf1a0ec332" providerId="ADAL" clId="{EB269718-5E6F-4E33-B7C4-4E23ABEBA8E6}" dt="2022-10-03T12:46:59.333" v="79"/>
          <ac:spMkLst>
            <pc:docMk/>
            <pc:sldMk cId="1741334401" sldId="314"/>
            <ac:spMk id="4" creationId="{4A09AD99-E944-0415-9475-BF6657F1C1DF}"/>
          </ac:spMkLst>
        </pc:spChg>
        <pc:spChg chg="mod">
          <ac:chgData name="BB1" userId="a03c7edf-e154-4bca-85c2-8fcf1a0ec332" providerId="ADAL" clId="{EB269718-5E6F-4E33-B7C4-4E23ABEBA8E6}" dt="2022-10-03T12:47:30.161" v="86"/>
          <ac:spMkLst>
            <pc:docMk/>
            <pc:sldMk cId="1741334401" sldId="314"/>
            <ac:spMk id="6" creationId="{71D50CF3-D079-499A-88C1-9CF00D5AEEEA}"/>
          </ac:spMkLst>
        </pc:spChg>
      </pc:sldChg>
      <pc:sldChg chg="addSp modSp">
        <pc:chgData name="BB1" userId="a03c7edf-e154-4bca-85c2-8fcf1a0ec332" providerId="ADAL" clId="{EB269718-5E6F-4E33-B7C4-4E23ABEBA8E6}" dt="2022-10-03T12:47:30.161" v="86"/>
        <pc:sldMkLst>
          <pc:docMk/>
          <pc:sldMk cId="2111147329" sldId="315"/>
        </pc:sldMkLst>
        <pc:spChg chg="add mod">
          <ac:chgData name="BB1" userId="a03c7edf-e154-4bca-85c2-8fcf1a0ec332" providerId="ADAL" clId="{EB269718-5E6F-4E33-B7C4-4E23ABEBA8E6}" dt="2022-10-03T12:46:58.150" v="78"/>
          <ac:spMkLst>
            <pc:docMk/>
            <pc:sldMk cId="2111147329" sldId="315"/>
            <ac:spMk id="4" creationId="{B296AEAE-031A-D315-405A-0DE803A0F428}"/>
          </ac:spMkLst>
        </pc:spChg>
        <pc:spChg chg="mod">
          <ac:chgData name="BB1" userId="a03c7edf-e154-4bca-85c2-8fcf1a0ec332" providerId="ADAL" clId="{EB269718-5E6F-4E33-B7C4-4E23ABEBA8E6}" dt="2022-10-03T12:47:30.161" v="86"/>
          <ac:spMkLst>
            <pc:docMk/>
            <pc:sldMk cId="2111147329" sldId="315"/>
            <ac:spMk id="6" creationId="{63629668-C473-4738-89C8-AC6AB9455CDE}"/>
          </ac:spMkLst>
        </pc:spChg>
      </pc:sldChg>
      <pc:sldChg chg="addSp modSp">
        <pc:chgData name="BB1" userId="a03c7edf-e154-4bca-85c2-8fcf1a0ec332" providerId="ADAL" clId="{EB269718-5E6F-4E33-B7C4-4E23ABEBA8E6}" dt="2022-10-03T12:47:30.161" v="86"/>
        <pc:sldMkLst>
          <pc:docMk/>
          <pc:sldMk cId="329629830" sldId="316"/>
        </pc:sldMkLst>
        <pc:spChg chg="mod">
          <ac:chgData name="BB1" userId="a03c7edf-e154-4bca-85c2-8fcf1a0ec332" providerId="ADAL" clId="{EB269718-5E6F-4E33-B7C4-4E23ABEBA8E6}" dt="2022-10-03T12:47:30.161" v="86"/>
          <ac:spMkLst>
            <pc:docMk/>
            <pc:sldMk cId="329629830" sldId="316"/>
            <ac:spMk id="6" creationId="{20744E71-4491-419B-813A-173559F17736}"/>
          </ac:spMkLst>
        </pc:spChg>
        <pc:spChg chg="add mod">
          <ac:chgData name="BB1" userId="a03c7edf-e154-4bca-85c2-8fcf1a0ec332" providerId="ADAL" clId="{EB269718-5E6F-4E33-B7C4-4E23ABEBA8E6}" dt="2022-10-03T12:47:01.088" v="80"/>
          <ac:spMkLst>
            <pc:docMk/>
            <pc:sldMk cId="329629830" sldId="316"/>
            <ac:spMk id="8" creationId="{378342E0-4BD3-10E6-61A5-67C0FD3AA04D}"/>
          </ac:spMkLst>
        </pc:spChg>
      </pc:sldChg>
      <pc:sldChg chg="addSp modSp">
        <pc:chgData name="BB1" userId="a03c7edf-e154-4bca-85c2-8fcf1a0ec332" providerId="ADAL" clId="{EB269718-5E6F-4E33-B7C4-4E23ABEBA8E6}" dt="2022-10-03T12:47:30.161" v="86"/>
        <pc:sldMkLst>
          <pc:docMk/>
          <pc:sldMk cId="3493862615" sldId="317"/>
        </pc:sldMkLst>
        <pc:spChg chg="add mod">
          <ac:chgData name="BB1" userId="a03c7edf-e154-4bca-85c2-8fcf1a0ec332" providerId="ADAL" clId="{EB269718-5E6F-4E33-B7C4-4E23ABEBA8E6}" dt="2022-10-03T12:47:03.451" v="81"/>
          <ac:spMkLst>
            <pc:docMk/>
            <pc:sldMk cId="3493862615" sldId="317"/>
            <ac:spMk id="5" creationId="{98BC2F94-78EE-625E-4215-134899425B68}"/>
          </ac:spMkLst>
        </pc:spChg>
        <pc:spChg chg="mod">
          <ac:chgData name="BB1" userId="a03c7edf-e154-4bca-85c2-8fcf1a0ec332" providerId="ADAL" clId="{EB269718-5E6F-4E33-B7C4-4E23ABEBA8E6}" dt="2022-10-03T12:47:30.161" v="86"/>
          <ac:spMkLst>
            <pc:docMk/>
            <pc:sldMk cId="3493862615" sldId="317"/>
            <ac:spMk id="23" creationId="{227565FE-90AC-4802-A6BA-5F2A48E23755}"/>
          </ac:spMkLst>
        </pc:spChg>
      </pc:sldChg>
      <pc:sldChg chg="modSp">
        <pc:chgData name="BB1" userId="a03c7edf-e154-4bca-85c2-8fcf1a0ec332" providerId="ADAL" clId="{EB269718-5E6F-4E33-B7C4-4E23ABEBA8E6}" dt="2022-10-03T12:47:30.161" v="86"/>
        <pc:sldMkLst>
          <pc:docMk/>
          <pc:sldMk cId="661621197" sldId="325"/>
        </pc:sldMkLst>
        <pc:spChg chg="mod">
          <ac:chgData name="BB1" userId="a03c7edf-e154-4bca-85c2-8fcf1a0ec332" providerId="ADAL" clId="{EB269718-5E6F-4E33-B7C4-4E23ABEBA8E6}" dt="2022-10-03T12:47:30.161" v="86"/>
          <ac:spMkLst>
            <pc:docMk/>
            <pc:sldMk cId="661621197" sldId="325"/>
            <ac:spMk id="6" creationId="{ADD38AE6-A099-42E8-A02E-BBA6F4009049}"/>
          </ac:spMkLst>
        </pc:spChg>
      </pc:sldChg>
      <pc:sldChg chg="addSp delSp modSp mod">
        <pc:chgData name="BB1" userId="a03c7edf-e154-4bca-85c2-8fcf1a0ec332" providerId="ADAL" clId="{EB269718-5E6F-4E33-B7C4-4E23ABEBA8E6}" dt="2022-10-03T13:03:55.603" v="122" actId="20577"/>
        <pc:sldMkLst>
          <pc:docMk/>
          <pc:sldMk cId="1170377585" sldId="1300"/>
        </pc:sldMkLst>
        <pc:spChg chg="add del mod">
          <ac:chgData name="BB1" userId="a03c7edf-e154-4bca-85c2-8fcf1a0ec332" providerId="ADAL" clId="{EB269718-5E6F-4E33-B7C4-4E23ABEBA8E6}" dt="2022-10-03T13:03:15.021" v="112" actId="478"/>
          <ac:spMkLst>
            <pc:docMk/>
            <pc:sldMk cId="1170377585" sldId="1300"/>
            <ac:spMk id="3" creationId="{A8E522AA-46BA-FBFC-EEF6-BF0935BCE2F4}"/>
          </ac:spMkLst>
        </pc:spChg>
        <pc:spChg chg="mod">
          <ac:chgData name="BB1" userId="a03c7edf-e154-4bca-85c2-8fcf1a0ec332" providerId="ADAL" clId="{EB269718-5E6F-4E33-B7C4-4E23ABEBA8E6}" dt="2022-10-03T13:03:55.603" v="122" actId="20577"/>
          <ac:spMkLst>
            <pc:docMk/>
            <pc:sldMk cId="1170377585" sldId="1300"/>
            <ac:spMk id="10" creationId="{CB5EA8B8-3502-4205-93FC-E4A8C1581536}"/>
          </ac:spMkLst>
        </pc:spChg>
        <pc:spChg chg="mod">
          <ac:chgData name="BB1" userId="a03c7edf-e154-4bca-85c2-8fcf1a0ec332" providerId="ADAL" clId="{EB269718-5E6F-4E33-B7C4-4E23ABEBA8E6}" dt="2022-10-03T12:47:30.161" v="86"/>
          <ac:spMkLst>
            <pc:docMk/>
            <pc:sldMk cId="1170377585" sldId="1300"/>
            <ac:spMk id="18" creationId="{F6DB27C9-9171-47A5-B51A-BA65BC58D68C}"/>
          </ac:spMkLst>
        </pc:spChg>
        <pc:picChg chg="mod">
          <ac:chgData name="BB1" userId="a03c7edf-e154-4bca-85c2-8fcf1a0ec332" providerId="ADAL" clId="{EB269718-5E6F-4E33-B7C4-4E23ABEBA8E6}" dt="2022-10-03T13:03:29.671" v="116" actId="1076"/>
          <ac:picMkLst>
            <pc:docMk/>
            <pc:sldMk cId="1170377585" sldId="1300"/>
            <ac:picMk id="4" creationId="{FDB936F2-B710-4D51-151A-DDDAC89CACBC}"/>
          </ac:picMkLst>
        </pc:picChg>
        <pc:picChg chg="del">
          <ac:chgData name="BB1" userId="a03c7edf-e154-4bca-85c2-8fcf1a0ec332" providerId="ADAL" clId="{EB269718-5E6F-4E33-B7C4-4E23ABEBA8E6}" dt="2022-10-03T13:03:16.293" v="113" actId="478"/>
          <ac:picMkLst>
            <pc:docMk/>
            <pc:sldMk cId="1170377585" sldId="1300"/>
            <ac:picMk id="6" creationId="{BA32E4BE-4297-4DE9-9D2E-EBACB8C409F3}"/>
          </ac:picMkLst>
        </pc:picChg>
      </pc:sldChg>
      <pc:sldChg chg="addSp modSp">
        <pc:chgData name="BB1" userId="a03c7edf-e154-4bca-85c2-8fcf1a0ec332" providerId="ADAL" clId="{EB269718-5E6F-4E33-B7C4-4E23ABEBA8E6}" dt="2022-10-03T12:47:30.161" v="86"/>
        <pc:sldMkLst>
          <pc:docMk/>
          <pc:sldMk cId="2526565132" sldId="1302"/>
        </pc:sldMkLst>
        <pc:spChg chg="add mod">
          <ac:chgData name="BB1" userId="a03c7edf-e154-4bca-85c2-8fcf1a0ec332" providerId="ADAL" clId="{EB269718-5E6F-4E33-B7C4-4E23ABEBA8E6}" dt="2022-10-03T12:46:43.660" v="74"/>
          <ac:spMkLst>
            <pc:docMk/>
            <pc:sldMk cId="2526565132" sldId="1302"/>
            <ac:spMk id="5" creationId="{DBF16BCA-711F-52EC-D9AB-BBC25F32360D}"/>
          </ac:spMkLst>
        </pc:spChg>
        <pc:spChg chg="mod">
          <ac:chgData name="BB1" userId="a03c7edf-e154-4bca-85c2-8fcf1a0ec332" providerId="ADAL" clId="{EB269718-5E6F-4E33-B7C4-4E23ABEBA8E6}" dt="2022-10-03T12:47:30.161" v="86"/>
          <ac:spMkLst>
            <pc:docMk/>
            <pc:sldMk cId="2526565132" sldId="1302"/>
            <ac:spMk id="17" creationId="{D9E9935C-D73F-4C9B-8A21-3412C255EC9E}"/>
          </ac:spMkLst>
        </pc:spChg>
      </pc:sldChg>
      <pc:sldChg chg="addSp modSp">
        <pc:chgData name="BB1" userId="a03c7edf-e154-4bca-85c2-8fcf1a0ec332" providerId="ADAL" clId="{EB269718-5E6F-4E33-B7C4-4E23ABEBA8E6}" dt="2022-10-03T12:46:47.281" v="75"/>
        <pc:sldMkLst>
          <pc:docMk/>
          <pc:sldMk cId="2133093818" sldId="1333"/>
        </pc:sldMkLst>
        <pc:spChg chg="add mod">
          <ac:chgData name="BB1" userId="a03c7edf-e154-4bca-85c2-8fcf1a0ec332" providerId="ADAL" clId="{EB269718-5E6F-4E33-B7C4-4E23ABEBA8E6}" dt="2022-10-03T12:46:47.281" v="75"/>
          <ac:spMkLst>
            <pc:docMk/>
            <pc:sldMk cId="2133093818" sldId="1333"/>
            <ac:spMk id="5" creationId="{A8611626-2ABF-94DE-D70C-BE3C3AC7B11F}"/>
          </ac:spMkLst>
        </pc:spChg>
      </pc:sldChg>
      <pc:sldChg chg="addSp modSp">
        <pc:chgData name="BB1" userId="a03c7edf-e154-4bca-85c2-8fcf1a0ec332" providerId="ADAL" clId="{EB269718-5E6F-4E33-B7C4-4E23ABEBA8E6}" dt="2022-10-03T12:47:30.161" v="86"/>
        <pc:sldMkLst>
          <pc:docMk/>
          <pc:sldMk cId="3982509097" sldId="1335"/>
        </pc:sldMkLst>
        <pc:spChg chg="add mod">
          <ac:chgData name="BB1" userId="a03c7edf-e154-4bca-85c2-8fcf1a0ec332" providerId="ADAL" clId="{EB269718-5E6F-4E33-B7C4-4E23ABEBA8E6}" dt="2022-10-03T12:47:09.729" v="85"/>
          <ac:spMkLst>
            <pc:docMk/>
            <pc:sldMk cId="3982509097" sldId="1335"/>
            <ac:spMk id="6" creationId="{100246B2-E469-CDC5-4289-214901EB91C3}"/>
          </ac:spMkLst>
        </pc:spChg>
        <pc:spChg chg="mod">
          <ac:chgData name="BB1" userId="a03c7edf-e154-4bca-85c2-8fcf1a0ec332" providerId="ADAL" clId="{EB269718-5E6F-4E33-B7C4-4E23ABEBA8E6}" dt="2022-10-03T12:47:30.161" v="86"/>
          <ac:spMkLst>
            <pc:docMk/>
            <pc:sldMk cId="3982509097" sldId="1335"/>
            <ac:spMk id="22" creationId="{141B367B-5111-4141-B2BD-51CAA8C157D9}"/>
          </ac:spMkLst>
        </pc:spChg>
      </pc:sldChg>
      <pc:sldChg chg="addSp delSp modSp mod">
        <pc:chgData name="BB1" userId="a03c7edf-e154-4bca-85c2-8fcf1a0ec332" providerId="ADAL" clId="{EB269718-5E6F-4E33-B7C4-4E23ABEBA8E6}" dt="2022-10-03T13:03:04.070" v="111" actId="20577"/>
        <pc:sldMkLst>
          <pc:docMk/>
          <pc:sldMk cId="2642413074" sldId="1336"/>
        </pc:sldMkLst>
        <pc:spChg chg="add del mod">
          <ac:chgData name="BB1" userId="a03c7edf-e154-4bca-85c2-8fcf1a0ec332" providerId="ADAL" clId="{EB269718-5E6F-4E33-B7C4-4E23ABEBA8E6}" dt="2022-10-03T13:02:51.253" v="104" actId="478"/>
          <ac:spMkLst>
            <pc:docMk/>
            <pc:sldMk cId="2642413074" sldId="1336"/>
            <ac:spMk id="3" creationId="{DCC846FA-52AB-0F40-D5B5-4253D714A319}"/>
          </ac:spMkLst>
        </pc:spChg>
        <pc:spChg chg="mod">
          <ac:chgData name="BB1" userId="a03c7edf-e154-4bca-85c2-8fcf1a0ec332" providerId="ADAL" clId="{EB269718-5E6F-4E33-B7C4-4E23ABEBA8E6}" dt="2022-10-03T12:47:30.161" v="86"/>
          <ac:spMkLst>
            <pc:docMk/>
            <pc:sldMk cId="2642413074" sldId="1336"/>
            <ac:spMk id="9" creationId="{D485478F-1986-46CC-ADA1-A4E5B9F9C3BC}"/>
          </ac:spMkLst>
        </pc:spChg>
        <pc:spChg chg="mod">
          <ac:chgData name="BB1" userId="a03c7edf-e154-4bca-85c2-8fcf1a0ec332" providerId="ADAL" clId="{EB269718-5E6F-4E33-B7C4-4E23ABEBA8E6}" dt="2022-10-03T13:03:04.070" v="111" actId="20577"/>
          <ac:spMkLst>
            <pc:docMk/>
            <pc:sldMk cId="2642413074" sldId="1336"/>
            <ac:spMk id="10" creationId="{48CCA5CA-858F-4D34-93BB-ED91B53DCFE1}"/>
          </ac:spMkLst>
        </pc:spChg>
        <pc:picChg chg="del">
          <ac:chgData name="BB1" userId="a03c7edf-e154-4bca-85c2-8fcf1a0ec332" providerId="ADAL" clId="{EB269718-5E6F-4E33-B7C4-4E23ABEBA8E6}" dt="2022-10-03T13:02:49.521" v="103" actId="478"/>
          <ac:picMkLst>
            <pc:docMk/>
            <pc:sldMk cId="2642413074" sldId="1336"/>
            <ac:picMk id="6" creationId="{F6B5CFEE-1814-64DD-E01A-38717EE6CD19}"/>
          </ac:picMkLst>
        </pc:picChg>
        <pc:picChg chg="mod">
          <ac:chgData name="BB1" userId="a03c7edf-e154-4bca-85c2-8fcf1a0ec332" providerId="ADAL" clId="{EB269718-5E6F-4E33-B7C4-4E23ABEBA8E6}" dt="2022-10-03T13:02:59.906" v="108" actId="1076"/>
          <ac:picMkLst>
            <pc:docMk/>
            <pc:sldMk cId="2642413074" sldId="1336"/>
            <ac:picMk id="7" creationId="{06675042-FEFA-6425-4B7A-C1CC84507BC3}"/>
          </ac:picMkLst>
        </pc:picChg>
      </pc:sldChg>
      <pc:sldChg chg="addSp delSp modSp mod">
        <pc:chgData name="BB1" userId="a03c7edf-e154-4bca-85c2-8fcf1a0ec332" providerId="ADAL" clId="{EB269718-5E6F-4E33-B7C4-4E23ABEBA8E6}" dt="2022-10-03T13:05:47.175" v="135" actId="20577"/>
        <pc:sldMkLst>
          <pc:docMk/>
          <pc:sldMk cId="853907696" sldId="1337"/>
        </pc:sldMkLst>
        <pc:spChg chg="add del mod">
          <ac:chgData name="BB1" userId="a03c7edf-e154-4bca-85c2-8fcf1a0ec332" providerId="ADAL" clId="{EB269718-5E6F-4E33-B7C4-4E23ABEBA8E6}" dt="2022-10-03T13:05:06.322" v="124" actId="478"/>
          <ac:spMkLst>
            <pc:docMk/>
            <pc:sldMk cId="853907696" sldId="1337"/>
            <ac:spMk id="3" creationId="{16581FB1-3908-438B-ABC1-F90A8B059D25}"/>
          </ac:spMkLst>
        </pc:spChg>
        <pc:spChg chg="mod">
          <ac:chgData name="BB1" userId="a03c7edf-e154-4bca-85c2-8fcf1a0ec332" providerId="ADAL" clId="{EB269718-5E6F-4E33-B7C4-4E23ABEBA8E6}" dt="2022-10-03T13:05:47.175" v="135" actId="20577"/>
          <ac:spMkLst>
            <pc:docMk/>
            <pc:sldMk cId="853907696" sldId="1337"/>
            <ac:spMk id="14" creationId="{4462180A-7F63-405B-A41A-45F749D65172}"/>
          </ac:spMkLst>
        </pc:spChg>
        <pc:spChg chg="mod">
          <ac:chgData name="BB1" userId="a03c7edf-e154-4bca-85c2-8fcf1a0ec332" providerId="ADAL" clId="{EB269718-5E6F-4E33-B7C4-4E23ABEBA8E6}" dt="2022-10-03T12:47:30.161" v="86"/>
          <ac:spMkLst>
            <pc:docMk/>
            <pc:sldMk cId="853907696" sldId="1337"/>
            <ac:spMk id="15" creationId="{02D71328-FC89-4D7F-9D68-D9DFFA39C101}"/>
          </ac:spMkLst>
        </pc:spChg>
        <pc:spChg chg="mod">
          <ac:chgData name="BB1" userId="a03c7edf-e154-4bca-85c2-8fcf1a0ec332" providerId="ADAL" clId="{EB269718-5E6F-4E33-B7C4-4E23ABEBA8E6}" dt="2022-10-03T13:05:34.439" v="133" actId="20577"/>
          <ac:spMkLst>
            <pc:docMk/>
            <pc:sldMk cId="853907696" sldId="1337"/>
            <ac:spMk id="23" creationId="{E79370F1-CFC7-4399-B1EE-C493D91A732C}"/>
          </ac:spMkLst>
        </pc:spChg>
        <pc:picChg chg="del">
          <ac:chgData name="BB1" userId="a03c7edf-e154-4bca-85c2-8fcf1a0ec332" providerId="ADAL" clId="{EB269718-5E6F-4E33-B7C4-4E23ABEBA8E6}" dt="2022-10-03T13:04:08.438" v="123" actId="478"/>
          <ac:picMkLst>
            <pc:docMk/>
            <pc:sldMk cId="853907696" sldId="1337"/>
            <ac:picMk id="6" creationId="{68401F10-9F40-10F0-89E5-9D1826191269}"/>
          </ac:picMkLst>
        </pc:picChg>
        <pc:picChg chg="mod ord">
          <ac:chgData name="BB1" userId="a03c7edf-e154-4bca-85c2-8fcf1a0ec332" providerId="ADAL" clId="{EB269718-5E6F-4E33-B7C4-4E23ABEBA8E6}" dt="2022-10-03T13:05:23.514" v="131" actId="1076"/>
          <ac:picMkLst>
            <pc:docMk/>
            <pc:sldMk cId="853907696" sldId="1337"/>
            <ac:picMk id="7" creationId="{3E0A4C39-D4D4-67D8-22BC-016639363FDC}"/>
          </ac:picMkLst>
        </pc:picChg>
      </pc:sldChg>
    </pc:docChg>
  </pc:docChgLst>
  <pc:docChgLst>
    <pc:chgData name="Joseph Stephens" userId="6f95fdb1-b66b-4d7d-b4b5-ba36ebbdce6c" providerId="ADAL" clId="{E19B62D4-47D0-4AE8-B531-D4DBEEE41D6D}"/>
    <pc:docChg chg="undo redo custSel addSld delSld modSld sldOrd">
      <pc:chgData name="Joseph Stephens" userId="6f95fdb1-b66b-4d7d-b4b5-ba36ebbdce6c" providerId="ADAL" clId="{E19B62D4-47D0-4AE8-B531-D4DBEEE41D6D}" dt="2022-10-14T13:36:31.602" v="744" actId="478"/>
      <pc:docMkLst>
        <pc:docMk/>
      </pc:docMkLst>
      <pc:sldChg chg="modSp mod">
        <pc:chgData name="Joseph Stephens" userId="6f95fdb1-b66b-4d7d-b4b5-ba36ebbdce6c" providerId="ADAL" clId="{E19B62D4-47D0-4AE8-B531-D4DBEEE41D6D}" dt="2022-10-03T13:09:52.427" v="3" actId="20577"/>
        <pc:sldMkLst>
          <pc:docMk/>
          <pc:sldMk cId="172627787" sldId="262"/>
        </pc:sldMkLst>
        <pc:spChg chg="mod">
          <ac:chgData name="Joseph Stephens" userId="6f95fdb1-b66b-4d7d-b4b5-ba36ebbdce6c" providerId="ADAL" clId="{E19B62D4-47D0-4AE8-B531-D4DBEEE41D6D}" dt="2022-10-03T13:09:52.427" v="3" actId="20577"/>
          <ac:spMkLst>
            <pc:docMk/>
            <pc:sldMk cId="172627787" sldId="262"/>
            <ac:spMk id="3" creationId="{E575B7D0-E9AC-4190-A038-D01CD2A165AD}"/>
          </ac:spMkLst>
        </pc:spChg>
      </pc:sldChg>
      <pc:sldChg chg="delSp modSp mod">
        <pc:chgData name="Joseph Stephens" userId="6f95fdb1-b66b-4d7d-b4b5-ba36ebbdce6c" providerId="ADAL" clId="{E19B62D4-47D0-4AE8-B531-D4DBEEE41D6D}" dt="2022-10-04T11:06:36.642" v="564" actId="20577"/>
        <pc:sldMkLst>
          <pc:docMk/>
          <pc:sldMk cId="3780773969" sldId="293"/>
        </pc:sldMkLst>
        <pc:spChg chg="mod">
          <ac:chgData name="Joseph Stephens" userId="6f95fdb1-b66b-4d7d-b4b5-ba36ebbdce6c" providerId="ADAL" clId="{E19B62D4-47D0-4AE8-B531-D4DBEEE41D6D}" dt="2022-10-04T11:06:36.642" v="564" actId="20577"/>
          <ac:spMkLst>
            <pc:docMk/>
            <pc:sldMk cId="3780773969" sldId="293"/>
            <ac:spMk id="4" creationId="{661C6043-2028-40F2-A0AA-27E0E5D4C3F8}"/>
          </ac:spMkLst>
        </pc:spChg>
        <pc:spChg chg="del">
          <ac:chgData name="Joseph Stephens" userId="6f95fdb1-b66b-4d7d-b4b5-ba36ebbdce6c" providerId="ADAL" clId="{E19B62D4-47D0-4AE8-B531-D4DBEEE41D6D}" dt="2022-10-04T11:06:32.320" v="562" actId="478"/>
          <ac:spMkLst>
            <pc:docMk/>
            <pc:sldMk cId="3780773969" sldId="293"/>
            <ac:spMk id="5" creationId="{801912B8-8005-AC97-9286-2673DA5FD669}"/>
          </ac:spMkLst>
        </pc:spChg>
        <pc:picChg chg="mod">
          <ac:chgData name="Joseph Stephens" userId="6f95fdb1-b66b-4d7d-b4b5-ba36ebbdce6c" providerId="ADAL" clId="{E19B62D4-47D0-4AE8-B531-D4DBEEE41D6D}" dt="2022-10-04T11:06:28.574" v="561" actId="1076"/>
          <ac:picMkLst>
            <pc:docMk/>
            <pc:sldMk cId="3780773969" sldId="293"/>
            <ac:picMk id="8" creationId="{7768DD6C-AAE0-1EDD-2A9D-AF1960571253}"/>
          </ac:picMkLst>
        </pc:picChg>
        <pc:picChg chg="del">
          <ac:chgData name="Joseph Stephens" userId="6f95fdb1-b66b-4d7d-b4b5-ba36ebbdce6c" providerId="ADAL" clId="{E19B62D4-47D0-4AE8-B531-D4DBEEE41D6D}" dt="2022-10-04T11:06:21.797" v="559" actId="478"/>
          <ac:picMkLst>
            <pc:docMk/>
            <pc:sldMk cId="3780773969" sldId="293"/>
            <ac:picMk id="9" creationId="{31870740-C664-B490-A2AA-F4CE1614F19A}"/>
          </ac:picMkLst>
        </pc:picChg>
      </pc:sldChg>
      <pc:sldChg chg="delSp modSp mod">
        <pc:chgData name="Joseph Stephens" userId="6f95fdb1-b66b-4d7d-b4b5-ba36ebbdce6c" providerId="ADAL" clId="{E19B62D4-47D0-4AE8-B531-D4DBEEE41D6D}" dt="2022-10-13T14:03:53.041" v="635" actId="478"/>
        <pc:sldMkLst>
          <pc:docMk/>
          <pc:sldMk cId="528281588" sldId="297"/>
        </pc:sldMkLst>
        <pc:spChg chg="del">
          <ac:chgData name="Joseph Stephens" userId="6f95fdb1-b66b-4d7d-b4b5-ba36ebbdce6c" providerId="ADAL" clId="{E19B62D4-47D0-4AE8-B531-D4DBEEE41D6D}" dt="2022-10-13T14:03:53.041" v="635" actId="478"/>
          <ac:spMkLst>
            <pc:docMk/>
            <pc:sldMk cId="528281588" sldId="297"/>
            <ac:spMk id="20" creationId="{3AB74AF0-9A11-83C2-A07C-9E2CF40602DF}"/>
          </ac:spMkLst>
        </pc:spChg>
        <pc:graphicFrameChg chg="mod modGraphic">
          <ac:chgData name="Joseph Stephens" userId="6f95fdb1-b66b-4d7d-b4b5-ba36ebbdce6c" providerId="ADAL" clId="{E19B62D4-47D0-4AE8-B531-D4DBEEE41D6D}" dt="2022-10-04T10:31:20.032" v="554" actId="20577"/>
          <ac:graphicFrameMkLst>
            <pc:docMk/>
            <pc:sldMk cId="528281588" sldId="297"/>
            <ac:graphicFrameMk id="26" creationId="{E7328420-5783-4A26-B03A-AEB3FDF01C64}"/>
          </ac:graphicFrameMkLst>
        </pc:graphicFrameChg>
        <pc:graphicFrameChg chg="modGraphic">
          <ac:chgData name="Joseph Stephens" userId="6f95fdb1-b66b-4d7d-b4b5-ba36ebbdce6c" providerId="ADAL" clId="{E19B62D4-47D0-4AE8-B531-D4DBEEE41D6D}" dt="2022-10-04T10:30:09.983" v="541" actId="20577"/>
          <ac:graphicFrameMkLst>
            <pc:docMk/>
            <pc:sldMk cId="528281588" sldId="297"/>
            <ac:graphicFrameMk id="45" creationId="{E1A18B8A-F688-43A6-A291-8B40BA86D45B}"/>
          </ac:graphicFrameMkLst>
        </pc:graphicFrameChg>
        <pc:picChg chg="mod">
          <ac:chgData name="Joseph Stephens" userId="6f95fdb1-b66b-4d7d-b4b5-ba36ebbdce6c" providerId="ADAL" clId="{E19B62D4-47D0-4AE8-B531-D4DBEEE41D6D}" dt="2022-10-13T14:03:49.427" v="634" actId="1076"/>
          <ac:picMkLst>
            <pc:docMk/>
            <pc:sldMk cId="528281588" sldId="297"/>
            <ac:picMk id="11" creationId="{52193E51-39DC-4F2C-9F6E-E0C945F351D9}"/>
          </ac:picMkLst>
        </pc:picChg>
        <pc:picChg chg="mod">
          <ac:chgData name="Joseph Stephens" userId="6f95fdb1-b66b-4d7d-b4b5-ba36ebbdce6c" providerId="ADAL" clId="{E19B62D4-47D0-4AE8-B531-D4DBEEE41D6D}" dt="2022-10-13T14:03:46.723" v="632" actId="14100"/>
          <ac:picMkLst>
            <pc:docMk/>
            <pc:sldMk cId="528281588" sldId="297"/>
            <ac:picMk id="13" creationId="{E336654C-8142-4668-B0FD-61C3ACD7D3C0}"/>
          </ac:picMkLst>
        </pc:picChg>
        <pc:picChg chg="mod">
          <ac:chgData name="Joseph Stephens" userId="6f95fdb1-b66b-4d7d-b4b5-ba36ebbdce6c" providerId="ADAL" clId="{E19B62D4-47D0-4AE8-B531-D4DBEEE41D6D}" dt="2022-10-13T14:03:47.795" v="633" actId="1076"/>
          <ac:picMkLst>
            <pc:docMk/>
            <pc:sldMk cId="528281588" sldId="297"/>
            <ac:picMk id="25" creationId="{1E737877-164B-A538-776D-BCDDD0EC5D07}"/>
          </ac:picMkLst>
        </pc:picChg>
      </pc:sldChg>
      <pc:sldChg chg="addSp delSp modSp mod">
        <pc:chgData name="Joseph Stephens" userId="6f95fdb1-b66b-4d7d-b4b5-ba36ebbdce6c" providerId="ADAL" clId="{E19B62D4-47D0-4AE8-B531-D4DBEEE41D6D}" dt="2022-10-14T09:34:50.981" v="638" actId="167"/>
        <pc:sldMkLst>
          <pc:docMk/>
          <pc:sldMk cId="237104606" sldId="312"/>
        </pc:sldMkLst>
        <pc:picChg chg="add mod ord">
          <ac:chgData name="Joseph Stephens" userId="6f95fdb1-b66b-4d7d-b4b5-ba36ebbdce6c" providerId="ADAL" clId="{E19B62D4-47D0-4AE8-B531-D4DBEEE41D6D}" dt="2022-10-14T09:34:50.981" v="638" actId="167"/>
          <ac:picMkLst>
            <pc:docMk/>
            <pc:sldMk cId="237104606" sldId="312"/>
            <ac:picMk id="5" creationId="{5456ADF9-39E2-0B09-F836-D8829E178B91}"/>
          </ac:picMkLst>
        </pc:picChg>
        <pc:picChg chg="del">
          <ac:chgData name="Joseph Stephens" userId="6f95fdb1-b66b-4d7d-b4b5-ba36ebbdce6c" providerId="ADAL" clId="{E19B62D4-47D0-4AE8-B531-D4DBEEE41D6D}" dt="2022-10-14T09:34:45.072" v="636" actId="478"/>
          <ac:picMkLst>
            <pc:docMk/>
            <pc:sldMk cId="237104606" sldId="312"/>
            <ac:picMk id="6" creationId="{8D15BE3E-83F7-AB94-45D7-0E5464FC8C12}"/>
          </ac:picMkLst>
        </pc:picChg>
      </pc:sldChg>
      <pc:sldChg chg="addSp delSp modSp mod">
        <pc:chgData name="Joseph Stephens" userId="6f95fdb1-b66b-4d7d-b4b5-ba36ebbdce6c" providerId="ADAL" clId="{E19B62D4-47D0-4AE8-B531-D4DBEEE41D6D}" dt="2022-10-03T14:02:33.276" v="435" actId="20577"/>
        <pc:sldMkLst>
          <pc:docMk/>
          <pc:sldMk cId="2249451201" sldId="313"/>
        </pc:sldMkLst>
        <pc:spChg chg="del">
          <ac:chgData name="Joseph Stephens" userId="6f95fdb1-b66b-4d7d-b4b5-ba36ebbdce6c" providerId="ADAL" clId="{E19B62D4-47D0-4AE8-B531-D4DBEEE41D6D}" dt="2022-10-03T13:59:59.083" v="126" actId="478"/>
          <ac:spMkLst>
            <pc:docMk/>
            <pc:sldMk cId="2249451201" sldId="313"/>
            <ac:spMk id="5" creationId="{C206AE35-0409-5760-6844-76976FFAC055}"/>
          </ac:spMkLst>
        </pc:spChg>
        <pc:spChg chg="mod">
          <ac:chgData name="Joseph Stephens" userId="6f95fdb1-b66b-4d7d-b4b5-ba36ebbdce6c" providerId="ADAL" clId="{E19B62D4-47D0-4AE8-B531-D4DBEEE41D6D}" dt="2022-10-03T14:02:33.276" v="435" actId="20577"/>
          <ac:spMkLst>
            <pc:docMk/>
            <pc:sldMk cId="2249451201" sldId="313"/>
            <ac:spMk id="9" creationId="{110126EB-C981-4819-8B68-DD595104184D}"/>
          </ac:spMkLst>
        </pc:spChg>
        <pc:picChg chg="mod modCrop">
          <ac:chgData name="Joseph Stephens" userId="6f95fdb1-b66b-4d7d-b4b5-ba36ebbdce6c" providerId="ADAL" clId="{E19B62D4-47D0-4AE8-B531-D4DBEEE41D6D}" dt="2022-10-03T13:59:07.390" v="105" actId="732"/>
          <ac:picMkLst>
            <pc:docMk/>
            <pc:sldMk cId="2249451201" sldId="313"/>
            <ac:picMk id="6" creationId="{E9508F76-8D53-23E9-1EE1-0DE2E1096118}"/>
          </ac:picMkLst>
        </pc:picChg>
        <pc:picChg chg="mod modCrop">
          <ac:chgData name="Joseph Stephens" userId="6f95fdb1-b66b-4d7d-b4b5-ba36ebbdce6c" providerId="ADAL" clId="{E19B62D4-47D0-4AE8-B531-D4DBEEE41D6D}" dt="2022-10-03T13:59:55.999" v="125" actId="1035"/>
          <ac:picMkLst>
            <pc:docMk/>
            <pc:sldMk cId="2249451201" sldId="313"/>
            <ac:picMk id="7" creationId="{A6F1D04D-15D6-6987-91D6-8DECCE752736}"/>
          </ac:picMkLst>
        </pc:picChg>
        <pc:picChg chg="del">
          <ac:chgData name="Joseph Stephens" userId="6f95fdb1-b66b-4d7d-b4b5-ba36ebbdce6c" providerId="ADAL" clId="{E19B62D4-47D0-4AE8-B531-D4DBEEE41D6D}" dt="2022-10-03T13:58:47.983" v="99" actId="478"/>
          <ac:picMkLst>
            <pc:docMk/>
            <pc:sldMk cId="2249451201" sldId="313"/>
            <ac:picMk id="14" creationId="{AB662D07-626E-73B2-295E-50F44F280EFE}"/>
          </ac:picMkLst>
        </pc:picChg>
        <pc:picChg chg="add del">
          <ac:chgData name="Joseph Stephens" userId="6f95fdb1-b66b-4d7d-b4b5-ba36ebbdce6c" providerId="ADAL" clId="{E19B62D4-47D0-4AE8-B531-D4DBEEE41D6D}" dt="2022-10-03T13:59:21.908" v="108" actId="478"/>
          <ac:picMkLst>
            <pc:docMk/>
            <pc:sldMk cId="2249451201" sldId="313"/>
            <ac:picMk id="15" creationId="{D0850D3D-B9D4-E619-1949-DA1C40DC56B4}"/>
          </ac:picMkLst>
        </pc:picChg>
      </pc:sldChg>
      <pc:sldChg chg="delSp modSp mod ord">
        <pc:chgData name="Joseph Stephens" userId="6f95fdb1-b66b-4d7d-b4b5-ba36ebbdce6c" providerId="ADAL" clId="{E19B62D4-47D0-4AE8-B531-D4DBEEE41D6D}" dt="2022-10-14T13:36:29.392" v="743" actId="478"/>
        <pc:sldMkLst>
          <pc:docMk/>
          <pc:sldMk cId="1741334401" sldId="314"/>
        </pc:sldMkLst>
        <pc:spChg chg="del">
          <ac:chgData name="Joseph Stephens" userId="6f95fdb1-b66b-4d7d-b4b5-ba36ebbdce6c" providerId="ADAL" clId="{E19B62D4-47D0-4AE8-B531-D4DBEEE41D6D}" dt="2022-10-03T15:03:09.818" v="437" actId="478"/>
          <ac:spMkLst>
            <pc:docMk/>
            <pc:sldMk cId="1741334401" sldId="314"/>
            <ac:spMk id="4" creationId="{4A09AD99-E944-0415-9475-BF6657F1C1DF}"/>
          </ac:spMkLst>
        </pc:spChg>
        <pc:spChg chg="del">
          <ac:chgData name="Joseph Stephens" userId="6f95fdb1-b66b-4d7d-b4b5-ba36ebbdce6c" providerId="ADAL" clId="{E19B62D4-47D0-4AE8-B531-D4DBEEE41D6D}" dt="2022-10-14T13:36:29.392" v="743" actId="478"/>
          <ac:spMkLst>
            <pc:docMk/>
            <pc:sldMk cId="1741334401" sldId="314"/>
            <ac:spMk id="4" creationId="{CBCC4CE4-16F1-5240-5E30-FCBC86760E5C}"/>
          </ac:spMkLst>
        </pc:spChg>
        <pc:picChg chg="del">
          <ac:chgData name="Joseph Stephens" userId="6f95fdb1-b66b-4d7d-b4b5-ba36ebbdce6c" providerId="ADAL" clId="{E19B62D4-47D0-4AE8-B531-D4DBEEE41D6D}" dt="2022-10-03T15:03:40.903" v="438" actId="478"/>
          <ac:picMkLst>
            <pc:docMk/>
            <pc:sldMk cId="1741334401" sldId="314"/>
            <ac:picMk id="8" creationId="{4695869B-F322-716F-F6AA-1A5D1FA80010}"/>
          </ac:picMkLst>
        </pc:picChg>
        <pc:picChg chg="mod modCrop">
          <ac:chgData name="Joseph Stephens" userId="6f95fdb1-b66b-4d7d-b4b5-ba36ebbdce6c" providerId="ADAL" clId="{E19B62D4-47D0-4AE8-B531-D4DBEEE41D6D}" dt="2022-10-03T15:04:18.829" v="448" actId="1076"/>
          <ac:picMkLst>
            <pc:docMk/>
            <pc:sldMk cId="1741334401" sldId="314"/>
            <ac:picMk id="9" creationId="{5C3F3163-91E4-3150-3336-1B0EEE85E45B}"/>
          </ac:picMkLst>
        </pc:picChg>
      </pc:sldChg>
      <pc:sldChg chg="addSp delSp modSp mod">
        <pc:chgData name="Joseph Stephens" userId="6f95fdb1-b66b-4d7d-b4b5-ba36ebbdce6c" providerId="ADAL" clId="{E19B62D4-47D0-4AE8-B531-D4DBEEE41D6D}" dt="2022-10-10T10:18:09.308" v="625" actId="164"/>
        <pc:sldMkLst>
          <pc:docMk/>
          <pc:sldMk cId="2111147329" sldId="315"/>
        </pc:sldMkLst>
        <pc:spChg chg="del">
          <ac:chgData name="Joseph Stephens" userId="6f95fdb1-b66b-4d7d-b4b5-ba36ebbdce6c" providerId="ADAL" clId="{E19B62D4-47D0-4AE8-B531-D4DBEEE41D6D}" dt="2022-10-03T13:26:31.063" v="61" actId="478"/>
          <ac:spMkLst>
            <pc:docMk/>
            <pc:sldMk cId="2111147329" sldId="315"/>
            <ac:spMk id="4" creationId="{B296AEAE-031A-D315-405A-0DE803A0F428}"/>
          </ac:spMkLst>
        </pc:spChg>
        <pc:spChg chg="mod">
          <ac:chgData name="Joseph Stephens" userId="6f95fdb1-b66b-4d7d-b4b5-ba36ebbdce6c" providerId="ADAL" clId="{E19B62D4-47D0-4AE8-B531-D4DBEEE41D6D}" dt="2022-10-03T13:27:40.854" v="96" actId="1076"/>
          <ac:spMkLst>
            <pc:docMk/>
            <pc:sldMk cId="2111147329" sldId="315"/>
            <ac:spMk id="6" creationId="{63629668-C473-4738-89C8-AC6AB9455CDE}"/>
          </ac:spMkLst>
        </pc:spChg>
        <pc:grpChg chg="add mod">
          <ac:chgData name="Joseph Stephens" userId="6f95fdb1-b66b-4d7d-b4b5-ba36ebbdce6c" providerId="ADAL" clId="{E19B62D4-47D0-4AE8-B531-D4DBEEE41D6D}" dt="2022-10-10T10:18:09.308" v="625" actId="164"/>
          <ac:grpSpMkLst>
            <pc:docMk/>
            <pc:sldMk cId="2111147329" sldId="315"/>
            <ac:grpSpMk id="4" creationId="{FA8C8A57-C805-7203-7AD8-CD261C5D5BCB}"/>
          </ac:grpSpMkLst>
        </pc:grpChg>
        <pc:grpChg chg="mod">
          <ac:chgData name="Joseph Stephens" userId="6f95fdb1-b66b-4d7d-b4b5-ba36ebbdce6c" providerId="ADAL" clId="{E19B62D4-47D0-4AE8-B531-D4DBEEE41D6D}" dt="2022-10-10T10:18:09.308" v="625" actId="164"/>
          <ac:grpSpMkLst>
            <pc:docMk/>
            <pc:sldMk cId="2111147329" sldId="315"/>
            <ac:grpSpMk id="9" creationId="{867EC4E2-D915-4664-A029-5807A5FC3A52}"/>
          </ac:grpSpMkLst>
        </pc:grpChg>
        <pc:grpChg chg="mod">
          <ac:chgData name="Joseph Stephens" userId="6f95fdb1-b66b-4d7d-b4b5-ba36ebbdce6c" providerId="ADAL" clId="{E19B62D4-47D0-4AE8-B531-D4DBEEE41D6D}" dt="2022-10-10T10:18:09.308" v="625" actId="164"/>
          <ac:grpSpMkLst>
            <pc:docMk/>
            <pc:sldMk cId="2111147329" sldId="315"/>
            <ac:grpSpMk id="12" creationId="{048CB423-4FB6-497F-935B-BF71F9821772}"/>
          </ac:grpSpMkLst>
        </pc:grpChg>
        <pc:grpChg chg="mod">
          <ac:chgData name="Joseph Stephens" userId="6f95fdb1-b66b-4d7d-b4b5-ba36ebbdce6c" providerId="ADAL" clId="{E19B62D4-47D0-4AE8-B531-D4DBEEE41D6D}" dt="2022-10-10T10:18:09.308" v="625" actId="164"/>
          <ac:grpSpMkLst>
            <pc:docMk/>
            <pc:sldMk cId="2111147329" sldId="315"/>
            <ac:grpSpMk id="15" creationId="{8AAB8ECE-E865-4AC2-B3F8-3CBB436D4DF9}"/>
          </ac:grpSpMkLst>
        </pc:grpChg>
        <pc:picChg chg="add del">
          <ac:chgData name="Joseph Stephens" userId="6f95fdb1-b66b-4d7d-b4b5-ba36ebbdce6c" providerId="ADAL" clId="{E19B62D4-47D0-4AE8-B531-D4DBEEE41D6D}" dt="2022-10-03T13:26:22.462" v="57" actId="478"/>
          <ac:picMkLst>
            <pc:docMk/>
            <pc:sldMk cId="2111147329" sldId="315"/>
            <ac:picMk id="8" creationId="{E675414E-3B6D-4452-889F-BF77D4E2F86C}"/>
          </ac:picMkLst>
        </pc:picChg>
        <pc:picChg chg="mod ord">
          <ac:chgData name="Joseph Stephens" userId="6f95fdb1-b66b-4d7d-b4b5-ba36ebbdce6c" providerId="ADAL" clId="{E19B62D4-47D0-4AE8-B531-D4DBEEE41D6D}" dt="2022-10-10T10:18:09.308" v="625" actId="164"/>
          <ac:picMkLst>
            <pc:docMk/>
            <pc:sldMk cId="2111147329" sldId="315"/>
            <ac:picMk id="18" creationId="{C29DCAF0-AD41-009D-F3F2-6E5BDE1801D8}"/>
          </ac:picMkLst>
        </pc:picChg>
      </pc:sldChg>
      <pc:sldChg chg="modSp del mod">
        <pc:chgData name="Joseph Stephens" userId="6f95fdb1-b66b-4d7d-b4b5-ba36ebbdce6c" providerId="ADAL" clId="{E19B62D4-47D0-4AE8-B531-D4DBEEE41D6D}" dt="2022-10-03T15:04:22.596" v="449" actId="47"/>
        <pc:sldMkLst>
          <pc:docMk/>
          <pc:sldMk cId="329629830" sldId="316"/>
        </pc:sldMkLst>
        <pc:spChg chg="mod">
          <ac:chgData name="Joseph Stephens" userId="6f95fdb1-b66b-4d7d-b4b5-ba36ebbdce6c" providerId="ADAL" clId="{E19B62D4-47D0-4AE8-B531-D4DBEEE41D6D}" dt="2022-10-03T14:30:21.634" v="436" actId="1076"/>
          <ac:spMkLst>
            <pc:docMk/>
            <pc:sldMk cId="329629830" sldId="316"/>
            <ac:spMk id="8" creationId="{378342E0-4BD3-10E6-61A5-67C0FD3AA04D}"/>
          </ac:spMkLst>
        </pc:spChg>
      </pc:sldChg>
      <pc:sldChg chg="delSp modSp mod">
        <pc:chgData name="Joseph Stephens" userId="6f95fdb1-b66b-4d7d-b4b5-ba36ebbdce6c" providerId="ADAL" clId="{E19B62D4-47D0-4AE8-B531-D4DBEEE41D6D}" dt="2022-10-14T13:36:31.602" v="744" actId="478"/>
        <pc:sldMkLst>
          <pc:docMk/>
          <pc:sldMk cId="3493862615" sldId="317"/>
        </pc:sldMkLst>
        <pc:spChg chg="del">
          <ac:chgData name="Joseph Stephens" userId="6f95fdb1-b66b-4d7d-b4b5-ba36ebbdce6c" providerId="ADAL" clId="{E19B62D4-47D0-4AE8-B531-D4DBEEE41D6D}" dt="2022-10-14T13:36:31.602" v="744" actId="478"/>
          <ac:spMkLst>
            <pc:docMk/>
            <pc:sldMk cId="3493862615" sldId="317"/>
            <ac:spMk id="5" creationId="{624A1D12-B674-9C21-4898-149840740DCF}"/>
          </ac:spMkLst>
        </pc:spChg>
        <pc:spChg chg="del">
          <ac:chgData name="Joseph Stephens" userId="6f95fdb1-b66b-4d7d-b4b5-ba36ebbdce6c" providerId="ADAL" clId="{E19B62D4-47D0-4AE8-B531-D4DBEEE41D6D}" dt="2022-10-04T09:09:23.133" v="527" actId="478"/>
          <ac:spMkLst>
            <pc:docMk/>
            <pc:sldMk cId="3493862615" sldId="317"/>
            <ac:spMk id="5" creationId="{98BC2F94-78EE-625E-4215-134899425B68}"/>
          </ac:spMkLst>
        </pc:spChg>
        <pc:graphicFrameChg chg="mod modGraphic">
          <ac:chgData name="Joseph Stephens" userId="6f95fdb1-b66b-4d7d-b4b5-ba36ebbdce6c" providerId="ADAL" clId="{E19B62D4-47D0-4AE8-B531-D4DBEEE41D6D}" dt="2022-10-04T09:09:19.060" v="526" actId="108"/>
          <ac:graphicFrameMkLst>
            <pc:docMk/>
            <pc:sldMk cId="3493862615" sldId="317"/>
            <ac:graphicFrameMk id="22" creationId="{36E83B56-D1D9-430B-91A9-7C794A2E4E9B}"/>
          </ac:graphicFrameMkLst>
        </pc:graphicFrameChg>
      </pc:sldChg>
      <pc:sldChg chg="modSp mod">
        <pc:chgData name="Joseph Stephens" userId="6f95fdb1-b66b-4d7d-b4b5-ba36ebbdce6c" providerId="ADAL" clId="{E19B62D4-47D0-4AE8-B531-D4DBEEE41D6D}" dt="2022-10-03T13:10:18.155" v="13" actId="20577"/>
        <pc:sldMkLst>
          <pc:docMk/>
          <pc:sldMk cId="661621197" sldId="325"/>
        </pc:sldMkLst>
        <pc:spChg chg="mod">
          <ac:chgData name="Joseph Stephens" userId="6f95fdb1-b66b-4d7d-b4b5-ba36ebbdce6c" providerId="ADAL" clId="{E19B62D4-47D0-4AE8-B531-D4DBEEE41D6D}" dt="2022-10-03T13:10:18.155" v="13" actId="20577"/>
          <ac:spMkLst>
            <pc:docMk/>
            <pc:sldMk cId="661621197" sldId="325"/>
            <ac:spMk id="6" creationId="{ADD38AE6-A099-42E8-A02E-BBA6F4009049}"/>
          </ac:spMkLst>
        </pc:spChg>
      </pc:sldChg>
      <pc:sldChg chg="delSp modSp mod">
        <pc:chgData name="Joseph Stephens" userId="6f95fdb1-b66b-4d7d-b4b5-ba36ebbdce6c" providerId="ADAL" clId="{E19B62D4-47D0-4AE8-B531-D4DBEEE41D6D}" dt="2022-10-14T13:36:19.131" v="742" actId="20577"/>
        <pc:sldMkLst>
          <pc:docMk/>
          <pc:sldMk cId="2526565132" sldId="1302"/>
        </pc:sldMkLst>
        <pc:spChg chg="del mod">
          <ac:chgData name="Joseph Stephens" userId="6f95fdb1-b66b-4d7d-b4b5-ba36ebbdce6c" providerId="ADAL" clId="{E19B62D4-47D0-4AE8-B531-D4DBEEE41D6D}" dt="2022-10-14T13:31:47.501" v="669" actId="478"/>
          <ac:spMkLst>
            <pc:docMk/>
            <pc:sldMk cId="2526565132" sldId="1302"/>
            <ac:spMk id="5" creationId="{DBF16BCA-711F-52EC-D9AB-BBC25F32360D}"/>
          </ac:spMkLst>
        </pc:spChg>
        <pc:spChg chg="mod">
          <ac:chgData name="Joseph Stephens" userId="6f95fdb1-b66b-4d7d-b4b5-ba36ebbdce6c" providerId="ADAL" clId="{E19B62D4-47D0-4AE8-B531-D4DBEEE41D6D}" dt="2022-10-14T13:36:15.679" v="738" actId="20577"/>
          <ac:spMkLst>
            <pc:docMk/>
            <pc:sldMk cId="2526565132" sldId="1302"/>
            <ac:spMk id="15" creationId="{0B7AA937-A877-420E-8ADC-F768D722428E}"/>
          </ac:spMkLst>
        </pc:spChg>
        <pc:spChg chg="mod">
          <ac:chgData name="Joseph Stephens" userId="6f95fdb1-b66b-4d7d-b4b5-ba36ebbdce6c" providerId="ADAL" clId="{E19B62D4-47D0-4AE8-B531-D4DBEEE41D6D}" dt="2022-10-14T13:35:39.335" v="727" actId="1076"/>
          <ac:spMkLst>
            <pc:docMk/>
            <pc:sldMk cId="2526565132" sldId="1302"/>
            <ac:spMk id="16" creationId="{EADEB8CB-317B-4B98-968C-7EED4EAA33A8}"/>
          </ac:spMkLst>
        </pc:spChg>
        <pc:spChg chg="mod">
          <ac:chgData name="Joseph Stephens" userId="6f95fdb1-b66b-4d7d-b4b5-ba36ebbdce6c" providerId="ADAL" clId="{E19B62D4-47D0-4AE8-B531-D4DBEEE41D6D}" dt="2022-10-14T13:36:19.131" v="742" actId="20577"/>
          <ac:spMkLst>
            <pc:docMk/>
            <pc:sldMk cId="2526565132" sldId="1302"/>
            <ac:spMk id="17" creationId="{D9E9935C-D73F-4C9B-8A21-3412C255EC9E}"/>
          </ac:spMkLst>
        </pc:spChg>
        <pc:picChg chg="del">
          <ac:chgData name="Joseph Stephens" userId="6f95fdb1-b66b-4d7d-b4b5-ba36ebbdce6c" providerId="ADAL" clId="{E19B62D4-47D0-4AE8-B531-D4DBEEE41D6D}" dt="2022-10-14T13:32:45.259" v="671" actId="478"/>
          <ac:picMkLst>
            <pc:docMk/>
            <pc:sldMk cId="2526565132" sldId="1302"/>
            <ac:picMk id="6" creationId="{23A92981-CE55-5397-8835-28C3D246FD27}"/>
          </ac:picMkLst>
        </pc:picChg>
        <pc:picChg chg="del mod">
          <ac:chgData name="Joseph Stephens" userId="6f95fdb1-b66b-4d7d-b4b5-ba36ebbdce6c" providerId="ADAL" clId="{E19B62D4-47D0-4AE8-B531-D4DBEEE41D6D}" dt="2022-10-14T13:33:01.615" v="676" actId="478"/>
          <ac:picMkLst>
            <pc:docMk/>
            <pc:sldMk cId="2526565132" sldId="1302"/>
            <ac:picMk id="7" creationId="{A661B017-0318-E9E8-422F-41B8215FCDC5}"/>
          </ac:picMkLst>
        </pc:picChg>
        <pc:picChg chg="del mod">
          <ac:chgData name="Joseph Stephens" userId="6f95fdb1-b66b-4d7d-b4b5-ba36ebbdce6c" providerId="ADAL" clId="{E19B62D4-47D0-4AE8-B531-D4DBEEE41D6D}" dt="2022-10-14T13:33:27.095" v="679" actId="478"/>
          <ac:picMkLst>
            <pc:docMk/>
            <pc:sldMk cId="2526565132" sldId="1302"/>
            <ac:picMk id="8" creationId="{B0CEEFA0-7989-023D-C885-6EE85C2331E7}"/>
          </ac:picMkLst>
        </pc:picChg>
        <pc:picChg chg="mod">
          <ac:chgData name="Joseph Stephens" userId="6f95fdb1-b66b-4d7d-b4b5-ba36ebbdce6c" providerId="ADAL" clId="{E19B62D4-47D0-4AE8-B531-D4DBEEE41D6D}" dt="2022-10-14T13:33:56.417" v="685" actId="1076"/>
          <ac:picMkLst>
            <pc:docMk/>
            <pc:sldMk cId="2526565132" sldId="1302"/>
            <ac:picMk id="9" creationId="{E371C0E5-052B-213C-C7ED-1586FA423E95}"/>
          </ac:picMkLst>
        </pc:picChg>
        <pc:picChg chg="del">
          <ac:chgData name="Joseph Stephens" userId="6f95fdb1-b66b-4d7d-b4b5-ba36ebbdce6c" providerId="ADAL" clId="{E19B62D4-47D0-4AE8-B531-D4DBEEE41D6D}" dt="2022-10-14T13:35:34.466" v="726" actId="478"/>
          <ac:picMkLst>
            <pc:docMk/>
            <pc:sldMk cId="2526565132" sldId="1302"/>
            <ac:picMk id="10" creationId="{12E13691-5E39-E787-7340-87BCEA2162D4}"/>
          </ac:picMkLst>
        </pc:picChg>
        <pc:picChg chg="mod">
          <ac:chgData name="Joseph Stephens" userId="6f95fdb1-b66b-4d7d-b4b5-ba36ebbdce6c" providerId="ADAL" clId="{E19B62D4-47D0-4AE8-B531-D4DBEEE41D6D}" dt="2022-10-14T13:35:48.150" v="732" actId="1076"/>
          <ac:picMkLst>
            <pc:docMk/>
            <pc:sldMk cId="2526565132" sldId="1302"/>
            <ac:picMk id="12" creationId="{6DB92405-8621-C9C7-924E-BC050AC8ED1F}"/>
          </ac:picMkLst>
        </pc:picChg>
        <pc:picChg chg="del">
          <ac:chgData name="Joseph Stephens" userId="6f95fdb1-b66b-4d7d-b4b5-ba36ebbdce6c" providerId="ADAL" clId="{E19B62D4-47D0-4AE8-B531-D4DBEEE41D6D}" dt="2022-10-14T13:32:41.207" v="670" actId="478"/>
          <ac:picMkLst>
            <pc:docMk/>
            <pc:sldMk cId="2526565132" sldId="1302"/>
            <ac:picMk id="18" creationId="{31D6E2D9-4D4D-4E8A-93B1-2970AC587198}"/>
          </ac:picMkLst>
        </pc:picChg>
        <pc:picChg chg="del">
          <ac:chgData name="Joseph Stephens" userId="6f95fdb1-b66b-4d7d-b4b5-ba36ebbdce6c" providerId="ADAL" clId="{E19B62D4-47D0-4AE8-B531-D4DBEEE41D6D}" dt="2022-10-14T13:35:30.804" v="725" actId="478"/>
          <ac:picMkLst>
            <pc:docMk/>
            <pc:sldMk cId="2526565132" sldId="1302"/>
            <ac:picMk id="19" creationId="{FE40DD58-DC5C-4336-8EC4-0EE2F01F9630}"/>
          </ac:picMkLst>
        </pc:picChg>
      </pc:sldChg>
      <pc:sldChg chg="delSp modSp mod">
        <pc:chgData name="Joseph Stephens" userId="6f95fdb1-b66b-4d7d-b4b5-ba36ebbdce6c" providerId="ADAL" clId="{E19B62D4-47D0-4AE8-B531-D4DBEEE41D6D}" dt="2022-10-04T11:10:35.212" v="624" actId="20577"/>
        <pc:sldMkLst>
          <pc:docMk/>
          <pc:sldMk cId="2133093818" sldId="1333"/>
        </pc:sldMkLst>
        <pc:spChg chg="del">
          <ac:chgData name="Joseph Stephens" userId="6f95fdb1-b66b-4d7d-b4b5-ba36ebbdce6c" providerId="ADAL" clId="{E19B62D4-47D0-4AE8-B531-D4DBEEE41D6D}" dt="2022-10-04T11:10:00.924" v="599" actId="478"/>
          <ac:spMkLst>
            <pc:docMk/>
            <pc:sldMk cId="2133093818" sldId="1333"/>
            <ac:spMk id="5" creationId="{A8611626-2ABF-94DE-D70C-BE3C3AC7B11F}"/>
          </ac:spMkLst>
        </pc:spChg>
        <pc:spChg chg="mod">
          <ac:chgData name="Joseph Stephens" userId="6f95fdb1-b66b-4d7d-b4b5-ba36ebbdce6c" providerId="ADAL" clId="{E19B62D4-47D0-4AE8-B531-D4DBEEE41D6D}" dt="2022-10-04T11:10:27.138" v="607" actId="20577"/>
          <ac:spMkLst>
            <pc:docMk/>
            <pc:sldMk cId="2133093818" sldId="1333"/>
            <ac:spMk id="12" creationId="{41DD0EEA-4808-4A36-81AF-CB21912138DB}"/>
          </ac:spMkLst>
        </pc:spChg>
        <pc:spChg chg="mod">
          <ac:chgData name="Joseph Stephens" userId="6f95fdb1-b66b-4d7d-b4b5-ba36ebbdce6c" providerId="ADAL" clId="{E19B62D4-47D0-4AE8-B531-D4DBEEE41D6D}" dt="2022-10-04T11:10:35.212" v="624" actId="20577"/>
          <ac:spMkLst>
            <pc:docMk/>
            <pc:sldMk cId="2133093818" sldId="1333"/>
            <ac:spMk id="14" creationId="{E2546620-419B-4321-9BC0-9D5B00D2A32C}"/>
          </ac:spMkLst>
        </pc:spChg>
        <pc:spChg chg="mod">
          <ac:chgData name="Joseph Stephens" userId="6f95fdb1-b66b-4d7d-b4b5-ba36ebbdce6c" providerId="ADAL" clId="{E19B62D4-47D0-4AE8-B531-D4DBEEE41D6D}" dt="2022-10-04T11:09:14.044" v="580" actId="20577"/>
          <ac:spMkLst>
            <pc:docMk/>
            <pc:sldMk cId="2133093818" sldId="1333"/>
            <ac:spMk id="24" creationId="{2AE84C4A-39AD-431F-8378-4B141FB8D7D4}"/>
          </ac:spMkLst>
        </pc:spChg>
        <pc:spChg chg="mod">
          <ac:chgData name="Joseph Stephens" userId="6f95fdb1-b66b-4d7d-b4b5-ba36ebbdce6c" providerId="ADAL" clId="{E19B62D4-47D0-4AE8-B531-D4DBEEE41D6D}" dt="2022-10-04T11:09:23.298" v="588" actId="20577"/>
          <ac:spMkLst>
            <pc:docMk/>
            <pc:sldMk cId="2133093818" sldId="1333"/>
            <ac:spMk id="25" creationId="{1C7D42AD-9D4A-4E48-9E16-6E59670C6F06}"/>
          </ac:spMkLst>
        </pc:spChg>
        <pc:spChg chg="mod">
          <ac:chgData name="Joseph Stephens" userId="6f95fdb1-b66b-4d7d-b4b5-ba36ebbdce6c" providerId="ADAL" clId="{E19B62D4-47D0-4AE8-B531-D4DBEEE41D6D}" dt="2022-10-04T11:09:20.289" v="584" actId="20577"/>
          <ac:spMkLst>
            <pc:docMk/>
            <pc:sldMk cId="2133093818" sldId="1333"/>
            <ac:spMk id="26" creationId="{E3F5A3CB-EEB2-4E6F-8848-74532AABB19D}"/>
          </ac:spMkLst>
        </pc:spChg>
        <pc:picChg chg="mod ord modCrop">
          <ac:chgData name="Joseph Stephens" userId="6f95fdb1-b66b-4d7d-b4b5-ba36ebbdce6c" providerId="ADAL" clId="{E19B62D4-47D0-4AE8-B531-D4DBEEE41D6D}" dt="2022-10-04T11:09:53.379" v="595" actId="167"/>
          <ac:picMkLst>
            <pc:docMk/>
            <pc:sldMk cId="2133093818" sldId="1333"/>
            <ac:picMk id="6" creationId="{0A8584DA-DC71-8A9D-2E70-E80BD7B958C1}"/>
          </ac:picMkLst>
        </pc:picChg>
        <pc:picChg chg="del">
          <ac:chgData name="Joseph Stephens" userId="6f95fdb1-b66b-4d7d-b4b5-ba36ebbdce6c" providerId="ADAL" clId="{E19B62D4-47D0-4AE8-B531-D4DBEEE41D6D}" dt="2022-10-04T11:08:14.400" v="565" actId="478"/>
          <ac:picMkLst>
            <pc:docMk/>
            <pc:sldMk cId="2133093818" sldId="1333"/>
            <ac:picMk id="7" creationId="{2364C4D8-0347-F326-FB89-727379326FFD}"/>
          </ac:picMkLst>
        </pc:picChg>
        <pc:picChg chg="del">
          <ac:chgData name="Joseph Stephens" userId="6f95fdb1-b66b-4d7d-b4b5-ba36ebbdce6c" providerId="ADAL" clId="{E19B62D4-47D0-4AE8-B531-D4DBEEE41D6D}" dt="2022-10-04T11:09:41.311" v="589" actId="478"/>
          <ac:picMkLst>
            <pc:docMk/>
            <pc:sldMk cId="2133093818" sldId="1333"/>
            <ac:picMk id="8" creationId="{954129DE-9EAB-B10F-0EEE-07A597216068}"/>
          </ac:picMkLst>
        </pc:picChg>
        <pc:picChg chg="mod ord">
          <ac:chgData name="Joseph Stephens" userId="6f95fdb1-b66b-4d7d-b4b5-ba36ebbdce6c" providerId="ADAL" clId="{E19B62D4-47D0-4AE8-B531-D4DBEEE41D6D}" dt="2022-10-04T11:09:59.481" v="598" actId="1076"/>
          <ac:picMkLst>
            <pc:docMk/>
            <pc:sldMk cId="2133093818" sldId="1333"/>
            <ac:picMk id="9" creationId="{95315E77-6E9F-7419-AA1E-DB30B8E04D14}"/>
          </ac:picMkLst>
        </pc:picChg>
      </pc:sldChg>
      <pc:sldChg chg="delSp modSp mod">
        <pc:chgData name="Joseph Stephens" userId="6f95fdb1-b66b-4d7d-b4b5-ba36ebbdce6c" providerId="ADAL" clId="{E19B62D4-47D0-4AE8-B531-D4DBEEE41D6D}" dt="2022-10-14T13:31:34.365" v="668" actId="20577"/>
        <pc:sldMkLst>
          <pc:docMk/>
          <pc:sldMk cId="3982509097" sldId="1335"/>
        </pc:sldMkLst>
        <pc:spChg chg="del mod">
          <ac:chgData name="Joseph Stephens" userId="6f95fdb1-b66b-4d7d-b4b5-ba36ebbdce6c" providerId="ADAL" clId="{E19B62D4-47D0-4AE8-B531-D4DBEEE41D6D}" dt="2022-10-14T13:28:39.350" v="640" actId="478"/>
          <ac:spMkLst>
            <pc:docMk/>
            <pc:sldMk cId="3982509097" sldId="1335"/>
            <ac:spMk id="6" creationId="{100246B2-E469-CDC5-4289-214901EB91C3}"/>
          </ac:spMkLst>
        </pc:spChg>
        <pc:spChg chg="mod">
          <ac:chgData name="Joseph Stephens" userId="6f95fdb1-b66b-4d7d-b4b5-ba36ebbdce6c" providerId="ADAL" clId="{E19B62D4-47D0-4AE8-B531-D4DBEEE41D6D}" dt="2022-10-14T13:31:27.459" v="664" actId="20577"/>
          <ac:spMkLst>
            <pc:docMk/>
            <pc:sldMk cId="3982509097" sldId="1335"/>
            <ac:spMk id="19" creationId="{F7EEA208-3328-4A18-9BDD-C26D7E47ACAD}"/>
          </ac:spMkLst>
        </pc:spChg>
        <pc:spChg chg="mod">
          <ac:chgData name="Joseph Stephens" userId="6f95fdb1-b66b-4d7d-b4b5-ba36ebbdce6c" providerId="ADAL" clId="{E19B62D4-47D0-4AE8-B531-D4DBEEE41D6D}" dt="2022-10-14T13:31:34.365" v="668" actId="20577"/>
          <ac:spMkLst>
            <pc:docMk/>
            <pc:sldMk cId="3982509097" sldId="1335"/>
            <ac:spMk id="22" creationId="{141B367B-5111-4141-B2BD-51CAA8C157D9}"/>
          </ac:spMkLst>
        </pc:spChg>
        <pc:picChg chg="del">
          <ac:chgData name="Joseph Stephens" userId="6f95fdb1-b66b-4d7d-b4b5-ba36ebbdce6c" providerId="ADAL" clId="{E19B62D4-47D0-4AE8-B531-D4DBEEE41D6D}" dt="2022-10-14T13:29:30.365" v="641" actId="478"/>
          <ac:picMkLst>
            <pc:docMk/>
            <pc:sldMk cId="3982509097" sldId="1335"/>
            <ac:picMk id="7" creationId="{AB0C31D7-AA62-9E68-F2F0-72C7C5E66F09}"/>
          </ac:picMkLst>
        </pc:picChg>
        <pc:picChg chg="del mod">
          <ac:chgData name="Joseph Stephens" userId="6f95fdb1-b66b-4d7d-b4b5-ba36ebbdce6c" providerId="ADAL" clId="{E19B62D4-47D0-4AE8-B531-D4DBEEE41D6D}" dt="2022-10-14T13:29:37.062" v="644" actId="478"/>
          <ac:picMkLst>
            <pc:docMk/>
            <pc:sldMk cId="3982509097" sldId="1335"/>
            <ac:picMk id="9" creationId="{05F5F34F-321E-D7F4-4464-8079E724F5E9}"/>
          </ac:picMkLst>
        </pc:picChg>
        <pc:picChg chg="del mod">
          <ac:chgData name="Joseph Stephens" userId="6f95fdb1-b66b-4d7d-b4b5-ba36ebbdce6c" providerId="ADAL" clId="{E19B62D4-47D0-4AE8-B531-D4DBEEE41D6D}" dt="2022-10-14T13:30:06.632" v="654" actId="478"/>
          <ac:picMkLst>
            <pc:docMk/>
            <pc:sldMk cId="3982509097" sldId="1335"/>
            <ac:picMk id="10" creationId="{504FF4B0-806D-36AF-3244-D5A93481B451}"/>
          </ac:picMkLst>
        </pc:picChg>
        <pc:picChg chg="mod modCrop">
          <ac:chgData name="Joseph Stephens" userId="6f95fdb1-b66b-4d7d-b4b5-ba36ebbdce6c" providerId="ADAL" clId="{E19B62D4-47D0-4AE8-B531-D4DBEEE41D6D}" dt="2022-10-14T13:30:44.853" v="660" actId="1076"/>
          <ac:picMkLst>
            <pc:docMk/>
            <pc:sldMk cId="3982509097" sldId="1335"/>
            <ac:picMk id="13" creationId="{31DE8059-6740-16DD-1FFA-E48692691135}"/>
          </ac:picMkLst>
        </pc:picChg>
      </pc:sldChg>
      <pc:sldChg chg="addSp delSp modSp add mod">
        <pc:chgData name="Joseph Stephens" userId="6f95fdb1-b66b-4d7d-b4b5-ba36ebbdce6c" providerId="ADAL" clId="{E19B62D4-47D0-4AE8-B531-D4DBEEE41D6D}" dt="2022-10-03T13:16:19.976" v="54" actId="1076"/>
        <pc:sldMkLst>
          <pc:docMk/>
          <pc:sldMk cId="1100220839" sldId="1339"/>
        </pc:sldMkLst>
        <pc:spChg chg="del">
          <ac:chgData name="Joseph Stephens" userId="6f95fdb1-b66b-4d7d-b4b5-ba36ebbdce6c" providerId="ADAL" clId="{E19B62D4-47D0-4AE8-B531-D4DBEEE41D6D}" dt="2022-10-03T13:12:04.768" v="16" actId="478"/>
          <ac:spMkLst>
            <pc:docMk/>
            <pc:sldMk cId="1100220839" sldId="1339"/>
            <ac:spMk id="4" creationId="{B296AEAE-031A-D315-405A-0DE803A0F428}"/>
          </ac:spMkLst>
        </pc:spChg>
        <pc:spChg chg="mod">
          <ac:chgData name="Joseph Stephens" userId="6f95fdb1-b66b-4d7d-b4b5-ba36ebbdce6c" providerId="ADAL" clId="{E19B62D4-47D0-4AE8-B531-D4DBEEE41D6D}" dt="2022-10-03T13:16:03.270" v="50" actId="1076"/>
          <ac:spMkLst>
            <pc:docMk/>
            <pc:sldMk cId="1100220839" sldId="1339"/>
            <ac:spMk id="6" creationId="{63629668-C473-4738-89C8-AC6AB9455CDE}"/>
          </ac:spMkLst>
        </pc:spChg>
        <pc:grpChg chg="mod">
          <ac:chgData name="Joseph Stephens" userId="6f95fdb1-b66b-4d7d-b4b5-ba36ebbdce6c" providerId="ADAL" clId="{E19B62D4-47D0-4AE8-B531-D4DBEEE41D6D}" dt="2022-10-03T13:16:06.576" v="51" actId="1076"/>
          <ac:grpSpMkLst>
            <pc:docMk/>
            <pc:sldMk cId="1100220839" sldId="1339"/>
            <ac:grpSpMk id="9" creationId="{867EC4E2-D915-4664-A029-5807A5FC3A52}"/>
          </ac:grpSpMkLst>
        </pc:grpChg>
        <pc:grpChg chg="mod">
          <ac:chgData name="Joseph Stephens" userId="6f95fdb1-b66b-4d7d-b4b5-ba36ebbdce6c" providerId="ADAL" clId="{E19B62D4-47D0-4AE8-B531-D4DBEEE41D6D}" dt="2022-10-03T13:16:17.639" v="53" actId="1076"/>
          <ac:grpSpMkLst>
            <pc:docMk/>
            <pc:sldMk cId="1100220839" sldId="1339"/>
            <ac:grpSpMk id="12" creationId="{048CB423-4FB6-497F-935B-BF71F9821772}"/>
          </ac:grpSpMkLst>
        </pc:grpChg>
        <pc:grpChg chg="mod">
          <ac:chgData name="Joseph Stephens" userId="6f95fdb1-b66b-4d7d-b4b5-ba36ebbdce6c" providerId="ADAL" clId="{E19B62D4-47D0-4AE8-B531-D4DBEEE41D6D}" dt="2022-10-03T13:16:19.976" v="54" actId="1076"/>
          <ac:grpSpMkLst>
            <pc:docMk/>
            <pc:sldMk cId="1100220839" sldId="1339"/>
            <ac:grpSpMk id="15" creationId="{8AAB8ECE-E865-4AC2-B3F8-3CBB436D4DF9}"/>
          </ac:grpSpMkLst>
        </pc:grpChg>
        <pc:graphicFrameChg chg="add del mod">
          <ac:chgData name="Joseph Stephens" userId="6f95fdb1-b66b-4d7d-b4b5-ba36ebbdce6c" providerId="ADAL" clId="{E19B62D4-47D0-4AE8-B531-D4DBEEE41D6D}" dt="2022-10-03T13:14:51.565" v="39"/>
          <ac:graphicFrameMkLst>
            <pc:docMk/>
            <pc:sldMk cId="1100220839" sldId="1339"/>
            <ac:graphicFrameMk id="21" creationId="{632AF5C6-0887-E281-A75D-BC51B11FAA8D}"/>
          </ac:graphicFrameMkLst>
        </pc:graphicFrameChg>
        <pc:picChg chg="del">
          <ac:chgData name="Joseph Stephens" userId="6f95fdb1-b66b-4d7d-b4b5-ba36ebbdce6c" providerId="ADAL" clId="{E19B62D4-47D0-4AE8-B531-D4DBEEE41D6D}" dt="2022-10-03T13:11:38.896" v="15" actId="478"/>
          <ac:picMkLst>
            <pc:docMk/>
            <pc:sldMk cId="1100220839" sldId="1339"/>
            <ac:picMk id="8" creationId="{E675414E-3B6D-4452-889F-BF77D4E2F86C}"/>
          </ac:picMkLst>
        </pc:picChg>
        <pc:picChg chg="del mod">
          <ac:chgData name="Joseph Stephens" userId="6f95fdb1-b66b-4d7d-b4b5-ba36ebbdce6c" providerId="ADAL" clId="{E19B62D4-47D0-4AE8-B531-D4DBEEE41D6D}" dt="2022-10-03T13:12:22.864" v="20" actId="478"/>
          <ac:picMkLst>
            <pc:docMk/>
            <pc:sldMk cId="1100220839" sldId="1339"/>
            <ac:picMk id="18" creationId="{B96B3BDD-2531-B305-BB4B-5F4D2684EC27}"/>
          </ac:picMkLst>
        </pc:picChg>
        <pc:picChg chg="del mod ord">
          <ac:chgData name="Joseph Stephens" userId="6f95fdb1-b66b-4d7d-b4b5-ba36ebbdce6c" providerId="ADAL" clId="{E19B62D4-47D0-4AE8-B531-D4DBEEE41D6D}" dt="2022-10-03T13:14:34.058" v="35" actId="478"/>
          <ac:picMkLst>
            <pc:docMk/>
            <pc:sldMk cId="1100220839" sldId="1339"/>
            <ac:picMk id="19" creationId="{DD4BD3CD-5E70-5091-F426-B517920D20D2}"/>
          </ac:picMkLst>
        </pc:picChg>
        <pc:picChg chg="del mod">
          <ac:chgData name="Joseph Stephens" userId="6f95fdb1-b66b-4d7d-b4b5-ba36ebbdce6c" providerId="ADAL" clId="{E19B62D4-47D0-4AE8-B531-D4DBEEE41D6D}" dt="2022-10-03T13:14:42.887" v="37" actId="478"/>
          <ac:picMkLst>
            <pc:docMk/>
            <pc:sldMk cId="1100220839" sldId="1339"/>
            <ac:picMk id="20" creationId="{EB09636F-5E81-AB9F-ABD5-8410997BE3DC}"/>
          </ac:picMkLst>
        </pc:picChg>
        <pc:picChg chg="add del mod">
          <ac:chgData name="Joseph Stephens" userId="6f95fdb1-b66b-4d7d-b4b5-ba36ebbdce6c" providerId="ADAL" clId="{E19B62D4-47D0-4AE8-B531-D4DBEEE41D6D}" dt="2022-10-03T13:14:51.565" v="39"/>
          <ac:picMkLst>
            <pc:docMk/>
            <pc:sldMk cId="1100220839" sldId="1339"/>
            <ac:picMk id="22" creationId="{3FAF2C4E-6260-4FBC-B9D3-E303E60B3ED4}"/>
          </ac:picMkLst>
        </pc:picChg>
        <pc:picChg chg="add del mod">
          <ac:chgData name="Joseph Stephens" userId="6f95fdb1-b66b-4d7d-b4b5-ba36ebbdce6c" providerId="ADAL" clId="{E19B62D4-47D0-4AE8-B531-D4DBEEE41D6D}" dt="2022-10-03T13:14:51.565" v="39"/>
          <ac:picMkLst>
            <pc:docMk/>
            <pc:sldMk cId="1100220839" sldId="1339"/>
            <ac:picMk id="23" creationId="{8371AF4E-F8C7-49F3-B12A-B472877ECE7F}"/>
          </ac:picMkLst>
        </pc:picChg>
        <pc:picChg chg="add del mod">
          <ac:chgData name="Joseph Stephens" userId="6f95fdb1-b66b-4d7d-b4b5-ba36ebbdce6c" providerId="ADAL" clId="{E19B62D4-47D0-4AE8-B531-D4DBEEE41D6D}" dt="2022-10-03T13:14:51.565" v="39"/>
          <ac:picMkLst>
            <pc:docMk/>
            <pc:sldMk cId="1100220839" sldId="1339"/>
            <ac:picMk id="24" creationId="{C9AACF71-CED9-4C90-AFCC-DBAA05B6D66B}"/>
          </ac:picMkLst>
        </pc:picChg>
        <pc:picChg chg="add del mod">
          <ac:chgData name="Joseph Stephens" userId="6f95fdb1-b66b-4d7d-b4b5-ba36ebbdce6c" providerId="ADAL" clId="{E19B62D4-47D0-4AE8-B531-D4DBEEE41D6D}" dt="2022-10-03T13:14:51.565" v="39"/>
          <ac:picMkLst>
            <pc:docMk/>
            <pc:sldMk cId="1100220839" sldId="1339"/>
            <ac:picMk id="25" creationId="{70568EF0-09BE-4A1D-B3ED-E274CEBF0EA2}"/>
          </ac:picMkLst>
        </pc:picChg>
        <pc:picChg chg="add del mod">
          <ac:chgData name="Joseph Stephens" userId="6f95fdb1-b66b-4d7d-b4b5-ba36ebbdce6c" providerId="ADAL" clId="{E19B62D4-47D0-4AE8-B531-D4DBEEE41D6D}" dt="2022-10-03T13:14:51.565" v="39"/>
          <ac:picMkLst>
            <pc:docMk/>
            <pc:sldMk cId="1100220839" sldId="1339"/>
            <ac:picMk id="26" creationId="{C7A4D2E6-AED7-4549-A2B7-388F45963A06}"/>
          </ac:picMkLst>
        </pc:picChg>
        <pc:picChg chg="add del mod">
          <ac:chgData name="Joseph Stephens" userId="6f95fdb1-b66b-4d7d-b4b5-ba36ebbdce6c" providerId="ADAL" clId="{E19B62D4-47D0-4AE8-B531-D4DBEEE41D6D}" dt="2022-10-03T13:14:51.565" v="39"/>
          <ac:picMkLst>
            <pc:docMk/>
            <pc:sldMk cId="1100220839" sldId="1339"/>
            <ac:picMk id="27" creationId="{358BCD72-47E7-4E44-A93E-96020A713E0A}"/>
          </ac:picMkLst>
        </pc:picChg>
        <pc:picChg chg="add del mod">
          <ac:chgData name="Joseph Stephens" userId="6f95fdb1-b66b-4d7d-b4b5-ba36ebbdce6c" providerId="ADAL" clId="{E19B62D4-47D0-4AE8-B531-D4DBEEE41D6D}" dt="2022-10-03T13:14:51.565" v="39"/>
          <ac:picMkLst>
            <pc:docMk/>
            <pc:sldMk cId="1100220839" sldId="1339"/>
            <ac:picMk id="28" creationId="{A10EEEBC-04BF-4A8C-9588-FF43D69C4EF4}"/>
          </ac:picMkLst>
        </pc:picChg>
        <pc:picChg chg="add del mod">
          <ac:chgData name="Joseph Stephens" userId="6f95fdb1-b66b-4d7d-b4b5-ba36ebbdce6c" providerId="ADAL" clId="{E19B62D4-47D0-4AE8-B531-D4DBEEE41D6D}" dt="2022-10-03T13:14:51.565" v="39"/>
          <ac:picMkLst>
            <pc:docMk/>
            <pc:sldMk cId="1100220839" sldId="1339"/>
            <ac:picMk id="29" creationId="{54922CD1-BA8C-44A1-B5A5-B041C7C0818C}"/>
          </ac:picMkLst>
        </pc:picChg>
        <pc:picChg chg="add del mod">
          <ac:chgData name="Joseph Stephens" userId="6f95fdb1-b66b-4d7d-b4b5-ba36ebbdce6c" providerId="ADAL" clId="{E19B62D4-47D0-4AE8-B531-D4DBEEE41D6D}" dt="2022-10-03T13:14:51.565" v="39"/>
          <ac:picMkLst>
            <pc:docMk/>
            <pc:sldMk cId="1100220839" sldId="1339"/>
            <ac:picMk id="30" creationId="{FC588BEF-468D-465E-A837-79672BA06AD9}"/>
          </ac:picMkLst>
        </pc:picChg>
        <pc:picChg chg="add del mod">
          <ac:chgData name="Joseph Stephens" userId="6f95fdb1-b66b-4d7d-b4b5-ba36ebbdce6c" providerId="ADAL" clId="{E19B62D4-47D0-4AE8-B531-D4DBEEE41D6D}" dt="2022-10-03T13:14:51.565" v="39"/>
          <ac:picMkLst>
            <pc:docMk/>
            <pc:sldMk cId="1100220839" sldId="1339"/>
            <ac:picMk id="31" creationId="{F034C196-AD0B-4507-AD92-3E70A651ED4F}"/>
          </ac:picMkLst>
        </pc:picChg>
        <pc:picChg chg="add del mod">
          <ac:chgData name="Joseph Stephens" userId="6f95fdb1-b66b-4d7d-b4b5-ba36ebbdce6c" providerId="ADAL" clId="{E19B62D4-47D0-4AE8-B531-D4DBEEE41D6D}" dt="2022-10-03T13:14:51.565" v="39"/>
          <ac:picMkLst>
            <pc:docMk/>
            <pc:sldMk cId="1100220839" sldId="1339"/>
            <ac:picMk id="32" creationId="{249F7DFD-FEB6-4691-B3D9-4A7E533F1293}"/>
          </ac:picMkLst>
        </pc:picChg>
        <pc:picChg chg="add del mod">
          <ac:chgData name="Joseph Stephens" userId="6f95fdb1-b66b-4d7d-b4b5-ba36ebbdce6c" providerId="ADAL" clId="{E19B62D4-47D0-4AE8-B531-D4DBEEE41D6D}" dt="2022-10-03T13:14:51.565" v="39"/>
          <ac:picMkLst>
            <pc:docMk/>
            <pc:sldMk cId="1100220839" sldId="1339"/>
            <ac:picMk id="33" creationId="{C9FB376A-2148-472D-B3BF-EC9708013AA7}"/>
          </ac:picMkLst>
        </pc:picChg>
        <pc:picChg chg="add del mod">
          <ac:chgData name="Joseph Stephens" userId="6f95fdb1-b66b-4d7d-b4b5-ba36ebbdce6c" providerId="ADAL" clId="{E19B62D4-47D0-4AE8-B531-D4DBEEE41D6D}" dt="2022-10-03T13:14:51.565" v="39"/>
          <ac:picMkLst>
            <pc:docMk/>
            <pc:sldMk cId="1100220839" sldId="1339"/>
            <ac:picMk id="34" creationId="{55A8D094-3EA0-4A47-9F75-0DBBD1F4B46A}"/>
          </ac:picMkLst>
        </pc:picChg>
        <pc:picChg chg="add del mod">
          <ac:chgData name="Joseph Stephens" userId="6f95fdb1-b66b-4d7d-b4b5-ba36ebbdce6c" providerId="ADAL" clId="{E19B62D4-47D0-4AE8-B531-D4DBEEE41D6D}" dt="2022-10-03T13:14:51.565" v="39"/>
          <ac:picMkLst>
            <pc:docMk/>
            <pc:sldMk cId="1100220839" sldId="1339"/>
            <ac:picMk id="35" creationId="{17B0B1C2-A847-4053-A356-E1AF012722A2}"/>
          </ac:picMkLst>
        </pc:picChg>
        <pc:picChg chg="add del mod">
          <ac:chgData name="Joseph Stephens" userId="6f95fdb1-b66b-4d7d-b4b5-ba36ebbdce6c" providerId="ADAL" clId="{E19B62D4-47D0-4AE8-B531-D4DBEEE41D6D}" dt="2022-10-03T13:14:51.565" v="39"/>
          <ac:picMkLst>
            <pc:docMk/>
            <pc:sldMk cId="1100220839" sldId="1339"/>
            <ac:picMk id="36" creationId="{5657C867-C1D3-46F7-ABDC-2018F8A0EA47}"/>
          </ac:picMkLst>
        </pc:picChg>
        <pc:picChg chg="add del mod">
          <ac:chgData name="Joseph Stephens" userId="6f95fdb1-b66b-4d7d-b4b5-ba36ebbdce6c" providerId="ADAL" clId="{E19B62D4-47D0-4AE8-B531-D4DBEEE41D6D}" dt="2022-10-03T13:14:51.565" v="39"/>
          <ac:picMkLst>
            <pc:docMk/>
            <pc:sldMk cId="1100220839" sldId="1339"/>
            <ac:picMk id="37" creationId="{085FC40D-A021-4AA9-94B8-AE490D61143A}"/>
          </ac:picMkLst>
        </pc:picChg>
        <pc:picChg chg="add del mod">
          <ac:chgData name="Joseph Stephens" userId="6f95fdb1-b66b-4d7d-b4b5-ba36ebbdce6c" providerId="ADAL" clId="{E19B62D4-47D0-4AE8-B531-D4DBEEE41D6D}" dt="2022-10-03T13:14:51.565" v="39"/>
          <ac:picMkLst>
            <pc:docMk/>
            <pc:sldMk cId="1100220839" sldId="1339"/>
            <ac:picMk id="38" creationId="{DBD5D38F-8104-4CD8-AED1-00291D7CD1B5}"/>
          </ac:picMkLst>
        </pc:picChg>
        <pc:picChg chg="add del mod">
          <ac:chgData name="Joseph Stephens" userId="6f95fdb1-b66b-4d7d-b4b5-ba36ebbdce6c" providerId="ADAL" clId="{E19B62D4-47D0-4AE8-B531-D4DBEEE41D6D}" dt="2022-10-03T13:14:51.565" v="39"/>
          <ac:picMkLst>
            <pc:docMk/>
            <pc:sldMk cId="1100220839" sldId="1339"/>
            <ac:picMk id="39" creationId="{3938F039-120B-47D6-855C-5AFD40DB0075}"/>
          </ac:picMkLst>
        </pc:picChg>
        <pc:picChg chg="add del mod">
          <ac:chgData name="Joseph Stephens" userId="6f95fdb1-b66b-4d7d-b4b5-ba36ebbdce6c" providerId="ADAL" clId="{E19B62D4-47D0-4AE8-B531-D4DBEEE41D6D}" dt="2022-10-03T13:14:51.565" v="39"/>
          <ac:picMkLst>
            <pc:docMk/>
            <pc:sldMk cId="1100220839" sldId="1339"/>
            <ac:picMk id="40" creationId="{932B9714-6C1C-4960-B624-8B1C120C0E10}"/>
          </ac:picMkLst>
        </pc:picChg>
        <pc:picChg chg="add del mod">
          <ac:chgData name="Joseph Stephens" userId="6f95fdb1-b66b-4d7d-b4b5-ba36ebbdce6c" providerId="ADAL" clId="{E19B62D4-47D0-4AE8-B531-D4DBEEE41D6D}" dt="2022-10-03T13:14:51.565" v="39"/>
          <ac:picMkLst>
            <pc:docMk/>
            <pc:sldMk cId="1100220839" sldId="1339"/>
            <ac:picMk id="41" creationId="{674E7F4F-6278-4E3A-A82F-F61666BB5D34}"/>
          </ac:picMkLst>
        </pc:picChg>
        <pc:picChg chg="add del mod">
          <ac:chgData name="Joseph Stephens" userId="6f95fdb1-b66b-4d7d-b4b5-ba36ebbdce6c" providerId="ADAL" clId="{E19B62D4-47D0-4AE8-B531-D4DBEEE41D6D}" dt="2022-10-03T13:14:51.565" v="39"/>
          <ac:picMkLst>
            <pc:docMk/>
            <pc:sldMk cId="1100220839" sldId="1339"/>
            <ac:picMk id="42" creationId="{CD2A4193-8A0B-4721-A425-5D0A459AAAA4}"/>
          </ac:picMkLst>
        </pc:picChg>
        <pc:picChg chg="add del mod">
          <ac:chgData name="Joseph Stephens" userId="6f95fdb1-b66b-4d7d-b4b5-ba36ebbdce6c" providerId="ADAL" clId="{E19B62D4-47D0-4AE8-B531-D4DBEEE41D6D}" dt="2022-10-03T13:14:51.565" v="39"/>
          <ac:picMkLst>
            <pc:docMk/>
            <pc:sldMk cId="1100220839" sldId="1339"/>
            <ac:picMk id="43" creationId="{E36D2CAF-A97D-480B-8CA0-E641EA57854C}"/>
          </ac:picMkLst>
        </pc:picChg>
        <pc:picChg chg="add del mod">
          <ac:chgData name="Joseph Stephens" userId="6f95fdb1-b66b-4d7d-b4b5-ba36ebbdce6c" providerId="ADAL" clId="{E19B62D4-47D0-4AE8-B531-D4DBEEE41D6D}" dt="2022-10-03T13:14:51.565" v="39"/>
          <ac:picMkLst>
            <pc:docMk/>
            <pc:sldMk cId="1100220839" sldId="1339"/>
            <ac:picMk id="44" creationId="{49140DA9-3580-423F-A18E-5846006E0526}"/>
          </ac:picMkLst>
        </pc:picChg>
        <pc:picChg chg="add del mod">
          <ac:chgData name="Joseph Stephens" userId="6f95fdb1-b66b-4d7d-b4b5-ba36ebbdce6c" providerId="ADAL" clId="{E19B62D4-47D0-4AE8-B531-D4DBEEE41D6D}" dt="2022-10-03T13:14:51.565" v="39"/>
          <ac:picMkLst>
            <pc:docMk/>
            <pc:sldMk cId="1100220839" sldId="1339"/>
            <ac:picMk id="45" creationId="{0DC08C67-9BE9-4C7E-B50C-A788CFA833F1}"/>
          </ac:picMkLst>
        </pc:picChg>
        <pc:picChg chg="add del mod">
          <ac:chgData name="Joseph Stephens" userId="6f95fdb1-b66b-4d7d-b4b5-ba36ebbdce6c" providerId="ADAL" clId="{E19B62D4-47D0-4AE8-B531-D4DBEEE41D6D}" dt="2022-10-03T13:14:51.565" v="39"/>
          <ac:picMkLst>
            <pc:docMk/>
            <pc:sldMk cId="1100220839" sldId="1339"/>
            <ac:picMk id="46" creationId="{A970C2B3-F8F8-4164-8D82-5246E30BACC6}"/>
          </ac:picMkLst>
        </pc:picChg>
        <pc:picChg chg="add del mod">
          <ac:chgData name="Joseph Stephens" userId="6f95fdb1-b66b-4d7d-b4b5-ba36ebbdce6c" providerId="ADAL" clId="{E19B62D4-47D0-4AE8-B531-D4DBEEE41D6D}" dt="2022-10-03T13:14:51.565" v="39"/>
          <ac:picMkLst>
            <pc:docMk/>
            <pc:sldMk cId="1100220839" sldId="1339"/>
            <ac:picMk id="47" creationId="{A9B2DF5D-AF9D-4E81-98B4-F37680010591}"/>
          </ac:picMkLst>
        </pc:picChg>
        <pc:picChg chg="add del mod">
          <ac:chgData name="Joseph Stephens" userId="6f95fdb1-b66b-4d7d-b4b5-ba36ebbdce6c" providerId="ADAL" clId="{E19B62D4-47D0-4AE8-B531-D4DBEEE41D6D}" dt="2022-10-03T13:14:51.565" v="39"/>
          <ac:picMkLst>
            <pc:docMk/>
            <pc:sldMk cId="1100220839" sldId="1339"/>
            <ac:picMk id="48" creationId="{20D7D372-22EF-4D80-BC87-24ABA5859A9E}"/>
          </ac:picMkLst>
        </pc:picChg>
        <pc:picChg chg="add del mod">
          <ac:chgData name="Joseph Stephens" userId="6f95fdb1-b66b-4d7d-b4b5-ba36ebbdce6c" providerId="ADAL" clId="{E19B62D4-47D0-4AE8-B531-D4DBEEE41D6D}" dt="2022-10-03T13:14:51.565" v="39"/>
          <ac:picMkLst>
            <pc:docMk/>
            <pc:sldMk cId="1100220839" sldId="1339"/>
            <ac:picMk id="49" creationId="{7762F472-C89F-42AA-AE95-DF5305086FB9}"/>
          </ac:picMkLst>
        </pc:picChg>
        <pc:picChg chg="add del mod">
          <ac:chgData name="Joseph Stephens" userId="6f95fdb1-b66b-4d7d-b4b5-ba36ebbdce6c" providerId="ADAL" clId="{E19B62D4-47D0-4AE8-B531-D4DBEEE41D6D}" dt="2022-10-03T13:14:51.565" v="39"/>
          <ac:picMkLst>
            <pc:docMk/>
            <pc:sldMk cId="1100220839" sldId="1339"/>
            <ac:picMk id="50" creationId="{51DE09F7-16A5-4C15-89C4-06E643FF82A8}"/>
          </ac:picMkLst>
        </pc:picChg>
        <pc:picChg chg="add del mod">
          <ac:chgData name="Joseph Stephens" userId="6f95fdb1-b66b-4d7d-b4b5-ba36ebbdce6c" providerId="ADAL" clId="{E19B62D4-47D0-4AE8-B531-D4DBEEE41D6D}" dt="2022-10-03T13:14:51.565" v="39"/>
          <ac:picMkLst>
            <pc:docMk/>
            <pc:sldMk cId="1100220839" sldId="1339"/>
            <ac:picMk id="51" creationId="{D633F2A5-6AD9-407D-8411-AF75ED2B72E7}"/>
          </ac:picMkLst>
        </pc:picChg>
        <pc:picChg chg="mod ord">
          <ac:chgData name="Joseph Stephens" userId="6f95fdb1-b66b-4d7d-b4b5-ba36ebbdce6c" providerId="ADAL" clId="{E19B62D4-47D0-4AE8-B531-D4DBEEE41D6D}" dt="2022-10-03T13:15:58.040" v="49" actId="167"/>
          <ac:picMkLst>
            <pc:docMk/>
            <pc:sldMk cId="1100220839" sldId="1339"/>
            <ac:picMk id="52" creationId="{5E2997A1-2D97-7ACD-3861-92E72B71637B}"/>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E98CC6-43A1-4C48-9569-9AA244F8BB5A}" type="doc">
      <dgm:prSet loTypeId="urn:microsoft.com/office/officeart/2005/8/layout/cycle8" loCatId="cycle" qsTypeId="urn:microsoft.com/office/officeart/2005/8/quickstyle/simple1" qsCatId="simple" csTypeId="urn:microsoft.com/office/officeart/2005/8/colors/colorful1" csCatId="colorful" phldr="1"/>
      <dgm:spPr/>
    </dgm:pt>
    <dgm:pt modelId="{7989DDCA-5D96-4F7A-9058-2F74D78911FD}">
      <dgm:prSet phldrT="[Text]" custT="1"/>
      <dgm:spPr/>
      <dgm:t>
        <a:bodyPr anchor="t"/>
        <a:lstStyle/>
        <a:p>
          <a:pPr algn="ctr">
            <a:buFont typeface="Arial" panose="020B0604020202020204" pitchFamily="34" charset="0"/>
            <a:buChar char="•"/>
          </a:pPr>
          <a:r>
            <a:rPr lang="en-GB" sz="1600" b="1">
              <a:solidFill>
                <a:schemeClr val="bg1"/>
              </a:solidFill>
              <a:latin typeface="+mj-lt"/>
            </a:rPr>
            <a:t>Sustainability</a:t>
          </a:r>
          <a:endParaRPr lang="en-GB" sz="1800" b="1">
            <a:solidFill>
              <a:schemeClr val="bg1"/>
            </a:solidFill>
            <a:latin typeface="+mj-lt"/>
          </a:endParaRPr>
        </a:p>
        <a:p>
          <a:pPr algn="ctr">
            <a:buFont typeface="Arial" panose="020B0604020202020204" pitchFamily="34" charset="0"/>
            <a:buChar char="•"/>
          </a:pPr>
          <a:r>
            <a:rPr lang="en-GB" sz="900" b="0">
              <a:latin typeface="+mj-lt"/>
            </a:rPr>
            <a:t>Focus on products &amp; practices, and align to themes</a:t>
          </a:r>
        </a:p>
        <a:p>
          <a:pPr algn="ctr">
            <a:buFont typeface="Arial" panose="020B0604020202020204" pitchFamily="34" charset="0"/>
            <a:buChar char="•"/>
          </a:pPr>
          <a:r>
            <a:rPr lang="en-GB" sz="900" b="0">
              <a:latin typeface="+mj-lt"/>
            </a:rPr>
            <a:t>Exclusionary at universe level</a:t>
          </a:r>
        </a:p>
        <a:p>
          <a:pPr algn="ctr">
            <a:buFont typeface="Arial" panose="020B0604020202020204" pitchFamily="34" charset="0"/>
            <a:buChar char="•"/>
          </a:pPr>
          <a:r>
            <a:rPr lang="en-GB" sz="900" b="0">
              <a:latin typeface="+mj-lt"/>
            </a:rPr>
            <a:t>Sustainability Assessment at stock selection stage</a:t>
          </a:r>
          <a:endParaRPr lang="en-GB" sz="900" b="0"/>
        </a:p>
      </dgm:t>
    </dgm:pt>
    <dgm:pt modelId="{087932E1-DB31-40B3-A4BE-B3D7965BB6FD}" type="parTrans" cxnId="{25354491-75FC-4449-8CBE-E0912F21407A}">
      <dgm:prSet/>
      <dgm:spPr/>
      <dgm:t>
        <a:bodyPr/>
        <a:lstStyle/>
        <a:p>
          <a:endParaRPr lang="en-GB"/>
        </a:p>
      </dgm:t>
    </dgm:pt>
    <dgm:pt modelId="{9C485ED0-B290-4E32-9991-B5B8E0DC7353}" type="sibTrans" cxnId="{25354491-75FC-4449-8CBE-E0912F21407A}">
      <dgm:prSet/>
      <dgm:spPr/>
      <dgm:t>
        <a:bodyPr/>
        <a:lstStyle/>
        <a:p>
          <a:endParaRPr lang="en-GB"/>
        </a:p>
      </dgm:t>
    </dgm:pt>
    <dgm:pt modelId="{E244F2EE-C049-45D5-88C8-87E51924F048}">
      <dgm:prSet phldrT="[Text]" custT="1"/>
      <dgm:spPr/>
      <dgm:t>
        <a:bodyPr anchor="t"/>
        <a:lstStyle/>
        <a:p>
          <a:pPr algn="ctr">
            <a:buFont typeface="Arial" panose="020B0604020202020204" pitchFamily="34" charset="0"/>
            <a:buChar char="•"/>
          </a:pPr>
          <a:r>
            <a:rPr lang="en-GB" sz="1600" b="1">
              <a:solidFill>
                <a:schemeClr val="bg1"/>
              </a:solidFill>
              <a:latin typeface="+mj-lt"/>
            </a:rPr>
            <a:t>Growth</a:t>
          </a:r>
          <a:endParaRPr lang="en-GB" sz="900" b="1">
            <a:solidFill>
              <a:schemeClr val="bg1"/>
            </a:solidFill>
            <a:latin typeface="+mj-lt"/>
          </a:endParaRPr>
        </a:p>
        <a:p>
          <a:pPr algn="ctr">
            <a:buFont typeface="Arial" panose="020B0604020202020204" pitchFamily="34" charset="0"/>
            <a:buChar char="•"/>
          </a:pPr>
          <a:r>
            <a:rPr lang="en-GB" sz="900" b="0">
              <a:latin typeface="+mj-lt"/>
            </a:rPr>
            <a:t>Higher EPS and Sales growth found in mid-caps</a:t>
          </a:r>
        </a:p>
        <a:p>
          <a:pPr algn="ctr">
            <a:buFont typeface="Arial" panose="020B0604020202020204" pitchFamily="34" charset="0"/>
            <a:buChar char="•"/>
          </a:pPr>
          <a:r>
            <a:rPr lang="en-GB" sz="900" b="0">
              <a:latin typeface="+mj-lt"/>
            </a:rPr>
            <a:t>Mid-caps have outperformed over the long run</a:t>
          </a:r>
        </a:p>
        <a:p>
          <a:pPr algn="ctr">
            <a:buFont typeface="Arial" panose="020B0604020202020204" pitchFamily="34" charset="0"/>
            <a:buChar char="•"/>
          </a:pPr>
          <a:r>
            <a:rPr lang="en-GB" sz="900" b="0">
              <a:latin typeface="+mj-lt"/>
            </a:rPr>
            <a:t>Mid-caps are currently attractively valued</a:t>
          </a:r>
          <a:endParaRPr lang="en-GB" sz="900" b="0"/>
        </a:p>
      </dgm:t>
    </dgm:pt>
    <dgm:pt modelId="{04B54D28-03C5-485D-AA93-9A1F157EF7A4}" type="parTrans" cxnId="{A7A3C2DD-D215-43CD-9A42-AB2CAB66FC58}">
      <dgm:prSet/>
      <dgm:spPr/>
      <dgm:t>
        <a:bodyPr/>
        <a:lstStyle/>
        <a:p>
          <a:endParaRPr lang="en-GB"/>
        </a:p>
      </dgm:t>
    </dgm:pt>
    <dgm:pt modelId="{023F4E68-0890-4B99-842F-85D977BF9069}" type="sibTrans" cxnId="{A7A3C2DD-D215-43CD-9A42-AB2CAB66FC58}">
      <dgm:prSet/>
      <dgm:spPr/>
      <dgm:t>
        <a:bodyPr/>
        <a:lstStyle/>
        <a:p>
          <a:endParaRPr lang="en-GB"/>
        </a:p>
      </dgm:t>
    </dgm:pt>
    <dgm:pt modelId="{C446D947-EF14-4567-81DF-756B735E8D94}">
      <dgm:prSet phldrT="[Text]" custT="1"/>
      <dgm:spPr/>
      <dgm:t>
        <a:bodyPr anchor="t"/>
        <a:lstStyle/>
        <a:p>
          <a:pPr algn="ctr">
            <a:buFont typeface="Arial" panose="020B0604020202020204" pitchFamily="34" charset="0"/>
            <a:buChar char="•"/>
          </a:pPr>
          <a:r>
            <a:rPr lang="en-GB" sz="1600" b="1">
              <a:solidFill>
                <a:schemeClr val="bg1"/>
              </a:solidFill>
              <a:latin typeface="+mj-lt"/>
            </a:rPr>
            <a:t>Quality</a:t>
          </a:r>
          <a:endParaRPr lang="en-GB" sz="1800" b="1">
            <a:solidFill>
              <a:schemeClr val="bg1"/>
            </a:solidFill>
            <a:latin typeface="+mj-lt"/>
          </a:endParaRPr>
        </a:p>
        <a:p>
          <a:pPr algn="ctr">
            <a:buFont typeface="Arial" panose="020B0604020202020204" pitchFamily="34" charset="0"/>
            <a:buChar char="•"/>
          </a:pPr>
          <a:r>
            <a:rPr lang="en-GB" sz="900" b="0">
              <a:latin typeface="+mj-lt"/>
            </a:rPr>
            <a:t>Both Established &amp; Emerging compounders have highly persistent ROC and have shown outperformance against the benchmark </a:t>
          </a:r>
          <a:endParaRPr lang="en-GB" sz="900" b="0"/>
        </a:p>
      </dgm:t>
    </dgm:pt>
    <dgm:pt modelId="{C08B47C0-00D8-429C-A815-2ECA1AB23574}" type="parTrans" cxnId="{965841DC-6A68-403B-B69C-B0BC3A7403BB}">
      <dgm:prSet/>
      <dgm:spPr/>
      <dgm:t>
        <a:bodyPr/>
        <a:lstStyle/>
        <a:p>
          <a:endParaRPr lang="en-GB"/>
        </a:p>
      </dgm:t>
    </dgm:pt>
    <dgm:pt modelId="{52D3805F-DD51-458F-8AD9-9B88C0B27C99}" type="sibTrans" cxnId="{965841DC-6A68-403B-B69C-B0BC3A7403BB}">
      <dgm:prSet/>
      <dgm:spPr/>
      <dgm:t>
        <a:bodyPr/>
        <a:lstStyle/>
        <a:p>
          <a:endParaRPr lang="en-GB"/>
        </a:p>
      </dgm:t>
    </dgm:pt>
    <dgm:pt modelId="{7352530F-4F48-4607-84D9-A55A0EA14A1F}" type="pres">
      <dgm:prSet presAssocID="{EAE98CC6-43A1-4C48-9569-9AA244F8BB5A}" presName="compositeShape" presStyleCnt="0">
        <dgm:presLayoutVars>
          <dgm:chMax val="7"/>
          <dgm:dir/>
          <dgm:resizeHandles val="exact"/>
        </dgm:presLayoutVars>
      </dgm:prSet>
      <dgm:spPr/>
    </dgm:pt>
    <dgm:pt modelId="{71C95631-1858-4BF9-BA7B-46D4CA5779E2}" type="pres">
      <dgm:prSet presAssocID="{EAE98CC6-43A1-4C48-9569-9AA244F8BB5A}" presName="wedge1" presStyleLbl="node1" presStyleIdx="0" presStyleCnt="3"/>
      <dgm:spPr/>
    </dgm:pt>
    <dgm:pt modelId="{A3AE3762-B2F5-4B5A-9F49-EF22BDF8F2FE}" type="pres">
      <dgm:prSet presAssocID="{EAE98CC6-43A1-4C48-9569-9AA244F8BB5A}" presName="dummy1a" presStyleCnt="0"/>
      <dgm:spPr/>
    </dgm:pt>
    <dgm:pt modelId="{C299DE23-AB0B-4AA7-921A-215A4187C7ED}" type="pres">
      <dgm:prSet presAssocID="{EAE98CC6-43A1-4C48-9569-9AA244F8BB5A}" presName="dummy1b" presStyleCnt="0"/>
      <dgm:spPr/>
    </dgm:pt>
    <dgm:pt modelId="{C2033E68-8E3C-466C-B9E6-AD2A58B5C615}" type="pres">
      <dgm:prSet presAssocID="{EAE98CC6-43A1-4C48-9569-9AA244F8BB5A}" presName="wedge1Tx" presStyleLbl="node1" presStyleIdx="0" presStyleCnt="3">
        <dgm:presLayoutVars>
          <dgm:chMax val="0"/>
          <dgm:chPref val="0"/>
          <dgm:bulletEnabled val="1"/>
        </dgm:presLayoutVars>
      </dgm:prSet>
      <dgm:spPr/>
    </dgm:pt>
    <dgm:pt modelId="{218194CF-6E71-4154-94F6-25029526646C}" type="pres">
      <dgm:prSet presAssocID="{EAE98CC6-43A1-4C48-9569-9AA244F8BB5A}" presName="wedge2" presStyleLbl="node1" presStyleIdx="1" presStyleCnt="3"/>
      <dgm:spPr/>
    </dgm:pt>
    <dgm:pt modelId="{2E207AD9-A2D2-43EA-AFFA-5CBADFCD0340}" type="pres">
      <dgm:prSet presAssocID="{EAE98CC6-43A1-4C48-9569-9AA244F8BB5A}" presName="dummy2a" presStyleCnt="0"/>
      <dgm:spPr/>
    </dgm:pt>
    <dgm:pt modelId="{42CE6FC9-02CC-4721-B843-B70F3BF5AF4A}" type="pres">
      <dgm:prSet presAssocID="{EAE98CC6-43A1-4C48-9569-9AA244F8BB5A}" presName="dummy2b" presStyleCnt="0"/>
      <dgm:spPr/>
    </dgm:pt>
    <dgm:pt modelId="{1E2B3DC3-DFB7-4182-8BBD-D99EF9AC0964}" type="pres">
      <dgm:prSet presAssocID="{EAE98CC6-43A1-4C48-9569-9AA244F8BB5A}" presName="wedge2Tx" presStyleLbl="node1" presStyleIdx="1" presStyleCnt="3">
        <dgm:presLayoutVars>
          <dgm:chMax val="0"/>
          <dgm:chPref val="0"/>
          <dgm:bulletEnabled val="1"/>
        </dgm:presLayoutVars>
      </dgm:prSet>
      <dgm:spPr/>
    </dgm:pt>
    <dgm:pt modelId="{82AA81EF-E3EB-41FB-BBC4-AA27DE83A964}" type="pres">
      <dgm:prSet presAssocID="{EAE98CC6-43A1-4C48-9569-9AA244F8BB5A}" presName="wedge3" presStyleLbl="node1" presStyleIdx="2" presStyleCnt="3"/>
      <dgm:spPr/>
    </dgm:pt>
    <dgm:pt modelId="{213A180F-7F0F-4EFD-ABC8-09C85577240C}" type="pres">
      <dgm:prSet presAssocID="{EAE98CC6-43A1-4C48-9569-9AA244F8BB5A}" presName="dummy3a" presStyleCnt="0"/>
      <dgm:spPr/>
    </dgm:pt>
    <dgm:pt modelId="{4B8AE77F-0740-431B-9110-F3E17967F153}" type="pres">
      <dgm:prSet presAssocID="{EAE98CC6-43A1-4C48-9569-9AA244F8BB5A}" presName="dummy3b" presStyleCnt="0"/>
      <dgm:spPr/>
    </dgm:pt>
    <dgm:pt modelId="{3FB6BC1D-5E6D-4A22-AD45-AFC4DC38A5EC}" type="pres">
      <dgm:prSet presAssocID="{EAE98CC6-43A1-4C48-9569-9AA244F8BB5A}" presName="wedge3Tx" presStyleLbl="node1" presStyleIdx="2" presStyleCnt="3">
        <dgm:presLayoutVars>
          <dgm:chMax val="0"/>
          <dgm:chPref val="0"/>
          <dgm:bulletEnabled val="1"/>
        </dgm:presLayoutVars>
      </dgm:prSet>
      <dgm:spPr/>
    </dgm:pt>
    <dgm:pt modelId="{0F3C5B7A-D133-455C-AAF4-C254A63DBF1C}" type="pres">
      <dgm:prSet presAssocID="{9C485ED0-B290-4E32-9991-B5B8E0DC7353}" presName="arrowWedge1" presStyleLbl="fgSibTrans2D1" presStyleIdx="0" presStyleCnt="3"/>
      <dgm:spPr/>
    </dgm:pt>
    <dgm:pt modelId="{21F0FECA-7288-4521-96D6-DDBED1693D86}" type="pres">
      <dgm:prSet presAssocID="{023F4E68-0890-4B99-842F-85D977BF9069}" presName="arrowWedge2" presStyleLbl="fgSibTrans2D1" presStyleIdx="1" presStyleCnt="3"/>
      <dgm:spPr/>
    </dgm:pt>
    <dgm:pt modelId="{A611B4B4-8171-4BFE-A97C-42D68CFDF985}" type="pres">
      <dgm:prSet presAssocID="{52D3805F-DD51-458F-8AD9-9B88C0B27C99}" presName="arrowWedge3" presStyleLbl="fgSibTrans2D1" presStyleIdx="2" presStyleCnt="3"/>
      <dgm:spPr/>
    </dgm:pt>
  </dgm:ptLst>
  <dgm:cxnLst>
    <dgm:cxn modelId="{21C59F13-F2F3-4C7D-ACF0-898883AE3CBE}" type="presOf" srcId="{C446D947-EF14-4567-81DF-756B735E8D94}" destId="{82AA81EF-E3EB-41FB-BBC4-AA27DE83A964}" srcOrd="0" destOrd="0" presId="urn:microsoft.com/office/officeart/2005/8/layout/cycle8"/>
    <dgm:cxn modelId="{F29FAC7C-765E-4069-936D-69962D94BC00}" type="presOf" srcId="{EAE98CC6-43A1-4C48-9569-9AA244F8BB5A}" destId="{7352530F-4F48-4607-84D9-A55A0EA14A1F}" srcOrd="0" destOrd="0" presId="urn:microsoft.com/office/officeart/2005/8/layout/cycle8"/>
    <dgm:cxn modelId="{4340CE84-DBE2-41C3-92AC-613728D70D0D}" type="presOf" srcId="{E244F2EE-C049-45D5-88C8-87E51924F048}" destId="{218194CF-6E71-4154-94F6-25029526646C}" srcOrd="0" destOrd="0" presId="urn:microsoft.com/office/officeart/2005/8/layout/cycle8"/>
    <dgm:cxn modelId="{81AA1C90-EB66-4F4E-AD79-CAEBD21A32FB}" type="presOf" srcId="{7989DDCA-5D96-4F7A-9058-2F74D78911FD}" destId="{71C95631-1858-4BF9-BA7B-46D4CA5779E2}" srcOrd="0" destOrd="0" presId="urn:microsoft.com/office/officeart/2005/8/layout/cycle8"/>
    <dgm:cxn modelId="{25354491-75FC-4449-8CBE-E0912F21407A}" srcId="{EAE98CC6-43A1-4C48-9569-9AA244F8BB5A}" destId="{7989DDCA-5D96-4F7A-9058-2F74D78911FD}" srcOrd="0" destOrd="0" parTransId="{087932E1-DB31-40B3-A4BE-B3D7965BB6FD}" sibTransId="{9C485ED0-B290-4E32-9991-B5B8E0DC7353}"/>
    <dgm:cxn modelId="{DC4A289F-F601-453B-B4F3-74319BFD8D81}" type="presOf" srcId="{C446D947-EF14-4567-81DF-756B735E8D94}" destId="{3FB6BC1D-5E6D-4A22-AD45-AFC4DC38A5EC}" srcOrd="1" destOrd="0" presId="urn:microsoft.com/office/officeart/2005/8/layout/cycle8"/>
    <dgm:cxn modelId="{965841DC-6A68-403B-B69C-B0BC3A7403BB}" srcId="{EAE98CC6-43A1-4C48-9569-9AA244F8BB5A}" destId="{C446D947-EF14-4567-81DF-756B735E8D94}" srcOrd="2" destOrd="0" parTransId="{C08B47C0-00D8-429C-A815-2ECA1AB23574}" sibTransId="{52D3805F-DD51-458F-8AD9-9B88C0B27C99}"/>
    <dgm:cxn modelId="{A7A3C2DD-D215-43CD-9A42-AB2CAB66FC58}" srcId="{EAE98CC6-43A1-4C48-9569-9AA244F8BB5A}" destId="{E244F2EE-C049-45D5-88C8-87E51924F048}" srcOrd="1" destOrd="0" parTransId="{04B54D28-03C5-485D-AA93-9A1F157EF7A4}" sibTransId="{023F4E68-0890-4B99-842F-85D977BF9069}"/>
    <dgm:cxn modelId="{D01264E9-47F8-4986-829A-F00DF15262FB}" type="presOf" srcId="{7989DDCA-5D96-4F7A-9058-2F74D78911FD}" destId="{C2033E68-8E3C-466C-B9E6-AD2A58B5C615}" srcOrd="1" destOrd="0" presId="urn:microsoft.com/office/officeart/2005/8/layout/cycle8"/>
    <dgm:cxn modelId="{E29FA5FE-2214-426C-AC9F-35E277E907E7}" type="presOf" srcId="{E244F2EE-C049-45D5-88C8-87E51924F048}" destId="{1E2B3DC3-DFB7-4182-8BBD-D99EF9AC0964}" srcOrd="1" destOrd="0" presId="urn:microsoft.com/office/officeart/2005/8/layout/cycle8"/>
    <dgm:cxn modelId="{2EBD5BB8-9FE7-446B-87FB-6CC1490AC1BE}" type="presParOf" srcId="{7352530F-4F48-4607-84D9-A55A0EA14A1F}" destId="{71C95631-1858-4BF9-BA7B-46D4CA5779E2}" srcOrd="0" destOrd="0" presId="urn:microsoft.com/office/officeart/2005/8/layout/cycle8"/>
    <dgm:cxn modelId="{EB1D95A7-C4D7-43A3-88CF-6A3DBBC61A46}" type="presParOf" srcId="{7352530F-4F48-4607-84D9-A55A0EA14A1F}" destId="{A3AE3762-B2F5-4B5A-9F49-EF22BDF8F2FE}" srcOrd="1" destOrd="0" presId="urn:microsoft.com/office/officeart/2005/8/layout/cycle8"/>
    <dgm:cxn modelId="{91E54F2D-3734-477D-80AB-3AB8A55F816B}" type="presParOf" srcId="{7352530F-4F48-4607-84D9-A55A0EA14A1F}" destId="{C299DE23-AB0B-4AA7-921A-215A4187C7ED}" srcOrd="2" destOrd="0" presId="urn:microsoft.com/office/officeart/2005/8/layout/cycle8"/>
    <dgm:cxn modelId="{A7D0FD3A-DFE0-436A-B22A-5410FC8287F6}" type="presParOf" srcId="{7352530F-4F48-4607-84D9-A55A0EA14A1F}" destId="{C2033E68-8E3C-466C-B9E6-AD2A58B5C615}" srcOrd="3" destOrd="0" presId="urn:microsoft.com/office/officeart/2005/8/layout/cycle8"/>
    <dgm:cxn modelId="{CEC301AC-E31D-4458-80D8-3486850292EF}" type="presParOf" srcId="{7352530F-4F48-4607-84D9-A55A0EA14A1F}" destId="{218194CF-6E71-4154-94F6-25029526646C}" srcOrd="4" destOrd="0" presId="urn:microsoft.com/office/officeart/2005/8/layout/cycle8"/>
    <dgm:cxn modelId="{AFADBB83-AB90-491F-A74D-8D8B3DE986B6}" type="presParOf" srcId="{7352530F-4F48-4607-84D9-A55A0EA14A1F}" destId="{2E207AD9-A2D2-43EA-AFFA-5CBADFCD0340}" srcOrd="5" destOrd="0" presId="urn:microsoft.com/office/officeart/2005/8/layout/cycle8"/>
    <dgm:cxn modelId="{3E46D85C-EF29-4664-80A8-5657EA187F22}" type="presParOf" srcId="{7352530F-4F48-4607-84D9-A55A0EA14A1F}" destId="{42CE6FC9-02CC-4721-B843-B70F3BF5AF4A}" srcOrd="6" destOrd="0" presId="urn:microsoft.com/office/officeart/2005/8/layout/cycle8"/>
    <dgm:cxn modelId="{D90277D9-011C-487E-9F40-EC7F12E29C4C}" type="presParOf" srcId="{7352530F-4F48-4607-84D9-A55A0EA14A1F}" destId="{1E2B3DC3-DFB7-4182-8BBD-D99EF9AC0964}" srcOrd="7" destOrd="0" presId="urn:microsoft.com/office/officeart/2005/8/layout/cycle8"/>
    <dgm:cxn modelId="{20825097-F559-4AB1-ABC6-EA5735FE2C43}" type="presParOf" srcId="{7352530F-4F48-4607-84D9-A55A0EA14A1F}" destId="{82AA81EF-E3EB-41FB-BBC4-AA27DE83A964}" srcOrd="8" destOrd="0" presId="urn:microsoft.com/office/officeart/2005/8/layout/cycle8"/>
    <dgm:cxn modelId="{B76A6080-4A8A-46D6-95C6-F5AF82C7F1D3}" type="presParOf" srcId="{7352530F-4F48-4607-84D9-A55A0EA14A1F}" destId="{213A180F-7F0F-4EFD-ABC8-09C85577240C}" srcOrd="9" destOrd="0" presId="urn:microsoft.com/office/officeart/2005/8/layout/cycle8"/>
    <dgm:cxn modelId="{F8D19377-43C7-4EB8-BF04-86C2B537BEB2}" type="presParOf" srcId="{7352530F-4F48-4607-84D9-A55A0EA14A1F}" destId="{4B8AE77F-0740-431B-9110-F3E17967F153}" srcOrd="10" destOrd="0" presId="urn:microsoft.com/office/officeart/2005/8/layout/cycle8"/>
    <dgm:cxn modelId="{772E304C-F012-4C19-874A-3E6240B403D5}" type="presParOf" srcId="{7352530F-4F48-4607-84D9-A55A0EA14A1F}" destId="{3FB6BC1D-5E6D-4A22-AD45-AFC4DC38A5EC}" srcOrd="11" destOrd="0" presId="urn:microsoft.com/office/officeart/2005/8/layout/cycle8"/>
    <dgm:cxn modelId="{13C543BB-2CEA-4CC3-8607-7822776CCB01}" type="presParOf" srcId="{7352530F-4F48-4607-84D9-A55A0EA14A1F}" destId="{0F3C5B7A-D133-455C-AAF4-C254A63DBF1C}" srcOrd="12" destOrd="0" presId="urn:microsoft.com/office/officeart/2005/8/layout/cycle8"/>
    <dgm:cxn modelId="{A650D80C-31D0-4D3F-9DCC-893B19F9A0D5}" type="presParOf" srcId="{7352530F-4F48-4607-84D9-A55A0EA14A1F}" destId="{21F0FECA-7288-4521-96D6-DDBED1693D86}" srcOrd="13" destOrd="0" presId="urn:microsoft.com/office/officeart/2005/8/layout/cycle8"/>
    <dgm:cxn modelId="{BB92B427-0AEF-49BD-8E14-61C38EA4B375}" type="presParOf" srcId="{7352530F-4F48-4607-84D9-A55A0EA14A1F}" destId="{A611B4B4-8171-4BFE-A97C-42D68CFDF985}"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C95631-1858-4BF9-BA7B-46D4CA5779E2}">
      <dsp:nvSpPr>
        <dsp:cNvPr id="0" name=""/>
        <dsp:cNvSpPr/>
      </dsp:nvSpPr>
      <dsp:spPr>
        <a:xfrm>
          <a:off x="1881902" y="352213"/>
          <a:ext cx="4551680" cy="4551680"/>
        </a:xfrm>
        <a:prstGeom prst="pie">
          <a:avLst>
            <a:gd name="adj1" fmla="val 16200000"/>
            <a:gd name="adj2" fmla="val 180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t"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GB" sz="1600" b="1" kern="1200">
              <a:solidFill>
                <a:schemeClr val="bg1"/>
              </a:solidFill>
              <a:latin typeface="+mj-lt"/>
            </a:rPr>
            <a:t>Sustainability</a:t>
          </a:r>
          <a:endParaRPr lang="en-GB" sz="1800" b="1" kern="1200">
            <a:solidFill>
              <a:schemeClr val="bg1"/>
            </a:solidFill>
            <a:latin typeface="+mj-lt"/>
          </a:endParaRPr>
        </a:p>
        <a:p>
          <a:pPr marL="0" lvl="0" indent="0" algn="ctr" defTabSz="711200">
            <a:lnSpc>
              <a:spcPct val="90000"/>
            </a:lnSpc>
            <a:spcBef>
              <a:spcPct val="0"/>
            </a:spcBef>
            <a:spcAft>
              <a:spcPct val="35000"/>
            </a:spcAft>
            <a:buFont typeface="Arial" panose="020B0604020202020204" pitchFamily="34" charset="0"/>
            <a:buNone/>
          </a:pPr>
          <a:r>
            <a:rPr lang="en-GB" sz="900" b="0" kern="1200">
              <a:latin typeface="+mj-lt"/>
            </a:rPr>
            <a:t>Focus on products &amp; practices, and align to themes</a:t>
          </a:r>
        </a:p>
        <a:p>
          <a:pPr marL="0" lvl="0" indent="0" algn="ctr" defTabSz="711200">
            <a:lnSpc>
              <a:spcPct val="90000"/>
            </a:lnSpc>
            <a:spcBef>
              <a:spcPct val="0"/>
            </a:spcBef>
            <a:spcAft>
              <a:spcPct val="35000"/>
            </a:spcAft>
            <a:buFont typeface="Arial" panose="020B0604020202020204" pitchFamily="34" charset="0"/>
            <a:buNone/>
          </a:pPr>
          <a:r>
            <a:rPr lang="en-GB" sz="900" b="0" kern="1200">
              <a:latin typeface="+mj-lt"/>
            </a:rPr>
            <a:t>Exclusionary at universe level</a:t>
          </a:r>
        </a:p>
        <a:p>
          <a:pPr marL="0" lvl="0" indent="0" algn="ctr" defTabSz="711200">
            <a:lnSpc>
              <a:spcPct val="90000"/>
            </a:lnSpc>
            <a:spcBef>
              <a:spcPct val="0"/>
            </a:spcBef>
            <a:spcAft>
              <a:spcPct val="35000"/>
            </a:spcAft>
            <a:buFont typeface="Arial" panose="020B0604020202020204" pitchFamily="34" charset="0"/>
            <a:buNone/>
          </a:pPr>
          <a:r>
            <a:rPr lang="en-GB" sz="900" b="0" kern="1200">
              <a:latin typeface="+mj-lt"/>
            </a:rPr>
            <a:t>Sustainability Assessment at stock selection stage</a:t>
          </a:r>
          <a:endParaRPr lang="en-GB" sz="900" b="0" kern="1200"/>
        </a:p>
      </dsp:txBody>
      <dsp:txXfrm>
        <a:off x="4280746" y="1316736"/>
        <a:ext cx="1625600" cy="1354666"/>
      </dsp:txXfrm>
    </dsp:sp>
    <dsp:sp modelId="{218194CF-6E71-4154-94F6-25029526646C}">
      <dsp:nvSpPr>
        <dsp:cNvPr id="0" name=""/>
        <dsp:cNvSpPr/>
      </dsp:nvSpPr>
      <dsp:spPr>
        <a:xfrm>
          <a:off x="1788159" y="514773"/>
          <a:ext cx="4551680" cy="4551680"/>
        </a:xfrm>
        <a:prstGeom prst="pie">
          <a:avLst>
            <a:gd name="adj1" fmla="val 1800000"/>
            <a:gd name="adj2" fmla="val 900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t"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GB" sz="1600" b="1" kern="1200">
              <a:solidFill>
                <a:schemeClr val="bg1"/>
              </a:solidFill>
              <a:latin typeface="+mj-lt"/>
            </a:rPr>
            <a:t>Growth</a:t>
          </a:r>
          <a:endParaRPr lang="en-GB" sz="900" b="1" kern="1200">
            <a:solidFill>
              <a:schemeClr val="bg1"/>
            </a:solidFill>
            <a:latin typeface="+mj-lt"/>
          </a:endParaRPr>
        </a:p>
        <a:p>
          <a:pPr marL="0" lvl="0" indent="0" algn="ctr" defTabSz="711200">
            <a:lnSpc>
              <a:spcPct val="90000"/>
            </a:lnSpc>
            <a:spcBef>
              <a:spcPct val="0"/>
            </a:spcBef>
            <a:spcAft>
              <a:spcPct val="35000"/>
            </a:spcAft>
            <a:buFont typeface="Arial" panose="020B0604020202020204" pitchFamily="34" charset="0"/>
            <a:buNone/>
          </a:pPr>
          <a:r>
            <a:rPr lang="en-GB" sz="900" b="0" kern="1200">
              <a:latin typeface="+mj-lt"/>
            </a:rPr>
            <a:t>Higher EPS and Sales growth found in mid-caps</a:t>
          </a:r>
        </a:p>
        <a:p>
          <a:pPr marL="0" lvl="0" indent="0" algn="ctr" defTabSz="711200">
            <a:lnSpc>
              <a:spcPct val="90000"/>
            </a:lnSpc>
            <a:spcBef>
              <a:spcPct val="0"/>
            </a:spcBef>
            <a:spcAft>
              <a:spcPct val="35000"/>
            </a:spcAft>
            <a:buFont typeface="Arial" panose="020B0604020202020204" pitchFamily="34" charset="0"/>
            <a:buNone/>
          </a:pPr>
          <a:r>
            <a:rPr lang="en-GB" sz="900" b="0" kern="1200">
              <a:latin typeface="+mj-lt"/>
            </a:rPr>
            <a:t>Mid-caps have outperformed over the long run</a:t>
          </a:r>
        </a:p>
        <a:p>
          <a:pPr marL="0" lvl="0" indent="0" algn="ctr" defTabSz="711200">
            <a:lnSpc>
              <a:spcPct val="90000"/>
            </a:lnSpc>
            <a:spcBef>
              <a:spcPct val="0"/>
            </a:spcBef>
            <a:spcAft>
              <a:spcPct val="35000"/>
            </a:spcAft>
            <a:buFont typeface="Arial" panose="020B0604020202020204" pitchFamily="34" charset="0"/>
            <a:buNone/>
          </a:pPr>
          <a:r>
            <a:rPr lang="en-GB" sz="900" b="0" kern="1200">
              <a:latin typeface="+mj-lt"/>
            </a:rPr>
            <a:t>Mid-caps are currently attractively valued</a:t>
          </a:r>
          <a:endParaRPr lang="en-GB" sz="900" b="0" kern="1200"/>
        </a:p>
      </dsp:txBody>
      <dsp:txXfrm>
        <a:off x="2871893" y="3467946"/>
        <a:ext cx="2438400" cy="1192106"/>
      </dsp:txXfrm>
    </dsp:sp>
    <dsp:sp modelId="{82AA81EF-E3EB-41FB-BBC4-AA27DE83A964}">
      <dsp:nvSpPr>
        <dsp:cNvPr id="0" name=""/>
        <dsp:cNvSpPr/>
      </dsp:nvSpPr>
      <dsp:spPr>
        <a:xfrm>
          <a:off x="1694416" y="352213"/>
          <a:ext cx="4551680" cy="4551680"/>
        </a:xfrm>
        <a:prstGeom prst="pie">
          <a:avLst>
            <a:gd name="adj1" fmla="val 9000000"/>
            <a:gd name="adj2" fmla="val 1620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t"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GB" sz="1600" b="1" kern="1200">
              <a:solidFill>
                <a:schemeClr val="bg1"/>
              </a:solidFill>
              <a:latin typeface="+mj-lt"/>
            </a:rPr>
            <a:t>Quality</a:t>
          </a:r>
          <a:endParaRPr lang="en-GB" sz="1800" b="1" kern="1200">
            <a:solidFill>
              <a:schemeClr val="bg1"/>
            </a:solidFill>
            <a:latin typeface="+mj-lt"/>
          </a:endParaRPr>
        </a:p>
        <a:p>
          <a:pPr marL="0" lvl="0" indent="0" algn="ctr" defTabSz="711200">
            <a:lnSpc>
              <a:spcPct val="90000"/>
            </a:lnSpc>
            <a:spcBef>
              <a:spcPct val="0"/>
            </a:spcBef>
            <a:spcAft>
              <a:spcPct val="35000"/>
            </a:spcAft>
            <a:buFont typeface="Arial" panose="020B0604020202020204" pitchFamily="34" charset="0"/>
            <a:buNone/>
          </a:pPr>
          <a:r>
            <a:rPr lang="en-GB" sz="900" b="0" kern="1200">
              <a:latin typeface="+mj-lt"/>
            </a:rPr>
            <a:t>Both Established &amp; Emerging compounders have highly persistent ROC and have shown outperformance against the benchmark </a:t>
          </a:r>
          <a:endParaRPr lang="en-GB" sz="900" b="0" kern="1200"/>
        </a:p>
      </dsp:txBody>
      <dsp:txXfrm>
        <a:off x="2221653" y="1316736"/>
        <a:ext cx="1625600" cy="1354666"/>
      </dsp:txXfrm>
    </dsp:sp>
    <dsp:sp modelId="{0F3C5B7A-D133-455C-AAF4-C254A63DBF1C}">
      <dsp:nvSpPr>
        <dsp:cNvPr id="0" name=""/>
        <dsp:cNvSpPr/>
      </dsp:nvSpPr>
      <dsp:spPr>
        <a:xfrm>
          <a:off x="1600507" y="70442"/>
          <a:ext cx="5115221" cy="5115221"/>
        </a:xfrm>
        <a:prstGeom prst="circularArrow">
          <a:avLst>
            <a:gd name="adj1" fmla="val 5085"/>
            <a:gd name="adj2" fmla="val 327528"/>
            <a:gd name="adj3" fmla="val 1472472"/>
            <a:gd name="adj4" fmla="val 16199432"/>
            <a:gd name="adj5" fmla="val 593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1F0FECA-7288-4521-96D6-DDBED1693D86}">
      <dsp:nvSpPr>
        <dsp:cNvPr id="0" name=""/>
        <dsp:cNvSpPr/>
      </dsp:nvSpPr>
      <dsp:spPr>
        <a:xfrm>
          <a:off x="1506389" y="232714"/>
          <a:ext cx="5115221" cy="5115221"/>
        </a:xfrm>
        <a:prstGeom prst="circularArrow">
          <a:avLst>
            <a:gd name="adj1" fmla="val 5085"/>
            <a:gd name="adj2" fmla="val 327528"/>
            <a:gd name="adj3" fmla="val 8671970"/>
            <a:gd name="adj4" fmla="val 1800502"/>
            <a:gd name="adj5" fmla="val 593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611B4B4-8171-4BFE-A97C-42D68CFDF985}">
      <dsp:nvSpPr>
        <dsp:cNvPr id="0" name=""/>
        <dsp:cNvSpPr/>
      </dsp:nvSpPr>
      <dsp:spPr>
        <a:xfrm>
          <a:off x="1412270" y="70442"/>
          <a:ext cx="5115221" cy="5115221"/>
        </a:xfrm>
        <a:prstGeom prst="circularArrow">
          <a:avLst>
            <a:gd name="adj1" fmla="val 5085"/>
            <a:gd name="adj2" fmla="val 327528"/>
            <a:gd name="adj3" fmla="val 15873039"/>
            <a:gd name="adj4" fmla="val 9000000"/>
            <a:gd name="adj5" fmla="val 5932"/>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FB40D4-164D-4D81-BDFF-F75DAF62C973}" type="datetimeFigureOut">
              <a:rPr lang="en-GB" smtClean="0"/>
              <a:t>14/10/2022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9ED2D9-022A-427A-A474-B2865D918F26}" type="slidenum">
              <a:rPr lang="en-GB" smtClean="0"/>
              <a:t>‹#›</a:t>
            </a:fld>
            <a:endParaRPr lang="en-GB"/>
          </a:p>
        </p:txBody>
      </p:sp>
    </p:spTree>
    <p:extLst>
      <p:ext uri="{BB962C8B-B14F-4D97-AF65-F5344CB8AC3E}">
        <p14:creationId xmlns:p14="http://schemas.microsoft.com/office/powerpoint/2010/main" val="1708402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02F9E74-382E-405E-8CCA-AA13FE1188C6}" type="slidenum">
              <a:rPr lang="en-GB" smtClean="0"/>
              <a:t>5</a:t>
            </a:fld>
            <a:endParaRPr lang="en-GB"/>
          </a:p>
        </p:txBody>
      </p:sp>
    </p:spTree>
    <p:extLst>
      <p:ext uri="{BB962C8B-B14F-4D97-AF65-F5344CB8AC3E}">
        <p14:creationId xmlns:p14="http://schemas.microsoft.com/office/powerpoint/2010/main" val="1085259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B9ED2D9-022A-427A-A474-B2865D918F26}" type="slidenum">
              <a:rPr lang="en-GB" smtClean="0"/>
              <a:t>12</a:t>
            </a:fld>
            <a:endParaRPr lang="en-GB"/>
          </a:p>
        </p:txBody>
      </p:sp>
      <p:pic>
        <p:nvPicPr>
          <p:cNvPr id="5" name="Picture 4">
            <a:extLst>
              <a:ext uri="{FF2B5EF4-FFF2-40B4-BE49-F238E27FC236}">
                <a16:creationId xmlns:a16="http://schemas.microsoft.com/office/drawing/2014/main" id="{0D3187F2-2C84-1659-8057-8BA4925F0FDC}"/>
              </a:ext>
            </a:extLst>
          </p:cNvPr>
          <p:cNvPicPr>
            <a:picLocks noChangeAspect="1"/>
          </p:cNvPicPr>
          <p:nvPr/>
        </p:nvPicPr>
        <p:blipFill>
          <a:blip r:embed="rId3"/>
          <a:stretch>
            <a:fillRect/>
          </a:stretch>
        </p:blipFill>
        <p:spPr>
          <a:xfrm>
            <a:off x="858107" y="4572000"/>
            <a:ext cx="3343215" cy="2214880"/>
          </a:xfrm>
          <a:prstGeom prst="rect">
            <a:avLst/>
          </a:prstGeom>
        </p:spPr>
      </p:pic>
    </p:spTree>
    <p:extLst>
      <p:ext uri="{BB962C8B-B14F-4D97-AF65-F5344CB8AC3E}">
        <p14:creationId xmlns:p14="http://schemas.microsoft.com/office/powerpoint/2010/main" val="1419211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B9ED2D9-022A-427A-A474-B2865D918F26}" type="slidenum">
              <a:rPr lang="en-GB" smtClean="0"/>
              <a:t>35</a:t>
            </a:fld>
            <a:endParaRPr lang="en-GB"/>
          </a:p>
        </p:txBody>
      </p:sp>
    </p:spTree>
    <p:extLst>
      <p:ext uri="{BB962C8B-B14F-4D97-AF65-F5344CB8AC3E}">
        <p14:creationId xmlns:p14="http://schemas.microsoft.com/office/powerpoint/2010/main" val="410650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44815-A68A-43E3-8698-24353AA045F2}"/>
              </a:ext>
            </a:extLst>
          </p:cNvPr>
          <p:cNvSpPr>
            <a:spLocks noGrp="1"/>
          </p:cNvSpPr>
          <p:nvPr userDrawn="1">
            <p:ph type="ctrTitle"/>
          </p:nvPr>
        </p:nvSpPr>
        <p:spPr>
          <a:xfrm>
            <a:off x="838203" y="1113822"/>
            <a:ext cx="10515599" cy="3458183"/>
          </a:xfrm>
        </p:spPr>
        <p:txBody>
          <a:bodyPr anchor="b">
            <a:normAutofit/>
          </a:bodyPr>
          <a:lstStyle>
            <a:lvl1pPr algn="l">
              <a:defRPr sz="5400" b="0"/>
            </a:lvl1pPr>
          </a:lstStyle>
          <a:p>
            <a:r>
              <a:rPr lang="en-US"/>
              <a:t>Click to edit Master title style</a:t>
            </a:r>
            <a:endParaRPr lang="en-GB"/>
          </a:p>
        </p:txBody>
      </p:sp>
      <p:sp>
        <p:nvSpPr>
          <p:cNvPr id="3" name="Subtitle 2">
            <a:extLst>
              <a:ext uri="{FF2B5EF4-FFF2-40B4-BE49-F238E27FC236}">
                <a16:creationId xmlns:a16="http://schemas.microsoft.com/office/drawing/2014/main" id="{27F1EF39-CE05-4953-9E53-7CF5F7BE4840}"/>
              </a:ext>
            </a:extLst>
          </p:cNvPr>
          <p:cNvSpPr>
            <a:spLocks noGrp="1"/>
          </p:cNvSpPr>
          <p:nvPr userDrawn="1">
            <p:ph type="subTitle" idx="1"/>
          </p:nvPr>
        </p:nvSpPr>
        <p:spPr>
          <a:xfrm>
            <a:off x="838203" y="4631825"/>
            <a:ext cx="10515599" cy="1529697"/>
          </a:xfrm>
        </p:spPr>
        <p:txBody>
          <a:bodyPr/>
          <a:lstStyle>
            <a:lvl1pPr marL="0" indent="0" algn="l">
              <a:buNone/>
              <a:defRPr sz="2400"/>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en-US"/>
              <a:t>Click to edit Master subtitle style</a:t>
            </a:r>
            <a:endParaRPr lang="en-GB"/>
          </a:p>
        </p:txBody>
      </p:sp>
      <p:sp>
        <p:nvSpPr>
          <p:cNvPr id="5" name="Slide Number Placeholder 5">
            <a:extLst>
              <a:ext uri="{FF2B5EF4-FFF2-40B4-BE49-F238E27FC236}">
                <a16:creationId xmlns:a16="http://schemas.microsoft.com/office/drawing/2014/main" id="{52E25C99-4120-4BB1-819B-6FB8A7C4A8B3}"/>
              </a:ext>
            </a:extLst>
          </p:cNvPr>
          <p:cNvSpPr>
            <a:spLocks noGrp="1"/>
          </p:cNvSpPr>
          <p:nvPr>
            <p:ph type="sldNum" sz="quarter" idx="12"/>
          </p:nvPr>
        </p:nvSpPr>
        <p:spPr>
          <a:xfrm>
            <a:off x="211161" y="6397511"/>
            <a:ext cx="600075" cy="365125"/>
          </a:xfrm>
          <a:prstGeom prst="rect">
            <a:avLst/>
          </a:prstGeom>
        </p:spPr>
        <p:txBody>
          <a:bodyPr/>
          <a:lstStyle>
            <a:lvl1pPr>
              <a:defRPr>
                <a:solidFill>
                  <a:schemeClr val="tx2"/>
                </a:solidFill>
              </a:defRPr>
            </a:lvl1pPr>
          </a:lstStyle>
          <a:p>
            <a:fld id="{80C09EF9-B2B1-4CDF-A903-08D723B35DB9}" type="slidenum">
              <a:rPr lang="en-GB" smtClean="0"/>
              <a:pPr/>
              <a:t>‹#›</a:t>
            </a:fld>
            <a:endParaRPr lang="en-GB"/>
          </a:p>
        </p:txBody>
      </p:sp>
    </p:spTree>
    <p:extLst>
      <p:ext uri="{BB962C8B-B14F-4D97-AF65-F5344CB8AC3E}">
        <p14:creationId xmlns:p14="http://schemas.microsoft.com/office/powerpoint/2010/main" val="2521715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DA3EFF1-7969-44CA-BCEA-5890DBAF6E6A}"/>
              </a:ext>
            </a:extLst>
          </p:cNvPr>
          <p:cNvSpPr>
            <a:spLocks noGrp="1"/>
          </p:cNvSpPr>
          <p:nvPr>
            <p:ph sz="half" idx="2"/>
          </p:nvPr>
        </p:nvSpPr>
        <p:spPr>
          <a:xfrm>
            <a:off x="839789" y="1222057"/>
            <a:ext cx="5157787" cy="37174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5">
            <a:extLst>
              <a:ext uri="{FF2B5EF4-FFF2-40B4-BE49-F238E27FC236}">
                <a16:creationId xmlns:a16="http://schemas.microsoft.com/office/drawing/2014/main" id="{DB6CE064-D6C6-45B7-967F-C3325CC2D498}"/>
              </a:ext>
            </a:extLst>
          </p:cNvPr>
          <p:cNvSpPr>
            <a:spLocks noGrp="1"/>
          </p:cNvSpPr>
          <p:nvPr>
            <p:ph sz="quarter" idx="4"/>
          </p:nvPr>
        </p:nvSpPr>
        <p:spPr>
          <a:xfrm>
            <a:off x="6172203" y="1222057"/>
            <a:ext cx="5183188" cy="37174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3">
            <a:extLst>
              <a:ext uri="{FF2B5EF4-FFF2-40B4-BE49-F238E27FC236}">
                <a16:creationId xmlns:a16="http://schemas.microsoft.com/office/drawing/2014/main" id="{376108BB-5107-4451-B7C0-AF88623073B9}"/>
              </a:ext>
            </a:extLst>
          </p:cNvPr>
          <p:cNvSpPr>
            <a:spLocks noGrp="1"/>
          </p:cNvSpPr>
          <p:nvPr>
            <p:ph sz="half" idx="13"/>
          </p:nvPr>
        </p:nvSpPr>
        <p:spPr>
          <a:xfrm>
            <a:off x="846909" y="5042019"/>
            <a:ext cx="5157787" cy="1126622"/>
          </a:xfrm>
        </p:spPr>
        <p:txBody>
          <a:bodyPr lIns="182880" rIns="182880">
            <a:noAutofit/>
          </a:bodyPr>
          <a:lstStyle>
            <a:lvl1pPr>
              <a:defRPr sz="1200"/>
            </a:lvl1pPr>
            <a:lvl2pPr>
              <a:defRPr sz="1100"/>
            </a:lvl2pPr>
            <a:lvl3pPr>
              <a:defRPr sz="1051"/>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5">
            <a:extLst>
              <a:ext uri="{FF2B5EF4-FFF2-40B4-BE49-F238E27FC236}">
                <a16:creationId xmlns:a16="http://schemas.microsoft.com/office/drawing/2014/main" id="{E715048A-64A9-45F3-A183-6EE51C65DABB}"/>
              </a:ext>
            </a:extLst>
          </p:cNvPr>
          <p:cNvSpPr>
            <a:spLocks noGrp="1"/>
          </p:cNvSpPr>
          <p:nvPr>
            <p:ph sz="quarter" idx="14"/>
          </p:nvPr>
        </p:nvSpPr>
        <p:spPr>
          <a:xfrm>
            <a:off x="6179319" y="5042019"/>
            <a:ext cx="5183188" cy="1126622"/>
          </a:xfrm>
        </p:spPr>
        <p:txBody>
          <a:bodyPr lIns="182880" rIns="182880">
            <a:noAutofit/>
          </a:bodyPr>
          <a:lstStyle>
            <a:lvl1pPr>
              <a:defRPr sz="1200"/>
            </a:lvl1pPr>
            <a:lvl2pPr>
              <a:defRPr sz="1100"/>
            </a:lvl2pPr>
            <a:lvl3pPr>
              <a:defRPr sz="1051"/>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Rectangle 16">
            <a:extLst>
              <a:ext uri="{FF2B5EF4-FFF2-40B4-BE49-F238E27FC236}">
                <a16:creationId xmlns:a16="http://schemas.microsoft.com/office/drawing/2014/main" id="{EE4E82C5-CAEF-49DB-8A68-9F2DF07FBF1B}"/>
              </a:ext>
            </a:extLst>
          </p:cNvPr>
          <p:cNvSpPr/>
          <p:nvPr userDrawn="1"/>
        </p:nvSpPr>
        <p:spPr>
          <a:xfrm>
            <a:off x="0" y="-89158"/>
            <a:ext cx="12192000" cy="94642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8" name="Text Placeholder 24">
            <a:extLst>
              <a:ext uri="{FF2B5EF4-FFF2-40B4-BE49-F238E27FC236}">
                <a16:creationId xmlns:a16="http://schemas.microsoft.com/office/drawing/2014/main" id="{12E610EC-8486-44AB-B8E8-0608F3994946}"/>
              </a:ext>
            </a:extLst>
          </p:cNvPr>
          <p:cNvSpPr>
            <a:spLocks noGrp="1"/>
          </p:cNvSpPr>
          <p:nvPr>
            <p:ph type="body" sz="quarter" idx="12"/>
          </p:nvPr>
        </p:nvSpPr>
        <p:spPr>
          <a:xfrm>
            <a:off x="831853" y="104772"/>
            <a:ext cx="10756247" cy="193899"/>
          </a:xfrm>
          <a:noFill/>
        </p:spPr>
        <p:txBody>
          <a:bodyPr wrap="square" lIns="0" tIns="0" rIns="0" bIns="0" anchor="b" anchorCtr="0">
            <a:spAutoFit/>
          </a:bodyPr>
          <a:lstStyle>
            <a:lvl1pPr marL="0" indent="0">
              <a:buNone/>
              <a:defRPr lang="en-US" sz="1400" dirty="0" smtClean="0">
                <a:solidFill>
                  <a:schemeClr val="bg1"/>
                </a:solidFill>
                <a:cs typeface="+mn-cs"/>
              </a:defRPr>
            </a:lvl1pPr>
          </a:lstStyle>
          <a:p>
            <a:pPr marL="0" lvl="0"/>
            <a:r>
              <a:rPr lang="en-US"/>
              <a:t>Click to edit Master text styles</a:t>
            </a:r>
          </a:p>
        </p:txBody>
      </p:sp>
      <p:sp>
        <p:nvSpPr>
          <p:cNvPr id="19" name="Text Placeholder 14">
            <a:extLst>
              <a:ext uri="{FF2B5EF4-FFF2-40B4-BE49-F238E27FC236}">
                <a16:creationId xmlns:a16="http://schemas.microsoft.com/office/drawing/2014/main" id="{82318E73-33AD-4D3D-A019-702304DE7D1F}"/>
              </a:ext>
            </a:extLst>
          </p:cNvPr>
          <p:cNvSpPr>
            <a:spLocks noGrp="1"/>
          </p:cNvSpPr>
          <p:nvPr>
            <p:ph type="body" sz="quarter" idx="15"/>
          </p:nvPr>
        </p:nvSpPr>
        <p:spPr>
          <a:xfrm>
            <a:off x="831850" y="298715"/>
            <a:ext cx="10756900" cy="555625"/>
          </a:xfrm>
        </p:spPr>
        <p:txBody>
          <a:bodyPr lIns="0" tIns="0" rIns="0" bIns="0" anchor="ctr" anchorCtr="0">
            <a:noAutofit/>
          </a:bodyPr>
          <a:lstStyle>
            <a:lvl1pPr marL="0" indent="0">
              <a:buNone/>
              <a:defRPr sz="2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1" name="Slide Number Placeholder 5">
            <a:extLst>
              <a:ext uri="{FF2B5EF4-FFF2-40B4-BE49-F238E27FC236}">
                <a16:creationId xmlns:a16="http://schemas.microsoft.com/office/drawing/2014/main" id="{A8E984B8-5CEB-45FB-91AC-448EF32458C0}"/>
              </a:ext>
            </a:extLst>
          </p:cNvPr>
          <p:cNvSpPr>
            <a:spLocks noGrp="1"/>
          </p:cNvSpPr>
          <p:nvPr>
            <p:ph type="sldNum" sz="quarter" idx="16"/>
          </p:nvPr>
        </p:nvSpPr>
        <p:spPr>
          <a:xfrm>
            <a:off x="211161" y="6397511"/>
            <a:ext cx="600075" cy="365125"/>
          </a:xfrm>
          <a:prstGeom prst="rect">
            <a:avLst/>
          </a:prstGeom>
        </p:spPr>
        <p:txBody>
          <a:bodyPr/>
          <a:lstStyle>
            <a:lvl1pPr>
              <a:defRPr>
                <a:solidFill>
                  <a:schemeClr val="tx2"/>
                </a:solidFill>
              </a:defRPr>
            </a:lvl1pPr>
          </a:lstStyle>
          <a:p>
            <a:fld id="{80C09EF9-B2B1-4CDF-A903-08D723B35DB9}" type="slidenum">
              <a:rPr lang="en-GB" smtClean="0"/>
              <a:pPr/>
              <a:t>‹#›</a:t>
            </a:fld>
            <a:endParaRPr lang="en-GB"/>
          </a:p>
        </p:txBody>
      </p:sp>
    </p:spTree>
    <p:extLst>
      <p:ext uri="{BB962C8B-B14F-4D97-AF65-F5344CB8AC3E}">
        <p14:creationId xmlns:p14="http://schemas.microsoft.com/office/powerpoint/2010/main" val="334841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12726C7-C5A1-48EC-B498-EBC5AC5D91FC}"/>
              </a:ext>
            </a:extLst>
          </p:cNvPr>
          <p:cNvSpPr/>
          <p:nvPr userDrawn="1"/>
        </p:nvSpPr>
        <p:spPr>
          <a:xfrm>
            <a:off x="0" y="-89158"/>
            <a:ext cx="12192000" cy="94642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5" name="Text Placeholder 24">
            <a:extLst>
              <a:ext uri="{FF2B5EF4-FFF2-40B4-BE49-F238E27FC236}">
                <a16:creationId xmlns:a16="http://schemas.microsoft.com/office/drawing/2014/main" id="{283EB7BD-822C-4129-B131-C4B6BD866B91}"/>
              </a:ext>
            </a:extLst>
          </p:cNvPr>
          <p:cNvSpPr>
            <a:spLocks noGrp="1"/>
          </p:cNvSpPr>
          <p:nvPr>
            <p:ph type="body" sz="quarter" idx="12"/>
          </p:nvPr>
        </p:nvSpPr>
        <p:spPr>
          <a:xfrm>
            <a:off x="831853" y="104772"/>
            <a:ext cx="10756247" cy="193899"/>
          </a:xfrm>
          <a:noFill/>
        </p:spPr>
        <p:txBody>
          <a:bodyPr wrap="square" lIns="0" tIns="0" rIns="0" bIns="0" anchor="b" anchorCtr="0">
            <a:spAutoFit/>
          </a:bodyPr>
          <a:lstStyle>
            <a:lvl1pPr marL="0" indent="0">
              <a:buNone/>
              <a:defRPr lang="en-US" sz="1400" dirty="0" smtClean="0">
                <a:solidFill>
                  <a:schemeClr val="bg1"/>
                </a:solidFill>
                <a:cs typeface="+mn-cs"/>
              </a:defRPr>
            </a:lvl1pPr>
          </a:lstStyle>
          <a:p>
            <a:pPr marL="0" lvl="0"/>
            <a:r>
              <a:rPr lang="en-US"/>
              <a:t>Click to edit Master text styles</a:t>
            </a:r>
          </a:p>
        </p:txBody>
      </p:sp>
      <p:sp>
        <p:nvSpPr>
          <p:cNvPr id="6" name="Text Placeholder 14">
            <a:extLst>
              <a:ext uri="{FF2B5EF4-FFF2-40B4-BE49-F238E27FC236}">
                <a16:creationId xmlns:a16="http://schemas.microsoft.com/office/drawing/2014/main" id="{480D52AB-FB06-41B1-9016-696A87FA1A82}"/>
              </a:ext>
            </a:extLst>
          </p:cNvPr>
          <p:cNvSpPr>
            <a:spLocks noGrp="1"/>
          </p:cNvSpPr>
          <p:nvPr>
            <p:ph type="body" sz="quarter" idx="15"/>
          </p:nvPr>
        </p:nvSpPr>
        <p:spPr>
          <a:xfrm>
            <a:off x="831850" y="298715"/>
            <a:ext cx="10756900" cy="555625"/>
          </a:xfrm>
        </p:spPr>
        <p:txBody>
          <a:bodyPr lIns="0" tIns="0" rIns="0" bIns="0" anchor="ctr" anchorCtr="0">
            <a:noAutofit/>
          </a:bodyPr>
          <a:lstStyle>
            <a:lvl1pPr marL="0" indent="0">
              <a:buNone/>
              <a:defRPr sz="2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7" name="Slide Number Placeholder 5">
            <a:extLst>
              <a:ext uri="{FF2B5EF4-FFF2-40B4-BE49-F238E27FC236}">
                <a16:creationId xmlns:a16="http://schemas.microsoft.com/office/drawing/2014/main" id="{48F4EE09-9693-479F-BBCD-68B6ADD4FD6C}"/>
              </a:ext>
            </a:extLst>
          </p:cNvPr>
          <p:cNvSpPr>
            <a:spLocks noGrp="1"/>
          </p:cNvSpPr>
          <p:nvPr>
            <p:ph type="sldNum" sz="quarter" idx="16"/>
          </p:nvPr>
        </p:nvSpPr>
        <p:spPr>
          <a:xfrm>
            <a:off x="211161" y="6397511"/>
            <a:ext cx="600075" cy="365125"/>
          </a:xfrm>
          <a:prstGeom prst="rect">
            <a:avLst/>
          </a:prstGeom>
        </p:spPr>
        <p:txBody>
          <a:bodyPr/>
          <a:lstStyle>
            <a:lvl1pPr>
              <a:defRPr sz="1200">
                <a:solidFill>
                  <a:schemeClr val="tx2"/>
                </a:solidFill>
              </a:defRPr>
            </a:lvl1pPr>
          </a:lstStyle>
          <a:p>
            <a:fld id="{80C09EF9-B2B1-4CDF-A903-08D723B35DB9}" type="slidenum">
              <a:rPr lang="en-GB" smtClean="0"/>
              <a:pPr/>
              <a:t>‹#›</a:t>
            </a:fld>
            <a:endParaRPr lang="en-GB"/>
          </a:p>
        </p:txBody>
      </p:sp>
    </p:spTree>
    <p:extLst>
      <p:ext uri="{BB962C8B-B14F-4D97-AF65-F5344CB8AC3E}">
        <p14:creationId xmlns:p14="http://schemas.microsoft.com/office/powerpoint/2010/main" val="3252159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0856C441-B8AC-4D80-863A-15081094D3E7}"/>
              </a:ext>
            </a:extLst>
          </p:cNvPr>
          <p:cNvSpPr>
            <a:spLocks noGrp="1"/>
          </p:cNvSpPr>
          <p:nvPr>
            <p:ph type="sldNum" sz="quarter" idx="12"/>
          </p:nvPr>
        </p:nvSpPr>
        <p:spPr>
          <a:xfrm>
            <a:off x="211161" y="6397511"/>
            <a:ext cx="600075" cy="365125"/>
          </a:xfrm>
          <a:prstGeom prst="rect">
            <a:avLst/>
          </a:prstGeom>
        </p:spPr>
        <p:txBody>
          <a:bodyPr/>
          <a:lstStyle>
            <a:lvl1pPr>
              <a:defRPr sz="1200">
                <a:solidFill>
                  <a:schemeClr val="tx2"/>
                </a:solidFill>
              </a:defRPr>
            </a:lvl1pPr>
          </a:lstStyle>
          <a:p>
            <a:fld id="{80C09EF9-B2B1-4CDF-A903-08D723B35DB9}" type="slidenum">
              <a:rPr lang="en-GB" smtClean="0"/>
              <a:pPr/>
              <a:t>‹#›</a:t>
            </a:fld>
            <a:endParaRPr lang="en-GB"/>
          </a:p>
        </p:txBody>
      </p:sp>
    </p:spTree>
    <p:extLst>
      <p:ext uri="{BB962C8B-B14F-4D97-AF65-F5344CB8AC3E}">
        <p14:creationId xmlns:p14="http://schemas.microsoft.com/office/powerpoint/2010/main" val="28095657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Blank">
    <p:bg>
      <p:bgPr>
        <a:solidFill>
          <a:schemeClr val="tx1"/>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D50CAD4-6BC0-40C6-A3A0-50C1440DAA3E}"/>
              </a:ext>
            </a:extLst>
          </p:cNvPr>
          <p:cNvSpPr>
            <a:spLocks noGrp="1"/>
          </p:cNvSpPr>
          <p:nvPr>
            <p:ph type="dt" sz="half" idx="10"/>
          </p:nvPr>
        </p:nvSpPr>
        <p:spPr>
          <a:xfrm>
            <a:off x="211165" y="6421296"/>
            <a:ext cx="395591" cy="365125"/>
          </a:xfrm>
          <a:prstGeom prst="rect">
            <a:avLst/>
          </a:prstGeom>
        </p:spPr>
        <p:txBody>
          <a:bodyPr/>
          <a:lstStyle/>
          <a:p>
            <a:endParaRPr lang="en-GB"/>
          </a:p>
        </p:txBody>
      </p:sp>
    </p:spTree>
    <p:extLst>
      <p:ext uri="{BB962C8B-B14F-4D97-AF65-F5344CB8AC3E}">
        <p14:creationId xmlns:p14="http://schemas.microsoft.com/office/powerpoint/2010/main" val="16171453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2_Blank">
    <p:bg>
      <p:bgPr>
        <a:solidFill>
          <a:schemeClr val="accent3"/>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D50CAD4-6BC0-40C6-A3A0-50C1440DAA3E}"/>
              </a:ext>
            </a:extLst>
          </p:cNvPr>
          <p:cNvSpPr>
            <a:spLocks noGrp="1"/>
          </p:cNvSpPr>
          <p:nvPr>
            <p:ph type="dt" sz="half" idx="10"/>
          </p:nvPr>
        </p:nvSpPr>
        <p:spPr>
          <a:xfrm>
            <a:off x="211165" y="6421296"/>
            <a:ext cx="395591" cy="365125"/>
          </a:xfrm>
          <a:prstGeom prst="rect">
            <a:avLst/>
          </a:prstGeom>
        </p:spPr>
        <p:txBody>
          <a:bodyPr/>
          <a:lstStyle/>
          <a:p>
            <a:endParaRPr lang="en-GB"/>
          </a:p>
        </p:txBody>
      </p:sp>
    </p:spTree>
    <p:extLst>
      <p:ext uri="{BB962C8B-B14F-4D97-AF65-F5344CB8AC3E}">
        <p14:creationId xmlns:p14="http://schemas.microsoft.com/office/powerpoint/2010/main" val="20326421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3_Blank">
    <p:bg>
      <p:bgPr>
        <a:solidFill>
          <a:schemeClr val="accent4"/>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D50CAD4-6BC0-40C6-A3A0-50C1440DAA3E}"/>
              </a:ext>
            </a:extLst>
          </p:cNvPr>
          <p:cNvSpPr>
            <a:spLocks noGrp="1"/>
          </p:cNvSpPr>
          <p:nvPr>
            <p:ph type="dt" sz="half" idx="10"/>
          </p:nvPr>
        </p:nvSpPr>
        <p:spPr>
          <a:xfrm>
            <a:off x="211165" y="6421296"/>
            <a:ext cx="395591" cy="365125"/>
          </a:xfrm>
          <a:prstGeom prst="rect">
            <a:avLst/>
          </a:prstGeom>
        </p:spPr>
        <p:txBody>
          <a:bodyPr/>
          <a:lstStyle/>
          <a:p>
            <a:endParaRPr lang="en-GB"/>
          </a:p>
        </p:txBody>
      </p:sp>
    </p:spTree>
    <p:extLst>
      <p:ext uri="{BB962C8B-B14F-4D97-AF65-F5344CB8AC3E}">
        <p14:creationId xmlns:p14="http://schemas.microsoft.com/office/powerpoint/2010/main" val="20288761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4_Blank">
    <p:bg>
      <p:bgPr>
        <a:solidFill>
          <a:schemeClr val="accent5"/>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D50CAD4-6BC0-40C6-A3A0-50C1440DAA3E}"/>
              </a:ext>
            </a:extLst>
          </p:cNvPr>
          <p:cNvSpPr>
            <a:spLocks noGrp="1"/>
          </p:cNvSpPr>
          <p:nvPr>
            <p:ph type="dt" sz="half" idx="10"/>
          </p:nvPr>
        </p:nvSpPr>
        <p:spPr>
          <a:xfrm>
            <a:off x="211165" y="6421296"/>
            <a:ext cx="395591" cy="365125"/>
          </a:xfrm>
          <a:prstGeom prst="rect">
            <a:avLst/>
          </a:prstGeom>
        </p:spPr>
        <p:txBody>
          <a:bodyPr/>
          <a:lstStyle/>
          <a:p>
            <a:endParaRPr lang="en-GB"/>
          </a:p>
        </p:txBody>
      </p:sp>
    </p:spTree>
    <p:extLst>
      <p:ext uri="{BB962C8B-B14F-4D97-AF65-F5344CB8AC3E}">
        <p14:creationId xmlns:p14="http://schemas.microsoft.com/office/powerpoint/2010/main" val="4642872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5_Blank">
    <p:bg>
      <p:bgPr>
        <a:solidFill>
          <a:schemeClr val="accent6"/>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D50CAD4-6BC0-40C6-A3A0-50C1440DAA3E}"/>
              </a:ext>
            </a:extLst>
          </p:cNvPr>
          <p:cNvSpPr>
            <a:spLocks noGrp="1"/>
          </p:cNvSpPr>
          <p:nvPr>
            <p:ph type="dt" sz="half" idx="10"/>
          </p:nvPr>
        </p:nvSpPr>
        <p:spPr>
          <a:xfrm>
            <a:off x="211165" y="6421296"/>
            <a:ext cx="395591" cy="365125"/>
          </a:xfrm>
          <a:prstGeom prst="rect">
            <a:avLst/>
          </a:prstGeom>
        </p:spPr>
        <p:txBody>
          <a:bodyPr/>
          <a:lstStyle/>
          <a:p>
            <a:endParaRPr lang="en-GB"/>
          </a:p>
        </p:txBody>
      </p:sp>
    </p:spTree>
    <p:extLst>
      <p:ext uri="{BB962C8B-B14F-4D97-AF65-F5344CB8AC3E}">
        <p14:creationId xmlns:p14="http://schemas.microsoft.com/office/powerpoint/2010/main" val="16930245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6_Blank">
    <p:bg>
      <p:bgPr>
        <a:solidFill>
          <a:schemeClr val="accent4">
            <a:alpha val="50000"/>
          </a:schemeClr>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D50CAD4-6BC0-40C6-A3A0-50C1440DAA3E}"/>
              </a:ext>
            </a:extLst>
          </p:cNvPr>
          <p:cNvSpPr>
            <a:spLocks noGrp="1"/>
          </p:cNvSpPr>
          <p:nvPr>
            <p:ph type="dt" sz="half" idx="10"/>
          </p:nvPr>
        </p:nvSpPr>
        <p:spPr>
          <a:xfrm>
            <a:off x="211165" y="6421296"/>
            <a:ext cx="395591" cy="365125"/>
          </a:xfrm>
          <a:prstGeom prst="rect">
            <a:avLst/>
          </a:prstGeom>
        </p:spPr>
        <p:txBody>
          <a:bodyPr/>
          <a:lstStyle/>
          <a:p>
            <a:endParaRPr lang="en-GB"/>
          </a:p>
        </p:txBody>
      </p:sp>
    </p:spTree>
    <p:extLst>
      <p:ext uri="{BB962C8B-B14F-4D97-AF65-F5344CB8AC3E}">
        <p14:creationId xmlns:p14="http://schemas.microsoft.com/office/powerpoint/2010/main" val="36647404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7_Blank">
    <p:bg>
      <p:bgPr>
        <a:solidFill>
          <a:schemeClr val="accent6">
            <a:alpha val="50000"/>
          </a:schemeClr>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D50CAD4-6BC0-40C6-A3A0-50C1440DAA3E}"/>
              </a:ext>
            </a:extLst>
          </p:cNvPr>
          <p:cNvSpPr>
            <a:spLocks noGrp="1"/>
          </p:cNvSpPr>
          <p:nvPr>
            <p:ph type="dt" sz="half" idx="10"/>
          </p:nvPr>
        </p:nvSpPr>
        <p:spPr>
          <a:xfrm>
            <a:off x="211165" y="6421296"/>
            <a:ext cx="395591" cy="365125"/>
          </a:xfrm>
          <a:prstGeom prst="rect">
            <a:avLst/>
          </a:prstGeom>
        </p:spPr>
        <p:txBody>
          <a:bodyPr/>
          <a:lstStyle/>
          <a:p>
            <a:endParaRPr lang="en-GB"/>
          </a:p>
        </p:txBody>
      </p:sp>
    </p:spTree>
    <p:extLst>
      <p:ext uri="{BB962C8B-B14F-4D97-AF65-F5344CB8AC3E}">
        <p14:creationId xmlns:p14="http://schemas.microsoft.com/office/powerpoint/2010/main" val="320523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44815-A68A-43E3-8698-24353AA045F2}"/>
              </a:ext>
            </a:extLst>
          </p:cNvPr>
          <p:cNvSpPr>
            <a:spLocks noGrp="1"/>
          </p:cNvSpPr>
          <p:nvPr userDrawn="1">
            <p:ph type="ctrTitle"/>
          </p:nvPr>
        </p:nvSpPr>
        <p:spPr>
          <a:xfrm>
            <a:off x="838203" y="1113822"/>
            <a:ext cx="10515599" cy="3458183"/>
          </a:xfrm>
        </p:spPr>
        <p:txBody>
          <a:bodyPr anchor="b">
            <a:normAutofit/>
          </a:bodyPr>
          <a:lstStyle>
            <a:lvl1pPr algn="l">
              <a:defRPr sz="5400" b="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27F1EF39-CE05-4953-9E53-7CF5F7BE4840}"/>
              </a:ext>
            </a:extLst>
          </p:cNvPr>
          <p:cNvSpPr>
            <a:spLocks noGrp="1"/>
          </p:cNvSpPr>
          <p:nvPr userDrawn="1">
            <p:ph type="subTitle" idx="1"/>
          </p:nvPr>
        </p:nvSpPr>
        <p:spPr>
          <a:xfrm>
            <a:off x="838203" y="4631825"/>
            <a:ext cx="10515599" cy="1529697"/>
          </a:xfrm>
        </p:spPr>
        <p:txBody>
          <a:bodyPr/>
          <a:lstStyle>
            <a:lvl1pPr marL="0" indent="0" algn="l">
              <a:buNone/>
              <a:defRPr sz="2400">
                <a:solidFill>
                  <a:schemeClr val="bg1"/>
                </a:solidFill>
              </a:defRPr>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en-US"/>
              <a:t>Click to edit Master subtitle style</a:t>
            </a:r>
            <a:endParaRPr lang="en-GB"/>
          </a:p>
        </p:txBody>
      </p:sp>
      <p:sp>
        <p:nvSpPr>
          <p:cNvPr id="5" name="Slide Number Placeholder 5">
            <a:extLst>
              <a:ext uri="{FF2B5EF4-FFF2-40B4-BE49-F238E27FC236}">
                <a16:creationId xmlns:a16="http://schemas.microsoft.com/office/drawing/2014/main" id="{9B9C88C4-591E-4D27-94A5-50D070B28FC4}"/>
              </a:ext>
            </a:extLst>
          </p:cNvPr>
          <p:cNvSpPr>
            <a:spLocks noGrp="1"/>
          </p:cNvSpPr>
          <p:nvPr>
            <p:ph type="sldNum" sz="quarter" idx="12"/>
          </p:nvPr>
        </p:nvSpPr>
        <p:spPr>
          <a:xfrm>
            <a:off x="211161" y="6397511"/>
            <a:ext cx="600075" cy="365125"/>
          </a:xfrm>
          <a:prstGeom prst="rect">
            <a:avLst/>
          </a:prstGeom>
        </p:spPr>
        <p:txBody>
          <a:bodyPr/>
          <a:lstStyle>
            <a:lvl1pPr>
              <a:defRPr>
                <a:solidFill>
                  <a:schemeClr val="tx2"/>
                </a:solidFill>
              </a:defRPr>
            </a:lvl1pPr>
          </a:lstStyle>
          <a:p>
            <a:fld id="{80C09EF9-B2B1-4CDF-A903-08D723B35DB9}" type="slidenum">
              <a:rPr lang="en-GB" smtClean="0"/>
              <a:pPr/>
              <a:t>‹#›</a:t>
            </a:fld>
            <a:endParaRPr lang="en-GB"/>
          </a:p>
        </p:txBody>
      </p:sp>
    </p:spTree>
    <p:extLst>
      <p:ext uri="{BB962C8B-B14F-4D97-AF65-F5344CB8AC3E}">
        <p14:creationId xmlns:p14="http://schemas.microsoft.com/office/powerpoint/2010/main" val="1363355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E8D2D21-94A9-48FB-8555-54DEE553B1B1}"/>
              </a:ext>
            </a:extLst>
          </p:cNvPr>
          <p:cNvSpPr/>
          <p:nvPr userDrawn="1"/>
        </p:nvSpPr>
        <p:spPr>
          <a:xfrm>
            <a:off x="0" y="6316185"/>
            <a:ext cx="12192000" cy="548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12535644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E59B9-9118-4BB3-BDB3-3BAE724F3A3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EBEA6AC-CABF-4571-8831-6120A1CB964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lide Number Placeholder 5">
            <a:extLst>
              <a:ext uri="{FF2B5EF4-FFF2-40B4-BE49-F238E27FC236}">
                <a16:creationId xmlns:a16="http://schemas.microsoft.com/office/drawing/2014/main" id="{7123E827-5645-4B69-987A-B5513FA58CB8}"/>
              </a:ext>
            </a:extLst>
          </p:cNvPr>
          <p:cNvSpPr>
            <a:spLocks noGrp="1"/>
          </p:cNvSpPr>
          <p:nvPr>
            <p:ph type="sldNum" sz="quarter" idx="12"/>
          </p:nvPr>
        </p:nvSpPr>
        <p:spPr>
          <a:xfrm>
            <a:off x="211161" y="6397511"/>
            <a:ext cx="600075" cy="365125"/>
          </a:xfrm>
          <a:prstGeom prst="rect">
            <a:avLst/>
          </a:prstGeom>
        </p:spPr>
        <p:txBody>
          <a:bodyPr/>
          <a:lstStyle>
            <a:lvl1pPr>
              <a:defRPr>
                <a:solidFill>
                  <a:schemeClr val="tx2"/>
                </a:solidFill>
              </a:defRPr>
            </a:lvl1pPr>
          </a:lstStyle>
          <a:p>
            <a:fld id="{80C09EF9-B2B1-4CDF-A903-08D723B35DB9}" type="slidenum">
              <a:rPr lang="en-GB" smtClean="0"/>
              <a:pPr/>
              <a:t>‹#›</a:t>
            </a:fld>
            <a:endParaRPr lang="en-GB"/>
          </a:p>
        </p:txBody>
      </p:sp>
    </p:spTree>
    <p:extLst>
      <p:ext uri="{BB962C8B-B14F-4D97-AF65-F5344CB8AC3E}">
        <p14:creationId xmlns:p14="http://schemas.microsoft.com/office/powerpoint/2010/main" val="33383351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F5A6D48-5183-4A26-856B-7B4F613245EC}"/>
              </a:ext>
            </a:extLst>
          </p:cNvPr>
          <p:cNvSpPr/>
          <p:nvPr userDrawn="1"/>
        </p:nvSpPr>
        <p:spPr>
          <a:xfrm>
            <a:off x="0" y="-89158"/>
            <a:ext cx="12192000" cy="94642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a:extLst>
              <a:ext uri="{FF2B5EF4-FFF2-40B4-BE49-F238E27FC236}">
                <a16:creationId xmlns:a16="http://schemas.microsoft.com/office/drawing/2014/main" id="{53EAE069-6212-4B2A-91ED-B71DBCFEBC23}"/>
              </a:ext>
            </a:extLst>
          </p:cNvPr>
          <p:cNvSpPr>
            <a:spLocks noGrp="1"/>
          </p:cNvSpPr>
          <p:nvPr>
            <p:ph type="title"/>
          </p:nvPr>
        </p:nvSpPr>
        <p:spPr>
          <a:xfrm>
            <a:off x="838200" y="355601"/>
            <a:ext cx="10515600" cy="492139"/>
          </a:xfrm>
        </p:spPr>
        <p:txBody>
          <a:bodyPr>
            <a:normAutofit/>
          </a:bodyPr>
          <a:lstStyle>
            <a:lvl1pPr algn="l">
              <a:defRPr lang="en-GB" sz="2800" kern="1200" dirty="0">
                <a:solidFill>
                  <a:schemeClr val="bg1"/>
                </a:solidFill>
                <a:latin typeface="+mj-lt"/>
                <a:ea typeface="+mn-ea"/>
                <a:cs typeface="+mn-cs"/>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B7E3369-9B04-4221-A001-3C62DF3651E3}"/>
              </a:ext>
            </a:extLst>
          </p:cNvPr>
          <p:cNvSpPr>
            <a:spLocks noGrp="1"/>
          </p:cNvSpPr>
          <p:nvPr>
            <p:ph idx="1"/>
          </p:nvPr>
        </p:nvSpPr>
        <p:spPr>
          <a:xfrm>
            <a:off x="838200" y="1145136"/>
            <a:ext cx="10515600" cy="50318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CDDA4B19-AFAA-4FBF-B7A1-706C0B1C48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CB4628-BF0A-4E46-9949-A739CA8AA993}"/>
              </a:ext>
            </a:extLst>
          </p:cNvPr>
          <p:cNvSpPr>
            <a:spLocks noGrp="1"/>
          </p:cNvSpPr>
          <p:nvPr>
            <p:ph type="sldNum" sz="quarter" idx="12"/>
          </p:nvPr>
        </p:nvSpPr>
        <p:spPr/>
        <p:txBody>
          <a:bodyPr/>
          <a:lstStyle>
            <a:lvl1pPr>
              <a:defRPr sz="1200">
                <a:solidFill>
                  <a:schemeClr val="tx2"/>
                </a:solidFill>
              </a:defRPr>
            </a:lvl1pPr>
          </a:lstStyle>
          <a:p>
            <a:fld id="{80C09EF9-B2B1-4CDF-A903-08D723B35DB9}" type="slidenum">
              <a:rPr lang="en-GB" smtClean="0"/>
              <a:pPr/>
              <a:t>‹#›</a:t>
            </a:fld>
            <a:endParaRPr lang="en-GB"/>
          </a:p>
        </p:txBody>
      </p:sp>
      <p:sp>
        <p:nvSpPr>
          <p:cNvPr id="13" name="Text Placeholder 12">
            <a:extLst>
              <a:ext uri="{FF2B5EF4-FFF2-40B4-BE49-F238E27FC236}">
                <a16:creationId xmlns:a16="http://schemas.microsoft.com/office/drawing/2014/main" id="{9AB67191-4E14-423A-A6F8-4B2FFBA8A0FE}"/>
              </a:ext>
            </a:extLst>
          </p:cNvPr>
          <p:cNvSpPr>
            <a:spLocks noGrp="1"/>
          </p:cNvSpPr>
          <p:nvPr>
            <p:ph type="body" sz="quarter" idx="13"/>
          </p:nvPr>
        </p:nvSpPr>
        <p:spPr>
          <a:xfrm>
            <a:off x="838200" y="94347"/>
            <a:ext cx="10515600" cy="201168"/>
          </a:xfrm>
        </p:spPr>
        <p:txBody>
          <a:bodyPr>
            <a:noAutofit/>
          </a:bodyPr>
          <a:lstStyle>
            <a:lvl1pPr marL="0" indent="0" algn="l">
              <a:buNone/>
              <a:defRPr lang="en-US" sz="1400" kern="1200" dirty="0" smtClean="0">
                <a:solidFill>
                  <a:schemeClr val="bg1"/>
                </a:solidFill>
                <a:latin typeface="+mn-lt"/>
                <a:ea typeface="+mn-ea"/>
                <a:cs typeface="+mn-cs"/>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4082987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44815-A68A-43E3-8698-24353AA045F2}"/>
              </a:ext>
            </a:extLst>
          </p:cNvPr>
          <p:cNvSpPr>
            <a:spLocks noGrp="1"/>
          </p:cNvSpPr>
          <p:nvPr userDrawn="1">
            <p:ph type="ctrTitle"/>
          </p:nvPr>
        </p:nvSpPr>
        <p:spPr>
          <a:xfrm>
            <a:off x="838203" y="1113822"/>
            <a:ext cx="10515599" cy="3458183"/>
          </a:xfrm>
        </p:spPr>
        <p:txBody>
          <a:bodyPr anchor="b">
            <a:normAutofit/>
          </a:bodyPr>
          <a:lstStyle>
            <a:lvl1pPr algn="l">
              <a:defRPr sz="5400" b="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27F1EF39-CE05-4953-9E53-7CF5F7BE4840}"/>
              </a:ext>
            </a:extLst>
          </p:cNvPr>
          <p:cNvSpPr>
            <a:spLocks noGrp="1"/>
          </p:cNvSpPr>
          <p:nvPr userDrawn="1">
            <p:ph type="subTitle" idx="1"/>
          </p:nvPr>
        </p:nvSpPr>
        <p:spPr>
          <a:xfrm>
            <a:off x="838203" y="4631825"/>
            <a:ext cx="10515599" cy="1529697"/>
          </a:xfrm>
        </p:spPr>
        <p:txBody>
          <a:bodyPr/>
          <a:lstStyle>
            <a:lvl1pPr marL="0" indent="0" algn="l">
              <a:buNone/>
              <a:defRPr sz="2400">
                <a:solidFill>
                  <a:schemeClr val="bg1"/>
                </a:solidFill>
              </a:defRPr>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en-US"/>
              <a:t>Click to edit Master subtitle style</a:t>
            </a:r>
            <a:endParaRPr lang="en-GB"/>
          </a:p>
        </p:txBody>
      </p:sp>
      <p:sp>
        <p:nvSpPr>
          <p:cNvPr id="5" name="Slide Number Placeholder 5">
            <a:extLst>
              <a:ext uri="{FF2B5EF4-FFF2-40B4-BE49-F238E27FC236}">
                <a16:creationId xmlns:a16="http://schemas.microsoft.com/office/drawing/2014/main" id="{E0383272-F29F-4EB4-B019-F44E96589467}"/>
              </a:ext>
            </a:extLst>
          </p:cNvPr>
          <p:cNvSpPr>
            <a:spLocks noGrp="1"/>
          </p:cNvSpPr>
          <p:nvPr>
            <p:ph type="sldNum" sz="quarter" idx="12"/>
          </p:nvPr>
        </p:nvSpPr>
        <p:spPr>
          <a:xfrm>
            <a:off x="211161" y="6397511"/>
            <a:ext cx="600075" cy="365125"/>
          </a:xfrm>
          <a:prstGeom prst="rect">
            <a:avLst/>
          </a:prstGeom>
        </p:spPr>
        <p:txBody>
          <a:bodyPr/>
          <a:lstStyle>
            <a:lvl1pPr>
              <a:defRPr>
                <a:solidFill>
                  <a:schemeClr val="tx2"/>
                </a:solidFill>
              </a:defRPr>
            </a:lvl1pPr>
          </a:lstStyle>
          <a:p>
            <a:fld id="{80C09EF9-B2B1-4CDF-A903-08D723B35DB9}" type="slidenum">
              <a:rPr lang="en-GB" smtClean="0"/>
              <a:pPr/>
              <a:t>‹#›</a:t>
            </a:fld>
            <a:endParaRPr lang="en-GB"/>
          </a:p>
        </p:txBody>
      </p:sp>
    </p:spTree>
    <p:extLst>
      <p:ext uri="{BB962C8B-B14F-4D97-AF65-F5344CB8AC3E}">
        <p14:creationId xmlns:p14="http://schemas.microsoft.com/office/powerpoint/2010/main" val="4058837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44815-A68A-43E3-8698-24353AA045F2}"/>
              </a:ext>
            </a:extLst>
          </p:cNvPr>
          <p:cNvSpPr>
            <a:spLocks noGrp="1"/>
          </p:cNvSpPr>
          <p:nvPr userDrawn="1">
            <p:ph type="ctrTitle"/>
          </p:nvPr>
        </p:nvSpPr>
        <p:spPr>
          <a:xfrm>
            <a:off x="838203" y="1113822"/>
            <a:ext cx="10515599" cy="3458183"/>
          </a:xfrm>
        </p:spPr>
        <p:txBody>
          <a:bodyPr anchor="b">
            <a:normAutofit/>
          </a:bodyPr>
          <a:lstStyle>
            <a:lvl1pPr algn="l">
              <a:defRPr sz="5400" b="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27F1EF39-CE05-4953-9E53-7CF5F7BE4840}"/>
              </a:ext>
            </a:extLst>
          </p:cNvPr>
          <p:cNvSpPr>
            <a:spLocks noGrp="1"/>
          </p:cNvSpPr>
          <p:nvPr userDrawn="1">
            <p:ph type="subTitle" idx="1"/>
          </p:nvPr>
        </p:nvSpPr>
        <p:spPr>
          <a:xfrm>
            <a:off x="838203" y="4631825"/>
            <a:ext cx="10515599" cy="1529697"/>
          </a:xfrm>
        </p:spPr>
        <p:txBody>
          <a:bodyPr/>
          <a:lstStyle>
            <a:lvl1pPr marL="0" indent="0" algn="l">
              <a:buNone/>
              <a:defRPr sz="2400">
                <a:solidFill>
                  <a:schemeClr val="bg1"/>
                </a:solidFill>
              </a:defRPr>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en-US"/>
              <a:t>Click to edit Master subtitle style</a:t>
            </a:r>
            <a:endParaRPr lang="en-GB"/>
          </a:p>
        </p:txBody>
      </p:sp>
      <p:sp>
        <p:nvSpPr>
          <p:cNvPr id="5" name="Slide Number Placeholder 5">
            <a:extLst>
              <a:ext uri="{FF2B5EF4-FFF2-40B4-BE49-F238E27FC236}">
                <a16:creationId xmlns:a16="http://schemas.microsoft.com/office/drawing/2014/main" id="{B34B1C01-EB16-47F2-93B1-CE0639053447}"/>
              </a:ext>
            </a:extLst>
          </p:cNvPr>
          <p:cNvSpPr>
            <a:spLocks noGrp="1"/>
          </p:cNvSpPr>
          <p:nvPr>
            <p:ph type="sldNum" sz="quarter" idx="12"/>
          </p:nvPr>
        </p:nvSpPr>
        <p:spPr>
          <a:xfrm>
            <a:off x="211161" y="6397511"/>
            <a:ext cx="600075" cy="365125"/>
          </a:xfrm>
          <a:prstGeom prst="rect">
            <a:avLst/>
          </a:prstGeom>
        </p:spPr>
        <p:txBody>
          <a:bodyPr/>
          <a:lstStyle>
            <a:lvl1pPr>
              <a:defRPr>
                <a:solidFill>
                  <a:schemeClr val="tx2"/>
                </a:solidFill>
              </a:defRPr>
            </a:lvl1pPr>
          </a:lstStyle>
          <a:p>
            <a:fld id="{80C09EF9-B2B1-4CDF-A903-08D723B35DB9}" type="slidenum">
              <a:rPr lang="en-GB" smtClean="0"/>
              <a:pPr/>
              <a:t>‹#›</a:t>
            </a:fld>
            <a:endParaRPr lang="en-GB"/>
          </a:p>
        </p:txBody>
      </p:sp>
    </p:spTree>
    <p:extLst>
      <p:ext uri="{BB962C8B-B14F-4D97-AF65-F5344CB8AC3E}">
        <p14:creationId xmlns:p14="http://schemas.microsoft.com/office/powerpoint/2010/main" val="202891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4_Title Slide">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44815-A68A-43E3-8698-24353AA045F2}"/>
              </a:ext>
            </a:extLst>
          </p:cNvPr>
          <p:cNvSpPr>
            <a:spLocks noGrp="1"/>
          </p:cNvSpPr>
          <p:nvPr userDrawn="1">
            <p:ph type="ctrTitle"/>
          </p:nvPr>
        </p:nvSpPr>
        <p:spPr>
          <a:xfrm>
            <a:off x="838203" y="1113822"/>
            <a:ext cx="10515599" cy="3458183"/>
          </a:xfrm>
        </p:spPr>
        <p:txBody>
          <a:bodyPr anchor="b">
            <a:normAutofit/>
          </a:bodyPr>
          <a:lstStyle>
            <a:lvl1pPr algn="l">
              <a:defRPr sz="5400" b="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27F1EF39-CE05-4953-9E53-7CF5F7BE4840}"/>
              </a:ext>
            </a:extLst>
          </p:cNvPr>
          <p:cNvSpPr>
            <a:spLocks noGrp="1"/>
          </p:cNvSpPr>
          <p:nvPr userDrawn="1">
            <p:ph type="subTitle" idx="1"/>
          </p:nvPr>
        </p:nvSpPr>
        <p:spPr>
          <a:xfrm>
            <a:off x="838203" y="4631825"/>
            <a:ext cx="10515599" cy="1529697"/>
          </a:xfrm>
        </p:spPr>
        <p:txBody>
          <a:bodyPr/>
          <a:lstStyle>
            <a:lvl1pPr marL="0" indent="0" algn="l">
              <a:buNone/>
              <a:defRPr sz="2400">
                <a:solidFill>
                  <a:schemeClr val="bg1"/>
                </a:solidFill>
              </a:defRPr>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en-US"/>
              <a:t>Click to edit Master subtitle style</a:t>
            </a:r>
            <a:endParaRPr lang="en-GB"/>
          </a:p>
        </p:txBody>
      </p:sp>
      <p:sp>
        <p:nvSpPr>
          <p:cNvPr id="5" name="Slide Number Placeholder 5">
            <a:extLst>
              <a:ext uri="{FF2B5EF4-FFF2-40B4-BE49-F238E27FC236}">
                <a16:creationId xmlns:a16="http://schemas.microsoft.com/office/drawing/2014/main" id="{E89BD126-ECE3-46A2-93A6-9DA4C25F74B7}"/>
              </a:ext>
            </a:extLst>
          </p:cNvPr>
          <p:cNvSpPr>
            <a:spLocks noGrp="1"/>
          </p:cNvSpPr>
          <p:nvPr>
            <p:ph type="sldNum" sz="quarter" idx="12"/>
          </p:nvPr>
        </p:nvSpPr>
        <p:spPr>
          <a:xfrm>
            <a:off x="211161" y="6397511"/>
            <a:ext cx="600075" cy="365125"/>
          </a:xfrm>
          <a:prstGeom prst="rect">
            <a:avLst/>
          </a:prstGeom>
        </p:spPr>
        <p:txBody>
          <a:bodyPr/>
          <a:lstStyle>
            <a:lvl1pPr>
              <a:defRPr>
                <a:solidFill>
                  <a:schemeClr val="tx2"/>
                </a:solidFill>
              </a:defRPr>
            </a:lvl1pPr>
          </a:lstStyle>
          <a:p>
            <a:fld id="{80C09EF9-B2B1-4CDF-A903-08D723B35DB9}" type="slidenum">
              <a:rPr lang="en-GB" smtClean="0"/>
              <a:pPr/>
              <a:t>‹#›</a:t>
            </a:fld>
            <a:endParaRPr lang="en-GB"/>
          </a:p>
        </p:txBody>
      </p:sp>
    </p:spTree>
    <p:extLst>
      <p:ext uri="{BB962C8B-B14F-4D97-AF65-F5344CB8AC3E}">
        <p14:creationId xmlns:p14="http://schemas.microsoft.com/office/powerpoint/2010/main" val="3346125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C527F9B1-57A3-49A8-AB9D-09440CE32607}"/>
              </a:ext>
            </a:extLst>
          </p:cNvPr>
          <p:cNvSpPr>
            <a:spLocks noGrp="1"/>
          </p:cNvSpPr>
          <p:nvPr>
            <p:ph idx="13"/>
          </p:nvPr>
        </p:nvSpPr>
        <p:spPr>
          <a:xfrm>
            <a:off x="831853" y="1239146"/>
            <a:ext cx="10521951" cy="49378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Rectangle 7">
            <a:extLst>
              <a:ext uri="{FF2B5EF4-FFF2-40B4-BE49-F238E27FC236}">
                <a16:creationId xmlns:a16="http://schemas.microsoft.com/office/drawing/2014/main" id="{3A9B2139-88ED-4A83-8519-5E9C97A8DA68}"/>
              </a:ext>
            </a:extLst>
          </p:cNvPr>
          <p:cNvSpPr/>
          <p:nvPr userDrawn="1"/>
        </p:nvSpPr>
        <p:spPr>
          <a:xfrm>
            <a:off x="0" y="-89158"/>
            <a:ext cx="12192000" cy="94642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1" name="Text Placeholder 24">
            <a:extLst>
              <a:ext uri="{FF2B5EF4-FFF2-40B4-BE49-F238E27FC236}">
                <a16:creationId xmlns:a16="http://schemas.microsoft.com/office/drawing/2014/main" id="{81995ADF-E02A-48AF-92BA-BB28203B003D}"/>
              </a:ext>
            </a:extLst>
          </p:cNvPr>
          <p:cNvSpPr>
            <a:spLocks noGrp="1"/>
          </p:cNvSpPr>
          <p:nvPr>
            <p:ph type="body" sz="quarter" idx="12"/>
          </p:nvPr>
        </p:nvSpPr>
        <p:spPr>
          <a:xfrm>
            <a:off x="831853" y="104772"/>
            <a:ext cx="10756247" cy="193899"/>
          </a:xfrm>
          <a:noFill/>
        </p:spPr>
        <p:txBody>
          <a:bodyPr wrap="square" lIns="0" tIns="0" rIns="0" bIns="0" anchor="b" anchorCtr="0">
            <a:spAutoFit/>
          </a:bodyPr>
          <a:lstStyle>
            <a:lvl1pPr marL="0" indent="0">
              <a:buNone/>
              <a:defRPr lang="en-US" sz="1400" dirty="0" smtClean="0">
                <a:solidFill>
                  <a:schemeClr val="bg1"/>
                </a:solidFill>
                <a:cs typeface="+mn-cs"/>
              </a:defRPr>
            </a:lvl1pPr>
          </a:lstStyle>
          <a:p>
            <a:pPr marL="0" lvl="0"/>
            <a:r>
              <a:rPr lang="en-US"/>
              <a:t>Click to edit Master text styles</a:t>
            </a:r>
          </a:p>
        </p:txBody>
      </p:sp>
      <p:sp>
        <p:nvSpPr>
          <p:cNvPr id="16" name="Text Placeholder 14">
            <a:extLst>
              <a:ext uri="{FF2B5EF4-FFF2-40B4-BE49-F238E27FC236}">
                <a16:creationId xmlns:a16="http://schemas.microsoft.com/office/drawing/2014/main" id="{8D322928-476D-4F12-B810-120A2336693E}"/>
              </a:ext>
            </a:extLst>
          </p:cNvPr>
          <p:cNvSpPr>
            <a:spLocks noGrp="1"/>
          </p:cNvSpPr>
          <p:nvPr>
            <p:ph type="body" sz="quarter" idx="14"/>
          </p:nvPr>
        </p:nvSpPr>
        <p:spPr>
          <a:xfrm>
            <a:off x="831850" y="298715"/>
            <a:ext cx="10756900" cy="555625"/>
          </a:xfrm>
        </p:spPr>
        <p:txBody>
          <a:bodyPr lIns="0" tIns="0" rIns="0" bIns="0" anchor="ctr" anchorCtr="0">
            <a:noAutofit/>
          </a:bodyPr>
          <a:lstStyle>
            <a:lvl1pPr marL="0" indent="0">
              <a:buNone/>
              <a:defRPr sz="2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Slide Number Placeholder 5">
            <a:extLst>
              <a:ext uri="{FF2B5EF4-FFF2-40B4-BE49-F238E27FC236}">
                <a16:creationId xmlns:a16="http://schemas.microsoft.com/office/drawing/2014/main" id="{7F6DCC4E-A940-4E68-89AF-D3ED13F4D3AF}"/>
              </a:ext>
            </a:extLst>
          </p:cNvPr>
          <p:cNvSpPr>
            <a:spLocks noGrp="1"/>
          </p:cNvSpPr>
          <p:nvPr>
            <p:ph type="sldNum" sz="quarter" idx="15"/>
          </p:nvPr>
        </p:nvSpPr>
        <p:spPr>
          <a:xfrm>
            <a:off x="211161" y="6397511"/>
            <a:ext cx="600075" cy="365125"/>
          </a:xfrm>
          <a:prstGeom prst="rect">
            <a:avLst/>
          </a:prstGeom>
        </p:spPr>
        <p:txBody>
          <a:bodyPr/>
          <a:lstStyle>
            <a:lvl1pPr>
              <a:defRPr>
                <a:solidFill>
                  <a:schemeClr val="tx2"/>
                </a:solidFill>
              </a:defRPr>
            </a:lvl1pPr>
          </a:lstStyle>
          <a:p>
            <a:fld id="{80C09EF9-B2B1-4CDF-A903-08D723B35DB9}" type="slidenum">
              <a:rPr lang="en-GB" smtClean="0"/>
              <a:pPr/>
              <a:t>‹#›</a:t>
            </a:fld>
            <a:endParaRPr lang="en-GB"/>
          </a:p>
        </p:txBody>
      </p:sp>
    </p:spTree>
    <p:extLst>
      <p:ext uri="{BB962C8B-B14F-4D97-AF65-F5344CB8AC3E}">
        <p14:creationId xmlns:p14="http://schemas.microsoft.com/office/powerpoint/2010/main" val="931338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accent6">
            <a:alpha val="30000"/>
          </a:schemeClr>
        </a:solidFill>
        <a:effectLst/>
      </p:bgPr>
    </p:bg>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C527F9B1-57A3-49A8-AB9D-09440CE32607}"/>
              </a:ext>
            </a:extLst>
          </p:cNvPr>
          <p:cNvSpPr>
            <a:spLocks noGrp="1"/>
          </p:cNvSpPr>
          <p:nvPr>
            <p:ph idx="13"/>
          </p:nvPr>
        </p:nvSpPr>
        <p:spPr>
          <a:xfrm>
            <a:off x="831853" y="1239146"/>
            <a:ext cx="10521951" cy="49378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Rectangle 7">
            <a:extLst>
              <a:ext uri="{FF2B5EF4-FFF2-40B4-BE49-F238E27FC236}">
                <a16:creationId xmlns:a16="http://schemas.microsoft.com/office/drawing/2014/main" id="{3A9B2139-88ED-4A83-8519-5E9C97A8DA68}"/>
              </a:ext>
            </a:extLst>
          </p:cNvPr>
          <p:cNvSpPr/>
          <p:nvPr userDrawn="1"/>
        </p:nvSpPr>
        <p:spPr>
          <a:xfrm>
            <a:off x="0" y="-89158"/>
            <a:ext cx="12192000" cy="94642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1" name="Text Placeholder 24">
            <a:extLst>
              <a:ext uri="{FF2B5EF4-FFF2-40B4-BE49-F238E27FC236}">
                <a16:creationId xmlns:a16="http://schemas.microsoft.com/office/drawing/2014/main" id="{81995ADF-E02A-48AF-92BA-BB28203B003D}"/>
              </a:ext>
            </a:extLst>
          </p:cNvPr>
          <p:cNvSpPr>
            <a:spLocks noGrp="1"/>
          </p:cNvSpPr>
          <p:nvPr>
            <p:ph type="body" sz="quarter" idx="12"/>
          </p:nvPr>
        </p:nvSpPr>
        <p:spPr>
          <a:xfrm>
            <a:off x="831853" y="104772"/>
            <a:ext cx="10756247" cy="193899"/>
          </a:xfrm>
          <a:noFill/>
        </p:spPr>
        <p:txBody>
          <a:bodyPr wrap="square" lIns="0" tIns="0" rIns="0" bIns="0" anchor="b" anchorCtr="0">
            <a:spAutoFit/>
          </a:bodyPr>
          <a:lstStyle>
            <a:lvl1pPr marL="0" indent="0">
              <a:buNone/>
              <a:defRPr lang="en-US" sz="1400" dirty="0" smtClean="0">
                <a:solidFill>
                  <a:schemeClr val="bg1"/>
                </a:solidFill>
                <a:cs typeface="+mn-cs"/>
              </a:defRPr>
            </a:lvl1pPr>
          </a:lstStyle>
          <a:p>
            <a:pPr marL="0" lvl="0"/>
            <a:r>
              <a:rPr lang="en-US"/>
              <a:t>Click to edit Master text styles</a:t>
            </a:r>
          </a:p>
        </p:txBody>
      </p:sp>
      <p:sp>
        <p:nvSpPr>
          <p:cNvPr id="16" name="Text Placeholder 14">
            <a:extLst>
              <a:ext uri="{FF2B5EF4-FFF2-40B4-BE49-F238E27FC236}">
                <a16:creationId xmlns:a16="http://schemas.microsoft.com/office/drawing/2014/main" id="{8D322928-476D-4F12-B810-120A2336693E}"/>
              </a:ext>
            </a:extLst>
          </p:cNvPr>
          <p:cNvSpPr>
            <a:spLocks noGrp="1"/>
          </p:cNvSpPr>
          <p:nvPr>
            <p:ph type="body" sz="quarter" idx="14"/>
          </p:nvPr>
        </p:nvSpPr>
        <p:spPr>
          <a:xfrm>
            <a:off x="831850" y="298715"/>
            <a:ext cx="10756900" cy="555625"/>
          </a:xfrm>
        </p:spPr>
        <p:txBody>
          <a:bodyPr lIns="0" tIns="0" rIns="0" bIns="0" anchor="ctr" anchorCtr="0">
            <a:noAutofit/>
          </a:bodyPr>
          <a:lstStyle>
            <a:lvl1pPr marL="0" indent="0">
              <a:buNone/>
              <a:defRPr sz="2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Slide Number Placeholder 5">
            <a:extLst>
              <a:ext uri="{FF2B5EF4-FFF2-40B4-BE49-F238E27FC236}">
                <a16:creationId xmlns:a16="http://schemas.microsoft.com/office/drawing/2014/main" id="{A04319ED-4162-4D04-9ABB-37BD0D6A2C58}"/>
              </a:ext>
            </a:extLst>
          </p:cNvPr>
          <p:cNvSpPr>
            <a:spLocks noGrp="1"/>
          </p:cNvSpPr>
          <p:nvPr>
            <p:ph type="sldNum" sz="quarter" idx="15"/>
          </p:nvPr>
        </p:nvSpPr>
        <p:spPr>
          <a:xfrm>
            <a:off x="211161" y="6397511"/>
            <a:ext cx="600075" cy="365125"/>
          </a:xfrm>
          <a:prstGeom prst="rect">
            <a:avLst/>
          </a:prstGeom>
        </p:spPr>
        <p:txBody>
          <a:bodyPr/>
          <a:lstStyle>
            <a:lvl1pPr>
              <a:defRPr>
                <a:solidFill>
                  <a:schemeClr val="tx2"/>
                </a:solidFill>
              </a:defRPr>
            </a:lvl1pPr>
          </a:lstStyle>
          <a:p>
            <a:fld id="{80C09EF9-B2B1-4CDF-A903-08D723B35DB9}" type="slidenum">
              <a:rPr lang="en-GB" smtClean="0"/>
              <a:pPr/>
              <a:t>‹#›</a:t>
            </a:fld>
            <a:endParaRPr lang="en-GB"/>
          </a:p>
        </p:txBody>
      </p:sp>
    </p:spTree>
    <p:extLst>
      <p:ext uri="{BB962C8B-B14F-4D97-AF65-F5344CB8AC3E}">
        <p14:creationId xmlns:p14="http://schemas.microsoft.com/office/powerpoint/2010/main" val="2137977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E1626D-850F-4459-B85F-5FC0562422FF}"/>
              </a:ext>
            </a:extLst>
          </p:cNvPr>
          <p:cNvSpPr>
            <a:spLocks noGrp="1"/>
          </p:cNvSpPr>
          <p:nvPr>
            <p:ph sz="half" idx="1"/>
          </p:nvPr>
        </p:nvSpPr>
        <p:spPr>
          <a:xfrm>
            <a:off x="838200" y="1230594"/>
            <a:ext cx="5181600" cy="49463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65C982C-4CC2-4355-AF76-625374C42218}"/>
              </a:ext>
            </a:extLst>
          </p:cNvPr>
          <p:cNvSpPr>
            <a:spLocks noGrp="1"/>
          </p:cNvSpPr>
          <p:nvPr>
            <p:ph sz="half" idx="2"/>
          </p:nvPr>
        </p:nvSpPr>
        <p:spPr>
          <a:xfrm>
            <a:off x="6172200" y="1230594"/>
            <a:ext cx="5181600" cy="49463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Rectangle 11">
            <a:extLst>
              <a:ext uri="{FF2B5EF4-FFF2-40B4-BE49-F238E27FC236}">
                <a16:creationId xmlns:a16="http://schemas.microsoft.com/office/drawing/2014/main" id="{AC60AEF7-6839-406C-9999-2A3486A8CF94}"/>
              </a:ext>
            </a:extLst>
          </p:cNvPr>
          <p:cNvSpPr/>
          <p:nvPr userDrawn="1"/>
        </p:nvSpPr>
        <p:spPr>
          <a:xfrm>
            <a:off x="0" y="-89158"/>
            <a:ext cx="12192000" cy="94642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3" name="Text Placeholder 24">
            <a:extLst>
              <a:ext uri="{FF2B5EF4-FFF2-40B4-BE49-F238E27FC236}">
                <a16:creationId xmlns:a16="http://schemas.microsoft.com/office/drawing/2014/main" id="{92D15F07-858F-47C3-AA96-3D1A823D7B52}"/>
              </a:ext>
            </a:extLst>
          </p:cNvPr>
          <p:cNvSpPr>
            <a:spLocks noGrp="1"/>
          </p:cNvSpPr>
          <p:nvPr>
            <p:ph type="body" sz="quarter" idx="12"/>
          </p:nvPr>
        </p:nvSpPr>
        <p:spPr>
          <a:xfrm>
            <a:off x="831853" y="104772"/>
            <a:ext cx="10756247" cy="193899"/>
          </a:xfrm>
          <a:noFill/>
        </p:spPr>
        <p:txBody>
          <a:bodyPr wrap="square" lIns="0" tIns="0" rIns="0" bIns="0" anchor="b" anchorCtr="0">
            <a:spAutoFit/>
          </a:bodyPr>
          <a:lstStyle>
            <a:lvl1pPr marL="0" indent="0">
              <a:buNone/>
              <a:defRPr lang="en-US" sz="1400" dirty="0" smtClean="0">
                <a:solidFill>
                  <a:schemeClr val="bg1"/>
                </a:solidFill>
                <a:cs typeface="+mn-cs"/>
              </a:defRPr>
            </a:lvl1pPr>
          </a:lstStyle>
          <a:p>
            <a:pPr marL="0" lvl="0"/>
            <a:r>
              <a:rPr lang="en-US"/>
              <a:t>Click to edit Master text styles</a:t>
            </a:r>
          </a:p>
        </p:txBody>
      </p:sp>
      <p:sp>
        <p:nvSpPr>
          <p:cNvPr id="14" name="Text Placeholder 14">
            <a:extLst>
              <a:ext uri="{FF2B5EF4-FFF2-40B4-BE49-F238E27FC236}">
                <a16:creationId xmlns:a16="http://schemas.microsoft.com/office/drawing/2014/main" id="{3E1666FC-614D-4747-8201-983C64365CFD}"/>
              </a:ext>
            </a:extLst>
          </p:cNvPr>
          <p:cNvSpPr>
            <a:spLocks noGrp="1"/>
          </p:cNvSpPr>
          <p:nvPr>
            <p:ph type="body" sz="quarter" idx="14"/>
          </p:nvPr>
        </p:nvSpPr>
        <p:spPr>
          <a:xfrm>
            <a:off x="831850" y="298715"/>
            <a:ext cx="10756900" cy="555625"/>
          </a:xfrm>
        </p:spPr>
        <p:txBody>
          <a:bodyPr lIns="0" tIns="0" rIns="0" bIns="0" anchor="ctr" anchorCtr="0">
            <a:noAutofit/>
          </a:bodyPr>
          <a:lstStyle>
            <a:lvl1pPr marL="0" indent="0">
              <a:buNone/>
              <a:defRPr sz="2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Slide Number Placeholder 5">
            <a:extLst>
              <a:ext uri="{FF2B5EF4-FFF2-40B4-BE49-F238E27FC236}">
                <a16:creationId xmlns:a16="http://schemas.microsoft.com/office/drawing/2014/main" id="{41B9F051-52C8-4E4E-991A-1101F12C30A4}"/>
              </a:ext>
            </a:extLst>
          </p:cNvPr>
          <p:cNvSpPr>
            <a:spLocks noGrp="1"/>
          </p:cNvSpPr>
          <p:nvPr>
            <p:ph type="sldNum" sz="quarter" idx="15"/>
          </p:nvPr>
        </p:nvSpPr>
        <p:spPr>
          <a:xfrm>
            <a:off x="211161" y="6397511"/>
            <a:ext cx="600075" cy="365125"/>
          </a:xfrm>
          <a:prstGeom prst="rect">
            <a:avLst/>
          </a:prstGeom>
        </p:spPr>
        <p:txBody>
          <a:bodyPr/>
          <a:lstStyle>
            <a:lvl1pPr>
              <a:defRPr>
                <a:solidFill>
                  <a:schemeClr val="tx2"/>
                </a:solidFill>
              </a:defRPr>
            </a:lvl1pPr>
          </a:lstStyle>
          <a:p>
            <a:fld id="{80C09EF9-B2B1-4CDF-A903-08D723B35DB9}" type="slidenum">
              <a:rPr lang="en-GB" smtClean="0"/>
              <a:pPr/>
              <a:t>‹#›</a:t>
            </a:fld>
            <a:endParaRPr lang="en-GB"/>
          </a:p>
        </p:txBody>
      </p:sp>
    </p:spTree>
    <p:extLst>
      <p:ext uri="{BB962C8B-B14F-4D97-AF65-F5344CB8AC3E}">
        <p14:creationId xmlns:p14="http://schemas.microsoft.com/office/powerpoint/2010/main" val="2166834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E1626D-850F-4459-B85F-5FC0562422FF}"/>
              </a:ext>
            </a:extLst>
          </p:cNvPr>
          <p:cNvSpPr>
            <a:spLocks noGrp="1"/>
          </p:cNvSpPr>
          <p:nvPr>
            <p:ph sz="half" idx="1"/>
          </p:nvPr>
        </p:nvSpPr>
        <p:spPr>
          <a:xfrm>
            <a:off x="838200" y="1230594"/>
            <a:ext cx="6172200" cy="49463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65C982C-4CC2-4355-AF76-625374C42218}"/>
              </a:ext>
            </a:extLst>
          </p:cNvPr>
          <p:cNvSpPr>
            <a:spLocks noGrp="1"/>
          </p:cNvSpPr>
          <p:nvPr>
            <p:ph sz="half" idx="2"/>
          </p:nvPr>
        </p:nvSpPr>
        <p:spPr>
          <a:xfrm>
            <a:off x="7315200" y="1230594"/>
            <a:ext cx="4038599" cy="49463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Rectangle 11">
            <a:extLst>
              <a:ext uri="{FF2B5EF4-FFF2-40B4-BE49-F238E27FC236}">
                <a16:creationId xmlns:a16="http://schemas.microsoft.com/office/drawing/2014/main" id="{AC60AEF7-6839-406C-9999-2A3486A8CF94}"/>
              </a:ext>
            </a:extLst>
          </p:cNvPr>
          <p:cNvSpPr/>
          <p:nvPr userDrawn="1"/>
        </p:nvSpPr>
        <p:spPr>
          <a:xfrm>
            <a:off x="0" y="-89158"/>
            <a:ext cx="12192000" cy="94642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3" name="Text Placeholder 24">
            <a:extLst>
              <a:ext uri="{FF2B5EF4-FFF2-40B4-BE49-F238E27FC236}">
                <a16:creationId xmlns:a16="http://schemas.microsoft.com/office/drawing/2014/main" id="{92D15F07-858F-47C3-AA96-3D1A823D7B52}"/>
              </a:ext>
            </a:extLst>
          </p:cNvPr>
          <p:cNvSpPr>
            <a:spLocks noGrp="1"/>
          </p:cNvSpPr>
          <p:nvPr>
            <p:ph type="body" sz="quarter" idx="12"/>
          </p:nvPr>
        </p:nvSpPr>
        <p:spPr>
          <a:xfrm>
            <a:off x="831853" y="104772"/>
            <a:ext cx="10756247" cy="193899"/>
          </a:xfrm>
          <a:noFill/>
        </p:spPr>
        <p:txBody>
          <a:bodyPr wrap="square" lIns="0" tIns="0" rIns="0" bIns="0" anchor="b" anchorCtr="0">
            <a:spAutoFit/>
          </a:bodyPr>
          <a:lstStyle>
            <a:lvl1pPr marL="0" indent="0">
              <a:buNone/>
              <a:defRPr lang="en-US" sz="1400" dirty="0" smtClean="0">
                <a:solidFill>
                  <a:schemeClr val="bg1"/>
                </a:solidFill>
                <a:cs typeface="+mn-cs"/>
              </a:defRPr>
            </a:lvl1pPr>
          </a:lstStyle>
          <a:p>
            <a:pPr marL="0" lvl="0"/>
            <a:r>
              <a:rPr lang="en-US"/>
              <a:t>Click to edit Master text styles</a:t>
            </a:r>
          </a:p>
        </p:txBody>
      </p:sp>
      <p:sp>
        <p:nvSpPr>
          <p:cNvPr id="14" name="Text Placeholder 14">
            <a:extLst>
              <a:ext uri="{FF2B5EF4-FFF2-40B4-BE49-F238E27FC236}">
                <a16:creationId xmlns:a16="http://schemas.microsoft.com/office/drawing/2014/main" id="{3E1666FC-614D-4747-8201-983C64365CFD}"/>
              </a:ext>
            </a:extLst>
          </p:cNvPr>
          <p:cNvSpPr>
            <a:spLocks noGrp="1"/>
          </p:cNvSpPr>
          <p:nvPr>
            <p:ph type="body" sz="quarter" idx="14"/>
          </p:nvPr>
        </p:nvSpPr>
        <p:spPr>
          <a:xfrm>
            <a:off x="831850" y="298715"/>
            <a:ext cx="10756900" cy="555625"/>
          </a:xfrm>
        </p:spPr>
        <p:txBody>
          <a:bodyPr lIns="0" tIns="0" rIns="0" bIns="0" anchor="ctr" anchorCtr="0">
            <a:noAutofit/>
          </a:bodyPr>
          <a:lstStyle>
            <a:lvl1pPr marL="0" indent="0">
              <a:buNone/>
              <a:defRPr sz="2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Slide Number Placeholder 5">
            <a:extLst>
              <a:ext uri="{FF2B5EF4-FFF2-40B4-BE49-F238E27FC236}">
                <a16:creationId xmlns:a16="http://schemas.microsoft.com/office/drawing/2014/main" id="{5C9270C3-9C51-4013-B93A-64E47D4E1035}"/>
              </a:ext>
            </a:extLst>
          </p:cNvPr>
          <p:cNvSpPr>
            <a:spLocks noGrp="1"/>
          </p:cNvSpPr>
          <p:nvPr>
            <p:ph type="sldNum" sz="quarter" idx="15"/>
          </p:nvPr>
        </p:nvSpPr>
        <p:spPr>
          <a:xfrm>
            <a:off x="211161" y="6397511"/>
            <a:ext cx="600075" cy="365125"/>
          </a:xfrm>
          <a:prstGeom prst="rect">
            <a:avLst/>
          </a:prstGeom>
        </p:spPr>
        <p:txBody>
          <a:bodyPr/>
          <a:lstStyle>
            <a:lvl1pPr>
              <a:defRPr>
                <a:solidFill>
                  <a:schemeClr val="tx2"/>
                </a:solidFill>
              </a:defRPr>
            </a:lvl1pPr>
          </a:lstStyle>
          <a:p>
            <a:fld id="{80C09EF9-B2B1-4CDF-A903-08D723B35DB9}" type="slidenum">
              <a:rPr lang="en-GB" smtClean="0"/>
              <a:pPr/>
              <a:t>‹#›</a:t>
            </a:fld>
            <a:endParaRPr lang="en-GB"/>
          </a:p>
        </p:txBody>
      </p:sp>
    </p:spTree>
    <p:extLst>
      <p:ext uri="{BB962C8B-B14F-4D97-AF65-F5344CB8AC3E}">
        <p14:creationId xmlns:p14="http://schemas.microsoft.com/office/powerpoint/2010/main" val="4095608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FEC064D2-8D04-475C-AFE1-6D7C26E5F9D6}"/>
              </a:ext>
            </a:extLst>
          </p:cNvPr>
          <p:cNvGrpSpPr/>
          <p:nvPr userDrawn="1"/>
        </p:nvGrpSpPr>
        <p:grpSpPr>
          <a:xfrm>
            <a:off x="0" y="6316185"/>
            <a:ext cx="12192000" cy="548640"/>
            <a:chOff x="0" y="6316185"/>
            <a:chExt cx="12192000" cy="548640"/>
          </a:xfrm>
        </p:grpSpPr>
        <p:sp>
          <p:nvSpPr>
            <p:cNvPr id="10" name="Rectangle 9">
              <a:extLst>
                <a:ext uri="{FF2B5EF4-FFF2-40B4-BE49-F238E27FC236}">
                  <a16:creationId xmlns:a16="http://schemas.microsoft.com/office/drawing/2014/main" id="{F02AA469-0DC4-423B-AAEE-660078142435}"/>
                </a:ext>
              </a:extLst>
            </p:cNvPr>
            <p:cNvSpPr/>
            <p:nvPr userDrawn="1"/>
          </p:nvSpPr>
          <p:spPr>
            <a:xfrm>
              <a:off x="0" y="6316185"/>
              <a:ext cx="12192000" cy="548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9" name="Picture 8" descr="Logo&#10;&#10;Description automatically generated">
              <a:extLst>
                <a:ext uri="{FF2B5EF4-FFF2-40B4-BE49-F238E27FC236}">
                  <a16:creationId xmlns:a16="http://schemas.microsoft.com/office/drawing/2014/main" id="{5FDB84B8-600E-4212-8531-6C40BA8AAF16}"/>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0142253" y="6398112"/>
              <a:ext cx="1838586" cy="411480"/>
            </a:xfrm>
            <a:prstGeom prst="rect">
              <a:avLst/>
            </a:prstGeom>
          </p:spPr>
        </p:pic>
      </p:grpSp>
      <p:sp>
        <p:nvSpPr>
          <p:cNvPr id="2" name="Title Placeholder 1">
            <a:extLst>
              <a:ext uri="{FF2B5EF4-FFF2-40B4-BE49-F238E27FC236}">
                <a16:creationId xmlns:a16="http://schemas.microsoft.com/office/drawing/2014/main" id="{6298E297-F816-4E8F-8C99-C5CEFD8284CE}"/>
              </a:ext>
            </a:extLst>
          </p:cNvPr>
          <p:cNvSpPr>
            <a:spLocks noGrp="1"/>
          </p:cNvSpPr>
          <p:nvPr>
            <p:ph type="title"/>
          </p:nvPr>
        </p:nvSpPr>
        <p:spPr>
          <a:xfrm>
            <a:off x="838200" y="365129"/>
            <a:ext cx="10515600" cy="1325563"/>
          </a:xfrm>
          <a:prstGeom prst="rect">
            <a:avLst/>
          </a:prstGeom>
        </p:spPr>
        <p:txBody>
          <a:bodyPr vert="horz" lIns="0" tIns="45720" rIns="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CE10DBF-5DF7-40AD-B129-003A11BB32BB}"/>
              </a:ext>
            </a:extLst>
          </p:cNvPr>
          <p:cNvSpPr>
            <a:spLocks noGrp="1"/>
          </p:cNvSpPr>
          <p:nvPr>
            <p:ph type="body" idx="1"/>
          </p:nvPr>
        </p:nvSpPr>
        <p:spPr>
          <a:xfrm>
            <a:off x="838200" y="1825625"/>
            <a:ext cx="10515600" cy="4351338"/>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5">
            <a:extLst>
              <a:ext uri="{FF2B5EF4-FFF2-40B4-BE49-F238E27FC236}">
                <a16:creationId xmlns:a16="http://schemas.microsoft.com/office/drawing/2014/main" id="{D6EA4372-033E-461D-AC55-2224D01CAB90}"/>
              </a:ext>
            </a:extLst>
          </p:cNvPr>
          <p:cNvSpPr>
            <a:spLocks noGrp="1"/>
          </p:cNvSpPr>
          <p:nvPr>
            <p:ph type="sldNum" sz="quarter" idx="4"/>
          </p:nvPr>
        </p:nvSpPr>
        <p:spPr>
          <a:xfrm>
            <a:off x="211161" y="6397511"/>
            <a:ext cx="600075" cy="365125"/>
          </a:xfrm>
          <a:prstGeom prst="rect">
            <a:avLst/>
          </a:prstGeom>
        </p:spPr>
        <p:txBody>
          <a:bodyPr/>
          <a:lstStyle>
            <a:lvl1pPr>
              <a:defRPr>
                <a:solidFill>
                  <a:schemeClr val="tx2"/>
                </a:solidFill>
              </a:defRPr>
            </a:lvl1pPr>
          </a:lstStyle>
          <a:p>
            <a:fld id="{80C09EF9-B2B1-4CDF-A903-08D723B35DB9}" type="slidenum">
              <a:rPr lang="en-GB" smtClean="0"/>
              <a:pPr/>
              <a:t>‹#›</a:t>
            </a:fld>
            <a:endParaRPr lang="en-GB"/>
          </a:p>
        </p:txBody>
      </p:sp>
    </p:spTree>
    <p:extLst>
      <p:ext uri="{BB962C8B-B14F-4D97-AF65-F5344CB8AC3E}">
        <p14:creationId xmlns:p14="http://schemas.microsoft.com/office/powerpoint/2010/main" val="302830049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8" r:id="rId3"/>
    <p:sldLayoutId id="2147483659" r:id="rId4"/>
    <p:sldLayoutId id="2147483660" r:id="rId5"/>
    <p:sldLayoutId id="2147483651" r:id="rId6"/>
    <p:sldLayoutId id="2147483670" r:id="rId7"/>
    <p:sldLayoutId id="2147483652" r:id="rId8"/>
    <p:sldLayoutId id="2147483661" r:id="rId9"/>
    <p:sldLayoutId id="2147483653" r:id="rId10"/>
    <p:sldLayoutId id="2147483669" r:id="rId11"/>
    <p:sldLayoutId id="2147483655" r:id="rId12"/>
    <p:sldLayoutId id="2147483662" r:id="rId13"/>
    <p:sldLayoutId id="2147483663" r:id="rId14"/>
    <p:sldLayoutId id="2147483664" r:id="rId15"/>
    <p:sldLayoutId id="2147483665" r:id="rId16"/>
    <p:sldLayoutId id="2147483666" r:id="rId17"/>
    <p:sldLayoutId id="2147483667" r:id="rId18"/>
    <p:sldLayoutId id="2147483668" r:id="rId19"/>
    <p:sldLayoutId id="2147483656" r:id="rId20"/>
    <p:sldLayoutId id="2147483650" r:id="rId21"/>
    <p:sldLayoutId id="2147483671" r:id="rId22"/>
  </p:sldLayoutIdLst>
  <p:hf hdr="0" ftr="0" dt="0"/>
  <p:txStyles>
    <p:titleStyle>
      <a:lvl1pPr algn="l" defTabSz="914332" rtl="0" eaLnBrk="1" latinLnBrk="0" hangingPunct="1">
        <a:lnSpc>
          <a:spcPct val="100000"/>
        </a:lnSpc>
        <a:spcBef>
          <a:spcPct val="0"/>
        </a:spcBef>
        <a:buNone/>
        <a:defRPr sz="4400" kern="1200">
          <a:solidFill>
            <a:schemeClr val="tx1"/>
          </a:solidFill>
          <a:latin typeface="+mj-lt"/>
          <a:ea typeface="+mj-ea"/>
          <a:cs typeface="+mj-cs"/>
        </a:defRPr>
      </a:lvl1pPr>
    </p:titleStyle>
    <p:bodyStyle>
      <a:lvl1pPr marL="228584" indent="-228584" algn="l" defTabSz="914332" rtl="0" eaLnBrk="1" latinLnBrk="0" hangingPunct="1">
        <a:lnSpc>
          <a:spcPct val="100000"/>
        </a:lnSpc>
        <a:spcBef>
          <a:spcPts val="100"/>
        </a:spcBef>
        <a:spcAft>
          <a:spcPts val="400"/>
        </a:spcAft>
        <a:buFont typeface="Arial" panose="020B0604020202020204" pitchFamily="34" charset="0"/>
        <a:buChar char="•"/>
        <a:defRPr sz="2800" kern="1200">
          <a:solidFill>
            <a:schemeClr val="tx1"/>
          </a:solidFill>
          <a:latin typeface="+mn-lt"/>
          <a:ea typeface="+mn-ea"/>
          <a:cs typeface="+mn-cs"/>
        </a:defRPr>
      </a:lvl1pPr>
      <a:lvl2pPr marL="685750" indent="-228584" algn="l" defTabSz="914332" rtl="0" eaLnBrk="1" latinLnBrk="0" hangingPunct="1">
        <a:lnSpc>
          <a:spcPct val="100000"/>
        </a:lnSpc>
        <a:spcBef>
          <a:spcPts val="100"/>
        </a:spcBef>
        <a:spcAft>
          <a:spcPts val="400"/>
        </a:spcAft>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100000"/>
        </a:lnSpc>
        <a:spcBef>
          <a:spcPts val="100"/>
        </a:spcBef>
        <a:spcAft>
          <a:spcPts val="400"/>
        </a:spcAft>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100000"/>
        </a:lnSpc>
        <a:spcBef>
          <a:spcPts val="100"/>
        </a:spcBef>
        <a:spcAft>
          <a:spcPts val="400"/>
        </a:spcAft>
        <a:buFont typeface="Arial" panose="020B0604020202020204" pitchFamily="34" charset="0"/>
        <a:buChar char="•"/>
        <a:defRPr sz="1800" kern="1200">
          <a:solidFill>
            <a:schemeClr val="tx1"/>
          </a:solidFill>
          <a:latin typeface="+mn-lt"/>
          <a:ea typeface="+mn-ea"/>
          <a:cs typeface="+mn-cs"/>
        </a:defRPr>
      </a:lvl4pPr>
      <a:lvl5pPr marL="2057247" indent="-228584" algn="l" defTabSz="914332" rtl="0" eaLnBrk="1" latinLnBrk="0" hangingPunct="1">
        <a:lnSpc>
          <a:spcPct val="100000"/>
        </a:lnSpc>
        <a:spcBef>
          <a:spcPts val="100"/>
        </a:spcBef>
        <a:spcAft>
          <a:spcPts val="400"/>
        </a:spcAft>
        <a:buFont typeface="Arial" panose="020B0604020202020204" pitchFamily="34" charset="0"/>
        <a:buChar char="•"/>
        <a:defRPr sz="18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image" Target="../media/image19.png"/><Relationship Id="rId16" Type="http://schemas.openxmlformats.org/officeDocument/2006/relationships/image" Target="../media/image33.png"/><Relationship Id="rId1" Type="http://schemas.openxmlformats.org/officeDocument/2006/relationships/slideLayout" Target="../slideLayouts/slideLayout11.xml"/><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png"/><Relationship Id="rId4" Type="http://schemas.openxmlformats.org/officeDocument/2006/relationships/image" Target="../media/image21.svg"/><Relationship Id="rId9" Type="http://schemas.openxmlformats.org/officeDocument/2006/relationships/image" Target="../media/image26.png"/><Relationship Id="rId1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emf"/><Relationship Id="rId1" Type="http://schemas.openxmlformats.org/officeDocument/2006/relationships/slideLayout" Target="../slideLayouts/slideLayout11.xml"/><Relationship Id="rId4" Type="http://schemas.openxmlformats.org/officeDocument/2006/relationships/image" Target="../media/image38.svg"/></Relationships>
</file>

<file path=ppt/slides/_rels/slide14.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emf"/><Relationship Id="rId1" Type="http://schemas.openxmlformats.org/officeDocument/2006/relationships/slideLayout" Target="../slideLayouts/slideLayout11.xml"/><Relationship Id="rId4" Type="http://schemas.openxmlformats.org/officeDocument/2006/relationships/image" Target="../media/image43.svg"/></Relationships>
</file>

<file path=ppt/slides/_rels/slide16.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11.xml"/><Relationship Id="rId5" Type="http://schemas.openxmlformats.org/officeDocument/2006/relationships/image" Target="../media/image47.svg"/><Relationship Id="rId4" Type="http://schemas.openxmlformats.org/officeDocument/2006/relationships/image" Target="../media/image46.pn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Layout" Target="../slideLayouts/slideLayout11.xml"/><Relationship Id="rId4" Type="http://schemas.openxmlformats.org/officeDocument/2006/relationships/image" Target="../media/image50.e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guinnessgi.com/literature" TargetMode="Externa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1.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55.png"/><Relationship Id="rId1" Type="http://schemas.openxmlformats.org/officeDocument/2006/relationships/slideLayout" Target="../slideLayouts/slideLayout11.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2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1.xml"/><Relationship Id="rId6" Type="http://schemas.openxmlformats.org/officeDocument/2006/relationships/image" Target="../media/image17.png"/><Relationship Id="rId5" Type="http://schemas.openxmlformats.org/officeDocument/2006/relationships/image" Target="../media/image64.png"/><Relationship Id="rId4" Type="http://schemas.openxmlformats.org/officeDocument/2006/relationships/image" Target="../media/image6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67.svg"/><Relationship Id="rId2" Type="http://schemas.openxmlformats.org/officeDocument/2006/relationships/image" Target="../media/image66.png"/><Relationship Id="rId1" Type="http://schemas.openxmlformats.org/officeDocument/2006/relationships/slideLayout" Target="../slideLayouts/slideLayout11.xml"/><Relationship Id="rId5" Type="http://schemas.openxmlformats.org/officeDocument/2006/relationships/image" Target="../media/image69.svg"/><Relationship Id="rId4" Type="http://schemas.openxmlformats.org/officeDocument/2006/relationships/image" Target="../media/image68.png"/></Relationships>
</file>

<file path=ppt/slides/_rels/slide2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71.svg"/><Relationship Id="rId7" Type="http://schemas.openxmlformats.org/officeDocument/2006/relationships/image" Target="../media/image23.svg"/><Relationship Id="rId2" Type="http://schemas.openxmlformats.org/officeDocument/2006/relationships/image" Target="../media/image70.png"/><Relationship Id="rId1" Type="http://schemas.openxmlformats.org/officeDocument/2006/relationships/slideLayout" Target="../slideLayouts/slideLayout11.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 Id="rId9" Type="http://schemas.openxmlformats.org/officeDocument/2006/relationships/image" Target="../media/image25.sv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72.emf"/><Relationship Id="rId1" Type="http://schemas.openxmlformats.org/officeDocument/2006/relationships/slideLayout" Target="../slideLayouts/slideLayout11.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_rels/slide31.xml.rels><?xml version="1.0" encoding="UTF-8" standalone="yes"?>
<Relationships xmlns="http://schemas.openxmlformats.org/package/2006/relationships"><Relationship Id="rId3" Type="http://schemas.openxmlformats.org/officeDocument/2006/relationships/image" Target="../media/image74.svg"/><Relationship Id="rId2" Type="http://schemas.openxmlformats.org/officeDocument/2006/relationships/image" Target="../media/image73.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76.svg"/><Relationship Id="rId2" Type="http://schemas.openxmlformats.org/officeDocument/2006/relationships/image" Target="../media/image75.png"/><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3" Type="http://schemas.openxmlformats.org/officeDocument/2006/relationships/image" Target="../media/image78.svg"/><Relationship Id="rId2" Type="http://schemas.openxmlformats.org/officeDocument/2006/relationships/image" Target="../media/image77.png"/><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xml"/><Relationship Id="rId1" Type="http://schemas.openxmlformats.org/officeDocument/2006/relationships/slideLayout" Target="../slideLayouts/slideLayout22.xml"/><Relationship Id="rId4" Type="http://schemas.openxmlformats.org/officeDocument/2006/relationships/image" Target="../media/image80.svg"/></Relationships>
</file>

<file path=ppt/slides/_rels/slide36.xml.rels><?xml version="1.0" encoding="UTF-8" standalone="yes"?>
<Relationships xmlns="http://schemas.openxmlformats.org/package/2006/relationships"><Relationship Id="rId2" Type="http://schemas.openxmlformats.org/officeDocument/2006/relationships/image" Target="../media/image81.emf"/><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11.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374D7-17FC-42D3-AFF5-0DE14A647D52}"/>
              </a:ext>
            </a:extLst>
          </p:cNvPr>
          <p:cNvSpPr>
            <a:spLocks noGrp="1"/>
          </p:cNvSpPr>
          <p:nvPr>
            <p:ph type="ctrTitle"/>
          </p:nvPr>
        </p:nvSpPr>
        <p:spPr>
          <a:xfrm>
            <a:off x="838202" y="1113822"/>
            <a:ext cx="7788963" cy="3458183"/>
          </a:xfrm>
        </p:spPr>
        <p:txBody>
          <a:bodyPr/>
          <a:lstStyle/>
          <a:p>
            <a:r>
              <a:rPr lang="en-GB">
                <a:solidFill>
                  <a:schemeClr val="bg1"/>
                </a:solidFill>
              </a:rPr>
              <a:t>Guinness</a:t>
            </a:r>
            <a:br>
              <a:rPr lang="en-GB">
                <a:solidFill>
                  <a:schemeClr val="bg1"/>
                </a:solidFill>
              </a:rPr>
            </a:br>
            <a:r>
              <a:rPr lang="en-GB">
                <a:solidFill>
                  <a:schemeClr val="bg1"/>
                </a:solidFill>
              </a:rPr>
              <a:t>Sustainable </a:t>
            </a:r>
            <a:r>
              <a:rPr lang="en-GB"/>
              <a:t>Global Equity</a:t>
            </a:r>
            <a:br>
              <a:rPr lang="en-GB">
                <a:solidFill>
                  <a:schemeClr val="bg1"/>
                </a:solidFill>
              </a:rPr>
            </a:br>
            <a:r>
              <a:rPr lang="en-GB">
                <a:solidFill>
                  <a:schemeClr val="bg1"/>
                </a:solidFill>
              </a:rPr>
              <a:t>Fund</a:t>
            </a:r>
            <a:endParaRPr lang="en-GB"/>
          </a:p>
        </p:txBody>
      </p:sp>
      <p:sp>
        <p:nvSpPr>
          <p:cNvPr id="3" name="Subtitle 2">
            <a:extLst>
              <a:ext uri="{FF2B5EF4-FFF2-40B4-BE49-F238E27FC236}">
                <a16:creationId xmlns:a16="http://schemas.microsoft.com/office/drawing/2014/main" id="{E575B7D0-E9AC-4190-A038-D01CD2A165AD}"/>
              </a:ext>
            </a:extLst>
          </p:cNvPr>
          <p:cNvSpPr>
            <a:spLocks noGrp="1"/>
          </p:cNvSpPr>
          <p:nvPr>
            <p:ph type="subTitle" idx="1"/>
          </p:nvPr>
        </p:nvSpPr>
        <p:spPr>
          <a:xfrm>
            <a:off x="838203" y="4651513"/>
            <a:ext cx="10515599" cy="1510009"/>
          </a:xfrm>
        </p:spPr>
        <p:txBody>
          <a:bodyPr>
            <a:normAutofit fontScale="92500" lnSpcReduction="10000"/>
          </a:bodyPr>
          <a:lstStyle/>
          <a:p>
            <a:pPr>
              <a:lnSpc>
                <a:spcPct val="100000"/>
              </a:lnSpc>
              <a:spcBef>
                <a:spcPts val="0"/>
              </a:spcBef>
            </a:pPr>
            <a:r>
              <a:rPr lang="en-GB">
                <a:solidFill>
                  <a:schemeClr val="tx1"/>
                </a:solidFill>
                <a:latin typeface="+mj-lt"/>
              </a:rPr>
              <a:t>Q4 2022</a:t>
            </a:r>
          </a:p>
          <a:p>
            <a:pPr>
              <a:lnSpc>
                <a:spcPct val="100000"/>
              </a:lnSpc>
              <a:spcBef>
                <a:spcPts val="0"/>
              </a:spcBef>
            </a:pPr>
            <a:endParaRPr lang="en-GB">
              <a:solidFill>
                <a:schemeClr val="tx1"/>
              </a:solidFill>
              <a:latin typeface="+mj-lt"/>
            </a:endParaRPr>
          </a:p>
          <a:p>
            <a:pPr>
              <a:lnSpc>
                <a:spcPct val="100000"/>
              </a:lnSpc>
              <a:spcBef>
                <a:spcPts val="0"/>
              </a:spcBef>
            </a:pPr>
            <a:r>
              <a:rPr lang="en-GB" sz="1400" b="1">
                <a:solidFill>
                  <a:schemeClr val="accent1"/>
                </a:solidFill>
              </a:rPr>
              <a:t>Portfolio Managers:			</a:t>
            </a:r>
            <a:r>
              <a:rPr lang="en-US" sz="1400" b="1">
                <a:solidFill>
                  <a:schemeClr val="accent1"/>
                </a:solidFill>
              </a:rPr>
              <a:t>Launch: 15th December 2020 </a:t>
            </a:r>
            <a:r>
              <a:rPr lang="en-GB" sz="1400" b="1">
                <a:solidFill>
                  <a:schemeClr val="accent1"/>
                </a:solidFill>
              </a:rPr>
              <a:t>	</a:t>
            </a:r>
          </a:p>
          <a:p>
            <a:pPr>
              <a:lnSpc>
                <a:spcPct val="100000"/>
              </a:lnSpc>
              <a:spcBef>
                <a:spcPts val="0"/>
              </a:spcBef>
            </a:pPr>
            <a:r>
              <a:rPr lang="fr-FR" sz="1400">
                <a:solidFill>
                  <a:schemeClr val="accent1"/>
                </a:solidFill>
              </a:rPr>
              <a:t>Joseph Stephens, CFA 	</a:t>
            </a:r>
            <a:r>
              <a:rPr lang="en-US" sz="1400" b="1">
                <a:solidFill>
                  <a:schemeClr val="accent1"/>
                </a:solidFill>
              </a:rPr>
              <a:t> 	</a:t>
            </a:r>
          </a:p>
          <a:p>
            <a:pPr>
              <a:spcBef>
                <a:spcPts val="0"/>
              </a:spcBef>
            </a:pPr>
            <a:r>
              <a:rPr lang="fr-FR" sz="1400">
                <a:solidFill>
                  <a:schemeClr val="accent1"/>
                </a:solidFill>
              </a:rPr>
              <a:t>Sagar Thanki, CFA 			</a:t>
            </a:r>
            <a:r>
              <a:rPr lang="en-US" sz="1400" b="1">
                <a:solidFill>
                  <a:schemeClr val="accent1"/>
                </a:solidFill>
              </a:rPr>
              <a:t>Assets Under Management:  $13mn (as of 30.09.2022)</a:t>
            </a:r>
          </a:p>
          <a:p>
            <a:pPr>
              <a:spcBef>
                <a:spcPts val="0"/>
              </a:spcBef>
            </a:pPr>
            <a:endParaRPr lang="en-US" sz="1400" b="1">
              <a:solidFill>
                <a:schemeClr val="accent1"/>
              </a:solidFill>
            </a:endParaRPr>
          </a:p>
        </p:txBody>
      </p:sp>
      <p:sp>
        <p:nvSpPr>
          <p:cNvPr id="5" name="Flowchart: Connector 4">
            <a:extLst>
              <a:ext uri="{FF2B5EF4-FFF2-40B4-BE49-F238E27FC236}">
                <a16:creationId xmlns:a16="http://schemas.microsoft.com/office/drawing/2014/main" id="{844EEA21-AA68-4422-833D-AA41073E9B12}"/>
              </a:ext>
            </a:extLst>
          </p:cNvPr>
          <p:cNvSpPr/>
          <p:nvPr/>
        </p:nvSpPr>
        <p:spPr>
          <a:xfrm>
            <a:off x="6684343" y="-903686"/>
            <a:ext cx="7065208" cy="7065208"/>
          </a:xfrm>
          <a:prstGeom prst="flowChartConnector">
            <a:avLst/>
          </a:prstGeom>
          <a:solidFill>
            <a:schemeClr val="accent4">
              <a:lumMod val="60000"/>
              <a:lumOff val="4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picture containing text, clipart&#10;&#10;Description automatically generated">
            <a:extLst>
              <a:ext uri="{FF2B5EF4-FFF2-40B4-BE49-F238E27FC236}">
                <a16:creationId xmlns:a16="http://schemas.microsoft.com/office/drawing/2014/main" id="{02DC75B0-6EEE-4976-A201-CD392121A080}"/>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r="82713"/>
          <a:stretch/>
        </p:blipFill>
        <p:spPr>
          <a:xfrm>
            <a:off x="7954798" y="419572"/>
            <a:ext cx="4034002" cy="5227764"/>
          </a:xfrm>
          <a:prstGeom prst="rect">
            <a:avLst/>
          </a:prstGeom>
        </p:spPr>
      </p:pic>
      <p:sp>
        <p:nvSpPr>
          <p:cNvPr id="7" name="TextBox 6">
            <a:extLst>
              <a:ext uri="{FF2B5EF4-FFF2-40B4-BE49-F238E27FC236}">
                <a16:creationId xmlns:a16="http://schemas.microsoft.com/office/drawing/2014/main" id="{E29B6E15-41F9-4A7B-93E8-841608197634}"/>
              </a:ext>
            </a:extLst>
          </p:cNvPr>
          <p:cNvSpPr txBox="1"/>
          <p:nvPr/>
        </p:nvSpPr>
        <p:spPr>
          <a:xfrm>
            <a:off x="-23268" y="81075"/>
            <a:ext cx="12238536" cy="684803"/>
          </a:xfrm>
          <a:prstGeom prst="rect">
            <a:avLst/>
          </a:prstGeom>
          <a:noFill/>
        </p:spPr>
        <p:txBody>
          <a:bodyPr wrap="square">
            <a:spAutoFit/>
          </a:bodyPr>
          <a:lstStyle/>
          <a:p>
            <a:pPr algn="ctr">
              <a:lnSpc>
                <a:spcPct val="115000"/>
              </a:lnSpc>
              <a:spcAft>
                <a:spcPts val="1000"/>
              </a:spcAft>
            </a:pPr>
            <a:r>
              <a:rPr lang="en-US" sz="900" i="0">
                <a:solidFill>
                  <a:schemeClr val="bg1"/>
                </a:solidFill>
                <a:effectLst/>
                <a:latin typeface="+mn-lt"/>
                <a:ea typeface="Calibri" panose="020F0502020204030204" pitchFamily="34" charset="0"/>
                <a:cs typeface="Calibri" panose="020F0502020204030204" pitchFamily="34" charset="0"/>
              </a:rPr>
              <a:t>This is a marketing communication. Please refer to the prospectus and KIID for the Fund before making any final investment decisions.</a:t>
            </a:r>
          </a:p>
          <a:p>
            <a:pPr algn="ctr">
              <a:lnSpc>
                <a:spcPct val="115000"/>
              </a:lnSpc>
              <a:spcAft>
                <a:spcPts val="1000"/>
              </a:spcAft>
            </a:pPr>
            <a:r>
              <a:rPr lang="en-US" sz="900">
                <a:solidFill>
                  <a:schemeClr val="bg1"/>
                </a:solidFill>
                <a:latin typeface="+mn-lt"/>
                <a:cs typeface="Calibri" panose="020F0502020204030204" pitchFamily="34" charset="0"/>
              </a:rPr>
              <a:t>This document is presented to you in your capacity as a Professional Client and is not for general distribution to Retail Clients. </a:t>
            </a:r>
            <a:br>
              <a:rPr lang="en-US" sz="900">
                <a:solidFill>
                  <a:schemeClr val="bg1"/>
                </a:solidFill>
                <a:latin typeface="+mn-lt"/>
                <a:cs typeface="Calibri" panose="020F0502020204030204" pitchFamily="34" charset="0"/>
              </a:rPr>
            </a:br>
            <a:r>
              <a:rPr lang="en-US" sz="900">
                <a:solidFill>
                  <a:schemeClr val="bg1"/>
                </a:solidFill>
                <a:latin typeface="+mn-lt"/>
                <a:cs typeface="Calibri" panose="020F0502020204030204" pitchFamily="34" charset="0"/>
              </a:rPr>
              <a:t>Should you receive this document as a Retail Client you should disregard its content and take no action based upon it.</a:t>
            </a:r>
          </a:p>
        </p:txBody>
      </p:sp>
    </p:spTree>
    <p:extLst>
      <p:ext uri="{BB962C8B-B14F-4D97-AF65-F5344CB8AC3E}">
        <p14:creationId xmlns:p14="http://schemas.microsoft.com/office/powerpoint/2010/main" val="172627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3A47F41-3D2C-4390-B3DF-AF1A20B763E8}"/>
              </a:ext>
            </a:extLst>
          </p:cNvPr>
          <p:cNvSpPr>
            <a:spLocks noGrp="1"/>
          </p:cNvSpPr>
          <p:nvPr>
            <p:ph type="body" sz="quarter" idx="12"/>
          </p:nvPr>
        </p:nvSpPr>
        <p:spPr>
          <a:xfrm>
            <a:off x="831853" y="83227"/>
            <a:ext cx="10756247" cy="215444"/>
          </a:xfrm>
        </p:spPr>
        <p:txBody>
          <a:bodyPr/>
          <a:lstStyle/>
          <a:p>
            <a:r>
              <a:rPr lang="en-GB"/>
              <a:t>Sustainability</a:t>
            </a:r>
          </a:p>
        </p:txBody>
      </p:sp>
      <p:sp>
        <p:nvSpPr>
          <p:cNvPr id="3" name="Text Placeholder 2">
            <a:extLst>
              <a:ext uri="{FF2B5EF4-FFF2-40B4-BE49-F238E27FC236}">
                <a16:creationId xmlns:a16="http://schemas.microsoft.com/office/drawing/2014/main" id="{A306A8D7-6743-4B1B-9A22-687DCAC9FFF6}"/>
              </a:ext>
            </a:extLst>
          </p:cNvPr>
          <p:cNvSpPr>
            <a:spLocks noGrp="1"/>
          </p:cNvSpPr>
          <p:nvPr>
            <p:ph type="body" sz="quarter" idx="15"/>
          </p:nvPr>
        </p:nvSpPr>
        <p:spPr/>
        <p:txBody>
          <a:bodyPr/>
          <a:lstStyle/>
          <a:p>
            <a:r>
              <a:rPr lang="en-GB"/>
              <a:t>What do we mean by Sustainability?</a:t>
            </a:r>
          </a:p>
        </p:txBody>
      </p:sp>
      <p:sp>
        <p:nvSpPr>
          <p:cNvPr id="7" name="Text Placeholder 1">
            <a:extLst>
              <a:ext uri="{FF2B5EF4-FFF2-40B4-BE49-F238E27FC236}">
                <a16:creationId xmlns:a16="http://schemas.microsoft.com/office/drawing/2014/main" id="{14B7015F-D1AF-4F2B-A66E-92FF243F3014}"/>
              </a:ext>
            </a:extLst>
          </p:cNvPr>
          <p:cNvSpPr txBox="1">
            <a:spLocks/>
          </p:cNvSpPr>
          <p:nvPr/>
        </p:nvSpPr>
        <p:spPr bwMode="auto">
          <a:xfrm>
            <a:off x="5963010" y="1685185"/>
            <a:ext cx="4364362" cy="57117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600" i="0" kern="1200">
                <a:solidFill>
                  <a:schemeClr val="tx1"/>
                </a:solidFill>
                <a:latin typeface="Calibri" panose="020F0502020204030204" pitchFamily="34" charset="0"/>
                <a:ea typeface="+mn-ea"/>
                <a:cs typeface="+mn-cs"/>
              </a:defRPr>
            </a:lvl1pPr>
            <a:lvl2pPr marL="457200" algn="ctr" rtl="0" fontAlgn="base">
              <a:spcBef>
                <a:spcPct val="50000"/>
              </a:spcBef>
              <a:spcAft>
                <a:spcPct val="0"/>
              </a:spcAft>
              <a:defRPr sz="2000" i="1" kern="1200">
                <a:solidFill>
                  <a:schemeClr val="bg2"/>
                </a:solidFill>
                <a:latin typeface="Myriad Pro Light" pitchFamily="34" charset="0"/>
                <a:ea typeface="+mn-ea"/>
                <a:cs typeface="+mn-cs"/>
              </a:defRPr>
            </a:lvl2pPr>
            <a:lvl3pPr marL="914400" algn="ctr" rtl="0" fontAlgn="base">
              <a:spcBef>
                <a:spcPct val="50000"/>
              </a:spcBef>
              <a:spcAft>
                <a:spcPct val="0"/>
              </a:spcAft>
              <a:defRPr sz="2000" i="1" kern="1200">
                <a:solidFill>
                  <a:schemeClr val="bg2"/>
                </a:solidFill>
                <a:latin typeface="Myriad Pro Light" pitchFamily="34" charset="0"/>
                <a:ea typeface="+mn-ea"/>
                <a:cs typeface="+mn-cs"/>
              </a:defRPr>
            </a:lvl3pPr>
            <a:lvl4pPr marL="1371600" algn="ctr" rtl="0" fontAlgn="base">
              <a:spcBef>
                <a:spcPct val="50000"/>
              </a:spcBef>
              <a:spcAft>
                <a:spcPct val="0"/>
              </a:spcAft>
              <a:defRPr sz="2000" i="1" kern="1200">
                <a:solidFill>
                  <a:schemeClr val="bg2"/>
                </a:solidFill>
                <a:latin typeface="Myriad Pro Light" pitchFamily="34" charset="0"/>
                <a:ea typeface="+mn-ea"/>
                <a:cs typeface="+mn-cs"/>
              </a:defRPr>
            </a:lvl4pPr>
            <a:lvl5pPr marL="1828800" algn="ctr" rtl="0" fontAlgn="base">
              <a:spcBef>
                <a:spcPct val="50000"/>
              </a:spcBef>
              <a:spcAft>
                <a:spcPct val="0"/>
              </a:spcAft>
              <a:defRPr sz="2000" i="1" kern="1200">
                <a:solidFill>
                  <a:schemeClr val="bg2"/>
                </a:solidFill>
                <a:latin typeface="Myriad Pro Light" pitchFamily="34" charset="0"/>
                <a:ea typeface="+mn-ea"/>
                <a:cs typeface="+mn-cs"/>
              </a:defRPr>
            </a:lvl5pPr>
            <a:lvl6pPr marL="2286000" algn="l" defTabSz="914400" rtl="0" eaLnBrk="1" latinLnBrk="0" hangingPunct="1">
              <a:defRPr sz="2000" i="1" kern="1200">
                <a:solidFill>
                  <a:schemeClr val="bg2"/>
                </a:solidFill>
                <a:latin typeface="Myriad Pro Light" pitchFamily="34" charset="0"/>
                <a:ea typeface="+mn-ea"/>
                <a:cs typeface="+mn-cs"/>
              </a:defRPr>
            </a:lvl6pPr>
            <a:lvl7pPr marL="2743200" algn="l" defTabSz="914400" rtl="0" eaLnBrk="1" latinLnBrk="0" hangingPunct="1">
              <a:defRPr sz="2000" i="1" kern="1200">
                <a:solidFill>
                  <a:schemeClr val="bg2"/>
                </a:solidFill>
                <a:latin typeface="Myriad Pro Light" pitchFamily="34" charset="0"/>
                <a:ea typeface="+mn-ea"/>
                <a:cs typeface="+mn-cs"/>
              </a:defRPr>
            </a:lvl7pPr>
            <a:lvl8pPr marL="3200400" algn="l" defTabSz="914400" rtl="0" eaLnBrk="1" latinLnBrk="0" hangingPunct="1">
              <a:defRPr sz="2000" i="1" kern="1200">
                <a:solidFill>
                  <a:schemeClr val="bg2"/>
                </a:solidFill>
                <a:latin typeface="Myriad Pro Light" pitchFamily="34" charset="0"/>
                <a:ea typeface="+mn-ea"/>
                <a:cs typeface="+mn-cs"/>
              </a:defRPr>
            </a:lvl8pPr>
            <a:lvl9pPr marL="3657600" algn="l" defTabSz="914400" rtl="0" eaLnBrk="1" latinLnBrk="0" hangingPunct="1">
              <a:defRPr sz="2000" i="1" kern="1200">
                <a:solidFill>
                  <a:schemeClr val="bg2"/>
                </a:solidFill>
                <a:latin typeface="Myriad Pro Light" pitchFamily="34" charset="0"/>
                <a:ea typeface="+mn-ea"/>
                <a:cs typeface="+mn-cs"/>
              </a:defRPr>
            </a:lvl9pPr>
          </a:lstStyle>
          <a:p>
            <a:r>
              <a:rPr lang="en-GB" sz="1200" b="1">
                <a:latin typeface="+mj-lt"/>
              </a:rPr>
              <a:t>Guinness Global Investors are proud signatories of the United Nations PRI and Climate Action 100+</a:t>
            </a:r>
          </a:p>
        </p:txBody>
      </p:sp>
      <p:pic>
        <p:nvPicPr>
          <p:cNvPr id="11" name="Picture 10">
            <a:extLst>
              <a:ext uri="{FF2B5EF4-FFF2-40B4-BE49-F238E27FC236}">
                <a16:creationId xmlns:a16="http://schemas.microsoft.com/office/drawing/2014/main" id="{1C6A7B1C-77FF-40D1-B59B-06EFBB631691}"/>
              </a:ext>
            </a:extLst>
          </p:cNvPr>
          <p:cNvPicPr>
            <a:picLocks noChangeAspect="1"/>
          </p:cNvPicPr>
          <p:nvPr/>
        </p:nvPicPr>
        <p:blipFill rotWithShape="1">
          <a:blip r:embed="rId2"/>
          <a:srcRect t="36307"/>
          <a:stretch/>
        </p:blipFill>
        <p:spPr>
          <a:xfrm>
            <a:off x="1412333" y="1698903"/>
            <a:ext cx="1850003" cy="446272"/>
          </a:xfrm>
          <a:prstGeom prst="rect">
            <a:avLst/>
          </a:prstGeom>
          <a:ln>
            <a:noFill/>
          </a:ln>
        </p:spPr>
      </p:pic>
      <p:grpSp>
        <p:nvGrpSpPr>
          <p:cNvPr id="12" name="Group 11">
            <a:extLst>
              <a:ext uri="{FF2B5EF4-FFF2-40B4-BE49-F238E27FC236}">
                <a16:creationId xmlns:a16="http://schemas.microsoft.com/office/drawing/2014/main" id="{04F81363-93EB-40BB-96BE-DD9FC80E8A32}"/>
              </a:ext>
            </a:extLst>
          </p:cNvPr>
          <p:cNvGrpSpPr/>
          <p:nvPr/>
        </p:nvGrpSpPr>
        <p:grpSpPr>
          <a:xfrm>
            <a:off x="696000" y="1147020"/>
            <a:ext cx="10800000" cy="432000"/>
            <a:chOff x="0" y="0"/>
            <a:chExt cx="6134408" cy="404849"/>
          </a:xfrm>
          <a:solidFill>
            <a:schemeClr val="tx1"/>
          </a:solidFill>
        </p:grpSpPr>
        <p:sp>
          <p:nvSpPr>
            <p:cNvPr id="13" name="Rectangle: Rounded Corners 12">
              <a:extLst>
                <a:ext uri="{FF2B5EF4-FFF2-40B4-BE49-F238E27FC236}">
                  <a16:creationId xmlns:a16="http://schemas.microsoft.com/office/drawing/2014/main" id="{C21683CF-2309-44B3-8796-8EB0829BEF70}"/>
                </a:ext>
              </a:extLst>
            </p:cNvPr>
            <p:cNvSpPr/>
            <p:nvPr/>
          </p:nvSpPr>
          <p:spPr>
            <a:xfrm>
              <a:off x="0" y="0"/>
              <a:ext cx="6134408" cy="404849"/>
            </a:xfrm>
            <a:prstGeom prst="roundRect">
              <a:avLst>
                <a:gd name="adj" fmla="val 10000"/>
              </a:avLst>
            </a:prstGeom>
            <a:grpFill/>
            <a:ln>
              <a:noFill/>
            </a:ln>
          </p:spPr>
          <p:style>
            <a:lnRef idx="0">
              <a:schemeClr val="lt1">
                <a:hueOff val="0"/>
                <a:satOff val="0"/>
                <a:lumOff val="0"/>
                <a:alphaOff val="0"/>
              </a:schemeClr>
            </a:lnRef>
            <a:fillRef idx="2">
              <a:scrgbClr r="0" g="0" b="0"/>
            </a:fillRef>
            <a:effectRef idx="1">
              <a:schemeClr val="accent1">
                <a:hueOff val="0"/>
                <a:satOff val="0"/>
                <a:lumOff val="0"/>
                <a:alphaOff val="0"/>
              </a:schemeClr>
            </a:effectRef>
            <a:fontRef idx="minor">
              <a:schemeClr val="dk1"/>
            </a:fontRef>
          </p:style>
        </p:sp>
        <p:sp>
          <p:nvSpPr>
            <p:cNvPr id="14" name="Rectangle: Rounded Corners 4">
              <a:extLst>
                <a:ext uri="{FF2B5EF4-FFF2-40B4-BE49-F238E27FC236}">
                  <a16:creationId xmlns:a16="http://schemas.microsoft.com/office/drawing/2014/main" id="{C2DDED44-FBFA-4DC2-9FBC-5C8E172BFE01}"/>
                </a:ext>
              </a:extLst>
            </p:cNvPr>
            <p:cNvSpPr txBox="1"/>
            <p:nvPr/>
          </p:nvSpPr>
          <p:spPr>
            <a:xfrm>
              <a:off x="11858" y="11858"/>
              <a:ext cx="6110692" cy="381133"/>
            </a:xfrm>
            <a:prstGeom prst="rect">
              <a:avLst/>
            </a:prstGeom>
            <a:grpFill/>
            <a:ln>
              <a:noFill/>
            </a:ln>
          </p:spPr>
          <p:style>
            <a:lnRef idx="0">
              <a:scrgbClr r="0" g="0" b="0"/>
            </a:lnRef>
            <a:fillRef idx="0">
              <a:scrgbClr r="0" g="0" b="0"/>
            </a:fillRef>
            <a:effectRef idx="0">
              <a:scrgbClr r="0" g="0" b="0"/>
            </a:effectRef>
            <a:fontRef idx="minor">
              <a:schemeClr val="dk1"/>
            </a:fontRef>
          </p:style>
          <p:txBody>
            <a:bodyPr spcFirstLastPara="0" vert="horz" wrap="square" lIns="57150" tIns="57150" rIns="57150" bIns="57150" numCol="1" spcCol="1270" anchor="ctr" anchorCtr="0">
              <a:noAutofit/>
            </a:bodyPr>
            <a:lstStyle/>
            <a:p>
              <a:pPr algn="ctr" defTabSz="666750">
                <a:lnSpc>
                  <a:spcPct val="90000"/>
                </a:lnSpc>
                <a:spcAft>
                  <a:spcPct val="35000"/>
                </a:spcAft>
              </a:pPr>
              <a:r>
                <a:rPr lang="en-GB" sz="1500" b="1">
                  <a:solidFill>
                    <a:schemeClr val="bg1"/>
                  </a:solidFill>
                  <a:effectLst>
                    <a:outerShdw blurRad="38100" dist="38100" dir="2700000" algn="tl">
                      <a:srgbClr val="000000">
                        <a:alpha val="43137"/>
                      </a:srgbClr>
                    </a:outerShdw>
                  </a:effectLst>
                  <a:latin typeface="+mj-lt"/>
                  <a:cs typeface="Calibri" panose="020F0502020204030204" pitchFamily="34" charset="0"/>
                </a:rPr>
                <a:t>Firm level</a:t>
              </a:r>
            </a:p>
          </p:txBody>
        </p:sp>
      </p:grpSp>
      <p:pic>
        <p:nvPicPr>
          <p:cNvPr id="15" name="Picture 2" descr="University joins Climate Action 100+ in support of sustainable ...">
            <a:extLst>
              <a:ext uri="{FF2B5EF4-FFF2-40B4-BE49-F238E27FC236}">
                <a16:creationId xmlns:a16="http://schemas.microsoft.com/office/drawing/2014/main" id="{5DC17FB6-735D-4C03-BC68-B660748869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3297" y="1620595"/>
            <a:ext cx="1167475" cy="631919"/>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6015FB89-4054-4F85-825F-3DA64BCBCA86}"/>
              </a:ext>
            </a:extLst>
          </p:cNvPr>
          <p:cNvGrpSpPr/>
          <p:nvPr/>
        </p:nvGrpSpPr>
        <p:grpSpPr>
          <a:xfrm>
            <a:off x="716877" y="2299037"/>
            <a:ext cx="7110000" cy="432000"/>
            <a:chOff x="0" y="0"/>
            <a:chExt cx="5621530" cy="433632"/>
          </a:xfrm>
          <a:solidFill>
            <a:schemeClr val="accent5"/>
          </a:solidFill>
        </p:grpSpPr>
        <p:sp>
          <p:nvSpPr>
            <p:cNvPr id="17" name="Rectangle: Rounded Corners 16">
              <a:extLst>
                <a:ext uri="{FF2B5EF4-FFF2-40B4-BE49-F238E27FC236}">
                  <a16:creationId xmlns:a16="http://schemas.microsoft.com/office/drawing/2014/main" id="{9AB878E9-07AD-4314-BDEC-107F3B2EF8BF}"/>
                </a:ext>
              </a:extLst>
            </p:cNvPr>
            <p:cNvSpPr/>
            <p:nvPr/>
          </p:nvSpPr>
          <p:spPr>
            <a:xfrm>
              <a:off x="0" y="0"/>
              <a:ext cx="5621530" cy="433632"/>
            </a:xfrm>
            <a:prstGeom prst="roundRect">
              <a:avLst>
                <a:gd name="adj" fmla="val 10000"/>
              </a:avLst>
            </a:prstGeom>
            <a:grpFill/>
            <a:ln>
              <a:noFill/>
            </a:ln>
          </p:spPr>
          <p:style>
            <a:lnRef idx="0">
              <a:schemeClr val="lt1">
                <a:hueOff val="0"/>
                <a:satOff val="0"/>
                <a:lumOff val="0"/>
                <a:alphaOff val="0"/>
              </a:schemeClr>
            </a:lnRef>
            <a:fillRef idx="2">
              <a:scrgbClr r="0" g="0" b="0"/>
            </a:fillRef>
            <a:effectRef idx="1">
              <a:schemeClr val="accent1">
                <a:hueOff val="0"/>
                <a:satOff val="0"/>
                <a:lumOff val="0"/>
                <a:alphaOff val="0"/>
              </a:schemeClr>
            </a:effectRef>
            <a:fontRef idx="minor">
              <a:schemeClr val="dk1"/>
            </a:fontRef>
          </p:style>
        </p:sp>
        <p:sp>
          <p:nvSpPr>
            <p:cNvPr id="18" name="Rectangle: Rounded Corners 4">
              <a:extLst>
                <a:ext uri="{FF2B5EF4-FFF2-40B4-BE49-F238E27FC236}">
                  <a16:creationId xmlns:a16="http://schemas.microsoft.com/office/drawing/2014/main" id="{D4FE3C52-A24A-4479-AC40-C9BD57FBEA98}"/>
                </a:ext>
              </a:extLst>
            </p:cNvPr>
            <p:cNvSpPr txBox="1"/>
            <p:nvPr/>
          </p:nvSpPr>
          <p:spPr>
            <a:xfrm>
              <a:off x="12701" y="12701"/>
              <a:ext cx="5596128" cy="408230"/>
            </a:xfrm>
            <a:prstGeom prst="rect">
              <a:avLst/>
            </a:prstGeom>
            <a:grpFill/>
            <a:ln>
              <a:noFill/>
            </a:ln>
          </p:spPr>
          <p:style>
            <a:lnRef idx="0">
              <a:scrgbClr r="0" g="0" b="0"/>
            </a:lnRef>
            <a:fillRef idx="0">
              <a:scrgbClr r="0" g="0" b="0"/>
            </a:fillRef>
            <a:effectRef idx="0">
              <a:scrgbClr r="0" g="0" b="0"/>
            </a:effectRef>
            <a:fontRef idx="minor">
              <a:schemeClr val="dk1"/>
            </a:fontRef>
          </p:style>
          <p:txBody>
            <a:bodyPr spcFirstLastPara="0" vert="horz" wrap="square" lIns="57150" tIns="57150" rIns="57150" bIns="57150" numCol="1" spcCol="1270" anchor="ctr" anchorCtr="0">
              <a:noAutofit/>
            </a:bodyPr>
            <a:lstStyle/>
            <a:p>
              <a:pPr algn="ctr" defTabSz="666750">
                <a:lnSpc>
                  <a:spcPct val="90000"/>
                </a:lnSpc>
                <a:spcAft>
                  <a:spcPct val="35000"/>
                </a:spcAft>
              </a:pPr>
              <a:r>
                <a:rPr lang="en-GB" sz="1400">
                  <a:solidFill>
                    <a:schemeClr val="bg1"/>
                  </a:solidFill>
                  <a:latin typeface="+mj-lt"/>
                  <a:cs typeface="Calibri" panose="020F0502020204030204" pitchFamily="34" charset="0"/>
                </a:rPr>
                <a:t>Investment level</a:t>
              </a:r>
            </a:p>
          </p:txBody>
        </p:sp>
      </p:grpSp>
      <p:grpSp>
        <p:nvGrpSpPr>
          <p:cNvPr id="19" name="Group 18">
            <a:extLst>
              <a:ext uri="{FF2B5EF4-FFF2-40B4-BE49-F238E27FC236}">
                <a16:creationId xmlns:a16="http://schemas.microsoft.com/office/drawing/2014/main" id="{93463417-06F3-4862-980E-5477DCC7F840}"/>
              </a:ext>
            </a:extLst>
          </p:cNvPr>
          <p:cNvGrpSpPr/>
          <p:nvPr/>
        </p:nvGrpSpPr>
        <p:grpSpPr>
          <a:xfrm>
            <a:off x="7949059" y="2299474"/>
            <a:ext cx="3510000" cy="432000"/>
            <a:chOff x="5852488" y="8652"/>
            <a:chExt cx="3111076" cy="427851"/>
          </a:xfrm>
          <a:solidFill>
            <a:schemeClr val="accent5"/>
          </a:solidFill>
        </p:grpSpPr>
        <p:sp>
          <p:nvSpPr>
            <p:cNvPr id="20" name="Rectangle: Rounded Corners 19">
              <a:extLst>
                <a:ext uri="{FF2B5EF4-FFF2-40B4-BE49-F238E27FC236}">
                  <a16:creationId xmlns:a16="http://schemas.microsoft.com/office/drawing/2014/main" id="{E44B094C-DF9F-4C59-9B45-D656DA3D3FE7}"/>
                </a:ext>
              </a:extLst>
            </p:cNvPr>
            <p:cNvSpPr/>
            <p:nvPr/>
          </p:nvSpPr>
          <p:spPr>
            <a:xfrm>
              <a:off x="5852488" y="8652"/>
              <a:ext cx="3111076" cy="427851"/>
            </a:xfrm>
            <a:prstGeom prst="roundRect">
              <a:avLst>
                <a:gd name="adj" fmla="val 10000"/>
              </a:avLst>
            </a:prstGeom>
            <a:grpFill/>
            <a:ln>
              <a:noFill/>
            </a:ln>
          </p:spPr>
          <p:style>
            <a:lnRef idx="0">
              <a:schemeClr val="lt1">
                <a:hueOff val="0"/>
                <a:satOff val="0"/>
                <a:lumOff val="0"/>
                <a:alphaOff val="0"/>
              </a:schemeClr>
            </a:lnRef>
            <a:fillRef idx="2">
              <a:scrgbClr r="0" g="0" b="0"/>
            </a:fillRef>
            <a:effectRef idx="1">
              <a:schemeClr val="accent1">
                <a:hueOff val="0"/>
                <a:satOff val="0"/>
                <a:lumOff val="0"/>
                <a:alphaOff val="0"/>
              </a:schemeClr>
            </a:effectRef>
            <a:fontRef idx="minor">
              <a:schemeClr val="dk1"/>
            </a:fontRef>
          </p:style>
        </p:sp>
        <p:sp>
          <p:nvSpPr>
            <p:cNvPr id="21" name="Rectangle: Rounded Corners 4">
              <a:extLst>
                <a:ext uri="{FF2B5EF4-FFF2-40B4-BE49-F238E27FC236}">
                  <a16:creationId xmlns:a16="http://schemas.microsoft.com/office/drawing/2014/main" id="{F4D647A1-1D8A-4F30-B718-E39611CC7A21}"/>
                </a:ext>
              </a:extLst>
            </p:cNvPr>
            <p:cNvSpPr txBox="1"/>
            <p:nvPr/>
          </p:nvSpPr>
          <p:spPr>
            <a:xfrm>
              <a:off x="5865019" y="21183"/>
              <a:ext cx="3086014" cy="402789"/>
            </a:xfrm>
            <a:prstGeom prst="rect">
              <a:avLst/>
            </a:prstGeom>
            <a:grpFill/>
            <a:ln>
              <a:noFill/>
            </a:ln>
          </p:spPr>
          <p:style>
            <a:lnRef idx="0">
              <a:scrgbClr r="0" g="0" b="0"/>
            </a:lnRef>
            <a:fillRef idx="0">
              <a:scrgbClr r="0" g="0" b="0"/>
            </a:fillRef>
            <a:effectRef idx="0">
              <a:scrgbClr r="0" g="0" b="0"/>
            </a:effectRef>
            <a:fontRef idx="minor">
              <a:schemeClr val="dk1"/>
            </a:fontRef>
          </p:style>
          <p:txBody>
            <a:bodyPr spcFirstLastPara="0" vert="horz" wrap="square" lIns="57150" tIns="57150" rIns="57150" bIns="57150" numCol="1" spcCol="1270" anchor="ctr" anchorCtr="0">
              <a:noAutofit/>
            </a:bodyPr>
            <a:lstStyle/>
            <a:p>
              <a:pPr algn="ctr" defTabSz="666750">
                <a:lnSpc>
                  <a:spcPct val="90000"/>
                </a:lnSpc>
                <a:spcAft>
                  <a:spcPct val="35000"/>
                </a:spcAft>
              </a:pPr>
              <a:r>
                <a:rPr lang="en-GB" sz="1400">
                  <a:solidFill>
                    <a:schemeClr val="bg1"/>
                  </a:solidFill>
                  <a:latin typeface="+mj-lt"/>
                  <a:cs typeface="Calibri" panose="020F0502020204030204" pitchFamily="34" charset="0"/>
                </a:rPr>
                <a:t>Fund level</a:t>
              </a:r>
            </a:p>
          </p:txBody>
        </p:sp>
      </p:grpSp>
      <p:grpSp>
        <p:nvGrpSpPr>
          <p:cNvPr id="22" name="Group 21">
            <a:extLst>
              <a:ext uri="{FF2B5EF4-FFF2-40B4-BE49-F238E27FC236}">
                <a16:creationId xmlns:a16="http://schemas.microsoft.com/office/drawing/2014/main" id="{211C286F-A76C-424A-9452-BF62AF97A10E}"/>
              </a:ext>
            </a:extLst>
          </p:cNvPr>
          <p:cNvGrpSpPr/>
          <p:nvPr/>
        </p:nvGrpSpPr>
        <p:grpSpPr>
          <a:xfrm>
            <a:off x="905102" y="2828889"/>
            <a:ext cx="3240000" cy="432000"/>
            <a:chOff x="30083" y="498323"/>
            <a:chExt cx="2115173" cy="427851"/>
          </a:xfrm>
          <a:solidFill>
            <a:schemeClr val="accent5"/>
          </a:solidFill>
        </p:grpSpPr>
        <p:sp>
          <p:nvSpPr>
            <p:cNvPr id="23" name="Rectangle: Rounded Corners 22">
              <a:extLst>
                <a:ext uri="{FF2B5EF4-FFF2-40B4-BE49-F238E27FC236}">
                  <a16:creationId xmlns:a16="http://schemas.microsoft.com/office/drawing/2014/main" id="{8BDDE61F-051B-4813-8396-FC2C736DE499}"/>
                </a:ext>
              </a:extLst>
            </p:cNvPr>
            <p:cNvSpPr/>
            <p:nvPr/>
          </p:nvSpPr>
          <p:spPr>
            <a:xfrm>
              <a:off x="30083" y="498323"/>
              <a:ext cx="2115173" cy="427851"/>
            </a:xfrm>
            <a:prstGeom prst="roundRect">
              <a:avLst>
                <a:gd name="adj" fmla="val 10000"/>
              </a:avLst>
            </a:prstGeom>
            <a:grpFill/>
            <a:ln>
              <a:noFill/>
            </a:ln>
          </p:spPr>
          <p:style>
            <a:lnRef idx="0">
              <a:schemeClr val="lt1">
                <a:hueOff val="0"/>
                <a:satOff val="0"/>
                <a:lumOff val="0"/>
                <a:alphaOff val="0"/>
              </a:schemeClr>
            </a:lnRef>
            <a:fillRef idx="2">
              <a:scrgbClr r="0" g="0" b="0"/>
            </a:fillRef>
            <a:effectRef idx="1">
              <a:schemeClr val="accent1">
                <a:hueOff val="0"/>
                <a:satOff val="0"/>
                <a:lumOff val="0"/>
                <a:alphaOff val="0"/>
              </a:schemeClr>
            </a:effectRef>
            <a:fontRef idx="minor">
              <a:schemeClr val="dk1"/>
            </a:fontRef>
          </p:style>
        </p:sp>
        <p:sp>
          <p:nvSpPr>
            <p:cNvPr id="24" name="Rectangle: Rounded Corners 4">
              <a:extLst>
                <a:ext uri="{FF2B5EF4-FFF2-40B4-BE49-F238E27FC236}">
                  <a16:creationId xmlns:a16="http://schemas.microsoft.com/office/drawing/2014/main" id="{811FBA70-68B9-4904-A129-BB2FCFF42223}"/>
                </a:ext>
              </a:extLst>
            </p:cNvPr>
            <p:cNvSpPr txBox="1"/>
            <p:nvPr/>
          </p:nvSpPr>
          <p:spPr>
            <a:xfrm>
              <a:off x="42614" y="510854"/>
              <a:ext cx="2090111" cy="402789"/>
            </a:xfrm>
            <a:prstGeom prst="rect">
              <a:avLst/>
            </a:prstGeom>
            <a:grpFill/>
            <a:ln>
              <a:noFill/>
            </a:ln>
          </p:spPr>
          <p:style>
            <a:lnRef idx="0">
              <a:scrgbClr r="0" g="0" b="0"/>
            </a:lnRef>
            <a:fillRef idx="0">
              <a:scrgbClr r="0" g="0" b="0"/>
            </a:fillRef>
            <a:effectRef idx="0">
              <a:scrgbClr r="0" g="0" b="0"/>
            </a:effectRef>
            <a:fontRef idx="minor">
              <a:schemeClr val="dk1"/>
            </a:fontRef>
          </p:style>
          <p:txBody>
            <a:bodyPr spcFirstLastPara="0" vert="horz" wrap="square" lIns="49530" tIns="49530" rIns="49530" bIns="49530" numCol="1" spcCol="1270" anchor="ctr" anchorCtr="0">
              <a:noAutofit/>
            </a:bodyPr>
            <a:lstStyle/>
            <a:p>
              <a:pPr algn="ctr" defTabSz="577850">
                <a:lnSpc>
                  <a:spcPct val="90000"/>
                </a:lnSpc>
                <a:spcAft>
                  <a:spcPct val="35000"/>
                </a:spcAft>
              </a:pPr>
              <a:r>
                <a:rPr lang="en-GB" sz="1300">
                  <a:solidFill>
                    <a:schemeClr val="bg1"/>
                  </a:solidFill>
                  <a:latin typeface="+mj-lt"/>
                  <a:cs typeface="Calibri" panose="020F0502020204030204" pitchFamily="34" charset="0"/>
                </a:rPr>
                <a:t>Universe Construction</a:t>
              </a:r>
            </a:p>
          </p:txBody>
        </p:sp>
      </p:grpSp>
      <p:grpSp>
        <p:nvGrpSpPr>
          <p:cNvPr id="25" name="Group 24">
            <a:extLst>
              <a:ext uri="{FF2B5EF4-FFF2-40B4-BE49-F238E27FC236}">
                <a16:creationId xmlns:a16="http://schemas.microsoft.com/office/drawing/2014/main" id="{4DBB989E-480F-441A-B110-49AE93D11891}"/>
              </a:ext>
            </a:extLst>
          </p:cNvPr>
          <p:cNvGrpSpPr/>
          <p:nvPr/>
        </p:nvGrpSpPr>
        <p:grpSpPr>
          <a:xfrm>
            <a:off x="4429170" y="2841793"/>
            <a:ext cx="3240000" cy="432000"/>
            <a:chOff x="2325496" y="485455"/>
            <a:chExt cx="3187909" cy="427851"/>
          </a:xfrm>
          <a:solidFill>
            <a:schemeClr val="accent5"/>
          </a:solidFill>
        </p:grpSpPr>
        <p:sp>
          <p:nvSpPr>
            <p:cNvPr id="26" name="Rectangle: Rounded Corners 25">
              <a:extLst>
                <a:ext uri="{FF2B5EF4-FFF2-40B4-BE49-F238E27FC236}">
                  <a16:creationId xmlns:a16="http://schemas.microsoft.com/office/drawing/2014/main" id="{92D4CBDB-91EA-43E3-8A03-3342A52D8819}"/>
                </a:ext>
              </a:extLst>
            </p:cNvPr>
            <p:cNvSpPr/>
            <p:nvPr/>
          </p:nvSpPr>
          <p:spPr>
            <a:xfrm>
              <a:off x="2325496" y="485455"/>
              <a:ext cx="3187909" cy="427851"/>
            </a:xfrm>
            <a:prstGeom prst="roundRect">
              <a:avLst>
                <a:gd name="adj" fmla="val 10000"/>
              </a:avLst>
            </a:prstGeom>
            <a:grpFill/>
            <a:ln>
              <a:noFill/>
            </a:ln>
          </p:spPr>
          <p:style>
            <a:lnRef idx="0">
              <a:schemeClr val="lt1">
                <a:hueOff val="0"/>
                <a:satOff val="0"/>
                <a:lumOff val="0"/>
                <a:alphaOff val="0"/>
              </a:schemeClr>
            </a:lnRef>
            <a:fillRef idx="2">
              <a:scrgbClr r="0" g="0" b="0"/>
            </a:fillRef>
            <a:effectRef idx="1">
              <a:schemeClr val="accent1">
                <a:hueOff val="0"/>
                <a:satOff val="0"/>
                <a:lumOff val="0"/>
                <a:alphaOff val="0"/>
              </a:schemeClr>
            </a:effectRef>
            <a:fontRef idx="minor">
              <a:schemeClr val="dk1"/>
            </a:fontRef>
          </p:style>
        </p:sp>
        <p:sp>
          <p:nvSpPr>
            <p:cNvPr id="27" name="Rectangle: Rounded Corners 6">
              <a:extLst>
                <a:ext uri="{FF2B5EF4-FFF2-40B4-BE49-F238E27FC236}">
                  <a16:creationId xmlns:a16="http://schemas.microsoft.com/office/drawing/2014/main" id="{D3B88F61-177A-40D6-AF1A-34D01020FD74}"/>
                </a:ext>
              </a:extLst>
            </p:cNvPr>
            <p:cNvSpPr txBox="1"/>
            <p:nvPr/>
          </p:nvSpPr>
          <p:spPr>
            <a:xfrm>
              <a:off x="2338027" y="497986"/>
              <a:ext cx="3162847" cy="402789"/>
            </a:xfrm>
            <a:prstGeom prst="rect">
              <a:avLst/>
            </a:prstGeom>
            <a:grpFill/>
            <a:ln>
              <a:noFill/>
            </a:ln>
          </p:spPr>
          <p:style>
            <a:lnRef idx="0">
              <a:scrgbClr r="0" g="0" b="0"/>
            </a:lnRef>
            <a:fillRef idx="0">
              <a:scrgbClr r="0" g="0" b="0"/>
            </a:fillRef>
            <a:effectRef idx="0">
              <a:scrgbClr r="0" g="0" b="0"/>
            </a:effectRef>
            <a:fontRef idx="minor">
              <a:schemeClr val="dk1"/>
            </a:fontRef>
          </p:style>
          <p:txBody>
            <a:bodyPr spcFirstLastPara="0" vert="horz" wrap="square" lIns="49530" tIns="49530" rIns="49530" bIns="49530" numCol="1" spcCol="1270" anchor="ctr" anchorCtr="0">
              <a:noAutofit/>
            </a:bodyPr>
            <a:lstStyle/>
            <a:p>
              <a:pPr algn="ctr" defTabSz="577850">
                <a:lnSpc>
                  <a:spcPct val="90000"/>
                </a:lnSpc>
                <a:spcAft>
                  <a:spcPct val="35000"/>
                </a:spcAft>
              </a:pPr>
              <a:r>
                <a:rPr lang="en-GB" sz="1300">
                  <a:solidFill>
                    <a:schemeClr val="bg1"/>
                  </a:solidFill>
                  <a:latin typeface="+mj-lt"/>
                  <a:cs typeface="Calibri" panose="020F0502020204030204" pitchFamily="34" charset="0"/>
                </a:rPr>
                <a:t>Fundamental Analysis</a:t>
              </a:r>
            </a:p>
          </p:txBody>
        </p:sp>
      </p:grpSp>
      <p:grpSp>
        <p:nvGrpSpPr>
          <p:cNvPr id="28" name="Group 27">
            <a:extLst>
              <a:ext uri="{FF2B5EF4-FFF2-40B4-BE49-F238E27FC236}">
                <a16:creationId xmlns:a16="http://schemas.microsoft.com/office/drawing/2014/main" id="{E298DE50-AF16-4270-9B1D-8A6DDBDBD6BE}"/>
              </a:ext>
            </a:extLst>
          </p:cNvPr>
          <p:cNvGrpSpPr/>
          <p:nvPr/>
        </p:nvGrpSpPr>
        <p:grpSpPr>
          <a:xfrm>
            <a:off x="8226898" y="2822901"/>
            <a:ext cx="1440000" cy="432000"/>
            <a:chOff x="6185111" y="483657"/>
            <a:chExt cx="1134275" cy="444987"/>
          </a:xfrm>
          <a:solidFill>
            <a:schemeClr val="accent4"/>
          </a:solidFill>
        </p:grpSpPr>
        <p:sp>
          <p:nvSpPr>
            <p:cNvPr id="29" name="Rectangle: Rounded Corners 28">
              <a:extLst>
                <a:ext uri="{FF2B5EF4-FFF2-40B4-BE49-F238E27FC236}">
                  <a16:creationId xmlns:a16="http://schemas.microsoft.com/office/drawing/2014/main" id="{86D1432C-1D9D-419E-9912-905E98B41FEE}"/>
                </a:ext>
              </a:extLst>
            </p:cNvPr>
            <p:cNvSpPr/>
            <p:nvPr/>
          </p:nvSpPr>
          <p:spPr>
            <a:xfrm>
              <a:off x="6185111" y="483657"/>
              <a:ext cx="1134275" cy="444987"/>
            </a:xfrm>
            <a:prstGeom prst="roundRect">
              <a:avLst>
                <a:gd name="adj" fmla="val 10000"/>
              </a:avLst>
            </a:prstGeom>
            <a:grpFill/>
            <a:ln>
              <a:noFill/>
            </a:ln>
          </p:spPr>
          <p:style>
            <a:lnRef idx="0">
              <a:scrgbClr r="0" g="0" b="0"/>
            </a:lnRef>
            <a:fillRef idx="2">
              <a:scrgbClr r="0" g="0" b="0"/>
            </a:fillRef>
            <a:effectRef idx="1">
              <a:schemeClr val="accent1">
                <a:hueOff val="0"/>
                <a:satOff val="0"/>
                <a:lumOff val="0"/>
                <a:alphaOff val="0"/>
              </a:schemeClr>
            </a:effectRef>
            <a:fontRef idx="minor">
              <a:schemeClr val="dk1"/>
            </a:fontRef>
          </p:style>
        </p:sp>
        <p:sp>
          <p:nvSpPr>
            <p:cNvPr id="30" name="Rectangle: Rounded Corners 8">
              <a:extLst>
                <a:ext uri="{FF2B5EF4-FFF2-40B4-BE49-F238E27FC236}">
                  <a16:creationId xmlns:a16="http://schemas.microsoft.com/office/drawing/2014/main" id="{82ABDD3B-F873-4100-9C6E-231B70DE648D}"/>
                </a:ext>
              </a:extLst>
            </p:cNvPr>
            <p:cNvSpPr txBox="1"/>
            <p:nvPr/>
          </p:nvSpPr>
          <p:spPr>
            <a:xfrm>
              <a:off x="6198144" y="496690"/>
              <a:ext cx="1108209" cy="418921"/>
            </a:xfrm>
            <a:prstGeom prst="rect">
              <a:avLst/>
            </a:prstGeom>
            <a:grpFill/>
            <a:ln>
              <a:noFill/>
            </a:ln>
          </p:spPr>
          <p:style>
            <a:lnRef idx="0">
              <a:scrgbClr r="0" g="0" b="0"/>
            </a:lnRef>
            <a:fillRef idx="0">
              <a:scrgbClr r="0" g="0" b="0"/>
            </a:fillRef>
            <a:effectRef idx="0">
              <a:scrgbClr r="0" g="0" b="0"/>
            </a:effectRef>
            <a:fontRef idx="minor">
              <a:schemeClr val="dk1"/>
            </a:fontRef>
          </p:style>
          <p:txBody>
            <a:bodyPr spcFirstLastPara="0" vert="horz" wrap="square" lIns="49530" tIns="49530" rIns="49530" bIns="49530" numCol="1" spcCol="1270" anchor="ctr" anchorCtr="0">
              <a:noAutofit/>
            </a:bodyPr>
            <a:lstStyle/>
            <a:p>
              <a:pPr algn="ctr" defTabSz="577850">
                <a:lnSpc>
                  <a:spcPct val="90000"/>
                </a:lnSpc>
                <a:spcAft>
                  <a:spcPct val="35000"/>
                </a:spcAft>
              </a:pPr>
              <a:r>
                <a:rPr lang="en-GB" sz="1300">
                  <a:solidFill>
                    <a:schemeClr val="bg1"/>
                  </a:solidFill>
                  <a:latin typeface="+mj-lt"/>
                  <a:cs typeface="Calibri" panose="020F0502020204030204" pitchFamily="34" charset="0"/>
                </a:rPr>
                <a:t>Proxy Voting</a:t>
              </a:r>
            </a:p>
          </p:txBody>
        </p:sp>
      </p:grpSp>
      <p:grpSp>
        <p:nvGrpSpPr>
          <p:cNvPr id="31" name="Group 30">
            <a:extLst>
              <a:ext uri="{FF2B5EF4-FFF2-40B4-BE49-F238E27FC236}">
                <a16:creationId xmlns:a16="http://schemas.microsoft.com/office/drawing/2014/main" id="{B74F5894-C3E8-4600-94E7-98840841D9F4}"/>
              </a:ext>
            </a:extLst>
          </p:cNvPr>
          <p:cNvGrpSpPr/>
          <p:nvPr/>
        </p:nvGrpSpPr>
        <p:grpSpPr>
          <a:xfrm>
            <a:off x="9855826" y="2835553"/>
            <a:ext cx="1440000" cy="432000"/>
            <a:chOff x="7446604" y="483657"/>
            <a:chExt cx="1166367" cy="427851"/>
          </a:xfrm>
          <a:solidFill>
            <a:schemeClr val="accent4"/>
          </a:solidFill>
        </p:grpSpPr>
        <p:sp>
          <p:nvSpPr>
            <p:cNvPr id="32" name="Rectangle: Rounded Corners 31">
              <a:extLst>
                <a:ext uri="{FF2B5EF4-FFF2-40B4-BE49-F238E27FC236}">
                  <a16:creationId xmlns:a16="http://schemas.microsoft.com/office/drawing/2014/main" id="{0FCB47F3-907E-4BD5-B91D-D2949798F923}"/>
                </a:ext>
              </a:extLst>
            </p:cNvPr>
            <p:cNvSpPr/>
            <p:nvPr/>
          </p:nvSpPr>
          <p:spPr>
            <a:xfrm>
              <a:off x="7446604" y="483657"/>
              <a:ext cx="1166367" cy="427851"/>
            </a:xfrm>
            <a:prstGeom prst="roundRect">
              <a:avLst>
                <a:gd name="adj" fmla="val 10000"/>
              </a:avLst>
            </a:prstGeom>
            <a:grpFill/>
            <a:ln>
              <a:noFill/>
            </a:ln>
          </p:spPr>
          <p:style>
            <a:lnRef idx="0">
              <a:scrgbClr r="0" g="0" b="0"/>
            </a:lnRef>
            <a:fillRef idx="2">
              <a:scrgbClr r="0" g="0" b="0"/>
            </a:fillRef>
            <a:effectRef idx="1">
              <a:schemeClr val="accent1">
                <a:hueOff val="0"/>
                <a:satOff val="0"/>
                <a:lumOff val="0"/>
                <a:alphaOff val="0"/>
              </a:schemeClr>
            </a:effectRef>
            <a:fontRef idx="minor">
              <a:schemeClr val="dk1"/>
            </a:fontRef>
          </p:style>
        </p:sp>
        <p:sp>
          <p:nvSpPr>
            <p:cNvPr id="33" name="Rectangle: Rounded Corners 10">
              <a:extLst>
                <a:ext uri="{FF2B5EF4-FFF2-40B4-BE49-F238E27FC236}">
                  <a16:creationId xmlns:a16="http://schemas.microsoft.com/office/drawing/2014/main" id="{EAE3A6D0-7E0B-41E0-B3AC-0CC562C3A027}"/>
                </a:ext>
              </a:extLst>
            </p:cNvPr>
            <p:cNvSpPr txBox="1"/>
            <p:nvPr/>
          </p:nvSpPr>
          <p:spPr>
            <a:xfrm>
              <a:off x="7459135" y="496188"/>
              <a:ext cx="1141305" cy="402789"/>
            </a:xfrm>
            <a:prstGeom prst="rect">
              <a:avLst/>
            </a:prstGeom>
            <a:grpFill/>
            <a:ln>
              <a:noFill/>
            </a:ln>
          </p:spPr>
          <p:style>
            <a:lnRef idx="0">
              <a:scrgbClr r="0" g="0" b="0"/>
            </a:lnRef>
            <a:fillRef idx="0">
              <a:scrgbClr r="0" g="0" b="0"/>
            </a:fillRef>
            <a:effectRef idx="0">
              <a:scrgbClr r="0" g="0" b="0"/>
            </a:effectRef>
            <a:fontRef idx="minor">
              <a:schemeClr val="dk1"/>
            </a:fontRef>
          </p:style>
          <p:txBody>
            <a:bodyPr spcFirstLastPara="0" vert="horz" wrap="square" lIns="45720" tIns="45720" rIns="45720" bIns="45720" numCol="1" spcCol="1270" anchor="ctr" anchorCtr="0">
              <a:noAutofit/>
            </a:bodyPr>
            <a:lstStyle/>
            <a:p>
              <a:pPr algn="ctr" defTabSz="533400">
                <a:lnSpc>
                  <a:spcPct val="90000"/>
                </a:lnSpc>
                <a:spcAft>
                  <a:spcPct val="35000"/>
                </a:spcAft>
              </a:pPr>
              <a:r>
                <a:rPr lang="en-GB" sz="1200">
                  <a:solidFill>
                    <a:schemeClr val="bg1"/>
                  </a:solidFill>
                  <a:latin typeface="+mj-lt"/>
                  <a:cs typeface="Calibri" panose="020F0502020204030204" pitchFamily="34" charset="0"/>
                </a:rPr>
                <a:t>Company Engagement</a:t>
              </a:r>
            </a:p>
          </p:txBody>
        </p:sp>
      </p:grpSp>
      <p:grpSp>
        <p:nvGrpSpPr>
          <p:cNvPr id="34" name="Group 33">
            <a:extLst>
              <a:ext uri="{FF2B5EF4-FFF2-40B4-BE49-F238E27FC236}">
                <a16:creationId xmlns:a16="http://schemas.microsoft.com/office/drawing/2014/main" id="{24EB1F2B-CD4A-4E16-94FC-A1A712D959AA}"/>
              </a:ext>
            </a:extLst>
          </p:cNvPr>
          <p:cNvGrpSpPr/>
          <p:nvPr/>
        </p:nvGrpSpPr>
        <p:grpSpPr>
          <a:xfrm>
            <a:off x="1137825" y="3358741"/>
            <a:ext cx="2880000" cy="432000"/>
            <a:chOff x="0" y="993374"/>
            <a:chExt cx="2154920" cy="427851"/>
          </a:xfrm>
          <a:solidFill>
            <a:schemeClr val="accent3"/>
          </a:solidFill>
        </p:grpSpPr>
        <p:sp>
          <p:nvSpPr>
            <p:cNvPr id="35" name="Rectangle: Rounded Corners 34">
              <a:extLst>
                <a:ext uri="{FF2B5EF4-FFF2-40B4-BE49-F238E27FC236}">
                  <a16:creationId xmlns:a16="http://schemas.microsoft.com/office/drawing/2014/main" id="{9660A4D7-FFBE-41DD-8E1C-A46901A11D97}"/>
                </a:ext>
              </a:extLst>
            </p:cNvPr>
            <p:cNvSpPr/>
            <p:nvPr/>
          </p:nvSpPr>
          <p:spPr>
            <a:xfrm>
              <a:off x="0" y="993374"/>
              <a:ext cx="2154920" cy="427851"/>
            </a:xfrm>
            <a:prstGeom prst="roundRect">
              <a:avLst>
                <a:gd name="adj" fmla="val 10000"/>
              </a:avLst>
            </a:prstGeom>
            <a:grpFill/>
            <a:ln>
              <a:noFill/>
            </a:ln>
          </p:spPr>
          <p:style>
            <a:lnRef idx="0">
              <a:schemeClr val="lt1">
                <a:hueOff val="0"/>
                <a:satOff val="0"/>
                <a:lumOff val="0"/>
                <a:alphaOff val="0"/>
              </a:schemeClr>
            </a:lnRef>
            <a:fillRef idx="2">
              <a:scrgbClr r="0" g="0" b="0"/>
            </a:fillRef>
            <a:effectRef idx="1">
              <a:schemeClr val="accent1">
                <a:hueOff val="0"/>
                <a:satOff val="0"/>
                <a:lumOff val="0"/>
                <a:alphaOff val="0"/>
              </a:schemeClr>
            </a:effectRef>
            <a:fontRef idx="minor">
              <a:schemeClr val="dk1"/>
            </a:fontRef>
          </p:style>
        </p:sp>
        <p:sp>
          <p:nvSpPr>
            <p:cNvPr id="36" name="Rectangle: Rounded Corners 4">
              <a:extLst>
                <a:ext uri="{FF2B5EF4-FFF2-40B4-BE49-F238E27FC236}">
                  <a16:creationId xmlns:a16="http://schemas.microsoft.com/office/drawing/2014/main" id="{B097F8E2-81FB-4680-B688-96E2C7BB9924}"/>
                </a:ext>
              </a:extLst>
            </p:cNvPr>
            <p:cNvSpPr txBox="1"/>
            <p:nvPr/>
          </p:nvSpPr>
          <p:spPr>
            <a:xfrm>
              <a:off x="12531" y="1005905"/>
              <a:ext cx="2129858" cy="402789"/>
            </a:xfrm>
            <a:prstGeom prst="rect">
              <a:avLst/>
            </a:prstGeom>
            <a:grpFill/>
            <a:ln>
              <a:noFill/>
            </a:ln>
          </p:spPr>
          <p:style>
            <a:lnRef idx="0">
              <a:scrgbClr r="0" g="0" b="0"/>
            </a:lnRef>
            <a:fillRef idx="0">
              <a:scrgbClr r="0" g="0" b="0"/>
            </a:fillRef>
            <a:effectRef idx="0">
              <a:scrgbClr r="0" g="0" b="0"/>
            </a:effectRef>
            <a:fontRef idx="minor">
              <a:schemeClr val="dk1"/>
            </a:fontRef>
          </p:style>
          <p:txBody>
            <a:bodyPr spcFirstLastPara="0" vert="horz" wrap="square" lIns="49530" tIns="49530" rIns="49530" bIns="49530" numCol="1" spcCol="1270" anchor="ctr" anchorCtr="0">
              <a:noAutofit/>
            </a:bodyPr>
            <a:lstStyle/>
            <a:p>
              <a:pPr algn="ctr" defTabSz="577850">
                <a:lnSpc>
                  <a:spcPct val="90000"/>
                </a:lnSpc>
                <a:spcAft>
                  <a:spcPct val="35000"/>
                </a:spcAft>
              </a:pPr>
              <a:r>
                <a:rPr lang="en-GB" sz="1300">
                  <a:solidFill>
                    <a:schemeClr val="bg1"/>
                  </a:solidFill>
                  <a:latin typeface="+mj-lt"/>
                  <a:cs typeface="Calibri" panose="020F0502020204030204" pitchFamily="34" charset="0"/>
                </a:rPr>
                <a:t>Exclusionary</a:t>
              </a:r>
            </a:p>
          </p:txBody>
        </p:sp>
      </p:grpSp>
      <p:sp>
        <p:nvSpPr>
          <p:cNvPr id="38" name="Rectangle: Rounded Corners 37">
            <a:extLst>
              <a:ext uri="{FF2B5EF4-FFF2-40B4-BE49-F238E27FC236}">
                <a16:creationId xmlns:a16="http://schemas.microsoft.com/office/drawing/2014/main" id="{F4FD6D9B-18A9-4EE7-B8CA-CDBC448B8CCE}"/>
              </a:ext>
            </a:extLst>
          </p:cNvPr>
          <p:cNvSpPr/>
          <p:nvPr/>
        </p:nvSpPr>
        <p:spPr>
          <a:xfrm>
            <a:off x="4604015" y="3368208"/>
            <a:ext cx="2880000" cy="432000"/>
          </a:xfrm>
          <a:prstGeom prst="roundRect">
            <a:avLst>
              <a:gd name="adj" fmla="val 10000"/>
            </a:avLst>
          </a:prstGeom>
          <a:solidFill>
            <a:schemeClr val="accent4"/>
          </a:solidFill>
          <a:ln>
            <a:noFill/>
          </a:ln>
        </p:spPr>
        <p:style>
          <a:lnRef idx="0">
            <a:schemeClr val="lt1">
              <a:hueOff val="0"/>
              <a:satOff val="0"/>
              <a:lumOff val="0"/>
              <a:alphaOff val="0"/>
            </a:schemeClr>
          </a:lnRef>
          <a:fillRef idx="2">
            <a:scrgbClr r="0" g="0" b="0"/>
          </a:fillRef>
          <a:effectRef idx="1">
            <a:schemeClr val="accent1">
              <a:hueOff val="0"/>
              <a:satOff val="0"/>
              <a:lumOff val="0"/>
              <a:alphaOff val="0"/>
            </a:schemeClr>
          </a:effectRef>
          <a:fontRef idx="minor">
            <a:schemeClr val="dk1"/>
          </a:fontRef>
        </p:style>
        <p:txBody>
          <a:bodyPr anchor="ctr"/>
          <a:lstStyle/>
          <a:p>
            <a:pPr algn="ctr"/>
            <a:r>
              <a:rPr lang="en-GB" sz="1300">
                <a:solidFill>
                  <a:schemeClr val="bg1"/>
                </a:solidFill>
                <a:latin typeface="+mj-lt"/>
                <a:cs typeface="Calibri" panose="020F0502020204030204" pitchFamily="34" charset="0"/>
              </a:rPr>
              <a:t>Sustainability Assessment</a:t>
            </a:r>
          </a:p>
        </p:txBody>
      </p:sp>
      <p:sp>
        <p:nvSpPr>
          <p:cNvPr id="41" name="Rectangle: Rounded Corners 40">
            <a:extLst>
              <a:ext uri="{FF2B5EF4-FFF2-40B4-BE49-F238E27FC236}">
                <a16:creationId xmlns:a16="http://schemas.microsoft.com/office/drawing/2014/main" id="{9A2107CE-247D-40C2-AC49-6ACC547F01BC}"/>
              </a:ext>
            </a:extLst>
          </p:cNvPr>
          <p:cNvSpPr/>
          <p:nvPr/>
        </p:nvSpPr>
        <p:spPr>
          <a:xfrm>
            <a:off x="8243444" y="3312469"/>
            <a:ext cx="1440000" cy="1800000"/>
          </a:xfrm>
          <a:prstGeom prst="roundRect">
            <a:avLst>
              <a:gd name="adj" fmla="val 10000"/>
            </a:avLst>
          </a:prstGeom>
          <a:solidFill>
            <a:schemeClr val="accent4">
              <a:alpha val="40000"/>
            </a:schemeClr>
          </a:solidFill>
          <a:ln>
            <a:noFill/>
          </a:ln>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anchor="ctr"/>
          <a:lstStyle/>
          <a:p>
            <a:pPr algn="ctr"/>
            <a:r>
              <a:rPr lang="en-GB" sz="1100">
                <a:latin typeface="+mj-lt"/>
                <a:cs typeface="Calibri" panose="020F0502020204030204" pitchFamily="34" charset="0"/>
              </a:rPr>
              <a:t>Shareholder activism can influence specific ESG practices, particularly governance</a:t>
            </a:r>
          </a:p>
          <a:p>
            <a:pPr algn="ctr"/>
            <a:endParaRPr lang="en-GB" sz="1100">
              <a:latin typeface="+mj-lt"/>
              <a:cs typeface="Calibri" panose="020F0502020204030204" pitchFamily="34" charset="0"/>
            </a:endParaRPr>
          </a:p>
        </p:txBody>
      </p:sp>
      <p:sp>
        <p:nvSpPr>
          <p:cNvPr id="44" name="Rectangle: Rounded Corners 43">
            <a:extLst>
              <a:ext uri="{FF2B5EF4-FFF2-40B4-BE49-F238E27FC236}">
                <a16:creationId xmlns:a16="http://schemas.microsoft.com/office/drawing/2014/main" id="{79EF1FF1-7C8F-4196-9F79-507D25EC4B64}"/>
              </a:ext>
            </a:extLst>
          </p:cNvPr>
          <p:cNvSpPr/>
          <p:nvPr/>
        </p:nvSpPr>
        <p:spPr>
          <a:xfrm>
            <a:off x="1212603" y="4369550"/>
            <a:ext cx="1332000" cy="1800000"/>
          </a:xfrm>
          <a:prstGeom prst="roundRect">
            <a:avLst>
              <a:gd name="adj" fmla="val 10000"/>
            </a:avLst>
          </a:prstGeom>
          <a:solidFill>
            <a:srgbClr val="C8102E">
              <a:alpha val="40000"/>
            </a:srgbClr>
          </a:solidFill>
          <a:ln>
            <a:noFill/>
          </a:ln>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anchor="ctr"/>
          <a:lstStyle/>
          <a:p>
            <a:pPr algn="ctr" defTabSz="444500">
              <a:lnSpc>
                <a:spcPct val="90000"/>
              </a:lnSpc>
              <a:spcAft>
                <a:spcPct val="35000"/>
              </a:spcAft>
            </a:pPr>
            <a:r>
              <a:rPr lang="en-GB" sz="1100">
                <a:latin typeface="+mj-lt"/>
                <a:cs typeface="Calibri" panose="020F0502020204030204" pitchFamily="34" charset="0"/>
              </a:rPr>
              <a:t>Coal</a:t>
            </a:r>
          </a:p>
          <a:p>
            <a:pPr algn="ctr" defTabSz="444500">
              <a:lnSpc>
                <a:spcPct val="90000"/>
              </a:lnSpc>
              <a:spcAft>
                <a:spcPct val="35000"/>
              </a:spcAft>
            </a:pPr>
            <a:r>
              <a:rPr lang="en-GB" sz="1100">
                <a:latin typeface="+mj-lt"/>
                <a:cs typeface="Calibri" panose="020F0502020204030204" pitchFamily="34" charset="0"/>
              </a:rPr>
              <a:t>Fossil Fuels</a:t>
            </a:r>
          </a:p>
          <a:p>
            <a:pPr algn="ctr" defTabSz="444500">
              <a:lnSpc>
                <a:spcPct val="90000"/>
              </a:lnSpc>
              <a:spcAft>
                <a:spcPct val="35000"/>
              </a:spcAft>
            </a:pPr>
            <a:r>
              <a:rPr lang="en-GB" sz="1100">
                <a:latin typeface="+mj-lt"/>
                <a:cs typeface="Calibri" panose="020F0502020204030204" pitchFamily="34" charset="0"/>
              </a:rPr>
              <a:t>Gambling</a:t>
            </a:r>
          </a:p>
          <a:p>
            <a:pPr algn="ctr" defTabSz="444500">
              <a:lnSpc>
                <a:spcPct val="90000"/>
              </a:lnSpc>
              <a:spcAft>
                <a:spcPct val="35000"/>
              </a:spcAft>
            </a:pPr>
            <a:r>
              <a:rPr lang="en-GB" sz="1100">
                <a:latin typeface="+mj-lt"/>
                <a:cs typeface="Calibri" panose="020F0502020204030204" pitchFamily="34" charset="0"/>
              </a:rPr>
              <a:t>Nuclear</a:t>
            </a:r>
          </a:p>
          <a:p>
            <a:pPr algn="ctr" defTabSz="444500">
              <a:lnSpc>
                <a:spcPct val="90000"/>
              </a:lnSpc>
              <a:spcAft>
                <a:spcPct val="35000"/>
              </a:spcAft>
            </a:pPr>
            <a:r>
              <a:rPr lang="en-GB" sz="1100">
                <a:latin typeface="+mj-lt"/>
                <a:cs typeface="Calibri" panose="020F0502020204030204" pitchFamily="34" charset="0"/>
              </a:rPr>
              <a:t>Palm Oil</a:t>
            </a:r>
          </a:p>
          <a:p>
            <a:pPr algn="ctr" defTabSz="444500">
              <a:lnSpc>
                <a:spcPct val="90000"/>
              </a:lnSpc>
              <a:spcAft>
                <a:spcPct val="35000"/>
              </a:spcAft>
            </a:pPr>
            <a:r>
              <a:rPr lang="en-GB" sz="1100">
                <a:latin typeface="+mj-lt"/>
                <a:cs typeface="Calibri" panose="020F0502020204030204" pitchFamily="34" charset="0"/>
              </a:rPr>
              <a:t>Tobacco</a:t>
            </a:r>
          </a:p>
          <a:p>
            <a:pPr algn="ctr" defTabSz="444500">
              <a:lnSpc>
                <a:spcPct val="90000"/>
              </a:lnSpc>
              <a:spcAft>
                <a:spcPct val="35000"/>
              </a:spcAft>
            </a:pPr>
            <a:r>
              <a:rPr lang="en-GB" sz="1100">
                <a:latin typeface="+mj-lt"/>
                <a:cs typeface="Calibri" panose="020F0502020204030204" pitchFamily="34" charset="0"/>
              </a:rPr>
              <a:t>Weapons</a:t>
            </a:r>
          </a:p>
        </p:txBody>
      </p:sp>
      <p:sp>
        <p:nvSpPr>
          <p:cNvPr id="47" name="Rectangle: Rounded Corners 46">
            <a:extLst>
              <a:ext uri="{FF2B5EF4-FFF2-40B4-BE49-F238E27FC236}">
                <a16:creationId xmlns:a16="http://schemas.microsoft.com/office/drawing/2014/main" id="{D5C7EFAF-04EC-4F49-8EBB-4DF4D5543516}"/>
              </a:ext>
            </a:extLst>
          </p:cNvPr>
          <p:cNvSpPr/>
          <p:nvPr/>
        </p:nvSpPr>
        <p:spPr>
          <a:xfrm>
            <a:off x="2596336" y="4374262"/>
            <a:ext cx="1332000" cy="1800000"/>
          </a:xfrm>
          <a:prstGeom prst="roundRect">
            <a:avLst>
              <a:gd name="adj" fmla="val 10000"/>
            </a:avLst>
          </a:prstGeom>
          <a:solidFill>
            <a:srgbClr val="C8102E">
              <a:alpha val="40000"/>
            </a:srgbClr>
          </a:solidFill>
          <a:ln>
            <a:noFill/>
          </a:ln>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anchor="ctr"/>
          <a:lstStyle/>
          <a:p>
            <a:pPr algn="ctr" defTabSz="444500">
              <a:lnSpc>
                <a:spcPct val="90000"/>
              </a:lnSpc>
              <a:spcAft>
                <a:spcPct val="35000"/>
              </a:spcAft>
            </a:pPr>
            <a:r>
              <a:rPr lang="en-GB" sz="1100">
                <a:latin typeface="+mj-lt"/>
                <a:cs typeface="Calibri" panose="020F0502020204030204" pitchFamily="34" charset="0"/>
              </a:rPr>
              <a:t>Exclude ESG Laggards </a:t>
            </a:r>
          </a:p>
        </p:txBody>
      </p:sp>
      <p:sp>
        <p:nvSpPr>
          <p:cNvPr id="50" name="Rectangle: Rounded Corners 49">
            <a:extLst>
              <a:ext uri="{FF2B5EF4-FFF2-40B4-BE49-F238E27FC236}">
                <a16:creationId xmlns:a16="http://schemas.microsoft.com/office/drawing/2014/main" id="{D1C77846-D017-42CA-AA9B-DEA1DE5EE3C4}"/>
              </a:ext>
            </a:extLst>
          </p:cNvPr>
          <p:cNvSpPr/>
          <p:nvPr/>
        </p:nvSpPr>
        <p:spPr>
          <a:xfrm>
            <a:off x="1212603" y="3893259"/>
            <a:ext cx="1332000" cy="432000"/>
          </a:xfrm>
          <a:prstGeom prst="roundRect">
            <a:avLst>
              <a:gd name="adj" fmla="val 10000"/>
            </a:avLst>
          </a:prstGeom>
          <a:solidFill>
            <a:srgbClr val="C8102E">
              <a:alpha val="80000"/>
            </a:srgbClr>
          </a:solidFill>
          <a:ln>
            <a:noFill/>
          </a:ln>
        </p:spPr>
        <p:style>
          <a:lnRef idx="0">
            <a:schemeClr val="lt1">
              <a:hueOff val="0"/>
              <a:satOff val="0"/>
              <a:lumOff val="0"/>
              <a:alphaOff val="0"/>
            </a:schemeClr>
          </a:lnRef>
          <a:fillRef idx="2">
            <a:scrgbClr r="0" g="0" b="0"/>
          </a:fillRef>
          <a:effectRef idx="1">
            <a:schemeClr val="accent1">
              <a:hueOff val="0"/>
              <a:satOff val="0"/>
              <a:lumOff val="0"/>
              <a:alphaOff val="0"/>
            </a:schemeClr>
          </a:effectRef>
          <a:fontRef idx="minor">
            <a:schemeClr val="dk1"/>
          </a:fontRef>
        </p:style>
        <p:txBody>
          <a:bodyPr anchor="ctr" anchorCtr="0"/>
          <a:lstStyle/>
          <a:p>
            <a:pPr algn="ctr"/>
            <a:r>
              <a:rPr lang="en-US" sz="1300">
                <a:solidFill>
                  <a:schemeClr val="bg1"/>
                </a:solidFill>
              </a:rPr>
              <a:t>Product</a:t>
            </a:r>
            <a:endParaRPr lang="en-GB" sz="1300">
              <a:solidFill>
                <a:schemeClr val="bg1"/>
              </a:solidFill>
            </a:endParaRPr>
          </a:p>
        </p:txBody>
      </p:sp>
      <p:sp>
        <p:nvSpPr>
          <p:cNvPr id="53" name="Rectangle: Rounded Corners 52">
            <a:extLst>
              <a:ext uri="{FF2B5EF4-FFF2-40B4-BE49-F238E27FC236}">
                <a16:creationId xmlns:a16="http://schemas.microsoft.com/office/drawing/2014/main" id="{646F5012-E72F-49B7-BB23-DE1A847C8B96}"/>
              </a:ext>
            </a:extLst>
          </p:cNvPr>
          <p:cNvSpPr/>
          <p:nvPr/>
        </p:nvSpPr>
        <p:spPr>
          <a:xfrm>
            <a:off x="2611217" y="3892892"/>
            <a:ext cx="1332000" cy="427851"/>
          </a:xfrm>
          <a:prstGeom prst="roundRect">
            <a:avLst>
              <a:gd name="adj" fmla="val 10000"/>
            </a:avLst>
          </a:prstGeom>
          <a:solidFill>
            <a:srgbClr val="C8102E">
              <a:alpha val="80000"/>
            </a:srgbClr>
          </a:solidFill>
          <a:ln>
            <a:noFill/>
          </a:ln>
        </p:spPr>
        <p:style>
          <a:lnRef idx="0">
            <a:schemeClr val="lt1">
              <a:hueOff val="0"/>
              <a:satOff val="0"/>
              <a:lumOff val="0"/>
              <a:alphaOff val="0"/>
            </a:schemeClr>
          </a:lnRef>
          <a:fillRef idx="2">
            <a:scrgbClr r="0" g="0" b="0"/>
          </a:fillRef>
          <a:effectRef idx="1">
            <a:schemeClr val="accent1">
              <a:hueOff val="0"/>
              <a:satOff val="0"/>
              <a:lumOff val="0"/>
              <a:alphaOff val="0"/>
            </a:schemeClr>
          </a:effectRef>
          <a:fontRef idx="minor">
            <a:schemeClr val="dk1"/>
          </a:fontRef>
        </p:style>
        <p:txBody>
          <a:bodyPr anchor="ctr" anchorCtr="0"/>
          <a:lstStyle/>
          <a:p>
            <a:pPr algn="ctr"/>
            <a:r>
              <a:rPr lang="en-US" sz="1300">
                <a:solidFill>
                  <a:schemeClr val="bg1"/>
                </a:solidFill>
              </a:rPr>
              <a:t>Practice</a:t>
            </a:r>
            <a:endParaRPr lang="en-GB" sz="1300">
              <a:solidFill>
                <a:schemeClr val="bg1"/>
              </a:solidFill>
            </a:endParaRPr>
          </a:p>
        </p:txBody>
      </p:sp>
      <p:sp>
        <p:nvSpPr>
          <p:cNvPr id="56" name="Rectangle: Rounded Corners 55">
            <a:extLst>
              <a:ext uri="{FF2B5EF4-FFF2-40B4-BE49-F238E27FC236}">
                <a16:creationId xmlns:a16="http://schemas.microsoft.com/office/drawing/2014/main" id="{94D3D80B-328C-45E7-9924-ACB058FFD233}"/>
              </a:ext>
            </a:extLst>
          </p:cNvPr>
          <p:cNvSpPr/>
          <p:nvPr/>
        </p:nvSpPr>
        <p:spPr>
          <a:xfrm>
            <a:off x="4640139" y="4357697"/>
            <a:ext cx="1332000" cy="1800000"/>
          </a:xfrm>
          <a:prstGeom prst="roundRect">
            <a:avLst>
              <a:gd name="adj" fmla="val 10000"/>
            </a:avLst>
          </a:prstGeom>
          <a:solidFill>
            <a:schemeClr val="accent4">
              <a:alpha val="40000"/>
            </a:schemeClr>
          </a:solidFill>
          <a:ln>
            <a:noFill/>
          </a:ln>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anchor="ctr"/>
          <a:lstStyle/>
          <a:p>
            <a:pPr algn="ctr" defTabSz="444500">
              <a:lnSpc>
                <a:spcPct val="90000"/>
              </a:lnSpc>
              <a:spcAft>
                <a:spcPct val="35000"/>
              </a:spcAft>
            </a:pPr>
            <a:r>
              <a:rPr lang="en-GB" sz="1100">
                <a:latin typeface="+mj-lt"/>
                <a:cs typeface="Calibri" panose="020F0502020204030204" pitchFamily="34" charset="0"/>
              </a:rPr>
              <a:t>Do the company’s revenues align with long-term sustainable themes?</a:t>
            </a:r>
          </a:p>
        </p:txBody>
      </p:sp>
      <p:cxnSp>
        <p:nvCxnSpPr>
          <p:cNvPr id="70" name="Straight Arrow Connector 69">
            <a:extLst>
              <a:ext uri="{FF2B5EF4-FFF2-40B4-BE49-F238E27FC236}">
                <a16:creationId xmlns:a16="http://schemas.microsoft.com/office/drawing/2014/main" id="{6B0F2B57-9394-4A5A-BBC0-0956B34AD2B7}"/>
              </a:ext>
            </a:extLst>
          </p:cNvPr>
          <p:cNvCxnSpPr>
            <a:cxnSpLocks/>
          </p:cNvCxnSpPr>
          <p:nvPr/>
        </p:nvCxnSpPr>
        <p:spPr>
          <a:xfrm>
            <a:off x="5452327" y="5564290"/>
            <a:ext cx="0" cy="821483"/>
          </a:xfrm>
          <a:prstGeom prst="straightConnector1">
            <a:avLst/>
          </a:prstGeom>
          <a:ln w="57150">
            <a:noFill/>
            <a:tailEnd type="triangle"/>
          </a:ln>
        </p:spPr>
        <p:style>
          <a:lnRef idx="2">
            <a:schemeClr val="accent1"/>
          </a:lnRef>
          <a:fillRef idx="0">
            <a:schemeClr val="accent1"/>
          </a:fillRef>
          <a:effectRef idx="1">
            <a:schemeClr val="accent1"/>
          </a:effectRef>
          <a:fontRef idx="minor">
            <a:schemeClr val="tx1"/>
          </a:fontRef>
        </p:style>
      </p:cxnSp>
      <p:sp>
        <p:nvSpPr>
          <p:cNvPr id="71" name="Rectangle: Rounded Corners 70">
            <a:extLst>
              <a:ext uri="{FF2B5EF4-FFF2-40B4-BE49-F238E27FC236}">
                <a16:creationId xmlns:a16="http://schemas.microsoft.com/office/drawing/2014/main" id="{95D11F3E-F95D-4A48-9D05-5979AD1A4957}"/>
              </a:ext>
            </a:extLst>
          </p:cNvPr>
          <p:cNvSpPr/>
          <p:nvPr/>
        </p:nvSpPr>
        <p:spPr>
          <a:xfrm>
            <a:off x="4645401" y="3893259"/>
            <a:ext cx="1332000" cy="432000"/>
          </a:xfrm>
          <a:prstGeom prst="roundRect">
            <a:avLst>
              <a:gd name="adj" fmla="val 10000"/>
            </a:avLst>
          </a:prstGeom>
          <a:solidFill>
            <a:schemeClr val="accent4">
              <a:alpha val="80000"/>
            </a:schemeClr>
          </a:solidFill>
          <a:ln>
            <a:noFill/>
          </a:ln>
        </p:spPr>
        <p:style>
          <a:lnRef idx="0">
            <a:schemeClr val="lt1">
              <a:hueOff val="0"/>
              <a:satOff val="0"/>
              <a:lumOff val="0"/>
              <a:alphaOff val="0"/>
            </a:schemeClr>
          </a:lnRef>
          <a:fillRef idx="2">
            <a:scrgbClr r="0" g="0" b="0"/>
          </a:fillRef>
          <a:effectRef idx="1">
            <a:schemeClr val="accent1">
              <a:hueOff val="0"/>
              <a:satOff val="0"/>
              <a:lumOff val="0"/>
              <a:alphaOff val="0"/>
            </a:schemeClr>
          </a:effectRef>
          <a:fontRef idx="minor">
            <a:schemeClr val="dk1"/>
          </a:fontRef>
        </p:style>
        <p:txBody>
          <a:bodyPr anchor="ctr" anchorCtr="0"/>
          <a:lstStyle/>
          <a:p>
            <a:pPr algn="ctr"/>
            <a:r>
              <a:rPr lang="en-US" sz="1300">
                <a:solidFill>
                  <a:schemeClr val="bg1"/>
                </a:solidFill>
              </a:rPr>
              <a:t>Product</a:t>
            </a:r>
            <a:endParaRPr lang="en-GB" sz="1300">
              <a:solidFill>
                <a:schemeClr val="bg1"/>
              </a:solidFill>
            </a:endParaRPr>
          </a:p>
        </p:txBody>
      </p:sp>
      <p:sp>
        <p:nvSpPr>
          <p:cNvPr id="72" name="Rectangle: Rounded Corners 71">
            <a:extLst>
              <a:ext uri="{FF2B5EF4-FFF2-40B4-BE49-F238E27FC236}">
                <a16:creationId xmlns:a16="http://schemas.microsoft.com/office/drawing/2014/main" id="{98A59CA9-051D-45B6-AEC5-403EF68FE020}"/>
              </a:ext>
            </a:extLst>
          </p:cNvPr>
          <p:cNvSpPr/>
          <p:nvPr/>
        </p:nvSpPr>
        <p:spPr>
          <a:xfrm>
            <a:off x="6044015" y="3893259"/>
            <a:ext cx="1332000" cy="432000"/>
          </a:xfrm>
          <a:prstGeom prst="roundRect">
            <a:avLst>
              <a:gd name="adj" fmla="val 10000"/>
            </a:avLst>
          </a:prstGeom>
          <a:solidFill>
            <a:schemeClr val="accent4">
              <a:alpha val="80000"/>
            </a:schemeClr>
          </a:solidFill>
          <a:ln>
            <a:noFill/>
          </a:ln>
        </p:spPr>
        <p:style>
          <a:lnRef idx="0">
            <a:schemeClr val="lt1">
              <a:hueOff val="0"/>
              <a:satOff val="0"/>
              <a:lumOff val="0"/>
              <a:alphaOff val="0"/>
            </a:schemeClr>
          </a:lnRef>
          <a:fillRef idx="2">
            <a:scrgbClr r="0" g="0" b="0"/>
          </a:fillRef>
          <a:effectRef idx="1">
            <a:schemeClr val="accent1">
              <a:hueOff val="0"/>
              <a:satOff val="0"/>
              <a:lumOff val="0"/>
              <a:alphaOff val="0"/>
            </a:schemeClr>
          </a:effectRef>
          <a:fontRef idx="minor">
            <a:schemeClr val="dk1"/>
          </a:fontRef>
        </p:style>
        <p:txBody>
          <a:bodyPr anchor="ctr" anchorCtr="0"/>
          <a:lstStyle/>
          <a:p>
            <a:pPr algn="ctr"/>
            <a:r>
              <a:rPr lang="en-US" sz="1300">
                <a:solidFill>
                  <a:schemeClr val="bg1"/>
                </a:solidFill>
              </a:rPr>
              <a:t>Practice</a:t>
            </a:r>
            <a:endParaRPr lang="en-GB" sz="1300">
              <a:solidFill>
                <a:schemeClr val="bg1"/>
              </a:solidFill>
            </a:endParaRPr>
          </a:p>
        </p:txBody>
      </p:sp>
      <p:sp>
        <p:nvSpPr>
          <p:cNvPr id="73" name="Rectangle: Rounded Corners 72">
            <a:extLst>
              <a:ext uri="{FF2B5EF4-FFF2-40B4-BE49-F238E27FC236}">
                <a16:creationId xmlns:a16="http://schemas.microsoft.com/office/drawing/2014/main" id="{B9F63300-7DF1-43FE-BBCD-C765A07E7AD0}"/>
              </a:ext>
            </a:extLst>
          </p:cNvPr>
          <p:cNvSpPr/>
          <p:nvPr/>
        </p:nvSpPr>
        <p:spPr>
          <a:xfrm>
            <a:off x="6044015" y="4369550"/>
            <a:ext cx="1332000" cy="1800000"/>
          </a:xfrm>
          <a:prstGeom prst="roundRect">
            <a:avLst>
              <a:gd name="adj" fmla="val 10000"/>
            </a:avLst>
          </a:prstGeom>
          <a:solidFill>
            <a:schemeClr val="accent4">
              <a:alpha val="40000"/>
            </a:schemeClr>
          </a:solidFill>
          <a:ln>
            <a:noFill/>
          </a:ln>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anchor="ctr"/>
          <a:lstStyle/>
          <a:p>
            <a:pPr lvl="0" algn="ctr"/>
            <a:r>
              <a:rPr lang="en-GB" sz="1100">
                <a:latin typeface="+mj-lt"/>
                <a:cs typeface="Calibri" panose="020F0502020204030204" pitchFamily="34" charset="0"/>
              </a:rPr>
              <a:t>Does the company have good E, S and G practices, as per our scorecard?</a:t>
            </a:r>
          </a:p>
          <a:p>
            <a:pPr lvl="0" algn="ctr"/>
            <a:r>
              <a:rPr lang="en-GB" sz="1100">
                <a:latin typeface="+mj-lt"/>
                <a:cs typeface="Calibri" panose="020F0502020204030204" pitchFamily="34" charset="0"/>
              </a:rPr>
              <a:t> </a:t>
            </a:r>
          </a:p>
          <a:p>
            <a:pPr lvl="0" algn="ctr"/>
            <a:r>
              <a:rPr lang="en-GB" sz="1100">
                <a:latin typeface="+mj-lt"/>
                <a:cs typeface="Calibri" panose="020F0502020204030204" pitchFamily="34" charset="0"/>
              </a:rPr>
              <a:t>Are practices improving</a:t>
            </a:r>
          </a:p>
        </p:txBody>
      </p:sp>
      <p:sp>
        <p:nvSpPr>
          <p:cNvPr id="74" name="Rectangle: Rounded Corners 73">
            <a:extLst>
              <a:ext uri="{FF2B5EF4-FFF2-40B4-BE49-F238E27FC236}">
                <a16:creationId xmlns:a16="http://schemas.microsoft.com/office/drawing/2014/main" id="{9B63BF4A-52BA-4961-89AC-F72431A5502C}"/>
              </a:ext>
            </a:extLst>
          </p:cNvPr>
          <p:cNvSpPr/>
          <p:nvPr/>
        </p:nvSpPr>
        <p:spPr>
          <a:xfrm>
            <a:off x="9855826" y="3312469"/>
            <a:ext cx="1440000" cy="1800000"/>
          </a:xfrm>
          <a:prstGeom prst="roundRect">
            <a:avLst>
              <a:gd name="adj" fmla="val 10000"/>
            </a:avLst>
          </a:prstGeom>
          <a:solidFill>
            <a:schemeClr val="accent4">
              <a:alpha val="40000"/>
            </a:schemeClr>
          </a:solidFill>
          <a:ln>
            <a:noFill/>
          </a:ln>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anchor="ctr"/>
          <a:lstStyle/>
          <a:p>
            <a:pPr algn="ctr" defTabSz="444500">
              <a:lnSpc>
                <a:spcPct val="90000"/>
              </a:lnSpc>
              <a:spcAft>
                <a:spcPct val="35000"/>
              </a:spcAft>
            </a:pPr>
            <a:r>
              <a:rPr lang="en-GB" sz="1100">
                <a:latin typeface="+mj-lt"/>
                <a:cs typeface="Calibri" panose="020F0502020204030204" pitchFamily="34" charset="0"/>
              </a:rPr>
              <a:t>We seek to influence our companies to improve data disclosure and better their ESG practices</a:t>
            </a:r>
          </a:p>
        </p:txBody>
      </p:sp>
      <p:sp>
        <p:nvSpPr>
          <p:cNvPr id="4" name="Slide Number Placeholder 3">
            <a:extLst>
              <a:ext uri="{FF2B5EF4-FFF2-40B4-BE49-F238E27FC236}">
                <a16:creationId xmlns:a16="http://schemas.microsoft.com/office/drawing/2014/main" id="{04571A80-B954-4D8F-AD17-5865077C8461}"/>
              </a:ext>
            </a:extLst>
          </p:cNvPr>
          <p:cNvSpPr>
            <a:spLocks noGrp="1"/>
          </p:cNvSpPr>
          <p:nvPr>
            <p:ph type="sldNum" sz="quarter" idx="16"/>
          </p:nvPr>
        </p:nvSpPr>
        <p:spPr/>
        <p:txBody>
          <a:bodyPr/>
          <a:lstStyle/>
          <a:p>
            <a:fld id="{80C09EF9-B2B1-4CDF-A903-08D723B35DB9}" type="slidenum">
              <a:rPr lang="en-GB" smtClean="0"/>
              <a:pPr/>
              <a:t>10</a:t>
            </a:fld>
            <a:endParaRPr lang="en-GB"/>
          </a:p>
        </p:txBody>
      </p:sp>
    </p:spTree>
    <p:extLst>
      <p:ext uri="{BB962C8B-B14F-4D97-AF65-F5344CB8AC3E}">
        <p14:creationId xmlns:p14="http://schemas.microsoft.com/office/powerpoint/2010/main" val="2050516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4D695F-EF49-4533-B437-6F925F5DF163}"/>
              </a:ext>
            </a:extLst>
          </p:cNvPr>
          <p:cNvSpPr>
            <a:spLocks noGrp="1"/>
          </p:cNvSpPr>
          <p:nvPr>
            <p:ph type="body" sz="quarter" idx="12"/>
          </p:nvPr>
        </p:nvSpPr>
        <p:spPr>
          <a:xfrm>
            <a:off x="831853" y="83227"/>
            <a:ext cx="10756247" cy="215444"/>
          </a:xfrm>
        </p:spPr>
        <p:txBody>
          <a:bodyPr/>
          <a:lstStyle/>
          <a:p>
            <a:r>
              <a:rPr lang="en-US"/>
              <a:t>Sustainability</a:t>
            </a:r>
            <a:endParaRPr lang="en-GB"/>
          </a:p>
        </p:txBody>
      </p:sp>
      <p:sp>
        <p:nvSpPr>
          <p:cNvPr id="3" name="Text Placeholder 2">
            <a:extLst>
              <a:ext uri="{FF2B5EF4-FFF2-40B4-BE49-F238E27FC236}">
                <a16:creationId xmlns:a16="http://schemas.microsoft.com/office/drawing/2014/main" id="{3E23B23A-9581-4DA3-86A0-266A662B6DB9}"/>
              </a:ext>
            </a:extLst>
          </p:cNvPr>
          <p:cNvSpPr>
            <a:spLocks noGrp="1"/>
          </p:cNvSpPr>
          <p:nvPr>
            <p:ph type="body" sz="quarter" idx="15"/>
          </p:nvPr>
        </p:nvSpPr>
        <p:spPr/>
        <p:txBody>
          <a:bodyPr/>
          <a:lstStyle/>
          <a:p>
            <a:r>
              <a:rPr lang="en-US"/>
              <a:t>Sustainability Themes</a:t>
            </a:r>
            <a:endParaRPr lang="en-GB"/>
          </a:p>
        </p:txBody>
      </p:sp>
      <p:sp>
        <p:nvSpPr>
          <p:cNvPr id="5" name="TextBox 4">
            <a:extLst>
              <a:ext uri="{FF2B5EF4-FFF2-40B4-BE49-F238E27FC236}">
                <a16:creationId xmlns:a16="http://schemas.microsoft.com/office/drawing/2014/main" id="{74C55D16-AE19-4FB7-9B77-20FDE3019FBA}"/>
              </a:ext>
            </a:extLst>
          </p:cNvPr>
          <p:cNvSpPr txBox="1"/>
          <p:nvPr/>
        </p:nvSpPr>
        <p:spPr>
          <a:xfrm>
            <a:off x="1252474" y="1296162"/>
            <a:ext cx="9687051" cy="692497"/>
          </a:xfrm>
          <a:prstGeom prst="rect">
            <a:avLst/>
          </a:prstGeom>
          <a:noFill/>
        </p:spPr>
        <p:txBody>
          <a:bodyPr wrap="square" rtlCol="0">
            <a:spAutoFit/>
          </a:bodyPr>
          <a:lstStyle/>
          <a:p>
            <a:pPr marL="342900" indent="-342900">
              <a:buFont typeface="Wingdings" panose="05000000000000000000" pitchFamily="2" charset="2"/>
              <a:buChar char="§"/>
            </a:pPr>
            <a:r>
              <a:rPr lang="en-US" sz="1300">
                <a:latin typeface="+mj-lt"/>
              </a:rPr>
              <a:t>Themes cover investment opportunities created as part of the broad sustainability transition</a:t>
            </a:r>
          </a:p>
          <a:p>
            <a:pPr marL="342900" indent="-342900">
              <a:buFont typeface="Wingdings" panose="05000000000000000000" pitchFamily="2" charset="2"/>
              <a:buChar char="§"/>
            </a:pPr>
            <a:endParaRPr lang="en-GB" sz="1300">
              <a:latin typeface="+mj-lt"/>
            </a:endParaRPr>
          </a:p>
          <a:p>
            <a:pPr marL="342900" indent="-342900">
              <a:buFont typeface="Wingdings" panose="05000000000000000000" pitchFamily="2" charset="2"/>
              <a:buChar char="§"/>
            </a:pPr>
            <a:r>
              <a:rPr lang="en-GB" sz="1300">
                <a:latin typeface="+mj-lt"/>
              </a:rPr>
              <a:t>The Fund aims to invest in companies whose primary businesses align with sustainable themes</a:t>
            </a:r>
            <a:endParaRPr lang="en-GB" sz="1300">
              <a:latin typeface="+mj-lt"/>
              <a:sym typeface="Wingdings" panose="05000000000000000000" pitchFamily="2" charset="2"/>
            </a:endParaRPr>
          </a:p>
        </p:txBody>
      </p:sp>
      <p:sp>
        <p:nvSpPr>
          <p:cNvPr id="6" name="TextBox 5">
            <a:extLst>
              <a:ext uri="{FF2B5EF4-FFF2-40B4-BE49-F238E27FC236}">
                <a16:creationId xmlns:a16="http://schemas.microsoft.com/office/drawing/2014/main" id="{A6815B6D-2C59-43B9-AEFA-2C71047E8F6D}"/>
              </a:ext>
            </a:extLst>
          </p:cNvPr>
          <p:cNvSpPr txBox="1"/>
          <p:nvPr/>
        </p:nvSpPr>
        <p:spPr>
          <a:xfrm>
            <a:off x="1313787" y="2317407"/>
            <a:ext cx="6584081" cy="307777"/>
          </a:xfrm>
          <a:prstGeom prst="rect">
            <a:avLst/>
          </a:prstGeom>
          <a:noFill/>
        </p:spPr>
        <p:txBody>
          <a:bodyPr wrap="square" rtlCol="0">
            <a:spAutoFit/>
          </a:bodyPr>
          <a:lstStyle/>
          <a:p>
            <a:r>
              <a:rPr lang="en-GB" sz="1400" b="1">
                <a:latin typeface="+mj-lt"/>
                <a:cs typeface="Calibri" panose="020F0502020204030204" pitchFamily="34" charset="0"/>
              </a:rPr>
              <a:t>Sustainable Themes help steer PRODUCT ALIGNMENT</a:t>
            </a:r>
          </a:p>
        </p:txBody>
      </p:sp>
      <p:grpSp>
        <p:nvGrpSpPr>
          <p:cNvPr id="7" name="Group 6">
            <a:extLst>
              <a:ext uri="{FF2B5EF4-FFF2-40B4-BE49-F238E27FC236}">
                <a16:creationId xmlns:a16="http://schemas.microsoft.com/office/drawing/2014/main" id="{C455D22A-5E13-4CAC-A7B7-BD74EBDCF3F8}"/>
              </a:ext>
            </a:extLst>
          </p:cNvPr>
          <p:cNvGrpSpPr/>
          <p:nvPr/>
        </p:nvGrpSpPr>
        <p:grpSpPr>
          <a:xfrm rot="16200000">
            <a:off x="5877381" y="600970"/>
            <a:ext cx="2790199" cy="7104643"/>
            <a:chOff x="6436450" y="4610314"/>
            <a:chExt cx="1199637" cy="1082793"/>
          </a:xfrm>
          <a:solidFill>
            <a:srgbClr val="9DB9D5">
              <a:alpha val="30196"/>
            </a:srgbClr>
          </a:solidFill>
        </p:grpSpPr>
        <p:sp>
          <p:nvSpPr>
            <p:cNvPr id="10" name="Rectangle: Rounded Corners 9">
              <a:extLst>
                <a:ext uri="{FF2B5EF4-FFF2-40B4-BE49-F238E27FC236}">
                  <a16:creationId xmlns:a16="http://schemas.microsoft.com/office/drawing/2014/main" id="{23382240-46D3-4205-AF60-37925EA706CF}"/>
                </a:ext>
              </a:extLst>
            </p:cNvPr>
            <p:cNvSpPr/>
            <p:nvPr/>
          </p:nvSpPr>
          <p:spPr>
            <a:xfrm rot="5400000">
              <a:off x="6924096" y="4981116"/>
              <a:ext cx="1082673" cy="341309"/>
            </a:xfrm>
            <a:prstGeom prst="roundRect">
              <a:avLst/>
            </a:prstGeom>
            <a:grpFill/>
            <a:ln w="6350">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solidFill>
                  <a:schemeClr val="tx1"/>
                </a:solidFill>
                <a:latin typeface="+mj-lt"/>
                <a:cs typeface="Calibri" panose="020F0502020204030204" pitchFamily="34" charset="0"/>
              </a:endParaRPr>
            </a:p>
          </p:txBody>
        </p:sp>
        <p:sp>
          <p:nvSpPr>
            <p:cNvPr id="8" name="Rectangle: Rounded Corners 7">
              <a:extLst>
                <a:ext uri="{FF2B5EF4-FFF2-40B4-BE49-F238E27FC236}">
                  <a16:creationId xmlns:a16="http://schemas.microsoft.com/office/drawing/2014/main" id="{F49735DD-1A53-45EF-9E06-EA754473766B}"/>
                </a:ext>
              </a:extLst>
            </p:cNvPr>
            <p:cNvSpPr/>
            <p:nvPr/>
          </p:nvSpPr>
          <p:spPr>
            <a:xfrm rot="5400000">
              <a:off x="6080429" y="4966335"/>
              <a:ext cx="1082673" cy="370632"/>
            </a:xfrm>
            <a:prstGeom prst="roundRect">
              <a:avLst/>
            </a:prstGeom>
            <a:grpFill/>
            <a:ln w="6350">
              <a:noFill/>
            </a:ln>
          </p:spPr>
          <p:style>
            <a:lnRef idx="1">
              <a:schemeClr val="accent1"/>
            </a:lnRef>
            <a:fillRef idx="3">
              <a:schemeClr val="accent1"/>
            </a:fillRef>
            <a:effectRef idx="2">
              <a:schemeClr val="accent1"/>
            </a:effectRef>
            <a:fontRef idx="minor">
              <a:schemeClr val="lt1"/>
            </a:fontRef>
          </p:style>
          <p:txBody>
            <a:bodyPr rtlCol="0" anchor="ctr"/>
            <a:lstStyle/>
            <a:p>
              <a:endParaRPr lang="en-GB" sz="1200">
                <a:solidFill>
                  <a:schemeClr val="tx1"/>
                </a:solidFill>
                <a:latin typeface="+mj-lt"/>
                <a:cs typeface="Calibri" panose="020F0502020204030204" pitchFamily="34" charset="0"/>
              </a:endParaRPr>
            </a:p>
          </p:txBody>
        </p:sp>
        <p:sp>
          <p:nvSpPr>
            <p:cNvPr id="9" name="Rectangle: Rounded Corners 8">
              <a:extLst>
                <a:ext uri="{FF2B5EF4-FFF2-40B4-BE49-F238E27FC236}">
                  <a16:creationId xmlns:a16="http://schemas.microsoft.com/office/drawing/2014/main" id="{31F84E9B-2786-489B-85F6-20372C6F57CD}"/>
                </a:ext>
              </a:extLst>
            </p:cNvPr>
            <p:cNvSpPr/>
            <p:nvPr/>
          </p:nvSpPr>
          <p:spPr>
            <a:xfrm rot="5400000">
              <a:off x="6510253" y="4979508"/>
              <a:ext cx="1082673" cy="344525"/>
            </a:xfrm>
            <a:prstGeom prst="roundRect">
              <a:avLst/>
            </a:prstGeom>
            <a:grpFill/>
            <a:ln w="6350">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solidFill>
                  <a:schemeClr val="tx1"/>
                </a:solidFill>
                <a:latin typeface="+mj-lt"/>
                <a:cs typeface="Calibri" panose="020F0502020204030204" pitchFamily="34" charset="0"/>
              </a:endParaRPr>
            </a:p>
          </p:txBody>
        </p:sp>
      </p:grpSp>
      <p:pic>
        <p:nvPicPr>
          <p:cNvPr id="19" name="Picture 18">
            <a:extLst>
              <a:ext uri="{FF2B5EF4-FFF2-40B4-BE49-F238E27FC236}">
                <a16:creationId xmlns:a16="http://schemas.microsoft.com/office/drawing/2014/main" id="{0F5ACD3C-661C-4BDD-BDE4-72269F894493}"/>
              </a:ext>
            </a:extLst>
          </p:cNvPr>
          <p:cNvPicPr>
            <a:picLocks noChangeAspect="1"/>
          </p:cNvPicPr>
          <p:nvPr/>
        </p:nvPicPr>
        <p:blipFill>
          <a:blip r:embed="rId2"/>
          <a:stretch>
            <a:fillRect/>
          </a:stretch>
        </p:blipFill>
        <p:spPr>
          <a:xfrm>
            <a:off x="8760897" y="4984688"/>
            <a:ext cx="835564" cy="246104"/>
          </a:xfrm>
          <a:prstGeom prst="rect">
            <a:avLst/>
          </a:prstGeom>
        </p:spPr>
      </p:pic>
      <p:sp>
        <p:nvSpPr>
          <p:cNvPr id="27" name="Rectangle: Rounded Corners 26">
            <a:extLst>
              <a:ext uri="{FF2B5EF4-FFF2-40B4-BE49-F238E27FC236}">
                <a16:creationId xmlns:a16="http://schemas.microsoft.com/office/drawing/2014/main" id="{B45148E1-5AB1-472A-9DE6-0C72B7A68071}"/>
              </a:ext>
            </a:extLst>
          </p:cNvPr>
          <p:cNvSpPr/>
          <p:nvPr/>
        </p:nvSpPr>
        <p:spPr>
          <a:xfrm>
            <a:off x="1313788" y="2758195"/>
            <a:ext cx="2286000" cy="793839"/>
          </a:xfrm>
          <a:prstGeom prst="roundRect">
            <a:avLst>
              <a:gd name="adj" fmla="val 12810"/>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400" b="0">
                <a:solidFill>
                  <a:schemeClr val="bg1"/>
                </a:solidFill>
                <a:latin typeface="+mj-lt"/>
              </a:rPr>
              <a:t>Health &amp; Wellbeing</a:t>
            </a:r>
          </a:p>
        </p:txBody>
      </p:sp>
      <p:sp>
        <p:nvSpPr>
          <p:cNvPr id="31" name="Graphic 28" descr="Heartbeat with solid fill">
            <a:extLst>
              <a:ext uri="{FF2B5EF4-FFF2-40B4-BE49-F238E27FC236}">
                <a16:creationId xmlns:a16="http://schemas.microsoft.com/office/drawing/2014/main" id="{B07CA1A6-216E-44E5-A039-8092674BEC6B}"/>
              </a:ext>
            </a:extLst>
          </p:cNvPr>
          <p:cNvSpPr/>
          <p:nvPr/>
        </p:nvSpPr>
        <p:spPr>
          <a:xfrm>
            <a:off x="1560627" y="3823172"/>
            <a:ext cx="516682" cy="334419"/>
          </a:xfrm>
          <a:custGeom>
            <a:avLst/>
            <a:gdLst>
              <a:gd name="connsiteX0" fmla="*/ 333375 w 762000"/>
              <a:gd name="connsiteY0" fmla="*/ 513478 h 513477"/>
              <a:gd name="connsiteX1" fmla="*/ 330518 w 762000"/>
              <a:gd name="connsiteY1" fmla="*/ 513478 h 513477"/>
              <a:gd name="connsiteX2" fmla="*/ 304800 w 762000"/>
              <a:gd name="connsiteY2" fmla="*/ 490618 h 513477"/>
              <a:gd name="connsiteX3" fmla="*/ 239077 w 762000"/>
              <a:gd name="connsiteY3" fmla="*/ 142003 h 513477"/>
              <a:gd name="connsiteX4" fmla="*/ 198120 w 762000"/>
              <a:gd name="connsiteY4" fmla="*/ 265828 h 513477"/>
              <a:gd name="connsiteX5" fmla="*/ 171450 w 762000"/>
              <a:gd name="connsiteY5" fmla="*/ 284878 h 513477"/>
              <a:gd name="connsiteX6" fmla="*/ 0 w 762000"/>
              <a:gd name="connsiteY6" fmla="*/ 284878 h 513477"/>
              <a:gd name="connsiteX7" fmla="*/ 0 w 762000"/>
              <a:gd name="connsiteY7" fmla="*/ 227728 h 513477"/>
              <a:gd name="connsiteX8" fmla="*/ 150495 w 762000"/>
              <a:gd name="connsiteY8" fmla="*/ 227728 h 513477"/>
              <a:gd name="connsiteX9" fmla="*/ 220028 w 762000"/>
              <a:gd name="connsiteY9" fmla="*/ 19130 h 513477"/>
              <a:gd name="connsiteX10" fmla="*/ 248602 w 762000"/>
              <a:gd name="connsiteY10" fmla="*/ 80 h 513477"/>
              <a:gd name="connsiteX11" fmla="*/ 274320 w 762000"/>
              <a:gd name="connsiteY11" fmla="*/ 22940 h 513477"/>
              <a:gd name="connsiteX12" fmla="*/ 340995 w 762000"/>
              <a:gd name="connsiteY12" fmla="*/ 380128 h 513477"/>
              <a:gd name="connsiteX13" fmla="*/ 438150 w 762000"/>
              <a:gd name="connsiteY13" fmla="*/ 122953 h 513477"/>
              <a:gd name="connsiteX14" fmla="*/ 465773 w 762000"/>
              <a:gd name="connsiteY14" fmla="*/ 104855 h 513477"/>
              <a:gd name="connsiteX15" fmla="*/ 492443 w 762000"/>
              <a:gd name="connsiteY15" fmla="*/ 125810 h 513477"/>
              <a:gd name="connsiteX16" fmla="*/ 546735 w 762000"/>
              <a:gd name="connsiteY16" fmla="*/ 303928 h 513477"/>
              <a:gd name="connsiteX17" fmla="*/ 607695 w 762000"/>
              <a:gd name="connsiteY17" fmla="*/ 237253 h 513477"/>
              <a:gd name="connsiteX18" fmla="*/ 628650 w 762000"/>
              <a:gd name="connsiteY18" fmla="*/ 227728 h 513477"/>
              <a:gd name="connsiteX19" fmla="*/ 762000 w 762000"/>
              <a:gd name="connsiteY19" fmla="*/ 227728 h 513477"/>
              <a:gd name="connsiteX20" fmla="*/ 762000 w 762000"/>
              <a:gd name="connsiteY20" fmla="*/ 284878 h 513477"/>
              <a:gd name="connsiteX21" fmla="*/ 641033 w 762000"/>
              <a:gd name="connsiteY21" fmla="*/ 284878 h 513477"/>
              <a:gd name="connsiteX22" fmla="*/ 554355 w 762000"/>
              <a:gd name="connsiteY22" fmla="*/ 380128 h 513477"/>
              <a:gd name="connsiteX23" fmla="*/ 526733 w 762000"/>
              <a:gd name="connsiteY23" fmla="*/ 388700 h 513477"/>
              <a:gd name="connsiteX24" fmla="*/ 505778 w 762000"/>
              <a:gd name="connsiteY24" fmla="*/ 368698 h 513477"/>
              <a:gd name="connsiteX25" fmla="*/ 462915 w 762000"/>
              <a:gd name="connsiteY25" fmla="*/ 222013 h 513477"/>
              <a:gd name="connsiteX26" fmla="*/ 360045 w 762000"/>
              <a:gd name="connsiteY26" fmla="*/ 495380 h 513477"/>
              <a:gd name="connsiteX27" fmla="*/ 333375 w 762000"/>
              <a:gd name="connsiteY27" fmla="*/ 513478 h 513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62000" h="513477">
                <a:moveTo>
                  <a:pt x="333375" y="513478"/>
                </a:moveTo>
                <a:lnTo>
                  <a:pt x="330518" y="513478"/>
                </a:lnTo>
                <a:cubicBezTo>
                  <a:pt x="318135" y="512525"/>
                  <a:pt x="307658" y="503000"/>
                  <a:pt x="304800" y="490618"/>
                </a:cubicBezTo>
                <a:lnTo>
                  <a:pt x="239077" y="142003"/>
                </a:lnTo>
                <a:lnTo>
                  <a:pt x="198120" y="265828"/>
                </a:lnTo>
                <a:cubicBezTo>
                  <a:pt x="194310" y="277258"/>
                  <a:pt x="183833" y="284878"/>
                  <a:pt x="171450" y="284878"/>
                </a:cubicBezTo>
                <a:lnTo>
                  <a:pt x="0" y="284878"/>
                </a:lnTo>
                <a:lnTo>
                  <a:pt x="0" y="227728"/>
                </a:lnTo>
                <a:lnTo>
                  <a:pt x="150495" y="227728"/>
                </a:lnTo>
                <a:lnTo>
                  <a:pt x="220028" y="19130"/>
                </a:lnTo>
                <a:cubicBezTo>
                  <a:pt x="223838" y="6748"/>
                  <a:pt x="236220" y="-872"/>
                  <a:pt x="248602" y="80"/>
                </a:cubicBezTo>
                <a:cubicBezTo>
                  <a:pt x="260985" y="1033"/>
                  <a:pt x="272415" y="10558"/>
                  <a:pt x="274320" y="22940"/>
                </a:cubicBezTo>
                <a:lnTo>
                  <a:pt x="340995" y="380128"/>
                </a:lnTo>
                <a:lnTo>
                  <a:pt x="438150" y="122953"/>
                </a:lnTo>
                <a:cubicBezTo>
                  <a:pt x="442913" y="111523"/>
                  <a:pt x="453390" y="103903"/>
                  <a:pt x="465773" y="104855"/>
                </a:cubicBezTo>
                <a:cubicBezTo>
                  <a:pt x="478155" y="105808"/>
                  <a:pt x="488633" y="113428"/>
                  <a:pt x="492443" y="125810"/>
                </a:cubicBezTo>
                <a:lnTo>
                  <a:pt x="546735" y="303928"/>
                </a:lnTo>
                <a:lnTo>
                  <a:pt x="607695" y="237253"/>
                </a:lnTo>
                <a:cubicBezTo>
                  <a:pt x="613410" y="231538"/>
                  <a:pt x="621030" y="227728"/>
                  <a:pt x="628650" y="227728"/>
                </a:cubicBezTo>
                <a:lnTo>
                  <a:pt x="762000" y="227728"/>
                </a:lnTo>
                <a:lnTo>
                  <a:pt x="762000" y="284878"/>
                </a:lnTo>
                <a:lnTo>
                  <a:pt x="641033" y="284878"/>
                </a:lnTo>
                <a:lnTo>
                  <a:pt x="554355" y="380128"/>
                </a:lnTo>
                <a:cubicBezTo>
                  <a:pt x="547688" y="387748"/>
                  <a:pt x="537210" y="390605"/>
                  <a:pt x="526733" y="388700"/>
                </a:cubicBezTo>
                <a:cubicBezTo>
                  <a:pt x="516255" y="386795"/>
                  <a:pt x="508635" y="379175"/>
                  <a:pt x="505778" y="368698"/>
                </a:cubicBezTo>
                <a:lnTo>
                  <a:pt x="462915" y="222013"/>
                </a:lnTo>
                <a:lnTo>
                  <a:pt x="360045" y="495380"/>
                </a:lnTo>
                <a:cubicBezTo>
                  <a:pt x="356235" y="505858"/>
                  <a:pt x="344805" y="513478"/>
                  <a:pt x="333375" y="513478"/>
                </a:cubicBezTo>
                <a:close/>
              </a:path>
            </a:pathLst>
          </a:custGeom>
          <a:solidFill>
            <a:schemeClr val="bg1"/>
          </a:solidFill>
          <a:ln w="9525" cap="flat">
            <a:noFill/>
            <a:prstDash val="solid"/>
            <a:miter/>
          </a:ln>
        </p:spPr>
        <p:txBody>
          <a:bodyPr rtlCol="0" anchor="ctr"/>
          <a:lstStyle/>
          <a:p>
            <a:endParaRPr lang="en-GB"/>
          </a:p>
        </p:txBody>
      </p:sp>
      <p:graphicFrame>
        <p:nvGraphicFramePr>
          <p:cNvPr id="26" name="Table 5">
            <a:extLst>
              <a:ext uri="{FF2B5EF4-FFF2-40B4-BE49-F238E27FC236}">
                <a16:creationId xmlns:a16="http://schemas.microsoft.com/office/drawing/2014/main" id="{E7328420-5783-4A26-B03A-AEB3FDF01C64}"/>
              </a:ext>
            </a:extLst>
          </p:cNvPr>
          <p:cNvGraphicFramePr>
            <a:graphicFrameLocks noGrp="1"/>
          </p:cNvGraphicFramePr>
          <p:nvPr>
            <p:extLst>
              <p:ext uri="{D42A27DB-BD31-4B8C-83A1-F6EECF244321}">
                <p14:modId xmlns:p14="http://schemas.microsoft.com/office/powerpoint/2010/main" val="2340814619"/>
              </p:ext>
            </p:extLst>
          </p:nvPr>
        </p:nvGraphicFramePr>
        <p:xfrm>
          <a:off x="3784205" y="2772259"/>
          <a:ext cx="7094007" cy="808368"/>
        </p:xfrm>
        <a:graphic>
          <a:graphicData uri="http://schemas.openxmlformats.org/drawingml/2006/table">
            <a:tbl>
              <a:tblPr firstRow="1" bandRow="1">
                <a:tableStyleId>{5940675A-B579-460E-94D1-54222C63F5DA}</a:tableStyleId>
              </a:tblPr>
              <a:tblGrid>
                <a:gridCol w="1816127">
                  <a:extLst>
                    <a:ext uri="{9D8B030D-6E8A-4147-A177-3AD203B41FA5}">
                      <a16:colId xmlns:a16="http://schemas.microsoft.com/office/drawing/2014/main" val="1427297885"/>
                    </a:ext>
                  </a:extLst>
                </a:gridCol>
                <a:gridCol w="1813302">
                  <a:extLst>
                    <a:ext uri="{9D8B030D-6E8A-4147-A177-3AD203B41FA5}">
                      <a16:colId xmlns:a16="http://schemas.microsoft.com/office/drawing/2014/main" val="647448790"/>
                    </a:ext>
                  </a:extLst>
                </a:gridCol>
                <a:gridCol w="3464578">
                  <a:extLst>
                    <a:ext uri="{9D8B030D-6E8A-4147-A177-3AD203B41FA5}">
                      <a16:colId xmlns:a16="http://schemas.microsoft.com/office/drawing/2014/main" val="1115581678"/>
                    </a:ext>
                  </a:extLst>
                </a:gridCol>
              </a:tblGrid>
              <a:tr h="404184">
                <a:tc>
                  <a:txBody>
                    <a:bodyPr/>
                    <a:lstStyle/>
                    <a:p>
                      <a:pPr marL="0" lvl="0" indent="0" algn="ctr">
                        <a:buFont typeface="Arial" panose="020B0604020202020204" pitchFamily="34" charset="0"/>
                        <a:buNone/>
                      </a:pPr>
                      <a:r>
                        <a:rPr lang="en-US" sz="1000"/>
                        <a:t>Pharmaceuticals</a:t>
                      </a:r>
                      <a:endParaRPr lang="en-GB" sz="100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lvl="0" indent="0" algn="ctr">
                        <a:buFont typeface="Arial" panose="020B0604020202020204" pitchFamily="34" charset="0"/>
                        <a:buNone/>
                      </a:pPr>
                      <a:r>
                        <a:rPr lang="en-US" sz="1000"/>
                        <a:t>Wellbeing</a:t>
                      </a:r>
                      <a:endParaRPr lang="en-GB" sz="100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rowSpan="2">
                  <a:txBody>
                    <a:bodyPr/>
                    <a:lstStyle/>
                    <a:p>
                      <a:pPr marL="569913" lvl="1" indent="0" algn="ctr">
                        <a:buFontTx/>
                        <a:buNone/>
                      </a:pPr>
                      <a:endParaRPr lang="en-GB" sz="1000" kern="1200">
                        <a:solidFill>
                          <a:schemeClr val="tx1"/>
                        </a:solidFill>
                        <a:latin typeface="+mn-lt"/>
                        <a:ea typeface="+mn-ea"/>
                        <a:cs typeface="+mn-cs"/>
                      </a:endParaRPr>
                    </a:p>
                  </a:txBody>
                  <a:tcPr marT="50292" marB="50292"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86479156"/>
                  </a:ext>
                </a:extLst>
              </a:tr>
              <a:tr h="404184">
                <a:tc>
                  <a:txBody>
                    <a:bodyPr/>
                    <a:lstStyle/>
                    <a:p>
                      <a:pPr marL="0" lvl="0" indent="0" algn="ctr">
                        <a:buFont typeface="Arial" panose="020B0604020202020204" pitchFamily="34" charset="0"/>
                        <a:buNone/>
                      </a:pPr>
                      <a:r>
                        <a:rPr lang="en-US" sz="1000"/>
                        <a:t>MedTech</a:t>
                      </a:r>
                      <a:endParaRPr lang="en-GB" sz="100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lvl="0" indent="0" algn="ctr">
                        <a:buFont typeface="Arial" panose="020B0604020202020204" pitchFamily="34" charset="0"/>
                        <a:buNone/>
                      </a:pPr>
                      <a:r>
                        <a:rPr lang="en-US" sz="1000"/>
                        <a:t>Safety</a:t>
                      </a:r>
                      <a:endParaRPr lang="en-GB" sz="100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vMerge="1">
                  <a:txBody>
                    <a:bodyPr/>
                    <a:lstStyle/>
                    <a:p>
                      <a:pPr marL="569913" lvl="1" indent="0" algn="l">
                        <a:buFontTx/>
                        <a:buNone/>
                      </a:pPr>
                      <a:endParaRPr lang="en-GB" sz="1200" kern="1200">
                        <a:solidFill>
                          <a:schemeClr val="tx1"/>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28820843"/>
                  </a:ext>
                </a:extLst>
              </a:tr>
            </a:tbl>
          </a:graphicData>
        </a:graphic>
      </p:graphicFrame>
      <p:grpSp>
        <p:nvGrpSpPr>
          <p:cNvPr id="4" name="Group 3">
            <a:extLst>
              <a:ext uri="{FF2B5EF4-FFF2-40B4-BE49-F238E27FC236}">
                <a16:creationId xmlns:a16="http://schemas.microsoft.com/office/drawing/2014/main" id="{3BB90720-2212-4647-9736-3A252F14D934}"/>
              </a:ext>
            </a:extLst>
          </p:cNvPr>
          <p:cNvGrpSpPr/>
          <p:nvPr/>
        </p:nvGrpSpPr>
        <p:grpSpPr>
          <a:xfrm>
            <a:off x="610779" y="2869491"/>
            <a:ext cx="569737" cy="570491"/>
            <a:chOff x="610779" y="2869491"/>
            <a:chExt cx="569737" cy="570491"/>
          </a:xfrm>
        </p:grpSpPr>
        <p:pic>
          <p:nvPicPr>
            <p:cNvPr id="16" name="Graphic 15" descr="Heartbeat outline">
              <a:extLst>
                <a:ext uri="{FF2B5EF4-FFF2-40B4-BE49-F238E27FC236}">
                  <a16:creationId xmlns:a16="http://schemas.microsoft.com/office/drawing/2014/main" id="{C8EF03AF-DD7E-476E-9685-F2367037361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7779" y="2869491"/>
              <a:ext cx="561975" cy="561975"/>
            </a:xfrm>
            <a:prstGeom prst="rect">
              <a:avLst/>
            </a:prstGeom>
          </p:spPr>
        </p:pic>
        <p:sp>
          <p:nvSpPr>
            <p:cNvPr id="33" name="Circle: Hollow 32">
              <a:extLst>
                <a:ext uri="{FF2B5EF4-FFF2-40B4-BE49-F238E27FC236}">
                  <a16:creationId xmlns:a16="http://schemas.microsoft.com/office/drawing/2014/main" id="{975475E4-1004-4714-935C-9D0EE7AB645E}"/>
                </a:ext>
              </a:extLst>
            </p:cNvPr>
            <p:cNvSpPr/>
            <p:nvPr/>
          </p:nvSpPr>
          <p:spPr>
            <a:xfrm>
              <a:off x="610779" y="2870245"/>
              <a:ext cx="569737" cy="569737"/>
            </a:xfrm>
            <a:prstGeom prst="donut">
              <a:avLst>
                <a:gd name="adj" fmla="val 1971"/>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36" name="Rectangle: Rounded Corners 35">
            <a:extLst>
              <a:ext uri="{FF2B5EF4-FFF2-40B4-BE49-F238E27FC236}">
                <a16:creationId xmlns:a16="http://schemas.microsoft.com/office/drawing/2014/main" id="{BAC98DE1-DFFF-4533-BB52-40E93D645185}"/>
              </a:ext>
            </a:extLst>
          </p:cNvPr>
          <p:cNvSpPr/>
          <p:nvPr/>
        </p:nvSpPr>
        <p:spPr>
          <a:xfrm>
            <a:off x="1313788" y="3726062"/>
            <a:ext cx="2286000" cy="793839"/>
          </a:xfrm>
          <a:prstGeom prst="roundRect">
            <a:avLst>
              <a:gd name="adj" fmla="val 12810"/>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400">
                <a:solidFill>
                  <a:schemeClr val="bg1"/>
                </a:solidFill>
                <a:latin typeface="+mj-lt"/>
                <a:cs typeface="Calibri" panose="020F0502020204030204" pitchFamily="34" charset="0"/>
              </a:rPr>
              <a:t>Productivity &amp; Connectivity</a:t>
            </a:r>
          </a:p>
        </p:txBody>
      </p:sp>
      <p:grpSp>
        <p:nvGrpSpPr>
          <p:cNvPr id="14" name="Group 13">
            <a:extLst>
              <a:ext uri="{FF2B5EF4-FFF2-40B4-BE49-F238E27FC236}">
                <a16:creationId xmlns:a16="http://schemas.microsoft.com/office/drawing/2014/main" id="{E571FA7A-86E2-42D9-965F-0FD30074968E}"/>
              </a:ext>
            </a:extLst>
          </p:cNvPr>
          <p:cNvGrpSpPr/>
          <p:nvPr/>
        </p:nvGrpSpPr>
        <p:grpSpPr>
          <a:xfrm>
            <a:off x="610779" y="3844403"/>
            <a:ext cx="569737" cy="571249"/>
            <a:chOff x="610778" y="3844907"/>
            <a:chExt cx="569737" cy="571249"/>
          </a:xfrm>
        </p:grpSpPr>
        <p:pic>
          <p:nvPicPr>
            <p:cNvPr id="12" name="Graphic 11" descr="Network outline">
              <a:extLst>
                <a:ext uri="{FF2B5EF4-FFF2-40B4-BE49-F238E27FC236}">
                  <a16:creationId xmlns:a16="http://schemas.microsoft.com/office/drawing/2014/main" id="{001DC65F-16C6-4C97-A1C0-6EF1AD074CF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5080" y="3844907"/>
              <a:ext cx="538127" cy="538127"/>
            </a:xfrm>
            <a:prstGeom prst="rect">
              <a:avLst/>
            </a:prstGeom>
          </p:spPr>
        </p:pic>
        <p:sp>
          <p:nvSpPr>
            <p:cNvPr id="38" name="Circle: Hollow 37">
              <a:extLst>
                <a:ext uri="{FF2B5EF4-FFF2-40B4-BE49-F238E27FC236}">
                  <a16:creationId xmlns:a16="http://schemas.microsoft.com/office/drawing/2014/main" id="{94F5BB89-025D-4BF3-BE12-663D651D1D86}"/>
                </a:ext>
              </a:extLst>
            </p:cNvPr>
            <p:cNvSpPr/>
            <p:nvPr/>
          </p:nvSpPr>
          <p:spPr>
            <a:xfrm>
              <a:off x="610778" y="3846419"/>
              <a:ext cx="569737" cy="569737"/>
            </a:xfrm>
            <a:prstGeom prst="donut">
              <a:avLst>
                <a:gd name="adj" fmla="val 1971"/>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aphicFrame>
        <p:nvGraphicFramePr>
          <p:cNvPr id="45" name="Table 5">
            <a:extLst>
              <a:ext uri="{FF2B5EF4-FFF2-40B4-BE49-F238E27FC236}">
                <a16:creationId xmlns:a16="http://schemas.microsoft.com/office/drawing/2014/main" id="{E1A18B8A-F688-43A6-A291-8B40BA86D45B}"/>
              </a:ext>
            </a:extLst>
          </p:cNvPr>
          <p:cNvGraphicFramePr>
            <a:graphicFrameLocks noGrp="1"/>
          </p:cNvGraphicFramePr>
          <p:nvPr>
            <p:extLst>
              <p:ext uri="{D42A27DB-BD31-4B8C-83A1-F6EECF244321}">
                <p14:modId xmlns:p14="http://schemas.microsoft.com/office/powerpoint/2010/main" val="482427906"/>
              </p:ext>
            </p:extLst>
          </p:nvPr>
        </p:nvGraphicFramePr>
        <p:xfrm>
          <a:off x="3745572" y="3758677"/>
          <a:ext cx="7094007" cy="726132"/>
        </p:xfrm>
        <a:graphic>
          <a:graphicData uri="http://schemas.openxmlformats.org/drawingml/2006/table">
            <a:tbl>
              <a:tblPr firstRow="1" bandRow="1">
                <a:tableStyleId>{5940675A-B579-460E-94D1-54222C63F5DA}</a:tableStyleId>
              </a:tblPr>
              <a:tblGrid>
                <a:gridCol w="1816127">
                  <a:extLst>
                    <a:ext uri="{9D8B030D-6E8A-4147-A177-3AD203B41FA5}">
                      <a16:colId xmlns:a16="http://schemas.microsoft.com/office/drawing/2014/main" val="1427297885"/>
                    </a:ext>
                  </a:extLst>
                </a:gridCol>
                <a:gridCol w="1813302">
                  <a:extLst>
                    <a:ext uri="{9D8B030D-6E8A-4147-A177-3AD203B41FA5}">
                      <a16:colId xmlns:a16="http://schemas.microsoft.com/office/drawing/2014/main" val="647448790"/>
                    </a:ext>
                  </a:extLst>
                </a:gridCol>
                <a:gridCol w="3464578">
                  <a:extLst>
                    <a:ext uri="{9D8B030D-6E8A-4147-A177-3AD203B41FA5}">
                      <a16:colId xmlns:a16="http://schemas.microsoft.com/office/drawing/2014/main" val="1115581678"/>
                    </a:ext>
                  </a:extLst>
                </a:gridCol>
              </a:tblGrid>
              <a:tr h="363066">
                <a:tc>
                  <a:txBody>
                    <a:bodyPr/>
                    <a:lstStyle/>
                    <a:p>
                      <a:pPr marL="0" lvl="0" indent="0" algn="ctr">
                        <a:buFont typeface="Arial" panose="020B0604020202020204" pitchFamily="34" charset="0"/>
                        <a:buNone/>
                      </a:pPr>
                      <a:r>
                        <a:rPr lang="en-US" sz="1000"/>
                        <a:t>Productivity</a:t>
                      </a:r>
                      <a:endParaRPr lang="en-GB" sz="100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lvl="0" indent="0" algn="ctr">
                        <a:buFont typeface="Arial" panose="020B0604020202020204" pitchFamily="34" charset="0"/>
                        <a:buNone/>
                      </a:pPr>
                      <a:r>
                        <a:rPr lang="en-US" sz="1000"/>
                        <a:t>Cloud Computing</a:t>
                      </a:r>
                      <a:endParaRPr lang="en-GB" sz="100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rowSpan="2">
                  <a:txBody>
                    <a:bodyPr/>
                    <a:lstStyle/>
                    <a:p>
                      <a:pPr marL="569913" lvl="1" indent="0" algn="ctr">
                        <a:buFontTx/>
                        <a:buNone/>
                      </a:pPr>
                      <a:endParaRPr lang="en-GB" sz="1000" kern="1200">
                        <a:solidFill>
                          <a:schemeClr val="tx1"/>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86479156"/>
                  </a:ext>
                </a:extLst>
              </a:tr>
              <a:tr h="363066">
                <a:tc>
                  <a:txBody>
                    <a:bodyPr/>
                    <a:lstStyle/>
                    <a:p>
                      <a:pPr marL="0" lvl="0" indent="0" algn="ctr">
                        <a:buFont typeface="Arial" panose="020B0604020202020204" pitchFamily="34" charset="0"/>
                        <a:buNone/>
                      </a:pPr>
                      <a:r>
                        <a:rPr lang="en-US" sz="1000" i="0"/>
                        <a:t>IoT</a:t>
                      </a:r>
                      <a:endParaRPr lang="en-GB" sz="1000" i="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lvl="0" indent="0" algn="ctr">
                        <a:buFont typeface="Arial" panose="020B0604020202020204" pitchFamily="34" charset="0"/>
                        <a:buNone/>
                      </a:pPr>
                      <a:r>
                        <a:rPr lang="en-US" sz="1000"/>
                        <a:t>Communications</a:t>
                      </a:r>
                      <a:endParaRPr lang="en-GB" sz="100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vMerge="1">
                  <a:txBody>
                    <a:bodyPr/>
                    <a:lstStyle/>
                    <a:p>
                      <a:pPr marL="569913" lvl="1" indent="0" algn="l">
                        <a:buFontTx/>
                        <a:buNone/>
                      </a:pPr>
                      <a:endParaRPr lang="en-GB" sz="1200" kern="1200">
                        <a:solidFill>
                          <a:schemeClr val="tx1"/>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28820843"/>
                  </a:ext>
                </a:extLst>
              </a:tr>
            </a:tbl>
          </a:graphicData>
        </a:graphic>
      </p:graphicFrame>
      <p:sp>
        <p:nvSpPr>
          <p:cNvPr id="50" name="Rectangle: Rounded Corners 49">
            <a:extLst>
              <a:ext uri="{FF2B5EF4-FFF2-40B4-BE49-F238E27FC236}">
                <a16:creationId xmlns:a16="http://schemas.microsoft.com/office/drawing/2014/main" id="{71839BCE-9FA3-4E2C-82F7-7F4D451EE037}"/>
              </a:ext>
            </a:extLst>
          </p:cNvPr>
          <p:cNvSpPr/>
          <p:nvPr/>
        </p:nvSpPr>
        <p:spPr>
          <a:xfrm>
            <a:off x="1313788" y="4693929"/>
            <a:ext cx="2286000" cy="793839"/>
          </a:xfrm>
          <a:prstGeom prst="roundRect">
            <a:avLst>
              <a:gd name="adj" fmla="val 12810"/>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400">
                <a:solidFill>
                  <a:schemeClr val="bg1"/>
                </a:solidFill>
                <a:latin typeface="+mj-lt"/>
                <a:cs typeface="Calibri" panose="020F0502020204030204" pitchFamily="34" charset="0"/>
              </a:rPr>
              <a:t>Resource Efficiency</a:t>
            </a:r>
          </a:p>
        </p:txBody>
      </p:sp>
      <p:graphicFrame>
        <p:nvGraphicFramePr>
          <p:cNvPr id="51" name="Table 5">
            <a:extLst>
              <a:ext uri="{FF2B5EF4-FFF2-40B4-BE49-F238E27FC236}">
                <a16:creationId xmlns:a16="http://schemas.microsoft.com/office/drawing/2014/main" id="{F9C11246-2E34-486F-9B0A-09E16C5D4208}"/>
              </a:ext>
            </a:extLst>
          </p:cNvPr>
          <p:cNvGraphicFramePr>
            <a:graphicFrameLocks noGrp="1"/>
          </p:cNvGraphicFramePr>
          <p:nvPr>
            <p:extLst>
              <p:ext uri="{D42A27DB-BD31-4B8C-83A1-F6EECF244321}">
                <p14:modId xmlns:p14="http://schemas.microsoft.com/office/powerpoint/2010/main" val="973036403"/>
              </p:ext>
            </p:extLst>
          </p:nvPr>
        </p:nvGraphicFramePr>
        <p:xfrm>
          <a:off x="3745572" y="4748370"/>
          <a:ext cx="7094007" cy="726132"/>
        </p:xfrm>
        <a:graphic>
          <a:graphicData uri="http://schemas.openxmlformats.org/drawingml/2006/table">
            <a:tbl>
              <a:tblPr firstRow="1" bandRow="1">
                <a:tableStyleId>{5940675A-B579-460E-94D1-54222C63F5DA}</a:tableStyleId>
              </a:tblPr>
              <a:tblGrid>
                <a:gridCol w="1816127">
                  <a:extLst>
                    <a:ext uri="{9D8B030D-6E8A-4147-A177-3AD203B41FA5}">
                      <a16:colId xmlns:a16="http://schemas.microsoft.com/office/drawing/2014/main" val="1427297885"/>
                    </a:ext>
                  </a:extLst>
                </a:gridCol>
                <a:gridCol w="1813302">
                  <a:extLst>
                    <a:ext uri="{9D8B030D-6E8A-4147-A177-3AD203B41FA5}">
                      <a16:colId xmlns:a16="http://schemas.microsoft.com/office/drawing/2014/main" val="647448790"/>
                    </a:ext>
                  </a:extLst>
                </a:gridCol>
                <a:gridCol w="3464578">
                  <a:extLst>
                    <a:ext uri="{9D8B030D-6E8A-4147-A177-3AD203B41FA5}">
                      <a16:colId xmlns:a16="http://schemas.microsoft.com/office/drawing/2014/main" val="1115581678"/>
                    </a:ext>
                  </a:extLst>
                </a:gridCol>
              </a:tblGrid>
              <a:tr h="363066">
                <a:tc>
                  <a:txBody>
                    <a:bodyPr/>
                    <a:lstStyle/>
                    <a:p>
                      <a:pPr marL="0" lvl="0" indent="0" algn="ctr">
                        <a:buFont typeface="Arial" panose="020B0604020202020204" pitchFamily="34" charset="0"/>
                        <a:buNone/>
                      </a:pPr>
                      <a:r>
                        <a:rPr lang="en-US" sz="1000"/>
                        <a:t>Clean Energy</a:t>
                      </a:r>
                      <a:endParaRPr lang="en-GB" sz="100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lvl="0" indent="0" algn="ctr">
                        <a:buFont typeface="Arial" panose="020B0604020202020204" pitchFamily="34" charset="0"/>
                        <a:buNone/>
                      </a:pPr>
                      <a:r>
                        <a:rPr lang="en-US" sz="1000"/>
                        <a:t>Water Efficiency</a:t>
                      </a:r>
                      <a:endParaRPr lang="en-GB" sz="100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rowSpan="2">
                  <a:txBody>
                    <a:bodyPr/>
                    <a:lstStyle/>
                    <a:p>
                      <a:pPr marL="569913" lvl="1" indent="0" algn="ctr">
                        <a:buFontTx/>
                        <a:buNone/>
                      </a:pPr>
                      <a:endParaRPr lang="en-GB" sz="1000" kern="1200">
                        <a:solidFill>
                          <a:schemeClr val="tx1"/>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86479156"/>
                  </a:ext>
                </a:extLst>
              </a:tr>
              <a:tr h="363066">
                <a:tc gridSpan="2">
                  <a:txBody>
                    <a:bodyPr/>
                    <a:lstStyle/>
                    <a:p>
                      <a:pPr marL="0" lvl="0" indent="0" algn="ctr">
                        <a:buFont typeface="Arial" panose="020B0604020202020204" pitchFamily="34" charset="0"/>
                        <a:buNone/>
                      </a:pPr>
                      <a:r>
                        <a:rPr lang="en-US" sz="1000" i="0"/>
                        <a:t>Water Management</a:t>
                      </a:r>
                      <a:endParaRPr lang="en-GB" sz="1000" i="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marL="0" lvl="0" indent="0" algn="ctr">
                        <a:buFont typeface="Arial" panose="020B0604020202020204" pitchFamily="34" charset="0"/>
                        <a:buNone/>
                      </a:pPr>
                      <a:endParaRPr lang="en-GB" sz="100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vMerge="1">
                  <a:txBody>
                    <a:bodyPr/>
                    <a:lstStyle/>
                    <a:p>
                      <a:pPr marL="569913" lvl="1" indent="0" algn="l">
                        <a:buFontTx/>
                        <a:buNone/>
                      </a:pPr>
                      <a:endParaRPr lang="en-GB" sz="1200" kern="1200">
                        <a:solidFill>
                          <a:schemeClr val="tx1"/>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28820843"/>
                  </a:ext>
                </a:extLst>
              </a:tr>
            </a:tbl>
          </a:graphicData>
        </a:graphic>
      </p:graphicFrame>
      <p:grpSp>
        <p:nvGrpSpPr>
          <p:cNvPr id="17" name="Group 16">
            <a:extLst>
              <a:ext uri="{FF2B5EF4-FFF2-40B4-BE49-F238E27FC236}">
                <a16:creationId xmlns:a16="http://schemas.microsoft.com/office/drawing/2014/main" id="{35D17FA0-E549-44EB-9874-5C551B52D8AC}"/>
              </a:ext>
            </a:extLst>
          </p:cNvPr>
          <p:cNvGrpSpPr/>
          <p:nvPr/>
        </p:nvGrpSpPr>
        <p:grpSpPr>
          <a:xfrm>
            <a:off x="617965" y="4822871"/>
            <a:ext cx="569737" cy="569737"/>
            <a:chOff x="617965" y="4822871"/>
            <a:chExt cx="569737" cy="569737"/>
          </a:xfrm>
        </p:grpSpPr>
        <p:sp>
          <p:nvSpPr>
            <p:cNvPr id="53" name="Circle: Hollow 52">
              <a:extLst>
                <a:ext uri="{FF2B5EF4-FFF2-40B4-BE49-F238E27FC236}">
                  <a16:creationId xmlns:a16="http://schemas.microsoft.com/office/drawing/2014/main" id="{E41B3445-5432-4AD7-9D0D-CE34475837DE}"/>
                </a:ext>
              </a:extLst>
            </p:cNvPr>
            <p:cNvSpPr/>
            <p:nvPr/>
          </p:nvSpPr>
          <p:spPr>
            <a:xfrm>
              <a:off x="617965" y="4822871"/>
              <a:ext cx="569737" cy="569737"/>
            </a:xfrm>
            <a:prstGeom prst="donut">
              <a:avLst>
                <a:gd name="adj" fmla="val 1971"/>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56" name="Graphic 55" descr="Sustainability outline">
              <a:extLst>
                <a:ext uri="{FF2B5EF4-FFF2-40B4-BE49-F238E27FC236}">
                  <a16:creationId xmlns:a16="http://schemas.microsoft.com/office/drawing/2014/main" id="{ADBDD3E3-A746-4DE3-9B8A-A2D4D8CA4E6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1624" y="4849638"/>
              <a:ext cx="482418" cy="482418"/>
            </a:xfrm>
            <a:prstGeom prst="rect">
              <a:avLst/>
            </a:prstGeom>
          </p:spPr>
        </p:pic>
      </p:grpSp>
      <p:pic>
        <p:nvPicPr>
          <p:cNvPr id="11" name="Picture 10" descr="A blue light in the dark&#10;&#10;Description automatically generated with low confidence">
            <a:extLst>
              <a:ext uri="{FF2B5EF4-FFF2-40B4-BE49-F238E27FC236}">
                <a16:creationId xmlns:a16="http://schemas.microsoft.com/office/drawing/2014/main" id="{52193E51-39DC-4F2C-9F6E-E0C945F351D9}"/>
              </a:ext>
            </a:extLst>
          </p:cNvPr>
          <p:cNvPicPr>
            <a:picLocks noChangeAspect="1"/>
          </p:cNvPicPr>
          <p:nvPr/>
        </p:nvPicPr>
        <p:blipFill rotWithShape="1">
          <a:blip r:embed="rId9">
            <a:extLst>
              <a:ext uri="{28A0092B-C50C-407E-A947-70E740481C1C}">
                <a14:useLocalDpi xmlns:a14="http://schemas.microsoft.com/office/drawing/2010/main" val="0"/>
              </a:ext>
            </a:extLst>
          </a:blip>
          <a:srcRect t="37064" b="36846"/>
          <a:stretch/>
        </p:blipFill>
        <p:spPr>
          <a:xfrm>
            <a:off x="7272090" y="2990195"/>
            <a:ext cx="1110797" cy="289799"/>
          </a:xfrm>
          <a:prstGeom prst="rect">
            <a:avLst/>
          </a:prstGeom>
        </p:spPr>
      </p:pic>
      <p:pic>
        <p:nvPicPr>
          <p:cNvPr id="13" name="Picture 12" descr="Logo&#10;&#10;Description automatically generated">
            <a:extLst>
              <a:ext uri="{FF2B5EF4-FFF2-40B4-BE49-F238E27FC236}">
                <a16:creationId xmlns:a16="http://schemas.microsoft.com/office/drawing/2014/main" id="{E336654C-8142-4668-B0FD-61C3ACD7D3C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779480" y="3009095"/>
            <a:ext cx="987740" cy="270899"/>
          </a:xfrm>
          <a:prstGeom prst="rect">
            <a:avLst/>
          </a:prstGeom>
        </p:spPr>
      </p:pic>
      <p:pic>
        <p:nvPicPr>
          <p:cNvPr id="15" name="Picture 14" descr="Logo&#10;&#10;Description automatically generated">
            <a:extLst>
              <a:ext uri="{FF2B5EF4-FFF2-40B4-BE49-F238E27FC236}">
                <a16:creationId xmlns:a16="http://schemas.microsoft.com/office/drawing/2014/main" id="{0F3C7682-B152-47F0-89F6-7CDF4A1C319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66373" y="3865620"/>
            <a:ext cx="703572" cy="483156"/>
          </a:xfrm>
          <a:prstGeom prst="rect">
            <a:avLst/>
          </a:prstGeom>
        </p:spPr>
      </p:pic>
      <p:pic>
        <p:nvPicPr>
          <p:cNvPr id="28" name="Picture 27" descr="Icon&#10;&#10;Description automatically generated with low confidence">
            <a:extLst>
              <a:ext uri="{FF2B5EF4-FFF2-40B4-BE49-F238E27FC236}">
                <a16:creationId xmlns:a16="http://schemas.microsoft.com/office/drawing/2014/main" id="{B6B00CEB-2972-47A9-ABCB-41B1E4A7791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653093" y="4029517"/>
            <a:ext cx="703572" cy="157204"/>
          </a:xfrm>
          <a:prstGeom prst="rect">
            <a:avLst/>
          </a:prstGeom>
        </p:spPr>
      </p:pic>
      <p:pic>
        <p:nvPicPr>
          <p:cNvPr id="37" name="Picture 36" descr="A picture containing graphical user interface&#10;&#10;Description automatically generated">
            <a:extLst>
              <a:ext uri="{FF2B5EF4-FFF2-40B4-BE49-F238E27FC236}">
                <a16:creationId xmlns:a16="http://schemas.microsoft.com/office/drawing/2014/main" id="{3FC26297-6578-4848-9D0A-143615A8E62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639813" y="3971330"/>
            <a:ext cx="954205" cy="309871"/>
          </a:xfrm>
          <a:prstGeom prst="rect">
            <a:avLst/>
          </a:prstGeom>
        </p:spPr>
      </p:pic>
      <p:pic>
        <p:nvPicPr>
          <p:cNvPr id="47" name="Picture 46" descr="Logo&#10;&#10;Description automatically generated">
            <a:extLst>
              <a:ext uri="{FF2B5EF4-FFF2-40B4-BE49-F238E27FC236}">
                <a16:creationId xmlns:a16="http://schemas.microsoft.com/office/drawing/2014/main" id="{F1EB2B30-C325-4BFF-A7E0-D86849A776F8}"/>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590909" y="4827606"/>
            <a:ext cx="1168101" cy="539556"/>
          </a:xfrm>
          <a:prstGeom prst="rect">
            <a:avLst/>
          </a:prstGeom>
        </p:spPr>
      </p:pic>
      <p:sp>
        <p:nvSpPr>
          <p:cNvPr id="18" name="Slide Number Placeholder 17">
            <a:extLst>
              <a:ext uri="{FF2B5EF4-FFF2-40B4-BE49-F238E27FC236}">
                <a16:creationId xmlns:a16="http://schemas.microsoft.com/office/drawing/2014/main" id="{752CA443-D5A4-4168-AFF4-9BFAC5C61240}"/>
              </a:ext>
            </a:extLst>
          </p:cNvPr>
          <p:cNvSpPr>
            <a:spLocks noGrp="1"/>
          </p:cNvSpPr>
          <p:nvPr>
            <p:ph type="sldNum" sz="quarter" idx="16"/>
          </p:nvPr>
        </p:nvSpPr>
        <p:spPr/>
        <p:txBody>
          <a:bodyPr/>
          <a:lstStyle/>
          <a:p>
            <a:fld id="{80C09EF9-B2B1-4CDF-A903-08D723B35DB9}" type="slidenum">
              <a:rPr lang="en-GB" smtClean="0"/>
              <a:pPr/>
              <a:t>11</a:t>
            </a:fld>
            <a:endParaRPr lang="en-GB"/>
          </a:p>
        </p:txBody>
      </p:sp>
      <p:pic>
        <p:nvPicPr>
          <p:cNvPr id="23" name="Picture 22" descr="Logo&#10;&#10;Description automatically generated">
            <a:extLst>
              <a:ext uri="{FF2B5EF4-FFF2-40B4-BE49-F238E27FC236}">
                <a16:creationId xmlns:a16="http://schemas.microsoft.com/office/drawing/2014/main" id="{D1799011-820E-4E61-B32E-6228E7DE00DB}"/>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482811" y="4600038"/>
            <a:ext cx="1090795" cy="1090795"/>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1E737877-164B-A538-776D-BCDDD0EC5D07}"/>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503574" y="2996071"/>
            <a:ext cx="1225118" cy="253814"/>
          </a:xfrm>
          <a:prstGeom prst="rect">
            <a:avLst/>
          </a:prstGeom>
        </p:spPr>
      </p:pic>
    </p:spTree>
    <p:extLst>
      <p:ext uri="{BB962C8B-B14F-4D97-AF65-F5344CB8AC3E}">
        <p14:creationId xmlns:p14="http://schemas.microsoft.com/office/powerpoint/2010/main" val="528281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ED79697-1AA1-F63F-5552-73681168BA71}"/>
              </a:ext>
            </a:extLst>
          </p:cNvPr>
          <p:cNvPicPr>
            <a:picLocks noChangeAspect="1"/>
          </p:cNvPicPr>
          <p:nvPr/>
        </p:nvPicPr>
        <p:blipFill>
          <a:blip r:embed="rId3"/>
          <a:stretch>
            <a:fillRect/>
          </a:stretch>
        </p:blipFill>
        <p:spPr>
          <a:xfrm>
            <a:off x="895798" y="2648159"/>
            <a:ext cx="10200827" cy="2541264"/>
          </a:xfrm>
          <a:prstGeom prst="rect">
            <a:avLst/>
          </a:prstGeom>
        </p:spPr>
      </p:pic>
      <p:sp>
        <p:nvSpPr>
          <p:cNvPr id="2" name="Text Placeholder 1">
            <a:extLst>
              <a:ext uri="{FF2B5EF4-FFF2-40B4-BE49-F238E27FC236}">
                <a16:creationId xmlns:a16="http://schemas.microsoft.com/office/drawing/2014/main" id="{23A47F41-3D2C-4390-B3DF-AF1A20B763E8}"/>
              </a:ext>
            </a:extLst>
          </p:cNvPr>
          <p:cNvSpPr>
            <a:spLocks noGrp="1"/>
          </p:cNvSpPr>
          <p:nvPr>
            <p:ph type="body" sz="quarter" idx="12"/>
          </p:nvPr>
        </p:nvSpPr>
        <p:spPr>
          <a:xfrm>
            <a:off x="831853" y="83227"/>
            <a:ext cx="10756247" cy="215444"/>
          </a:xfrm>
        </p:spPr>
        <p:txBody>
          <a:bodyPr/>
          <a:lstStyle/>
          <a:p>
            <a:r>
              <a:rPr lang="en-GB"/>
              <a:t>Sustainability</a:t>
            </a:r>
          </a:p>
        </p:txBody>
      </p:sp>
      <p:sp>
        <p:nvSpPr>
          <p:cNvPr id="3" name="Text Placeholder 2">
            <a:extLst>
              <a:ext uri="{FF2B5EF4-FFF2-40B4-BE49-F238E27FC236}">
                <a16:creationId xmlns:a16="http://schemas.microsoft.com/office/drawing/2014/main" id="{A306A8D7-6743-4B1B-9A22-687DCAC9FFF6}"/>
              </a:ext>
            </a:extLst>
          </p:cNvPr>
          <p:cNvSpPr>
            <a:spLocks noGrp="1"/>
          </p:cNvSpPr>
          <p:nvPr>
            <p:ph type="body" sz="quarter" idx="15"/>
          </p:nvPr>
        </p:nvSpPr>
        <p:spPr/>
        <p:txBody>
          <a:bodyPr/>
          <a:lstStyle/>
          <a:p>
            <a:r>
              <a:rPr lang="en-GB"/>
              <a:t>Where do we fit within the ESG Landscape?</a:t>
            </a:r>
          </a:p>
        </p:txBody>
      </p:sp>
      <p:sp>
        <p:nvSpPr>
          <p:cNvPr id="8" name="Rectangle: Rounded Corners 7">
            <a:extLst>
              <a:ext uri="{FF2B5EF4-FFF2-40B4-BE49-F238E27FC236}">
                <a16:creationId xmlns:a16="http://schemas.microsoft.com/office/drawing/2014/main" id="{4BED1ACE-DEF0-4713-99D7-6C5B0D3EEBB8}"/>
              </a:ext>
            </a:extLst>
          </p:cNvPr>
          <p:cNvSpPr/>
          <p:nvPr/>
        </p:nvSpPr>
        <p:spPr>
          <a:xfrm>
            <a:off x="3356180" y="2031456"/>
            <a:ext cx="5468809" cy="316018"/>
          </a:xfrm>
          <a:prstGeom prst="round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600">
                <a:solidFill>
                  <a:schemeClr val="tx1"/>
                </a:solidFill>
                <a:latin typeface="+mj-lt"/>
              </a:rPr>
              <a:t>Guinness Sustainable Global Equity Fund</a:t>
            </a:r>
          </a:p>
        </p:txBody>
      </p:sp>
      <p:sp>
        <p:nvSpPr>
          <p:cNvPr id="10" name="Isosceles Triangle 9">
            <a:extLst>
              <a:ext uri="{FF2B5EF4-FFF2-40B4-BE49-F238E27FC236}">
                <a16:creationId xmlns:a16="http://schemas.microsoft.com/office/drawing/2014/main" id="{83CC7069-AD23-4D86-BB16-F48FDE6B5C99}"/>
              </a:ext>
            </a:extLst>
          </p:cNvPr>
          <p:cNvSpPr/>
          <p:nvPr/>
        </p:nvSpPr>
        <p:spPr>
          <a:xfrm rot="10800000">
            <a:off x="5708597" y="2441138"/>
            <a:ext cx="763977" cy="414043"/>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lide Number Placeholder 4">
            <a:extLst>
              <a:ext uri="{FF2B5EF4-FFF2-40B4-BE49-F238E27FC236}">
                <a16:creationId xmlns:a16="http://schemas.microsoft.com/office/drawing/2014/main" id="{798F6864-1317-48BA-8520-2FA7BDD32E03}"/>
              </a:ext>
            </a:extLst>
          </p:cNvPr>
          <p:cNvSpPr>
            <a:spLocks noGrp="1"/>
          </p:cNvSpPr>
          <p:nvPr>
            <p:ph type="sldNum" sz="quarter" idx="16"/>
          </p:nvPr>
        </p:nvSpPr>
        <p:spPr/>
        <p:txBody>
          <a:bodyPr/>
          <a:lstStyle/>
          <a:p>
            <a:fld id="{80C09EF9-B2B1-4CDF-A903-08D723B35DB9}" type="slidenum">
              <a:rPr lang="en-GB" smtClean="0"/>
              <a:pPr/>
              <a:t>12</a:t>
            </a:fld>
            <a:endParaRPr lang="en-GB"/>
          </a:p>
        </p:txBody>
      </p:sp>
    </p:spTree>
    <p:extLst>
      <p:ext uri="{BB962C8B-B14F-4D97-AF65-F5344CB8AC3E}">
        <p14:creationId xmlns:p14="http://schemas.microsoft.com/office/powerpoint/2010/main" val="1220420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FD78EA4C-7920-4124-8E20-25B5641ABDE9}"/>
              </a:ext>
            </a:extLst>
          </p:cNvPr>
          <p:cNvSpPr/>
          <p:nvPr/>
        </p:nvSpPr>
        <p:spPr>
          <a:xfrm>
            <a:off x="6209976" y="1155156"/>
            <a:ext cx="5187950" cy="4705475"/>
          </a:xfrm>
          <a:prstGeom prst="roundRect">
            <a:avLst>
              <a:gd name="adj" fmla="val 3087"/>
            </a:avLst>
          </a:prstGeom>
          <a:solidFill>
            <a:schemeClr val="accent6">
              <a:alpha val="30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algn="ctr"/>
            <a:r>
              <a:rPr lang="en-GB" sz="2000">
                <a:solidFill>
                  <a:schemeClr val="accent3"/>
                </a:solidFill>
              </a:rPr>
              <a:t>…whilst exhibiting better risk adjusted returns</a:t>
            </a:r>
            <a:endParaRPr lang="en-US" sz="2000">
              <a:solidFill>
                <a:schemeClr val="accent3"/>
              </a:solidFill>
            </a:endParaRPr>
          </a:p>
        </p:txBody>
      </p:sp>
      <p:pic>
        <p:nvPicPr>
          <p:cNvPr id="12" name="Picture 11">
            <a:extLst>
              <a:ext uri="{FF2B5EF4-FFF2-40B4-BE49-F238E27FC236}">
                <a16:creationId xmlns:a16="http://schemas.microsoft.com/office/drawing/2014/main" id="{9D262146-87A3-0826-5CDF-DA45C5FD07C2}"/>
              </a:ext>
            </a:extLst>
          </p:cNvPr>
          <p:cNvPicPr>
            <a:picLocks noChangeAspect="1"/>
          </p:cNvPicPr>
          <p:nvPr/>
        </p:nvPicPr>
        <p:blipFill>
          <a:blip r:embed="rId2"/>
          <a:stretch>
            <a:fillRect/>
          </a:stretch>
        </p:blipFill>
        <p:spPr>
          <a:xfrm>
            <a:off x="5803804" y="2960048"/>
            <a:ext cx="5522420" cy="1326107"/>
          </a:xfrm>
          <a:prstGeom prst="rect">
            <a:avLst/>
          </a:prstGeom>
        </p:spPr>
      </p:pic>
      <p:sp>
        <p:nvSpPr>
          <p:cNvPr id="2" name="Text Placeholder 1">
            <a:extLst>
              <a:ext uri="{FF2B5EF4-FFF2-40B4-BE49-F238E27FC236}">
                <a16:creationId xmlns:a16="http://schemas.microsoft.com/office/drawing/2014/main" id="{920D46D5-A3B8-4D63-A644-A909ADF10DF9}"/>
              </a:ext>
            </a:extLst>
          </p:cNvPr>
          <p:cNvSpPr>
            <a:spLocks noGrp="1"/>
          </p:cNvSpPr>
          <p:nvPr>
            <p:ph type="body" sz="quarter" idx="12"/>
          </p:nvPr>
        </p:nvSpPr>
        <p:spPr>
          <a:xfrm>
            <a:off x="831853" y="83227"/>
            <a:ext cx="10756247" cy="215444"/>
          </a:xfrm>
        </p:spPr>
        <p:txBody>
          <a:bodyPr/>
          <a:lstStyle/>
          <a:p>
            <a:r>
              <a:rPr lang="en-US"/>
              <a:t>Growth</a:t>
            </a:r>
            <a:endParaRPr lang="en-GB"/>
          </a:p>
        </p:txBody>
      </p:sp>
      <p:sp>
        <p:nvSpPr>
          <p:cNvPr id="3" name="Text Placeholder 2">
            <a:extLst>
              <a:ext uri="{FF2B5EF4-FFF2-40B4-BE49-F238E27FC236}">
                <a16:creationId xmlns:a16="http://schemas.microsoft.com/office/drawing/2014/main" id="{0194F88D-6446-4547-BA10-F2495B20CB13}"/>
              </a:ext>
            </a:extLst>
          </p:cNvPr>
          <p:cNvSpPr>
            <a:spLocks noGrp="1"/>
          </p:cNvSpPr>
          <p:nvPr>
            <p:ph type="body" sz="quarter" idx="15"/>
          </p:nvPr>
        </p:nvSpPr>
        <p:spPr/>
        <p:txBody>
          <a:bodyPr/>
          <a:lstStyle/>
          <a:p>
            <a:r>
              <a:rPr lang="en-US"/>
              <a:t>Why do we focus on midcaps for growth?</a:t>
            </a:r>
            <a:endParaRPr lang="en-GB"/>
          </a:p>
        </p:txBody>
      </p:sp>
      <p:sp>
        <p:nvSpPr>
          <p:cNvPr id="5" name="Rectangle: Rounded Corners 4">
            <a:extLst>
              <a:ext uri="{FF2B5EF4-FFF2-40B4-BE49-F238E27FC236}">
                <a16:creationId xmlns:a16="http://schemas.microsoft.com/office/drawing/2014/main" id="{C2E0B049-1EBB-4A4E-9227-E9CDD9D6BA4D}"/>
              </a:ext>
            </a:extLst>
          </p:cNvPr>
          <p:cNvSpPr/>
          <p:nvPr/>
        </p:nvSpPr>
        <p:spPr>
          <a:xfrm>
            <a:off x="635000" y="1145135"/>
            <a:ext cx="5187950" cy="4705475"/>
          </a:xfrm>
          <a:prstGeom prst="roundRect">
            <a:avLst>
              <a:gd name="adj" fmla="val 3087"/>
            </a:avLst>
          </a:prstGeom>
          <a:solidFill>
            <a:schemeClr val="accent6">
              <a:alpha val="30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algn="ctr"/>
            <a:r>
              <a:rPr lang="en-GB" sz="2000">
                <a:solidFill>
                  <a:schemeClr val="accent3"/>
                </a:solidFill>
              </a:rPr>
              <a:t>Mid-caps have outperformed large &amp; small-caps over the long-term...</a:t>
            </a:r>
            <a:endParaRPr lang="en-US" sz="2000">
              <a:solidFill>
                <a:schemeClr val="accent3"/>
              </a:solidFill>
            </a:endParaRPr>
          </a:p>
        </p:txBody>
      </p:sp>
      <p:sp>
        <p:nvSpPr>
          <p:cNvPr id="11" name="Content Placeholder 4">
            <a:extLst>
              <a:ext uri="{FF2B5EF4-FFF2-40B4-BE49-F238E27FC236}">
                <a16:creationId xmlns:a16="http://schemas.microsoft.com/office/drawing/2014/main" id="{3CAFC57C-5956-4BC7-89D6-AEF6DB8EFC8A}"/>
              </a:ext>
            </a:extLst>
          </p:cNvPr>
          <p:cNvSpPr txBox="1">
            <a:spLocks/>
          </p:cNvSpPr>
          <p:nvPr/>
        </p:nvSpPr>
        <p:spPr>
          <a:xfrm>
            <a:off x="634667" y="5860631"/>
            <a:ext cx="10529888" cy="445841"/>
          </a:xfrm>
          <a:prstGeom prst="rect">
            <a:avLst/>
          </a:prstGeom>
        </p:spPr>
        <p:txBody>
          <a:bodyPr vert="horz" lIns="0" tIns="45720" rIns="0" bIns="45720" rtlCol="0">
            <a:noAutofit/>
          </a:bodyPr>
          <a:lstStyle>
            <a:lvl1pPr marL="228584" indent="-228584" algn="l" defTabSz="914332" rtl="0" eaLnBrk="1" latinLnBrk="0" hangingPunct="1">
              <a:lnSpc>
                <a:spcPct val="100000"/>
              </a:lnSpc>
              <a:spcBef>
                <a:spcPts val="100"/>
              </a:spcBef>
              <a:spcAft>
                <a:spcPts val="400"/>
              </a:spcAft>
              <a:buFont typeface="Arial" panose="020B0604020202020204" pitchFamily="34" charset="0"/>
              <a:buChar char="•"/>
              <a:defRPr sz="2800" kern="1200">
                <a:solidFill>
                  <a:schemeClr val="tx1"/>
                </a:solidFill>
                <a:latin typeface="+mn-lt"/>
                <a:ea typeface="+mn-ea"/>
                <a:cs typeface="+mn-cs"/>
              </a:defRPr>
            </a:lvl1pPr>
            <a:lvl2pPr marL="685750" indent="-228584" algn="l" defTabSz="914332" rtl="0" eaLnBrk="1" latinLnBrk="0" hangingPunct="1">
              <a:lnSpc>
                <a:spcPct val="100000"/>
              </a:lnSpc>
              <a:spcBef>
                <a:spcPts val="100"/>
              </a:spcBef>
              <a:spcAft>
                <a:spcPts val="400"/>
              </a:spcAft>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100000"/>
              </a:lnSpc>
              <a:spcBef>
                <a:spcPts val="100"/>
              </a:spcBef>
              <a:spcAft>
                <a:spcPts val="400"/>
              </a:spcAft>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100000"/>
              </a:lnSpc>
              <a:spcBef>
                <a:spcPts val="100"/>
              </a:spcBef>
              <a:spcAft>
                <a:spcPts val="400"/>
              </a:spcAft>
              <a:buFont typeface="Arial" panose="020B0604020202020204" pitchFamily="34" charset="0"/>
              <a:buChar char="•"/>
              <a:defRPr sz="1800" kern="1200">
                <a:solidFill>
                  <a:schemeClr val="tx1"/>
                </a:solidFill>
                <a:latin typeface="+mn-lt"/>
                <a:ea typeface="+mn-ea"/>
                <a:cs typeface="+mn-cs"/>
              </a:defRPr>
            </a:lvl4pPr>
            <a:lvl5pPr marL="2057247" indent="-228584" algn="l" defTabSz="914332" rtl="0" eaLnBrk="1" latinLnBrk="0" hangingPunct="1">
              <a:lnSpc>
                <a:spcPct val="100000"/>
              </a:lnSpc>
              <a:spcBef>
                <a:spcPts val="100"/>
              </a:spcBef>
              <a:spcAft>
                <a:spcPts val="400"/>
              </a:spcAft>
              <a:buFont typeface="Arial" panose="020B0604020202020204" pitchFamily="34" charset="0"/>
              <a:buChar char="•"/>
              <a:defRPr sz="18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400" fontAlgn="auto">
              <a:lnSpc>
                <a:spcPct val="150000"/>
              </a:lnSpc>
              <a:spcBef>
                <a:spcPts val="0"/>
              </a:spcBef>
              <a:spcAft>
                <a:spcPts val="0"/>
              </a:spcAft>
              <a:buNone/>
              <a:defRPr/>
            </a:pPr>
            <a:r>
              <a:rPr lang="en-GB" sz="1000">
                <a:solidFill>
                  <a:prstClr val="black"/>
                </a:solidFill>
                <a:latin typeface="Montserrat Light" panose="00000400000000000000" pitchFamily="50" charset="0"/>
                <a:cs typeface="Calibri" panose="020F0502020204030204" pitchFamily="34" charset="0"/>
              </a:rPr>
              <a:t>Source: Bloomberg. Period analysed: 1</a:t>
            </a:r>
            <a:r>
              <a:rPr lang="en-GB" sz="1000" baseline="30000">
                <a:solidFill>
                  <a:prstClr val="black"/>
                </a:solidFill>
                <a:latin typeface="Montserrat Light" panose="00000400000000000000" pitchFamily="50" charset="0"/>
                <a:cs typeface="Calibri" panose="020F0502020204030204" pitchFamily="34" charset="0"/>
              </a:rPr>
              <a:t>st</a:t>
            </a:r>
            <a:r>
              <a:rPr lang="en-GB" sz="1000">
                <a:solidFill>
                  <a:prstClr val="black"/>
                </a:solidFill>
                <a:latin typeface="Montserrat Light" panose="00000400000000000000" pitchFamily="50" charset="0"/>
                <a:cs typeface="Calibri" panose="020F0502020204030204" pitchFamily="34" charset="0"/>
              </a:rPr>
              <a:t> Jan 1996 – 30</a:t>
            </a:r>
            <a:r>
              <a:rPr lang="en-GB" sz="1000" baseline="30000">
                <a:solidFill>
                  <a:prstClr val="black"/>
                </a:solidFill>
                <a:latin typeface="Montserrat Light" panose="00000400000000000000" pitchFamily="50" charset="0"/>
                <a:cs typeface="Calibri" panose="020F0502020204030204" pitchFamily="34" charset="0"/>
              </a:rPr>
              <a:t>th</a:t>
            </a:r>
            <a:r>
              <a:rPr lang="en-GB" sz="1000">
                <a:solidFill>
                  <a:prstClr val="black"/>
                </a:solidFill>
                <a:latin typeface="Montserrat Light" panose="00000400000000000000" pitchFamily="50" charset="0"/>
                <a:cs typeface="Calibri" panose="020F0502020204030204" pitchFamily="34" charset="0"/>
              </a:rPr>
              <a:t> September 2022, monthly series, USD.</a:t>
            </a:r>
          </a:p>
          <a:p>
            <a:pPr marL="0" indent="0" defTabSz="914400">
              <a:lnSpc>
                <a:spcPct val="150000"/>
              </a:lnSpc>
              <a:spcBef>
                <a:spcPts val="0"/>
              </a:spcBef>
              <a:spcAft>
                <a:spcPts val="0"/>
              </a:spcAft>
              <a:buNone/>
              <a:defRPr/>
            </a:pPr>
            <a:r>
              <a:rPr lang="en-GB" sz="1000">
                <a:solidFill>
                  <a:prstClr val="black"/>
                </a:solidFill>
                <a:latin typeface="Montserrat Light" panose="00000400000000000000" pitchFamily="50" charset="0"/>
                <a:cs typeface="Calibri" panose="020F0502020204030204" pitchFamily="34" charset="0"/>
              </a:rPr>
              <a:t>Data based on S&amp;P indices as a proxy (S&amp;P 500 Index vs S&amp;P Mid Cap 400 Index vs S&amp;P Small Cap 600 Index), due to data availability/ Bloomberg limits</a:t>
            </a:r>
          </a:p>
          <a:p>
            <a:pPr marL="0" indent="0" defTabSz="914400" fontAlgn="auto">
              <a:spcBef>
                <a:spcPts val="0"/>
              </a:spcBef>
              <a:spcAft>
                <a:spcPts val="0"/>
              </a:spcAft>
              <a:buNone/>
              <a:defRPr/>
            </a:pPr>
            <a:endParaRPr lang="en-GB" sz="1000">
              <a:solidFill>
                <a:prstClr val="black"/>
              </a:solidFill>
              <a:latin typeface="Montserrat Light" panose="00000400000000000000" pitchFamily="50" charset="0"/>
              <a:cs typeface="Calibri" panose="020F0502020204030204" pitchFamily="34" charset="0"/>
            </a:endParaRPr>
          </a:p>
        </p:txBody>
      </p:sp>
      <p:sp>
        <p:nvSpPr>
          <p:cNvPr id="17" name="Rectangle: Rounded Corners 16">
            <a:extLst>
              <a:ext uri="{FF2B5EF4-FFF2-40B4-BE49-F238E27FC236}">
                <a16:creationId xmlns:a16="http://schemas.microsoft.com/office/drawing/2014/main" id="{7A040E4A-46CE-4A48-A9B8-B55D42A13DFC}"/>
              </a:ext>
            </a:extLst>
          </p:cNvPr>
          <p:cNvSpPr/>
          <p:nvPr/>
        </p:nvSpPr>
        <p:spPr>
          <a:xfrm>
            <a:off x="9036367" y="2978957"/>
            <a:ext cx="1093053" cy="1326107"/>
          </a:xfrm>
          <a:prstGeom prst="roundRect">
            <a:avLst/>
          </a:prstGeom>
          <a:noFill/>
          <a:ln w="28575">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Slide Number Placeholder 5">
            <a:extLst>
              <a:ext uri="{FF2B5EF4-FFF2-40B4-BE49-F238E27FC236}">
                <a16:creationId xmlns:a16="http://schemas.microsoft.com/office/drawing/2014/main" id="{71919144-EB63-4EFF-A7F9-46EC93A342CA}"/>
              </a:ext>
            </a:extLst>
          </p:cNvPr>
          <p:cNvSpPr>
            <a:spLocks noGrp="1"/>
          </p:cNvSpPr>
          <p:nvPr>
            <p:ph type="sldNum" sz="quarter" idx="16"/>
          </p:nvPr>
        </p:nvSpPr>
        <p:spPr/>
        <p:txBody>
          <a:bodyPr/>
          <a:lstStyle/>
          <a:p>
            <a:fld id="{80C09EF9-B2B1-4CDF-A903-08D723B35DB9}" type="slidenum">
              <a:rPr lang="en-GB" smtClean="0"/>
              <a:pPr/>
              <a:t>13</a:t>
            </a:fld>
            <a:endParaRPr lang="en-GB"/>
          </a:p>
        </p:txBody>
      </p:sp>
      <p:pic>
        <p:nvPicPr>
          <p:cNvPr id="9" name="Graphic 8">
            <a:extLst>
              <a:ext uri="{FF2B5EF4-FFF2-40B4-BE49-F238E27FC236}">
                <a16:creationId xmlns:a16="http://schemas.microsoft.com/office/drawing/2014/main" id="{3125C38B-2964-19AA-1D70-93FD792C844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1902" y="2175214"/>
            <a:ext cx="5114146" cy="3337819"/>
          </a:xfrm>
          <a:prstGeom prst="rect">
            <a:avLst/>
          </a:prstGeom>
        </p:spPr>
      </p:pic>
    </p:spTree>
    <p:extLst>
      <p:ext uri="{BB962C8B-B14F-4D97-AF65-F5344CB8AC3E}">
        <p14:creationId xmlns:p14="http://schemas.microsoft.com/office/powerpoint/2010/main" val="1557378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0D46D5-A3B8-4D63-A644-A909ADF10DF9}"/>
              </a:ext>
            </a:extLst>
          </p:cNvPr>
          <p:cNvSpPr>
            <a:spLocks noGrp="1"/>
          </p:cNvSpPr>
          <p:nvPr>
            <p:ph type="body" sz="quarter" idx="12"/>
          </p:nvPr>
        </p:nvSpPr>
        <p:spPr>
          <a:xfrm>
            <a:off x="831853" y="83227"/>
            <a:ext cx="10756247" cy="215444"/>
          </a:xfrm>
        </p:spPr>
        <p:txBody>
          <a:bodyPr/>
          <a:lstStyle/>
          <a:p>
            <a:r>
              <a:rPr lang="en-US"/>
              <a:t>Growth</a:t>
            </a:r>
            <a:endParaRPr lang="en-GB"/>
          </a:p>
        </p:txBody>
      </p:sp>
      <p:sp>
        <p:nvSpPr>
          <p:cNvPr id="3" name="Text Placeholder 2">
            <a:extLst>
              <a:ext uri="{FF2B5EF4-FFF2-40B4-BE49-F238E27FC236}">
                <a16:creationId xmlns:a16="http://schemas.microsoft.com/office/drawing/2014/main" id="{0194F88D-6446-4547-BA10-F2495B20CB13}"/>
              </a:ext>
            </a:extLst>
          </p:cNvPr>
          <p:cNvSpPr>
            <a:spLocks noGrp="1"/>
          </p:cNvSpPr>
          <p:nvPr>
            <p:ph type="body" sz="quarter" idx="15"/>
          </p:nvPr>
        </p:nvSpPr>
        <p:spPr/>
        <p:txBody>
          <a:bodyPr/>
          <a:lstStyle/>
          <a:p>
            <a:r>
              <a:rPr lang="en-GB" sz="2000"/>
              <a:t>Mid-caps have outperformed because their revenues and cashflows grew faster</a:t>
            </a:r>
          </a:p>
        </p:txBody>
      </p:sp>
      <p:sp>
        <p:nvSpPr>
          <p:cNvPr id="5" name="Rectangle: Rounded Corners 4">
            <a:extLst>
              <a:ext uri="{FF2B5EF4-FFF2-40B4-BE49-F238E27FC236}">
                <a16:creationId xmlns:a16="http://schemas.microsoft.com/office/drawing/2014/main" id="{C2E0B049-1EBB-4A4E-9227-E9CDD9D6BA4D}"/>
              </a:ext>
            </a:extLst>
          </p:cNvPr>
          <p:cNvSpPr/>
          <p:nvPr/>
        </p:nvSpPr>
        <p:spPr>
          <a:xfrm>
            <a:off x="1712238" y="1152885"/>
            <a:ext cx="8995475" cy="4705200"/>
          </a:xfrm>
          <a:prstGeom prst="roundRect">
            <a:avLst>
              <a:gd name="adj" fmla="val 3087"/>
            </a:avLst>
          </a:prstGeom>
          <a:solidFill>
            <a:schemeClr val="accent6">
              <a:alpha val="30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algn="ctr"/>
            <a:r>
              <a:rPr lang="en-GB" sz="2000">
                <a:solidFill>
                  <a:schemeClr val="accent3"/>
                </a:solidFill>
              </a:rPr>
              <a:t>Mid-caps have grown in line with small caps and significantly faster than large caps</a:t>
            </a:r>
          </a:p>
        </p:txBody>
      </p:sp>
      <p:sp>
        <p:nvSpPr>
          <p:cNvPr id="9" name="Content Placeholder 4">
            <a:extLst>
              <a:ext uri="{FF2B5EF4-FFF2-40B4-BE49-F238E27FC236}">
                <a16:creationId xmlns:a16="http://schemas.microsoft.com/office/drawing/2014/main" id="{DEEBF8FA-6CD0-48C3-97AE-75E44444F6C2}"/>
              </a:ext>
            </a:extLst>
          </p:cNvPr>
          <p:cNvSpPr txBox="1">
            <a:spLocks/>
          </p:cNvSpPr>
          <p:nvPr/>
        </p:nvSpPr>
        <p:spPr>
          <a:xfrm>
            <a:off x="1712238" y="5933709"/>
            <a:ext cx="10529888" cy="445841"/>
          </a:xfrm>
          <a:prstGeom prst="rect">
            <a:avLst/>
          </a:prstGeom>
        </p:spPr>
        <p:txBody>
          <a:bodyPr vert="horz" lIns="0" tIns="45720" rIns="0" bIns="45720" rtlCol="0">
            <a:noAutofit/>
          </a:bodyPr>
          <a:lstStyle>
            <a:lvl1pPr marL="228584" indent="-228584" algn="l" defTabSz="914332" rtl="0" eaLnBrk="1" latinLnBrk="0" hangingPunct="1">
              <a:lnSpc>
                <a:spcPct val="100000"/>
              </a:lnSpc>
              <a:spcBef>
                <a:spcPts val="100"/>
              </a:spcBef>
              <a:spcAft>
                <a:spcPts val="400"/>
              </a:spcAft>
              <a:buFont typeface="Arial" panose="020B0604020202020204" pitchFamily="34" charset="0"/>
              <a:buChar char="•"/>
              <a:defRPr sz="2800" kern="1200">
                <a:solidFill>
                  <a:schemeClr val="tx1"/>
                </a:solidFill>
                <a:latin typeface="+mn-lt"/>
                <a:ea typeface="+mn-ea"/>
                <a:cs typeface="+mn-cs"/>
              </a:defRPr>
            </a:lvl1pPr>
            <a:lvl2pPr marL="685750" indent="-228584" algn="l" defTabSz="914332" rtl="0" eaLnBrk="1" latinLnBrk="0" hangingPunct="1">
              <a:lnSpc>
                <a:spcPct val="100000"/>
              </a:lnSpc>
              <a:spcBef>
                <a:spcPts val="100"/>
              </a:spcBef>
              <a:spcAft>
                <a:spcPts val="400"/>
              </a:spcAft>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100000"/>
              </a:lnSpc>
              <a:spcBef>
                <a:spcPts val="100"/>
              </a:spcBef>
              <a:spcAft>
                <a:spcPts val="400"/>
              </a:spcAft>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100000"/>
              </a:lnSpc>
              <a:spcBef>
                <a:spcPts val="100"/>
              </a:spcBef>
              <a:spcAft>
                <a:spcPts val="400"/>
              </a:spcAft>
              <a:buFont typeface="Arial" panose="020B0604020202020204" pitchFamily="34" charset="0"/>
              <a:buChar char="•"/>
              <a:defRPr sz="1800" kern="1200">
                <a:solidFill>
                  <a:schemeClr val="tx1"/>
                </a:solidFill>
                <a:latin typeface="+mn-lt"/>
                <a:ea typeface="+mn-ea"/>
                <a:cs typeface="+mn-cs"/>
              </a:defRPr>
            </a:lvl4pPr>
            <a:lvl5pPr marL="2057247" indent="-228584" algn="l" defTabSz="914332" rtl="0" eaLnBrk="1" latinLnBrk="0" hangingPunct="1">
              <a:lnSpc>
                <a:spcPct val="100000"/>
              </a:lnSpc>
              <a:spcBef>
                <a:spcPts val="100"/>
              </a:spcBef>
              <a:spcAft>
                <a:spcPts val="400"/>
              </a:spcAft>
              <a:buFont typeface="Arial" panose="020B0604020202020204" pitchFamily="34" charset="0"/>
              <a:buChar char="•"/>
              <a:defRPr sz="18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400" fontAlgn="auto">
              <a:lnSpc>
                <a:spcPct val="150000"/>
              </a:lnSpc>
              <a:spcBef>
                <a:spcPts val="0"/>
              </a:spcBef>
              <a:spcAft>
                <a:spcPts val="0"/>
              </a:spcAft>
              <a:buNone/>
              <a:defRPr/>
            </a:pPr>
            <a:r>
              <a:rPr lang="en-GB" sz="1000">
                <a:solidFill>
                  <a:prstClr val="black"/>
                </a:solidFill>
                <a:latin typeface="Montserrat Light" panose="00000400000000000000" pitchFamily="50" charset="0"/>
                <a:cs typeface="Calibri" panose="020F0502020204030204" pitchFamily="34" charset="0"/>
              </a:rPr>
              <a:t>Source: Bloomberg. Period analysed: 1</a:t>
            </a:r>
            <a:r>
              <a:rPr lang="en-GB" sz="1000" baseline="30000">
                <a:solidFill>
                  <a:prstClr val="black"/>
                </a:solidFill>
                <a:latin typeface="Montserrat Light" panose="00000400000000000000" pitchFamily="50" charset="0"/>
                <a:cs typeface="Calibri" panose="020F0502020204030204" pitchFamily="34" charset="0"/>
              </a:rPr>
              <a:t>st</a:t>
            </a:r>
            <a:r>
              <a:rPr lang="en-GB" sz="1000">
                <a:solidFill>
                  <a:prstClr val="black"/>
                </a:solidFill>
                <a:latin typeface="Montserrat Light" panose="00000400000000000000" pitchFamily="50" charset="0"/>
                <a:cs typeface="Calibri" panose="020F0502020204030204" pitchFamily="34" charset="0"/>
              </a:rPr>
              <a:t> Jan 1996 – 30</a:t>
            </a:r>
            <a:r>
              <a:rPr lang="en-GB" sz="1000" baseline="30000">
                <a:solidFill>
                  <a:prstClr val="black"/>
                </a:solidFill>
                <a:latin typeface="Montserrat Light" panose="00000400000000000000" pitchFamily="50" charset="0"/>
                <a:cs typeface="Calibri" panose="020F0502020204030204" pitchFamily="34" charset="0"/>
              </a:rPr>
              <a:t>th</a:t>
            </a:r>
            <a:r>
              <a:rPr lang="en-GB" sz="1000">
                <a:solidFill>
                  <a:prstClr val="black"/>
                </a:solidFill>
                <a:latin typeface="Montserrat Light" panose="00000400000000000000" pitchFamily="50" charset="0"/>
                <a:cs typeface="Calibri" panose="020F0502020204030204" pitchFamily="34" charset="0"/>
              </a:rPr>
              <a:t> September 2022, monthly series, USD.</a:t>
            </a:r>
          </a:p>
          <a:p>
            <a:pPr marL="0" indent="0" defTabSz="914400">
              <a:lnSpc>
                <a:spcPct val="150000"/>
              </a:lnSpc>
              <a:spcBef>
                <a:spcPts val="0"/>
              </a:spcBef>
              <a:spcAft>
                <a:spcPts val="0"/>
              </a:spcAft>
              <a:buNone/>
              <a:defRPr/>
            </a:pPr>
            <a:r>
              <a:rPr lang="en-GB" sz="1000">
                <a:solidFill>
                  <a:prstClr val="black"/>
                </a:solidFill>
                <a:latin typeface="Montserrat Light" panose="00000400000000000000" pitchFamily="50" charset="0"/>
                <a:cs typeface="Calibri" panose="020F0502020204030204" pitchFamily="34" charset="0"/>
              </a:rPr>
              <a:t>Data based on S&amp;P indices as a proxy (S&amp;P 500 Index vs S&amp;P Mid Cap 400 Index vs S&amp;P Small Cap 600 Index), </a:t>
            </a:r>
          </a:p>
          <a:p>
            <a:pPr marL="0" indent="0" defTabSz="914400">
              <a:lnSpc>
                <a:spcPct val="150000"/>
              </a:lnSpc>
              <a:spcBef>
                <a:spcPts val="0"/>
              </a:spcBef>
              <a:spcAft>
                <a:spcPts val="0"/>
              </a:spcAft>
              <a:buNone/>
              <a:defRPr/>
            </a:pPr>
            <a:r>
              <a:rPr lang="en-GB" sz="1000">
                <a:solidFill>
                  <a:prstClr val="black"/>
                </a:solidFill>
                <a:latin typeface="Montserrat Light" panose="00000400000000000000" pitchFamily="50" charset="0"/>
                <a:cs typeface="Calibri" panose="020F0502020204030204" pitchFamily="34" charset="0"/>
              </a:rPr>
              <a:t>due to data availability/ Bloomberg limits</a:t>
            </a:r>
          </a:p>
          <a:p>
            <a:pPr marL="0" indent="0" defTabSz="914400" fontAlgn="auto">
              <a:spcBef>
                <a:spcPts val="0"/>
              </a:spcBef>
              <a:spcAft>
                <a:spcPts val="0"/>
              </a:spcAft>
              <a:buNone/>
              <a:defRPr/>
            </a:pPr>
            <a:endParaRPr lang="en-GB" sz="1000">
              <a:solidFill>
                <a:prstClr val="black"/>
              </a:solidFill>
              <a:latin typeface="Montserrat Light" panose="00000400000000000000" pitchFamily="50" charset="0"/>
              <a:cs typeface="Calibri" panose="020F0502020204030204" pitchFamily="34" charset="0"/>
            </a:endParaRPr>
          </a:p>
        </p:txBody>
      </p:sp>
      <p:sp>
        <p:nvSpPr>
          <p:cNvPr id="4" name="Slide Number Placeholder 3">
            <a:extLst>
              <a:ext uri="{FF2B5EF4-FFF2-40B4-BE49-F238E27FC236}">
                <a16:creationId xmlns:a16="http://schemas.microsoft.com/office/drawing/2014/main" id="{3B406FA6-4FC1-4885-B566-04DED55686E8}"/>
              </a:ext>
            </a:extLst>
          </p:cNvPr>
          <p:cNvSpPr>
            <a:spLocks noGrp="1"/>
          </p:cNvSpPr>
          <p:nvPr>
            <p:ph type="sldNum" sz="quarter" idx="16"/>
          </p:nvPr>
        </p:nvSpPr>
        <p:spPr/>
        <p:txBody>
          <a:bodyPr/>
          <a:lstStyle/>
          <a:p>
            <a:fld id="{80C09EF9-B2B1-4CDF-A903-08D723B35DB9}" type="slidenum">
              <a:rPr lang="en-GB" smtClean="0"/>
              <a:pPr/>
              <a:t>14</a:t>
            </a:fld>
            <a:endParaRPr lang="en-GB"/>
          </a:p>
        </p:txBody>
      </p:sp>
      <p:pic>
        <p:nvPicPr>
          <p:cNvPr id="7" name="Graphic 6">
            <a:extLst>
              <a:ext uri="{FF2B5EF4-FFF2-40B4-BE49-F238E27FC236}">
                <a16:creationId xmlns:a16="http://schemas.microsoft.com/office/drawing/2014/main" id="{2C1538E1-29A9-5E05-F7C0-537D4D9C552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90700" y="2005752"/>
            <a:ext cx="8610600" cy="3609975"/>
          </a:xfrm>
          <a:prstGeom prst="rect">
            <a:avLst/>
          </a:prstGeom>
        </p:spPr>
      </p:pic>
    </p:spTree>
    <p:extLst>
      <p:ext uri="{BB962C8B-B14F-4D97-AF65-F5344CB8AC3E}">
        <p14:creationId xmlns:p14="http://schemas.microsoft.com/office/powerpoint/2010/main" val="41358833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FD78EA4C-7920-4124-8E20-25B5641ABDE9}"/>
              </a:ext>
            </a:extLst>
          </p:cNvPr>
          <p:cNvSpPr/>
          <p:nvPr/>
        </p:nvSpPr>
        <p:spPr>
          <a:xfrm>
            <a:off x="6165852" y="1145135"/>
            <a:ext cx="5187950" cy="4705475"/>
          </a:xfrm>
          <a:prstGeom prst="roundRect">
            <a:avLst>
              <a:gd name="adj" fmla="val 3087"/>
            </a:avLst>
          </a:prstGeom>
          <a:solidFill>
            <a:schemeClr val="accent6">
              <a:alpha val="30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algn="ctr"/>
            <a:r>
              <a:rPr lang="en-GB" sz="2000">
                <a:solidFill>
                  <a:schemeClr val="accent3"/>
                </a:solidFill>
              </a:rPr>
              <a:t>…whilst exhibiting better risk adjusted returns</a:t>
            </a:r>
            <a:endParaRPr lang="en-US" sz="2000">
              <a:solidFill>
                <a:schemeClr val="accent3"/>
              </a:solidFill>
            </a:endParaRPr>
          </a:p>
        </p:txBody>
      </p:sp>
      <p:pic>
        <p:nvPicPr>
          <p:cNvPr id="10" name="Picture 9">
            <a:extLst>
              <a:ext uri="{FF2B5EF4-FFF2-40B4-BE49-F238E27FC236}">
                <a16:creationId xmlns:a16="http://schemas.microsoft.com/office/drawing/2014/main" id="{404B6F57-DCA7-38D8-32E9-BB6200C22358}"/>
              </a:ext>
            </a:extLst>
          </p:cNvPr>
          <p:cNvPicPr>
            <a:picLocks noChangeAspect="1"/>
          </p:cNvPicPr>
          <p:nvPr/>
        </p:nvPicPr>
        <p:blipFill>
          <a:blip r:embed="rId2"/>
          <a:stretch>
            <a:fillRect/>
          </a:stretch>
        </p:blipFill>
        <p:spPr>
          <a:xfrm>
            <a:off x="6072549" y="2777069"/>
            <a:ext cx="5182482" cy="1441606"/>
          </a:xfrm>
          <a:prstGeom prst="rect">
            <a:avLst/>
          </a:prstGeom>
        </p:spPr>
      </p:pic>
      <p:sp>
        <p:nvSpPr>
          <p:cNvPr id="2" name="Text Placeholder 1">
            <a:extLst>
              <a:ext uri="{FF2B5EF4-FFF2-40B4-BE49-F238E27FC236}">
                <a16:creationId xmlns:a16="http://schemas.microsoft.com/office/drawing/2014/main" id="{920D46D5-A3B8-4D63-A644-A909ADF10DF9}"/>
              </a:ext>
            </a:extLst>
          </p:cNvPr>
          <p:cNvSpPr>
            <a:spLocks noGrp="1"/>
          </p:cNvSpPr>
          <p:nvPr>
            <p:ph type="body" sz="quarter" idx="12"/>
          </p:nvPr>
        </p:nvSpPr>
        <p:spPr>
          <a:xfrm>
            <a:off x="831853" y="83227"/>
            <a:ext cx="10756247" cy="215444"/>
          </a:xfrm>
        </p:spPr>
        <p:txBody>
          <a:bodyPr/>
          <a:lstStyle/>
          <a:p>
            <a:r>
              <a:rPr lang="en-US"/>
              <a:t>Growth</a:t>
            </a:r>
            <a:endParaRPr lang="en-GB"/>
          </a:p>
        </p:txBody>
      </p:sp>
      <p:sp>
        <p:nvSpPr>
          <p:cNvPr id="3" name="Text Placeholder 2">
            <a:extLst>
              <a:ext uri="{FF2B5EF4-FFF2-40B4-BE49-F238E27FC236}">
                <a16:creationId xmlns:a16="http://schemas.microsoft.com/office/drawing/2014/main" id="{0194F88D-6446-4547-BA10-F2495B20CB13}"/>
              </a:ext>
            </a:extLst>
          </p:cNvPr>
          <p:cNvSpPr>
            <a:spLocks noGrp="1"/>
          </p:cNvSpPr>
          <p:nvPr>
            <p:ph type="body" sz="quarter" idx="15"/>
          </p:nvPr>
        </p:nvSpPr>
        <p:spPr/>
        <p:txBody>
          <a:bodyPr/>
          <a:lstStyle/>
          <a:p>
            <a:r>
              <a:rPr lang="en-GB"/>
              <a:t>Within mid-caps, quality outperforms further</a:t>
            </a:r>
          </a:p>
        </p:txBody>
      </p:sp>
      <p:sp>
        <p:nvSpPr>
          <p:cNvPr id="5" name="Rectangle: Rounded Corners 4">
            <a:extLst>
              <a:ext uri="{FF2B5EF4-FFF2-40B4-BE49-F238E27FC236}">
                <a16:creationId xmlns:a16="http://schemas.microsoft.com/office/drawing/2014/main" id="{C2E0B049-1EBB-4A4E-9227-E9CDD9D6BA4D}"/>
              </a:ext>
            </a:extLst>
          </p:cNvPr>
          <p:cNvSpPr/>
          <p:nvPr/>
        </p:nvSpPr>
        <p:spPr>
          <a:xfrm>
            <a:off x="838200" y="1145135"/>
            <a:ext cx="5187950" cy="4705475"/>
          </a:xfrm>
          <a:prstGeom prst="roundRect">
            <a:avLst>
              <a:gd name="adj" fmla="val 3087"/>
            </a:avLst>
          </a:prstGeom>
          <a:solidFill>
            <a:schemeClr val="accent6">
              <a:alpha val="30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algn="ctr"/>
            <a:r>
              <a:rPr lang="en-GB" sz="2000">
                <a:solidFill>
                  <a:schemeClr val="accent3"/>
                </a:solidFill>
              </a:rPr>
              <a:t>High quality mid-caps outperform low quality mid-cap companies…</a:t>
            </a:r>
            <a:endParaRPr lang="en-US" sz="2000">
              <a:solidFill>
                <a:schemeClr val="accent3"/>
              </a:solidFill>
            </a:endParaRPr>
          </a:p>
        </p:txBody>
      </p:sp>
      <p:sp>
        <p:nvSpPr>
          <p:cNvPr id="11" name="Content Placeholder 4">
            <a:extLst>
              <a:ext uri="{FF2B5EF4-FFF2-40B4-BE49-F238E27FC236}">
                <a16:creationId xmlns:a16="http://schemas.microsoft.com/office/drawing/2014/main" id="{3CAFC57C-5956-4BC7-89D6-AEF6DB8EFC8A}"/>
              </a:ext>
            </a:extLst>
          </p:cNvPr>
          <p:cNvSpPr txBox="1">
            <a:spLocks/>
          </p:cNvSpPr>
          <p:nvPr/>
        </p:nvSpPr>
        <p:spPr>
          <a:xfrm>
            <a:off x="858520" y="5976195"/>
            <a:ext cx="11122319" cy="717062"/>
          </a:xfrm>
          <a:prstGeom prst="rect">
            <a:avLst/>
          </a:prstGeom>
        </p:spPr>
        <p:txBody>
          <a:bodyPr vert="horz" lIns="0" tIns="45720" rIns="0" bIns="45720" rtlCol="0">
            <a:noAutofit/>
          </a:bodyPr>
          <a:lstStyle>
            <a:lvl1pPr marL="228584" indent="-228584" algn="l" defTabSz="914332" rtl="0" eaLnBrk="1" latinLnBrk="0" hangingPunct="1">
              <a:lnSpc>
                <a:spcPct val="100000"/>
              </a:lnSpc>
              <a:spcBef>
                <a:spcPts val="100"/>
              </a:spcBef>
              <a:spcAft>
                <a:spcPts val="400"/>
              </a:spcAft>
              <a:buFont typeface="Arial" panose="020B0604020202020204" pitchFamily="34" charset="0"/>
              <a:buChar char="•"/>
              <a:defRPr sz="2800" kern="1200">
                <a:solidFill>
                  <a:schemeClr val="tx1"/>
                </a:solidFill>
                <a:latin typeface="+mn-lt"/>
                <a:ea typeface="+mn-ea"/>
                <a:cs typeface="+mn-cs"/>
              </a:defRPr>
            </a:lvl1pPr>
            <a:lvl2pPr marL="685750" indent="-228584" algn="l" defTabSz="914332" rtl="0" eaLnBrk="1" latinLnBrk="0" hangingPunct="1">
              <a:lnSpc>
                <a:spcPct val="100000"/>
              </a:lnSpc>
              <a:spcBef>
                <a:spcPts val="100"/>
              </a:spcBef>
              <a:spcAft>
                <a:spcPts val="400"/>
              </a:spcAft>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100000"/>
              </a:lnSpc>
              <a:spcBef>
                <a:spcPts val="100"/>
              </a:spcBef>
              <a:spcAft>
                <a:spcPts val="400"/>
              </a:spcAft>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100000"/>
              </a:lnSpc>
              <a:spcBef>
                <a:spcPts val="100"/>
              </a:spcBef>
              <a:spcAft>
                <a:spcPts val="400"/>
              </a:spcAft>
              <a:buFont typeface="Arial" panose="020B0604020202020204" pitchFamily="34" charset="0"/>
              <a:buChar char="•"/>
              <a:defRPr sz="1800" kern="1200">
                <a:solidFill>
                  <a:schemeClr val="tx1"/>
                </a:solidFill>
                <a:latin typeface="+mn-lt"/>
                <a:ea typeface="+mn-ea"/>
                <a:cs typeface="+mn-cs"/>
              </a:defRPr>
            </a:lvl4pPr>
            <a:lvl5pPr marL="2057247" indent="-228584" algn="l" defTabSz="914332" rtl="0" eaLnBrk="1" latinLnBrk="0" hangingPunct="1">
              <a:lnSpc>
                <a:spcPct val="100000"/>
              </a:lnSpc>
              <a:spcBef>
                <a:spcPts val="100"/>
              </a:spcBef>
              <a:spcAft>
                <a:spcPts val="400"/>
              </a:spcAft>
              <a:buFont typeface="Arial" panose="020B0604020202020204" pitchFamily="34" charset="0"/>
              <a:buChar char="•"/>
              <a:defRPr sz="18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400" fontAlgn="auto">
              <a:spcBef>
                <a:spcPts val="0"/>
              </a:spcBef>
              <a:spcAft>
                <a:spcPts val="0"/>
              </a:spcAft>
              <a:buNone/>
              <a:defRPr/>
            </a:pPr>
            <a:r>
              <a:rPr lang="en-GB" sz="1000">
                <a:solidFill>
                  <a:schemeClr val="accent1"/>
                </a:solidFill>
                <a:latin typeface="Montserrat Light" panose="00000400000000000000" pitchFamily="50" charset="0"/>
                <a:cs typeface="Calibri" panose="020F0502020204030204" pitchFamily="34" charset="0"/>
              </a:rPr>
              <a:t>Source: Bloomberg. Period analysed: 1</a:t>
            </a:r>
            <a:r>
              <a:rPr lang="en-GB" sz="1000" baseline="30000">
                <a:solidFill>
                  <a:schemeClr val="accent1"/>
                </a:solidFill>
                <a:latin typeface="Montserrat Light" panose="00000400000000000000" pitchFamily="50" charset="0"/>
                <a:cs typeface="Calibri" panose="020F0502020204030204" pitchFamily="34" charset="0"/>
              </a:rPr>
              <a:t>st</a:t>
            </a:r>
            <a:r>
              <a:rPr lang="en-GB" sz="1000">
                <a:solidFill>
                  <a:schemeClr val="accent1"/>
                </a:solidFill>
                <a:latin typeface="Montserrat Light" panose="00000400000000000000" pitchFamily="50" charset="0"/>
                <a:cs typeface="Calibri" panose="020F0502020204030204" pitchFamily="34" charset="0"/>
              </a:rPr>
              <a:t> Jan 1996 – 30</a:t>
            </a:r>
            <a:r>
              <a:rPr lang="en-GB" sz="1000" baseline="30000">
                <a:solidFill>
                  <a:schemeClr val="accent1"/>
                </a:solidFill>
                <a:latin typeface="Montserrat Light" panose="00000400000000000000" pitchFamily="50" charset="0"/>
                <a:cs typeface="Calibri" panose="020F0502020204030204" pitchFamily="34" charset="0"/>
              </a:rPr>
              <a:t>th</a:t>
            </a:r>
            <a:r>
              <a:rPr lang="en-GB" sz="1000">
                <a:solidFill>
                  <a:schemeClr val="accent1"/>
                </a:solidFill>
                <a:latin typeface="Montserrat Light" panose="00000400000000000000" pitchFamily="50" charset="0"/>
                <a:cs typeface="Calibri" panose="020F0502020204030204" pitchFamily="34" charset="0"/>
              </a:rPr>
              <a:t> September 2022, monthly series, USD</a:t>
            </a:r>
          </a:p>
          <a:p>
            <a:pPr marL="0" indent="0" defTabSz="914400">
              <a:spcBef>
                <a:spcPts val="0"/>
              </a:spcBef>
              <a:spcAft>
                <a:spcPts val="0"/>
              </a:spcAft>
              <a:buNone/>
              <a:defRPr/>
            </a:pPr>
            <a:r>
              <a:rPr lang="en-GB" sz="1000">
                <a:solidFill>
                  <a:schemeClr val="accent1"/>
                </a:solidFill>
                <a:latin typeface="Montserrat Light" panose="00000400000000000000" pitchFamily="50" charset="0"/>
                <a:cs typeface="Calibri" panose="020F0502020204030204" pitchFamily="34" charset="0"/>
              </a:rPr>
              <a:t>Quality score is based on Return on Capital and Financial Leverage</a:t>
            </a:r>
          </a:p>
          <a:p>
            <a:pPr marL="0" lvl="0" indent="0">
              <a:spcBef>
                <a:spcPts val="0"/>
              </a:spcBef>
              <a:spcAft>
                <a:spcPts val="0"/>
              </a:spcAft>
              <a:buNone/>
              <a:defRPr/>
            </a:pPr>
            <a:r>
              <a:rPr lang="en-GB" sz="1000">
                <a:solidFill>
                  <a:schemeClr val="accent1"/>
                </a:solidFill>
                <a:latin typeface="Montserrat Light" panose="00000400000000000000" pitchFamily="50" charset="0"/>
                <a:cs typeface="Calibri" panose="020F0502020204030204" pitchFamily="34" charset="0"/>
              </a:rPr>
              <a:t>Data based on S&amp;P indices as a proxy, due to data availability/ Bloomberg limits:</a:t>
            </a:r>
          </a:p>
          <a:p>
            <a:pPr lvl="1">
              <a:spcBef>
                <a:spcPts val="0"/>
              </a:spcBef>
              <a:spcAft>
                <a:spcPts val="0"/>
              </a:spcAft>
              <a:defRPr/>
            </a:pPr>
            <a:r>
              <a:rPr lang="en-GB" sz="1000">
                <a:solidFill>
                  <a:schemeClr val="accent1"/>
                </a:solidFill>
                <a:latin typeface="Montserrat Light" panose="00000400000000000000" pitchFamily="50" charset="0"/>
                <a:cs typeface="Calibri" panose="020F0502020204030204" pitchFamily="34" charset="0"/>
              </a:rPr>
              <a:t>	Midcap High Quality = S&amp;P </a:t>
            </a:r>
            <a:r>
              <a:rPr lang="en-GB" sz="1000" err="1">
                <a:solidFill>
                  <a:schemeClr val="accent1"/>
                </a:solidFill>
                <a:latin typeface="Montserrat Light" panose="00000400000000000000" pitchFamily="50" charset="0"/>
                <a:cs typeface="Calibri" panose="020F0502020204030204" pitchFamily="34" charset="0"/>
              </a:rPr>
              <a:t>MidCap</a:t>
            </a:r>
            <a:r>
              <a:rPr lang="en-GB" sz="1000">
                <a:solidFill>
                  <a:schemeClr val="accent1"/>
                </a:solidFill>
                <a:latin typeface="Montserrat Light" panose="00000400000000000000" pitchFamily="50" charset="0"/>
                <a:cs typeface="Calibri" panose="020F0502020204030204" pitchFamily="34" charset="0"/>
              </a:rPr>
              <a:t> 400 Quality Index =  top quantile scoring constituents from the S&amp;P </a:t>
            </a:r>
            <a:r>
              <a:rPr lang="en-GB" sz="1000" err="1">
                <a:solidFill>
                  <a:schemeClr val="accent1"/>
                </a:solidFill>
                <a:latin typeface="Montserrat Light" panose="00000400000000000000" pitchFamily="50" charset="0"/>
                <a:cs typeface="Calibri" panose="020F0502020204030204" pitchFamily="34" charset="0"/>
              </a:rPr>
              <a:t>MidCap</a:t>
            </a:r>
            <a:r>
              <a:rPr lang="en-GB" sz="1000">
                <a:solidFill>
                  <a:schemeClr val="accent1"/>
                </a:solidFill>
                <a:latin typeface="Montserrat Light" panose="00000400000000000000" pitchFamily="50" charset="0"/>
                <a:cs typeface="Calibri" panose="020F0502020204030204" pitchFamily="34" charset="0"/>
              </a:rPr>
              <a:t> 400 Index.</a:t>
            </a:r>
          </a:p>
          <a:p>
            <a:pPr lvl="1">
              <a:spcBef>
                <a:spcPts val="0"/>
              </a:spcBef>
              <a:spcAft>
                <a:spcPts val="0"/>
              </a:spcAft>
              <a:defRPr/>
            </a:pPr>
            <a:r>
              <a:rPr lang="en-GB" sz="1000">
                <a:solidFill>
                  <a:schemeClr val="accent1"/>
                </a:solidFill>
                <a:latin typeface="Montserrat Light" panose="00000400000000000000" pitchFamily="50" charset="0"/>
                <a:cs typeface="Calibri" panose="020F0502020204030204" pitchFamily="34" charset="0"/>
              </a:rPr>
              <a:t>	Midcap Low Quality represented by the bottom quantile scoring constituents from the S&amp;P </a:t>
            </a:r>
            <a:r>
              <a:rPr lang="en-GB" sz="1000" err="1">
                <a:solidFill>
                  <a:schemeClr val="accent1"/>
                </a:solidFill>
                <a:latin typeface="Montserrat Light" panose="00000400000000000000" pitchFamily="50" charset="0"/>
                <a:cs typeface="Calibri" panose="020F0502020204030204" pitchFamily="34" charset="0"/>
              </a:rPr>
              <a:t>MidCap</a:t>
            </a:r>
            <a:r>
              <a:rPr lang="en-GB" sz="1000">
                <a:solidFill>
                  <a:schemeClr val="accent1"/>
                </a:solidFill>
                <a:latin typeface="Montserrat Light" panose="00000400000000000000" pitchFamily="50" charset="0"/>
                <a:cs typeface="Calibri" panose="020F0502020204030204" pitchFamily="34" charset="0"/>
              </a:rPr>
              <a:t> 400 Index.</a:t>
            </a:r>
          </a:p>
          <a:p>
            <a:pPr marL="0" indent="0" defTabSz="914400" fontAlgn="auto">
              <a:spcBef>
                <a:spcPts val="0"/>
              </a:spcBef>
              <a:spcAft>
                <a:spcPts val="0"/>
              </a:spcAft>
              <a:buNone/>
              <a:defRPr/>
            </a:pPr>
            <a:endParaRPr lang="en-GB" sz="1000">
              <a:solidFill>
                <a:schemeClr val="accent1"/>
              </a:solidFill>
              <a:latin typeface="Montserrat Light" panose="00000400000000000000" pitchFamily="50" charset="0"/>
              <a:cs typeface="Calibri" panose="020F0502020204030204" pitchFamily="34" charset="0"/>
            </a:endParaRPr>
          </a:p>
        </p:txBody>
      </p:sp>
      <p:sp>
        <p:nvSpPr>
          <p:cNvPr id="6" name="Slide Number Placeholder 5">
            <a:extLst>
              <a:ext uri="{FF2B5EF4-FFF2-40B4-BE49-F238E27FC236}">
                <a16:creationId xmlns:a16="http://schemas.microsoft.com/office/drawing/2014/main" id="{726E032D-636D-45DF-ADD4-D93057D618CC}"/>
              </a:ext>
            </a:extLst>
          </p:cNvPr>
          <p:cNvSpPr>
            <a:spLocks noGrp="1"/>
          </p:cNvSpPr>
          <p:nvPr>
            <p:ph type="sldNum" sz="quarter" idx="16"/>
          </p:nvPr>
        </p:nvSpPr>
        <p:spPr/>
        <p:txBody>
          <a:bodyPr/>
          <a:lstStyle/>
          <a:p>
            <a:fld id="{80C09EF9-B2B1-4CDF-A903-08D723B35DB9}" type="slidenum">
              <a:rPr lang="en-GB" smtClean="0"/>
              <a:pPr/>
              <a:t>15</a:t>
            </a:fld>
            <a:endParaRPr lang="en-GB"/>
          </a:p>
        </p:txBody>
      </p:sp>
      <p:sp>
        <p:nvSpPr>
          <p:cNvPr id="14" name="Rectangle: Rounded Corners 13">
            <a:extLst>
              <a:ext uri="{FF2B5EF4-FFF2-40B4-BE49-F238E27FC236}">
                <a16:creationId xmlns:a16="http://schemas.microsoft.com/office/drawing/2014/main" id="{367286F7-F7B0-4109-B625-D62CFF78A2CF}"/>
              </a:ext>
            </a:extLst>
          </p:cNvPr>
          <p:cNvSpPr/>
          <p:nvPr/>
        </p:nvSpPr>
        <p:spPr>
          <a:xfrm>
            <a:off x="10061553" y="2755313"/>
            <a:ext cx="1129151" cy="1524000"/>
          </a:xfrm>
          <a:prstGeom prst="roundRect">
            <a:avLst/>
          </a:prstGeom>
          <a:noFill/>
          <a:ln w="28575">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8" name="Graphic 7">
            <a:extLst>
              <a:ext uri="{FF2B5EF4-FFF2-40B4-BE49-F238E27FC236}">
                <a16:creationId xmlns:a16="http://schemas.microsoft.com/office/drawing/2014/main" id="{9B0BA8A8-43CB-8339-42F2-27639D2118E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1179" y="2191885"/>
            <a:ext cx="5211370" cy="3401273"/>
          </a:xfrm>
          <a:prstGeom prst="rect">
            <a:avLst/>
          </a:prstGeom>
        </p:spPr>
      </p:pic>
    </p:spTree>
    <p:extLst>
      <p:ext uri="{BB962C8B-B14F-4D97-AF65-F5344CB8AC3E}">
        <p14:creationId xmlns:p14="http://schemas.microsoft.com/office/powerpoint/2010/main" val="259614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EADEB8CB-317B-4B98-968C-7EED4EAA33A8}"/>
              </a:ext>
            </a:extLst>
          </p:cNvPr>
          <p:cNvSpPr/>
          <p:nvPr/>
        </p:nvSpPr>
        <p:spPr>
          <a:xfrm>
            <a:off x="6327039" y="925858"/>
            <a:ext cx="5618982" cy="2900011"/>
          </a:xfrm>
          <a:prstGeom prst="roundRect">
            <a:avLst>
              <a:gd name="adj" fmla="val 6738"/>
            </a:avLst>
          </a:prstGeom>
          <a:solidFill>
            <a:schemeClr val="accent6">
              <a:alpha val="30000"/>
            </a:schemeClr>
          </a:solidFill>
          <a:ln>
            <a:noFill/>
          </a:ln>
        </p:spPr>
        <p:style>
          <a:lnRef idx="0">
            <a:scrgbClr r="0" g="0" b="0"/>
          </a:lnRef>
          <a:fillRef idx="0">
            <a:scrgbClr r="0" g="0" b="0"/>
          </a:fillRef>
          <a:effectRef idx="0">
            <a:scrgbClr r="0" g="0" b="0"/>
          </a:effectRef>
          <a:fontRef idx="minor">
            <a:schemeClr val="lt1"/>
          </a:fontRef>
        </p:style>
        <p:txBody>
          <a:bodyPr lIns="91440" tIns="0" rIns="91440" bIns="0" rtlCol="0" anchor="ctr"/>
          <a:lstStyle/>
          <a:p>
            <a:pPr marL="285750" indent="-285750">
              <a:spcAft>
                <a:spcPts val="1200"/>
              </a:spcAft>
              <a:buFont typeface="Arial" panose="020B0604020202020204" pitchFamily="34" charset="0"/>
              <a:buChar char="•"/>
            </a:pPr>
            <a:endParaRPr lang="en-GB" sz="1400">
              <a:solidFill>
                <a:schemeClr val="tx1"/>
              </a:solidFill>
              <a:latin typeface="Montserrat" panose="00000500000000000000" pitchFamily="50" charset="0"/>
              <a:cs typeface="Calibri" panose="020F0502020204030204" pitchFamily="34" charset="0"/>
            </a:endParaRPr>
          </a:p>
        </p:txBody>
      </p:sp>
      <p:sp>
        <p:nvSpPr>
          <p:cNvPr id="2" name="Text Placeholder 1">
            <a:extLst>
              <a:ext uri="{FF2B5EF4-FFF2-40B4-BE49-F238E27FC236}">
                <a16:creationId xmlns:a16="http://schemas.microsoft.com/office/drawing/2014/main" id="{D363052A-19E1-41FD-9805-6157E95CB314}"/>
              </a:ext>
            </a:extLst>
          </p:cNvPr>
          <p:cNvSpPr>
            <a:spLocks noGrp="1"/>
          </p:cNvSpPr>
          <p:nvPr>
            <p:ph type="body" sz="quarter" idx="12"/>
          </p:nvPr>
        </p:nvSpPr>
        <p:spPr>
          <a:xfrm>
            <a:off x="831853" y="83227"/>
            <a:ext cx="10756247" cy="215444"/>
          </a:xfrm>
        </p:spPr>
        <p:txBody>
          <a:bodyPr/>
          <a:lstStyle/>
          <a:p>
            <a:r>
              <a:rPr lang="en-US"/>
              <a:t>Why invest in mid-caps in the ESG space?</a:t>
            </a:r>
            <a:endParaRPr lang="en-GB"/>
          </a:p>
        </p:txBody>
      </p:sp>
      <p:sp>
        <p:nvSpPr>
          <p:cNvPr id="3" name="Text Placeholder 2">
            <a:extLst>
              <a:ext uri="{FF2B5EF4-FFF2-40B4-BE49-F238E27FC236}">
                <a16:creationId xmlns:a16="http://schemas.microsoft.com/office/drawing/2014/main" id="{9D1FFF94-348A-4F07-8896-993304DAF9AE}"/>
              </a:ext>
            </a:extLst>
          </p:cNvPr>
          <p:cNvSpPr>
            <a:spLocks noGrp="1"/>
          </p:cNvSpPr>
          <p:nvPr>
            <p:ph type="body" sz="quarter" idx="15"/>
          </p:nvPr>
        </p:nvSpPr>
        <p:spPr/>
        <p:txBody>
          <a:bodyPr/>
          <a:lstStyle/>
          <a:p>
            <a:pPr>
              <a:spcBef>
                <a:spcPct val="0"/>
              </a:spcBef>
              <a:spcAft>
                <a:spcPts val="1200"/>
              </a:spcAft>
            </a:pPr>
            <a:r>
              <a:rPr lang="en-US" sz="2500"/>
              <a:t>‘ESG’ funds are crowded into large cap companies</a:t>
            </a:r>
          </a:p>
        </p:txBody>
      </p:sp>
      <p:sp>
        <p:nvSpPr>
          <p:cNvPr id="11" name="Rectangle: Rounded Corners 10">
            <a:extLst>
              <a:ext uri="{FF2B5EF4-FFF2-40B4-BE49-F238E27FC236}">
                <a16:creationId xmlns:a16="http://schemas.microsoft.com/office/drawing/2014/main" id="{0B65A3C4-0086-4AA8-8E56-9F5DB2EDA253}"/>
              </a:ext>
            </a:extLst>
          </p:cNvPr>
          <p:cNvSpPr/>
          <p:nvPr/>
        </p:nvSpPr>
        <p:spPr>
          <a:xfrm>
            <a:off x="708296" y="999894"/>
            <a:ext cx="5156667" cy="5651950"/>
          </a:xfrm>
          <a:prstGeom prst="roundRect">
            <a:avLst>
              <a:gd name="adj" fmla="val 6738"/>
            </a:avLst>
          </a:prstGeom>
          <a:solidFill>
            <a:schemeClr val="accent6">
              <a:alpha val="30000"/>
            </a:schemeClr>
          </a:solidFill>
          <a:ln>
            <a:noFill/>
          </a:ln>
        </p:spPr>
        <p:style>
          <a:lnRef idx="0">
            <a:scrgbClr r="0" g="0" b="0"/>
          </a:lnRef>
          <a:fillRef idx="0">
            <a:scrgbClr r="0" g="0" b="0"/>
          </a:fillRef>
          <a:effectRef idx="0">
            <a:scrgbClr r="0" g="0" b="0"/>
          </a:effectRef>
          <a:fontRef idx="minor">
            <a:schemeClr val="lt1"/>
          </a:fontRef>
        </p:style>
        <p:txBody>
          <a:bodyPr lIns="91440" tIns="0" rIns="91440" bIns="0" rtlCol="0" anchor="ctr"/>
          <a:lstStyle/>
          <a:p>
            <a:pPr marL="285750" indent="-285750">
              <a:spcAft>
                <a:spcPts val="1200"/>
              </a:spcAft>
              <a:buFont typeface="Arial" panose="020B0604020202020204" pitchFamily="34" charset="0"/>
              <a:buChar char="•"/>
            </a:pPr>
            <a:endParaRPr lang="en-GB" sz="1400">
              <a:solidFill>
                <a:schemeClr val="tx1"/>
              </a:solidFill>
              <a:latin typeface="Montserrat" panose="00000500000000000000" pitchFamily="50" charset="0"/>
              <a:cs typeface="Calibri" panose="020F0502020204030204" pitchFamily="34" charset="0"/>
            </a:endParaRPr>
          </a:p>
        </p:txBody>
      </p:sp>
      <p:sp>
        <p:nvSpPr>
          <p:cNvPr id="15" name="Rectangle: Rounded Corners 14">
            <a:extLst>
              <a:ext uri="{FF2B5EF4-FFF2-40B4-BE49-F238E27FC236}">
                <a16:creationId xmlns:a16="http://schemas.microsoft.com/office/drawing/2014/main" id="{0B7AA937-A877-420E-8ADC-F768D722428E}"/>
              </a:ext>
            </a:extLst>
          </p:cNvPr>
          <p:cNvSpPr/>
          <p:nvPr/>
        </p:nvSpPr>
        <p:spPr>
          <a:xfrm>
            <a:off x="6209975" y="4193059"/>
            <a:ext cx="5618983" cy="1502040"/>
          </a:xfrm>
          <a:prstGeom prst="roundRect">
            <a:avLst>
              <a:gd name="adj" fmla="val 10059"/>
            </a:avLst>
          </a:prstGeom>
          <a:solidFill>
            <a:schemeClr val="accent6">
              <a:alpha val="30000"/>
            </a:schemeClr>
          </a:solidFill>
          <a:ln>
            <a:noFill/>
          </a:ln>
        </p:spPr>
        <p:style>
          <a:lnRef idx="0">
            <a:scrgbClr r="0" g="0" b="0"/>
          </a:lnRef>
          <a:fillRef idx="0">
            <a:scrgbClr r="0" g="0" b="0"/>
          </a:fillRef>
          <a:effectRef idx="0">
            <a:scrgbClr r="0" g="0" b="0"/>
          </a:effectRef>
          <a:fontRef idx="minor">
            <a:schemeClr val="lt1"/>
          </a:fontRef>
        </p:style>
        <p:txBody>
          <a:bodyPr lIns="91440" tIns="0" rIns="91440" bIns="0" rtlCol="0" anchor="ctr"/>
          <a:lstStyle/>
          <a:p>
            <a:pPr marL="285750" indent="-285750">
              <a:spcAft>
                <a:spcPts val="1200"/>
              </a:spcAft>
              <a:buFont typeface="Arial" panose="020B0604020202020204" pitchFamily="34" charset="0"/>
              <a:buChar char="•"/>
            </a:pPr>
            <a:r>
              <a:rPr lang="en-US" sz="1200" b="1" dirty="0">
                <a:solidFill>
                  <a:schemeClr val="tx1"/>
                </a:solidFill>
                <a:latin typeface="Montserrat" panose="00000500000000000000" pitchFamily="50" charset="0"/>
                <a:cs typeface="Calibri" panose="020F0502020204030204" pitchFamily="34" charset="0"/>
              </a:rPr>
              <a:t>57% </a:t>
            </a:r>
            <a:r>
              <a:rPr lang="en-US" sz="1200" dirty="0">
                <a:solidFill>
                  <a:schemeClr val="tx1"/>
                </a:solidFill>
                <a:latin typeface="Montserrat" panose="00000500000000000000" pitchFamily="50" charset="0"/>
                <a:cs typeface="Calibri" panose="020F0502020204030204" pitchFamily="34" charset="0"/>
              </a:rPr>
              <a:t>of peer funds* hold TSMC, whilst 53% hold Microsoft</a:t>
            </a:r>
            <a:endParaRPr lang="en-US" sz="1200" b="1" dirty="0">
              <a:solidFill>
                <a:schemeClr val="tx1"/>
              </a:solidFill>
              <a:latin typeface="Montserrat" panose="00000500000000000000" pitchFamily="50" charset="0"/>
              <a:cs typeface="Calibri" panose="020F0502020204030204" pitchFamily="34" charset="0"/>
            </a:endParaRPr>
          </a:p>
          <a:p>
            <a:pPr marL="285750" indent="-285750">
              <a:spcAft>
                <a:spcPts val="1200"/>
              </a:spcAft>
              <a:buFont typeface="Arial" panose="020B0604020202020204" pitchFamily="34" charset="0"/>
              <a:buChar char="•"/>
            </a:pPr>
            <a:r>
              <a:rPr lang="en-US" sz="1200" dirty="0">
                <a:solidFill>
                  <a:schemeClr val="tx1"/>
                </a:solidFill>
                <a:latin typeface="Montserrat" panose="00000500000000000000" pitchFamily="50" charset="0"/>
                <a:cs typeface="Calibri" panose="020F0502020204030204" pitchFamily="34" charset="0"/>
              </a:rPr>
              <a:t>On average, peer funds have </a:t>
            </a:r>
            <a:r>
              <a:rPr lang="en-US" sz="1200" b="1" dirty="0">
                <a:solidFill>
                  <a:schemeClr val="tx1"/>
                </a:solidFill>
                <a:latin typeface="Montserrat" panose="00000500000000000000" pitchFamily="50" charset="0"/>
                <a:cs typeface="Calibri" panose="020F0502020204030204" pitchFamily="34" charset="0"/>
              </a:rPr>
              <a:t>68% </a:t>
            </a:r>
            <a:r>
              <a:rPr lang="en-US" sz="1200" dirty="0">
                <a:solidFill>
                  <a:schemeClr val="tx1"/>
                </a:solidFill>
                <a:latin typeface="Montserrat" panose="00000500000000000000" pitchFamily="50" charset="0"/>
                <a:cs typeface="Calibri" panose="020F0502020204030204" pitchFamily="34" charset="0"/>
              </a:rPr>
              <a:t>of their portfolios invested in companies with a market cap</a:t>
            </a:r>
            <a:r>
              <a:rPr lang="en-US" sz="1200" b="1" dirty="0">
                <a:solidFill>
                  <a:schemeClr val="tx1"/>
                </a:solidFill>
                <a:latin typeface="Montserrat" panose="00000500000000000000" pitchFamily="50" charset="0"/>
                <a:cs typeface="Calibri" panose="020F0502020204030204" pitchFamily="34" charset="0"/>
              </a:rPr>
              <a:t> &gt;$20bn </a:t>
            </a:r>
            <a:endParaRPr lang="en-US" sz="1200" dirty="0">
              <a:solidFill>
                <a:schemeClr val="tx1"/>
              </a:solidFill>
              <a:latin typeface="Montserrat" panose="00000500000000000000" pitchFamily="50" charset="0"/>
              <a:cs typeface="Calibri" panose="020F0502020204030204" pitchFamily="34" charset="0"/>
            </a:endParaRPr>
          </a:p>
          <a:p>
            <a:pPr marL="285750" indent="-285750">
              <a:spcAft>
                <a:spcPts val="1200"/>
              </a:spcAft>
              <a:buFont typeface="Arial" panose="020B0604020202020204" pitchFamily="34" charset="0"/>
              <a:buChar char="•"/>
            </a:pPr>
            <a:r>
              <a:rPr lang="en-US" sz="1200" dirty="0">
                <a:solidFill>
                  <a:schemeClr val="tx1"/>
                </a:solidFill>
                <a:latin typeface="Montserrat" panose="00000500000000000000" pitchFamily="50" charset="0"/>
                <a:cs typeface="Calibri" panose="020F0502020204030204" pitchFamily="34" charset="0"/>
              </a:rPr>
              <a:t>Of the c.900 distinct companies within peer funds, only </a:t>
            </a:r>
            <a:r>
              <a:rPr lang="en-US" sz="1200" b="1" dirty="0">
                <a:solidFill>
                  <a:schemeClr val="tx1"/>
                </a:solidFill>
                <a:latin typeface="Montserrat" panose="00000500000000000000" pitchFamily="50" charset="0"/>
                <a:cs typeface="Calibri" panose="020F0502020204030204" pitchFamily="34" charset="0"/>
              </a:rPr>
              <a:t>11% </a:t>
            </a:r>
            <a:r>
              <a:rPr lang="en-US" sz="1200" dirty="0">
                <a:solidFill>
                  <a:schemeClr val="tx1"/>
                </a:solidFill>
                <a:latin typeface="Montserrat" panose="00000500000000000000" pitchFamily="50" charset="0"/>
                <a:cs typeface="Calibri" panose="020F0502020204030204" pitchFamily="34" charset="0"/>
              </a:rPr>
              <a:t>make it into our universe</a:t>
            </a:r>
            <a:endParaRPr lang="en-GB" sz="1200" dirty="0">
              <a:solidFill>
                <a:schemeClr val="tx1"/>
              </a:solidFill>
              <a:latin typeface="Montserrat" panose="00000500000000000000" pitchFamily="50" charset="0"/>
              <a:cs typeface="Calibri" panose="020F0502020204030204" pitchFamily="34" charset="0"/>
            </a:endParaRPr>
          </a:p>
        </p:txBody>
      </p:sp>
      <p:sp>
        <p:nvSpPr>
          <p:cNvPr id="17" name="TextBox 16">
            <a:extLst>
              <a:ext uri="{FF2B5EF4-FFF2-40B4-BE49-F238E27FC236}">
                <a16:creationId xmlns:a16="http://schemas.microsoft.com/office/drawing/2014/main" id="{D9E9935C-D73F-4C9B-8A21-3412C255EC9E}"/>
              </a:ext>
            </a:extLst>
          </p:cNvPr>
          <p:cNvSpPr txBox="1"/>
          <p:nvPr/>
        </p:nvSpPr>
        <p:spPr>
          <a:xfrm>
            <a:off x="6209976" y="5714932"/>
            <a:ext cx="5492100" cy="5078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414141"/>
                </a:solidFill>
                <a:effectLst/>
                <a:uLnTx/>
                <a:uFillTx/>
                <a:latin typeface="Montserrat Light" panose="00000400000000000000" pitchFamily="2" charset="0"/>
                <a:ea typeface="Calibri"/>
                <a:cs typeface="Times New Roman"/>
              </a:rPr>
              <a:t>Source: Guinness Global Investors, Bloomberg, Financial Express, USD (data as of 30.09.2022).</a:t>
            </a:r>
            <a:br>
              <a:rPr kumimoji="0" lang="en-US" sz="900" b="0" i="0" u="none" strike="noStrike" kern="1200" cap="none" spc="0" normalizeH="0" baseline="0" noProof="0" dirty="0">
                <a:ln>
                  <a:noFill/>
                </a:ln>
                <a:solidFill>
                  <a:srgbClr val="414141"/>
                </a:solidFill>
                <a:effectLst/>
                <a:uLnTx/>
                <a:uFillTx/>
                <a:latin typeface="Montserrat Light" panose="00000400000000000000" pitchFamily="2" charset="0"/>
                <a:ea typeface="Calibri"/>
                <a:cs typeface="Times New Roman"/>
              </a:rPr>
            </a:br>
            <a:r>
              <a:rPr kumimoji="0" lang="en-US" sz="900" b="0" i="0" u="none" strike="noStrike" kern="1200" cap="none" spc="0" normalizeH="0" baseline="0" noProof="0" dirty="0">
                <a:ln>
                  <a:noFill/>
                </a:ln>
                <a:solidFill>
                  <a:srgbClr val="414141"/>
                </a:solidFill>
                <a:effectLst/>
                <a:uLnTx/>
                <a:uFillTx/>
                <a:latin typeface="Montserrat Light" panose="00000400000000000000" pitchFamily="2" charset="0"/>
                <a:ea typeface="Calibri"/>
                <a:cs typeface="Times New Roman"/>
              </a:rPr>
              <a:t> *</a:t>
            </a:r>
            <a:r>
              <a:rPr kumimoji="0" lang="en-GB" sz="900" b="0" i="0" u="none" strike="noStrike" kern="1200" cap="none" spc="0" normalizeH="0" baseline="0" noProof="0" dirty="0">
                <a:ln>
                  <a:noFill/>
                </a:ln>
                <a:solidFill>
                  <a:srgbClr val="414141"/>
                </a:solidFill>
                <a:effectLst/>
                <a:uLnTx/>
                <a:uFillTx/>
                <a:latin typeface="Montserrat Light" panose="00000400000000000000" pitchFamily="2" charset="0"/>
                <a:ea typeface="Calibri"/>
                <a:cs typeface="Times New Roman"/>
              </a:rPr>
              <a:t>A custom universe of </a:t>
            </a:r>
            <a:r>
              <a:rPr lang="en-GB" sz="900" dirty="0">
                <a:solidFill>
                  <a:srgbClr val="414141"/>
                </a:solidFill>
                <a:latin typeface="Montserrat Light" panose="00000400000000000000" pitchFamily="2" charset="0"/>
                <a:ea typeface="Calibri"/>
                <a:cs typeface="Times New Roman"/>
              </a:rPr>
              <a:t>65</a:t>
            </a:r>
            <a:r>
              <a:rPr kumimoji="0" lang="en-GB" sz="900" b="0" i="0" u="none" strike="noStrike" kern="1200" cap="none" spc="0" normalizeH="0" baseline="0" noProof="0" dirty="0">
                <a:ln>
                  <a:noFill/>
                </a:ln>
                <a:solidFill>
                  <a:srgbClr val="414141"/>
                </a:solidFill>
                <a:effectLst/>
                <a:uLnTx/>
                <a:uFillTx/>
                <a:latin typeface="Montserrat Light" panose="00000400000000000000" pitchFamily="2" charset="0"/>
                <a:ea typeface="Calibri"/>
                <a:cs typeface="Times New Roman"/>
              </a:rPr>
              <a:t> </a:t>
            </a:r>
            <a:r>
              <a:rPr lang="en-GB" sz="900" dirty="0">
                <a:solidFill>
                  <a:srgbClr val="414141"/>
                </a:solidFill>
                <a:latin typeface="Montserrat Light" panose="00000400000000000000" pitchFamily="2" charset="0"/>
                <a:ea typeface="Calibri"/>
                <a:cs typeface="Times New Roman"/>
              </a:rPr>
              <a:t>funds </a:t>
            </a:r>
            <a:r>
              <a:rPr kumimoji="0" lang="en-GB" sz="900" b="0" i="0" u="none" strike="noStrike" kern="1200" cap="none" spc="0" normalizeH="0" baseline="0" noProof="0" dirty="0">
                <a:ln>
                  <a:noFill/>
                </a:ln>
                <a:solidFill>
                  <a:srgbClr val="414141"/>
                </a:solidFill>
                <a:effectLst/>
                <a:uLnTx/>
                <a:uFillTx/>
                <a:latin typeface="Montserrat Light" panose="00000400000000000000" pitchFamily="2" charset="0"/>
                <a:ea typeface="Calibri"/>
                <a:cs typeface="Times New Roman"/>
              </a:rPr>
              <a:t>created by screening the IA Global Sector for all Responsible, Sustainable and Impact funds</a:t>
            </a:r>
            <a:endParaRPr kumimoji="0" lang="en-US" sz="900" b="0" i="0" u="none" strike="noStrike" kern="1200" cap="none" spc="0" normalizeH="0" baseline="0" noProof="0" dirty="0">
              <a:ln>
                <a:noFill/>
              </a:ln>
              <a:solidFill>
                <a:srgbClr val="414141"/>
              </a:solidFill>
              <a:effectLst/>
              <a:uLnTx/>
              <a:uFillTx/>
              <a:latin typeface="Montserrat Light" panose="00000400000000000000" pitchFamily="2" charset="0"/>
              <a:ea typeface="Calibri"/>
              <a:cs typeface="Times New Roman"/>
            </a:endParaRPr>
          </a:p>
        </p:txBody>
      </p:sp>
      <p:sp>
        <p:nvSpPr>
          <p:cNvPr id="4" name="Slide Number Placeholder 3">
            <a:extLst>
              <a:ext uri="{FF2B5EF4-FFF2-40B4-BE49-F238E27FC236}">
                <a16:creationId xmlns:a16="http://schemas.microsoft.com/office/drawing/2014/main" id="{CC4522B4-977E-4E0E-933E-9F8303029D9F}"/>
              </a:ext>
            </a:extLst>
          </p:cNvPr>
          <p:cNvSpPr>
            <a:spLocks noGrp="1"/>
          </p:cNvSpPr>
          <p:nvPr>
            <p:ph type="sldNum" sz="quarter" idx="16"/>
          </p:nvPr>
        </p:nvSpPr>
        <p:spPr/>
        <p:txBody>
          <a:bodyPr/>
          <a:lstStyle/>
          <a:p>
            <a:fld id="{80C09EF9-B2B1-4CDF-A903-08D723B35DB9}" type="slidenum">
              <a:rPr lang="en-GB" smtClean="0"/>
              <a:pPr/>
              <a:t>16</a:t>
            </a:fld>
            <a:endParaRPr lang="en-GB"/>
          </a:p>
        </p:txBody>
      </p:sp>
      <p:pic>
        <p:nvPicPr>
          <p:cNvPr id="9" name="Graphic 8">
            <a:extLst>
              <a:ext uri="{FF2B5EF4-FFF2-40B4-BE49-F238E27FC236}">
                <a16:creationId xmlns:a16="http://schemas.microsoft.com/office/drawing/2014/main" id="{E371C0E5-052B-213C-C7ED-1586FA423E9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63533" y="999893"/>
            <a:ext cx="4846192" cy="5637127"/>
          </a:xfrm>
          <a:prstGeom prst="rect">
            <a:avLst/>
          </a:prstGeom>
        </p:spPr>
      </p:pic>
      <p:pic>
        <p:nvPicPr>
          <p:cNvPr id="12" name="Graphic 11">
            <a:extLst>
              <a:ext uri="{FF2B5EF4-FFF2-40B4-BE49-F238E27FC236}">
                <a16:creationId xmlns:a16="http://schemas.microsoft.com/office/drawing/2014/main" id="{6DB92405-8621-C9C7-924E-BC050AC8ED1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482277" y="973283"/>
            <a:ext cx="5167067" cy="2805160"/>
          </a:xfrm>
          <a:prstGeom prst="rect">
            <a:avLst/>
          </a:prstGeom>
        </p:spPr>
      </p:pic>
    </p:spTree>
    <p:extLst>
      <p:ext uri="{BB962C8B-B14F-4D97-AF65-F5344CB8AC3E}">
        <p14:creationId xmlns:p14="http://schemas.microsoft.com/office/powerpoint/2010/main" val="25265651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7F1ECC02-6D80-42C4-92CD-4A783BBEF77D}"/>
              </a:ext>
            </a:extLst>
          </p:cNvPr>
          <p:cNvGraphicFramePr/>
          <p:nvPr>
            <p:extLst>
              <p:ext uri="{D42A27DB-BD31-4B8C-83A1-F6EECF244321}">
                <p14:modId xmlns:p14="http://schemas.microsoft.com/office/powerpoint/2010/main" val="569946817"/>
              </p:ext>
            </p:extLst>
          </p:nvPr>
        </p:nvGraphicFramePr>
        <p:xfrm>
          <a:off x="2032000" y="1462589"/>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 Placeholder 1">
            <a:extLst>
              <a:ext uri="{FF2B5EF4-FFF2-40B4-BE49-F238E27FC236}">
                <a16:creationId xmlns:a16="http://schemas.microsoft.com/office/drawing/2014/main" id="{920D46D5-A3B8-4D63-A644-A909ADF10DF9}"/>
              </a:ext>
            </a:extLst>
          </p:cNvPr>
          <p:cNvSpPr>
            <a:spLocks noGrp="1"/>
          </p:cNvSpPr>
          <p:nvPr>
            <p:ph type="body" sz="quarter" idx="12"/>
          </p:nvPr>
        </p:nvSpPr>
        <p:spPr>
          <a:xfrm>
            <a:off x="831853" y="83227"/>
            <a:ext cx="10756247" cy="215444"/>
          </a:xfrm>
        </p:spPr>
        <p:txBody>
          <a:bodyPr/>
          <a:lstStyle/>
          <a:p>
            <a:r>
              <a:rPr kumimoji="0" lang="en-GB" sz="1400" b="0" i="0" u="none" strike="noStrike" kern="1200" cap="none" spc="0" normalizeH="0" baseline="0" noProof="0">
                <a:ln>
                  <a:noFill/>
                </a:ln>
                <a:solidFill>
                  <a:srgbClr val="FFFFFF"/>
                </a:solidFill>
                <a:effectLst/>
                <a:uLnTx/>
                <a:uFillTx/>
                <a:ea typeface="+mj-ea"/>
                <a:cs typeface="+mj-cs"/>
              </a:rPr>
              <a:t>Guinness Sustainable Global Equity Fund</a:t>
            </a:r>
            <a:endParaRPr lang="en-GB"/>
          </a:p>
        </p:txBody>
      </p:sp>
      <p:sp>
        <p:nvSpPr>
          <p:cNvPr id="3" name="Text Placeholder 2">
            <a:extLst>
              <a:ext uri="{FF2B5EF4-FFF2-40B4-BE49-F238E27FC236}">
                <a16:creationId xmlns:a16="http://schemas.microsoft.com/office/drawing/2014/main" id="{0194F88D-6446-4547-BA10-F2495B20CB13}"/>
              </a:ext>
            </a:extLst>
          </p:cNvPr>
          <p:cNvSpPr>
            <a:spLocks noGrp="1"/>
          </p:cNvSpPr>
          <p:nvPr>
            <p:ph type="body" sz="quarter" idx="15"/>
          </p:nvPr>
        </p:nvSpPr>
        <p:spPr/>
        <p:txBody>
          <a:bodyPr/>
          <a:lstStyle/>
          <a:p>
            <a:r>
              <a:rPr lang="en-GB"/>
              <a:t>Summary</a:t>
            </a:r>
          </a:p>
        </p:txBody>
      </p:sp>
      <p:sp>
        <p:nvSpPr>
          <p:cNvPr id="12" name="TextBox 11">
            <a:extLst>
              <a:ext uri="{FF2B5EF4-FFF2-40B4-BE49-F238E27FC236}">
                <a16:creationId xmlns:a16="http://schemas.microsoft.com/office/drawing/2014/main" id="{BF56674B-7EDE-445E-A0D3-633A47991BC5}"/>
              </a:ext>
            </a:extLst>
          </p:cNvPr>
          <p:cNvSpPr txBox="1"/>
          <p:nvPr/>
        </p:nvSpPr>
        <p:spPr>
          <a:xfrm>
            <a:off x="4425734" y="985863"/>
            <a:ext cx="3340532" cy="476726"/>
          </a:xfrm>
          <a:prstGeom prst="roundRect">
            <a:avLst/>
          </a:prstGeom>
          <a:solidFill>
            <a:srgbClr val="9DB9D5">
              <a:alpha val="30196"/>
            </a:srgbClr>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100">
                <a:latin typeface="+mj-lt"/>
                <a:cs typeface="Calibri" panose="020F0502020204030204" pitchFamily="34" charset="0"/>
              </a:rPr>
              <a:t>High ROC level and low variability is positively correlated with ESG ratings</a:t>
            </a:r>
          </a:p>
        </p:txBody>
      </p:sp>
      <p:sp>
        <p:nvSpPr>
          <p:cNvPr id="14" name="TextBox 13">
            <a:extLst>
              <a:ext uri="{FF2B5EF4-FFF2-40B4-BE49-F238E27FC236}">
                <a16:creationId xmlns:a16="http://schemas.microsoft.com/office/drawing/2014/main" id="{CD32D593-B1E9-4201-8056-905799A32649}"/>
              </a:ext>
            </a:extLst>
          </p:cNvPr>
          <p:cNvSpPr txBox="1"/>
          <p:nvPr/>
        </p:nvSpPr>
        <p:spPr>
          <a:xfrm>
            <a:off x="8358216" y="5279704"/>
            <a:ext cx="3381750" cy="664012"/>
          </a:xfrm>
          <a:prstGeom prst="roundRect">
            <a:avLst/>
          </a:prstGeom>
          <a:solidFill>
            <a:srgbClr val="9DB9D5">
              <a:alpha val="30196"/>
            </a:srgbClr>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algn="ctr">
              <a:defRPr sz="1100">
                <a:latin typeface="+mj-lt"/>
                <a:cs typeface="Calibri" panose="020F0502020204030204" pitchFamily="34" charset="0"/>
              </a:defRPr>
            </a:lvl1pPr>
          </a:lstStyle>
          <a:p>
            <a:r>
              <a:rPr lang="en-GB"/>
              <a:t>Pure-play companies exposed to sustainable themes exhibit secular growth and tend to be smaller in size</a:t>
            </a:r>
          </a:p>
        </p:txBody>
      </p:sp>
      <p:sp>
        <p:nvSpPr>
          <p:cNvPr id="15" name="TextBox 14">
            <a:extLst>
              <a:ext uri="{FF2B5EF4-FFF2-40B4-BE49-F238E27FC236}">
                <a16:creationId xmlns:a16="http://schemas.microsoft.com/office/drawing/2014/main" id="{F4170D11-14FA-47A5-BF8F-4E121179E156}"/>
              </a:ext>
            </a:extLst>
          </p:cNvPr>
          <p:cNvSpPr txBox="1"/>
          <p:nvPr/>
        </p:nvSpPr>
        <p:spPr>
          <a:xfrm>
            <a:off x="909030" y="5279704"/>
            <a:ext cx="2781472" cy="476726"/>
          </a:xfrm>
          <a:prstGeom prst="roundRect">
            <a:avLst/>
          </a:prstGeom>
          <a:solidFill>
            <a:srgbClr val="9DB9D5">
              <a:alpha val="30196"/>
            </a:srgbClr>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algn="ctr">
              <a:defRPr sz="1100">
                <a:latin typeface="+mj-lt"/>
                <a:cs typeface="Calibri" panose="020F0502020204030204" pitchFamily="34" charset="0"/>
              </a:defRPr>
            </a:lvl1pPr>
          </a:lstStyle>
          <a:p>
            <a:r>
              <a:rPr lang="en-GB"/>
              <a:t>Within mid-caps, quality outperforms</a:t>
            </a:r>
          </a:p>
        </p:txBody>
      </p:sp>
      <p:sp>
        <p:nvSpPr>
          <p:cNvPr id="4" name="Slide Number Placeholder 3">
            <a:extLst>
              <a:ext uri="{FF2B5EF4-FFF2-40B4-BE49-F238E27FC236}">
                <a16:creationId xmlns:a16="http://schemas.microsoft.com/office/drawing/2014/main" id="{F9A5CF3D-04BB-4C78-89DE-AD57E26079D3}"/>
              </a:ext>
            </a:extLst>
          </p:cNvPr>
          <p:cNvSpPr>
            <a:spLocks noGrp="1"/>
          </p:cNvSpPr>
          <p:nvPr>
            <p:ph type="sldNum" sz="quarter" idx="16"/>
          </p:nvPr>
        </p:nvSpPr>
        <p:spPr/>
        <p:txBody>
          <a:bodyPr/>
          <a:lstStyle/>
          <a:p>
            <a:fld id="{80C09EF9-B2B1-4CDF-A903-08D723B35DB9}" type="slidenum">
              <a:rPr lang="en-GB" smtClean="0"/>
              <a:pPr/>
              <a:t>17</a:t>
            </a:fld>
            <a:endParaRPr lang="en-GB"/>
          </a:p>
        </p:txBody>
      </p:sp>
    </p:spTree>
    <p:extLst>
      <p:ext uri="{BB962C8B-B14F-4D97-AF65-F5344CB8AC3E}">
        <p14:creationId xmlns:p14="http://schemas.microsoft.com/office/powerpoint/2010/main" val="8893373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6B3EE8-66B2-46D6-98AE-527286550E26}"/>
              </a:ext>
            </a:extLst>
          </p:cNvPr>
          <p:cNvSpPr>
            <a:spLocks noGrp="1"/>
          </p:cNvSpPr>
          <p:nvPr>
            <p:ph type="body" sz="quarter" idx="12"/>
          </p:nvPr>
        </p:nvSpPr>
        <p:spPr>
          <a:xfrm>
            <a:off x="831853" y="83227"/>
            <a:ext cx="10756247" cy="215444"/>
          </a:xfrm>
        </p:spPr>
        <p:txBody>
          <a:bodyPr/>
          <a:lstStyle/>
          <a:p>
            <a:r>
              <a:rPr lang="en-US"/>
              <a:t>Universe</a:t>
            </a:r>
            <a:endParaRPr lang="en-GB"/>
          </a:p>
        </p:txBody>
      </p:sp>
      <p:sp>
        <p:nvSpPr>
          <p:cNvPr id="3" name="Text Placeholder 2">
            <a:extLst>
              <a:ext uri="{FF2B5EF4-FFF2-40B4-BE49-F238E27FC236}">
                <a16:creationId xmlns:a16="http://schemas.microsoft.com/office/drawing/2014/main" id="{40693301-A8BA-4D33-84FA-E7CCF55319EE}"/>
              </a:ext>
            </a:extLst>
          </p:cNvPr>
          <p:cNvSpPr>
            <a:spLocks noGrp="1"/>
          </p:cNvSpPr>
          <p:nvPr>
            <p:ph type="body" sz="quarter" idx="15"/>
          </p:nvPr>
        </p:nvSpPr>
        <p:spPr/>
        <p:txBody>
          <a:bodyPr/>
          <a:lstStyle/>
          <a:p>
            <a:r>
              <a:rPr lang="en-US"/>
              <a:t>Universe Construction Process</a:t>
            </a:r>
            <a:endParaRPr lang="en-GB"/>
          </a:p>
        </p:txBody>
      </p:sp>
      <p:sp>
        <p:nvSpPr>
          <p:cNvPr id="5" name="Rounded Rectangle 35">
            <a:extLst>
              <a:ext uri="{FF2B5EF4-FFF2-40B4-BE49-F238E27FC236}">
                <a16:creationId xmlns:a16="http://schemas.microsoft.com/office/drawing/2014/main" id="{77E604A7-3D72-4344-B95F-234413DF4875}"/>
              </a:ext>
            </a:extLst>
          </p:cNvPr>
          <p:cNvSpPr/>
          <p:nvPr/>
        </p:nvSpPr>
        <p:spPr>
          <a:xfrm>
            <a:off x="954161" y="1072884"/>
            <a:ext cx="5486400" cy="5486400"/>
          </a:xfrm>
          <a:prstGeom prst="flowChartConnector">
            <a:avLst/>
          </a:prstGeom>
          <a:solidFill>
            <a:schemeClr val="bg1">
              <a:lumMod val="8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2880" rIns="0" bIns="0" rtlCol="0" anchor="t"/>
          <a:lstStyle/>
          <a:p>
            <a:pPr algn="ctr" fontAlgn="base">
              <a:spcBef>
                <a:spcPts val="600"/>
              </a:spcBef>
              <a:spcAft>
                <a:spcPts val="600"/>
              </a:spcAft>
              <a:buClr>
                <a:prstClr val="white"/>
              </a:buClr>
              <a:defRPr/>
            </a:pPr>
            <a:r>
              <a:rPr kumimoji="0" lang="en-GB" sz="1600" i="0" u="none" strike="noStrike" kern="1200" cap="none" spc="0" normalizeH="0" baseline="0" noProof="0">
                <a:ln>
                  <a:noFill/>
                </a:ln>
                <a:solidFill>
                  <a:schemeClr val="tx1"/>
                </a:solidFill>
                <a:effectLst/>
                <a:uLnTx/>
                <a:uFillTx/>
                <a:latin typeface="+mj-lt"/>
                <a:cs typeface="Arial" panose="020B0604020202020204" pitchFamily="34" charset="0"/>
              </a:rPr>
              <a:t>Developed market listed companies (market cap &gt;$1bn)</a:t>
            </a:r>
            <a:r>
              <a:rPr lang="en-GB" sz="1600">
                <a:solidFill>
                  <a:schemeClr val="tx1"/>
                </a:solidFill>
                <a:latin typeface="+mj-lt"/>
                <a:cs typeface="Arial" panose="020B0604020202020204" pitchFamily="34" charset="0"/>
              </a:rPr>
              <a:t> - </a:t>
            </a:r>
            <a:r>
              <a:rPr lang="en-GB" sz="1600">
                <a:solidFill>
                  <a:schemeClr val="tx1"/>
                </a:solidFill>
                <a:latin typeface="+mj-lt"/>
              </a:rPr>
              <a:t>c. 4,000</a:t>
            </a:r>
          </a:p>
          <a:p>
            <a:pPr marL="0" marR="0" lvl="0" indent="0" algn="l" defTabSz="914400" rtl="0" eaLnBrk="1" fontAlgn="base" latinLnBrk="0" hangingPunct="1">
              <a:lnSpc>
                <a:spcPct val="100000"/>
              </a:lnSpc>
              <a:spcBef>
                <a:spcPts val="600"/>
              </a:spcBef>
              <a:spcAft>
                <a:spcPts val="600"/>
              </a:spcAft>
              <a:buClr>
                <a:prstClr val="white"/>
              </a:buClr>
              <a:buSzTx/>
              <a:buFontTx/>
              <a:buNone/>
              <a:tabLst/>
              <a:defRPr/>
            </a:pPr>
            <a:endParaRPr kumimoji="0" lang="en-GB" sz="2000" i="0" u="none" strike="noStrike" kern="1200" cap="none" spc="0" normalizeH="0" baseline="0" noProof="0">
              <a:ln>
                <a:noFill/>
              </a:ln>
              <a:solidFill>
                <a:schemeClr val="tx1"/>
              </a:solidFill>
              <a:effectLst/>
              <a:uLnTx/>
              <a:uFillTx/>
              <a:latin typeface="+mj-lt"/>
              <a:cs typeface="Arial" panose="020B0604020202020204" pitchFamily="34" charset="0"/>
            </a:endParaRPr>
          </a:p>
        </p:txBody>
      </p:sp>
      <p:sp>
        <p:nvSpPr>
          <p:cNvPr id="6" name="Rounded Rectangle 35">
            <a:extLst>
              <a:ext uri="{FF2B5EF4-FFF2-40B4-BE49-F238E27FC236}">
                <a16:creationId xmlns:a16="http://schemas.microsoft.com/office/drawing/2014/main" id="{6C6E4B47-8962-435D-817C-109891CB7E3D}"/>
              </a:ext>
            </a:extLst>
          </p:cNvPr>
          <p:cNvSpPr/>
          <p:nvPr/>
        </p:nvSpPr>
        <p:spPr>
          <a:xfrm>
            <a:off x="1660349" y="2608693"/>
            <a:ext cx="4074024" cy="3950592"/>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2286000" rtlCol="0" anchor="t"/>
          <a:lstStyle/>
          <a:p>
            <a:pPr marL="0" marR="0" lvl="0" indent="0" algn="ctr" defTabSz="914400" rtl="0" eaLnBrk="1" fontAlgn="base" latinLnBrk="0" hangingPunct="1">
              <a:lnSpc>
                <a:spcPct val="100000"/>
              </a:lnSpc>
              <a:buClr>
                <a:prstClr val="white"/>
              </a:buClr>
              <a:buSzTx/>
              <a:buFontTx/>
              <a:buNone/>
              <a:tabLst/>
              <a:defRPr/>
            </a:pPr>
            <a:r>
              <a:rPr kumimoji="0" lang="en-GB" sz="1600" i="0" u="none" strike="noStrike" kern="1200" cap="none" spc="0" normalizeH="0" baseline="0" noProof="0">
                <a:ln>
                  <a:noFill/>
                </a:ln>
                <a:solidFill>
                  <a:schemeClr val="tx1"/>
                </a:solidFill>
                <a:effectLst/>
                <a:uLnTx/>
                <a:uFillTx/>
                <a:latin typeface="+mj-lt"/>
                <a:cs typeface="Arial" panose="020B0604020202020204" pitchFamily="34" charset="0"/>
              </a:rPr>
              <a:t>Quality Universe</a:t>
            </a:r>
            <a:r>
              <a:rPr lang="en-GB" sz="1600">
                <a:solidFill>
                  <a:schemeClr val="tx1"/>
                </a:solidFill>
                <a:latin typeface="+mj-lt"/>
                <a:cs typeface="Arial" panose="020B0604020202020204" pitchFamily="34" charset="0"/>
              </a:rPr>
              <a:t> - </a:t>
            </a:r>
            <a:r>
              <a:rPr kumimoji="0" lang="en-GB" sz="1600" i="0" u="none" strike="noStrike" kern="1200" cap="none" spc="0" normalizeH="0" baseline="0" noProof="0">
                <a:ln>
                  <a:noFill/>
                </a:ln>
                <a:solidFill>
                  <a:schemeClr val="tx1"/>
                </a:solidFill>
                <a:effectLst/>
                <a:uLnTx/>
                <a:uFillTx/>
                <a:latin typeface="+mj-lt"/>
                <a:cs typeface="Arial" panose="020B0604020202020204" pitchFamily="34" charset="0"/>
              </a:rPr>
              <a:t>c. 650</a:t>
            </a:r>
          </a:p>
          <a:p>
            <a:pPr marL="0" marR="0" lvl="0" indent="0" algn="l" defTabSz="914400" rtl="0" eaLnBrk="1" fontAlgn="base" latinLnBrk="0" hangingPunct="1">
              <a:lnSpc>
                <a:spcPct val="100000"/>
              </a:lnSpc>
              <a:spcBef>
                <a:spcPts val="600"/>
              </a:spcBef>
              <a:spcAft>
                <a:spcPts val="600"/>
              </a:spcAft>
              <a:buClr>
                <a:prstClr val="white"/>
              </a:buClr>
              <a:buSzTx/>
              <a:buFontTx/>
              <a:buNone/>
              <a:tabLst/>
              <a:defRPr/>
            </a:pPr>
            <a:endParaRPr kumimoji="0" lang="en-GB" sz="1400" i="0" u="none" strike="noStrike" kern="1200" cap="none" spc="0" normalizeH="0" baseline="0" noProof="0">
              <a:ln>
                <a:noFill/>
              </a:ln>
              <a:solidFill>
                <a:schemeClr val="tx1"/>
              </a:solidFill>
              <a:effectLst/>
              <a:uLnTx/>
              <a:uFillTx/>
              <a:latin typeface="+mj-lt"/>
              <a:cs typeface="Arial" panose="020B0604020202020204" pitchFamily="34" charset="0"/>
            </a:endParaRPr>
          </a:p>
        </p:txBody>
      </p:sp>
      <p:sp>
        <p:nvSpPr>
          <p:cNvPr id="9" name="Rounded Rectangle 35">
            <a:extLst>
              <a:ext uri="{FF2B5EF4-FFF2-40B4-BE49-F238E27FC236}">
                <a16:creationId xmlns:a16="http://schemas.microsoft.com/office/drawing/2014/main" id="{704C508D-679A-477D-B3AB-B8E60EFB5997}"/>
              </a:ext>
            </a:extLst>
          </p:cNvPr>
          <p:cNvSpPr/>
          <p:nvPr/>
        </p:nvSpPr>
        <p:spPr>
          <a:xfrm>
            <a:off x="2173730" y="3604346"/>
            <a:ext cx="3047261" cy="2954938"/>
          </a:xfrm>
          <a:prstGeom prst="flowChartConnector">
            <a:avLst/>
          </a:prstGeom>
          <a:solidFill>
            <a:schemeClr val="accent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2286000" rtlCol="0" anchor="t"/>
          <a:lstStyle/>
          <a:p>
            <a:pPr marL="0" marR="0" lvl="0" indent="0" algn="ctr" defTabSz="914400" rtl="0" eaLnBrk="1" fontAlgn="base" latinLnBrk="0" hangingPunct="1">
              <a:lnSpc>
                <a:spcPct val="100000"/>
              </a:lnSpc>
              <a:spcBef>
                <a:spcPts val="600"/>
              </a:spcBef>
              <a:spcAft>
                <a:spcPts val="600"/>
              </a:spcAft>
              <a:buClr>
                <a:prstClr val="white"/>
              </a:buClr>
              <a:buSzTx/>
              <a:buFontTx/>
              <a:buNone/>
              <a:tabLst/>
              <a:defRPr/>
            </a:pPr>
            <a:endParaRPr kumimoji="0" lang="en-GB" sz="100" i="0" u="none" strike="noStrike" kern="1200" cap="none" spc="0" normalizeH="0" baseline="0" noProof="0">
              <a:ln>
                <a:noFill/>
              </a:ln>
              <a:solidFill>
                <a:schemeClr val="tx1"/>
              </a:solidFill>
              <a:effectLst/>
              <a:uLnTx/>
              <a:uFillTx/>
              <a:latin typeface="+mj-lt"/>
              <a:cs typeface="Arial" panose="020B0604020202020204" pitchFamily="34" charset="0"/>
            </a:endParaRPr>
          </a:p>
          <a:p>
            <a:pPr marL="0" marR="0" lvl="0" indent="0" algn="ctr" defTabSz="914400" rtl="0" eaLnBrk="1" fontAlgn="base" latinLnBrk="0" hangingPunct="1">
              <a:lnSpc>
                <a:spcPct val="100000"/>
              </a:lnSpc>
              <a:spcBef>
                <a:spcPts val="600"/>
              </a:spcBef>
              <a:spcAft>
                <a:spcPts val="600"/>
              </a:spcAft>
              <a:buClr>
                <a:prstClr val="white"/>
              </a:buClr>
              <a:buSzTx/>
              <a:buFontTx/>
              <a:buNone/>
              <a:tabLst/>
              <a:defRPr/>
            </a:pPr>
            <a:r>
              <a:rPr kumimoji="0" lang="en-GB" sz="1600" i="0" u="none" strike="noStrike" kern="1200" cap="none" spc="0" normalizeH="0" baseline="0" noProof="0">
                <a:ln>
                  <a:noFill/>
                </a:ln>
                <a:solidFill>
                  <a:schemeClr val="tx1"/>
                </a:solidFill>
                <a:effectLst/>
                <a:uLnTx/>
                <a:uFillTx/>
                <a:latin typeface="+mj-lt"/>
                <a:cs typeface="Arial" panose="020B0604020202020204" pitchFamily="34" charset="0"/>
              </a:rPr>
              <a:t>Sustainable Quality Universe</a:t>
            </a:r>
            <a:r>
              <a:rPr lang="en-GB" sz="1600">
                <a:solidFill>
                  <a:schemeClr val="tx1"/>
                </a:solidFill>
                <a:latin typeface="+mj-lt"/>
                <a:cs typeface="Arial" panose="020B0604020202020204" pitchFamily="34" charset="0"/>
              </a:rPr>
              <a:t> - </a:t>
            </a:r>
            <a:r>
              <a:rPr kumimoji="0" lang="en-GB" sz="1600" i="0" u="none" strike="noStrike" kern="1200" cap="none" spc="0" normalizeH="0" baseline="0" noProof="0">
                <a:ln>
                  <a:noFill/>
                </a:ln>
                <a:solidFill>
                  <a:schemeClr val="tx1"/>
                </a:solidFill>
                <a:effectLst/>
                <a:uLnTx/>
                <a:uFillTx/>
                <a:latin typeface="+mj-lt"/>
                <a:cs typeface="Arial" panose="020B0604020202020204" pitchFamily="34" charset="0"/>
              </a:rPr>
              <a:t>c. </a:t>
            </a:r>
            <a:r>
              <a:rPr lang="en-GB" sz="1600">
                <a:solidFill>
                  <a:schemeClr val="tx1"/>
                </a:solidFill>
                <a:latin typeface="+mj-lt"/>
                <a:cs typeface="Arial" panose="020B0604020202020204" pitchFamily="34" charset="0"/>
              </a:rPr>
              <a:t>580</a:t>
            </a:r>
            <a:endParaRPr kumimoji="0" lang="en-GB" sz="1600" i="0" u="none" strike="noStrike" kern="1200" cap="none" spc="0" normalizeH="0" baseline="0" noProof="0">
              <a:ln>
                <a:noFill/>
              </a:ln>
              <a:solidFill>
                <a:schemeClr val="tx1"/>
              </a:solidFill>
              <a:effectLst/>
              <a:uLnTx/>
              <a:uFillTx/>
              <a:latin typeface="+mj-lt"/>
              <a:cs typeface="Arial" panose="020B0604020202020204" pitchFamily="34" charset="0"/>
            </a:endParaRPr>
          </a:p>
          <a:p>
            <a:pPr marL="0" marR="0" lvl="0" indent="0" algn="l" defTabSz="914400" rtl="0" eaLnBrk="1" fontAlgn="base" latinLnBrk="0" hangingPunct="1">
              <a:lnSpc>
                <a:spcPct val="100000"/>
              </a:lnSpc>
              <a:spcBef>
                <a:spcPts val="600"/>
              </a:spcBef>
              <a:spcAft>
                <a:spcPts val="600"/>
              </a:spcAft>
              <a:buClr>
                <a:prstClr val="white"/>
              </a:buClr>
              <a:buSzTx/>
              <a:buFontTx/>
              <a:buNone/>
              <a:tabLst/>
              <a:defRPr/>
            </a:pPr>
            <a:endParaRPr kumimoji="0" lang="en-GB" sz="1400" i="0" u="none" strike="noStrike" kern="1200" cap="none" spc="0" normalizeH="0" baseline="0" noProof="0">
              <a:ln>
                <a:noFill/>
              </a:ln>
              <a:solidFill>
                <a:schemeClr val="tx1"/>
              </a:solidFill>
              <a:effectLst/>
              <a:uLnTx/>
              <a:uFillTx/>
              <a:latin typeface="+mj-lt"/>
              <a:cs typeface="Arial" panose="020B0604020202020204" pitchFamily="34" charset="0"/>
            </a:endParaRPr>
          </a:p>
        </p:txBody>
      </p:sp>
      <p:sp>
        <p:nvSpPr>
          <p:cNvPr id="7" name="Rounded Rectangle 35">
            <a:extLst>
              <a:ext uri="{FF2B5EF4-FFF2-40B4-BE49-F238E27FC236}">
                <a16:creationId xmlns:a16="http://schemas.microsoft.com/office/drawing/2014/main" id="{8D1107DC-D5E0-46EA-B329-95AD00720AA0}"/>
              </a:ext>
            </a:extLst>
          </p:cNvPr>
          <p:cNvSpPr/>
          <p:nvPr/>
        </p:nvSpPr>
        <p:spPr>
          <a:xfrm>
            <a:off x="2782961" y="4730484"/>
            <a:ext cx="1828800" cy="1828800"/>
          </a:xfrm>
          <a:prstGeom prst="flowChartConnector">
            <a:avLst/>
          </a:prstGeom>
          <a:solidFill>
            <a:srgbClr val="21315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defTabSz="914400">
              <a:spcBef>
                <a:spcPct val="50000"/>
              </a:spcBef>
            </a:pPr>
            <a:r>
              <a:rPr lang="en-GB" sz="1600">
                <a:solidFill>
                  <a:schemeClr val="bg1"/>
                </a:solidFill>
                <a:latin typeface="+mj-lt"/>
                <a:cs typeface="Arial" panose="020B0604020202020204" pitchFamily="34" charset="0"/>
              </a:rPr>
              <a:t>Sustainable Quality Midcap Universe</a:t>
            </a:r>
          </a:p>
          <a:p>
            <a:pPr marL="0" marR="0" lvl="0" indent="0" algn="ctr" defTabSz="914400" rtl="0" eaLnBrk="1" fontAlgn="base" latinLnBrk="0" hangingPunct="1">
              <a:lnSpc>
                <a:spcPct val="100000"/>
              </a:lnSpc>
              <a:buClr>
                <a:prstClr val="white"/>
              </a:buClr>
              <a:buSzTx/>
              <a:buFontTx/>
              <a:buNone/>
              <a:tabLst/>
              <a:defRPr/>
            </a:pPr>
            <a:r>
              <a:rPr lang="en-GB" sz="1600">
                <a:solidFill>
                  <a:schemeClr val="bg1"/>
                </a:solidFill>
                <a:latin typeface="+mj-lt"/>
                <a:cs typeface="Arial" panose="020B0604020202020204" pitchFamily="34" charset="0"/>
              </a:rPr>
              <a:t>C. 450</a:t>
            </a:r>
            <a:endParaRPr kumimoji="0" lang="en-GB" sz="1600" i="0" u="none" strike="noStrike" kern="1200" cap="none" spc="0" normalizeH="0" baseline="0" noProof="0">
              <a:ln>
                <a:noFill/>
              </a:ln>
              <a:solidFill>
                <a:schemeClr val="bg1"/>
              </a:solidFill>
              <a:effectLst/>
              <a:uLnTx/>
              <a:uFillTx/>
              <a:latin typeface="+mj-lt"/>
              <a:cs typeface="Arial" panose="020B0604020202020204" pitchFamily="34" charset="0"/>
            </a:endParaRPr>
          </a:p>
        </p:txBody>
      </p:sp>
      <p:sp>
        <p:nvSpPr>
          <p:cNvPr id="10" name="Rectangle: Rounded Corners 9">
            <a:extLst>
              <a:ext uri="{FF2B5EF4-FFF2-40B4-BE49-F238E27FC236}">
                <a16:creationId xmlns:a16="http://schemas.microsoft.com/office/drawing/2014/main" id="{3219CD24-80B4-44D1-90CF-8334436885DE}"/>
              </a:ext>
            </a:extLst>
          </p:cNvPr>
          <p:cNvSpPr/>
          <p:nvPr/>
        </p:nvSpPr>
        <p:spPr>
          <a:xfrm>
            <a:off x="7310399" y="2281232"/>
            <a:ext cx="4277701" cy="654922"/>
          </a:xfrm>
          <a:prstGeom prst="roundRect">
            <a:avLst/>
          </a:prstGeom>
          <a:solidFill>
            <a:schemeClr val="accent6">
              <a:alpha val="3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285750" indent="-285750">
              <a:spcBef>
                <a:spcPct val="50000"/>
              </a:spcBef>
              <a:buFont typeface="Arial" panose="020B0604020202020204" pitchFamily="34" charset="0"/>
              <a:buChar char="•"/>
            </a:pPr>
            <a:r>
              <a:rPr lang="en-GB" sz="1200">
                <a:solidFill>
                  <a:schemeClr val="tx1"/>
                </a:solidFill>
                <a:latin typeface="+mj-lt"/>
                <a:cs typeface="Calibri" panose="020F0502020204030204" pitchFamily="34" charset="0"/>
              </a:rPr>
              <a:t>Established + Emerging Quality Compounders</a:t>
            </a:r>
          </a:p>
          <a:p>
            <a:pPr marL="285750" indent="-285750">
              <a:spcBef>
                <a:spcPct val="50000"/>
              </a:spcBef>
              <a:buFont typeface="Arial" panose="020B0604020202020204" pitchFamily="34" charset="0"/>
              <a:buChar char="•"/>
            </a:pPr>
            <a:r>
              <a:rPr lang="en-GB" sz="1200">
                <a:solidFill>
                  <a:schemeClr val="tx1"/>
                </a:solidFill>
                <a:latin typeface="+mj-lt"/>
                <a:cs typeface="Calibri" panose="020F0502020204030204" pitchFamily="34" charset="0"/>
              </a:rPr>
              <a:t>Strong Balance Sheet</a:t>
            </a:r>
          </a:p>
        </p:txBody>
      </p:sp>
      <p:sp>
        <p:nvSpPr>
          <p:cNvPr id="11" name="Rectangle: Rounded Corners 10">
            <a:extLst>
              <a:ext uri="{FF2B5EF4-FFF2-40B4-BE49-F238E27FC236}">
                <a16:creationId xmlns:a16="http://schemas.microsoft.com/office/drawing/2014/main" id="{EF16D063-8A07-4E4E-ADC7-27353ED4B8DA}"/>
              </a:ext>
            </a:extLst>
          </p:cNvPr>
          <p:cNvSpPr/>
          <p:nvPr/>
        </p:nvSpPr>
        <p:spPr>
          <a:xfrm>
            <a:off x="7310396" y="3164697"/>
            <a:ext cx="4277701" cy="867615"/>
          </a:xfrm>
          <a:prstGeom prst="roundRect">
            <a:avLst/>
          </a:prstGeom>
          <a:solidFill>
            <a:schemeClr val="accent6">
              <a:alpha val="3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171450" indent="-171450">
              <a:spcBef>
                <a:spcPct val="50000"/>
              </a:spcBef>
              <a:buFont typeface="Arial" panose="020B0604020202020204" pitchFamily="34" charset="0"/>
              <a:buChar char="•"/>
            </a:pPr>
            <a:r>
              <a:rPr lang="en-GB" sz="1200">
                <a:solidFill>
                  <a:schemeClr val="tx1"/>
                </a:solidFill>
                <a:latin typeface="+mj-lt"/>
                <a:cs typeface="Calibri" panose="020F0502020204030204" pitchFamily="34" charset="0"/>
              </a:rPr>
              <a:t>Exclude companies producing harmful products</a:t>
            </a:r>
          </a:p>
          <a:p>
            <a:pPr marL="171450" indent="-171450">
              <a:spcBef>
                <a:spcPct val="50000"/>
              </a:spcBef>
              <a:buFont typeface="Arial" panose="020B0604020202020204" pitchFamily="34" charset="0"/>
              <a:buChar char="•"/>
            </a:pPr>
            <a:r>
              <a:rPr lang="en-GB" sz="1200">
                <a:solidFill>
                  <a:schemeClr val="tx1"/>
                </a:solidFill>
                <a:latin typeface="+mj-lt"/>
                <a:cs typeface="Calibri" panose="020F0502020204030204" pitchFamily="34" charset="0"/>
              </a:rPr>
              <a:t>Exclude companies which have poor ESG practices: (MSCI ESG Laggards: ratings B &amp; CCC) </a:t>
            </a:r>
          </a:p>
        </p:txBody>
      </p:sp>
      <p:sp>
        <p:nvSpPr>
          <p:cNvPr id="12" name="Rectangle: Rounded Corners 11">
            <a:extLst>
              <a:ext uri="{FF2B5EF4-FFF2-40B4-BE49-F238E27FC236}">
                <a16:creationId xmlns:a16="http://schemas.microsoft.com/office/drawing/2014/main" id="{F332F3BD-9247-4F40-9BDE-5BE00AC5E28B}"/>
              </a:ext>
            </a:extLst>
          </p:cNvPr>
          <p:cNvSpPr/>
          <p:nvPr/>
        </p:nvSpPr>
        <p:spPr>
          <a:xfrm>
            <a:off x="7310397" y="4403023"/>
            <a:ext cx="4277700" cy="654922"/>
          </a:xfrm>
          <a:prstGeom prst="roundRect">
            <a:avLst/>
          </a:prstGeom>
          <a:solidFill>
            <a:schemeClr val="accent6">
              <a:alpha val="3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171450" indent="-171450">
              <a:spcBef>
                <a:spcPct val="50000"/>
              </a:spcBef>
              <a:buFont typeface="Arial" panose="020B0604020202020204" pitchFamily="34" charset="0"/>
              <a:buChar char="•"/>
            </a:pPr>
            <a:r>
              <a:rPr lang="en-GB" sz="1200">
                <a:solidFill>
                  <a:schemeClr val="tx1"/>
                </a:solidFill>
                <a:latin typeface="+mj-lt"/>
                <a:cs typeface="Calibri" panose="020F0502020204030204" pitchFamily="34" charset="0"/>
              </a:rPr>
              <a:t>Market Cap $1–$20bn</a:t>
            </a:r>
          </a:p>
        </p:txBody>
      </p:sp>
      <p:cxnSp>
        <p:nvCxnSpPr>
          <p:cNvPr id="14" name="Straight Connector 13">
            <a:extLst>
              <a:ext uri="{FF2B5EF4-FFF2-40B4-BE49-F238E27FC236}">
                <a16:creationId xmlns:a16="http://schemas.microsoft.com/office/drawing/2014/main" id="{01F4BA3A-D247-4CFB-9228-93211F9C1180}"/>
              </a:ext>
            </a:extLst>
          </p:cNvPr>
          <p:cNvCxnSpPr>
            <a:cxnSpLocks/>
            <a:stCxn id="6" idx="0"/>
            <a:endCxn id="10" idx="1"/>
          </p:cNvCxnSpPr>
          <p:nvPr/>
        </p:nvCxnSpPr>
        <p:spPr>
          <a:xfrm>
            <a:off x="3697361" y="2608693"/>
            <a:ext cx="3613038"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28A31FB-94BD-4DF9-94D3-996BE7490E07}"/>
              </a:ext>
            </a:extLst>
          </p:cNvPr>
          <p:cNvCxnSpPr>
            <a:cxnSpLocks/>
            <a:stCxn id="9" idx="0"/>
            <a:endCxn id="11" idx="1"/>
          </p:cNvCxnSpPr>
          <p:nvPr/>
        </p:nvCxnSpPr>
        <p:spPr>
          <a:xfrm flipV="1">
            <a:off x="3697361" y="3598505"/>
            <a:ext cx="3613035" cy="584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8B57516-C790-43C1-B3B6-B01D6890FFA2}"/>
              </a:ext>
            </a:extLst>
          </p:cNvPr>
          <p:cNvCxnSpPr>
            <a:cxnSpLocks/>
            <a:endCxn id="12" idx="1"/>
          </p:cNvCxnSpPr>
          <p:nvPr/>
        </p:nvCxnSpPr>
        <p:spPr>
          <a:xfrm>
            <a:off x="3697360" y="4730483"/>
            <a:ext cx="3613037" cy="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9B97C020-6AA5-44A0-B524-FBDA0F17FB4C}"/>
              </a:ext>
            </a:extLst>
          </p:cNvPr>
          <p:cNvSpPr>
            <a:spLocks noGrp="1"/>
          </p:cNvSpPr>
          <p:nvPr>
            <p:ph type="sldNum" sz="quarter" idx="16"/>
          </p:nvPr>
        </p:nvSpPr>
        <p:spPr/>
        <p:txBody>
          <a:bodyPr/>
          <a:lstStyle/>
          <a:p>
            <a:fld id="{80C09EF9-B2B1-4CDF-A903-08D723B35DB9}" type="slidenum">
              <a:rPr lang="en-GB" smtClean="0"/>
              <a:pPr/>
              <a:t>18</a:t>
            </a:fld>
            <a:endParaRPr lang="en-GB"/>
          </a:p>
        </p:txBody>
      </p:sp>
    </p:spTree>
    <p:extLst>
      <p:ext uri="{BB962C8B-B14F-4D97-AF65-F5344CB8AC3E}">
        <p14:creationId xmlns:p14="http://schemas.microsoft.com/office/powerpoint/2010/main" val="20360298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0A8584DA-DC71-8A9D-2E70-E80BD7B958C1}"/>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b="6777"/>
          <a:stretch/>
        </p:blipFill>
        <p:spPr>
          <a:xfrm>
            <a:off x="1946394" y="1948281"/>
            <a:ext cx="8306080" cy="3854298"/>
          </a:xfrm>
          <a:prstGeom prst="rect">
            <a:avLst/>
          </a:prstGeom>
        </p:spPr>
      </p:pic>
      <p:pic>
        <p:nvPicPr>
          <p:cNvPr id="9" name="Picture 8">
            <a:extLst>
              <a:ext uri="{FF2B5EF4-FFF2-40B4-BE49-F238E27FC236}">
                <a16:creationId xmlns:a16="http://schemas.microsoft.com/office/drawing/2014/main" id="{95315E77-6E9F-7419-AA1E-DB30B8E04D14}"/>
              </a:ext>
            </a:extLst>
          </p:cNvPr>
          <p:cNvPicPr>
            <a:picLocks noChangeAspect="1"/>
          </p:cNvPicPr>
          <p:nvPr/>
        </p:nvPicPr>
        <p:blipFill>
          <a:blip r:embed="rId4"/>
          <a:stretch>
            <a:fillRect/>
          </a:stretch>
        </p:blipFill>
        <p:spPr>
          <a:xfrm>
            <a:off x="2585114" y="2200862"/>
            <a:ext cx="5838083" cy="1077293"/>
          </a:xfrm>
          <a:prstGeom prst="rect">
            <a:avLst/>
          </a:prstGeom>
        </p:spPr>
      </p:pic>
      <p:sp>
        <p:nvSpPr>
          <p:cNvPr id="2" name="Text Placeholder 1">
            <a:extLst>
              <a:ext uri="{FF2B5EF4-FFF2-40B4-BE49-F238E27FC236}">
                <a16:creationId xmlns:a16="http://schemas.microsoft.com/office/drawing/2014/main" id="{E4C9D313-4C71-44AF-B816-84B2AD215DC9}"/>
              </a:ext>
            </a:extLst>
          </p:cNvPr>
          <p:cNvSpPr>
            <a:spLocks noGrp="1"/>
          </p:cNvSpPr>
          <p:nvPr>
            <p:ph type="body" sz="quarter" idx="12"/>
          </p:nvPr>
        </p:nvSpPr>
        <p:spPr>
          <a:xfrm>
            <a:off x="831853" y="83227"/>
            <a:ext cx="10756247" cy="215444"/>
          </a:xfrm>
        </p:spPr>
        <p:txBody>
          <a:bodyPr/>
          <a:lstStyle/>
          <a:p>
            <a:r>
              <a:rPr lang="en-US"/>
              <a:t>Universe</a:t>
            </a:r>
            <a:endParaRPr lang="en-GB"/>
          </a:p>
        </p:txBody>
      </p:sp>
      <p:sp>
        <p:nvSpPr>
          <p:cNvPr id="3" name="Text Placeholder 2">
            <a:extLst>
              <a:ext uri="{FF2B5EF4-FFF2-40B4-BE49-F238E27FC236}">
                <a16:creationId xmlns:a16="http://schemas.microsoft.com/office/drawing/2014/main" id="{08C37701-6DB0-460A-AA65-62890F85002B}"/>
              </a:ext>
            </a:extLst>
          </p:cNvPr>
          <p:cNvSpPr>
            <a:spLocks noGrp="1"/>
          </p:cNvSpPr>
          <p:nvPr>
            <p:ph type="body" sz="quarter" idx="15"/>
          </p:nvPr>
        </p:nvSpPr>
        <p:spPr/>
        <p:txBody>
          <a:bodyPr/>
          <a:lstStyle/>
          <a:p>
            <a:r>
              <a:rPr lang="en-GB"/>
              <a:t>Backtesting our universe shows strong outperformance</a:t>
            </a:r>
          </a:p>
        </p:txBody>
      </p:sp>
      <p:sp>
        <p:nvSpPr>
          <p:cNvPr id="12" name="Rectangle: Rounded Corners 11">
            <a:extLst>
              <a:ext uri="{FF2B5EF4-FFF2-40B4-BE49-F238E27FC236}">
                <a16:creationId xmlns:a16="http://schemas.microsoft.com/office/drawing/2014/main" id="{41DD0EEA-4808-4A36-81AF-CB21912138DB}"/>
              </a:ext>
            </a:extLst>
          </p:cNvPr>
          <p:cNvSpPr/>
          <p:nvPr/>
        </p:nvSpPr>
        <p:spPr>
          <a:xfrm>
            <a:off x="1323011" y="951300"/>
            <a:ext cx="9545977" cy="999109"/>
          </a:xfrm>
          <a:prstGeom prst="roundRect">
            <a:avLst/>
          </a:prstGeom>
          <a:solidFill>
            <a:schemeClr val="accent6">
              <a:alpha val="3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r">
              <a:spcAft>
                <a:spcPts val="600"/>
              </a:spcAft>
            </a:pPr>
            <a:r>
              <a:rPr lang="en-US" sz="1200">
                <a:solidFill>
                  <a:schemeClr val="tx1"/>
                </a:solidFill>
                <a:latin typeface="+mj-lt"/>
              </a:rPr>
              <a:t>Past performance does not predict future returns</a:t>
            </a:r>
            <a:endParaRPr lang="en-GB" sz="1200">
              <a:solidFill>
                <a:schemeClr val="tx1"/>
              </a:solidFill>
              <a:latin typeface="+mj-lt"/>
              <a:cs typeface="Calibri" panose="020F0502020204030204" pitchFamily="34" charset="0"/>
            </a:endParaRPr>
          </a:p>
          <a:p>
            <a:pPr marL="285750" indent="-285750">
              <a:spcAft>
                <a:spcPts val="600"/>
              </a:spcAft>
              <a:buFont typeface="Arial" panose="020B0604020202020204" pitchFamily="34" charset="0"/>
              <a:buChar char="•"/>
            </a:pPr>
            <a:r>
              <a:rPr lang="en-GB" sz="1400">
                <a:solidFill>
                  <a:schemeClr val="tx1"/>
                </a:solidFill>
                <a:latin typeface="+mj-lt"/>
                <a:cs typeface="Calibri" panose="020F0502020204030204" pitchFamily="34" charset="0"/>
              </a:rPr>
              <a:t>Sustainable Global Equity universe outperformed the MSCI World Index by 3.0% p/a, and MSCI World Midcap Index by 2.7% p/a (all in USD)</a:t>
            </a:r>
          </a:p>
          <a:p>
            <a:pPr marL="285750" indent="-285750">
              <a:spcAft>
                <a:spcPts val="600"/>
              </a:spcAft>
              <a:buFont typeface="Arial" panose="020B0604020202020204" pitchFamily="34" charset="0"/>
              <a:buChar char="•"/>
            </a:pPr>
            <a:r>
              <a:rPr lang="en-GB" sz="1400">
                <a:solidFill>
                  <a:schemeClr val="tx1"/>
                </a:solidFill>
                <a:latin typeface="+mj-lt"/>
                <a:cs typeface="Calibri" panose="020F0502020204030204" pitchFamily="34" charset="0"/>
              </a:rPr>
              <a:t>…whilst also exhibiting better risk-adjusted returns</a:t>
            </a:r>
          </a:p>
        </p:txBody>
      </p:sp>
      <p:sp>
        <p:nvSpPr>
          <p:cNvPr id="14" name="Content Placeholder 4">
            <a:extLst>
              <a:ext uri="{FF2B5EF4-FFF2-40B4-BE49-F238E27FC236}">
                <a16:creationId xmlns:a16="http://schemas.microsoft.com/office/drawing/2014/main" id="{E2546620-419B-4321-9BC0-9D5B00D2A32C}"/>
              </a:ext>
            </a:extLst>
          </p:cNvPr>
          <p:cNvSpPr txBox="1">
            <a:spLocks/>
          </p:cNvSpPr>
          <p:nvPr/>
        </p:nvSpPr>
        <p:spPr>
          <a:xfrm>
            <a:off x="818140" y="5802579"/>
            <a:ext cx="10542803" cy="695344"/>
          </a:xfrm>
          <a:prstGeom prst="rect">
            <a:avLst/>
          </a:prstGeom>
        </p:spPr>
        <p:txBody>
          <a:bodyPr vert="horz" lIns="0" tIns="45720" rIns="0" bIns="45720" rtlCol="0">
            <a:noAutofit/>
          </a:bodyPr>
          <a:lstStyle>
            <a:lvl1pPr marL="228584" indent="-228584" algn="l" defTabSz="914332" rtl="0" eaLnBrk="1" latinLnBrk="0" hangingPunct="1">
              <a:lnSpc>
                <a:spcPct val="100000"/>
              </a:lnSpc>
              <a:spcBef>
                <a:spcPts val="100"/>
              </a:spcBef>
              <a:spcAft>
                <a:spcPts val="400"/>
              </a:spcAft>
              <a:buFont typeface="Arial" panose="020B0604020202020204" pitchFamily="34" charset="0"/>
              <a:buChar char="•"/>
              <a:defRPr sz="2800" kern="1200">
                <a:solidFill>
                  <a:schemeClr val="tx1"/>
                </a:solidFill>
                <a:latin typeface="+mn-lt"/>
                <a:ea typeface="+mn-ea"/>
                <a:cs typeface="+mn-cs"/>
              </a:defRPr>
            </a:lvl1pPr>
            <a:lvl2pPr marL="685750" indent="-228584" algn="l" defTabSz="914332" rtl="0" eaLnBrk="1" latinLnBrk="0" hangingPunct="1">
              <a:lnSpc>
                <a:spcPct val="100000"/>
              </a:lnSpc>
              <a:spcBef>
                <a:spcPts val="100"/>
              </a:spcBef>
              <a:spcAft>
                <a:spcPts val="400"/>
              </a:spcAft>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100000"/>
              </a:lnSpc>
              <a:spcBef>
                <a:spcPts val="100"/>
              </a:spcBef>
              <a:spcAft>
                <a:spcPts val="400"/>
              </a:spcAft>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100000"/>
              </a:lnSpc>
              <a:spcBef>
                <a:spcPts val="100"/>
              </a:spcBef>
              <a:spcAft>
                <a:spcPts val="400"/>
              </a:spcAft>
              <a:buFont typeface="Arial" panose="020B0604020202020204" pitchFamily="34" charset="0"/>
              <a:buChar char="•"/>
              <a:defRPr sz="1800" kern="1200">
                <a:solidFill>
                  <a:schemeClr val="tx1"/>
                </a:solidFill>
                <a:latin typeface="+mn-lt"/>
                <a:ea typeface="+mn-ea"/>
                <a:cs typeface="+mn-cs"/>
              </a:defRPr>
            </a:lvl4pPr>
            <a:lvl5pPr marL="2057247" indent="-228584" algn="l" defTabSz="914332" rtl="0" eaLnBrk="1" latinLnBrk="0" hangingPunct="1">
              <a:lnSpc>
                <a:spcPct val="100000"/>
              </a:lnSpc>
              <a:spcBef>
                <a:spcPts val="100"/>
              </a:spcBef>
              <a:spcAft>
                <a:spcPts val="400"/>
              </a:spcAft>
              <a:buFont typeface="Arial" panose="020B0604020202020204" pitchFamily="34" charset="0"/>
              <a:buChar char="•"/>
              <a:defRPr sz="18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400" fontAlgn="auto">
              <a:spcBef>
                <a:spcPts val="0"/>
              </a:spcBef>
              <a:spcAft>
                <a:spcPts val="0"/>
              </a:spcAft>
              <a:buNone/>
              <a:defRPr/>
            </a:pPr>
            <a:r>
              <a:rPr lang="en-GB" sz="800">
                <a:solidFill>
                  <a:prstClr val="black"/>
                </a:solidFill>
                <a:latin typeface="Montserrat Light" panose="00000400000000000000" pitchFamily="50" charset="0"/>
                <a:cs typeface="Calibri" panose="020F0502020204030204" pitchFamily="34" charset="0"/>
              </a:rPr>
              <a:t>Source: Bloomberg. Period analysed: 1</a:t>
            </a:r>
            <a:r>
              <a:rPr lang="en-GB" sz="800" baseline="30000">
                <a:solidFill>
                  <a:prstClr val="black"/>
                </a:solidFill>
                <a:latin typeface="Montserrat Light" panose="00000400000000000000" pitchFamily="50" charset="0"/>
                <a:cs typeface="Calibri" panose="020F0502020204030204" pitchFamily="34" charset="0"/>
              </a:rPr>
              <a:t>st</a:t>
            </a:r>
            <a:r>
              <a:rPr lang="en-GB" sz="800">
                <a:solidFill>
                  <a:prstClr val="black"/>
                </a:solidFill>
                <a:latin typeface="Montserrat Light" panose="00000400000000000000" pitchFamily="50" charset="0"/>
                <a:cs typeface="Calibri" panose="020F0502020204030204" pitchFamily="34" charset="0"/>
              </a:rPr>
              <a:t> Jan 1996 – 30</a:t>
            </a:r>
            <a:r>
              <a:rPr lang="en-GB" sz="800" baseline="30000">
                <a:solidFill>
                  <a:prstClr val="black"/>
                </a:solidFill>
                <a:latin typeface="Montserrat Light" panose="00000400000000000000" pitchFamily="50" charset="0"/>
                <a:cs typeface="Calibri" panose="020F0502020204030204" pitchFamily="34" charset="0"/>
              </a:rPr>
              <a:t>th</a:t>
            </a:r>
            <a:r>
              <a:rPr lang="en-GB" sz="800">
                <a:solidFill>
                  <a:prstClr val="black"/>
                </a:solidFill>
                <a:latin typeface="Montserrat Light" panose="00000400000000000000" pitchFamily="50" charset="0"/>
                <a:cs typeface="Calibri" panose="020F0502020204030204" pitchFamily="34" charset="0"/>
              </a:rPr>
              <a:t> September 2022, quarterly series, USD. The performance of the Universe is based on an annual screen of globally listed companies back to 2003 to deliver an annual index of companies which generate consistently high returns on capital. The graph shows the performance of a simple strategy of buying all companies in the universe each year, and is based on an equally weighted portfolio, total return with quarterly rebalancing, and does not include the costs of dealing. Total return in USD. The performance of the Sustainable Global Equity Universe is not indicative of the future performance of the Guinness Sustainable Global Equity Fund.</a:t>
            </a:r>
          </a:p>
        </p:txBody>
      </p:sp>
      <p:sp>
        <p:nvSpPr>
          <p:cNvPr id="24" name="TextBox 23">
            <a:extLst>
              <a:ext uri="{FF2B5EF4-FFF2-40B4-BE49-F238E27FC236}">
                <a16:creationId xmlns:a16="http://schemas.microsoft.com/office/drawing/2014/main" id="{2AE84C4A-39AD-431F-8378-4B141FB8D7D4}"/>
              </a:ext>
            </a:extLst>
          </p:cNvPr>
          <p:cNvSpPr txBox="1"/>
          <p:nvPr/>
        </p:nvSpPr>
        <p:spPr>
          <a:xfrm>
            <a:off x="10245606" y="3414828"/>
            <a:ext cx="773036" cy="307777"/>
          </a:xfrm>
          <a:prstGeom prst="rect">
            <a:avLst/>
          </a:prstGeom>
          <a:noFill/>
        </p:spPr>
        <p:txBody>
          <a:bodyPr wrap="square" rtlCol="0">
            <a:spAutoFit/>
          </a:bodyPr>
          <a:lstStyle/>
          <a:p>
            <a:r>
              <a:rPr lang="en-US" sz="1400">
                <a:solidFill>
                  <a:schemeClr val="accent4"/>
                </a:solidFill>
              </a:rPr>
              <a:t>460%</a:t>
            </a:r>
            <a:endParaRPr lang="en-GB" sz="1400">
              <a:solidFill>
                <a:schemeClr val="accent4"/>
              </a:solidFill>
            </a:endParaRPr>
          </a:p>
        </p:txBody>
      </p:sp>
      <p:sp>
        <p:nvSpPr>
          <p:cNvPr id="25" name="TextBox 24">
            <a:extLst>
              <a:ext uri="{FF2B5EF4-FFF2-40B4-BE49-F238E27FC236}">
                <a16:creationId xmlns:a16="http://schemas.microsoft.com/office/drawing/2014/main" id="{1C7D42AD-9D4A-4E48-9E16-6E59670C6F06}"/>
              </a:ext>
            </a:extLst>
          </p:cNvPr>
          <p:cNvSpPr txBox="1"/>
          <p:nvPr/>
        </p:nvSpPr>
        <p:spPr>
          <a:xfrm>
            <a:off x="10245606" y="4167056"/>
            <a:ext cx="773036" cy="307777"/>
          </a:xfrm>
          <a:prstGeom prst="rect">
            <a:avLst/>
          </a:prstGeom>
          <a:noFill/>
        </p:spPr>
        <p:txBody>
          <a:bodyPr wrap="square" rtlCol="0">
            <a:spAutoFit/>
          </a:bodyPr>
          <a:lstStyle/>
          <a:p>
            <a:r>
              <a:rPr lang="en-US" sz="1400">
                <a:solidFill>
                  <a:schemeClr val="accent2">
                    <a:lumMod val="90000"/>
                  </a:schemeClr>
                </a:solidFill>
              </a:rPr>
              <a:t>251%</a:t>
            </a:r>
            <a:endParaRPr lang="en-GB" sz="1400">
              <a:solidFill>
                <a:schemeClr val="accent2">
                  <a:lumMod val="90000"/>
                </a:schemeClr>
              </a:solidFill>
            </a:endParaRPr>
          </a:p>
        </p:txBody>
      </p:sp>
      <p:sp>
        <p:nvSpPr>
          <p:cNvPr id="26" name="TextBox 25">
            <a:extLst>
              <a:ext uri="{FF2B5EF4-FFF2-40B4-BE49-F238E27FC236}">
                <a16:creationId xmlns:a16="http://schemas.microsoft.com/office/drawing/2014/main" id="{E3F5A3CB-EEB2-4E6F-8848-74532AABB19D}"/>
              </a:ext>
            </a:extLst>
          </p:cNvPr>
          <p:cNvSpPr txBox="1"/>
          <p:nvPr/>
        </p:nvSpPr>
        <p:spPr>
          <a:xfrm>
            <a:off x="10252474" y="4454814"/>
            <a:ext cx="773036" cy="307777"/>
          </a:xfrm>
          <a:prstGeom prst="rect">
            <a:avLst/>
          </a:prstGeom>
          <a:noFill/>
        </p:spPr>
        <p:txBody>
          <a:bodyPr wrap="square" rtlCol="0">
            <a:spAutoFit/>
          </a:bodyPr>
          <a:lstStyle/>
          <a:p>
            <a:r>
              <a:rPr lang="en-US" sz="1400">
                <a:solidFill>
                  <a:schemeClr val="bg1">
                    <a:lumMod val="50000"/>
                  </a:schemeClr>
                </a:solidFill>
              </a:rPr>
              <a:t>230%</a:t>
            </a:r>
            <a:endParaRPr lang="en-GB" sz="1400">
              <a:solidFill>
                <a:schemeClr val="bg1">
                  <a:lumMod val="50000"/>
                </a:schemeClr>
              </a:solidFill>
            </a:endParaRPr>
          </a:p>
        </p:txBody>
      </p:sp>
      <p:sp>
        <p:nvSpPr>
          <p:cNvPr id="4" name="Slide Number Placeholder 3">
            <a:extLst>
              <a:ext uri="{FF2B5EF4-FFF2-40B4-BE49-F238E27FC236}">
                <a16:creationId xmlns:a16="http://schemas.microsoft.com/office/drawing/2014/main" id="{01C444BF-1FBC-4DE9-BB13-2A44954AEAA4}"/>
              </a:ext>
            </a:extLst>
          </p:cNvPr>
          <p:cNvSpPr>
            <a:spLocks noGrp="1"/>
          </p:cNvSpPr>
          <p:nvPr>
            <p:ph type="sldNum" sz="quarter" idx="16"/>
          </p:nvPr>
        </p:nvSpPr>
        <p:spPr>
          <a:xfrm>
            <a:off x="211161" y="6397511"/>
            <a:ext cx="600075" cy="365125"/>
          </a:xfrm>
          <a:prstGeom prst="rect">
            <a:avLst/>
          </a:prstGeom>
        </p:spPr>
        <p:txBody>
          <a:bodyP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0C09EF9-B2B1-4CDF-A903-08D723B35DB9}" type="slidenum">
              <a:rPr lang="en-GB" smtClean="0"/>
              <a:pPr/>
              <a:t>19</a:t>
            </a:fld>
            <a:endParaRPr lang="en-GB"/>
          </a:p>
        </p:txBody>
      </p:sp>
      <p:sp>
        <p:nvSpPr>
          <p:cNvPr id="23" name="Rectangle: Rounded Corners 22">
            <a:extLst>
              <a:ext uri="{FF2B5EF4-FFF2-40B4-BE49-F238E27FC236}">
                <a16:creationId xmlns:a16="http://schemas.microsoft.com/office/drawing/2014/main" id="{BFCCAC7B-1B82-4B1B-B61E-9C70A7DEF086}"/>
              </a:ext>
            </a:extLst>
          </p:cNvPr>
          <p:cNvSpPr/>
          <p:nvPr/>
        </p:nvSpPr>
        <p:spPr>
          <a:xfrm>
            <a:off x="4170167" y="2219477"/>
            <a:ext cx="1333989" cy="1025387"/>
          </a:xfrm>
          <a:prstGeom prst="roundRect">
            <a:avLst/>
          </a:prstGeom>
          <a:noFill/>
          <a:ln w="19050">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33093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3C3B6-A977-4531-8435-DD0D4BD2712E}"/>
              </a:ext>
            </a:extLst>
          </p:cNvPr>
          <p:cNvSpPr>
            <a:spLocks noGrp="1"/>
          </p:cNvSpPr>
          <p:nvPr>
            <p:ph type="title"/>
          </p:nvPr>
        </p:nvSpPr>
        <p:spPr/>
        <p:txBody>
          <a:bodyPr>
            <a:normAutofit fontScale="90000"/>
          </a:bodyPr>
          <a:lstStyle/>
          <a:p>
            <a:r>
              <a:rPr lang="en-US"/>
              <a:t>Risk &amp; performance</a:t>
            </a:r>
            <a:endParaRPr lang="en-GB"/>
          </a:p>
        </p:txBody>
      </p:sp>
      <p:sp>
        <p:nvSpPr>
          <p:cNvPr id="3" name="Content Placeholder 2">
            <a:extLst>
              <a:ext uri="{FF2B5EF4-FFF2-40B4-BE49-F238E27FC236}">
                <a16:creationId xmlns:a16="http://schemas.microsoft.com/office/drawing/2014/main" id="{D0CA3408-0661-4DA8-B45E-71D9BCF30F75}"/>
              </a:ext>
            </a:extLst>
          </p:cNvPr>
          <p:cNvSpPr>
            <a:spLocks noGrp="1"/>
          </p:cNvSpPr>
          <p:nvPr>
            <p:ph idx="1"/>
          </p:nvPr>
        </p:nvSpPr>
        <p:spPr>
          <a:xfrm>
            <a:off x="838199" y="998894"/>
            <a:ext cx="10515601" cy="5211507"/>
          </a:xfrm>
        </p:spPr>
        <p:txBody>
          <a:bodyPr>
            <a:normAutofit fontScale="92500" lnSpcReduction="20000"/>
          </a:bodyPr>
          <a:lstStyle/>
          <a:p>
            <a:pPr marL="0" indent="0" algn="just">
              <a:lnSpc>
                <a:spcPct val="120000"/>
              </a:lnSpc>
              <a:spcBef>
                <a:spcPts val="280"/>
              </a:spcBef>
              <a:spcAft>
                <a:spcPts val="150"/>
              </a:spcAft>
              <a:buNone/>
            </a:pPr>
            <a:r>
              <a:rPr lang="en-GB" sz="1400">
                <a:latin typeface="+mj-lt"/>
              </a:rPr>
              <a:t>Risk: </a:t>
            </a:r>
            <a:r>
              <a:rPr lang="en-GB" sz="1400">
                <a:latin typeface="Montserrat Light"/>
              </a:rPr>
              <a:t>The Guinness Sustainable Global Equity Fund is an equity fund and invests in stocks of companies with sustainable products and practices. Investors should be willing and able to assume the risks of equity investing. The value of an investment and the income from it can fall as well as rise as a result of market and currency movement, and you may not get back the amount originally invested. </a:t>
            </a:r>
            <a:r>
              <a:rPr lang="en-US" sz="1400">
                <a:latin typeface="Montserrat Light"/>
              </a:rPr>
              <a:t>Details on the risk factors are included in the Funds’ documentation, available on our website (</a:t>
            </a:r>
            <a:r>
              <a:rPr lang="en-US" sz="1400">
                <a:latin typeface="Montserrat Light"/>
                <a:hlinkClick r:id="rId2"/>
              </a:rPr>
              <a:t>guinnessgi.com/literature</a:t>
            </a:r>
            <a:r>
              <a:rPr lang="en-US" sz="1400">
                <a:latin typeface="Montserrat Light"/>
              </a:rPr>
              <a:t>). </a:t>
            </a:r>
          </a:p>
          <a:p>
            <a:pPr marL="0" indent="0" algn="just">
              <a:lnSpc>
                <a:spcPct val="120000"/>
              </a:lnSpc>
              <a:spcBef>
                <a:spcPts val="280"/>
              </a:spcBef>
              <a:spcAft>
                <a:spcPts val="150"/>
              </a:spcAft>
              <a:buNone/>
            </a:pPr>
            <a:endParaRPr lang="en-US" sz="1400">
              <a:latin typeface="Montserrat Light"/>
            </a:endParaRPr>
          </a:p>
          <a:p>
            <a:pPr marL="0" indent="0" algn="just">
              <a:lnSpc>
                <a:spcPct val="120000"/>
              </a:lnSpc>
              <a:spcBef>
                <a:spcPts val="280"/>
              </a:spcBef>
              <a:spcAft>
                <a:spcPts val="150"/>
              </a:spcAft>
              <a:buNone/>
            </a:pPr>
            <a:endParaRPr lang="en-US" sz="1400">
              <a:latin typeface="Montserrat Light"/>
            </a:endParaRPr>
          </a:p>
          <a:p>
            <a:pPr marL="0" indent="0" algn="just">
              <a:lnSpc>
                <a:spcPct val="120000"/>
              </a:lnSpc>
              <a:spcBef>
                <a:spcPts val="280"/>
              </a:spcBef>
              <a:spcAft>
                <a:spcPts val="150"/>
              </a:spcAft>
              <a:buNone/>
            </a:pPr>
            <a:endParaRPr lang="en-US" sz="1400">
              <a:latin typeface="Montserrat Light"/>
            </a:endParaRPr>
          </a:p>
          <a:p>
            <a:pPr marL="0" indent="0">
              <a:lnSpc>
                <a:spcPct val="120000"/>
              </a:lnSpc>
              <a:spcBef>
                <a:spcPts val="280"/>
              </a:spcBef>
              <a:spcAft>
                <a:spcPts val="150"/>
              </a:spcAft>
              <a:buNone/>
            </a:pPr>
            <a:r>
              <a:rPr lang="en-GB" sz="1400" b="1">
                <a:latin typeface="Montserrat Light" panose="00000400000000000000" pitchFamily="2" charset="0"/>
              </a:rPr>
              <a:t>Guinness Global Equity Income Fund: 			</a:t>
            </a:r>
          </a:p>
          <a:p>
            <a:pPr marL="0" indent="0">
              <a:lnSpc>
                <a:spcPct val="120000"/>
              </a:lnSpc>
              <a:spcBef>
                <a:spcPts val="280"/>
              </a:spcBef>
              <a:spcAft>
                <a:spcPts val="150"/>
              </a:spcAft>
              <a:buNone/>
            </a:pPr>
            <a:endParaRPr lang="en-GB" sz="1400">
              <a:latin typeface="Montserrat Light" panose="00000400000000000000" pitchFamily="2" charset="0"/>
            </a:endParaRPr>
          </a:p>
          <a:p>
            <a:pPr marL="0" indent="0" algn="just">
              <a:lnSpc>
                <a:spcPct val="120000"/>
              </a:lnSpc>
              <a:spcAft>
                <a:spcPts val="600"/>
              </a:spcAft>
              <a:buNone/>
            </a:pPr>
            <a:r>
              <a:rPr lang="en-GB" sz="1400">
                <a:latin typeface="Montserrat Light" panose="00000400000000000000" pitchFamily="2" charset="0"/>
              </a:rPr>
              <a:t>The risk and reward indicator shows where the fund ranks in terms of its potential risk and return. The higher the rank the greater the potential reward but the greater the risk of losing money. The shaded area in the table shows this fund’s rank. The fund is ranked as higher risk as its price has shown high fluctuations historically. This is based on how investments have performed in the past and you should note that the fund may perform differently in the future and its rank may change. Historical data may not be a reliable indicator for the future.</a:t>
            </a:r>
          </a:p>
          <a:p>
            <a:pPr marL="0" indent="0">
              <a:lnSpc>
                <a:spcPct val="120000"/>
              </a:lnSpc>
              <a:spcBef>
                <a:spcPts val="600"/>
              </a:spcBef>
              <a:spcAft>
                <a:spcPts val="600"/>
              </a:spcAft>
              <a:buNone/>
            </a:pPr>
            <a:r>
              <a:rPr lang="en-GB" sz="1400" b="1">
                <a:latin typeface="Montserrat Light" panose="00000400000000000000" pitchFamily="2" charset="0"/>
              </a:rPr>
              <a:t>Performance</a:t>
            </a:r>
            <a:r>
              <a:rPr lang="en-GB" sz="1400">
                <a:latin typeface="Montserrat Light" panose="00000400000000000000" pitchFamily="2" charset="0"/>
              </a:rPr>
              <a:t>: </a:t>
            </a:r>
            <a:r>
              <a:rPr lang="en-US" sz="1400">
                <a:latin typeface="Montserrat Light" panose="00000400000000000000" pitchFamily="2" charset="0"/>
              </a:rPr>
              <a:t>Past performance does not predict future returns. </a:t>
            </a:r>
          </a:p>
          <a:p>
            <a:pPr marL="0" indent="0" algn="just">
              <a:lnSpc>
                <a:spcPct val="120000"/>
              </a:lnSpc>
              <a:spcBef>
                <a:spcPts val="600"/>
              </a:spcBef>
              <a:spcAft>
                <a:spcPts val="600"/>
              </a:spcAft>
              <a:buNone/>
            </a:pPr>
            <a:r>
              <a:rPr lang="en-GB" sz="1400">
                <a:latin typeface="Montserrat Light" panose="00000400000000000000" pitchFamily="2" charset="0"/>
              </a:rPr>
              <a:t>Investors should note that fees and expenses are charged to the capital of the Fund. This reduces the return on your investment by an amount equivalent to the Ongoing Charges Figure (OCF). The fund performance shown has been reduced by the current OCF of 0.89% per annum. Returns for share classes with different OCFs will vary accordingly. Performance returns do not reflect any initial charge; any such charge will also reduce the return.</a:t>
            </a:r>
          </a:p>
          <a:p>
            <a:pPr marL="0" indent="0" algn="just">
              <a:lnSpc>
                <a:spcPct val="120000"/>
              </a:lnSpc>
              <a:spcBef>
                <a:spcPts val="600"/>
              </a:spcBef>
              <a:spcAft>
                <a:spcPts val="600"/>
              </a:spcAft>
              <a:buNone/>
            </a:pPr>
            <a:r>
              <a:rPr lang="en-US" sz="1400">
                <a:latin typeface="Montserrat Light" panose="00000400000000000000" pitchFamily="2" charset="0"/>
              </a:rPr>
              <a:t>The fund is actively managed with the MSCI World Index used as a comparator benchmark only. </a:t>
            </a:r>
            <a:endParaRPr lang="en-GB" sz="1400">
              <a:latin typeface="Montserrat Light" panose="00000400000000000000" pitchFamily="2" charset="0"/>
            </a:endParaRPr>
          </a:p>
          <a:p>
            <a:pPr marL="0" indent="0" algn="just">
              <a:buNone/>
            </a:pPr>
            <a:endParaRPr lang="en-GB"/>
          </a:p>
        </p:txBody>
      </p:sp>
      <p:sp>
        <p:nvSpPr>
          <p:cNvPr id="5" name="Text Placeholder 4">
            <a:extLst>
              <a:ext uri="{FF2B5EF4-FFF2-40B4-BE49-F238E27FC236}">
                <a16:creationId xmlns:a16="http://schemas.microsoft.com/office/drawing/2014/main" id="{8F96DC38-E4DE-438D-BC01-A828635F2B5C}"/>
              </a:ext>
            </a:extLst>
          </p:cNvPr>
          <p:cNvSpPr>
            <a:spLocks noGrp="1"/>
          </p:cNvSpPr>
          <p:nvPr>
            <p:ph type="body" sz="quarter" idx="13"/>
          </p:nvPr>
        </p:nvSpPr>
        <p:spPr/>
        <p:txBody>
          <a:bodyPr/>
          <a:lstStyle/>
          <a:p>
            <a:r>
              <a:rPr lang="en-US"/>
              <a:t>Guinness Sustainable Global Equity Fund</a:t>
            </a:r>
            <a:endParaRPr lang="en-GB"/>
          </a:p>
        </p:txBody>
      </p:sp>
      <p:pic>
        <p:nvPicPr>
          <p:cNvPr id="6" name="Picture 5">
            <a:extLst>
              <a:ext uri="{FF2B5EF4-FFF2-40B4-BE49-F238E27FC236}">
                <a16:creationId xmlns:a16="http://schemas.microsoft.com/office/drawing/2014/main" id="{1BD9F543-502E-443B-A6DE-31D461DEB4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726" y="2186589"/>
            <a:ext cx="4562475"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6">
            <a:extLst>
              <a:ext uri="{FF2B5EF4-FFF2-40B4-BE49-F238E27FC236}">
                <a16:creationId xmlns:a16="http://schemas.microsoft.com/office/drawing/2014/main" id="{AE6A47FF-0B24-4E84-956D-41F10B7A9A52}"/>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9895800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D6D821-2BEC-4297-8353-FB42831D71E8}"/>
              </a:ext>
            </a:extLst>
          </p:cNvPr>
          <p:cNvSpPr>
            <a:spLocks noGrp="1"/>
          </p:cNvSpPr>
          <p:nvPr>
            <p:ph type="body" sz="quarter" idx="12"/>
          </p:nvPr>
        </p:nvSpPr>
        <p:spPr>
          <a:xfrm>
            <a:off x="831853" y="83227"/>
            <a:ext cx="10756247" cy="215444"/>
          </a:xfrm>
        </p:spPr>
        <p:txBody>
          <a:bodyPr/>
          <a:lstStyle/>
          <a:p>
            <a:r>
              <a:rPr lang="en-US"/>
              <a:t>Universe</a:t>
            </a:r>
            <a:endParaRPr lang="en-GB"/>
          </a:p>
        </p:txBody>
      </p:sp>
      <p:sp>
        <p:nvSpPr>
          <p:cNvPr id="3" name="Text Placeholder 2">
            <a:extLst>
              <a:ext uri="{FF2B5EF4-FFF2-40B4-BE49-F238E27FC236}">
                <a16:creationId xmlns:a16="http://schemas.microsoft.com/office/drawing/2014/main" id="{1F340603-6F3A-47FD-9C79-1AAF8432663F}"/>
              </a:ext>
            </a:extLst>
          </p:cNvPr>
          <p:cNvSpPr>
            <a:spLocks noGrp="1"/>
          </p:cNvSpPr>
          <p:nvPr>
            <p:ph type="body" sz="quarter" idx="15"/>
          </p:nvPr>
        </p:nvSpPr>
        <p:spPr/>
        <p:txBody>
          <a:bodyPr/>
          <a:lstStyle/>
          <a:p>
            <a:r>
              <a:rPr lang="en-GB"/>
              <a:t>Sector And Regional Distribution</a:t>
            </a:r>
          </a:p>
        </p:txBody>
      </p:sp>
      <p:sp>
        <p:nvSpPr>
          <p:cNvPr id="4" name="Rectangle: Rounded Corners 3">
            <a:extLst>
              <a:ext uri="{FF2B5EF4-FFF2-40B4-BE49-F238E27FC236}">
                <a16:creationId xmlns:a16="http://schemas.microsoft.com/office/drawing/2014/main" id="{BCCFB4B2-7451-4784-B1F0-4F308A408911}"/>
              </a:ext>
            </a:extLst>
          </p:cNvPr>
          <p:cNvSpPr/>
          <p:nvPr/>
        </p:nvSpPr>
        <p:spPr>
          <a:xfrm>
            <a:off x="867266" y="4637098"/>
            <a:ext cx="5172473" cy="1079728"/>
          </a:xfrm>
          <a:prstGeom prst="roundRect">
            <a:avLst>
              <a:gd name="adj" fmla="val 9418"/>
            </a:avLst>
          </a:prstGeom>
          <a:solidFill>
            <a:schemeClr val="accent6">
              <a:alpha val="3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285750" indent="-285750">
              <a:buFont typeface="Arial" panose="020B0604020202020204" pitchFamily="34" charset="0"/>
              <a:buChar char="•"/>
              <a:defRPr/>
            </a:pPr>
            <a:r>
              <a:rPr lang="en-GB" sz="1200">
                <a:solidFill>
                  <a:schemeClr val="tx1"/>
                </a:solidFill>
              </a:rPr>
              <a:t>Well diversified and stable distribution across sectors</a:t>
            </a:r>
          </a:p>
          <a:p>
            <a:pPr marL="285750" indent="-285750">
              <a:buFont typeface="Arial" panose="020B0604020202020204" pitchFamily="34" charset="0"/>
              <a:buChar char="•"/>
              <a:defRPr/>
            </a:pPr>
            <a:endParaRPr lang="en-GB" sz="1200">
              <a:solidFill>
                <a:schemeClr val="tx1"/>
              </a:solidFill>
            </a:endParaRPr>
          </a:p>
          <a:p>
            <a:pPr marL="285750" indent="-285750">
              <a:buFont typeface="Arial" panose="020B0604020202020204" pitchFamily="34" charset="0"/>
              <a:buChar char="•"/>
              <a:defRPr/>
            </a:pPr>
            <a:r>
              <a:rPr lang="en-GB" sz="1200">
                <a:solidFill>
                  <a:schemeClr val="tx1"/>
                </a:solidFill>
              </a:rPr>
              <a:t>Little to no exposure in asset heavy / regulated / commodity-based sectors: Real Estate, Energy, Utilities, Materials</a:t>
            </a:r>
          </a:p>
        </p:txBody>
      </p:sp>
      <p:sp>
        <p:nvSpPr>
          <p:cNvPr id="5" name="Rectangle: Rounded Corners 4">
            <a:extLst>
              <a:ext uri="{FF2B5EF4-FFF2-40B4-BE49-F238E27FC236}">
                <a16:creationId xmlns:a16="http://schemas.microsoft.com/office/drawing/2014/main" id="{AD422C4B-3F78-40C8-B810-99E128EFE7AA}"/>
              </a:ext>
            </a:extLst>
          </p:cNvPr>
          <p:cNvSpPr/>
          <p:nvPr/>
        </p:nvSpPr>
        <p:spPr>
          <a:xfrm>
            <a:off x="6209976" y="4637098"/>
            <a:ext cx="5172473" cy="1079728"/>
          </a:xfrm>
          <a:prstGeom prst="roundRect">
            <a:avLst>
              <a:gd name="adj" fmla="val 8627"/>
            </a:avLst>
          </a:prstGeom>
          <a:solidFill>
            <a:schemeClr val="accent6">
              <a:alpha val="3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285750" indent="-285750">
              <a:buFont typeface="Arial" panose="020B0604020202020204" pitchFamily="34" charset="0"/>
              <a:buChar char="•"/>
              <a:defRPr/>
            </a:pPr>
            <a:r>
              <a:rPr lang="en-GB" sz="1200">
                <a:solidFill>
                  <a:schemeClr val="tx1"/>
                </a:solidFill>
              </a:rPr>
              <a:t>North America dominates; however, this has been diminishing over time </a:t>
            </a:r>
          </a:p>
          <a:p>
            <a:pPr marL="285750" indent="-285750">
              <a:buFont typeface="Arial" panose="020B0604020202020204" pitchFamily="34" charset="0"/>
              <a:buChar char="•"/>
              <a:defRPr/>
            </a:pPr>
            <a:endParaRPr lang="en-GB" sz="1200">
              <a:solidFill>
                <a:schemeClr val="tx1"/>
              </a:solidFill>
            </a:endParaRPr>
          </a:p>
          <a:p>
            <a:pPr marL="285750" indent="-285750">
              <a:buFont typeface="Arial" panose="020B0604020202020204" pitchFamily="34" charset="0"/>
              <a:buChar char="•"/>
              <a:defRPr/>
            </a:pPr>
            <a:r>
              <a:rPr lang="en-GB" sz="1200">
                <a:solidFill>
                  <a:schemeClr val="tx1"/>
                </a:solidFill>
              </a:rPr>
              <a:t>There is an increasing weight from Asia</a:t>
            </a:r>
          </a:p>
        </p:txBody>
      </p:sp>
      <p:sp>
        <p:nvSpPr>
          <p:cNvPr id="9" name="Text Box 4">
            <a:extLst>
              <a:ext uri="{FF2B5EF4-FFF2-40B4-BE49-F238E27FC236}">
                <a16:creationId xmlns:a16="http://schemas.microsoft.com/office/drawing/2014/main" id="{3DA04793-2DAB-47BD-84E5-554F94D52834}"/>
              </a:ext>
            </a:extLst>
          </p:cNvPr>
          <p:cNvSpPr txBox="1">
            <a:spLocks noChangeArrowheads="1"/>
          </p:cNvSpPr>
          <p:nvPr/>
        </p:nvSpPr>
        <p:spPr bwMode="auto">
          <a:xfrm>
            <a:off x="831850" y="5805605"/>
            <a:ext cx="6934201" cy="246221"/>
          </a:xfrm>
          <a:prstGeom prst="rect">
            <a:avLst/>
          </a:prstGeom>
          <a:solidFill>
            <a:schemeClr val="bg1"/>
          </a:solidFill>
          <a:ln>
            <a:noFill/>
          </a:ln>
          <a:effectLst/>
        </p:spPr>
        <p:txBody>
          <a:bodyPr wrap="square">
            <a:spAutoFit/>
          </a:bodyPr>
          <a:lstStyle>
            <a:lvl1pPr eaLnBrk="0" hangingPunct="0">
              <a:defRPr sz="2000" i="1">
                <a:solidFill>
                  <a:schemeClr val="bg2"/>
                </a:solidFill>
                <a:latin typeface="Myriad Pro Light" pitchFamily="34" charset="0"/>
              </a:defRPr>
            </a:lvl1pPr>
            <a:lvl2pPr marL="742950" indent="-285750" eaLnBrk="0" hangingPunct="0">
              <a:defRPr sz="2000" i="1">
                <a:solidFill>
                  <a:schemeClr val="bg2"/>
                </a:solidFill>
                <a:latin typeface="Myriad Pro Light" pitchFamily="34" charset="0"/>
              </a:defRPr>
            </a:lvl2pPr>
            <a:lvl3pPr marL="1143000" indent="-228600" eaLnBrk="0" hangingPunct="0">
              <a:defRPr sz="2000" i="1">
                <a:solidFill>
                  <a:schemeClr val="bg2"/>
                </a:solidFill>
                <a:latin typeface="Myriad Pro Light" pitchFamily="34" charset="0"/>
              </a:defRPr>
            </a:lvl3pPr>
            <a:lvl4pPr marL="1600200" indent="-228600" eaLnBrk="0" hangingPunct="0">
              <a:defRPr sz="2000" i="1">
                <a:solidFill>
                  <a:schemeClr val="bg2"/>
                </a:solidFill>
                <a:latin typeface="Myriad Pro Light" pitchFamily="34" charset="0"/>
              </a:defRPr>
            </a:lvl4pPr>
            <a:lvl5pPr marL="2057400" indent="-228600" eaLnBrk="0" hangingPunct="0">
              <a:defRPr sz="2000" i="1">
                <a:solidFill>
                  <a:schemeClr val="bg2"/>
                </a:solidFill>
                <a:latin typeface="Myriad Pro Light" pitchFamily="34" charset="0"/>
              </a:defRPr>
            </a:lvl5pPr>
            <a:lvl6pPr marL="2514600" indent="-228600" algn="ctr" eaLnBrk="0" fontAlgn="base" hangingPunct="0">
              <a:spcBef>
                <a:spcPct val="50000"/>
              </a:spcBef>
              <a:spcAft>
                <a:spcPct val="0"/>
              </a:spcAft>
              <a:defRPr sz="2000" i="1">
                <a:solidFill>
                  <a:schemeClr val="bg2"/>
                </a:solidFill>
                <a:latin typeface="Myriad Pro Light" pitchFamily="34" charset="0"/>
              </a:defRPr>
            </a:lvl6pPr>
            <a:lvl7pPr marL="2971800" indent="-228600" algn="ctr" eaLnBrk="0" fontAlgn="base" hangingPunct="0">
              <a:spcBef>
                <a:spcPct val="50000"/>
              </a:spcBef>
              <a:spcAft>
                <a:spcPct val="0"/>
              </a:spcAft>
              <a:defRPr sz="2000" i="1">
                <a:solidFill>
                  <a:schemeClr val="bg2"/>
                </a:solidFill>
                <a:latin typeface="Myriad Pro Light" pitchFamily="34" charset="0"/>
              </a:defRPr>
            </a:lvl7pPr>
            <a:lvl8pPr marL="3429000" indent="-228600" algn="ctr" eaLnBrk="0" fontAlgn="base" hangingPunct="0">
              <a:spcBef>
                <a:spcPct val="50000"/>
              </a:spcBef>
              <a:spcAft>
                <a:spcPct val="0"/>
              </a:spcAft>
              <a:defRPr sz="2000" i="1">
                <a:solidFill>
                  <a:schemeClr val="bg2"/>
                </a:solidFill>
                <a:latin typeface="Myriad Pro Light" pitchFamily="34" charset="0"/>
              </a:defRPr>
            </a:lvl8pPr>
            <a:lvl9pPr marL="3886200" indent="-228600" algn="ctr" eaLnBrk="0" fontAlgn="base" hangingPunct="0">
              <a:spcBef>
                <a:spcPct val="50000"/>
              </a:spcBef>
              <a:spcAft>
                <a:spcPct val="0"/>
              </a:spcAft>
              <a:defRPr sz="2000" i="1">
                <a:solidFill>
                  <a:schemeClr val="bg2"/>
                </a:solidFill>
                <a:latin typeface="Myriad Pro Light" pitchFamily="34" charset="0"/>
              </a:defRPr>
            </a:lvl9pPr>
          </a:lstStyle>
          <a:p>
            <a:pPr>
              <a:spcBef>
                <a:spcPts val="0"/>
              </a:spcBef>
              <a:spcAft>
                <a:spcPts val="0"/>
              </a:spcAft>
            </a:pPr>
            <a:r>
              <a:rPr lang="en-GB" sz="1000" i="0">
                <a:solidFill>
                  <a:schemeClr val="accent1"/>
                </a:solidFill>
                <a:latin typeface="Montserrat Light" panose="00000400000000000000" pitchFamily="50" charset="0"/>
              </a:rPr>
              <a:t>Source:</a:t>
            </a:r>
            <a:r>
              <a:rPr lang="en-US" sz="1000" i="0">
                <a:solidFill>
                  <a:schemeClr val="accent1"/>
                </a:solidFill>
                <a:latin typeface="Montserrat Light" panose="00000400000000000000" pitchFamily="50" charset="0"/>
              </a:rPr>
              <a:t> </a:t>
            </a:r>
            <a:r>
              <a:rPr lang="en-GB" sz="1000" i="0">
                <a:solidFill>
                  <a:schemeClr val="accent1"/>
                </a:solidFill>
                <a:latin typeface="Montserrat Light" panose="00000400000000000000" pitchFamily="50" charset="0"/>
              </a:rPr>
              <a:t>Guinness Global Investors</a:t>
            </a:r>
            <a:r>
              <a:rPr lang="en-US" sz="1000" i="0">
                <a:solidFill>
                  <a:schemeClr val="accent1"/>
                </a:solidFill>
                <a:latin typeface="Montserrat Light" panose="00000400000000000000" pitchFamily="50" charset="0"/>
                <a:cs typeface="Arial" charset="0"/>
              </a:rPr>
              <a:t> (data as of 30.09.2022)</a:t>
            </a:r>
            <a:endParaRPr lang="en-GB" sz="1000" i="0">
              <a:solidFill>
                <a:schemeClr val="accent1"/>
              </a:solidFill>
              <a:latin typeface="Montserrat Light" panose="00000400000000000000" pitchFamily="50" charset="0"/>
            </a:endParaRPr>
          </a:p>
        </p:txBody>
      </p:sp>
      <p:sp>
        <p:nvSpPr>
          <p:cNvPr id="6" name="Slide Number Placeholder 5">
            <a:extLst>
              <a:ext uri="{FF2B5EF4-FFF2-40B4-BE49-F238E27FC236}">
                <a16:creationId xmlns:a16="http://schemas.microsoft.com/office/drawing/2014/main" id="{CFF2EF50-6CF0-4DDF-B8DE-75EAE4D501D9}"/>
              </a:ext>
            </a:extLst>
          </p:cNvPr>
          <p:cNvSpPr>
            <a:spLocks noGrp="1"/>
          </p:cNvSpPr>
          <p:nvPr>
            <p:ph type="sldNum" sz="quarter" idx="16"/>
          </p:nvPr>
        </p:nvSpPr>
        <p:spPr/>
        <p:txBody>
          <a:bodyPr/>
          <a:lstStyle/>
          <a:p>
            <a:fld id="{80C09EF9-B2B1-4CDF-A903-08D723B35DB9}" type="slidenum">
              <a:rPr lang="en-GB" smtClean="0"/>
              <a:pPr/>
              <a:t>20</a:t>
            </a:fld>
            <a:endParaRPr lang="en-GB"/>
          </a:p>
        </p:txBody>
      </p:sp>
      <p:pic>
        <p:nvPicPr>
          <p:cNvPr id="7" name="Graphic 6">
            <a:extLst>
              <a:ext uri="{FF2B5EF4-FFF2-40B4-BE49-F238E27FC236}">
                <a16:creationId xmlns:a16="http://schemas.microsoft.com/office/drawing/2014/main" id="{4F55D148-EEAB-4046-8E5C-AF1A1E1FE52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24497" y="1192309"/>
            <a:ext cx="10756247" cy="3333022"/>
          </a:xfrm>
          <a:prstGeom prst="rect">
            <a:avLst/>
          </a:prstGeom>
        </p:spPr>
      </p:pic>
    </p:spTree>
    <p:extLst>
      <p:ext uri="{BB962C8B-B14F-4D97-AF65-F5344CB8AC3E}">
        <p14:creationId xmlns:p14="http://schemas.microsoft.com/office/powerpoint/2010/main" val="274156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3C746D-B2B0-440F-BCDB-5FA53C99A41A}"/>
              </a:ext>
            </a:extLst>
          </p:cNvPr>
          <p:cNvSpPr>
            <a:spLocks noGrp="1"/>
          </p:cNvSpPr>
          <p:nvPr>
            <p:ph type="body" sz="quarter" idx="12"/>
          </p:nvPr>
        </p:nvSpPr>
        <p:spPr>
          <a:xfrm>
            <a:off x="831853" y="83227"/>
            <a:ext cx="10756247" cy="215444"/>
          </a:xfrm>
        </p:spPr>
        <p:txBody>
          <a:bodyPr/>
          <a:lstStyle/>
          <a:p>
            <a:r>
              <a:rPr lang="en-US"/>
              <a:t>Investment Process</a:t>
            </a:r>
            <a:endParaRPr lang="en-GB"/>
          </a:p>
        </p:txBody>
      </p:sp>
      <p:sp>
        <p:nvSpPr>
          <p:cNvPr id="3" name="Text Placeholder 2">
            <a:extLst>
              <a:ext uri="{FF2B5EF4-FFF2-40B4-BE49-F238E27FC236}">
                <a16:creationId xmlns:a16="http://schemas.microsoft.com/office/drawing/2014/main" id="{3DF9ABBD-B198-4A5D-8858-602AA734284B}"/>
              </a:ext>
            </a:extLst>
          </p:cNvPr>
          <p:cNvSpPr>
            <a:spLocks noGrp="1"/>
          </p:cNvSpPr>
          <p:nvPr>
            <p:ph type="body" sz="quarter" idx="15"/>
          </p:nvPr>
        </p:nvSpPr>
        <p:spPr/>
        <p:txBody>
          <a:bodyPr/>
          <a:lstStyle/>
          <a:p>
            <a:r>
              <a:rPr lang="en-GB"/>
              <a:t>Systematic, Repeatable, Robust</a:t>
            </a:r>
          </a:p>
        </p:txBody>
      </p:sp>
      <p:grpSp>
        <p:nvGrpSpPr>
          <p:cNvPr id="29" name="Group 28">
            <a:extLst>
              <a:ext uri="{FF2B5EF4-FFF2-40B4-BE49-F238E27FC236}">
                <a16:creationId xmlns:a16="http://schemas.microsoft.com/office/drawing/2014/main" id="{104D554E-0DE8-47B0-BF6D-D5B01A6B2A2D}"/>
              </a:ext>
            </a:extLst>
          </p:cNvPr>
          <p:cNvGrpSpPr/>
          <p:nvPr/>
        </p:nvGrpSpPr>
        <p:grpSpPr>
          <a:xfrm>
            <a:off x="211161" y="1357308"/>
            <a:ext cx="11807503" cy="4491476"/>
            <a:chOff x="211161" y="1509708"/>
            <a:chExt cx="11807503" cy="4491476"/>
          </a:xfrm>
        </p:grpSpPr>
        <p:sp>
          <p:nvSpPr>
            <p:cNvPr id="30" name="Isosceles Triangle 29">
              <a:extLst>
                <a:ext uri="{FF2B5EF4-FFF2-40B4-BE49-F238E27FC236}">
                  <a16:creationId xmlns:a16="http://schemas.microsoft.com/office/drawing/2014/main" id="{C30F454E-60BD-47D8-BF77-88C73C69BB77}"/>
                </a:ext>
              </a:extLst>
            </p:cNvPr>
            <p:cNvSpPr/>
            <p:nvPr/>
          </p:nvSpPr>
          <p:spPr>
            <a:xfrm rot="13257654">
              <a:off x="3180346" y="4567219"/>
              <a:ext cx="457200" cy="225276"/>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1" name="Group 30">
              <a:extLst>
                <a:ext uri="{FF2B5EF4-FFF2-40B4-BE49-F238E27FC236}">
                  <a16:creationId xmlns:a16="http://schemas.microsoft.com/office/drawing/2014/main" id="{9747D8CA-8205-4693-9BB3-85AB5EA7D18F}"/>
                </a:ext>
              </a:extLst>
            </p:cNvPr>
            <p:cNvGrpSpPr/>
            <p:nvPr/>
          </p:nvGrpSpPr>
          <p:grpSpPr>
            <a:xfrm>
              <a:off x="211161" y="1509708"/>
              <a:ext cx="11807503" cy="4491476"/>
              <a:chOff x="211161" y="1509708"/>
              <a:chExt cx="11807503" cy="4491476"/>
            </a:xfrm>
          </p:grpSpPr>
          <p:grpSp>
            <p:nvGrpSpPr>
              <p:cNvPr id="32" name="Group 31">
                <a:extLst>
                  <a:ext uri="{FF2B5EF4-FFF2-40B4-BE49-F238E27FC236}">
                    <a16:creationId xmlns:a16="http://schemas.microsoft.com/office/drawing/2014/main" id="{23491975-D028-4996-924E-9DE6FF9CDC47}"/>
                  </a:ext>
                </a:extLst>
              </p:cNvPr>
              <p:cNvGrpSpPr/>
              <p:nvPr/>
            </p:nvGrpSpPr>
            <p:grpSpPr>
              <a:xfrm>
                <a:off x="211161" y="1509708"/>
                <a:ext cx="8805383" cy="4491476"/>
                <a:chOff x="181131" y="1052508"/>
                <a:chExt cx="8805383" cy="4491476"/>
              </a:xfrm>
            </p:grpSpPr>
            <p:grpSp>
              <p:nvGrpSpPr>
                <p:cNvPr id="34" name="Group 33">
                  <a:extLst>
                    <a:ext uri="{FF2B5EF4-FFF2-40B4-BE49-F238E27FC236}">
                      <a16:creationId xmlns:a16="http://schemas.microsoft.com/office/drawing/2014/main" id="{830140DE-B2D3-4C13-AC9F-A8242C7D2B53}"/>
                    </a:ext>
                  </a:extLst>
                </p:cNvPr>
                <p:cNvGrpSpPr/>
                <p:nvPr/>
              </p:nvGrpSpPr>
              <p:grpSpPr>
                <a:xfrm>
                  <a:off x="181131" y="1052508"/>
                  <a:ext cx="8424865" cy="4491476"/>
                  <a:chOff x="-540764" y="1147693"/>
                  <a:chExt cx="8424865" cy="4491476"/>
                </a:xfrm>
              </p:grpSpPr>
              <p:sp>
                <p:nvSpPr>
                  <p:cNvPr id="39" name="Rounded Rectangle 7">
                    <a:extLst>
                      <a:ext uri="{FF2B5EF4-FFF2-40B4-BE49-F238E27FC236}">
                        <a16:creationId xmlns:a16="http://schemas.microsoft.com/office/drawing/2014/main" id="{D55CDA9A-3E02-4E66-92F0-005B95829924}"/>
                      </a:ext>
                    </a:extLst>
                  </p:cNvPr>
                  <p:cNvSpPr/>
                  <p:nvPr/>
                </p:nvSpPr>
                <p:spPr>
                  <a:xfrm>
                    <a:off x="2804049" y="1147693"/>
                    <a:ext cx="5080051" cy="698687"/>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GB" sz="3200" b="0" i="1" u="none" strike="noStrike" kern="1200" cap="none" spc="0" normalizeH="0" baseline="0" noProof="0">
                      <a:ln>
                        <a:noFill/>
                      </a:ln>
                      <a:solidFill>
                        <a:prstClr val="white"/>
                      </a:solidFill>
                      <a:effectLst/>
                      <a:uLnTx/>
                      <a:uFillTx/>
                      <a:latin typeface="Montserrat" panose="00000500000000000000" pitchFamily="50" charset="0"/>
                    </a:endParaRPr>
                  </a:p>
                </p:txBody>
              </p:sp>
              <p:sp>
                <p:nvSpPr>
                  <p:cNvPr id="40" name="TextBox 39">
                    <a:extLst>
                      <a:ext uri="{FF2B5EF4-FFF2-40B4-BE49-F238E27FC236}">
                        <a16:creationId xmlns:a16="http://schemas.microsoft.com/office/drawing/2014/main" id="{9BC332D4-AD06-4A40-A2A8-C7C0F47F958E}"/>
                      </a:ext>
                    </a:extLst>
                  </p:cNvPr>
                  <p:cNvSpPr txBox="1"/>
                  <p:nvPr/>
                </p:nvSpPr>
                <p:spPr>
                  <a:xfrm>
                    <a:off x="2804046" y="1171526"/>
                    <a:ext cx="5080051" cy="66172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sz="1600" i="0" u="none" strike="noStrike" kern="1200" cap="none" spc="0" normalizeH="0" baseline="0" noProof="0">
                        <a:ln>
                          <a:noFill/>
                        </a:ln>
                        <a:solidFill>
                          <a:schemeClr val="bg1"/>
                        </a:solidFill>
                        <a:effectLst/>
                        <a:uLnTx/>
                        <a:uFillTx/>
                        <a:latin typeface="+mj-lt"/>
                        <a:cs typeface="Arial" panose="020B0604020202020204" pitchFamily="34" charset="0"/>
                      </a:rPr>
                      <a:t>Sustainable Global Equity Universe</a:t>
                    </a:r>
                  </a:p>
                  <a:p>
                    <a:pPr marL="0" marR="0" lvl="0" indent="0" algn="ctr" defTabSz="914400" rtl="0" eaLnBrk="1" fontAlgn="base" latinLnBrk="0" hangingPunct="1">
                      <a:lnSpc>
                        <a:spcPct val="100000"/>
                      </a:lnSpc>
                      <a:spcBef>
                        <a:spcPct val="50000"/>
                      </a:spcBef>
                      <a:spcAft>
                        <a:spcPct val="0"/>
                      </a:spcAft>
                      <a:buClrTx/>
                      <a:buSzTx/>
                      <a:buFontTx/>
                      <a:buNone/>
                      <a:tabLst/>
                      <a:defRPr/>
                    </a:pPr>
                    <a:r>
                      <a:rPr lang="en-GB" sz="1400">
                        <a:solidFill>
                          <a:schemeClr val="bg1"/>
                        </a:solidFill>
                        <a:latin typeface="+mj-lt"/>
                        <a:cs typeface="Arial" panose="020B0604020202020204" pitchFamily="34" charset="0"/>
                      </a:rPr>
                      <a:t>(~450 companies)</a:t>
                    </a:r>
                    <a:endParaRPr kumimoji="0" lang="en-GB" sz="1100" i="0" u="none" strike="noStrike" kern="1200" cap="none" spc="0" normalizeH="0" baseline="0" noProof="0">
                      <a:ln>
                        <a:noFill/>
                      </a:ln>
                      <a:solidFill>
                        <a:schemeClr val="bg1"/>
                      </a:solidFill>
                      <a:effectLst/>
                      <a:uLnTx/>
                      <a:uFillTx/>
                      <a:latin typeface="+mj-lt"/>
                      <a:cs typeface="Arial" panose="020B0604020202020204" pitchFamily="34" charset="0"/>
                    </a:endParaRPr>
                  </a:p>
                </p:txBody>
              </p:sp>
              <p:sp>
                <p:nvSpPr>
                  <p:cNvPr id="41" name="Rounded Rectangle 9">
                    <a:extLst>
                      <a:ext uri="{FF2B5EF4-FFF2-40B4-BE49-F238E27FC236}">
                        <a16:creationId xmlns:a16="http://schemas.microsoft.com/office/drawing/2014/main" id="{832B38C4-4151-401B-9611-A50C16382B11}"/>
                      </a:ext>
                    </a:extLst>
                  </p:cNvPr>
                  <p:cNvSpPr/>
                  <p:nvPr/>
                </p:nvSpPr>
                <p:spPr>
                  <a:xfrm>
                    <a:off x="2804049" y="2326849"/>
                    <a:ext cx="5080052" cy="698687"/>
                  </a:xfrm>
                  <a:prstGeom prst="roundRect">
                    <a:avLst/>
                  </a:prstGeom>
                  <a:solidFill>
                    <a:schemeClr val="accent6">
                      <a:lumMod val="75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GB" sz="2000" b="0" i="1" u="none" strike="noStrike" kern="1200" cap="none" spc="0" normalizeH="0" baseline="0" noProof="0">
                      <a:ln>
                        <a:noFill/>
                      </a:ln>
                      <a:solidFill>
                        <a:prstClr val="white"/>
                      </a:solidFill>
                      <a:effectLst/>
                      <a:uLnTx/>
                      <a:uFillTx/>
                      <a:latin typeface="Montserrat" panose="00000500000000000000" pitchFamily="50" charset="0"/>
                    </a:endParaRPr>
                  </a:p>
                </p:txBody>
              </p:sp>
              <p:sp>
                <p:nvSpPr>
                  <p:cNvPr id="42" name="TextBox 41">
                    <a:extLst>
                      <a:ext uri="{FF2B5EF4-FFF2-40B4-BE49-F238E27FC236}">
                        <a16:creationId xmlns:a16="http://schemas.microsoft.com/office/drawing/2014/main" id="{E855EF5D-EBC8-4301-93BE-D30C1484C90C}"/>
                      </a:ext>
                    </a:extLst>
                  </p:cNvPr>
                  <p:cNvSpPr txBox="1"/>
                  <p:nvPr/>
                </p:nvSpPr>
                <p:spPr>
                  <a:xfrm>
                    <a:off x="2885286" y="2414193"/>
                    <a:ext cx="4917575" cy="492443"/>
                  </a:xfrm>
                  <a:prstGeom prst="rect">
                    <a:avLst/>
                  </a:prstGeom>
                  <a:noFill/>
                </p:spPr>
                <p:txBody>
                  <a:bodyPr wrap="square" rtlCol="0">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GB" sz="1400" i="0" u="none" strike="noStrike" kern="1200" cap="none" spc="0" normalizeH="0" baseline="0" noProof="0">
                        <a:ln>
                          <a:noFill/>
                        </a:ln>
                        <a:solidFill>
                          <a:schemeClr val="accent3"/>
                        </a:solidFill>
                        <a:effectLst/>
                        <a:uLnTx/>
                        <a:uFillTx/>
                        <a:latin typeface="+mj-lt"/>
                        <a:cs typeface="Arial" panose="020B0604020202020204" pitchFamily="34" charset="0"/>
                      </a:rPr>
                      <a:t>Prioritisation / Idea generation</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GB" sz="1200" b="0" i="0" u="none" strike="noStrike" kern="1200" cap="none" spc="0" normalizeH="0" baseline="0" noProof="0">
                        <a:ln>
                          <a:noFill/>
                        </a:ln>
                        <a:effectLst/>
                        <a:uLnTx/>
                        <a:uFillTx/>
                        <a:latin typeface="Montserrat" panose="00000500000000000000" pitchFamily="50" charset="0"/>
                        <a:cs typeface="Arial" panose="020B0604020202020204" pitchFamily="34" charset="0"/>
                      </a:rPr>
                      <a:t>Quality, Sustainability, Growth</a:t>
                    </a:r>
                  </a:p>
                </p:txBody>
              </p:sp>
              <p:sp>
                <p:nvSpPr>
                  <p:cNvPr id="43" name="Rounded Rectangle 16">
                    <a:extLst>
                      <a:ext uri="{FF2B5EF4-FFF2-40B4-BE49-F238E27FC236}">
                        <a16:creationId xmlns:a16="http://schemas.microsoft.com/office/drawing/2014/main" id="{4D68D661-569A-4FCF-BF2F-A6DF5D167783}"/>
                      </a:ext>
                    </a:extLst>
                  </p:cNvPr>
                  <p:cNvSpPr/>
                  <p:nvPr/>
                </p:nvSpPr>
                <p:spPr>
                  <a:xfrm>
                    <a:off x="2804047" y="4717569"/>
                    <a:ext cx="5080051" cy="921600"/>
                  </a:xfrm>
                  <a:prstGeom prst="roundRect">
                    <a:avLst/>
                  </a:prstGeom>
                  <a:solidFill>
                    <a:schemeClr val="accent4">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GB" sz="2000" b="0" i="1" u="none" strike="noStrike" kern="1200" cap="none" spc="0" normalizeH="0" baseline="0" noProof="0">
                      <a:ln>
                        <a:noFill/>
                      </a:ln>
                      <a:solidFill>
                        <a:prstClr val="white"/>
                      </a:solidFill>
                      <a:effectLst/>
                      <a:uLnTx/>
                      <a:uFillTx/>
                      <a:latin typeface="Montserrat" panose="00000500000000000000" pitchFamily="50" charset="0"/>
                    </a:endParaRPr>
                  </a:p>
                </p:txBody>
              </p:sp>
              <p:sp>
                <p:nvSpPr>
                  <p:cNvPr id="44" name="TextBox 43">
                    <a:extLst>
                      <a:ext uri="{FF2B5EF4-FFF2-40B4-BE49-F238E27FC236}">
                        <a16:creationId xmlns:a16="http://schemas.microsoft.com/office/drawing/2014/main" id="{D11FA041-22B7-4169-AEB7-7F93AA74271C}"/>
                      </a:ext>
                    </a:extLst>
                  </p:cNvPr>
                  <p:cNvSpPr txBox="1"/>
                  <p:nvPr/>
                </p:nvSpPr>
                <p:spPr>
                  <a:xfrm>
                    <a:off x="2885286" y="4839815"/>
                    <a:ext cx="4917575" cy="677108"/>
                  </a:xfrm>
                  <a:prstGeom prst="rect">
                    <a:avLst/>
                  </a:prstGeom>
                  <a:noFill/>
                </p:spPr>
                <p:txBody>
                  <a:bodyPr wrap="square" rtlCol="0">
                    <a:spAutoFit/>
                  </a:bodyPr>
                  <a:lstStyle/>
                  <a:p>
                    <a:pPr marR="0" lvl="0" indent="0" algn="ctr" fontAlgn="base">
                      <a:lnSpc>
                        <a:spcPct val="100000"/>
                      </a:lnSpc>
                      <a:spcBef>
                        <a:spcPts val="0"/>
                      </a:spcBef>
                      <a:spcAft>
                        <a:spcPct val="0"/>
                      </a:spcAft>
                      <a:buClrTx/>
                      <a:buSzTx/>
                      <a:buFontTx/>
                      <a:buNone/>
                      <a:tabLst/>
                      <a:defRPr/>
                    </a:pPr>
                    <a:r>
                      <a:rPr lang="en-GB" sz="1400">
                        <a:solidFill>
                          <a:schemeClr val="accent3"/>
                        </a:solidFill>
                        <a:latin typeface="+mj-lt"/>
                        <a:cs typeface="Arial" panose="020B0604020202020204" pitchFamily="34" charset="0"/>
                      </a:rPr>
                      <a:t>Add to Portfolio</a:t>
                    </a:r>
                  </a:p>
                  <a:p>
                    <a:pPr marR="0" lvl="0" indent="0" algn="ctr" fontAlgn="base">
                      <a:lnSpc>
                        <a:spcPct val="100000"/>
                      </a:lnSpc>
                      <a:spcBef>
                        <a:spcPts val="0"/>
                      </a:spcBef>
                      <a:spcAft>
                        <a:spcPct val="0"/>
                      </a:spcAft>
                      <a:buClrTx/>
                      <a:buSzTx/>
                      <a:buFontTx/>
                      <a:buNone/>
                      <a:tabLst/>
                      <a:defRPr/>
                    </a:pPr>
                    <a:r>
                      <a:rPr lang="en-GB" sz="1200" b="1">
                        <a:latin typeface="Montserrat" panose="00000500000000000000" pitchFamily="50" charset="0"/>
                        <a:cs typeface="Arial" panose="020B0604020202020204" pitchFamily="34" charset="0"/>
                      </a:rPr>
                      <a:t>(30 companies)</a:t>
                    </a:r>
                  </a:p>
                  <a:p>
                    <a:pPr algn="ctr"/>
                    <a:r>
                      <a:rPr lang="en-GB" sz="1200">
                        <a:latin typeface="Montserrat" panose="00000500000000000000" pitchFamily="50" charset="0"/>
                        <a:cs typeface="Arial" panose="020B0604020202020204" pitchFamily="34" charset="0"/>
                      </a:rPr>
                      <a:t>Better risk/return than a current holding</a:t>
                    </a:r>
                  </a:p>
                </p:txBody>
              </p:sp>
              <p:sp>
                <p:nvSpPr>
                  <p:cNvPr id="45" name="Rounded Rectangle 14">
                    <a:extLst>
                      <a:ext uri="{FF2B5EF4-FFF2-40B4-BE49-F238E27FC236}">
                        <a16:creationId xmlns:a16="http://schemas.microsoft.com/office/drawing/2014/main" id="{72DF9D56-E2FA-45CB-BC14-1DA47D40E261}"/>
                      </a:ext>
                    </a:extLst>
                  </p:cNvPr>
                  <p:cNvSpPr/>
                  <p:nvPr/>
                </p:nvSpPr>
                <p:spPr>
                  <a:xfrm>
                    <a:off x="2804049" y="3517551"/>
                    <a:ext cx="5080051" cy="698687"/>
                  </a:xfrm>
                  <a:prstGeom prst="roundRect">
                    <a:avLst/>
                  </a:prstGeom>
                  <a:solidFill>
                    <a:srgbClr val="9DB9D5">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GB" sz="2000" b="0" i="1" u="none" strike="noStrike" kern="1200" cap="none" spc="0" normalizeH="0" baseline="0" noProof="0">
                      <a:ln>
                        <a:noFill/>
                      </a:ln>
                      <a:solidFill>
                        <a:prstClr val="white"/>
                      </a:solidFill>
                      <a:effectLst/>
                      <a:uLnTx/>
                      <a:uFillTx/>
                      <a:latin typeface="Montserrat" panose="00000500000000000000" pitchFamily="50" charset="0"/>
                    </a:endParaRPr>
                  </a:p>
                </p:txBody>
              </p:sp>
              <p:sp>
                <p:nvSpPr>
                  <p:cNvPr id="46" name="TextBox 45">
                    <a:extLst>
                      <a:ext uri="{FF2B5EF4-FFF2-40B4-BE49-F238E27FC236}">
                        <a16:creationId xmlns:a16="http://schemas.microsoft.com/office/drawing/2014/main" id="{064F9513-4755-4DE6-A08F-1073978E33F5}"/>
                      </a:ext>
                    </a:extLst>
                  </p:cNvPr>
                  <p:cNvSpPr txBox="1"/>
                  <p:nvPr/>
                </p:nvSpPr>
                <p:spPr>
                  <a:xfrm>
                    <a:off x="2804049" y="3524247"/>
                    <a:ext cx="5080051" cy="677109"/>
                  </a:xfrm>
                  <a:prstGeom prst="rect">
                    <a:avLst/>
                  </a:prstGeom>
                  <a:solidFill>
                    <a:schemeClr val="accent6">
                      <a:lumMod val="60000"/>
                      <a:lumOff val="40000"/>
                    </a:schemeClr>
                  </a:solidFill>
                </p:spPr>
                <p:txBody>
                  <a:bodyPr wrap="square" rtlCol="0">
                    <a:spAutoFit/>
                  </a:bodyPr>
                  <a:lstStyle/>
                  <a:p>
                    <a:pPr algn="ctr" fontAlgn="base">
                      <a:spcAft>
                        <a:spcPct val="0"/>
                      </a:spcAft>
                      <a:defRPr/>
                    </a:pPr>
                    <a:r>
                      <a:rPr lang="en-GB" sz="1400">
                        <a:solidFill>
                          <a:schemeClr val="accent3"/>
                        </a:solidFill>
                        <a:latin typeface="+mj-lt"/>
                        <a:cs typeface="Arial" panose="020B0604020202020204" pitchFamily="34" charset="0"/>
                      </a:rPr>
                      <a:t>Fundamental analysis</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GB" sz="1200" b="0" i="0" u="none" strike="noStrike" kern="1200" cap="none" spc="0" normalizeH="0" baseline="0" noProof="0">
                        <a:ln>
                          <a:noFill/>
                        </a:ln>
                        <a:effectLst/>
                        <a:uLnTx/>
                        <a:uFillTx/>
                        <a:latin typeface="Montserrat" panose="00000500000000000000" pitchFamily="50" charset="0"/>
                        <a:cs typeface="Arial" panose="020B0604020202020204" pitchFamily="34" charset="0"/>
                      </a:rPr>
                      <a:t>Proprietary modelling, Assessment of return potential, Risk analysis, Competitive advantage, ESG analysis</a:t>
                    </a:r>
                  </a:p>
                </p:txBody>
              </p:sp>
              <p:sp>
                <p:nvSpPr>
                  <p:cNvPr id="47" name="Rounded Rectangle 29">
                    <a:extLst>
                      <a:ext uri="{FF2B5EF4-FFF2-40B4-BE49-F238E27FC236}">
                        <a16:creationId xmlns:a16="http://schemas.microsoft.com/office/drawing/2014/main" id="{B3471BB2-C796-4FD8-B693-24CFBAF63DDA}"/>
                      </a:ext>
                    </a:extLst>
                  </p:cNvPr>
                  <p:cNvSpPr/>
                  <p:nvPr/>
                </p:nvSpPr>
                <p:spPr>
                  <a:xfrm>
                    <a:off x="-540764" y="4491441"/>
                    <a:ext cx="3110144" cy="922588"/>
                  </a:xfrm>
                  <a:prstGeom prst="roundRect">
                    <a:avLst/>
                  </a:prstGeom>
                  <a:solidFill>
                    <a:srgbClr val="C8102E">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base" latinLnBrk="0" hangingPunct="1">
                      <a:lnSpc>
                        <a:spcPct val="100000"/>
                      </a:lnSpc>
                      <a:spcBef>
                        <a:spcPts val="0"/>
                      </a:spcBef>
                      <a:spcAft>
                        <a:spcPct val="0"/>
                      </a:spcAft>
                      <a:buClrTx/>
                      <a:buSzTx/>
                      <a:buFontTx/>
                      <a:buNone/>
                      <a:tabLst/>
                      <a:defRPr/>
                    </a:pPr>
                    <a:r>
                      <a:rPr lang="en-GB" sz="1400">
                        <a:solidFill>
                          <a:schemeClr val="accent3"/>
                        </a:solidFill>
                        <a:latin typeface="+mj-lt"/>
                        <a:cs typeface="Arial" panose="020B0604020202020204" pitchFamily="34" charset="0"/>
                      </a:rPr>
                      <a:t>Reject</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GB" sz="1200" b="0" i="0" u="none" strike="noStrike" kern="1200" cap="none" spc="0" normalizeH="0" baseline="0" noProof="0">
                        <a:ln>
                          <a:noFill/>
                        </a:ln>
                        <a:solidFill>
                          <a:schemeClr val="tx1"/>
                        </a:solidFill>
                        <a:effectLst/>
                        <a:uLnTx/>
                        <a:uFillTx/>
                        <a:latin typeface="Montserrat" panose="00000500000000000000" pitchFamily="50" charset="0"/>
                        <a:cs typeface="Arial" panose="020B0604020202020204" pitchFamily="34" charset="0"/>
                      </a:rPr>
                      <a:t>Weak business, poor allocator of capital, industry in decline, material ESG risks</a:t>
                    </a:r>
                  </a:p>
                </p:txBody>
              </p:sp>
            </p:grpSp>
            <p:sp>
              <p:nvSpPr>
                <p:cNvPr id="35" name="Isosceles Triangle 34">
                  <a:extLst>
                    <a:ext uri="{FF2B5EF4-FFF2-40B4-BE49-F238E27FC236}">
                      <a16:creationId xmlns:a16="http://schemas.microsoft.com/office/drawing/2014/main" id="{7D11D5E4-95E1-4053-B53C-543D5768181D}"/>
                    </a:ext>
                  </a:extLst>
                </p:cNvPr>
                <p:cNvSpPr/>
                <p:nvPr/>
              </p:nvSpPr>
              <p:spPr>
                <a:xfrm rot="10800000">
                  <a:off x="5791650" y="1859015"/>
                  <a:ext cx="548640" cy="27432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Isosceles Triangle 35">
                  <a:extLst>
                    <a:ext uri="{FF2B5EF4-FFF2-40B4-BE49-F238E27FC236}">
                      <a16:creationId xmlns:a16="http://schemas.microsoft.com/office/drawing/2014/main" id="{BA15308B-FA47-41F1-B611-ED467E811988}"/>
                    </a:ext>
                  </a:extLst>
                </p:cNvPr>
                <p:cNvSpPr/>
                <p:nvPr/>
              </p:nvSpPr>
              <p:spPr>
                <a:xfrm rot="10800000">
                  <a:off x="5791650" y="3044948"/>
                  <a:ext cx="548640" cy="27432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Isosceles Triangle 36">
                  <a:extLst>
                    <a:ext uri="{FF2B5EF4-FFF2-40B4-BE49-F238E27FC236}">
                      <a16:creationId xmlns:a16="http://schemas.microsoft.com/office/drawing/2014/main" id="{B934F7B8-80CD-4654-BEDA-56E4A4452772}"/>
                    </a:ext>
                  </a:extLst>
                </p:cNvPr>
                <p:cNvSpPr/>
                <p:nvPr/>
              </p:nvSpPr>
              <p:spPr>
                <a:xfrm rot="10800000">
                  <a:off x="5791650" y="4231576"/>
                  <a:ext cx="548640" cy="27432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Isosceles Triangle 37">
                  <a:extLst>
                    <a:ext uri="{FF2B5EF4-FFF2-40B4-BE49-F238E27FC236}">
                      <a16:creationId xmlns:a16="http://schemas.microsoft.com/office/drawing/2014/main" id="{243AC262-45B5-48DE-B151-6321773DEE38}"/>
                    </a:ext>
                  </a:extLst>
                </p:cNvPr>
                <p:cNvSpPr/>
                <p:nvPr/>
              </p:nvSpPr>
              <p:spPr>
                <a:xfrm rot="8228938">
                  <a:off x="8529314" y="4099485"/>
                  <a:ext cx="457200" cy="246344"/>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3" name="Rounded Rectangle 29">
                <a:extLst>
                  <a:ext uri="{FF2B5EF4-FFF2-40B4-BE49-F238E27FC236}">
                    <a16:creationId xmlns:a16="http://schemas.microsoft.com/office/drawing/2014/main" id="{32D3899C-2DEC-4A73-99AE-88C99DE92DA9}"/>
                  </a:ext>
                </a:extLst>
              </p:cNvPr>
              <p:cNvSpPr/>
              <p:nvPr/>
            </p:nvSpPr>
            <p:spPr>
              <a:xfrm>
                <a:off x="8908520" y="4851325"/>
                <a:ext cx="3110144" cy="922588"/>
              </a:xfrm>
              <a:prstGeom prst="roundRect">
                <a:avLst/>
              </a:prstGeom>
              <a:solidFill>
                <a:srgbClr val="9DB9D5">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ct val="0"/>
                  </a:spcAft>
                  <a:buClrTx/>
                  <a:buSzTx/>
                  <a:buFontTx/>
                  <a:buNone/>
                  <a:tabLst/>
                  <a:defRPr/>
                </a:pPr>
                <a:r>
                  <a:rPr lang="en-GB" sz="1400">
                    <a:solidFill>
                      <a:schemeClr val="accent3"/>
                    </a:solidFill>
                    <a:latin typeface="+mj-lt"/>
                    <a:cs typeface="Arial" panose="020B0604020202020204" pitchFamily="34" charset="0"/>
                  </a:rPr>
                  <a:t>Watch list</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GB" sz="1200" b="0" i="0" u="none" strike="noStrike" kern="1200" cap="none" spc="0" normalizeH="0" baseline="0" noProof="0">
                    <a:ln>
                      <a:noFill/>
                    </a:ln>
                    <a:solidFill>
                      <a:schemeClr val="tx1"/>
                    </a:solidFill>
                    <a:effectLst/>
                    <a:uLnTx/>
                    <a:uFillTx/>
                    <a:latin typeface="Montserrat" panose="00000500000000000000" pitchFamily="50" charset="0"/>
                    <a:cs typeface="Arial" panose="020B0604020202020204" pitchFamily="34" charset="0"/>
                  </a:rPr>
                  <a:t>Like the business, don’t like the valuation</a:t>
                </a:r>
              </a:p>
            </p:txBody>
          </p:sp>
        </p:grpSp>
      </p:grpSp>
      <p:sp>
        <p:nvSpPr>
          <p:cNvPr id="4" name="Slide Number Placeholder 3">
            <a:extLst>
              <a:ext uri="{FF2B5EF4-FFF2-40B4-BE49-F238E27FC236}">
                <a16:creationId xmlns:a16="http://schemas.microsoft.com/office/drawing/2014/main" id="{AAD0888C-D6AA-47F9-86C4-04BB6564A990}"/>
              </a:ext>
            </a:extLst>
          </p:cNvPr>
          <p:cNvSpPr>
            <a:spLocks noGrp="1"/>
          </p:cNvSpPr>
          <p:nvPr>
            <p:ph type="sldNum" sz="quarter" idx="16"/>
          </p:nvPr>
        </p:nvSpPr>
        <p:spPr/>
        <p:txBody>
          <a:bodyPr/>
          <a:lstStyle/>
          <a:p>
            <a:fld id="{80C09EF9-B2B1-4CDF-A903-08D723B35DB9}" type="slidenum">
              <a:rPr lang="en-GB" smtClean="0"/>
              <a:pPr/>
              <a:t>21</a:t>
            </a:fld>
            <a:endParaRPr lang="en-GB"/>
          </a:p>
        </p:txBody>
      </p:sp>
    </p:spTree>
    <p:extLst>
      <p:ext uri="{BB962C8B-B14F-4D97-AF65-F5344CB8AC3E}">
        <p14:creationId xmlns:p14="http://schemas.microsoft.com/office/powerpoint/2010/main" val="189649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504AEB-F1EF-4F9B-A458-2FDA86BD7384}"/>
              </a:ext>
            </a:extLst>
          </p:cNvPr>
          <p:cNvSpPr>
            <a:spLocks noGrp="1"/>
          </p:cNvSpPr>
          <p:nvPr>
            <p:ph type="body" sz="quarter" idx="12"/>
          </p:nvPr>
        </p:nvSpPr>
        <p:spPr>
          <a:xfrm>
            <a:off x="831853" y="83227"/>
            <a:ext cx="10756247" cy="215444"/>
          </a:xfrm>
        </p:spPr>
        <p:txBody>
          <a:bodyPr/>
          <a:lstStyle/>
          <a:p>
            <a:r>
              <a:rPr kumimoji="0" lang="en-GB" sz="1400" i="0" u="none" strike="noStrike" kern="1200" cap="none" spc="0" normalizeH="0" baseline="0" noProof="0">
                <a:ln>
                  <a:noFill/>
                </a:ln>
                <a:effectLst/>
                <a:uLnTx/>
                <a:uFillTx/>
                <a:latin typeface="+mj-lt"/>
                <a:cs typeface="Arial" panose="020B0604020202020204" pitchFamily="34" charset="0"/>
              </a:rPr>
              <a:t>Prioritisation / Idea generation</a:t>
            </a:r>
          </a:p>
        </p:txBody>
      </p:sp>
      <p:sp>
        <p:nvSpPr>
          <p:cNvPr id="3" name="Text Placeholder 2">
            <a:extLst>
              <a:ext uri="{FF2B5EF4-FFF2-40B4-BE49-F238E27FC236}">
                <a16:creationId xmlns:a16="http://schemas.microsoft.com/office/drawing/2014/main" id="{037FE3EA-9F92-4075-B087-D5A2838C4DF8}"/>
              </a:ext>
            </a:extLst>
          </p:cNvPr>
          <p:cNvSpPr>
            <a:spLocks noGrp="1"/>
          </p:cNvSpPr>
          <p:nvPr>
            <p:ph type="body" sz="quarter" idx="15"/>
          </p:nvPr>
        </p:nvSpPr>
        <p:spPr/>
        <p:txBody>
          <a:bodyPr/>
          <a:lstStyle/>
          <a:p>
            <a:r>
              <a:rPr lang="en-GB"/>
              <a:t>Prioritising companies for further due diligence</a:t>
            </a:r>
          </a:p>
        </p:txBody>
      </p:sp>
      <p:pic>
        <p:nvPicPr>
          <p:cNvPr id="4" name="Picture 3">
            <a:extLst>
              <a:ext uri="{FF2B5EF4-FFF2-40B4-BE49-F238E27FC236}">
                <a16:creationId xmlns:a16="http://schemas.microsoft.com/office/drawing/2014/main" id="{C1BC09BD-CBFC-4A17-A0D2-CB0B756F244C}"/>
              </a:ext>
            </a:extLst>
          </p:cNvPr>
          <p:cNvPicPr>
            <a:picLocks noChangeAspect="1"/>
          </p:cNvPicPr>
          <p:nvPr/>
        </p:nvPicPr>
        <p:blipFill>
          <a:blip r:embed="rId2"/>
          <a:stretch>
            <a:fillRect/>
          </a:stretch>
        </p:blipFill>
        <p:spPr>
          <a:xfrm>
            <a:off x="632025" y="1202550"/>
            <a:ext cx="4364765" cy="2746716"/>
          </a:xfrm>
          <a:prstGeom prst="rect">
            <a:avLst/>
          </a:prstGeom>
          <a:ln>
            <a:noFill/>
          </a:ln>
          <a:effectLst>
            <a:outerShdw blurRad="190500" algn="tl" rotWithShape="0">
              <a:srgbClr val="000000">
                <a:alpha val="70000"/>
              </a:srgbClr>
            </a:outerShdw>
          </a:effectLst>
        </p:spPr>
      </p:pic>
      <p:pic>
        <p:nvPicPr>
          <p:cNvPr id="5" name="Picture 4">
            <a:extLst>
              <a:ext uri="{FF2B5EF4-FFF2-40B4-BE49-F238E27FC236}">
                <a16:creationId xmlns:a16="http://schemas.microsoft.com/office/drawing/2014/main" id="{3C80B411-9B4E-470F-8A2B-4FBBAF069A72}"/>
              </a:ext>
            </a:extLst>
          </p:cNvPr>
          <p:cNvPicPr>
            <a:picLocks noChangeAspect="1"/>
          </p:cNvPicPr>
          <p:nvPr/>
        </p:nvPicPr>
        <p:blipFill>
          <a:blip r:embed="rId3"/>
          <a:stretch>
            <a:fillRect/>
          </a:stretch>
        </p:blipFill>
        <p:spPr>
          <a:xfrm>
            <a:off x="6847817" y="3521149"/>
            <a:ext cx="4810334" cy="2711279"/>
          </a:xfrm>
          <a:prstGeom prst="rect">
            <a:avLst/>
          </a:prstGeom>
          <a:ln>
            <a:noFill/>
          </a:ln>
          <a:effectLst>
            <a:outerShdw blurRad="190500" algn="tl" rotWithShape="0">
              <a:srgbClr val="000000">
                <a:alpha val="70000"/>
              </a:srgbClr>
            </a:outerShdw>
          </a:effectLst>
        </p:spPr>
      </p:pic>
      <p:sp>
        <p:nvSpPr>
          <p:cNvPr id="6" name="Rectangle: Rounded Corners 5">
            <a:extLst>
              <a:ext uri="{FF2B5EF4-FFF2-40B4-BE49-F238E27FC236}">
                <a16:creationId xmlns:a16="http://schemas.microsoft.com/office/drawing/2014/main" id="{484C5660-8F58-4823-A791-3301F8327958}"/>
              </a:ext>
            </a:extLst>
          </p:cNvPr>
          <p:cNvSpPr/>
          <p:nvPr/>
        </p:nvSpPr>
        <p:spPr>
          <a:xfrm>
            <a:off x="1201256" y="4224056"/>
            <a:ext cx="5172473" cy="1451876"/>
          </a:xfrm>
          <a:prstGeom prst="roundRect">
            <a:avLst>
              <a:gd name="adj" fmla="val 9418"/>
            </a:avLst>
          </a:prstGeom>
          <a:solidFill>
            <a:schemeClr val="accent6">
              <a:alpha val="3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GB" sz="1200" b="1">
                <a:solidFill>
                  <a:schemeClr val="tx1"/>
                </a:solidFill>
                <a:latin typeface="Montserrat" panose="00000500000000000000" pitchFamily="50" charset="0"/>
                <a:cs typeface="Calibri" panose="020F0502020204030204" pitchFamily="34" charset="0"/>
              </a:rPr>
              <a:t>Weekly market movement screens</a:t>
            </a:r>
          </a:p>
          <a:p>
            <a:r>
              <a:rPr lang="en-GB" sz="1200">
                <a:solidFill>
                  <a:schemeClr val="tx1"/>
                </a:solidFill>
                <a:latin typeface="Montserrat" panose="00000500000000000000" pitchFamily="50" charset="0"/>
                <a:cs typeface="Calibri" panose="020F0502020204030204" pitchFamily="34" charset="0"/>
              </a:rPr>
              <a:t>Screens to capture opportunities based on:</a:t>
            </a:r>
          </a:p>
          <a:p>
            <a:pPr marL="285750" indent="-285750">
              <a:buFont typeface="Arial" panose="020B0604020202020204" pitchFamily="34" charset="0"/>
              <a:buChar char="•"/>
            </a:pPr>
            <a:r>
              <a:rPr lang="en-GB" sz="1200">
                <a:solidFill>
                  <a:schemeClr val="tx1"/>
                </a:solidFill>
                <a:latin typeface="Montserrat" panose="00000500000000000000" pitchFamily="50" charset="0"/>
                <a:cs typeface="Calibri" panose="020F0502020204030204" pitchFamily="34" charset="0"/>
              </a:rPr>
              <a:t>Largest price sell-offs</a:t>
            </a:r>
          </a:p>
          <a:p>
            <a:pPr marL="285750" indent="-285750">
              <a:buFont typeface="Arial" panose="020B0604020202020204" pitchFamily="34" charset="0"/>
              <a:buChar char="•"/>
            </a:pPr>
            <a:r>
              <a:rPr lang="en-GB" sz="1200">
                <a:solidFill>
                  <a:schemeClr val="tx1"/>
                </a:solidFill>
                <a:latin typeface="Montserrat" panose="00000500000000000000" pitchFamily="50" charset="0"/>
                <a:cs typeface="Calibri" panose="020F0502020204030204" pitchFamily="34" charset="0"/>
              </a:rPr>
              <a:t>Companies now trading below average historic valuation</a:t>
            </a:r>
          </a:p>
          <a:p>
            <a:pPr marL="285750" indent="-285750">
              <a:buFont typeface="Arial" panose="020B0604020202020204" pitchFamily="34" charset="0"/>
              <a:buChar char="•"/>
            </a:pPr>
            <a:r>
              <a:rPr lang="en-GB" sz="1200">
                <a:solidFill>
                  <a:schemeClr val="tx1"/>
                </a:solidFill>
                <a:latin typeface="Montserrat" panose="00000500000000000000" pitchFamily="50" charset="0"/>
                <a:cs typeface="Calibri" panose="020F0502020204030204" pitchFamily="34" charset="0"/>
              </a:rPr>
              <a:t>Largest earnings upgrades</a:t>
            </a:r>
          </a:p>
          <a:p>
            <a:pPr marL="285750" indent="-285750">
              <a:buFont typeface="Arial" panose="020B0604020202020204" pitchFamily="34" charset="0"/>
              <a:buChar char="•"/>
            </a:pPr>
            <a:r>
              <a:rPr lang="en-GB" sz="1200">
                <a:solidFill>
                  <a:schemeClr val="tx1"/>
                </a:solidFill>
                <a:latin typeface="Montserrat" panose="00000500000000000000" pitchFamily="50" charset="0"/>
                <a:cs typeface="Calibri" panose="020F0502020204030204" pitchFamily="34" charset="0"/>
              </a:rPr>
              <a:t>Largest valuation compressions</a:t>
            </a:r>
          </a:p>
        </p:txBody>
      </p:sp>
      <p:sp>
        <p:nvSpPr>
          <p:cNvPr id="7" name="Rectangle: Rounded Corners 6">
            <a:extLst>
              <a:ext uri="{FF2B5EF4-FFF2-40B4-BE49-F238E27FC236}">
                <a16:creationId xmlns:a16="http://schemas.microsoft.com/office/drawing/2014/main" id="{DA631D94-13F4-45A9-9657-BA349EF93BBB}"/>
              </a:ext>
            </a:extLst>
          </p:cNvPr>
          <p:cNvSpPr/>
          <p:nvPr/>
        </p:nvSpPr>
        <p:spPr>
          <a:xfrm>
            <a:off x="5538048" y="1461806"/>
            <a:ext cx="5172473" cy="1451876"/>
          </a:xfrm>
          <a:prstGeom prst="roundRect">
            <a:avLst>
              <a:gd name="adj" fmla="val 9418"/>
            </a:avLst>
          </a:prstGeom>
          <a:solidFill>
            <a:schemeClr val="accent6">
              <a:alpha val="3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GB" sz="1200" b="1">
                <a:solidFill>
                  <a:schemeClr val="tx1"/>
                </a:solidFill>
                <a:latin typeface="Montserrat" panose="00000500000000000000" pitchFamily="50" charset="0"/>
                <a:cs typeface="Calibri" panose="020F0502020204030204" pitchFamily="34" charset="0"/>
              </a:rPr>
              <a:t>Fundamental Scorecard</a:t>
            </a:r>
          </a:p>
          <a:p>
            <a:r>
              <a:rPr lang="en-GB" sz="1200">
                <a:solidFill>
                  <a:schemeClr val="tx1"/>
                </a:solidFill>
                <a:latin typeface="Montserrat" panose="00000500000000000000" pitchFamily="50" charset="0"/>
                <a:cs typeface="Calibri" panose="020F0502020204030204" pitchFamily="34" charset="0"/>
              </a:rPr>
              <a:t>Scoring companies vs universe based on:</a:t>
            </a:r>
          </a:p>
          <a:p>
            <a:pPr marL="285750" indent="-285750">
              <a:buFont typeface="Arial" panose="020B0604020202020204" pitchFamily="34" charset="0"/>
              <a:buChar char="•"/>
            </a:pPr>
            <a:r>
              <a:rPr lang="en-GB" sz="1200">
                <a:solidFill>
                  <a:schemeClr val="tx1"/>
                </a:solidFill>
                <a:latin typeface="Montserrat" panose="00000500000000000000" pitchFamily="50" charset="0"/>
                <a:cs typeface="Calibri" panose="020F0502020204030204" pitchFamily="34" charset="0"/>
              </a:rPr>
              <a:t>Valuation</a:t>
            </a:r>
          </a:p>
          <a:p>
            <a:pPr marL="285750" indent="-285750">
              <a:buFont typeface="Arial" panose="020B0604020202020204" pitchFamily="34" charset="0"/>
              <a:buChar char="•"/>
            </a:pPr>
            <a:r>
              <a:rPr lang="en-GB" sz="1200">
                <a:solidFill>
                  <a:schemeClr val="tx1"/>
                </a:solidFill>
                <a:latin typeface="Montserrat" panose="00000500000000000000" pitchFamily="50" charset="0"/>
                <a:cs typeface="Calibri" panose="020F0502020204030204" pitchFamily="34" charset="0"/>
              </a:rPr>
              <a:t>Growth</a:t>
            </a:r>
          </a:p>
          <a:p>
            <a:pPr marL="285750" indent="-285750">
              <a:buFont typeface="Arial" panose="020B0604020202020204" pitchFamily="34" charset="0"/>
              <a:buChar char="•"/>
            </a:pPr>
            <a:r>
              <a:rPr lang="en-GB" sz="1200">
                <a:solidFill>
                  <a:schemeClr val="tx1"/>
                </a:solidFill>
                <a:latin typeface="Montserrat" panose="00000500000000000000" pitchFamily="50" charset="0"/>
                <a:cs typeface="Calibri" panose="020F0502020204030204" pitchFamily="34" charset="0"/>
              </a:rPr>
              <a:t>Momentum</a:t>
            </a:r>
          </a:p>
          <a:p>
            <a:pPr marL="285750" indent="-285750">
              <a:buFont typeface="Arial" panose="020B0604020202020204" pitchFamily="34" charset="0"/>
              <a:buChar char="•"/>
            </a:pPr>
            <a:r>
              <a:rPr lang="en-GB" sz="1200">
                <a:solidFill>
                  <a:schemeClr val="tx1"/>
                </a:solidFill>
                <a:latin typeface="Montserrat" panose="00000500000000000000" pitchFamily="50" charset="0"/>
                <a:cs typeface="Calibri" panose="020F0502020204030204" pitchFamily="34" charset="0"/>
              </a:rPr>
              <a:t>Quality</a:t>
            </a:r>
          </a:p>
          <a:p>
            <a:pPr marL="285750" indent="-285750">
              <a:buFont typeface="Arial" panose="020B0604020202020204" pitchFamily="34" charset="0"/>
              <a:buChar char="•"/>
            </a:pPr>
            <a:r>
              <a:rPr lang="en-GB" sz="1200">
                <a:solidFill>
                  <a:schemeClr val="tx1"/>
                </a:solidFill>
                <a:latin typeface="Montserrat" panose="00000500000000000000" pitchFamily="50" charset="0"/>
                <a:cs typeface="Calibri" panose="020F0502020204030204" pitchFamily="34" charset="0"/>
              </a:rPr>
              <a:t>ESG</a:t>
            </a:r>
          </a:p>
        </p:txBody>
      </p:sp>
      <p:sp>
        <p:nvSpPr>
          <p:cNvPr id="27" name="Isosceles Triangle 26">
            <a:extLst>
              <a:ext uri="{FF2B5EF4-FFF2-40B4-BE49-F238E27FC236}">
                <a16:creationId xmlns:a16="http://schemas.microsoft.com/office/drawing/2014/main" id="{070A0835-1232-4E56-8D7D-05C4D5A6851E}"/>
              </a:ext>
            </a:extLst>
          </p:cNvPr>
          <p:cNvSpPr/>
          <p:nvPr/>
        </p:nvSpPr>
        <p:spPr>
          <a:xfrm rot="16200000">
            <a:off x="5020098" y="2064572"/>
            <a:ext cx="457200" cy="246344"/>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Isosceles Triangle 27">
            <a:extLst>
              <a:ext uri="{FF2B5EF4-FFF2-40B4-BE49-F238E27FC236}">
                <a16:creationId xmlns:a16="http://schemas.microsoft.com/office/drawing/2014/main" id="{904DB764-5A6E-4F10-9BC1-61D3F0B4359A}"/>
              </a:ext>
            </a:extLst>
          </p:cNvPr>
          <p:cNvSpPr/>
          <p:nvPr/>
        </p:nvSpPr>
        <p:spPr>
          <a:xfrm rot="5400000">
            <a:off x="6382173" y="4826822"/>
            <a:ext cx="457200" cy="246344"/>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lide Number Placeholder 7">
            <a:extLst>
              <a:ext uri="{FF2B5EF4-FFF2-40B4-BE49-F238E27FC236}">
                <a16:creationId xmlns:a16="http://schemas.microsoft.com/office/drawing/2014/main" id="{2E4E1F78-9C48-47CF-B4BD-D7EBD9992C11}"/>
              </a:ext>
            </a:extLst>
          </p:cNvPr>
          <p:cNvSpPr>
            <a:spLocks noGrp="1"/>
          </p:cNvSpPr>
          <p:nvPr>
            <p:ph type="sldNum" sz="quarter" idx="16"/>
          </p:nvPr>
        </p:nvSpPr>
        <p:spPr/>
        <p:txBody>
          <a:bodyPr/>
          <a:lstStyle/>
          <a:p>
            <a:fld id="{80C09EF9-B2B1-4CDF-A903-08D723B35DB9}" type="slidenum">
              <a:rPr lang="en-GB" smtClean="0"/>
              <a:pPr/>
              <a:t>22</a:t>
            </a:fld>
            <a:endParaRPr lang="en-GB"/>
          </a:p>
        </p:txBody>
      </p:sp>
    </p:spTree>
    <p:extLst>
      <p:ext uri="{BB962C8B-B14F-4D97-AF65-F5344CB8AC3E}">
        <p14:creationId xmlns:p14="http://schemas.microsoft.com/office/powerpoint/2010/main" val="24446290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19F78C4-0A14-4696-9FAD-15BAFF7EFEF5}"/>
              </a:ext>
            </a:extLst>
          </p:cNvPr>
          <p:cNvSpPr>
            <a:spLocks noGrp="1"/>
          </p:cNvSpPr>
          <p:nvPr>
            <p:ph type="body" sz="quarter" idx="12"/>
          </p:nvPr>
        </p:nvSpPr>
        <p:spPr>
          <a:xfrm>
            <a:off x="831853" y="83227"/>
            <a:ext cx="10756247" cy="215444"/>
          </a:xfrm>
        </p:spPr>
        <p:txBody>
          <a:bodyPr/>
          <a:lstStyle/>
          <a:p>
            <a:r>
              <a:rPr lang="en-GB"/>
              <a:t>Fundamental Analysis</a:t>
            </a:r>
          </a:p>
        </p:txBody>
      </p:sp>
      <p:sp>
        <p:nvSpPr>
          <p:cNvPr id="3" name="Text Placeholder 2">
            <a:extLst>
              <a:ext uri="{FF2B5EF4-FFF2-40B4-BE49-F238E27FC236}">
                <a16:creationId xmlns:a16="http://schemas.microsoft.com/office/drawing/2014/main" id="{66045AD4-9FB8-4B52-B7D5-D02CB0CE1569}"/>
              </a:ext>
            </a:extLst>
          </p:cNvPr>
          <p:cNvSpPr>
            <a:spLocks noGrp="1"/>
          </p:cNvSpPr>
          <p:nvPr>
            <p:ph type="body" sz="quarter" idx="15"/>
          </p:nvPr>
        </p:nvSpPr>
        <p:spPr/>
        <p:txBody>
          <a:bodyPr/>
          <a:lstStyle/>
          <a:p>
            <a:r>
              <a:rPr lang="en-GB"/>
              <a:t>Proprietary Company Modelling And Due Diligence</a:t>
            </a:r>
          </a:p>
        </p:txBody>
      </p:sp>
      <p:sp>
        <p:nvSpPr>
          <p:cNvPr id="4" name="Rectangle: Rounded Corners 3">
            <a:extLst>
              <a:ext uri="{FF2B5EF4-FFF2-40B4-BE49-F238E27FC236}">
                <a16:creationId xmlns:a16="http://schemas.microsoft.com/office/drawing/2014/main" id="{5CB25DD4-0475-46C6-B358-0A1BBCC9DB8B}"/>
              </a:ext>
            </a:extLst>
          </p:cNvPr>
          <p:cNvSpPr/>
          <p:nvPr/>
        </p:nvSpPr>
        <p:spPr>
          <a:xfrm>
            <a:off x="2849880" y="1145136"/>
            <a:ext cx="8503919" cy="2103120"/>
          </a:xfrm>
          <a:prstGeom prst="roundRect">
            <a:avLst>
              <a:gd name="adj" fmla="val 7234"/>
            </a:avLst>
          </a:prstGeom>
          <a:solidFill>
            <a:schemeClr val="accent6">
              <a:alpha val="30000"/>
            </a:schemeClr>
          </a:solidFill>
          <a:ln>
            <a:noFill/>
          </a:ln>
        </p:spPr>
        <p:style>
          <a:lnRef idx="0">
            <a:scrgbClr r="0" g="0" b="0"/>
          </a:lnRef>
          <a:fillRef idx="0">
            <a:scrgbClr r="0" g="0" b="0"/>
          </a:fillRef>
          <a:effectRef idx="0">
            <a:scrgbClr r="0" g="0" b="0"/>
          </a:effectRef>
          <a:fontRef idx="minor">
            <a:schemeClr val="lt1"/>
          </a:fontRef>
        </p:style>
        <p:txBody>
          <a:bodyPr lIns="91440" tIns="457200" rIns="0" rtlCol="0" anchor="t" anchorCtr="0"/>
          <a:lstStyle/>
          <a:p>
            <a:pPr marL="287338" marR="0" lvl="1" indent="-285750" algn="l" defTabSz="914400" rtl="0" eaLnBrk="0" fontAlgn="base" latinLnBrk="0" hangingPunct="0">
              <a:lnSpc>
                <a:spcPct val="100000"/>
              </a:lnSpc>
              <a:spcAft>
                <a:spcPts val="600"/>
              </a:spcAft>
              <a:buClrTx/>
              <a:buSzPct val="150000"/>
              <a:buFontTx/>
              <a:buChar char="•"/>
              <a:tabLst/>
              <a:defRPr/>
            </a:pPr>
            <a:r>
              <a:rPr kumimoji="0" lang="en-GB" sz="1200" b="0" i="0" u="none" strike="noStrike" kern="1200" cap="none" spc="0" normalizeH="0" baseline="0" noProof="0">
                <a:ln>
                  <a:noFill/>
                </a:ln>
                <a:solidFill>
                  <a:srgbClr val="21315C"/>
                </a:solidFill>
                <a:effectLst/>
                <a:uLnTx/>
                <a:uFillTx/>
                <a:latin typeface="Montserrat"/>
                <a:ea typeface="+mn-ea"/>
                <a:cs typeface="+mn-cs"/>
              </a:rPr>
              <a:t>Understand the business model</a:t>
            </a:r>
          </a:p>
          <a:p>
            <a:pPr marL="287338" marR="0" lvl="1" indent="-285750" algn="l" defTabSz="914400" rtl="0" eaLnBrk="0" fontAlgn="base" latinLnBrk="0" hangingPunct="0">
              <a:lnSpc>
                <a:spcPct val="100000"/>
              </a:lnSpc>
              <a:spcAft>
                <a:spcPts val="600"/>
              </a:spcAft>
              <a:buClrTx/>
              <a:buSzPct val="150000"/>
              <a:buFontTx/>
              <a:buChar char="•"/>
              <a:tabLst/>
              <a:defRPr/>
            </a:pPr>
            <a:r>
              <a:rPr kumimoji="0" lang="en-GB" sz="1200" b="0" i="0" u="none" strike="noStrike" kern="1200" cap="none" spc="0" normalizeH="0" baseline="0" noProof="0">
                <a:ln>
                  <a:noFill/>
                </a:ln>
                <a:solidFill>
                  <a:srgbClr val="21315C"/>
                </a:solidFill>
                <a:effectLst/>
                <a:uLnTx/>
                <a:uFillTx/>
                <a:latin typeface="Montserrat"/>
                <a:ea typeface="+mn-ea"/>
                <a:cs typeface="+mn-cs"/>
              </a:rPr>
              <a:t>Understand the risks</a:t>
            </a:r>
          </a:p>
          <a:p>
            <a:pPr marL="287338" marR="0" lvl="1" indent="-285750" algn="l" defTabSz="914400" rtl="0" eaLnBrk="0" fontAlgn="base" latinLnBrk="0" hangingPunct="0">
              <a:lnSpc>
                <a:spcPct val="100000"/>
              </a:lnSpc>
              <a:spcAft>
                <a:spcPts val="600"/>
              </a:spcAft>
              <a:buClrTx/>
              <a:buSzPct val="150000"/>
              <a:buFontTx/>
              <a:buChar char="•"/>
              <a:tabLst/>
              <a:defRPr/>
            </a:pPr>
            <a:r>
              <a:rPr kumimoji="0" lang="en-GB" sz="1200" b="0" i="0" u="none" strike="noStrike" kern="1200" cap="none" spc="0" normalizeH="0" baseline="0" noProof="0">
                <a:ln>
                  <a:noFill/>
                </a:ln>
                <a:solidFill>
                  <a:srgbClr val="21315C"/>
                </a:solidFill>
                <a:effectLst/>
                <a:uLnTx/>
                <a:uFillTx/>
                <a:latin typeface="Montserrat"/>
                <a:ea typeface="+mn-ea"/>
                <a:cs typeface="+mn-cs"/>
              </a:rPr>
              <a:t>Understand the dividend</a:t>
            </a:r>
          </a:p>
          <a:p>
            <a:pPr marL="287338" marR="0" lvl="1" indent="-285750" algn="l" defTabSz="914400" rtl="0" eaLnBrk="0" fontAlgn="base" latinLnBrk="0" hangingPunct="0">
              <a:lnSpc>
                <a:spcPct val="100000"/>
              </a:lnSpc>
              <a:spcAft>
                <a:spcPts val="600"/>
              </a:spcAft>
              <a:buClrTx/>
              <a:buSzPct val="150000"/>
              <a:buFontTx/>
              <a:buChar char="•"/>
              <a:tabLst/>
              <a:defRPr/>
            </a:pPr>
            <a:r>
              <a:rPr kumimoji="0" lang="en-GB" sz="1200" b="0" i="0" u="none" strike="noStrike" kern="1200" cap="none" spc="0" normalizeH="0" baseline="0" noProof="0">
                <a:ln>
                  <a:noFill/>
                </a:ln>
                <a:solidFill>
                  <a:srgbClr val="21315C"/>
                </a:solidFill>
                <a:effectLst/>
                <a:uLnTx/>
                <a:uFillTx/>
                <a:latin typeface="Montserrat"/>
                <a:ea typeface="+mn-ea"/>
                <a:cs typeface="+mn-cs"/>
              </a:rPr>
              <a:t>Analyse valuation relative to history and peers</a:t>
            </a:r>
          </a:p>
        </p:txBody>
      </p:sp>
      <p:sp>
        <p:nvSpPr>
          <p:cNvPr id="5" name="Rectangle: Rounded Corners 4">
            <a:extLst>
              <a:ext uri="{FF2B5EF4-FFF2-40B4-BE49-F238E27FC236}">
                <a16:creationId xmlns:a16="http://schemas.microsoft.com/office/drawing/2014/main" id="{318F0119-A4A9-4C52-8CEB-A15E5A557531}"/>
              </a:ext>
            </a:extLst>
          </p:cNvPr>
          <p:cNvSpPr/>
          <p:nvPr/>
        </p:nvSpPr>
        <p:spPr>
          <a:xfrm>
            <a:off x="838200" y="1145136"/>
            <a:ext cx="2011680" cy="2103120"/>
          </a:xfrm>
          <a:prstGeom prst="roundRect">
            <a:avLst>
              <a:gd name="adj" fmla="val 8168"/>
            </a:avLst>
          </a:prstGeom>
          <a:solidFill>
            <a:srgbClr val="21315C"/>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2000" b="0">
                <a:solidFill>
                  <a:schemeClr val="bg1"/>
                </a:solidFill>
                <a:latin typeface="+mj-lt"/>
              </a:rPr>
              <a:t>Financial Model</a:t>
            </a:r>
          </a:p>
        </p:txBody>
      </p:sp>
      <p:grpSp>
        <p:nvGrpSpPr>
          <p:cNvPr id="6" name="Group 5">
            <a:extLst>
              <a:ext uri="{FF2B5EF4-FFF2-40B4-BE49-F238E27FC236}">
                <a16:creationId xmlns:a16="http://schemas.microsoft.com/office/drawing/2014/main" id="{831D1758-50C4-4955-B050-C0833DAC3B11}"/>
              </a:ext>
            </a:extLst>
          </p:cNvPr>
          <p:cNvGrpSpPr/>
          <p:nvPr/>
        </p:nvGrpSpPr>
        <p:grpSpPr>
          <a:xfrm>
            <a:off x="838200" y="3701185"/>
            <a:ext cx="10515599" cy="2286000"/>
            <a:chOff x="838200" y="3888609"/>
            <a:chExt cx="10515599" cy="2286000"/>
          </a:xfrm>
        </p:grpSpPr>
        <p:sp>
          <p:nvSpPr>
            <p:cNvPr id="7" name="Rectangle: Rounded Corners 6">
              <a:extLst>
                <a:ext uri="{FF2B5EF4-FFF2-40B4-BE49-F238E27FC236}">
                  <a16:creationId xmlns:a16="http://schemas.microsoft.com/office/drawing/2014/main" id="{E57A5742-DB0F-4347-A473-B4FD6A079D0E}"/>
                </a:ext>
              </a:extLst>
            </p:cNvPr>
            <p:cNvSpPr/>
            <p:nvPr/>
          </p:nvSpPr>
          <p:spPr>
            <a:xfrm>
              <a:off x="2849881" y="3888609"/>
              <a:ext cx="8503918" cy="2286000"/>
            </a:xfrm>
            <a:prstGeom prst="roundRect">
              <a:avLst>
                <a:gd name="adj" fmla="val 7234"/>
              </a:avLst>
            </a:prstGeom>
            <a:solidFill>
              <a:schemeClr val="accent6">
                <a:alpha val="30000"/>
              </a:schemeClr>
            </a:solidFill>
            <a:ln>
              <a:noFill/>
            </a:ln>
          </p:spPr>
          <p:style>
            <a:lnRef idx="0">
              <a:scrgbClr r="0" g="0" b="0"/>
            </a:lnRef>
            <a:fillRef idx="0">
              <a:scrgbClr r="0" g="0" b="0"/>
            </a:fillRef>
            <a:effectRef idx="0">
              <a:scrgbClr r="0" g="0" b="0"/>
            </a:effectRef>
            <a:fontRef idx="minor">
              <a:schemeClr val="lt1"/>
            </a:fontRef>
          </p:style>
          <p:txBody>
            <a:bodyPr lIns="91440" rIns="3931920" rtlCol="0" anchor="ctr"/>
            <a:lstStyle/>
            <a:p>
              <a:pPr marL="287338" marR="0" lvl="1" indent="-287338" algn="l" defTabSz="914400" rtl="0" eaLnBrk="0" fontAlgn="base" latinLnBrk="0" hangingPunct="0">
                <a:lnSpc>
                  <a:spcPct val="100000"/>
                </a:lnSpc>
                <a:spcAft>
                  <a:spcPts val="600"/>
                </a:spcAft>
                <a:buClrTx/>
                <a:buSzPct val="150000"/>
                <a:buFontTx/>
                <a:buChar char="•"/>
                <a:tabLst/>
                <a:defRPr/>
              </a:pPr>
              <a:r>
                <a:rPr kumimoji="0" lang="en-GB" sz="1200" b="0" i="0" u="none" strike="noStrike" kern="1200" cap="none" spc="0" normalizeH="0" baseline="0" noProof="0">
                  <a:ln>
                    <a:noFill/>
                  </a:ln>
                  <a:solidFill>
                    <a:srgbClr val="21315C"/>
                  </a:solidFill>
                  <a:effectLst/>
                  <a:uLnTx/>
                  <a:uFillTx/>
                  <a:latin typeface="Montserrat"/>
                  <a:ea typeface="+mn-ea"/>
                  <a:cs typeface="+mn-cs"/>
                </a:rPr>
                <a:t>Understand company’s products &amp; services</a:t>
              </a:r>
            </a:p>
            <a:p>
              <a:pPr marL="287338" marR="0" lvl="1" indent="-287338" algn="l" defTabSz="914400" rtl="0" eaLnBrk="0" fontAlgn="base" latinLnBrk="0" hangingPunct="0">
                <a:lnSpc>
                  <a:spcPct val="100000"/>
                </a:lnSpc>
                <a:spcAft>
                  <a:spcPts val="600"/>
                </a:spcAft>
                <a:buClrTx/>
                <a:buSzPct val="150000"/>
                <a:buFontTx/>
                <a:buChar char="•"/>
                <a:tabLst/>
                <a:defRPr/>
              </a:pPr>
              <a:r>
                <a:rPr kumimoji="0" lang="en-GB" sz="1200" b="0" i="0" u="none" strike="noStrike" kern="1200" cap="none" spc="0" normalizeH="0" baseline="0" noProof="0">
                  <a:ln>
                    <a:noFill/>
                  </a:ln>
                  <a:solidFill>
                    <a:srgbClr val="21315C"/>
                  </a:solidFill>
                  <a:effectLst/>
                  <a:uLnTx/>
                  <a:uFillTx/>
                  <a:latin typeface="Montserrat"/>
                  <a:ea typeface="+mn-ea"/>
                  <a:cs typeface="+mn-cs"/>
                </a:rPr>
                <a:t>Analyse historic and future growth drivers</a:t>
              </a:r>
            </a:p>
            <a:p>
              <a:pPr marL="287338" marR="0" lvl="1" indent="-287338" algn="l" defTabSz="914400" rtl="0" eaLnBrk="0" fontAlgn="base" latinLnBrk="0" hangingPunct="0">
                <a:lnSpc>
                  <a:spcPct val="100000"/>
                </a:lnSpc>
                <a:spcAft>
                  <a:spcPts val="600"/>
                </a:spcAft>
                <a:buClrTx/>
                <a:buSzPct val="150000"/>
                <a:buFontTx/>
                <a:buChar char="•"/>
                <a:tabLst/>
                <a:defRPr/>
              </a:pPr>
              <a:r>
                <a:rPr kumimoji="0" lang="en-GB" sz="1200" b="0" i="0" u="none" strike="noStrike" kern="1200" cap="none" spc="0" normalizeH="0" baseline="0" noProof="0">
                  <a:ln>
                    <a:noFill/>
                  </a:ln>
                  <a:solidFill>
                    <a:srgbClr val="21315C"/>
                  </a:solidFill>
                  <a:effectLst/>
                  <a:uLnTx/>
                  <a:uFillTx/>
                  <a:latin typeface="Montserrat"/>
                  <a:ea typeface="+mn-ea"/>
                  <a:cs typeface="+mn-cs"/>
                </a:rPr>
                <a:t>Understand industry trends and identify the company’s competitive advantages</a:t>
              </a:r>
            </a:p>
            <a:p>
              <a:pPr marL="287338" marR="0" lvl="1" indent="-287338" algn="l" defTabSz="914400" rtl="0" eaLnBrk="0" fontAlgn="base" latinLnBrk="0" hangingPunct="0">
                <a:lnSpc>
                  <a:spcPct val="100000"/>
                </a:lnSpc>
                <a:spcAft>
                  <a:spcPts val="600"/>
                </a:spcAft>
                <a:buClrTx/>
                <a:buSzPct val="150000"/>
                <a:buFontTx/>
                <a:buChar char="•"/>
                <a:tabLst/>
                <a:defRPr/>
              </a:pPr>
              <a:r>
                <a:rPr kumimoji="0" lang="en-GB" sz="1200" b="0" i="0" u="none" strike="noStrike" kern="1200" cap="none" spc="0" normalizeH="0" baseline="0" noProof="0">
                  <a:ln>
                    <a:noFill/>
                  </a:ln>
                  <a:solidFill>
                    <a:srgbClr val="21315C"/>
                  </a:solidFill>
                  <a:effectLst/>
                  <a:uLnTx/>
                  <a:uFillTx/>
                  <a:latin typeface="Montserrat"/>
                  <a:ea typeface="+mn-ea"/>
                  <a:cs typeface="+mn-cs"/>
                </a:rPr>
                <a:t>Investigate company-specific issues</a:t>
              </a:r>
            </a:p>
            <a:p>
              <a:pPr marL="287338" marR="0" lvl="1" indent="-287338" algn="l" defTabSz="914400" rtl="0" eaLnBrk="0" fontAlgn="base" latinLnBrk="0" hangingPunct="0">
                <a:lnSpc>
                  <a:spcPct val="100000"/>
                </a:lnSpc>
                <a:spcAft>
                  <a:spcPts val="600"/>
                </a:spcAft>
                <a:buClrTx/>
                <a:buSzPct val="150000"/>
                <a:buFontTx/>
                <a:buChar char="•"/>
                <a:tabLst/>
                <a:defRPr/>
              </a:pPr>
              <a:r>
                <a:rPr kumimoji="0" lang="en-GB" sz="1200" b="0" i="0" u="none" strike="noStrike" kern="1200" cap="none" spc="0" normalizeH="0" baseline="0" noProof="0">
                  <a:ln>
                    <a:noFill/>
                  </a:ln>
                  <a:solidFill>
                    <a:srgbClr val="21315C"/>
                  </a:solidFill>
                  <a:effectLst/>
                  <a:uLnTx/>
                  <a:uFillTx/>
                  <a:latin typeface="Montserrat"/>
                  <a:ea typeface="+mn-ea"/>
                  <a:cs typeface="+mn-cs"/>
                </a:rPr>
                <a:t>Undertake an ESG assessment </a:t>
              </a:r>
            </a:p>
          </p:txBody>
        </p:sp>
        <p:sp>
          <p:nvSpPr>
            <p:cNvPr id="8" name="Rectangle: Rounded Corners 7">
              <a:extLst>
                <a:ext uri="{FF2B5EF4-FFF2-40B4-BE49-F238E27FC236}">
                  <a16:creationId xmlns:a16="http://schemas.microsoft.com/office/drawing/2014/main" id="{47A6B78A-9BD2-4505-81BD-017621E10872}"/>
                </a:ext>
              </a:extLst>
            </p:cNvPr>
            <p:cNvSpPr/>
            <p:nvPr/>
          </p:nvSpPr>
          <p:spPr>
            <a:xfrm>
              <a:off x="838200" y="3888609"/>
              <a:ext cx="2011680" cy="2286000"/>
            </a:xfrm>
            <a:prstGeom prst="roundRect">
              <a:avLst>
                <a:gd name="adj" fmla="val 6870"/>
              </a:avLst>
            </a:prstGeom>
            <a:solidFill>
              <a:srgbClr val="21315C"/>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2000" b="0">
                  <a:solidFill>
                    <a:schemeClr val="bg1"/>
                  </a:solidFill>
                  <a:latin typeface="+mj-lt"/>
                </a:rPr>
                <a:t>Qualitative Assessment</a:t>
              </a:r>
            </a:p>
          </p:txBody>
        </p:sp>
        <p:grpSp>
          <p:nvGrpSpPr>
            <p:cNvPr id="9" name="Group 8">
              <a:extLst>
                <a:ext uri="{FF2B5EF4-FFF2-40B4-BE49-F238E27FC236}">
                  <a16:creationId xmlns:a16="http://schemas.microsoft.com/office/drawing/2014/main" id="{47276A3A-4BFC-4055-A736-E2EBC156DF4F}"/>
                </a:ext>
              </a:extLst>
            </p:cNvPr>
            <p:cNvGrpSpPr/>
            <p:nvPr/>
          </p:nvGrpSpPr>
          <p:grpSpPr>
            <a:xfrm>
              <a:off x="7194774" y="4162929"/>
              <a:ext cx="3676916" cy="1737360"/>
              <a:chOff x="7194774" y="4162929"/>
              <a:chExt cx="3676916" cy="1737360"/>
            </a:xfrm>
          </p:grpSpPr>
          <p:pic>
            <p:nvPicPr>
              <p:cNvPr id="10" name="Picture 9">
                <a:extLst>
                  <a:ext uri="{FF2B5EF4-FFF2-40B4-BE49-F238E27FC236}">
                    <a16:creationId xmlns:a16="http://schemas.microsoft.com/office/drawing/2014/main" id="{5E4DA5CF-3096-4787-BD43-7BAEF2FAADC2}"/>
                  </a:ext>
                </a:extLst>
              </p:cNvPr>
              <p:cNvPicPr>
                <a:picLocks noChangeAspect="1"/>
              </p:cNvPicPr>
              <p:nvPr/>
            </p:nvPicPr>
            <p:blipFill>
              <a:blip r:embed="rId2"/>
              <a:stretch>
                <a:fillRect/>
              </a:stretch>
            </p:blipFill>
            <p:spPr>
              <a:xfrm>
                <a:off x="9665309" y="4162929"/>
                <a:ext cx="1206381" cy="1737360"/>
              </a:xfrm>
              <a:prstGeom prst="rect">
                <a:avLst/>
              </a:prstGeom>
              <a:ln>
                <a:noFill/>
              </a:ln>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D44BD2EA-3456-4284-81B3-0B38B2538966}"/>
                  </a:ext>
                </a:extLst>
              </p:cNvPr>
              <p:cNvPicPr>
                <a:picLocks noChangeAspect="1"/>
              </p:cNvPicPr>
              <p:nvPr/>
            </p:nvPicPr>
            <p:blipFill>
              <a:blip r:embed="rId3"/>
              <a:stretch>
                <a:fillRect/>
              </a:stretch>
            </p:blipFill>
            <p:spPr>
              <a:xfrm>
                <a:off x="8534634" y="4162929"/>
                <a:ext cx="1240353" cy="1737360"/>
              </a:xfrm>
              <a:prstGeom prst="rect">
                <a:avLst/>
              </a:prstGeom>
              <a:ln>
                <a:noFill/>
              </a:ln>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66C6C3AF-8555-436D-AB08-B5037527D1EE}"/>
                  </a:ext>
                </a:extLst>
              </p:cNvPr>
              <p:cNvPicPr>
                <a:picLocks noChangeAspect="1"/>
              </p:cNvPicPr>
              <p:nvPr/>
            </p:nvPicPr>
            <p:blipFill>
              <a:blip r:embed="rId4"/>
              <a:stretch>
                <a:fillRect/>
              </a:stretch>
            </p:blipFill>
            <p:spPr>
              <a:xfrm>
                <a:off x="7194774" y="4162929"/>
                <a:ext cx="1339860" cy="1737360"/>
              </a:xfrm>
              <a:prstGeom prst="rect">
                <a:avLst/>
              </a:prstGeom>
              <a:ln>
                <a:noFill/>
              </a:ln>
              <a:effectLst>
                <a:outerShdw blurRad="50800" dist="38100" dir="2700000" algn="tl" rotWithShape="0">
                  <a:prstClr val="black">
                    <a:alpha val="40000"/>
                  </a:prstClr>
                </a:outerShdw>
              </a:effectLst>
            </p:spPr>
          </p:pic>
          <p:sp>
            <p:nvSpPr>
              <p:cNvPr id="13" name="TextBox 12">
                <a:extLst>
                  <a:ext uri="{FF2B5EF4-FFF2-40B4-BE49-F238E27FC236}">
                    <a16:creationId xmlns:a16="http://schemas.microsoft.com/office/drawing/2014/main" id="{36C4D4A3-D954-4C34-99BC-DC6D0194C1CC}"/>
                  </a:ext>
                </a:extLst>
              </p:cNvPr>
              <p:cNvSpPr txBox="1"/>
              <p:nvPr/>
            </p:nvSpPr>
            <p:spPr>
              <a:xfrm>
                <a:off x="7425904" y="4390675"/>
                <a:ext cx="925256" cy="178828"/>
              </a:xfrm>
              <a:prstGeom prst="rect">
                <a:avLst/>
              </a:prstGeom>
              <a:solidFill>
                <a:schemeClr val="bg1"/>
              </a:solidFill>
              <a:effectLst/>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600" b="0" i="0" u="none" strike="noStrike" kern="1200" cap="none" spc="0" normalizeH="0" baseline="0" noProof="0">
                    <a:ln>
                      <a:noFill/>
                    </a:ln>
                    <a:solidFill>
                      <a:prstClr val="black">
                        <a:lumMod val="65000"/>
                        <a:lumOff val="35000"/>
                      </a:prstClr>
                    </a:solidFill>
                    <a:effectLst/>
                    <a:uLnTx/>
                    <a:uFillTx/>
                    <a:ea typeface="ＭＳ Ｐゴシック" pitchFamily="-84" charset="-128"/>
                    <a:cs typeface="+mn-cs"/>
                  </a:rPr>
                  <a:t>example</a:t>
                </a:r>
              </a:p>
            </p:txBody>
          </p:sp>
        </p:grpSp>
      </p:grpSp>
      <p:grpSp>
        <p:nvGrpSpPr>
          <p:cNvPr id="14" name="Group 13">
            <a:extLst>
              <a:ext uri="{FF2B5EF4-FFF2-40B4-BE49-F238E27FC236}">
                <a16:creationId xmlns:a16="http://schemas.microsoft.com/office/drawing/2014/main" id="{A3FA7D9A-85F7-4566-80B3-AF96BA60A896}"/>
              </a:ext>
            </a:extLst>
          </p:cNvPr>
          <p:cNvGrpSpPr/>
          <p:nvPr/>
        </p:nvGrpSpPr>
        <p:grpSpPr>
          <a:xfrm>
            <a:off x="7185795" y="1295140"/>
            <a:ext cx="3685895" cy="1763355"/>
            <a:chOff x="7185795" y="1264533"/>
            <a:chExt cx="3685895" cy="1763355"/>
          </a:xfrm>
        </p:grpSpPr>
        <p:pic>
          <p:nvPicPr>
            <p:cNvPr id="15" name="Picture 14">
              <a:extLst>
                <a:ext uri="{FF2B5EF4-FFF2-40B4-BE49-F238E27FC236}">
                  <a16:creationId xmlns:a16="http://schemas.microsoft.com/office/drawing/2014/main" id="{DCD9D67C-02BD-415B-A828-697353273F0B}"/>
                </a:ext>
              </a:extLst>
            </p:cNvPr>
            <p:cNvPicPr>
              <a:picLocks noChangeAspect="1"/>
            </p:cNvPicPr>
            <p:nvPr/>
          </p:nvPicPr>
          <p:blipFill>
            <a:blip r:embed="rId5"/>
            <a:stretch>
              <a:fillRect/>
            </a:stretch>
          </p:blipFill>
          <p:spPr>
            <a:xfrm>
              <a:off x="9603668" y="1280699"/>
              <a:ext cx="1268022" cy="1737360"/>
            </a:xfrm>
            <a:prstGeom prst="rect">
              <a:avLst/>
            </a:prstGeom>
            <a:ln>
              <a:noFill/>
            </a:ln>
            <a:effectLst>
              <a:outerShdw blurRad="50800" dist="38100" dir="2700000" algn="tl" rotWithShape="0">
                <a:prstClr val="black">
                  <a:alpha val="40000"/>
                </a:prstClr>
              </a:outerShdw>
            </a:effectLst>
          </p:spPr>
        </p:pic>
        <p:pic>
          <p:nvPicPr>
            <p:cNvPr id="16" name="Picture 15">
              <a:extLst>
                <a:ext uri="{FF2B5EF4-FFF2-40B4-BE49-F238E27FC236}">
                  <a16:creationId xmlns:a16="http://schemas.microsoft.com/office/drawing/2014/main" id="{60A257D8-7FC9-470A-B386-700E7835341C}"/>
                </a:ext>
              </a:extLst>
            </p:cNvPr>
            <p:cNvPicPr>
              <a:picLocks noChangeAspect="1"/>
            </p:cNvPicPr>
            <p:nvPr/>
          </p:nvPicPr>
          <p:blipFill>
            <a:blip r:embed="rId6"/>
            <a:stretch>
              <a:fillRect/>
            </a:stretch>
          </p:blipFill>
          <p:spPr>
            <a:xfrm>
              <a:off x="8392855" y="1285614"/>
              <a:ext cx="1339861" cy="1737360"/>
            </a:xfrm>
            <a:prstGeom prst="rect">
              <a:avLst/>
            </a:prstGeom>
            <a:ln>
              <a:noFill/>
            </a:ln>
            <a:effectLst>
              <a:outerShdw blurRad="50800" dist="38100" dir="2700000" algn="tl" rotWithShape="0">
                <a:prstClr val="black">
                  <a:alpha val="40000"/>
                </a:prstClr>
              </a:outerShdw>
            </a:effectLst>
          </p:spPr>
        </p:pic>
        <p:pic>
          <p:nvPicPr>
            <p:cNvPr id="17" name="Picture 16">
              <a:extLst>
                <a:ext uri="{FF2B5EF4-FFF2-40B4-BE49-F238E27FC236}">
                  <a16:creationId xmlns:a16="http://schemas.microsoft.com/office/drawing/2014/main" id="{AEFF3541-24CE-4E2C-9C50-2BA2427ACC85}"/>
                </a:ext>
              </a:extLst>
            </p:cNvPr>
            <p:cNvPicPr>
              <a:picLocks noChangeAspect="1"/>
            </p:cNvPicPr>
            <p:nvPr/>
          </p:nvPicPr>
          <p:blipFill>
            <a:blip r:embed="rId7"/>
            <a:stretch>
              <a:fillRect/>
            </a:stretch>
          </p:blipFill>
          <p:spPr>
            <a:xfrm>
              <a:off x="7185795" y="1264533"/>
              <a:ext cx="1348839" cy="1763355"/>
            </a:xfrm>
            <a:prstGeom prst="rect">
              <a:avLst/>
            </a:prstGeom>
            <a:ln>
              <a:noFill/>
            </a:ln>
            <a:effectLst>
              <a:outerShdw blurRad="50800" dist="38100" dir="2700000" algn="tl" rotWithShape="0">
                <a:prstClr val="black">
                  <a:alpha val="40000"/>
                </a:prstClr>
              </a:outerShdw>
            </a:effectLst>
          </p:spPr>
        </p:pic>
        <p:sp>
          <p:nvSpPr>
            <p:cNvPr id="18" name="TextBox 17">
              <a:extLst>
                <a:ext uri="{FF2B5EF4-FFF2-40B4-BE49-F238E27FC236}">
                  <a16:creationId xmlns:a16="http://schemas.microsoft.com/office/drawing/2014/main" id="{56DBEC35-E9FB-4CCA-A6D4-A8AB42E18852}"/>
                </a:ext>
              </a:extLst>
            </p:cNvPr>
            <p:cNvSpPr txBox="1"/>
            <p:nvPr/>
          </p:nvSpPr>
          <p:spPr>
            <a:xfrm>
              <a:off x="7185795" y="1396968"/>
              <a:ext cx="1328954" cy="169277"/>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a:ln>
                    <a:noFill/>
                  </a:ln>
                  <a:solidFill>
                    <a:prstClr val="black">
                      <a:lumMod val="65000"/>
                      <a:lumOff val="35000"/>
                    </a:prstClr>
                  </a:solidFill>
                  <a:effectLst/>
                  <a:uLnTx/>
                  <a:uFillTx/>
                  <a:ea typeface="ＭＳ Ｐゴシック" pitchFamily="-84" charset="-128"/>
                  <a:cs typeface="+mn-cs"/>
                </a:rPr>
                <a:t>example</a:t>
              </a:r>
            </a:p>
          </p:txBody>
        </p:sp>
      </p:grpSp>
      <p:sp>
        <p:nvSpPr>
          <p:cNvPr id="19" name="Slide Number Placeholder 18">
            <a:extLst>
              <a:ext uri="{FF2B5EF4-FFF2-40B4-BE49-F238E27FC236}">
                <a16:creationId xmlns:a16="http://schemas.microsoft.com/office/drawing/2014/main" id="{A07C9959-AFE5-4D94-85E7-FBBD39CB298A}"/>
              </a:ext>
            </a:extLst>
          </p:cNvPr>
          <p:cNvSpPr>
            <a:spLocks noGrp="1"/>
          </p:cNvSpPr>
          <p:nvPr>
            <p:ph type="sldNum" sz="quarter" idx="16"/>
          </p:nvPr>
        </p:nvSpPr>
        <p:spPr/>
        <p:txBody>
          <a:bodyPr/>
          <a:lstStyle/>
          <a:p>
            <a:fld id="{80C09EF9-B2B1-4CDF-A903-08D723B35DB9}" type="slidenum">
              <a:rPr lang="en-GB" smtClean="0"/>
              <a:pPr/>
              <a:t>23</a:t>
            </a:fld>
            <a:endParaRPr lang="en-GB"/>
          </a:p>
        </p:txBody>
      </p:sp>
    </p:spTree>
    <p:extLst>
      <p:ext uri="{BB962C8B-B14F-4D97-AF65-F5344CB8AC3E}">
        <p14:creationId xmlns:p14="http://schemas.microsoft.com/office/powerpoint/2010/main" val="33173190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19F78C4-0A14-4696-9FAD-15BAFF7EFEF5}"/>
              </a:ext>
            </a:extLst>
          </p:cNvPr>
          <p:cNvSpPr>
            <a:spLocks noGrp="1"/>
          </p:cNvSpPr>
          <p:nvPr>
            <p:ph type="body" sz="quarter" idx="12"/>
          </p:nvPr>
        </p:nvSpPr>
        <p:spPr>
          <a:xfrm>
            <a:off x="831853" y="83227"/>
            <a:ext cx="10756247" cy="215444"/>
          </a:xfrm>
        </p:spPr>
        <p:txBody>
          <a:bodyPr/>
          <a:lstStyle/>
          <a:p>
            <a:r>
              <a:rPr lang="en-GB"/>
              <a:t>Fundamental Analysis</a:t>
            </a:r>
          </a:p>
        </p:txBody>
      </p:sp>
      <p:sp>
        <p:nvSpPr>
          <p:cNvPr id="3" name="Text Placeholder 2">
            <a:extLst>
              <a:ext uri="{FF2B5EF4-FFF2-40B4-BE49-F238E27FC236}">
                <a16:creationId xmlns:a16="http://schemas.microsoft.com/office/drawing/2014/main" id="{66045AD4-9FB8-4B52-B7D5-D02CB0CE1569}"/>
              </a:ext>
            </a:extLst>
          </p:cNvPr>
          <p:cNvSpPr>
            <a:spLocks noGrp="1"/>
          </p:cNvSpPr>
          <p:nvPr>
            <p:ph type="body" sz="quarter" idx="15"/>
          </p:nvPr>
        </p:nvSpPr>
        <p:spPr/>
        <p:txBody>
          <a:bodyPr/>
          <a:lstStyle/>
          <a:p>
            <a:r>
              <a:rPr lang="en-GB"/>
              <a:t>Sustainability Assessment</a:t>
            </a:r>
          </a:p>
        </p:txBody>
      </p:sp>
      <p:sp>
        <p:nvSpPr>
          <p:cNvPr id="4" name="Rectangle: Rounded Corners 3">
            <a:extLst>
              <a:ext uri="{FF2B5EF4-FFF2-40B4-BE49-F238E27FC236}">
                <a16:creationId xmlns:a16="http://schemas.microsoft.com/office/drawing/2014/main" id="{5CB25DD4-0475-46C6-B358-0A1BBCC9DB8B}"/>
              </a:ext>
            </a:extLst>
          </p:cNvPr>
          <p:cNvSpPr/>
          <p:nvPr/>
        </p:nvSpPr>
        <p:spPr>
          <a:xfrm>
            <a:off x="2849880" y="1145136"/>
            <a:ext cx="8503919" cy="2103120"/>
          </a:xfrm>
          <a:prstGeom prst="roundRect">
            <a:avLst>
              <a:gd name="adj" fmla="val 7234"/>
            </a:avLst>
          </a:prstGeom>
          <a:solidFill>
            <a:schemeClr val="accent6">
              <a:alpha val="30000"/>
            </a:schemeClr>
          </a:solidFill>
          <a:ln>
            <a:noFill/>
          </a:ln>
        </p:spPr>
        <p:style>
          <a:lnRef idx="0">
            <a:scrgbClr r="0" g="0" b="0"/>
          </a:lnRef>
          <a:fillRef idx="0">
            <a:scrgbClr r="0" g="0" b="0"/>
          </a:fillRef>
          <a:effectRef idx="0">
            <a:scrgbClr r="0" g="0" b="0"/>
          </a:effectRef>
          <a:fontRef idx="minor">
            <a:schemeClr val="lt1"/>
          </a:fontRef>
        </p:style>
        <p:txBody>
          <a:bodyPr lIns="91440" tIns="457200" rIns="0" rtlCol="0" anchor="t" anchorCtr="0"/>
          <a:lstStyle/>
          <a:p>
            <a:pPr marL="0" marR="0" lvl="1" algn="l" defTabSz="914400" rtl="0" eaLnBrk="0" fontAlgn="base" latinLnBrk="0" hangingPunct="0">
              <a:lnSpc>
                <a:spcPct val="100000"/>
              </a:lnSpc>
              <a:spcAft>
                <a:spcPts val="600"/>
              </a:spcAft>
              <a:buClrTx/>
              <a:buSzPct val="150000"/>
              <a:tabLst/>
              <a:defRPr/>
            </a:pPr>
            <a:endParaRPr lang="en-GB" sz="1200">
              <a:solidFill>
                <a:srgbClr val="21315C"/>
              </a:solidFill>
              <a:latin typeface="Montserrat"/>
            </a:endParaRPr>
          </a:p>
        </p:txBody>
      </p:sp>
      <p:sp>
        <p:nvSpPr>
          <p:cNvPr id="5" name="Rectangle: Rounded Corners 4">
            <a:extLst>
              <a:ext uri="{FF2B5EF4-FFF2-40B4-BE49-F238E27FC236}">
                <a16:creationId xmlns:a16="http://schemas.microsoft.com/office/drawing/2014/main" id="{318F0119-A4A9-4C52-8CEB-A15E5A557531}"/>
              </a:ext>
            </a:extLst>
          </p:cNvPr>
          <p:cNvSpPr/>
          <p:nvPr/>
        </p:nvSpPr>
        <p:spPr>
          <a:xfrm>
            <a:off x="838200" y="1145136"/>
            <a:ext cx="2011680" cy="2103120"/>
          </a:xfrm>
          <a:prstGeom prst="roundRect">
            <a:avLst>
              <a:gd name="adj" fmla="val 8168"/>
            </a:avLst>
          </a:prstGeom>
          <a:solidFill>
            <a:srgbClr val="21315C"/>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2000" b="0">
                <a:solidFill>
                  <a:schemeClr val="bg1"/>
                </a:solidFill>
                <a:latin typeface="+mj-lt"/>
              </a:rPr>
              <a:t>ESG Scorecard</a:t>
            </a:r>
          </a:p>
        </p:txBody>
      </p:sp>
      <p:sp>
        <p:nvSpPr>
          <p:cNvPr id="19" name="TextBox 18">
            <a:extLst>
              <a:ext uri="{FF2B5EF4-FFF2-40B4-BE49-F238E27FC236}">
                <a16:creationId xmlns:a16="http://schemas.microsoft.com/office/drawing/2014/main" id="{5F4350CB-7F2C-4127-96CC-63F5E2BC12D6}"/>
              </a:ext>
            </a:extLst>
          </p:cNvPr>
          <p:cNvSpPr txBox="1"/>
          <p:nvPr/>
        </p:nvSpPr>
        <p:spPr>
          <a:xfrm>
            <a:off x="2849879" y="1368066"/>
            <a:ext cx="4827271" cy="1538883"/>
          </a:xfrm>
          <a:prstGeom prst="rect">
            <a:avLst/>
          </a:prstGeom>
          <a:noFill/>
        </p:spPr>
        <p:txBody>
          <a:bodyPr wrap="square" rtlCol="0">
            <a:spAutoFit/>
          </a:bodyPr>
          <a:lstStyle/>
          <a:p>
            <a:pPr marL="285750" marR="0" lvl="1" indent="-285750" algn="l" defTabSz="914400" rtl="0" eaLnBrk="0" fontAlgn="base" latinLnBrk="0" hangingPunct="0">
              <a:lnSpc>
                <a:spcPct val="100000"/>
              </a:lnSpc>
              <a:spcAft>
                <a:spcPts val="600"/>
              </a:spcAft>
              <a:buClrTx/>
              <a:buSzPct val="150000"/>
              <a:buFontTx/>
              <a:buChar char="•"/>
              <a:tabLst/>
              <a:defRPr/>
            </a:pPr>
            <a:r>
              <a:rPr lang="en-GB" sz="1200">
                <a:solidFill>
                  <a:srgbClr val="21315C"/>
                </a:solidFill>
                <a:latin typeface="Montserrat"/>
              </a:rPr>
              <a:t>Based on the Sustainability Accounting Standards Board’s (SASB) materiality matrix</a:t>
            </a:r>
          </a:p>
          <a:p>
            <a:pPr marL="285750" marR="0" lvl="1" indent="-285750" algn="l" defTabSz="914400" rtl="0" eaLnBrk="0" fontAlgn="base" latinLnBrk="0" hangingPunct="0">
              <a:lnSpc>
                <a:spcPct val="100000"/>
              </a:lnSpc>
              <a:spcAft>
                <a:spcPts val="600"/>
              </a:spcAft>
              <a:buClrTx/>
              <a:buSzPct val="150000"/>
              <a:buFontTx/>
              <a:buChar char="•"/>
              <a:tabLst/>
              <a:defRPr/>
            </a:pPr>
            <a:r>
              <a:rPr lang="en-GB" sz="1200">
                <a:solidFill>
                  <a:srgbClr val="21315C"/>
                </a:solidFill>
                <a:latin typeface="Montserrat"/>
              </a:rPr>
              <a:t>Analyse a company’s ESG practice based on material metrics relative to its industry, peers, and history</a:t>
            </a:r>
          </a:p>
          <a:p>
            <a:pPr marL="285750" marR="0" lvl="1" indent="-285750" algn="l" defTabSz="914400" rtl="0" eaLnBrk="0" fontAlgn="base" latinLnBrk="0" hangingPunct="0">
              <a:lnSpc>
                <a:spcPct val="100000"/>
              </a:lnSpc>
              <a:spcAft>
                <a:spcPts val="600"/>
              </a:spcAft>
              <a:buClrTx/>
              <a:buSzPct val="150000"/>
              <a:buFontTx/>
              <a:buChar char="•"/>
              <a:tabLst/>
              <a:defRPr/>
            </a:pPr>
            <a:r>
              <a:rPr lang="en-GB" sz="1200">
                <a:solidFill>
                  <a:srgbClr val="21315C"/>
                </a:solidFill>
                <a:latin typeface="Montserrat"/>
              </a:rPr>
              <a:t>Transparency into drivers of overall scores – across each of SASB’s 5 pillars and across disclosure, value, growth and policy metrics – again vs industry and peers</a:t>
            </a:r>
          </a:p>
        </p:txBody>
      </p:sp>
      <p:pic>
        <p:nvPicPr>
          <p:cNvPr id="20" name="Picture 19">
            <a:extLst>
              <a:ext uri="{FF2B5EF4-FFF2-40B4-BE49-F238E27FC236}">
                <a16:creationId xmlns:a16="http://schemas.microsoft.com/office/drawing/2014/main" id="{673F86E1-ECD9-4F31-B44C-B0DEE0958678}"/>
              </a:ext>
            </a:extLst>
          </p:cNvPr>
          <p:cNvPicPr>
            <a:picLocks noChangeAspect="1"/>
          </p:cNvPicPr>
          <p:nvPr/>
        </p:nvPicPr>
        <p:blipFill>
          <a:blip r:embed="rId2"/>
          <a:stretch>
            <a:fillRect/>
          </a:stretch>
        </p:blipFill>
        <p:spPr>
          <a:xfrm>
            <a:off x="8601995" y="1242588"/>
            <a:ext cx="1372018" cy="1795566"/>
          </a:xfrm>
          <a:prstGeom prst="rect">
            <a:avLst/>
          </a:prstGeom>
          <a:ln>
            <a:noFill/>
          </a:ln>
          <a:effectLst>
            <a:outerShdw blurRad="50800" dist="38100" dir="2700000" algn="tl" rotWithShape="0">
              <a:prstClr val="black">
                <a:alpha val="40000"/>
              </a:prstClr>
            </a:outerShdw>
          </a:effectLst>
        </p:spPr>
      </p:pic>
      <p:grpSp>
        <p:nvGrpSpPr>
          <p:cNvPr id="26" name="Group 25">
            <a:extLst>
              <a:ext uri="{FF2B5EF4-FFF2-40B4-BE49-F238E27FC236}">
                <a16:creationId xmlns:a16="http://schemas.microsoft.com/office/drawing/2014/main" id="{45F674C1-F0EB-4F60-8A48-F74E3E7E5780}"/>
              </a:ext>
            </a:extLst>
          </p:cNvPr>
          <p:cNvGrpSpPr/>
          <p:nvPr/>
        </p:nvGrpSpPr>
        <p:grpSpPr>
          <a:xfrm>
            <a:off x="838200" y="3460965"/>
            <a:ext cx="10515599" cy="2286000"/>
            <a:chOff x="838200" y="3701185"/>
            <a:chExt cx="10515599" cy="2286000"/>
          </a:xfrm>
        </p:grpSpPr>
        <p:grpSp>
          <p:nvGrpSpPr>
            <p:cNvPr id="6" name="Group 5">
              <a:extLst>
                <a:ext uri="{FF2B5EF4-FFF2-40B4-BE49-F238E27FC236}">
                  <a16:creationId xmlns:a16="http://schemas.microsoft.com/office/drawing/2014/main" id="{831D1758-50C4-4955-B050-C0833DAC3B11}"/>
                </a:ext>
              </a:extLst>
            </p:cNvPr>
            <p:cNvGrpSpPr/>
            <p:nvPr/>
          </p:nvGrpSpPr>
          <p:grpSpPr>
            <a:xfrm>
              <a:off x="838200" y="3701185"/>
              <a:ext cx="10515599" cy="2286000"/>
              <a:chOff x="838200" y="3888609"/>
              <a:chExt cx="10515599" cy="2286000"/>
            </a:xfrm>
          </p:grpSpPr>
          <p:sp>
            <p:nvSpPr>
              <p:cNvPr id="7" name="Rectangle: Rounded Corners 6">
                <a:extLst>
                  <a:ext uri="{FF2B5EF4-FFF2-40B4-BE49-F238E27FC236}">
                    <a16:creationId xmlns:a16="http://schemas.microsoft.com/office/drawing/2014/main" id="{E57A5742-DB0F-4347-A473-B4FD6A079D0E}"/>
                  </a:ext>
                </a:extLst>
              </p:cNvPr>
              <p:cNvSpPr/>
              <p:nvPr/>
            </p:nvSpPr>
            <p:spPr>
              <a:xfrm>
                <a:off x="2849881" y="3888609"/>
                <a:ext cx="8503918" cy="2286000"/>
              </a:xfrm>
              <a:prstGeom prst="roundRect">
                <a:avLst>
                  <a:gd name="adj" fmla="val 7234"/>
                </a:avLst>
              </a:prstGeom>
              <a:solidFill>
                <a:schemeClr val="accent6">
                  <a:alpha val="30000"/>
                </a:schemeClr>
              </a:solidFill>
              <a:ln>
                <a:noFill/>
              </a:ln>
            </p:spPr>
            <p:style>
              <a:lnRef idx="0">
                <a:scrgbClr r="0" g="0" b="0"/>
              </a:lnRef>
              <a:fillRef idx="0">
                <a:scrgbClr r="0" g="0" b="0"/>
              </a:fillRef>
              <a:effectRef idx="0">
                <a:scrgbClr r="0" g="0" b="0"/>
              </a:effectRef>
              <a:fontRef idx="minor">
                <a:schemeClr val="lt1"/>
              </a:fontRef>
            </p:style>
            <p:txBody>
              <a:bodyPr lIns="91440" rIns="3931920" rtlCol="0" anchor="ctr"/>
              <a:lstStyle/>
              <a:p>
                <a:pPr marL="285750" indent="-285750">
                  <a:spcAft>
                    <a:spcPts val="600"/>
                  </a:spcAft>
                  <a:buFont typeface="Arial" panose="020B0604020202020204" pitchFamily="34" charset="0"/>
                  <a:buChar char="•"/>
                </a:pPr>
                <a:r>
                  <a:rPr lang="en-GB" sz="1200">
                    <a:solidFill>
                      <a:srgbClr val="21315C"/>
                    </a:solidFill>
                    <a:latin typeface="Montserrat"/>
                  </a:rPr>
                  <a:t>Assess materiality and fairness of ESG scores</a:t>
                </a:r>
              </a:p>
              <a:p>
                <a:pPr marL="285750" indent="-285750">
                  <a:spcAft>
                    <a:spcPts val="600"/>
                  </a:spcAft>
                  <a:buFont typeface="Arial" panose="020B0604020202020204" pitchFamily="34" charset="0"/>
                  <a:buChar char="•"/>
                </a:pPr>
                <a:r>
                  <a:rPr lang="en-GB" sz="1200">
                    <a:solidFill>
                      <a:srgbClr val="21315C"/>
                    </a:solidFill>
                    <a:latin typeface="Montserrat"/>
                  </a:rPr>
                  <a:t>Assess magnitude of risk factors and company efforts to mitigate these</a:t>
                </a:r>
              </a:p>
              <a:p>
                <a:pPr marL="285750" indent="-285750">
                  <a:spcAft>
                    <a:spcPts val="600"/>
                  </a:spcAft>
                  <a:buFont typeface="Arial" panose="020B0604020202020204" pitchFamily="34" charset="0"/>
                  <a:buChar char="•"/>
                </a:pPr>
                <a:r>
                  <a:rPr lang="en-GB" sz="1200">
                    <a:solidFill>
                      <a:srgbClr val="21315C"/>
                    </a:solidFill>
                    <a:latin typeface="Montserrat"/>
                  </a:rPr>
                  <a:t>Assess changes in ESG disclosure &amp; scores over time</a:t>
                </a:r>
              </a:p>
              <a:p>
                <a:pPr marL="285750" indent="-285750">
                  <a:spcAft>
                    <a:spcPts val="600"/>
                  </a:spcAft>
                  <a:buFont typeface="Arial" panose="020B0604020202020204" pitchFamily="34" charset="0"/>
                  <a:buChar char="•"/>
                </a:pPr>
                <a:r>
                  <a:rPr lang="en-GB" sz="1200">
                    <a:solidFill>
                      <a:srgbClr val="21315C"/>
                    </a:solidFill>
                    <a:latin typeface="Montserrat"/>
                  </a:rPr>
                  <a:t>Delve deeper into understanding management remuneration </a:t>
                </a:r>
              </a:p>
              <a:p>
                <a:pPr marL="285750" indent="-285750">
                  <a:spcAft>
                    <a:spcPts val="600"/>
                  </a:spcAft>
                  <a:buFont typeface="Arial" panose="020B0604020202020204" pitchFamily="34" charset="0"/>
                  <a:buChar char="•"/>
                </a:pPr>
                <a:r>
                  <a:rPr lang="en-GB" sz="1200">
                    <a:solidFill>
                      <a:srgbClr val="21315C"/>
                    </a:solidFill>
                    <a:latin typeface="Montserrat"/>
                  </a:rPr>
                  <a:t>Deeper understanding of sustainability theme alignment – risks &amp; opportunities</a:t>
                </a:r>
              </a:p>
              <a:p>
                <a:pPr marL="285750" indent="-285750">
                  <a:spcAft>
                    <a:spcPts val="600"/>
                  </a:spcAft>
                  <a:buFont typeface="Arial" panose="020B0604020202020204" pitchFamily="34" charset="0"/>
                  <a:buChar char="•"/>
                </a:pPr>
                <a:r>
                  <a:rPr lang="en-GB" sz="1200">
                    <a:solidFill>
                      <a:srgbClr val="21315C"/>
                    </a:solidFill>
                    <a:latin typeface="Montserrat"/>
                    <a:sym typeface="Wingdings" panose="05000000000000000000" pitchFamily="2" charset="2"/>
                  </a:rPr>
                  <a:t>This can form the basis for proxy voting and engagement</a:t>
                </a:r>
                <a:endParaRPr lang="en-GB" sz="1200">
                  <a:solidFill>
                    <a:srgbClr val="21315C"/>
                  </a:solidFill>
                  <a:latin typeface="Montserrat"/>
                </a:endParaRPr>
              </a:p>
            </p:txBody>
          </p:sp>
          <p:sp>
            <p:nvSpPr>
              <p:cNvPr id="8" name="Rectangle: Rounded Corners 7">
                <a:extLst>
                  <a:ext uri="{FF2B5EF4-FFF2-40B4-BE49-F238E27FC236}">
                    <a16:creationId xmlns:a16="http://schemas.microsoft.com/office/drawing/2014/main" id="{47A6B78A-9BD2-4505-81BD-017621E10872}"/>
                  </a:ext>
                </a:extLst>
              </p:cNvPr>
              <p:cNvSpPr/>
              <p:nvPr/>
            </p:nvSpPr>
            <p:spPr>
              <a:xfrm>
                <a:off x="838200" y="3888609"/>
                <a:ext cx="2011680" cy="2286000"/>
              </a:xfrm>
              <a:prstGeom prst="roundRect">
                <a:avLst>
                  <a:gd name="adj" fmla="val 6870"/>
                </a:avLst>
              </a:prstGeom>
              <a:solidFill>
                <a:srgbClr val="21315C"/>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2000" b="0">
                    <a:solidFill>
                      <a:schemeClr val="bg1"/>
                    </a:solidFill>
                    <a:latin typeface="+mj-lt"/>
                  </a:rPr>
                  <a:t>Qualitative Assessment</a:t>
                </a:r>
              </a:p>
            </p:txBody>
          </p:sp>
        </p:grpSp>
        <p:pic>
          <p:nvPicPr>
            <p:cNvPr id="21" name="Picture 20">
              <a:extLst>
                <a:ext uri="{FF2B5EF4-FFF2-40B4-BE49-F238E27FC236}">
                  <a16:creationId xmlns:a16="http://schemas.microsoft.com/office/drawing/2014/main" id="{455DDAE0-A296-4BFF-A197-EDEC2D09B45A}"/>
                </a:ext>
              </a:extLst>
            </p:cNvPr>
            <p:cNvPicPr>
              <a:picLocks noChangeAspect="1"/>
            </p:cNvPicPr>
            <p:nvPr/>
          </p:nvPicPr>
          <p:blipFill>
            <a:blip r:embed="rId3"/>
            <a:stretch>
              <a:fillRect/>
            </a:stretch>
          </p:blipFill>
          <p:spPr>
            <a:xfrm>
              <a:off x="9753592" y="3902618"/>
              <a:ext cx="1346596" cy="1814679"/>
            </a:xfrm>
            <a:prstGeom prst="rect">
              <a:avLst/>
            </a:prstGeom>
            <a:ln>
              <a:no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C9E46D64-EF19-457C-BA4F-85A2CAEF7828}"/>
                </a:ext>
              </a:extLst>
            </p:cNvPr>
            <p:cNvPicPr>
              <a:picLocks noChangeAspect="1"/>
            </p:cNvPicPr>
            <p:nvPr/>
          </p:nvPicPr>
          <p:blipFill>
            <a:blip r:embed="rId4"/>
            <a:stretch>
              <a:fillRect/>
            </a:stretch>
          </p:blipFill>
          <p:spPr>
            <a:xfrm>
              <a:off x="8601995" y="3902618"/>
              <a:ext cx="1497143" cy="1814400"/>
            </a:xfrm>
            <a:prstGeom prst="rect">
              <a:avLst/>
            </a:prstGeom>
            <a:effectLst>
              <a:outerShdw blurRad="50800" dist="38100" dir="2700000" algn="tl" rotWithShape="0">
                <a:prstClr val="black">
                  <a:alpha val="40000"/>
                </a:prstClr>
              </a:outerShdw>
            </a:effectLst>
          </p:spPr>
        </p:pic>
        <p:pic>
          <p:nvPicPr>
            <p:cNvPr id="23" name="Picture 22">
              <a:extLst>
                <a:ext uri="{FF2B5EF4-FFF2-40B4-BE49-F238E27FC236}">
                  <a16:creationId xmlns:a16="http://schemas.microsoft.com/office/drawing/2014/main" id="{8EA7B493-7056-41C3-AF41-74D70B5D7CB3}"/>
                </a:ext>
              </a:extLst>
            </p:cNvPr>
            <p:cNvPicPr>
              <a:picLocks noChangeAspect="1"/>
            </p:cNvPicPr>
            <p:nvPr/>
          </p:nvPicPr>
          <p:blipFill>
            <a:blip r:embed="rId5"/>
            <a:stretch>
              <a:fillRect/>
            </a:stretch>
          </p:blipFill>
          <p:spPr>
            <a:xfrm>
              <a:off x="7480507" y="3908743"/>
              <a:ext cx="1383690" cy="1795565"/>
            </a:xfrm>
            <a:prstGeom prst="rect">
              <a:avLst/>
            </a:prstGeom>
            <a:ln>
              <a:noFill/>
            </a:ln>
            <a:effectLst>
              <a:outerShdw blurRad="292100" dist="139700" dir="2700000" algn="tl" rotWithShape="0">
                <a:srgbClr val="333333">
                  <a:alpha val="65000"/>
                </a:srgbClr>
              </a:outerShdw>
            </a:effectLst>
          </p:spPr>
        </p:pic>
        <p:sp>
          <p:nvSpPr>
            <p:cNvPr id="24" name="TextBox 23">
              <a:extLst>
                <a:ext uri="{FF2B5EF4-FFF2-40B4-BE49-F238E27FC236}">
                  <a16:creationId xmlns:a16="http://schemas.microsoft.com/office/drawing/2014/main" id="{B0C00AFD-07CC-40E1-ADF7-A3538023C0B5}"/>
                </a:ext>
              </a:extLst>
            </p:cNvPr>
            <p:cNvSpPr txBox="1"/>
            <p:nvPr/>
          </p:nvSpPr>
          <p:spPr>
            <a:xfrm>
              <a:off x="7480506" y="3902618"/>
              <a:ext cx="522550" cy="169277"/>
            </a:xfrm>
            <a:prstGeom prst="rect">
              <a:avLst/>
            </a:prstGeom>
            <a:solidFill>
              <a:schemeClr val="bg1"/>
            </a:solidFill>
            <a:effectLst/>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a:ln>
                    <a:noFill/>
                  </a:ln>
                  <a:solidFill>
                    <a:prstClr val="black">
                      <a:lumMod val="65000"/>
                      <a:lumOff val="35000"/>
                    </a:prstClr>
                  </a:solidFill>
                  <a:effectLst/>
                  <a:uLnTx/>
                  <a:uFillTx/>
                  <a:ea typeface="ＭＳ Ｐゴシック" pitchFamily="-84" charset="-128"/>
                  <a:cs typeface="+mn-cs"/>
                </a:rPr>
                <a:t>example</a:t>
              </a:r>
            </a:p>
          </p:txBody>
        </p:sp>
      </p:grpSp>
      <p:sp>
        <p:nvSpPr>
          <p:cNvPr id="27" name="Rounded Rectangle 38">
            <a:extLst>
              <a:ext uri="{FF2B5EF4-FFF2-40B4-BE49-F238E27FC236}">
                <a16:creationId xmlns:a16="http://schemas.microsoft.com/office/drawing/2014/main" id="{DCF54458-287F-4C6E-B8F0-361C449C9169}"/>
              </a:ext>
            </a:extLst>
          </p:cNvPr>
          <p:cNvSpPr/>
          <p:nvPr/>
        </p:nvSpPr>
        <p:spPr>
          <a:xfrm>
            <a:off x="2849879" y="6070897"/>
            <a:ext cx="6020655" cy="444215"/>
          </a:xfrm>
          <a:prstGeom prst="roundRect">
            <a:avLst>
              <a:gd name="adj" fmla="val 1627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base" latinLnBrk="0" hangingPunct="1">
              <a:lnSpc>
                <a:spcPct val="100000"/>
              </a:lnSpc>
              <a:spcAft>
                <a:spcPct val="0"/>
              </a:spcAft>
              <a:buClrTx/>
              <a:buSzTx/>
              <a:buFontTx/>
              <a:buNone/>
              <a:tabLst/>
              <a:defRPr/>
            </a:pPr>
            <a:r>
              <a:rPr kumimoji="0" lang="en-GB" sz="1600" i="0" u="none" strike="noStrike" kern="1200" cap="none" spc="0" normalizeH="0" baseline="0" noProof="0">
                <a:ln>
                  <a:noFill/>
                </a:ln>
                <a:solidFill>
                  <a:schemeClr val="bg1"/>
                </a:solidFill>
                <a:effectLst/>
                <a:uLnTx/>
                <a:uFillTx/>
                <a:latin typeface="+mj-lt"/>
              </a:rPr>
              <a:t>We are proud signatories of the United Nations PRI.</a:t>
            </a:r>
          </a:p>
        </p:txBody>
      </p:sp>
      <p:pic>
        <p:nvPicPr>
          <p:cNvPr id="28" name="Picture 27">
            <a:extLst>
              <a:ext uri="{FF2B5EF4-FFF2-40B4-BE49-F238E27FC236}">
                <a16:creationId xmlns:a16="http://schemas.microsoft.com/office/drawing/2014/main" id="{ACF4A1F3-9E77-48FF-A0D6-3D2C0AF6BD3A}"/>
              </a:ext>
            </a:extLst>
          </p:cNvPr>
          <p:cNvPicPr>
            <a:picLocks noChangeAspect="1"/>
          </p:cNvPicPr>
          <p:nvPr/>
        </p:nvPicPr>
        <p:blipFill rotWithShape="1">
          <a:blip r:embed="rId6"/>
          <a:srcRect t="36307"/>
          <a:stretch/>
        </p:blipFill>
        <p:spPr>
          <a:xfrm>
            <a:off x="838200" y="6070897"/>
            <a:ext cx="1818947" cy="444214"/>
          </a:xfrm>
          <a:prstGeom prst="rect">
            <a:avLst/>
          </a:prstGeom>
        </p:spPr>
      </p:pic>
      <p:sp>
        <p:nvSpPr>
          <p:cNvPr id="9" name="Slide Number Placeholder 8">
            <a:extLst>
              <a:ext uri="{FF2B5EF4-FFF2-40B4-BE49-F238E27FC236}">
                <a16:creationId xmlns:a16="http://schemas.microsoft.com/office/drawing/2014/main" id="{E6202978-F68C-4D93-8187-BEF9747B67A1}"/>
              </a:ext>
            </a:extLst>
          </p:cNvPr>
          <p:cNvSpPr>
            <a:spLocks noGrp="1"/>
          </p:cNvSpPr>
          <p:nvPr>
            <p:ph type="sldNum" sz="quarter" idx="16"/>
          </p:nvPr>
        </p:nvSpPr>
        <p:spPr/>
        <p:txBody>
          <a:bodyPr/>
          <a:lstStyle/>
          <a:p>
            <a:fld id="{80C09EF9-B2B1-4CDF-A903-08D723B35DB9}" type="slidenum">
              <a:rPr lang="en-GB" smtClean="0"/>
              <a:pPr/>
              <a:t>24</a:t>
            </a:fld>
            <a:endParaRPr lang="en-GB"/>
          </a:p>
        </p:txBody>
      </p:sp>
    </p:spTree>
    <p:extLst>
      <p:ext uri="{BB962C8B-B14F-4D97-AF65-F5344CB8AC3E}">
        <p14:creationId xmlns:p14="http://schemas.microsoft.com/office/powerpoint/2010/main" val="5860491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787F58-ACB1-4A7B-B177-7831460F1453}"/>
              </a:ext>
            </a:extLst>
          </p:cNvPr>
          <p:cNvSpPr>
            <a:spLocks noGrp="1"/>
          </p:cNvSpPr>
          <p:nvPr>
            <p:ph type="body" sz="quarter" idx="12"/>
          </p:nvPr>
        </p:nvSpPr>
        <p:spPr>
          <a:xfrm>
            <a:off x="831853" y="83227"/>
            <a:ext cx="10756247" cy="215444"/>
          </a:xfrm>
        </p:spPr>
        <p:txBody>
          <a:bodyPr/>
          <a:lstStyle/>
          <a:p>
            <a:r>
              <a:rPr lang="en-US"/>
              <a:t>Portfolio</a:t>
            </a:r>
            <a:endParaRPr lang="en-GB"/>
          </a:p>
        </p:txBody>
      </p:sp>
      <p:sp>
        <p:nvSpPr>
          <p:cNvPr id="3" name="Text Placeholder 2">
            <a:extLst>
              <a:ext uri="{FF2B5EF4-FFF2-40B4-BE49-F238E27FC236}">
                <a16:creationId xmlns:a16="http://schemas.microsoft.com/office/drawing/2014/main" id="{881DDF53-D58F-40A1-955C-5CCDC91739F6}"/>
              </a:ext>
            </a:extLst>
          </p:cNvPr>
          <p:cNvSpPr>
            <a:spLocks noGrp="1"/>
          </p:cNvSpPr>
          <p:nvPr>
            <p:ph type="body" sz="quarter" idx="15"/>
          </p:nvPr>
        </p:nvSpPr>
        <p:spPr/>
        <p:txBody>
          <a:bodyPr/>
          <a:lstStyle/>
          <a:p>
            <a:r>
              <a:rPr lang="en-GB"/>
              <a:t>Portfolio Construction</a:t>
            </a:r>
          </a:p>
        </p:txBody>
      </p:sp>
      <p:sp>
        <p:nvSpPr>
          <p:cNvPr id="4" name="Rectangle: Rounded Corners 3">
            <a:extLst>
              <a:ext uri="{FF2B5EF4-FFF2-40B4-BE49-F238E27FC236}">
                <a16:creationId xmlns:a16="http://schemas.microsoft.com/office/drawing/2014/main" id="{AB8D737D-FC91-4139-9F7A-DC514A28F1AF}"/>
              </a:ext>
            </a:extLst>
          </p:cNvPr>
          <p:cNvSpPr/>
          <p:nvPr/>
        </p:nvSpPr>
        <p:spPr>
          <a:xfrm>
            <a:off x="3124200" y="1145136"/>
            <a:ext cx="7953375" cy="1807614"/>
          </a:xfrm>
          <a:prstGeom prst="roundRect">
            <a:avLst>
              <a:gd name="adj" fmla="val 6738"/>
            </a:avLst>
          </a:prstGeom>
          <a:solidFill>
            <a:schemeClr val="accent6">
              <a:alpha val="30000"/>
            </a:schemeClr>
          </a:solidFill>
          <a:ln>
            <a:noFill/>
          </a:ln>
        </p:spPr>
        <p:style>
          <a:lnRef idx="0">
            <a:scrgbClr r="0" g="0" b="0"/>
          </a:lnRef>
          <a:fillRef idx="0">
            <a:scrgbClr r="0" g="0" b="0"/>
          </a:fillRef>
          <a:effectRef idx="0">
            <a:scrgbClr r="0" g="0" b="0"/>
          </a:effectRef>
          <a:fontRef idx="minor">
            <a:schemeClr val="lt1"/>
          </a:fontRef>
        </p:style>
        <p:txBody>
          <a:bodyPr lIns="91440" tIns="0" rIns="91440" bIns="0" rtlCol="0" anchor="ctr"/>
          <a:lstStyle/>
          <a:p>
            <a:pPr marL="285750" marR="0" lvl="1" indent="-285750" algn="l" defTabSz="914400" rtl="0" eaLnBrk="0" fontAlgn="base" latinLnBrk="0" hangingPunct="0">
              <a:lnSpc>
                <a:spcPct val="100000"/>
              </a:lnSpc>
              <a:spcAft>
                <a:spcPts val="600"/>
              </a:spcAft>
              <a:buClrTx/>
              <a:buSzPct val="150000"/>
              <a:buFontTx/>
              <a:buChar char="•"/>
              <a:tabLst/>
              <a:defRPr/>
            </a:pPr>
            <a:r>
              <a:rPr kumimoji="0" lang="en-GB" sz="1200" b="0" i="0" u="none" strike="noStrike" kern="1200" cap="none" spc="0" normalizeH="0" baseline="0" noProof="0">
                <a:ln>
                  <a:noFill/>
                </a:ln>
                <a:solidFill>
                  <a:srgbClr val="21315C"/>
                </a:solidFill>
                <a:effectLst/>
                <a:uLnTx/>
                <a:uFillTx/>
                <a:latin typeface="Montserrat"/>
                <a:ea typeface="+mn-ea"/>
                <a:cs typeface="+mn-cs"/>
              </a:rPr>
              <a:t>30 companies in portfolio (typically)</a:t>
            </a:r>
          </a:p>
          <a:p>
            <a:pPr marL="285750" marR="0" lvl="1" indent="-285750" algn="l" defTabSz="914400" rtl="0" eaLnBrk="0" fontAlgn="base" latinLnBrk="0" hangingPunct="0">
              <a:lnSpc>
                <a:spcPct val="100000"/>
              </a:lnSpc>
              <a:spcAft>
                <a:spcPts val="600"/>
              </a:spcAft>
              <a:buClrTx/>
              <a:buSzPct val="150000"/>
              <a:buFontTx/>
              <a:buChar char="•"/>
              <a:tabLst/>
              <a:defRPr/>
            </a:pPr>
            <a:r>
              <a:rPr kumimoji="0" lang="en-GB" sz="1200" b="0" i="0" u="none" strike="noStrike" kern="1200" cap="none" spc="0" normalizeH="0" baseline="0" noProof="0">
                <a:ln>
                  <a:noFill/>
                </a:ln>
                <a:solidFill>
                  <a:srgbClr val="21315C"/>
                </a:solidFill>
                <a:effectLst/>
                <a:uLnTx/>
                <a:uFillTx/>
                <a:latin typeface="Montserrat"/>
                <a:ea typeface="+mn-ea"/>
                <a:cs typeface="+mn-cs"/>
              </a:rPr>
              <a:t>Equally weighted</a:t>
            </a:r>
          </a:p>
          <a:p>
            <a:pPr marL="457200" lvl="2" eaLnBrk="0" fontAlgn="base" hangingPunct="0">
              <a:spcAft>
                <a:spcPts val="600"/>
              </a:spcAft>
              <a:buSzPct val="150000"/>
              <a:defRPr/>
            </a:pPr>
            <a:r>
              <a:rPr kumimoji="0" lang="en-GB" sz="1200" b="0" i="0" u="none" strike="noStrike" kern="1200" cap="none" spc="0" normalizeH="0" baseline="0" noProof="0">
                <a:ln>
                  <a:noFill/>
                </a:ln>
                <a:solidFill>
                  <a:srgbClr val="21315C"/>
                </a:solidFill>
                <a:effectLst/>
                <a:uLnTx/>
                <a:uFillTx/>
                <a:latin typeface="+mj-lt"/>
                <a:ea typeface="+mn-ea"/>
                <a:cs typeface="+mn-cs"/>
              </a:rPr>
              <a:t>Rebalancing effect:</a:t>
            </a:r>
            <a:r>
              <a:rPr kumimoji="0" lang="en-GB" sz="1200" b="0" i="0" u="none" strike="noStrike" kern="1200" cap="none" spc="0" normalizeH="0" baseline="0" noProof="0">
                <a:ln>
                  <a:noFill/>
                </a:ln>
                <a:solidFill>
                  <a:srgbClr val="21315C"/>
                </a:solidFill>
                <a:effectLst/>
                <a:uLnTx/>
                <a:uFillTx/>
                <a:latin typeface="Montserrat"/>
                <a:ea typeface="+mn-ea"/>
                <a:cs typeface="+mn-cs"/>
              </a:rPr>
              <a:t>            Trim winners, top up underperformers</a:t>
            </a:r>
          </a:p>
          <a:p>
            <a:pPr marL="457200" lvl="2" eaLnBrk="0" fontAlgn="base" hangingPunct="0">
              <a:spcAft>
                <a:spcPts val="600"/>
              </a:spcAft>
              <a:buSzPct val="150000"/>
              <a:defRPr/>
            </a:pPr>
            <a:r>
              <a:rPr lang="en-GB" sz="1200">
                <a:solidFill>
                  <a:srgbClr val="21315C"/>
                </a:solidFill>
                <a:latin typeface="+mj-lt"/>
              </a:rPr>
              <a:t>One in, one out:</a:t>
            </a:r>
            <a:r>
              <a:rPr kumimoji="0" lang="en-GB" sz="1200" b="0" i="0" u="none" strike="noStrike" kern="1200" cap="none" spc="0" normalizeH="0" baseline="0" noProof="0">
                <a:ln>
                  <a:noFill/>
                </a:ln>
                <a:solidFill>
                  <a:srgbClr val="21315C"/>
                </a:solidFill>
                <a:effectLst/>
                <a:uLnTx/>
                <a:uFillTx/>
                <a:latin typeface="Montserrat"/>
                <a:ea typeface="+mn-ea"/>
                <a:cs typeface="+mn-cs"/>
              </a:rPr>
              <a:t>	               Strong sell discipline, no long tail of small positions</a:t>
            </a:r>
          </a:p>
          <a:p>
            <a:pPr marL="457200" lvl="2" eaLnBrk="0" fontAlgn="base" hangingPunct="0">
              <a:spcAft>
                <a:spcPts val="600"/>
              </a:spcAft>
              <a:buSzPct val="150000"/>
              <a:defRPr/>
            </a:pPr>
            <a:r>
              <a:rPr lang="en-GB" sz="1200">
                <a:solidFill>
                  <a:srgbClr val="21315C"/>
                </a:solidFill>
                <a:latin typeface="+mj-lt"/>
              </a:rPr>
              <a:t>Limit stock specific risk:</a:t>
            </a:r>
            <a:r>
              <a:rPr lang="en-GB" sz="1200">
                <a:solidFill>
                  <a:srgbClr val="21315C"/>
                </a:solidFill>
                <a:latin typeface="Montserrat"/>
              </a:rPr>
              <a:t>   </a:t>
            </a:r>
            <a:r>
              <a:rPr kumimoji="0" lang="en-GB" sz="1200" b="0" i="0" u="none" strike="noStrike" kern="1200" cap="none" spc="0" normalizeH="0" baseline="0" noProof="0">
                <a:ln>
                  <a:noFill/>
                </a:ln>
                <a:solidFill>
                  <a:srgbClr val="21315C"/>
                </a:solidFill>
                <a:effectLst/>
                <a:uLnTx/>
                <a:uFillTx/>
                <a:latin typeface="Montserrat"/>
                <a:ea typeface="+mn-ea"/>
                <a:cs typeface="+mn-cs"/>
              </a:rPr>
              <a:t>No large weights in just one or two positions</a:t>
            </a:r>
          </a:p>
          <a:p>
            <a:pPr marL="457200" lvl="2" eaLnBrk="0" fontAlgn="base" hangingPunct="0">
              <a:spcAft>
                <a:spcPts val="600"/>
              </a:spcAft>
              <a:buSzPct val="150000"/>
              <a:defRPr/>
            </a:pPr>
            <a:r>
              <a:rPr lang="en-GB" sz="1200">
                <a:solidFill>
                  <a:srgbClr val="21315C"/>
                </a:solidFill>
                <a:latin typeface="+mj-lt"/>
              </a:rPr>
              <a:t>High active share:</a:t>
            </a:r>
            <a:r>
              <a:rPr lang="en-GB" sz="1200">
                <a:solidFill>
                  <a:srgbClr val="21315C"/>
                </a:solidFill>
                <a:latin typeface="Montserrat"/>
              </a:rPr>
              <a:t>               </a:t>
            </a:r>
            <a:r>
              <a:rPr kumimoji="0" lang="en-GB" sz="1200" b="0" i="0" u="none" strike="noStrike" kern="1200" cap="none" spc="0" normalizeH="0" baseline="0" noProof="0">
                <a:ln>
                  <a:noFill/>
                </a:ln>
                <a:solidFill>
                  <a:srgbClr val="21315C"/>
                </a:solidFill>
                <a:effectLst/>
                <a:uLnTx/>
                <a:uFillTx/>
                <a:latin typeface="Montserrat"/>
                <a:ea typeface="+mn-ea"/>
                <a:cs typeface="+mn-cs"/>
              </a:rPr>
              <a:t>Genuinely index agnostic</a:t>
            </a:r>
          </a:p>
        </p:txBody>
      </p:sp>
      <p:sp>
        <p:nvSpPr>
          <p:cNvPr id="5" name="Rectangle: Rounded Corners 4">
            <a:extLst>
              <a:ext uri="{FF2B5EF4-FFF2-40B4-BE49-F238E27FC236}">
                <a16:creationId xmlns:a16="http://schemas.microsoft.com/office/drawing/2014/main" id="{34D0A99C-AFD8-4203-AE26-154B4A024380}"/>
              </a:ext>
            </a:extLst>
          </p:cNvPr>
          <p:cNvSpPr/>
          <p:nvPr/>
        </p:nvSpPr>
        <p:spPr>
          <a:xfrm>
            <a:off x="838200" y="1145136"/>
            <a:ext cx="2286000" cy="1807614"/>
          </a:xfrm>
          <a:prstGeom prst="roundRect">
            <a:avLst>
              <a:gd name="adj" fmla="val 6809"/>
            </a:avLst>
          </a:prstGeom>
          <a:solidFill>
            <a:srgbClr val="21315C"/>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2000" b="0">
                <a:solidFill>
                  <a:schemeClr val="bg1"/>
                </a:solidFill>
                <a:latin typeface="+mj-lt"/>
              </a:rPr>
              <a:t>Holdings &amp; Sizing</a:t>
            </a:r>
          </a:p>
        </p:txBody>
      </p:sp>
      <p:sp>
        <p:nvSpPr>
          <p:cNvPr id="6" name="Rectangle: Rounded Corners 5">
            <a:extLst>
              <a:ext uri="{FF2B5EF4-FFF2-40B4-BE49-F238E27FC236}">
                <a16:creationId xmlns:a16="http://schemas.microsoft.com/office/drawing/2014/main" id="{7AE06211-1AF0-49AF-8821-A95D902074B5}"/>
              </a:ext>
            </a:extLst>
          </p:cNvPr>
          <p:cNvSpPr/>
          <p:nvPr/>
        </p:nvSpPr>
        <p:spPr>
          <a:xfrm>
            <a:off x="3124200" y="3250146"/>
            <a:ext cx="7953375" cy="778929"/>
          </a:xfrm>
          <a:prstGeom prst="roundRect">
            <a:avLst>
              <a:gd name="adj" fmla="val 15655"/>
            </a:avLst>
          </a:prstGeom>
          <a:solidFill>
            <a:schemeClr val="accent6">
              <a:alpha val="3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288925" lvl="1" indent="-285750" eaLnBrk="0" fontAlgn="base" hangingPunct="0">
              <a:spcAft>
                <a:spcPts val="600"/>
              </a:spcAft>
              <a:buSzPct val="100000"/>
              <a:buFont typeface="Arial" panose="020B0604020202020204" pitchFamily="34" charset="0"/>
              <a:buChar char="•"/>
              <a:defRPr/>
            </a:pPr>
            <a:r>
              <a:rPr lang="en-GB" sz="1200">
                <a:solidFill>
                  <a:srgbClr val="21315C"/>
                </a:solidFill>
                <a:latin typeface="Montserrat"/>
              </a:rPr>
              <a:t>Diversified globally and across sectors</a:t>
            </a:r>
            <a:endParaRPr kumimoji="0" lang="en-GB" sz="1200" b="0" i="0" u="none" strike="noStrike" kern="1200" cap="none" spc="0" normalizeH="0" baseline="0" noProof="0">
              <a:ln>
                <a:noFill/>
              </a:ln>
              <a:solidFill>
                <a:srgbClr val="21315C"/>
              </a:solidFill>
              <a:effectLst/>
              <a:uLnTx/>
              <a:uFillTx/>
              <a:latin typeface="Montserrat"/>
              <a:ea typeface="+mn-ea"/>
              <a:cs typeface="+mn-cs"/>
            </a:endParaRPr>
          </a:p>
          <a:p>
            <a:pPr marL="288925" marR="0" lvl="1" indent="-285750" algn="l" defTabSz="914400" rtl="0" eaLnBrk="0" fontAlgn="base" latinLnBrk="0" hangingPunct="0">
              <a:lnSpc>
                <a:spcPct val="100000"/>
              </a:lnSpc>
              <a:spcAft>
                <a:spcPts val="600"/>
              </a:spcAft>
              <a:buClrTx/>
              <a:buSzPct val="100000"/>
              <a:buFont typeface="Arial" panose="020B0604020202020204" pitchFamily="34" charset="0"/>
              <a:buChar char="•"/>
              <a:tabLst/>
              <a:defRPr/>
            </a:pPr>
            <a:r>
              <a:rPr kumimoji="0" lang="en-GB" sz="1200" b="0" i="0" u="none" strike="noStrike" kern="1200" cap="none" spc="0" normalizeH="0" baseline="0" noProof="0">
                <a:ln>
                  <a:noFill/>
                </a:ln>
                <a:solidFill>
                  <a:srgbClr val="21315C"/>
                </a:solidFill>
                <a:effectLst/>
                <a:uLnTx/>
                <a:uFillTx/>
                <a:latin typeface="Montserrat"/>
                <a:ea typeface="+mn-ea"/>
                <a:cs typeface="+mn-cs"/>
              </a:rPr>
              <a:t>Maximum 30% in any one </a:t>
            </a:r>
            <a:r>
              <a:rPr lang="en-GB" sz="1200">
                <a:solidFill>
                  <a:srgbClr val="21315C"/>
                </a:solidFill>
                <a:latin typeface="Montserrat"/>
              </a:rPr>
              <a:t>industry</a:t>
            </a:r>
            <a:endParaRPr kumimoji="0" lang="en-GB" sz="1200" b="0" i="0" u="none" strike="noStrike" kern="1200" cap="none" spc="0" normalizeH="0" baseline="0" noProof="0">
              <a:ln>
                <a:noFill/>
              </a:ln>
              <a:solidFill>
                <a:srgbClr val="21315C"/>
              </a:solidFill>
              <a:effectLst/>
              <a:uLnTx/>
              <a:uFillTx/>
              <a:latin typeface="Montserrat"/>
              <a:ea typeface="+mn-ea"/>
              <a:cs typeface="+mn-cs"/>
            </a:endParaRPr>
          </a:p>
        </p:txBody>
      </p:sp>
      <p:sp>
        <p:nvSpPr>
          <p:cNvPr id="7" name="Rectangle: Rounded Corners 6">
            <a:extLst>
              <a:ext uri="{FF2B5EF4-FFF2-40B4-BE49-F238E27FC236}">
                <a16:creationId xmlns:a16="http://schemas.microsoft.com/office/drawing/2014/main" id="{53693DFC-1290-482E-AC90-AF000A17CEFD}"/>
              </a:ext>
            </a:extLst>
          </p:cNvPr>
          <p:cNvSpPr/>
          <p:nvPr/>
        </p:nvSpPr>
        <p:spPr>
          <a:xfrm>
            <a:off x="838200" y="3250146"/>
            <a:ext cx="2286000" cy="778929"/>
          </a:xfrm>
          <a:prstGeom prst="roundRect">
            <a:avLst>
              <a:gd name="adj" fmla="val 12735"/>
            </a:avLst>
          </a:prstGeom>
          <a:solidFill>
            <a:srgbClr val="21315C"/>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2000" b="0">
                <a:solidFill>
                  <a:schemeClr val="bg1"/>
                </a:solidFill>
                <a:latin typeface="+mj-lt"/>
              </a:rPr>
              <a:t>Diversification</a:t>
            </a:r>
          </a:p>
        </p:txBody>
      </p:sp>
      <p:sp>
        <p:nvSpPr>
          <p:cNvPr id="8" name="Rectangle: Rounded Corners 7">
            <a:extLst>
              <a:ext uri="{FF2B5EF4-FFF2-40B4-BE49-F238E27FC236}">
                <a16:creationId xmlns:a16="http://schemas.microsoft.com/office/drawing/2014/main" id="{B09CB7D9-C33D-4F03-9072-4FF447C822C7}"/>
              </a:ext>
            </a:extLst>
          </p:cNvPr>
          <p:cNvSpPr/>
          <p:nvPr/>
        </p:nvSpPr>
        <p:spPr>
          <a:xfrm>
            <a:off x="3124200" y="4326471"/>
            <a:ext cx="7953375" cy="778929"/>
          </a:xfrm>
          <a:prstGeom prst="roundRect">
            <a:avLst>
              <a:gd name="adj" fmla="val 11051"/>
            </a:avLst>
          </a:prstGeom>
          <a:solidFill>
            <a:schemeClr val="accent6">
              <a:alpha val="3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288925" marR="0" lvl="1" indent="-288925" algn="l" defTabSz="914400" rtl="0" eaLnBrk="0" fontAlgn="base" latinLnBrk="0" hangingPunct="0">
              <a:lnSpc>
                <a:spcPct val="100000"/>
              </a:lnSpc>
              <a:spcAft>
                <a:spcPts val="600"/>
              </a:spcAft>
              <a:buClrTx/>
              <a:buSzPct val="100000"/>
              <a:buFont typeface="Arial" panose="020B0604020202020204" pitchFamily="34" charset="0"/>
              <a:buChar char="•"/>
              <a:tabLst/>
              <a:defRPr/>
            </a:pPr>
            <a:r>
              <a:rPr kumimoji="0" lang="en-GB" sz="1200" b="0" i="0" u="none" strike="noStrike" kern="1200" cap="none" spc="0" normalizeH="0" baseline="0" noProof="0">
                <a:ln>
                  <a:noFill/>
                </a:ln>
                <a:solidFill>
                  <a:srgbClr val="21315C"/>
                </a:solidFill>
                <a:effectLst/>
                <a:uLnTx/>
                <a:uFillTx/>
                <a:latin typeface="Montserrat"/>
                <a:ea typeface="+mn-ea"/>
                <a:cs typeface="+mn-cs"/>
              </a:rPr>
              <a:t>Low turnover of positions</a:t>
            </a:r>
          </a:p>
          <a:p>
            <a:pPr marL="288925" marR="0" lvl="1" indent="-288925" algn="l" defTabSz="914400" rtl="0" eaLnBrk="0" fontAlgn="base" latinLnBrk="0" hangingPunct="0">
              <a:lnSpc>
                <a:spcPct val="100000"/>
              </a:lnSpc>
              <a:spcAft>
                <a:spcPts val="600"/>
              </a:spcAft>
              <a:buClrTx/>
              <a:buSzPct val="100000"/>
              <a:buFont typeface="Arial" panose="020B0604020202020204" pitchFamily="34" charset="0"/>
              <a:buChar char="•"/>
              <a:tabLst/>
              <a:defRPr/>
            </a:pPr>
            <a:r>
              <a:rPr kumimoji="0" lang="en-GB" sz="1200" b="0" i="0" u="none" strike="noStrike" kern="1200" cap="none" spc="0" normalizeH="0" baseline="0" noProof="0">
                <a:ln>
                  <a:noFill/>
                </a:ln>
                <a:solidFill>
                  <a:srgbClr val="21315C"/>
                </a:solidFill>
                <a:effectLst/>
                <a:uLnTx/>
                <a:uFillTx/>
                <a:latin typeface="Montserrat"/>
                <a:ea typeface="+mn-ea"/>
                <a:cs typeface="+mn-cs"/>
              </a:rPr>
              <a:t>3 – 5 year average holding period</a:t>
            </a:r>
          </a:p>
        </p:txBody>
      </p:sp>
      <p:sp>
        <p:nvSpPr>
          <p:cNvPr id="9" name="Rectangle: Rounded Corners 8">
            <a:extLst>
              <a:ext uri="{FF2B5EF4-FFF2-40B4-BE49-F238E27FC236}">
                <a16:creationId xmlns:a16="http://schemas.microsoft.com/office/drawing/2014/main" id="{D496067F-9BAA-4D2E-9C2E-939D8C102E7D}"/>
              </a:ext>
            </a:extLst>
          </p:cNvPr>
          <p:cNvSpPr/>
          <p:nvPr/>
        </p:nvSpPr>
        <p:spPr>
          <a:xfrm>
            <a:off x="838200" y="4326471"/>
            <a:ext cx="2286000" cy="778929"/>
          </a:xfrm>
          <a:prstGeom prst="roundRect">
            <a:avLst>
              <a:gd name="adj" fmla="val 12735"/>
            </a:avLst>
          </a:prstGeom>
          <a:solidFill>
            <a:srgbClr val="21315C"/>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2000" b="0">
                <a:solidFill>
                  <a:schemeClr val="bg1"/>
                </a:solidFill>
                <a:latin typeface="+mj-lt"/>
              </a:rPr>
              <a:t>Turnover</a:t>
            </a:r>
          </a:p>
        </p:txBody>
      </p:sp>
      <p:sp>
        <p:nvSpPr>
          <p:cNvPr id="10" name="Rectangle: Rounded Corners 9">
            <a:extLst>
              <a:ext uri="{FF2B5EF4-FFF2-40B4-BE49-F238E27FC236}">
                <a16:creationId xmlns:a16="http://schemas.microsoft.com/office/drawing/2014/main" id="{DE183745-1223-4791-AAAB-4D94E7C8EBD8}"/>
              </a:ext>
            </a:extLst>
          </p:cNvPr>
          <p:cNvSpPr/>
          <p:nvPr/>
        </p:nvSpPr>
        <p:spPr>
          <a:xfrm>
            <a:off x="3124200" y="5402796"/>
            <a:ext cx="7953375" cy="778929"/>
          </a:xfrm>
          <a:prstGeom prst="roundRect">
            <a:avLst>
              <a:gd name="adj" fmla="val 14504"/>
            </a:avLst>
          </a:prstGeom>
          <a:solidFill>
            <a:schemeClr val="accent6">
              <a:alpha val="3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288925" marR="0" lvl="1" indent="-288925" algn="l" defTabSz="914400" rtl="0" eaLnBrk="0" fontAlgn="base" latinLnBrk="0" hangingPunct="0">
              <a:lnSpc>
                <a:spcPct val="100000"/>
              </a:lnSpc>
              <a:spcAft>
                <a:spcPts val="600"/>
              </a:spcAft>
              <a:buClrTx/>
              <a:buSzPct val="100000"/>
              <a:buFont typeface="Arial" panose="020B0604020202020204" pitchFamily="34" charset="0"/>
              <a:buChar char="•"/>
              <a:tabLst>
                <a:tab pos="288925" algn="l"/>
              </a:tabLst>
              <a:defRPr/>
            </a:pPr>
            <a:r>
              <a:rPr kumimoji="0" lang="en-GB" sz="1200" b="0" i="0" u="none" strike="noStrike" kern="1200" cap="none" spc="0" normalizeH="0" baseline="0" noProof="0">
                <a:ln>
                  <a:noFill/>
                </a:ln>
                <a:solidFill>
                  <a:srgbClr val="21315C"/>
                </a:solidFill>
                <a:effectLst/>
                <a:uLnTx/>
                <a:uFillTx/>
                <a:latin typeface="Montserrat"/>
                <a:ea typeface="+mn-ea"/>
                <a:cs typeface="+mn-cs"/>
              </a:rPr>
              <a:t>Fundamentally driven stock selection – index agnostic</a:t>
            </a:r>
          </a:p>
          <a:p>
            <a:pPr marL="288925" marR="0" lvl="1" indent="-288925" algn="l" defTabSz="914400" rtl="0" eaLnBrk="0" fontAlgn="base" latinLnBrk="0" hangingPunct="0">
              <a:lnSpc>
                <a:spcPct val="100000"/>
              </a:lnSpc>
              <a:spcAft>
                <a:spcPts val="600"/>
              </a:spcAft>
              <a:buClrTx/>
              <a:buSzPct val="100000"/>
              <a:buFont typeface="Arial" panose="020B0604020202020204" pitchFamily="34" charset="0"/>
              <a:buChar char="•"/>
              <a:tabLst>
                <a:tab pos="288925" algn="l"/>
              </a:tabLst>
              <a:defRPr/>
            </a:pPr>
            <a:r>
              <a:rPr kumimoji="0" lang="en-GB" sz="1200" b="0" i="0" u="none" strike="noStrike" kern="1200" cap="none" spc="0" normalizeH="0" baseline="0" noProof="0">
                <a:ln>
                  <a:noFill/>
                </a:ln>
                <a:solidFill>
                  <a:srgbClr val="21315C"/>
                </a:solidFill>
                <a:effectLst/>
                <a:uLnTx/>
                <a:uFillTx/>
                <a:latin typeface="Montserrat"/>
                <a:ea typeface="+mn-ea"/>
                <a:cs typeface="+mn-cs"/>
              </a:rPr>
              <a:t>Consider macro factors at the company level</a:t>
            </a:r>
          </a:p>
          <a:p>
            <a:pPr marL="288925" marR="0" lvl="1" indent="-288925" algn="l" defTabSz="914400" rtl="0" eaLnBrk="0" fontAlgn="base" latinLnBrk="0" hangingPunct="0">
              <a:lnSpc>
                <a:spcPct val="100000"/>
              </a:lnSpc>
              <a:spcAft>
                <a:spcPts val="600"/>
              </a:spcAft>
              <a:buClrTx/>
              <a:buSzPct val="100000"/>
              <a:buFont typeface="Arial" panose="020B0604020202020204" pitchFamily="34" charset="0"/>
              <a:buChar char="•"/>
              <a:tabLst>
                <a:tab pos="288925" algn="l"/>
              </a:tabLst>
              <a:defRPr/>
            </a:pPr>
            <a:r>
              <a:rPr kumimoji="0" lang="en-GB" sz="1200" b="0" i="0" u="none" strike="noStrike" kern="1200" cap="none" spc="0" normalizeH="0" baseline="0" noProof="0">
                <a:ln>
                  <a:noFill/>
                </a:ln>
                <a:solidFill>
                  <a:srgbClr val="21315C"/>
                </a:solidFill>
                <a:effectLst/>
                <a:uLnTx/>
                <a:uFillTx/>
                <a:latin typeface="Montserrat"/>
                <a:ea typeface="+mn-ea"/>
                <a:cs typeface="+mn-cs"/>
              </a:rPr>
              <a:t>Regularly assess concentration risks in portfolio</a:t>
            </a:r>
          </a:p>
        </p:txBody>
      </p:sp>
      <p:sp>
        <p:nvSpPr>
          <p:cNvPr id="11" name="Rectangle: Rounded Corners 10">
            <a:extLst>
              <a:ext uri="{FF2B5EF4-FFF2-40B4-BE49-F238E27FC236}">
                <a16:creationId xmlns:a16="http://schemas.microsoft.com/office/drawing/2014/main" id="{3ED162D7-DDD9-4314-B04E-A358609158DD}"/>
              </a:ext>
            </a:extLst>
          </p:cNvPr>
          <p:cNvSpPr/>
          <p:nvPr/>
        </p:nvSpPr>
        <p:spPr>
          <a:xfrm>
            <a:off x="838200" y="5402796"/>
            <a:ext cx="2286000" cy="778929"/>
          </a:xfrm>
          <a:prstGeom prst="roundRect">
            <a:avLst>
              <a:gd name="adj" fmla="val 13886"/>
            </a:avLst>
          </a:prstGeom>
          <a:solidFill>
            <a:srgbClr val="21315C"/>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2000" b="0">
                <a:solidFill>
                  <a:schemeClr val="bg1"/>
                </a:solidFill>
                <a:latin typeface="+mj-lt"/>
              </a:rPr>
              <a:t>Macro/</a:t>
            </a:r>
            <a:br>
              <a:rPr lang="en-GB" sz="2000" b="0">
                <a:solidFill>
                  <a:schemeClr val="bg1"/>
                </a:solidFill>
                <a:latin typeface="+mj-lt"/>
              </a:rPr>
            </a:br>
            <a:r>
              <a:rPr lang="en-GB" sz="2000" b="0">
                <a:solidFill>
                  <a:schemeClr val="bg1"/>
                </a:solidFill>
                <a:latin typeface="+mj-lt"/>
              </a:rPr>
              <a:t>Top-down</a:t>
            </a:r>
          </a:p>
        </p:txBody>
      </p:sp>
      <p:sp>
        <p:nvSpPr>
          <p:cNvPr id="12" name="Slide Number Placeholder 11">
            <a:extLst>
              <a:ext uri="{FF2B5EF4-FFF2-40B4-BE49-F238E27FC236}">
                <a16:creationId xmlns:a16="http://schemas.microsoft.com/office/drawing/2014/main" id="{FFE64DD3-5E7D-4ABC-94E3-E5231B41794E}"/>
              </a:ext>
            </a:extLst>
          </p:cNvPr>
          <p:cNvSpPr>
            <a:spLocks noGrp="1"/>
          </p:cNvSpPr>
          <p:nvPr>
            <p:ph type="sldNum" sz="quarter" idx="16"/>
          </p:nvPr>
        </p:nvSpPr>
        <p:spPr/>
        <p:txBody>
          <a:bodyPr/>
          <a:lstStyle/>
          <a:p>
            <a:fld id="{80C09EF9-B2B1-4CDF-A903-08D723B35DB9}" type="slidenum">
              <a:rPr lang="en-GB" smtClean="0"/>
              <a:pPr/>
              <a:t>25</a:t>
            </a:fld>
            <a:endParaRPr lang="en-GB"/>
          </a:p>
        </p:txBody>
      </p:sp>
    </p:spTree>
    <p:extLst>
      <p:ext uri="{BB962C8B-B14F-4D97-AF65-F5344CB8AC3E}">
        <p14:creationId xmlns:p14="http://schemas.microsoft.com/office/powerpoint/2010/main" val="37589400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787F58-ACB1-4A7B-B177-7831460F1453}"/>
              </a:ext>
            </a:extLst>
          </p:cNvPr>
          <p:cNvSpPr>
            <a:spLocks noGrp="1"/>
          </p:cNvSpPr>
          <p:nvPr>
            <p:ph type="body" sz="quarter" idx="12"/>
          </p:nvPr>
        </p:nvSpPr>
        <p:spPr>
          <a:xfrm>
            <a:off x="831853" y="83227"/>
            <a:ext cx="10756247" cy="215444"/>
          </a:xfrm>
        </p:spPr>
        <p:txBody>
          <a:bodyPr/>
          <a:lstStyle/>
          <a:p>
            <a:r>
              <a:rPr lang="en-US"/>
              <a:t>Portfolio</a:t>
            </a:r>
            <a:endParaRPr lang="en-GB"/>
          </a:p>
        </p:txBody>
      </p:sp>
      <p:sp>
        <p:nvSpPr>
          <p:cNvPr id="3" name="Text Placeholder 2">
            <a:extLst>
              <a:ext uri="{FF2B5EF4-FFF2-40B4-BE49-F238E27FC236}">
                <a16:creationId xmlns:a16="http://schemas.microsoft.com/office/drawing/2014/main" id="{881DDF53-D58F-40A1-955C-5CCDC91739F6}"/>
              </a:ext>
            </a:extLst>
          </p:cNvPr>
          <p:cNvSpPr>
            <a:spLocks noGrp="1"/>
          </p:cNvSpPr>
          <p:nvPr>
            <p:ph type="body" sz="quarter" idx="15"/>
          </p:nvPr>
        </p:nvSpPr>
        <p:spPr/>
        <p:txBody>
          <a:bodyPr/>
          <a:lstStyle/>
          <a:p>
            <a:r>
              <a:rPr lang="en-US"/>
              <a:t>Sell Discipline</a:t>
            </a:r>
            <a:endParaRPr lang="en-GB"/>
          </a:p>
        </p:txBody>
      </p:sp>
      <p:sp>
        <p:nvSpPr>
          <p:cNvPr id="4" name="Rectangle: Rounded Corners 3">
            <a:extLst>
              <a:ext uri="{FF2B5EF4-FFF2-40B4-BE49-F238E27FC236}">
                <a16:creationId xmlns:a16="http://schemas.microsoft.com/office/drawing/2014/main" id="{B66235E6-422F-4F7E-B897-ECFA674289E5}"/>
              </a:ext>
            </a:extLst>
          </p:cNvPr>
          <p:cNvSpPr/>
          <p:nvPr/>
        </p:nvSpPr>
        <p:spPr>
          <a:xfrm>
            <a:off x="3124200" y="1680959"/>
            <a:ext cx="8229600" cy="822960"/>
          </a:xfrm>
          <a:prstGeom prst="roundRect">
            <a:avLst>
              <a:gd name="adj" fmla="val 12681"/>
            </a:avLst>
          </a:prstGeom>
          <a:solidFill>
            <a:schemeClr val="accent6">
              <a:alpha val="3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eaLnBrk="0" fontAlgn="base" hangingPunct="0">
              <a:spcAft>
                <a:spcPts val="600"/>
              </a:spcAft>
              <a:buSzPct val="150000"/>
              <a:defRPr/>
            </a:pPr>
            <a:endParaRPr kumimoji="0" lang="en-GB" sz="1200" b="0" i="0" u="none" strike="noStrike" kern="1200" cap="none" spc="0" normalizeH="0" baseline="0" noProof="0">
              <a:ln>
                <a:noFill/>
              </a:ln>
              <a:solidFill>
                <a:srgbClr val="21315C"/>
              </a:solidFill>
              <a:effectLst/>
              <a:uLnTx/>
              <a:uFillTx/>
              <a:latin typeface="Montserrat"/>
              <a:ea typeface="+mn-ea"/>
              <a:cs typeface="+mn-cs"/>
            </a:endParaRPr>
          </a:p>
        </p:txBody>
      </p:sp>
      <p:sp>
        <p:nvSpPr>
          <p:cNvPr id="7" name="Rectangle: Rounded Corners 6">
            <a:extLst>
              <a:ext uri="{FF2B5EF4-FFF2-40B4-BE49-F238E27FC236}">
                <a16:creationId xmlns:a16="http://schemas.microsoft.com/office/drawing/2014/main" id="{F5A8BEA0-A7FE-46F7-B516-01845EB86FCE}"/>
              </a:ext>
            </a:extLst>
          </p:cNvPr>
          <p:cNvSpPr/>
          <p:nvPr/>
        </p:nvSpPr>
        <p:spPr>
          <a:xfrm>
            <a:off x="838200" y="1680959"/>
            <a:ext cx="2286000" cy="822960"/>
          </a:xfrm>
          <a:prstGeom prst="roundRect">
            <a:avLst>
              <a:gd name="adj" fmla="val 12810"/>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2000" b="0">
                <a:solidFill>
                  <a:schemeClr val="bg1"/>
                </a:solidFill>
                <a:latin typeface="+mj-lt"/>
              </a:rPr>
              <a:t>Quality</a:t>
            </a:r>
          </a:p>
        </p:txBody>
      </p:sp>
      <p:graphicFrame>
        <p:nvGraphicFramePr>
          <p:cNvPr id="8" name="Table 5">
            <a:extLst>
              <a:ext uri="{FF2B5EF4-FFF2-40B4-BE49-F238E27FC236}">
                <a16:creationId xmlns:a16="http://schemas.microsoft.com/office/drawing/2014/main" id="{5B099447-0066-4905-8805-5B009576DCF2}"/>
              </a:ext>
            </a:extLst>
          </p:cNvPr>
          <p:cNvGraphicFramePr>
            <a:graphicFrameLocks noGrp="1"/>
          </p:cNvGraphicFramePr>
          <p:nvPr>
            <p:extLst>
              <p:ext uri="{D42A27DB-BD31-4B8C-83A1-F6EECF244321}">
                <p14:modId xmlns:p14="http://schemas.microsoft.com/office/powerpoint/2010/main" val="1593489001"/>
              </p:ext>
            </p:extLst>
          </p:nvPr>
        </p:nvGraphicFramePr>
        <p:xfrm>
          <a:off x="3124200" y="1724668"/>
          <a:ext cx="5172512" cy="735542"/>
        </p:xfrm>
        <a:graphic>
          <a:graphicData uri="http://schemas.openxmlformats.org/drawingml/2006/table">
            <a:tbl>
              <a:tblPr firstRow="1" bandRow="1">
                <a:tableStyleId>{5940675A-B579-460E-94D1-54222C63F5DA}</a:tableStyleId>
              </a:tblPr>
              <a:tblGrid>
                <a:gridCol w="5172512">
                  <a:extLst>
                    <a:ext uri="{9D8B030D-6E8A-4147-A177-3AD203B41FA5}">
                      <a16:colId xmlns:a16="http://schemas.microsoft.com/office/drawing/2014/main" val="1427297885"/>
                    </a:ext>
                  </a:extLst>
                </a:gridCol>
              </a:tblGrid>
              <a:tr h="367771">
                <a:tc>
                  <a:txBody>
                    <a:bodyPr/>
                    <a:lstStyle/>
                    <a:p>
                      <a:pPr marL="171450" lvl="0" indent="-171450" algn="l">
                        <a:buFont typeface="Arial" panose="020B0604020202020204" pitchFamily="34" charset="0"/>
                        <a:buChar char="•"/>
                      </a:pPr>
                      <a:r>
                        <a:rPr lang="en-US" sz="1200"/>
                        <a:t>Weakening return on capital profile</a:t>
                      </a:r>
                      <a:endParaRPr lang="en-GB" sz="120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86479156"/>
                  </a:ext>
                </a:extLst>
              </a:tr>
              <a:tr h="367771">
                <a:tc>
                  <a:txBody>
                    <a:bodyPr/>
                    <a:lstStyle/>
                    <a:p>
                      <a:pPr marL="171450" lvl="0" indent="-171450" algn="l">
                        <a:buFont typeface="Arial" panose="020B0604020202020204" pitchFamily="34" charset="0"/>
                        <a:buChar char="•"/>
                      </a:pPr>
                      <a:r>
                        <a:rPr lang="en-GB" sz="1200"/>
                        <a:t>Balance sheet becomes stretched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28820843"/>
                  </a:ext>
                </a:extLst>
              </a:tr>
            </a:tbl>
          </a:graphicData>
        </a:graphic>
      </p:graphicFrame>
      <p:sp>
        <p:nvSpPr>
          <p:cNvPr id="9" name="Rectangle: Rounded Corners 8">
            <a:extLst>
              <a:ext uri="{FF2B5EF4-FFF2-40B4-BE49-F238E27FC236}">
                <a16:creationId xmlns:a16="http://schemas.microsoft.com/office/drawing/2014/main" id="{1CECCCF2-0046-4EFB-B89D-4B8431429BFB}"/>
              </a:ext>
            </a:extLst>
          </p:cNvPr>
          <p:cNvSpPr/>
          <p:nvPr/>
        </p:nvSpPr>
        <p:spPr>
          <a:xfrm>
            <a:off x="3124200" y="2731770"/>
            <a:ext cx="8229600" cy="822960"/>
          </a:xfrm>
          <a:prstGeom prst="roundRect">
            <a:avLst>
              <a:gd name="adj" fmla="val 15171"/>
            </a:avLst>
          </a:prstGeom>
          <a:solidFill>
            <a:schemeClr val="accent6">
              <a:alpha val="3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eaLnBrk="0" fontAlgn="base" hangingPunct="0">
              <a:spcAft>
                <a:spcPts val="600"/>
              </a:spcAft>
              <a:buSzPct val="150000"/>
              <a:defRPr/>
            </a:pPr>
            <a:endParaRPr kumimoji="0" lang="en-GB" sz="1200" b="0" i="0" u="none" strike="noStrike" kern="1200" cap="none" spc="0" normalizeH="0" baseline="0" noProof="0">
              <a:ln>
                <a:noFill/>
              </a:ln>
              <a:solidFill>
                <a:srgbClr val="21315C"/>
              </a:solidFill>
              <a:effectLst/>
              <a:uLnTx/>
              <a:uFillTx/>
              <a:latin typeface="Montserrat"/>
              <a:ea typeface="+mn-ea"/>
              <a:cs typeface="+mn-cs"/>
            </a:endParaRPr>
          </a:p>
        </p:txBody>
      </p:sp>
      <p:sp>
        <p:nvSpPr>
          <p:cNvPr id="10" name="Rectangle: Rounded Corners 9">
            <a:extLst>
              <a:ext uri="{FF2B5EF4-FFF2-40B4-BE49-F238E27FC236}">
                <a16:creationId xmlns:a16="http://schemas.microsoft.com/office/drawing/2014/main" id="{79DEE06E-3820-4875-A9DA-2BC33BAA17E9}"/>
              </a:ext>
            </a:extLst>
          </p:cNvPr>
          <p:cNvSpPr/>
          <p:nvPr/>
        </p:nvSpPr>
        <p:spPr>
          <a:xfrm>
            <a:off x="838200" y="2731770"/>
            <a:ext cx="2286000" cy="822960"/>
          </a:xfrm>
          <a:prstGeom prst="roundRect">
            <a:avLst>
              <a:gd name="adj" fmla="val 12898"/>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2000" b="0">
                <a:solidFill>
                  <a:schemeClr val="bg1"/>
                </a:solidFill>
                <a:latin typeface="+mj-lt"/>
              </a:rPr>
              <a:t>Sustainability</a:t>
            </a:r>
          </a:p>
        </p:txBody>
      </p:sp>
      <p:sp>
        <p:nvSpPr>
          <p:cNvPr id="12" name="Rectangle: Rounded Corners 11">
            <a:extLst>
              <a:ext uri="{FF2B5EF4-FFF2-40B4-BE49-F238E27FC236}">
                <a16:creationId xmlns:a16="http://schemas.microsoft.com/office/drawing/2014/main" id="{A21E4740-D241-4253-884D-D0E7CAF403AB}"/>
              </a:ext>
            </a:extLst>
          </p:cNvPr>
          <p:cNvSpPr/>
          <p:nvPr/>
        </p:nvSpPr>
        <p:spPr>
          <a:xfrm>
            <a:off x="3124200" y="3738872"/>
            <a:ext cx="8229600" cy="822960"/>
          </a:xfrm>
          <a:prstGeom prst="roundRect">
            <a:avLst>
              <a:gd name="adj" fmla="val 11280"/>
            </a:avLst>
          </a:prstGeom>
          <a:solidFill>
            <a:schemeClr val="accent6">
              <a:alpha val="3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eaLnBrk="0" fontAlgn="base" hangingPunct="0">
              <a:spcAft>
                <a:spcPts val="600"/>
              </a:spcAft>
              <a:buSzPct val="150000"/>
              <a:defRPr/>
            </a:pPr>
            <a:endParaRPr kumimoji="0" lang="en-GB" sz="1200" b="0" i="0" u="none" strike="noStrike" kern="1200" cap="none" spc="0" normalizeH="0" baseline="0" noProof="0">
              <a:ln>
                <a:noFill/>
              </a:ln>
              <a:solidFill>
                <a:srgbClr val="21315C"/>
              </a:solidFill>
              <a:effectLst/>
              <a:uLnTx/>
              <a:uFillTx/>
              <a:latin typeface="Montserrat"/>
              <a:ea typeface="+mn-ea"/>
              <a:cs typeface="+mn-cs"/>
            </a:endParaRPr>
          </a:p>
        </p:txBody>
      </p:sp>
      <p:sp>
        <p:nvSpPr>
          <p:cNvPr id="13" name="Rectangle: Rounded Corners 12">
            <a:extLst>
              <a:ext uri="{FF2B5EF4-FFF2-40B4-BE49-F238E27FC236}">
                <a16:creationId xmlns:a16="http://schemas.microsoft.com/office/drawing/2014/main" id="{94170643-AAB8-43EF-8EF4-0EAA133FB763}"/>
              </a:ext>
            </a:extLst>
          </p:cNvPr>
          <p:cNvSpPr/>
          <p:nvPr/>
        </p:nvSpPr>
        <p:spPr>
          <a:xfrm>
            <a:off x="838200" y="3738872"/>
            <a:ext cx="2286000" cy="822960"/>
          </a:xfrm>
          <a:prstGeom prst="roundRect">
            <a:avLst>
              <a:gd name="adj" fmla="val 12963"/>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2000" b="0">
                <a:solidFill>
                  <a:schemeClr val="bg1"/>
                </a:solidFill>
                <a:latin typeface="+mj-lt"/>
              </a:rPr>
              <a:t>Growth</a:t>
            </a:r>
          </a:p>
        </p:txBody>
      </p:sp>
      <p:graphicFrame>
        <p:nvGraphicFramePr>
          <p:cNvPr id="14" name="Table 5">
            <a:extLst>
              <a:ext uri="{FF2B5EF4-FFF2-40B4-BE49-F238E27FC236}">
                <a16:creationId xmlns:a16="http://schemas.microsoft.com/office/drawing/2014/main" id="{6AE0D1A1-B611-479A-8E21-610AA6577A5C}"/>
              </a:ext>
            </a:extLst>
          </p:cNvPr>
          <p:cNvGraphicFramePr>
            <a:graphicFrameLocks noGrp="1"/>
          </p:cNvGraphicFramePr>
          <p:nvPr>
            <p:extLst>
              <p:ext uri="{D42A27DB-BD31-4B8C-83A1-F6EECF244321}">
                <p14:modId xmlns:p14="http://schemas.microsoft.com/office/powerpoint/2010/main" val="130195870"/>
              </p:ext>
            </p:extLst>
          </p:nvPr>
        </p:nvGraphicFramePr>
        <p:xfrm>
          <a:off x="3124200" y="3782581"/>
          <a:ext cx="6655231" cy="735542"/>
        </p:xfrm>
        <a:graphic>
          <a:graphicData uri="http://schemas.openxmlformats.org/drawingml/2006/table">
            <a:tbl>
              <a:tblPr firstRow="1" bandRow="1">
                <a:tableStyleId>{5940675A-B579-460E-94D1-54222C63F5DA}</a:tableStyleId>
              </a:tblPr>
              <a:tblGrid>
                <a:gridCol w="6655231">
                  <a:extLst>
                    <a:ext uri="{9D8B030D-6E8A-4147-A177-3AD203B41FA5}">
                      <a16:colId xmlns:a16="http://schemas.microsoft.com/office/drawing/2014/main" val="1427297885"/>
                    </a:ext>
                  </a:extLst>
                </a:gridCol>
              </a:tblGrid>
              <a:tr h="367771">
                <a:tc>
                  <a:txBody>
                    <a:bodyPr/>
                    <a:lstStyle/>
                    <a:p>
                      <a:pPr marL="171450" lvl="0" indent="-171450" algn="l">
                        <a:buFont typeface="Arial" panose="020B0604020202020204" pitchFamily="34" charset="0"/>
                        <a:buChar char="•"/>
                      </a:pPr>
                      <a:r>
                        <a:rPr lang="en-GB" sz="1200" b="0" kern="1200">
                          <a:solidFill>
                            <a:schemeClr val="tx1"/>
                          </a:solidFill>
                          <a:latin typeface="+mn-lt"/>
                          <a:ea typeface="+mn-ea"/>
                          <a:cs typeface="+mn-cs"/>
                        </a:rPr>
                        <a:t>Slowing growth with no obvious catalysts for future reacceleration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86479156"/>
                  </a:ext>
                </a:extLst>
              </a:tr>
              <a:tr h="367771">
                <a:tc>
                  <a:txBody>
                    <a:bodyPr/>
                    <a:lstStyle/>
                    <a:p>
                      <a:pPr marL="171450" lvl="0" indent="-171450" algn="l">
                        <a:buFont typeface="Arial" panose="020B0604020202020204" pitchFamily="34" charset="0"/>
                        <a:buChar char="•"/>
                      </a:pPr>
                      <a:r>
                        <a:rPr lang="en-GB" sz="1200" b="0" kern="1200">
                          <a:solidFill>
                            <a:schemeClr val="tx1"/>
                          </a:solidFill>
                          <a:latin typeface="+mn-lt"/>
                          <a:ea typeface="+mn-ea"/>
                          <a:cs typeface="+mn-cs"/>
                        </a:rPr>
                        <a:t>Company no longer offering compelling upside / multiple re-rating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28820843"/>
                  </a:ext>
                </a:extLst>
              </a:tr>
            </a:tbl>
          </a:graphicData>
        </a:graphic>
      </p:graphicFrame>
      <p:sp>
        <p:nvSpPr>
          <p:cNvPr id="15" name="Rectangle: Rounded Corners 14">
            <a:extLst>
              <a:ext uri="{FF2B5EF4-FFF2-40B4-BE49-F238E27FC236}">
                <a16:creationId xmlns:a16="http://schemas.microsoft.com/office/drawing/2014/main" id="{C53E9C33-38B8-492C-B48D-C92140D02174}"/>
              </a:ext>
            </a:extLst>
          </p:cNvPr>
          <p:cNvSpPr/>
          <p:nvPr/>
        </p:nvSpPr>
        <p:spPr>
          <a:xfrm>
            <a:off x="3124200" y="4758772"/>
            <a:ext cx="8229600" cy="822960"/>
          </a:xfrm>
          <a:prstGeom prst="roundRect">
            <a:avLst>
              <a:gd name="adj" fmla="val 11280"/>
            </a:avLst>
          </a:prstGeom>
          <a:solidFill>
            <a:schemeClr val="accent6">
              <a:alpha val="3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eaLnBrk="0" fontAlgn="base" hangingPunct="0">
              <a:spcAft>
                <a:spcPts val="600"/>
              </a:spcAft>
              <a:buSzPct val="150000"/>
              <a:defRPr/>
            </a:pPr>
            <a:endParaRPr kumimoji="0" lang="en-GB" sz="1200" b="0" i="0" u="none" strike="noStrike" kern="1200" cap="none" spc="0" normalizeH="0" baseline="0" noProof="0">
              <a:ln>
                <a:noFill/>
              </a:ln>
              <a:solidFill>
                <a:srgbClr val="21315C"/>
              </a:solidFill>
              <a:effectLst/>
              <a:uLnTx/>
              <a:uFillTx/>
              <a:latin typeface="Montserrat"/>
              <a:ea typeface="+mn-ea"/>
              <a:cs typeface="+mn-cs"/>
            </a:endParaRPr>
          </a:p>
        </p:txBody>
      </p:sp>
      <p:sp>
        <p:nvSpPr>
          <p:cNvPr id="16" name="Rectangle: Rounded Corners 15">
            <a:extLst>
              <a:ext uri="{FF2B5EF4-FFF2-40B4-BE49-F238E27FC236}">
                <a16:creationId xmlns:a16="http://schemas.microsoft.com/office/drawing/2014/main" id="{6B3BCEB5-D589-4CB4-800B-01657EED32CE}"/>
              </a:ext>
            </a:extLst>
          </p:cNvPr>
          <p:cNvSpPr/>
          <p:nvPr/>
        </p:nvSpPr>
        <p:spPr>
          <a:xfrm>
            <a:off x="838200" y="4758772"/>
            <a:ext cx="2286000" cy="822960"/>
          </a:xfrm>
          <a:prstGeom prst="roundRect">
            <a:avLst>
              <a:gd name="adj" fmla="val 13433"/>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2000" b="0">
                <a:solidFill>
                  <a:schemeClr val="bg1"/>
                </a:solidFill>
                <a:latin typeface="+mj-lt"/>
              </a:rPr>
              <a:t>Conviction</a:t>
            </a:r>
          </a:p>
        </p:txBody>
      </p:sp>
      <p:graphicFrame>
        <p:nvGraphicFramePr>
          <p:cNvPr id="17" name="Table 5">
            <a:extLst>
              <a:ext uri="{FF2B5EF4-FFF2-40B4-BE49-F238E27FC236}">
                <a16:creationId xmlns:a16="http://schemas.microsoft.com/office/drawing/2014/main" id="{0E816924-2E75-4666-88E5-9AC94108465B}"/>
              </a:ext>
            </a:extLst>
          </p:cNvPr>
          <p:cNvGraphicFramePr>
            <a:graphicFrameLocks noGrp="1"/>
          </p:cNvGraphicFramePr>
          <p:nvPr>
            <p:extLst>
              <p:ext uri="{D42A27DB-BD31-4B8C-83A1-F6EECF244321}">
                <p14:modId xmlns:p14="http://schemas.microsoft.com/office/powerpoint/2010/main" val="3008467561"/>
              </p:ext>
            </p:extLst>
          </p:nvPr>
        </p:nvGraphicFramePr>
        <p:xfrm>
          <a:off x="3124200" y="4802481"/>
          <a:ext cx="5508072" cy="735542"/>
        </p:xfrm>
        <a:graphic>
          <a:graphicData uri="http://schemas.openxmlformats.org/drawingml/2006/table">
            <a:tbl>
              <a:tblPr firstRow="1" bandRow="1">
                <a:tableStyleId>{5940675A-B579-460E-94D1-54222C63F5DA}</a:tableStyleId>
              </a:tblPr>
              <a:tblGrid>
                <a:gridCol w="5508072">
                  <a:extLst>
                    <a:ext uri="{9D8B030D-6E8A-4147-A177-3AD203B41FA5}">
                      <a16:colId xmlns:a16="http://schemas.microsoft.com/office/drawing/2014/main" val="1427297885"/>
                    </a:ext>
                  </a:extLst>
                </a:gridCol>
              </a:tblGrid>
              <a:tr h="367771">
                <a:tc>
                  <a:txBody>
                    <a:bodyPr/>
                    <a:lstStyle/>
                    <a:p>
                      <a:pPr marL="171450" lvl="0" indent="-171450" algn="l">
                        <a:buFont typeface="Arial" panose="020B0604020202020204" pitchFamily="34" charset="0"/>
                        <a:buChar char="•"/>
                      </a:pPr>
                      <a:r>
                        <a:rPr lang="en-GB" sz="1200"/>
                        <a:t>Original reason for purchase no longer holds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86479156"/>
                  </a:ext>
                </a:extLst>
              </a:tr>
              <a:tr h="367771">
                <a:tc>
                  <a:txBody>
                    <a:bodyPr/>
                    <a:lstStyle/>
                    <a:p>
                      <a:pPr marL="171450" lvl="0" indent="-171450" algn="l">
                        <a:buFont typeface="Arial" panose="020B0604020202020204" pitchFamily="34" charset="0"/>
                        <a:buChar char="•"/>
                      </a:pPr>
                      <a:r>
                        <a:rPr lang="en-GB" sz="1200"/>
                        <a:t>New idea more compelling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28820843"/>
                  </a:ext>
                </a:extLst>
              </a:tr>
            </a:tbl>
          </a:graphicData>
        </a:graphic>
      </p:graphicFrame>
      <p:graphicFrame>
        <p:nvGraphicFramePr>
          <p:cNvPr id="18" name="Table 5">
            <a:extLst>
              <a:ext uri="{FF2B5EF4-FFF2-40B4-BE49-F238E27FC236}">
                <a16:creationId xmlns:a16="http://schemas.microsoft.com/office/drawing/2014/main" id="{D1E6728A-8A64-4615-B273-20EBE54B61A2}"/>
              </a:ext>
            </a:extLst>
          </p:cNvPr>
          <p:cNvGraphicFramePr>
            <a:graphicFrameLocks noGrp="1"/>
          </p:cNvGraphicFramePr>
          <p:nvPr>
            <p:extLst>
              <p:ext uri="{D42A27DB-BD31-4B8C-83A1-F6EECF244321}">
                <p14:modId xmlns:p14="http://schemas.microsoft.com/office/powerpoint/2010/main" val="1096447702"/>
              </p:ext>
            </p:extLst>
          </p:nvPr>
        </p:nvGraphicFramePr>
        <p:xfrm>
          <a:off x="3124200" y="2971425"/>
          <a:ext cx="6655231" cy="343649"/>
        </p:xfrm>
        <a:graphic>
          <a:graphicData uri="http://schemas.openxmlformats.org/drawingml/2006/table">
            <a:tbl>
              <a:tblPr firstRow="1" bandRow="1">
                <a:tableStyleId>{5940675A-B579-460E-94D1-54222C63F5DA}</a:tableStyleId>
              </a:tblPr>
              <a:tblGrid>
                <a:gridCol w="6655231">
                  <a:extLst>
                    <a:ext uri="{9D8B030D-6E8A-4147-A177-3AD203B41FA5}">
                      <a16:colId xmlns:a16="http://schemas.microsoft.com/office/drawing/2014/main" val="1427297885"/>
                    </a:ext>
                  </a:extLst>
                </a:gridCol>
              </a:tblGrid>
              <a:tr h="343649">
                <a:tc>
                  <a:txBody>
                    <a:bodyPr/>
                    <a:lstStyle/>
                    <a:p>
                      <a:pPr marL="171450" lvl="0" indent="-171450" algn="l">
                        <a:buFont typeface="Arial" panose="020B0604020202020204" pitchFamily="34" charset="0"/>
                        <a:buChar char="•"/>
                      </a:pPr>
                      <a:r>
                        <a:rPr lang="en-GB" sz="1200" b="0" kern="1200">
                          <a:solidFill>
                            <a:schemeClr val="tx1"/>
                          </a:solidFill>
                          <a:latin typeface="+mn-lt"/>
                          <a:ea typeface="+mn-ea"/>
                          <a:cs typeface="+mn-cs"/>
                        </a:rPr>
                        <a:t>Material ESG risks or engages in exclusionary product/services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86479156"/>
                  </a:ext>
                </a:extLst>
              </a:tr>
            </a:tbl>
          </a:graphicData>
        </a:graphic>
      </p:graphicFrame>
      <p:sp>
        <p:nvSpPr>
          <p:cNvPr id="5" name="Slide Number Placeholder 4">
            <a:extLst>
              <a:ext uri="{FF2B5EF4-FFF2-40B4-BE49-F238E27FC236}">
                <a16:creationId xmlns:a16="http://schemas.microsoft.com/office/drawing/2014/main" id="{A92A0470-34A6-4773-A09A-29E952998345}"/>
              </a:ext>
            </a:extLst>
          </p:cNvPr>
          <p:cNvSpPr>
            <a:spLocks noGrp="1"/>
          </p:cNvSpPr>
          <p:nvPr>
            <p:ph type="sldNum" sz="quarter" idx="16"/>
          </p:nvPr>
        </p:nvSpPr>
        <p:spPr/>
        <p:txBody>
          <a:bodyPr/>
          <a:lstStyle/>
          <a:p>
            <a:fld id="{80C09EF9-B2B1-4CDF-A903-08D723B35DB9}" type="slidenum">
              <a:rPr lang="en-GB" smtClean="0"/>
              <a:pPr/>
              <a:t>26</a:t>
            </a:fld>
            <a:endParaRPr lang="en-GB"/>
          </a:p>
        </p:txBody>
      </p:sp>
    </p:spTree>
    <p:extLst>
      <p:ext uri="{BB962C8B-B14F-4D97-AF65-F5344CB8AC3E}">
        <p14:creationId xmlns:p14="http://schemas.microsoft.com/office/powerpoint/2010/main" val="5172916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456ADF9-39E2-0B09-F836-D8829E178B91}"/>
              </a:ext>
            </a:extLst>
          </p:cNvPr>
          <p:cNvPicPr>
            <a:picLocks noChangeAspect="1"/>
          </p:cNvPicPr>
          <p:nvPr/>
        </p:nvPicPr>
        <p:blipFill>
          <a:blip r:embed="rId2"/>
          <a:stretch>
            <a:fillRect/>
          </a:stretch>
        </p:blipFill>
        <p:spPr>
          <a:xfrm>
            <a:off x="2375320" y="854340"/>
            <a:ext cx="7150420" cy="5424907"/>
          </a:xfrm>
          <a:prstGeom prst="rect">
            <a:avLst/>
          </a:prstGeom>
        </p:spPr>
      </p:pic>
      <p:sp>
        <p:nvSpPr>
          <p:cNvPr id="2" name="Text Placeholder 1">
            <a:extLst>
              <a:ext uri="{FF2B5EF4-FFF2-40B4-BE49-F238E27FC236}">
                <a16:creationId xmlns:a16="http://schemas.microsoft.com/office/drawing/2014/main" id="{00787F58-ACB1-4A7B-B177-7831460F1453}"/>
              </a:ext>
            </a:extLst>
          </p:cNvPr>
          <p:cNvSpPr>
            <a:spLocks noGrp="1"/>
          </p:cNvSpPr>
          <p:nvPr>
            <p:ph type="body" sz="quarter" idx="12"/>
          </p:nvPr>
        </p:nvSpPr>
        <p:spPr>
          <a:xfrm>
            <a:off x="831853" y="83227"/>
            <a:ext cx="10756247" cy="215444"/>
          </a:xfrm>
        </p:spPr>
        <p:txBody>
          <a:bodyPr/>
          <a:lstStyle/>
          <a:p>
            <a:r>
              <a:rPr lang="en-US"/>
              <a:t>Portfolio</a:t>
            </a:r>
            <a:endParaRPr lang="en-GB"/>
          </a:p>
        </p:txBody>
      </p:sp>
      <p:sp>
        <p:nvSpPr>
          <p:cNvPr id="3" name="Text Placeholder 2">
            <a:extLst>
              <a:ext uri="{FF2B5EF4-FFF2-40B4-BE49-F238E27FC236}">
                <a16:creationId xmlns:a16="http://schemas.microsoft.com/office/drawing/2014/main" id="{881DDF53-D58F-40A1-955C-5CCDC91739F6}"/>
              </a:ext>
            </a:extLst>
          </p:cNvPr>
          <p:cNvSpPr>
            <a:spLocks noGrp="1"/>
          </p:cNvSpPr>
          <p:nvPr>
            <p:ph type="body" sz="quarter" idx="15"/>
          </p:nvPr>
        </p:nvSpPr>
        <p:spPr/>
        <p:txBody>
          <a:bodyPr/>
          <a:lstStyle/>
          <a:p>
            <a:r>
              <a:rPr lang="en-US"/>
              <a:t>Portfolio Breakdown</a:t>
            </a:r>
            <a:endParaRPr lang="en-GB"/>
          </a:p>
        </p:txBody>
      </p:sp>
      <p:sp>
        <p:nvSpPr>
          <p:cNvPr id="8" name="Content Placeholder 4">
            <a:extLst>
              <a:ext uri="{FF2B5EF4-FFF2-40B4-BE49-F238E27FC236}">
                <a16:creationId xmlns:a16="http://schemas.microsoft.com/office/drawing/2014/main" id="{D092CF74-100C-4A93-A9A7-270C4C8B967A}"/>
              </a:ext>
            </a:extLst>
          </p:cNvPr>
          <p:cNvSpPr txBox="1">
            <a:spLocks/>
          </p:cNvSpPr>
          <p:nvPr/>
        </p:nvSpPr>
        <p:spPr>
          <a:xfrm>
            <a:off x="831850" y="6170032"/>
            <a:ext cx="8905875" cy="483878"/>
          </a:xfrm>
          <a:prstGeom prst="rect">
            <a:avLst/>
          </a:prstGeom>
        </p:spPr>
        <p:txBody>
          <a:bodyPr vert="horz" lIns="0" tIns="45720" rIns="0" bIns="45720" rtlCol="0">
            <a:noAutofit/>
          </a:bodyPr>
          <a:lstStyle>
            <a:lvl1pPr marL="228584" indent="-228584" algn="l" defTabSz="914332" rtl="0" eaLnBrk="1" latinLnBrk="0" hangingPunct="1">
              <a:lnSpc>
                <a:spcPct val="100000"/>
              </a:lnSpc>
              <a:spcBef>
                <a:spcPts val="100"/>
              </a:spcBef>
              <a:spcAft>
                <a:spcPts val="400"/>
              </a:spcAft>
              <a:buFont typeface="Arial" panose="020B0604020202020204" pitchFamily="34" charset="0"/>
              <a:buChar char="•"/>
              <a:defRPr sz="2800" kern="1200">
                <a:solidFill>
                  <a:schemeClr val="tx1"/>
                </a:solidFill>
                <a:latin typeface="+mn-lt"/>
                <a:ea typeface="+mn-ea"/>
                <a:cs typeface="+mn-cs"/>
              </a:defRPr>
            </a:lvl1pPr>
            <a:lvl2pPr marL="685750" indent="-228584" algn="l" defTabSz="914332" rtl="0" eaLnBrk="1" latinLnBrk="0" hangingPunct="1">
              <a:lnSpc>
                <a:spcPct val="100000"/>
              </a:lnSpc>
              <a:spcBef>
                <a:spcPts val="100"/>
              </a:spcBef>
              <a:spcAft>
                <a:spcPts val="400"/>
              </a:spcAft>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100000"/>
              </a:lnSpc>
              <a:spcBef>
                <a:spcPts val="100"/>
              </a:spcBef>
              <a:spcAft>
                <a:spcPts val="400"/>
              </a:spcAft>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100000"/>
              </a:lnSpc>
              <a:spcBef>
                <a:spcPts val="100"/>
              </a:spcBef>
              <a:spcAft>
                <a:spcPts val="400"/>
              </a:spcAft>
              <a:buFont typeface="Arial" panose="020B0604020202020204" pitchFamily="34" charset="0"/>
              <a:buChar char="•"/>
              <a:defRPr sz="1800" kern="1200">
                <a:solidFill>
                  <a:schemeClr val="tx1"/>
                </a:solidFill>
                <a:latin typeface="+mn-lt"/>
                <a:ea typeface="+mn-ea"/>
                <a:cs typeface="+mn-cs"/>
              </a:defRPr>
            </a:lvl4pPr>
            <a:lvl5pPr marL="2057247" indent="-228584" algn="l" defTabSz="914332" rtl="0" eaLnBrk="1" latinLnBrk="0" hangingPunct="1">
              <a:lnSpc>
                <a:spcPct val="100000"/>
              </a:lnSpc>
              <a:spcBef>
                <a:spcPts val="100"/>
              </a:spcBef>
              <a:spcAft>
                <a:spcPts val="400"/>
              </a:spcAft>
              <a:buFont typeface="Arial" panose="020B0604020202020204" pitchFamily="34" charset="0"/>
              <a:buChar char="•"/>
              <a:defRPr sz="18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0"/>
              </a:spcAft>
              <a:buNone/>
            </a:pPr>
            <a:r>
              <a:rPr lang="en-GB" sz="900" i="0">
                <a:solidFill>
                  <a:schemeClr val="tx2"/>
                </a:solidFill>
                <a:latin typeface="Montserrat Light" panose="00000400000000000000" pitchFamily="2" charset="0"/>
                <a:ea typeface="Calibri"/>
                <a:cs typeface="Times New Roman"/>
              </a:rPr>
              <a:t>Source:  Guinness Global Investors, Bloomberg (data as at 30.09.2022)</a:t>
            </a:r>
          </a:p>
          <a:p>
            <a:pPr marL="0" indent="0">
              <a:spcBef>
                <a:spcPts val="0"/>
              </a:spcBef>
              <a:spcAft>
                <a:spcPts val="0"/>
              </a:spcAft>
              <a:buNone/>
            </a:pPr>
            <a:r>
              <a:rPr lang="en-GB" sz="900" i="0">
                <a:solidFill>
                  <a:schemeClr val="tx2"/>
                </a:solidFill>
                <a:latin typeface="Montserrat Light" panose="00000400000000000000" pitchFamily="2" charset="0"/>
                <a:ea typeface="Calibri"/>
                <a:cs typeface="Times New Roman"/>
              </a:rPr>
              <a:t>By receipt of this presentation document in either hard or soft copy, the recipient agrees not to copy, disclose, disseminate or use this information other than in their own fund selection process. Note: this portfolio data is Confidential Information that, until the 10th day of each month, is not in the public domain. </a:t>
            </a:r>
          </a:p>
        </p:txBody>
      </p:sp>
      <p:sp>
        <p:nvSpPr>
          <p:cNvPr id="4" name="Slide Number Placeholder 3">
            <a:extLst>
              <a:ext uri="{FF2B5EF4-FFF2-40B4-BE49-F238E27FC236}">
                <a16:creationId xmlns:a16="http://schemas.microsoft.com/office/drawing/2014/main" id="{036FDD5D-4878-48E3-808F-90AD5CC71A84}"/>
              </a:ext>
            </a:extLst>
          </p:cNvPr>
          <p:cNvSpPr>
            <a:spLocks noGrp="1"/>
          </p:cNvSpPr>
          <p:nvPr>
            <p:ph type="sldNum" sz="quarter" idx="16"/>
          </p:nvPr>
        </p:nvSpPr>
        <p:spPr/>
        <p:txBody>
          <a:bodyPr/>
          <a:lstStyle/>
          <a:p>
            <a:fld id="{80C09EF9-B2B1-4CDF-A903-08D723B35DB9}" type="slidenum">
              <a:rPr lang="en-GB" smtClean="0"/>
              <a:pPr/>
              <a:t>27</a:t>
            </a:fld>
            <a:endParaRPr lang="en-GB"/>
          </a:p>
        </p:txBody>
      </p:sp>
    </p:spTree>
    <p:extLst>
      <p:ext uri="{BB962C8B-B14F-4D97-AF65-F5344CB8AC3E}">
        <p14:creationId xmlns:p14="http://schemas.microsoft.com/office/powerpoint/2010/main" val="2371046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787F58-ACB1-4A7B-B177-7831460F1453}"/>
              </a:ext>
            </a:extLst>
          </p:cNvPr>
          <p:cNvSpPr>
            <a:spLocks noGrp="1"/>
          </p:cNvSpPr>
          <p:nvPr>
            <p:ph type="body" sz="quarter" idx="12"/>
          </p:nvPr>
        </p:nvSpPr>
        <p:spPr>
          <a:xfrm>
            <a:off x="831853" y="83227"/>
            <a:ext cx="10756247" cy="215444"/>
          </a:xfrm>
        </p:spPr>
        <p:txBody>
          <a:bodyPr/>
          <a:lstStyle/>
          <a:p>
            <a:r>
              <a:rPr lang="en-US"/>
              <a:t>Portfolio</a:t>
            </a:r>
            <a:endParaRPr lang="en-GB"/>
          </a:p>
        </p:txBody>
      </p:sp>
      <p:sp>
        <p:nvSpPr>
          <p:cNvPr id="3" name="Text Placeholder 2">
            <a:extLst>
              <a:ext uri="{FF2B5EF4-FFF2-40B4-BE49-F238E27FC236}">
                <a16:creationId xmlns:a16="http://schemas.microsoft.com/office/drawing/2014/main" id="{881DDF53-D58F-40A1-955C-5CCDC91739F6}"/>
              </a:ext>
            </a:extLst>
          </p:cNvPr>
          <p:cNvSpPr>
            <a:spLocks noGrp="1"/>
          </p:cNvSpPr>
          <p:nvPr>
            <p:ph type="body" sz="quarter" idx="15"/>
          </p:nvPr>
        </p:nvSpPr>
        <p:spPr/>
        <p:txBody>
          <a:bodyPr/>
          <a:lstStyle/>
          <a:p>
            <a:r>
              <a:rPr lang="en-GB"/>
              <a:t>Breakdown Vs MSCI World Benchmark</a:t>
            </a:r>
          </a:p>
        </p:txBody>
      </p:sp>
      <p:sp>
        <p:nvSpPr>
          <p:cNvPr id="9" name="Rectangle: Rounded Corners 8">
            <a:extLst>
              <a:ext uri="{FF2B5EF4-FFF2-40B4-BE49-F238E27FC236}">
                <a16:creationId xmlns:a16="http://schemas.microsoft.com/office/drawing/2014/main" id="{110126EB-C981-4819-8B68-DD595104184D}"/>
              </a:ext>
            </a:extLst>
          </p:cNvPr>
          <p:cNvSpPr/>
          <p:nvPr/>
        </p:nvSpPr>
        <p:spPr>
          <a:xfrm>
            <a:off x="650927" y="1076263"/>
            <a:ext cx="4206299" cy="2447114"/>
          </a:xfrm>
          <a:prstGeom prst="roundRect">
            <a:avLst>
              <a:gd name="adj" fmla="val 3087"/>
            </a:avLst>
          </a:prstGeom>
          <a:solidFill>
            <a:schemeClr val="accent6">
              <a:alpha val="30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algn="ctr">
              <a:defRPr/>
            </a:pPr>
            <a:r>
              <a:rPr lang="en-GB" sz="1400" b="1">
                <a:solidFill>
                  <a:schemeClr val="tx1"/>
                </a:solidFill>
                <a:latin typeface="Calibri" panose="020F0502020204030204" pitchFamily="34" charset="0"/>
                <a:cs typeface="Calibri" panose="020F0502020204030204" pitchFamily="34" charset="0"/>
              </a:rPr>
              <a:t>SECTOR ALLOCATION</a:t>
            </a:r>
          </a:p>
          <a:p>
            <a:pPr marL="285750" indent="-285750">
              <a:buFont typeface="Arial" panose="020B0604020202020204" pitchFamily="34" charset="0"/>
              <a:buChar char="•"/>
              <a:defRPr/>
            </a:pPr>
            <a:endParaRPr lang="en-GB" sz="1400">
              <a:solidFill>
                <a:schemeClr val="tx1"/>
              </a:solidFill>
              <a:latin typeface="Calibri" panose="020F0502020204030204" pitchFamily="34" charset="0"/>
              <a:cs typeface="Calibri" panose="020F0502020204030204" pitchFamily="34" charset="0"/>
            </a:endParaRPr>
          </a:p>
          <a:p>
            <a:pPr marL="342900" indent="-342900">
              <a:spcAft>
                <a:spcPts val="600"/>
              </a:spcAft>
              <a:buFont typeface="Arial" panose="020B0604020202020204" pitchFamily="34" charset="0"/>
              <a:buChar char="•"/>
            </a:pPr>
            <a:r>
              <a:rPr lang="en-GB" sz="1400">
                <a:solidFill>
                  <a:schemeClr val="tx1"/>
                </a:solidFill>
                <a:latin typeface="Calibri" panose="020F0502020204030204" pitchFamily="34" charset="0"/>
                <a:cs typeface="Calibri" panose="020F0502020204030204" pitchFamily="34" charset="0"/>
              </a:rPr>
              <a:t>Overweight (and only exposures to) IT, Industrials, Healthcare</a:t>
            </a:r>
          </a:p>
          <a:p>
            <a:pPr marL="342900" indent="-342900">
              <a:spcAft>
                <a:spcPts val="600"/>
              </a:spcAft>
              <a:buFont typeface="Arial" panose="020B0604020202020204" pitchFamily="34" charset="0"/>
              <a:buChar char="•"/>
            </a:pPr>
            <a:r>
              <a:rPr lang="en-GB" sz="1400" b="1">
                <a:solidFill>
                  <a:schemeClr val="tx1"/>
                </a:solidFill>
                <a:latin typeface="Calibri" panose="020F0502020204030204" pitchFamily="34" charset="0"/>
                <a:cs typeface="Calibri" panose="020F0502020204030204" pitchFamily="34" charset="0"/>
              </a:rPr>
              <a:t>Quality filter </a:t>
            </a:r>
            <a:r>
              <a:rPr lang="en-GB" sz="1400">
                <a:solidFill>
                  <a:schemeClr val="tx1"/>
                </a:solidFill>
                <a:latin typeface="Calibri" panose="020F0502020204030204" pitchFamily="34" charset="0"/>
                <a:cs typeface="Calibri" panose="020F0502020204030204" pitchFamily="34" charset="0"/>
              </a:rPr>
              <a:t>removes the majority of commoditised, regulated areas such as Real Estate, Utilities, Energy, Materials</a:t>
            </a:r>
          </a:p>
          <a:p>
            <a:pPr marL="342900" indent="-342900">
              <a:spcAft>
                <a:spcPts val="600"/>
              </a:spcAft>
              <a:buFont typeface="Arial" panose="020B0604020202020204" pitchFamily="34" charset="0"/>
              <a:buChar char="•"/>
            </a:pPr>
            <a:r>
              <a:rPr lang="en-GB" sz="1400" b="1">
                <a:solidFill>
                  <a:schemeClr val="tx1"/>
                </a:solidFill>
                <a:latin typeface="Calibri" panose="020F0502020204030204" pitchFamily="34" charset="0"/>
                <a:cs typeface="Calibri" panose="020F0502020204030204" pitchFamily="34" charset="0"/>
              </a:rPr>
              <a:t>Sustainable and Midcap filters </a:t>
            </a:r>
            <a:r>
              <a:rPr lang="en-GB" sz="1400">
                <a:solidFill>
                  <a:schemeClr val="tx1"/>
                </a:solidFill>
                <a:latin typeface="Calibri" panose="020F0502020204030204" pitchFamily="34" charset="0"/>
                <a:cs typeface="Calibri" panose="020F0502020204030204" pitchFamily="34" charset="0"/>
              </a:rPr>
              <a:t>remove the majority of the remaining sectors</a:t>
            </a:r>
          </a:p>
          <a:p>
            <a:pPr marL="342900" indent="-342900">
              <a:spcAft>
                <a:spcPts val="600"/>
              </a:spcAft>
              <a:buFont typeface="Arial" panose="020B0604020202020204" pitchFamily="34" charset="0"/>
              <a:buChar char="•"/>
            </a:pPr>
            <a:endParaRPr lang="en-GB">
              <a:latin typeface="Calibri" panose="020F0502020204030204" pitchFamily="34" charset="0"/>
              <a:cs typeface="Calibri" panose="020F0502020204030204" pitchFamily="34" charset="0"/>
            </a:endParaRPr>
          </a:p>
        </p:txBody>
      </p:sp>
      <p:sp>
        <p:nvSpPr>
          <p:cNvPr id="10" name="Rectangle: Rounded Corners 9">
            <a:extLst>
              <a:ext uri="{FF2B5EF4-FFF2-40B4-BE49-F238E27FC236}">
                <a16:creationId xmlns:a16="http://schemas.microsoft.com/office/drawing/2014/main" id="{011D0C39-BC14-458F-B694-6FCB2A23255B}"/>
              </a:ext>
            </a:extLst>
          </p:cNvPr>
          <p:cNvSpPr/>
          <p:nvPr/>
        </p:nvSpPr>
        <p:spPr>
          <a:xfrm>
            <a:off x="650926" y="3790424"/>
            <a:ext cx="4206299" cy="2447114"/>
          </a:xfrm>
          <a:prstGeom prst="roundRect">
            <a:avLst>
              <a:gd name="adj" fmla="val 3087"/>
            </a:avLst>
          </a:prstGeom>
          <a:solidFill>
            <a:schemeClr val="accent6">
              <a:alpha val="30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algn="ctr">
              <a:defRPr/>
            </a:pPr>
            <a:endParaRPr lang="en-GB" sz="1400" b="1">
              <a:solidFill>
                <a:schemeClr val="tx1"/>
              </a:solidFill>
              <a:latin typeface="Calibri" panose="020F0502020204030204" pitchFamily="34" charset="0"/>
              <a:cs typeface="Calibri" panose="020F0502020204030204" pitchFamily="34" charset="0"/>
            </a:endParaRPr>
          </a:p>
          <a:p>
            <a:pPr algn="ctr">
              <a:defRPr/>
            </a:pPr>
            <a:r>
              <a:rPr lang="en-GB" sz="1400" b="1">
                <a:solidFill>
                  <a:schemeClr val="tx1"/>
                </a:solidFill>
                <a:latin typeface="Calibri" panose="020F0502020204030204" pitchFamily="34" charset="0"/>
                <a:cs typeface="Calibri" panose="020F0502020204030204" pitchFamily="34" charset="0"/>
              </a:rPr>
              <a:t>REGIONAL ALLOCATION</a:t>
            </a:r>
          </a:p>
          <a:p>
            <a:pPr algn="ctr">
              <a:defRPr/>
            </a:pPr>
            <a:endParaRPr lang="en-GB" sz="1400">
              <a:solidFill>
                <a:schemeClr val="tx1"/>
              </a:solidFill>
              <a:latin typeface="Calibri" panose="020F0502020204030204" pitchFamily="34" charset="0"/>
              <a:cs typeface="Calibri" panose="020F0502020204030204" pitchFamily="34" charset="0"/>
            </a:endParaRPr>
          </a:p>
          <a:p>
            <a:pPr marL="342900" indent="-342900">
              <a:spcAft>
                <a:spcPts val="600"/>
              </a:spcAft>
              <a:buFont typeface="Arial" panose="020B0604020202020204" pitchFamily="34" charset="0"/>
              <a:buChar char="•"/>
            </a:pPr>
            <a:r>
              <a:rPr lang="en-GB" sz="1400">
                <a:solidFill>
                  <a:schemeClr val="tx1"/>
                </a:solidFill>
                <a:latin typeface="Calibri" panose="020F0502020204030204" pitchFamily="34" charset="0"/>
                <a:cs typeface="Calibri" panose="020F0502020204030204" pitchFamily="34" charset="0"/>
              </a:rPr>
              <a:t>Underweight US; no exposure to Japan</a:t>
            </a:r>
          </a:p>
          <a:p>
            <a:pPr marL="342900" indent="-342900">
              <a:spcAft>
                <a:spcPts val="600"/>
              </a:spcAft>
              <a:buFont typeface="Arial" panose="020B0604020202020204" pitchFamily="34" charset="0"/>
              <a:buChar char="•"/>
            </a:pPr>
            <a:endParaRPr lang="en-GB" sz="1400">
              <a:solidFill>
                <a:schemeClr val="tx1"/>
              </a:solidFill>
              <a:latin typeface="Calibri" panose="020F0502020204030204" pitchFamily="34" charset="0"/>
              <a:cs typeface="Calibri" panose="020F0502020204030204" pitchFamily="34" charset="0"/>
            </a:endParaRPr>
          </a:p>
          <a:p>
            <a:pPr marL="342900" indent="-342900">
              <a:spcAft>
                <a:spcPts val="600"/>
              </a:spcAft>
              <a:buFont typeface="Arial" panose="020B0604020202020204" pitchFamily="34" charset="0"/>
              <a:buChar char="•"/>
            </a:pPr>
            <a:r>
              <a:rPr lang="en-GB" sz="1400">
                <a:solidFill>
                  <a:schemeClr val="tx1"/>
                </a:solidFill>
                <a:latin typeface="Calibri" panose="020F0502020204030204" pitchFamily="34" charset="0"/>
                <a:cs typeface="Calibri" panose="020F0502020204030204" pitchFamily="34" charset="0"/>
              </a:rPr>
              <a:t>Overweight Europe, UK, Asia-Pac ex Japan</a:t>
            </a:r>
          </a:p>
          <a:p>
            <a:pPr marL="342900" indent="-342900">
              <a:spcAft>
                <a:spcPts val="600"/>
              </a:spcAft>
              <a:buFont typeface="Arial" panose="020B0604020202020204" pitchFamily="34" charset="0"/>
              <a:buChar char="•"/>
            </a:pPr>
            <a:endParaRPr lang="en-GB">
              <a:latin typeface="Calibri" panose="020F0502020204030204" pitchFamily="34" charset="0"/>
              <a:cs typeface="Calibri" panose="020F0502020204030204" pitchFamily="34" charset="0"/>
            </a:endParaRPr>
          </a:p>
        </p:txBody>
      </p:sp>
      <p:sp>
        <p:nvSpPr>
          <p:cNvPr id="8" name="Content Placeholder 4">
            <a:extLst>
              <a:ext uri="{FF2B5EF4-FFF2-40B4-BE49-F238E27FC236}">
                <a16:creationId xmlns:a16="http://schemas.microsoft.com/office/drawing/2014/main" id="{AC2B3F9C-23E3-4BDF-AC20-114C6F4E07D4}"/>
              </a:ext>
            </a:extLst>
          </p:cNvPr>
          <p:cNvSpPr txBox="1">
            <a:spLocks/>
          </p:cNvSpPr>
          <p:nvPr/>
        </p:nvSpPr>
        <p:spPr>
          <a:xfrm>
            <a:off x="650926" y="6355747"/>
            <a:ext cx="10529888" cy="297676"/>
          </a:xfrm>
          <a:prstGeom prst="rect">
            <a:avLst/>
          </a:prstGeom>
        </p:spPr>
        <p:txBody>
          <a:bodyPr vert="horz" lIns="0" tIns="45720" rIns="0" bIns="45720" rtlCol="0">
            <a:noAutofit/>
          </a:bodyPr>
          <a:lstStyle>
            <a:lvl1pPr marL="228584" indent="-228584" algn="l" defTabSz="914332" rtl="0" eaLnBrk="1" latinLnBrk="0" hangingPunct="1">
              <a:lnSpc>
                <a:spcPct val="100000"/>
              </a:lnSpc>
              <a:spcBef>
                <a:spcPts val="100"/>
              </a:spcBef>
              <a:spcAft>
                <a:spcPts val="400"/>
              </a:spcAft>
              <a:buFont typeface="Arial" panose="020B0604020202020204" pitchFamily="34" charset="0"/>
              <a:buChar char="•"/>
              <a:defRPr sz="2800" kern="1200">
                <a:solidFill>
                  <a:schemeClr val="tx1"/>
                </a:solidFill>
                <a:latin typeface="+mn-lt"/>
                <a:ea typeface="+mn-ea"/>
                <a:cs typeface="+mn-cs"/>
              </a:defRPr>
            </a:lvl1pPr>
            <a:lvl2pPr marL="685750" indent="-228584" algn="l" defTabSz="914332" rtl="0" eaLnBrk="1" latinLnBrk="0" hangingPunct="1">
              <a:lnSpc>
                <a:spcPct val="100000"/>
              </a:lnSpc>
              <a:spcBef>
                <a:spcPts val="100"/>
              </a:spcBef>
              <a:spcAft>
                <a:spcPts val="400"/>
              </a:spcAft>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100000"/>
              </a:lnSpc>
              <a:spcBef>
                <a:spcPts val="100"/>
              </a:spcBef>
              <a:spcAft>
                <a:spcPts val="400"/>
              </a:spcAft>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100000"/>
              </a:lnSpc>
              <a:spcBef>
                <a:spcPts val="100"/>
              </a:spcBef>
              <a:spcAft>
                <a:spcPts val="400"/>
              </a:spcAft>
              <a:buFont typeface="Arial" panose="020B0604020202020204" pitchFamily="34" charset="0"/>
              <a:buChar char="•"/>
              <a:defRPr sz="1800" kern="1200">
                <a:solidFill>
                  <a:schemeClr val="tx1"/>
                </a:solidFill>
                <a:latin typeface="+mn-lt"/>
                <a:ea typeface="+mn-ea"/>
                <a:cs typeface="+mn-cs"/>
              </a:defRPr>
            </a:lvl4pPr>
            <a:lvl5pPr marL="2057247" indent="-228584" algn="l" defTabSz="914332" rtl="0" eaLnBrk="1" latinLnBrk="0" hangingPunct="1">
              <a:lnSpc>
                <a:spcPct val="100000"/>
              </a:lnSpc>
              <a:spcBef>
                <a:spcPts val="100"/>
              </a:spcBef>
              <a:spcAft>
                <a:spcPts val="400"/>
              </a:spcAft>
              <a:buFont typeface="Arial" panose="020B0604020202020204" pitchFamily="34" charset="0"/>
              <a:buChar char="•"/>
              <a:defRPr sz="18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900">
                <a:solidFill>
                  <a:schemeClr val="accent1"/>
                </a:solidFill>
                <a:latin typeface="Montserrat Light" panose="00000400000000000000" pitchFamily="2" charset="0"/>
              </a:rPr>
              <a:t>Source:  Guinness Global Investors, Bloomberg (data as at 30.09.2022)</a:t>
            </a:r>
          </a:p>
        </p:txBody>
      </p:sp>
      <p:sp>
        <p:nvSpPr>
          <p:cNvPr id="4" name="Slide Number Placeholder 3">
            <a:extLst>
              <a:ext uri="{FF2B5EF4-FFF2-40B4-BE49-F238E27FC236}">
                <a16:creationId xmlns:a16="http://schemas.microsoft.com/office/drawing/2014/main" id="{05383FF9-6278-4F1F-9D94-91CBEAA40DC7}"/>
              </a:ext>
            </a:extLst>
          </p:cNvPr>
          <p:cNvSpPr>
            <a:spLocks noGrp="1"/>
          </p:cNvSpPr>
          <p:nvPr>
            <p:ph type="sldNum" sz="quarter" idx="16"/>
          </p:nvPr>
        </p:nvSpPr>
        <p:spPr/>
        <p:txBody>
          <a:bodyPr/>
          <a:lstStyle/>
          <a:p>
            <a:fld id="{80C09EF9-B2B1-4CDF-A903-08D723B35DB9}" type="slidenum">
              <a:rPr lang="en-GB" smtClean="0"/>
              <a:pPr/>
              <a:t>28</a:t>
            </a:fld>
            <a:endParaRPr lang="en-GB"/>
          </a:p>
        </p:txBody>
      </p:sp>
      <p:pic>
        <p:nvPicPr>
          <p:cNvPr id="6" name="Graphic 5">
            <a:extLst>
              <a:ext uri="{FF2B5EF4-FFF2-40B4-BE49-F238E27FC236}">
                <a16:creationId xmlns:a16="http://schemas.microsoft.com/office/drawing/2014/main" id="{E9508F76-8D53-23E9-1EE1-0DE2E1096118}"/>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1620"/>
          <a:stretch/>
        </p:blipFill>
        <p:spPr>
          <a:xfrm>
            <a:off x="4857225" y="930876"/>
            <a:ext cx="7631336" cy="2725573"/>
          </a:xfrm>
          <a:prstGeom prst="rect">
            <a:avLst/>
          </a:prstGeom>
        </p:spPr>
      </p:pic>
      <p:pic>
        <p:nvPicPr>
          <p:cNvPr id="7" name="Graphic 6">
            <a:extLst>
              <a:ext uri="{FF2B5EF4-FFF2-40B4-BE49-F238E27FC236}">
                <a16:creationId xmlns:a16="http://schemas.microsoft.com/office/drawing/2014/main" id="{A6F1D04D-15D6-6987-91D6-8DECCE752736}"/>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2365"/>
          <a:stretch/>
        </p:blipFill>
        <p:spPr>
          <a:xfrm>
            <a:off x="4857225" y="3872387"/>
            <a:ext cx="7477386" cy="2150966"/>
          </a:xfrm>
          <a:prstGeom prst="rect">
            <a:avLst/>
          </a:prstGeom>
        </p:spPr>
      </p:pic>
    </p:spTree>
    <p:extLst>
      <p:ext uri="{BB962C8B-B14F-4D97-AF65-F5344CB8AC3E}">
        <p14:creationId xmlns:p14="http://schemas.microsoft.com/office/powerpoint/2010/main" val="22494512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BA4977-B2CD-45BF-BB20-AF7D9633E9EB}"/>
              </a:ext>
            </a:extLst>
          </p:cNvPr>
          <p:cNvSpPr>
            <a:spLocks noGrp="1"/>
          </p:cNvSpPr>
          <p:nvPr>
            <p:ph type="body" sz="quarter" idx="12"/>
          </p:nvPr>
        </p:nvSpPr>
        <p:spPr>
          <a:xfrm>
            <a:off x="831853" y="83227"/>
            <a:ext cx="10756247" cy="215444"/>
          </a:xfrm>
        </p:spPr>
        <p:txBody>
          <a:bodyPr/>
          <a:lstStyle/>
          <a:p>
            <a:r>
              <a:rPr lang="en-US"/>
              <a:t>Portfolio</a:t>
            </a:r>
            <a:endParaRPr lang="en-GB"/>
          </a:p>
        </p:txBody>
      </p:sp>
      <p:sp>
        <p:nvSpPr>
          <p:cNvPr id="3" name="Text Placeholder 2">
            <a:extLst>
              <a:ext uri="{FF2B5EF4-FFF2-40B4-BE49-F238E27FC236}">
                <a16:creationId xmlns:a16="http://schemas.microsoft.com/office/drawing/2014/main" id="{7231A3D1-31F6-496B-A871-58D7E258B8D4}"/>
              </a:ext>
            </a:extLst>
          </p:cNvPr>
          <p:cNvSpPr>
            <a:spLocks noGrp="1"/>
          </p:cNvSpPr>
          <p:nvPr>
            <p:ph type="body" sz="quarter" idx="15"/>
          </p:nvPr>
        </p:nvSpPr>
        <p:spPr/>
        <p:txBody>
          <a:bodyPr/>
          <a:lstStyle/>
          <a:p>
            <a:r>
              <a:rPr lang="en-US"/>
              <a:t>Thematic Exposure</a:t>
            </a:r>
            <a:endParaRPr lang="en-GB"/>
          </a:p>
        </p:txBody>
      </p:sp>
      <p:sp>
        <p:nvSpPr>
          <p:cNvPr id="6" name="Content Placeholder 4">
            <a:extLst>
              <a:ext uri="{FF2B5EF4-FFF2-40B4-BE49-F238E27FC236}">
                <a16:creationId xmlns:a16="http://schemas.microsoft.com/office/drawing/2014/main" id="{63629668-C473-4738-89C8-AC6AB9455CDE}"/>
              </a:ext>
            </a:extLst>
          </p:cNvPr>
          <p:cNvSpPr txBox="1">
            <a:spLocks/>
          </p:cNvSpPr>
          <p:nvPr/>
        </p:nvSpPr>
        <p:spPr>
          <a:xfrm>
            <a:off x="831056" y="6209845"/>
            <a:ext cx="10529888" cy="297676"/>
          </a:xfrm>
          <a:prstGeom prst="rect">
            <a:avLst/>
          </a:prstGeom>
        </p:spPr>
        <p:txBody>
          <a:bodyPr vert="horz" lIns="0" tIns="45720" rIns="0" bIns="45720" rtlCol="0">
            <a:noAutofit/>
          </a:bodyPr>
          <a:lstStyle>
            <a:lvl1pPr marL="228584" indent="-228584" algn="l" defTabSz="914332" rtl="0" eaLnBrk="1" latinLnBrk="0" hangingPunct="1">
              <a:lnSpc>
                <a:spcPct val="100000"/>
              </a:lnSpc>
              <a:spcBef>
                <a:spcPts val="100"/>
              </a:spcBef>
              <a:spcAft>
                <a:spcPts val="400"/>
              </a:spcAft>
              <a:buFont typeface="Arial" panose="020B0604020202020204" pitchFamily="34" charset="0"/>
              <a:buChar char="•"/>
              <a:defRPr sz="2800" kern="1200">
                <a:solidFill>
                  <a:schemeClr val="tx1"/>
                </a:solidFill>
                <a:latin typeface="+mn-lt"/>
                <a:ea typeface="+mn-ea"/>
                <a:cs typeface="+mn-cs"/>
              </a:defRPr>
            </a:lvl1pPr>
            <a:lvl2pPr marL="685750" indent="-228584" algn="l" defTabSz="914332" rtl="0" eaLnBrk="1" latinLnBrk="0" hangingPunct="1">
              <a:lnSpc>
                <a:spcPct val="100000"/>
              </a:lnSpc>
              <a:spcBef>
                <a:spcPts val="100"/>
              </a:spcBef>
              <a:spcAft>
                <a:spcPts val="400"/>
              </a:spcAft>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100000"/>
              </a:lnSpc>
              <a:spcBef>
                <a:spcPts val="100"/>
              </a:spcBef>
              <a:spcAft>
                <a:spcPts val="400"/>
              </a:spcAft>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100000"/>
              </a:lnSpc>
              <a:spcBef>
                <a:spcPts val="100"/>
              </a:spcBef>
              <a:spcAft>
                <a:spcPts val="400"/>
              </a:spcAft>
              <a:buFont typeface="Arial" panose="020B0604020202020204" pitchFamily="34" charset="0"/>
              <a:buChar char="•"/>
              <a:defRPr sz="1800" kern="1200">
                <a:solidFill>
                  <a:schemeClr val="tx1"/>
                </a:solidFill>
                <a:latin typeface="+mn-lt"/>
                <a:ea typeface="+mn-ea"/>
                <a:cs typeface="+mn-cs"/>
              </a:defRPr>
            </a:lvl4pPr>
            <a:lvl5pPr marL="2057247" indent="-228584" algn="l" defTabSz="914332" rtl="0" eaLnBrk="1" latinLnBrk="0" hangingPunct="1">
              <a:lnSpc>
                <a:spcPct val="100000"/>
              </a:lnSpc>
              <a:spcBef>
                <a:spcPts val="100"/>
              </a:spcBef>
              <a:spcAft>
                <a:spcPts val="400"/>
              </a:spcAft>
              <a:buFont typeface="Arial" panose="020B0604020202020204" pitchFamily="34" charset="0"/>
              <a:buChar char="•"/>
              <a:defRPr sz="18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900">
                <a:solidFill>
                  <a:schemeClr val="accent1"/>
                </a:solidFill>
                <a:latin typeface="Montserrat Light" panose="00000400000000000000" pitchFamily="2" charset="0"/>
              </a:rPr>
              <a:t>Source:  Guinness Global Investors, Bloomberg (data as at 30.09.2022)</a:t>
            </a:r>
          </a:p>
        </p:txBody>
      </p:sp>
      <p:sp>
        <p:nvSpPr>
          <p:cNvPr id="7" name="Rectangle: Rounded Corners 6">
            <a:extLst>
              <a:ext uri="{FF2B5EF4-FFF2-40B4-BE49-F238E27FC236}">
                <a16:creationId xmlns:a16="http://schemas.microsoft.com/office/drawing/2014/main" id="{DB930FDA-D8E1-4039-9BA5-4D973E98300C}"/>
              </a:ext>
            </a:extLst>
          </p:cNvPr>
          <p:cNvSpPr/>
          <p:nvPr/>
        </p:nvSpPr>
        <p:spPr>
          <a:xfrm>
            <a:off x="831056" y="1098239"/>
            <a:ext cx="9545977" cy="307777"/>
          </a:xfrm>
          <a:prstGeom prst="roundRect">
            <a:avLst/>
          </a:prstGeom>
          <a:solidFill>
            <a:schemeClr val="accent6">
              <a:alpha val="3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285750" indent="-285750">
              <a:spcAft>
                <a:spcPts val="600"/>
              </a:spcAft>
              <a:buFont typeface="Arial" panose="020B0604020202020204" pitchFamily="34" charset="0"/>
              <a:buChar char="•"/>
            </a:pPr>
            <a:r>
              <a:rPr lang="en-GB" sz="1400">
                <a:solidFill>
                  <a:schemeClr val="tx1"/>
                </a:solidFill>
                <a:latin typeface="Montserrat" panose="00000500000000000000" pitchFamily="50" charset="0"/>
                <a:cs typeface="Calibri" panose="020F0502020204030204" pitchFamily="34" charset="0"/>
              </a:rPr>
              <a:t>Across themes, the portfolio is well diversified</a:t>
            </a:r>
          </a:p>
        </p:txBody>
      </p:sp>
      <p:grpSp>
        <p:nvGrpSpPr>
          <p:cNvPr id="4" name="Group 3">
            <a:extLst>
              <a:ext uri="{FF2B5EF4-FFF2-40B4-BE49-F238E27FC236}">
                <a16:creationId xmlns:a16="http://schemas.microsoft.com/office/drawing/2014/main" id="{FA8C8A57-C805-7203-7AD8-CD261C5D5BCB}"/>
              </a:ext>
            </a:extLst>
          </p:cNvPr>
          <p:cNvGrpSpPr/>
          <p:nvPr/>
        </p:nvGrpSpPr>
        <p:grpSpPr>
          <a:xfrm>
            <a:off x="1298359" y="1421293"/>
            <a:ext cx="9328212" cy="4691924"/>
            <a:chOff x="1298359" y="1421293"/>
            <a:chExt cx="9328212" cy="4691924"/>
          </a:xfrm>
        </p:grpSpPr>
        <p:pic>
          <p:nvPicPr>
            <p:cNvPr id="18" name="Graphic 17">
              <a:extLst>
                <a:ext uri="{FF2B5EF4-FFF2-40B4-BE49-F238E27FC236}">
                  <a16:creationId xmlns:a16="http://schemas.microsoft.com/office/drawing/2014/main" id="{C29DCAF0-AD41-009D-F3F2-6E5BDE1801D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98359" y="1421293"/>
              <a:ext cx="9328212" cy="4691924"/>
            </a:xfrm>
            <a:prstGeom prst="rect">
              <a:avLst/>
            </a:prstGeom>
          </p:spPr>
        </p:pic>
        <p:grpSp>
          <p:nvGrpSpPr>
            <p:cNvPr id="9" name="Group 8">
              <a:extLst>
                <a:ext uri="{FF2B5EF4-FFF2-40B4-BE49-F238E27FC236}">
                  <a16:creationId xmlns:a16="http://schemas.microsoft.com/office/drawing/2014/main" id="{867EC4E2-D915-4664-A029-5807A5FC3A52}"/>
                </a:ext>
              </a:extLst>
            </p:cNvPr>
            <p:cNvGrpSpPr/>
            <p:nvPr/>
          </p:nvGrpSpPr>
          <p:grpSpPr>
            <a:xfrm>
              <a:off x="6329918" y="2205584"/>
              <a:ext cx="383520" cy="378553"/>
              <a:chOff x="610779" y="2870245"/>
              <a:chExt cx="577213" cy="569737"/>
            </a:xfrm>
          </p:grpSpPr>
          <p:pic>
            <p:nvPicPr>
              <p:cNvPr id="10" name="Graphic 9" descr="Heartbeat outline">
                <a:extLst>
                  <a:ext uri="{FF2B5EF4-FFF2-40B4-BE49-F238E27FC236}">
                    <a16:creationId xmlns:a16="http://schemas.microsoft.com/office/drawing/2014/main" id="{7C4C8DAE-BCA3-4314-8E26-C92BB089530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6017" y="2877729"/>
                <a:ext cx="561975" cy="561975"/>
              </a:xfrm>
              <a:prstGeom prst="rect">
                <a:avLst/>
              </a:prstGeom>
            </p:spPr>
          </p:pic>
          <p:sp>
            <p:nvSpPr>
              <p:cNvPr id="11" name="Circle: Hollow 10">
                <a:extLst>
                  <a:ext uri="{FF2B5EF4-FFF2-40B4-BE49-F238E27FC236}">
                    <a16:creationId xmlns:a16="http://schemas.microsoft.com/office/drawing/2014/main" id="{945B8147-422E-4B7B-9EE7-4315BA1CFB9F}"/>
                  </a:ext>
                </a:extLst>
              </p:cNvPr>
              <p:cNvSpPr/>
              <p:nvPr/>
            </p:nvSpPr>
            <p:spPr>
              <a:xfrm>
                <a:off x="610779" y="2870245"/>
                <a:ext cx="569737" cy="569737"/>
              </a:xfrm>
              <a:prstGeom prst="donut">
                <a:avLst>
                  <a:gd name="adj" fmla="val 1971"/>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12" name="Group 11">
              <a:extLst>
                <a:ext uri="{FF2B5EF4-FFF2-40B4-BE49-F238E27FC236}">
                  <a16:creationId xmlns:a16="http://schemas.microsoft.com/office/drawing/2014/main" id="{048CB423-4FB6-497F-935B-BF71F9821772}"/>
                </a:ext>
              </a:extLst>
            </p:cNvPr>
            <p:cNvGrpSpPr/>
            <p:nvPr/>
          </p:nvGrpSpPr>
          <p:grpSpPr>
            <a:xfrm>
              <a:off x="3639929" y="5538502"/>
              <a:ext cx="403840" cy="373396"/>
              <a:chOff x="610778" y="3836669"/>
              <a:chExt cx="576277" cy="579487"/>
            </a:xfrm>
          </p:grpSpPr>
          <p:pic>
            <p:nvPicPr>
              <p:cNvPr id="13" name="Graphic 12" descr="Network outline">
                <a:extLst>
                  <a:ext uri="{FF2B5EF4-FFF2-40B4-BE49-F238E27FC236}">
                    <a16:creationId xmlns:a16="http://schemas.microsoft.com/office/drawing/2014/main" id="{E707400B-0925-476F-A6F6-C3BACCA9A0E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25080" y="3836669"/>
                <a:ext cx="561975" cy="561975"/>
              </a:xfrm>
              <a:prstGeom prst="rect">
                <a:avLst/>
              </a:prstGeom>
            </p:spPr>
          </p:pic>
          <p:sp>
            <p:nvSpPr>
              <p:cNvPr id="14" name="Circle: Hollow 13">
                <a:extLst>
                  <a:ext uri="{FF2B5EF4-FFF2-40B4-BE49-F238E27FC236}">
                    <a16:creationId xmlns:a16="http://schemas.microsoft.com/office/drawing/2014/main" id="{BAD1B414-318A-48A8-981C-1D7B9B00E45D}"/>
                  </a:ext>
                </a:extLst>
              </p:cNvPr>
              <p:cNvSpPr/>
              <p:nvPr/>
            </p:nvSpPr>
            <p:spPr>
              <a:xfrm>
                <a:off x="610778" y="3846419"/>
                <a:ext cx="569737" cy="569737"/>
              </a:xfrm>
              <a:prstGeom prst="donut">
                <a:avLst>
                  <a:gd name="adj" fmla="val 1971"/>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15" name="Group 14">
              <a:extLst>
                <a:ext uri="{FF2B5EF4-FFF2-40B4-BE49-F238E27FC236}">
                  <a16:creationId xmlns:a16="http://schemas.microsoft.com/office/drawing/2014/main" id="{8AAB8ECE-E865-4AC2-B3F8-3CBB436D4DF9}"/>
                </a:ext>
              </a:extLst>
            </p:cNvPr>
            <p:cNvGrpSpPr/>
            <p:nvPr/>
          </p:nvGrpSpPr>
          <p:grpSpPr>
            <a:xfrm>
              <a:off x="1958572" y="2749428"/>
              <a:ext cx="373396" cy="373396"/>
              <a:chOff x="617965" y="4822871"/>
              <a:chExt cx="569737" cy="569737"/>
            </a:xfrm>
          </p:grpSpPr>
          <p:sp>
            <p:nvSpPr>
              <p:cNvPr id="16" name="Circle: Hollow 15">
                <a:extLst>
                  <a:ext uri="{FF2B5EF4-FFF2-40B4-BE49-F238E27FC236}">
                    <a16:creationId xmlns:a16="http://schemas.microsoft.com/office/drawing/2014/main" id="{5D249486-5903-4F78-BD6D-BCD4BF29089D}"/>
                  </a:ext>
                </a:extLst>
              </p:cNvPr>
              <p:cNvSpPr/>
              <p:nvPr/>
            </p:nvSpPr>
            <p:spPr>
              <a:xfrm>
                <a:off x="617965" y="4822871"/>
                <a:ext cx="569737" cy="569737"/>
              </a:xfrm>
              <a:prstGeom prst="donut">
                <a:avLst>
                  <a:gd name="adj" fmla="val 1971"/>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7" name="Graphic 16" descr="Sustainability outline">
                <a:extLst>
                  <a:ext uri="{FF2B5EF4-FFF2-40B4-BE49-F238E27FC236}">
                    <a16:creationId xmlns:a16="http://schemas.microsoft.com/office/drawing/2014/main" id="{E39C37AD-8F90-4F58-905D-AE7724D2948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61624" y="4849638"/>
                <a:ext cx="482418" cy="482418"/>
              </a:xfrm>
              <a:prstGeom prst="rect">
                <a:avLst/>
              </a:prstGeom>
            </p:spPr>
          </p:pic>
        </p:grpSp>
      </p:grpSp>
      <p:sp>
        <p:nvSpPr>
          <p:cNvPr id="5" name="Slide Number Placeholder 4">
            <a:extLst>
              <a:ext uri="{FF2B5EF4-FFF2-40B4-BE49-F238E27FC236}">
                <a16:creationId xmlns:a16="http://schemas.microsoft.com/office/drawing/2014/main" id="{62B81AA4-AD84-4EC9-8363-DB280730BADB}"/>
              </a:ext>
            </a:extLst>
          </p:cNvPr>
          <p:cNvSpPr>
            <a:spLocks noGrp="1"/>
          </p:cNvSpPr>
          <p:nvPr>
            <p:ph type="sldNum" sz="quarter" idx="16"/>
          </p:nvPr>
        </p:nvSpPr>
        <p:spPr/>
        <p:txBody>
          <a:bodyPr/>
          <a:lstStyle/>
          <a:p>
            <a:fld id="{80C09EF9-B2B1-4CDF-A903-08D723B35DB9}" type="slidenum">
              <a:rPr lang="en-GB" smtClean="0"/>
              <a:pPr/>
              <a:t>29</a:t>
            </a:fld>
            <a:endParaRPr lang="en-GB"/>
          </a:p>
        </p:txBody>
      </p:sp>
    </p:spTree>
    <p:extLst>
      <p:ext uri="{BB962C8B-B14F-4D97-AF65-F5344CB8AC3E}">
        <p14:creationId xmlns:p14="http://schemas.microsoft.com/office/powerpoint/2010/main" val="2111147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ree, outdoor, building, old&#10;&#10;Description automatically generated">
            <a:extLst>
              <a:ext uri="{FF2B5EF4-FFF2-40B4-BE49-F238E27FC236}">
                <a16:creationId xmlns:a16="http://schemas.microsoft.com/office/drawing/2014/main" id="{DF257F63-F6D1-47AC-9537-76B1D3A60291}"/>
              </a:ext>
            </a:extLst>
          </p:cNvPr>
          <p:cNvPicPr>
            <a:picLocks noChangeAspect="1"/>
          </p:cNvPicPr>
          <p:nvPr/>
        </p:nvPicPr>
        <p:blipFill rotWithShape="1">
          <a:blip r:embed="rId2">
            <a:extLst>
              <a:ext uri="{28A0092B-C50C-407E-A947-70E740481C1C}">
                <a14:useLocalDpi xmlns:a14="http://schemas.microsoft.com/office/drawing/2010/main" val="0"/>
              </a:ext>
            </a:extLst>
          </a:blip>
          <a:srcRect l="28043" r="33596" b="13226"/>
          <a:stretch/>
        </p:blipFill>
        <p:spPr>
          <a:xfrm>
            <a:off x="1" y="0"/>
            <a:ext cx="4562376" cy="6858001"/>
          </a:xfrm>
          <a:prstGeom prst="rect">
            <a:avLst/>
          </a:prstGeom>
        </p:spPr>
      </p:pic>
      <p:sp>
        <p:nvSpPr>
          <p:cNvPr id="4" name="Rectangle 3">
            <a:extLst>
              <a:ext uri="{FF2B5EF4-FFF2-40B4-BE49-F238E27FC236}">
                <a16:creationId xmlns:a16="http://schemas.microsoft.com/office/drawing/2014/main" id="{781F4A50-7619-45E0-AE2E-299EFA50B403}"/>
              </a:ext>
            </a:extLst>
          </p:cNvPr>
          <p:cNvSpPr/>
          <p:nvPr/>
        </p:nvSpPr>
        <p:spPr bwMode="auto">
          <a:xfrm>
            <a:off x="1" y="0"/>
            <a:ext cx="4562376" cy="6858000"/>
          </a:xfrm>
          <a:prstGeom prst="rect">
            <a:avLst/>
          </a:prstGeom>
          <a:solidFill>
            <a:srgbClr val="414141">
              <a:alpha val="50000"/>
            </a:srgbClr>
          </a:solidFill>
          <a:ln w="952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eaLnBrk="1" fontAlgn="base" latinLnBrk="0" hangingPunct="1">
              <a:lnSpc>
                <a:spcPct val="100000"/>
              </a:lnSpc>
              <a:spcBef>
                <a:spcPct val="50000"/>
              </a:spcBef>
              <a:spcAft>
                <a:spcPct val="0"/>
              </a:spcAft>
              <a:buClrTx/>
              <a:buSzTx/>
              <a:buFontTx/>
              <a:buNone/>
              <a:tabLst/>
              <a:defRPr/>
            </a:pPr>
            <a:endParaRPr kumimoji="0" lang="en-GB" sz="2000" b="0" i="1" u="none" strike="noStrike" kern="0" cap="none" spc="0" normalizeH="0" baseline="0" noProof="0">
              <a:ln>
                <a:noFill/>
              </a:ln>
              <a:solidFill>
                <a:srgbClr val="F1F1F1"/>
              </a:solidFill>
              <a:effectLst/>
              <a:uLnTx/>
              <a:uFillTx/>
              <a:latin typeface="Myriad Pro Light" pitchFamily="34" charset="0"/>
            </a:endParaRPr>
          </a:p>
        </p:txBody>
      </p:sp>
      <p:sp>
        <p:nvSpPr>
          <p:cNvPr id="5" name="Title 2">
            <a:extLst>
              <a:ext uri="{FF2B5EF4-FFF2-40B4-BE49-F238E27FC236}">
                <a16:creationId xmlns:a16="http://schemas.microsoft.com/office/drawing/2014/main" id="{09E033BA-D502-4B38-8572-D9B7AFFF06A7}"/>
              </a:ext>
            </a:extLst>
          </p:cNvPr>
          <p:cNvSpPr txBox="1">
            <a:spLocks/>
          </p:cNvSpPr>
          <p:nvPr/>
        </p:nvSpPr>
        <p:spPr>
          <a:xfrm>
            <a:off x="527795" y="556751"/>
            <a:ext cx="3382468" cy="2022375"/>
          </a:xfrm>
          <a:prstGeom prst="rect">
            <a:avLst/>
          </a:prstGeom>
        </p:spPr>
        <p:txBody>
          <a:bodyPr/>
          <a:lstStyle>
            <a:lvl1pPr algn="l" rtl="0" eaLnBrk="0" fontAlgn="base" hangingPunct="0">
              <a:spcBef>
                <a:spcPct val="0"/>
              </a:spcBef>
              <a:spcAft>
                <a:spcPct val="0"/>
              </a:spcAft>
              <a:defRPr sz="24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400">
                <a:solidFill>
                  <a:schemeClr val="tx1"/>
                </a:solidFill>
                <a:latin typeface="Myriad Pro Light" pitchFamily="34" charset="0"/>
              </a:defRPr>
            </a:lvl2pPr>
            <a:lvl3pPr algn="l" rtl="0" eaLnBrk="0" fontAlgn="base" hangingPunct="0">
              <a:spcBef>
                <a:spcPct val="0"/>
              </a:spcBef>
              <a:spcAft>
                <a:spcPct val="0"/>
              </a:spcAft>
              <a:defRPr sz="2400">
                <a:solidFill>
                  <a:schemeClr val="tx1"/>
                </a:solidFill>
                <a:latin typeface="Myriad Pro Light" pitchFamily="34" charset="0"/>
              </a:defRPr>
            </a:lvl3pPr>
            <a:lvl4pPr algn="l" rtl="0" eaLnBrk="0" fontAlgn="base" hangingPunct="0">
              <a:spcBef>
                <a:spcPct val="0"/>
              </a:spcBef>
              <a:spcAft>
                <a:spcPct val="0"/>
              </a:spcAft>
              <a:defRPr sz="2400">
                <a:solidFill>
                  <a:schemeClr val="tx1"/>
                </a:solidFill>
                <a:latin typeface="Myriad Pro Light" pitchFamily="34" charset="0"/>
              </a:defRPr>
            </a:lvl4pPr>
            <a:lvl5pPr algn="l" rtl="0" eaLnBrk="0" fontAlgn="base" hangingPunct="0">
              <a:spcBef>
                <a:spcPct val="0"/>
              </a:spcBef>
              <a:spcAft>
                <a:spcPct val="0"/>
              </a:spcAft>
              <a:defRPr sz="2400">
                <a:solidFill>
                  <a:schemeClr val="tx1"/>
                </a:solidFill>
                <a:latin typeface="Myriad Pro Light" pitchFamily="34" charset="0"/>
              </a:defRPr>
            </a:lvl5pPr>
            <a:lvl6pPr marL="457200" algn="l" rtl="0" fontAlgn="base">
              <a:spcBef>
                <a:spcPct val="0"/>
              </a:spcBef>
              <a:spcAft>
                <a:spcPct val="0"/>
              </a:spcAft>
              <a:defRPr sz="2400">
                <a:solidFill>
                  <a:schemeClr val="tx1"/>
                </a:solidFill>
                <a:latin typeface="Myriad Pro Light" pitchFamily="34" charset="0"/>
              </a:defRPr>
            </a:lvl6pPr>
            <a:lvl7pPr marL="914400" algn="l" rtl="0" fontAlgn="base">
              <a:spcBef>
                <a:spcPct val="0"/>
              </a:spcBef>
              <a:spcAft>
                <a:spcPct val="0"/>
              </a:spcAft>
              <a:defRPr sz="2400">
                <a:solidFill>
                  <a:schemeClr val="tx1"/>
                </a:solidFill>
                <a:latin typeface="Myriad Pro Light" pitchFamily="34" charset="0"/>
              </a:defRPr>
            </a:lvl7pPr>
            <a:lvl8pPr marL="1371600" algn="l" rtl="0" fontAlgn="base">
              <a:spcBef>
                <a:spcPct val="0"/>
              </a:spcBef>
              <a:spcAft>
                <a:spcPct val="0"/>
              </a:spcAft>
              <a:defRPr sz="2400">
                <a:solidFill>
                  <a:schemeClr val="tx1"/>
                </a:solidFill>
                <a:latin typeface="Myriad Pro Light" pitchFamily="34" charset="0"/>
              </a:defRPr>
            </a:lvl8pPr>
            <a:lvl9pPr marL="1828800" algn="l" rtl="0" fontAlgn="base">
              <a:spcBef>
                <a:spcPct val="0"/>
              </a:spcBef>
              <a:spcAft>
                <a:spcPct val="0"/>
              </a:spcAft>
              <a:defRPr sz="2400">
                <a:solidFill>
                  <a:schemeClr val="tx1"/>
                </a:solidFill>
                <a:latin typeface="Myriad Pro Light" pitchFamily="34" charset="0"/>
              </a:defRPr>
            </a:lvl9pPr>
          </a:lstStyle>
          <a:p>
            <a:r>
              <a:rPr lang="en-GB" sz="2800" kern="0">
                <a:solidFill>
                  <a:srgbClr val="FFFFFF"/>
                </a:solidFill>
                <a:latin typeface="Montserrat Medium"/>
              </a:rPr>
              <a:t>ABOUT US</a:t>
            </a:r>
            <a:br>
              <a:rPr lang="en-GB" kern="0">
                <a:solidFill>
                  <a:srgbClr val="FFFFFF"/>
                </a:solidFill>
                <a:latin typeface="Montserrat Medium"/>
              </a:rPr>
            </a:br>
            <a:endParaRPr lang="en-GB" kern="0">
              <a:solidFill>
                <a:srgbClr val="FFFFFF"/>
              </a:solidFill>
              <a:latin typeface="Montserrat Medium"/>
            </a:endParaRPr>
          </a:p>
        </p:txBody>
      </p:sp>
      <p:grpSp>
        <p:nvGrpSpPr>
          <p:cNvPr id="7" name="Group 6">
            <a:extLst>
              <a:ext uri="{FF2B5EF4-FFF2-40B4-BE49-F238E27FC236}">
                <a16:creationId xmlns:a16="http://schemas.microsoft.com/office/drawing/2014/main" id="{0B8288C9-9957-45EA-8485-E471A858FF2B}"/>
              </a:ext>
            </a:extLst>
          </p:cNvPr>
          <p:cNvGrpSpPr/>
          <p:nvPr/>
        </p:nvGrpSpPr>
        <p:grpSpPr>
          <a:xfrm>
            <a:off x="4082886" y="224010"/>
            <a:ext cx="3017520" cy="6410700"/>
            <a:chOff x="4045178" y="105900"/>
            <a:chExt cx="3017520" cy="6410700"/>
          </a:xfrm>
        </p:grpSpPr>
        <p:sp>
          <p:nvSpPr>
            <p:cNvPr id="8" name="Oval 7">
              <a:extLst>
                <a:ext uri="{FF2B5EF4-FFF2-40B4-BE49-F238E27FC236}">
                  <a16:creationId xmlns:a16="http://schemas.microsoft.com/office/drawing/2014/main" id="{D9E9CFA5-5CC2-4375-A33A-D59E8067F348}"/>
                </a:ext>
              </a:extLst>
            </p:cNvPr>
            <p:cNvSpPr/>
            <p:nvPr/>
          </p:nvSpPr>
          <p:spPr bwMode="auto">
            <a:xfrm>
              <a:off x="4045178" y="3132600"/>
              <a:ext cx="3017520" cy="3384000"/>
            </a:xfrm>
            <a:prstGeom prst="ellipse">
              <a:avLst/>
            </a:prstGeom>
            <a:solidFill>
              <a:srgbClr val="FFFFFF"/>
            </a:solidFill>
            <a:ln w="952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noAutofit/>
            </a:bodyPr>
            <a:lstStyle/>
            <a:p>
              <a:pPr marL="0" marR="0" lvl="0" indent="0" algn="ctr" defTabSz="914400" eaLnBrk="1" fontAlgn="base" latinLnBrk="0" hangingPunct="1">
                <a:lnSpc>
                  <a:spcPct val="100000"/>
                </a:lnSpc>
                <a:spcBef>
                  <a:spcPct val="50000"/>
                </a:spcBef>
                <a:spcAft>
                  <a:spcPct val="0"/>
                </a:spcAft>
                <a:buClrTx/>
                <a:buSzTx/>
                <a:buFontTx/>
                <a:buNone/>
                <a:tabLst/>
                <a:defRPr/>
              </a:pPr>
              <a:endParaRPr kumimoji="0" lang="en-US" sz="2000" b="0" i="1" u="none" strike="noStrike" kern="0" cap="none" spc="0" normalizeH="0" baseline="0" noProof="0">
                <a:ln>
                  <a:noFill/>
                </a:ln>
                <a:solidFill>
                  <a:srgbClr val="F1F1F1"/>
                </a:solidFill>
                <a:effectLst/>
                <a:uLnTx/>
                <a:uFillTx/>
              </a:endParaRPr>
            </a:p>
            <a:p>
              <a:pPr marL="0" marR="0" lvl="0" indent="0" algn="ctr" defTabSz="914400" eaLnBrk="1" fontAlgn="base" latinLnBrk="0" hangingPunct="1">
                <a:lnSpc>
                  <a:spcPct val="100000"/>
                </a:lnSpc>
                <a:spcBef>
                  <a:spcPct val="50000"/>
                </a:spcBef>
                <a:spcAft>
                  <a:spcPct val="0"/>
                </a:spcAft>
                <a:buClrTx/>
                <a:buSzTx/>
                <a:buFontTx/>
                <a:buNone/>
                <a:tabLst/>
                <a:defRPr/>
              </a:pPr>
              <a:endParaRPr kumimoji="0" lang="en-GB" sz="2000" b="0" i="1" u="none" strike="noStrike" kern="0" cap="none" spc="0" normalizeH="0" baseline="0" noProof="0">
                <a:ln>
                  <a:noFill/>
                </a:ln>
                <a:solidFill>
                  <a:srgbClr val="F1F1F1"/>
                </a:solidFill>
                <a:effectLst/>
                <a:uLnTx/>
                <a:uFillTx/>
              </a:endParaRPr>
            </a:p>
          </p:txBody>
        </p:sp>
        <p:sp>
          <p:nvSpPr>
            <p:cNvPr id="9" name="Oval 8">
              <a:extLst>
                <a:ext uri="{FF2B5EF4-FFF2-40B4-BE49-F238E27FC236}">
                  <a16:creationId xmlns:a16="http://schemas.microsoft.com/office/drawing/2014/main" id="{1AC48A3F-19D5-463A-A5D1-A7611B0212FA}"/>
                </a:ext>
              </a:extLst>
            </p:cNvPr>
            <p:cNvSpPr>
              <a:spLocks noChangeAspect="1"/>
            </p:cNvSpPr>
            <p:nvPr/>
          </p:nvSpPr>
          <p:spPr bwMode="auto">
            <a:xfrm>
              <a:off x="4045178" y="105900"/>
              <a:ext cx="3017520" cy="3384000"/>
            </a:xfrm>
            <a:prstGeom prst="ellipse">
              <a:avLst/>
            </a:prstGeom>
            <a:solidFill>
              <a:srgbClr val="FFFFFF"/>
            </a:solidFill>
            <a:ln w="952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noAutofit/>
            </a:bodyPr>
            <a:lstStyle/>
            <a:p>
              <a:pPr marL="0" marR="0" lvl="0" indent="0" algn="ctr" defTabSz="914400" eaLnBrk="1" fontAlgn="base" latinLnBrk="0" hangingPunct="1">
                <a:lnSpc>
                  <a:spcPct val="100000"/>
                </a:lnSpc>
                <a:spcBef>
                  <a:spcPct val="50000"/>
                </a:spcBef>
                <a:spcAft>
                  <a:spcPct val="0"/>
                </a:spcAft>
                <a:buClrTx/>
                <a:buSzTx/>
                <a:buFontTx/>
                <a:buNone/>
                <a:tabLst/>
                <a:defRPr/>
              </a:pPr>
              <a:endParaRPr kumimoji="0" lang="en-US" sz="2000" b="0" i="1" u="none" strike="noStrike" kern="0" cap="none" spc="0" normalizeH="0" baseline="0" noProof="0">
                <a:ln>
                  <a:noFill/>
                </a:ln>
                <a:solidFill>
                  <a:srgbClr val="F1F1F1"/>
                </a:solidFill>
                <a:effectLst/>
                <a:uLnTx/>
                <a:uFillTx/>
              </a:endParaRPr>
            </a:p>
            <a:p>
              <a:pPr marL="0" marR="0" lvl="0" indent="0" algn="ctr" defTabSz="914400" eaLnBrk="1" fontAlgn="base" latinLnBrk="0" hangingPunct="1">
                <a:lnSpc>
                  <a:spcPct val="100000"/>
                </a:lnSpc>
                <a:spcBef>
                  <a:spcPct val="50000"/>
                </a:spcBef>
                <a:spcAft>
                  <a:spcPct val="0"/>
                </a:spcAft>
                <a:buClrTx/>
                <a:buSzTx/>
                <a:buFontTx/>
                <a:buNone/>
                <a:tabLst/>
                <a:defRPr/>
              </a:pPr>
              <a:endParaRPr kumimoji="0" lang="en-GB" sz="2000" b="0" i="1" u="none" strike="noStrike" kern="0" cap="none" spc="0" normalizeH="0" baseline="0" noProof="0">
                <a:ln>
                  <a:noFill/>
                </a:ln>
                <a:solidFill>
                  <a:srgbClr val="F1F1F1"/>
                </a:solidFill>
                <a:effectLst/>
                <a:uLnTx/>
                <a:uFillTx/>
              </a:endParaRPr>
            </a:p>
          </p:txBody>
        </p:sp>
      </p:grpSp>
      <p:sp>
        <p:nvSpPr>
          <p:cNvPr id="6" name="Text Placeholder 1">
            <a:extLst>
              <a:ext uri="{FF2B5EF4-FFF2-40B4-BE49-F238E27FC236}">
                <a16:creationId xmlns:a16="http://schemas.microsoft.com/office/drawing/2014/main" id="{ADD38AE6-A099-42E8-A02E-BBA6F4009049}"/>
              </a:ext>
            </a:extLst>
          </p:cNvPr>
          <p:cNvSpPr txBox="1">
            <a:spLocks/>
          </p:cNvSpPr>
          <p:nvPr/>
        </p:nvSpPr>
        <p:spPr>
          <a:xfrm>
            <a:off x="5370543" y="926610"/>
            <a:ext cx="6293662" cy="4648200"/>
          </a:xfrm>
          <a:prstGeom prst="rect">
            <a:avLst/>
          </a:prstGeom>
        </p:spPr>
        <p:txBody>
          <a:bodyPr vert="horz" lIns="0" tIns="45720" rIns="0" bIns="45720" rtlCol="0">
            <a:noAutofit/>
          </a:bodyPr>
          <a:lstStyle>
            <a:lvl1pPr marL="228584" indent="-228584" algn="l" defTabSz="914332" rtl="0" eaLnBrk="1" latinLnBrk="0" hangingPunct="1">
              <a:lnSpc>
                <a:spcPct val="100000"/>
              </a:lnSpc>
              <a:spcBef>
                <a:spcPts val="100"/>
              </a:spcBef>
              <a:spcAft>
                <a:spcPts val="400"/>
              </a:spcAft>
              <a:buFont typeface="Arial" panose="020B0604020202020204" pitchFamily="34" charset="0"/>
              <a:buChar char="•"/>
              <a:defRPr sz="2800" kern="1200">
                <a:solidFill>
                  <a:schemeClr val="tx1"/>
                </a:solidFill>
                <a:latin typeface="+mn-lt"/>
                <a:ea typeface="+mn-ea"/>
                <a:cs typeface="+mn-cs"/>
              </a:defRPr>
            </a:lvl1pPr>
            <a:lvl2pPr marL="685750" indent="-228584" algn="l" defTabSz="914332" rtl="0" eaLnBrk="1" latinLnBrk="0" hangingPunct="1">
              <a:lnSpc>
                <a:spcPct val="100000"/>
              </a:lnSpc>
              <a:spcBef>
                <a:spcPts val="100"/>
              </a:spcBef>
              <a:spcAft>
                <a:spcPts val="400"/>
              </a:spcAft>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100000"/>
              </a:lnSpc>
              <a:spcBef>
                <a:spcPts val="100"/>
              </a:spcBef>
              <a:spcAft>
                <a:spcPts val="400"/>
              </a:spcAft>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100000"/>
              </a:lnSpc>
              <a:spcBef>
                <a:spcPts val="100"/>
              </a:spcBef>
              <a:spcAft>
                <a:spcPts val="400"/>
              </a:spcAft>
              <a:buFont typeface="Arial" panose="020B0604020202020204" pitchFamily="34" charset="0"/>
              <a:buChar char="•"/>
              <a:defRPr sz="1800" kern="1200">
                <a:solidFill>
                  <a:schemeClr val="tx1"/>
                </a:solidFill>
                <a:latin typeface="+mn-lt"/>
                <a:ea typeface="+mn-ea"/>
                <a:cs typeface="+mn-cs"/>
              </a:defRPr>
            </a:lvl4pPr>
            <a:lvl5pPr marL="2057247" indent="-228584" algn="l" defTabSz="914332" rtl="0" eaLnBrk="1" latinLnBrk="0" hangingPunct="1">
              <a:lnSpc>
                <a:spcPct val="100000"/>
              </a:lnSpc>
              <a:spcBef>
                <a:spcPts val="100"/>
              </a:spcBef>
              <a:spcAft>
                <a:spcPts val="400"/>
              </a:spcAft>
              <a:buFont typeface="Arial" panose="020B0604020202020204" pitchFamily="34" charset="0"/>
              <a:buChar char="•"/>
              <a:defRPr sz="18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84" marR="0" lvl="0" indent="-228584" algn="l" defTabSz="914332" rtl="0" eaLnBrk="1" fontAlgn="auto" latinLnBrk="0" hangingPunct="1">
              <a:lnSpc>
                <a:spcPct val="114000"/>
              </a:lnSpc>
              <a:spcBef>
                <a:spcPts val="600"/>
              </a:spcBef>
              <a:spcAft>
                <a:spcPts val="60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21315C"/>
                </a:solidFill>
                <a:effectLst/>
                <a:uLnTx/>
                <a:uFillTx/>
                <a:latin typeface="Montserrat"/>
                <a:ea typeface="+mn-ea"/>
                <a:cs typeface="+mn-cs"/>
              </a:rPr>
              <a:t>High-conviction, </a:t>
            </a:r>
            <a:r>
              <a:rPr kumimoji="0" lang="en-GB" sz="1600" b="0" i="0" u="none" strike="noStrike" kern="1200" cap="none" spc="0" normalizeH="0" baseline="0" noProof="0">
                <a:ln>
                  <a:noFill/>
                </a:ln>
                <a:solidFill>
                  <a:srgbClr val="C8102E"/>
                </a:solidFill>
                <a:effectLst/>
                <a:uLnTx/>
                <a:uFillTx/>
                <a:latin typeface="Montserrat Medium"/>
                <a:ea typeface="+mn-ea"/>
                <a:cs typeface="+mn-cs"/>
              </a:rPr>
              <a:t>long-only</a:t>
            </a:r>
            <a:r>
              <a:rPr kumimoji="0" lang="en-GB" sz="1600" b="0" i="0" u="none" strike="noStrike" kern="1200" cap="none" spc="0" normalizeH="0" baseline="0" noProof="0">
                <a:ln>
                  <a:noFill/>
                </a:ln>
                <a:solidFill>
                  <a:srgbClr val="21315C"/>
                </a:solidFill>
                <a:effectLst/>
                <a:uLnTx/>
                <a:uFillTx/>
                <a:latin typeface="Montserrat"/>
                <a:ea typeface="+mn-ea"/>
                <a:cs typeface="+mn-cs"/>
              </a:rPr>
              <a:t> equities</a:t>
            </a:r>
          </a:p>
          <a:p>
            <a:pPr marL="228584" marR="0" lvl="0" indent="-228584" algn="l" defTabSz="914332" rtl="0" eaLnBrk="1" fontAlgn="auto" latinLnBrk="0" hangingPunct="1">
              <a:lnSpc>
                <a:spcPct val="114000"/>
              </a:lnSpc>
              <a:spcBef>
                <a:spcPts val="600"/>
              </a:spcBef>
              <a:spcAft>
                <a:spcPts val="60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21315C"/>
                </a:solidFill>
                <a:effectLst/>
                <a:uLnTx/>
                <a:uFillTx/>
                <a:latin typeface="Montserrat"/>
                <a:ea typeface="+mn-ea"/>
                <a:cs typeface="+mn-cs"/>
              </a:rPr>
              <a:t>Founded in </a:t>
            </a:r>
            <a:r>
              <a:rPr kumimoji="0" lang="en-GB" sz="1600" b="0" i="0" u="none" strike="noStrike" kern="1200" cap="none" spc="0" normalizeH="0" baseline="0" noProof="0">
                <a:ln>
                  <a:noFill/>
                </a:ln>
                <a:solidFill>
                  <a:srgbClr val="C8102E"/>
                </a:solidFill>
                <a:effectLst/>
                <a:uLnTx/>
                <a:uFillTx/>
                <a:latin typeface="Montserrat Medium"/>
                <a:ea typeface="+mn-ea"/>
                <a:cs typeface="+mn-cs"/>
              </a:rPr>
              <a:t>2003</a:t>
            </a:r>
            <a:r>
              <a:rPr kumimoji="0" lang="en-GB" sz="1600" b="0" i="0" u="none" strike="noStrike" kern="1200" cap="none" spc="0" normalizeH="0" baseline="0" noProof="0">
                <a:ln>
                  <a:noFill/>
                </a:ln>
                <a:solidFill>
                  <a:srgbClr val="21315C"/>
                </a:solidFill>
                <a:effectLst/>
                <a:uLnTx/>
                <a:uFillTx/>
                <a:latin typeface="Montserrat"/>
                <a:ea typeface="+mn-ea"/>
                <a:cs typeface="+mn-cs"/>
              </a:rPr>
              <a:t>, headquartered in London</a:t>
            </a:r>
          </a:p>
          <a:p>
            <a:pPr marL="228584" marR="0" lvl="0" indent="-228584" algn="l" defTabSz="914332" rtl="0" eaLnBrk="1" fontAlgn="auto" latinLnBrk="0" hangingPunct="1">
              <a:lnSpc>
                <a:spcPct val="114000"/>
              </a:lnSpc>
              <a:spcBef>
                <a:spcPts val="600"/>
              </a:spcBef>
              <a:spcAft>
                <a:spcPts val="600"/>
              </a:spcAft>
              <a:buClrTx/>
              <a:buSzTx/>
              <a:buFont typeface="Arial" panose="020B0604020202020204" pitchFamily="34" charset="0"/>
              <a:buChar char="•"/>
              <a:tabLst/>
              <a:defRPr/>
            </a:pPr>
            <a:r>
              <a:rPr lang="en-GB" sz="1600">
                <a:solidFill>
                  <a:srgbClr val="C8102E"/>
                </a:solidFill>
                <a:latin typeface="Montserrat Medium"/>
              </a:rPr>
              <a:t>$6</a:t>
            </a:r>
            <a:r>
              <a:rPr kumimoji="0" lang="en-GB" sz="1600" b="0" i="0" u="none" strike="noStrike" kern="1200" cap="none" spc="0" normalizeH="0" baseline="0" noProof="0">
                <a:ln>
                  <a:noFill/>
                </a:ln>
                <a:solidFill>
                  <a:srgbClr val="C8102E"/>
                </a:solidFill>
                <a:effectLst/>
                <a:uLnTx/>
                <a:uFillTx/>
                <a:latin typeface="Montserrat Medium"/>
                <a:ea typeface="+mn-ea"/>
                <a:cs typeface="+mn-cs"/>
              </a:rPr>
              <a:t>bn </a:t>
            </a:r>
            <a:r>
              <a:rPr kumimoji="0" lang="en-GB" sz="1600" b="0" i="0" u="none" strike="noStrike" kern="1200" cap="none" spc="0" normalizeH="0" baseline="0" noProof="0">
                <a:ln>
                  <a:noFill/>
                </a:ln>
                <a:solidFill>
                  <a:srgbClr val="21315C"/>
                </a:solidFill>
                <a:effectLst/>
                <a:uLnTx/>
                <a:uFillTx/>
                <a:latin typeface="Montserrat"/>
                <a:ea typeface="+mn-ea"/>
                <a:cs typeface="+mn-cs"/>
              </a:rPr>
              <a:t>AUM (Guinness Group assets </a:t>
            </a:r>
            <a:r>
              <a:rPr lang="en-GB" sz="1600" kern="0"/>
              <a:t>30.09.2022</a:t>
            </a:r>
            <a:r>
              <a:rPr kumimoji="0" lang="en-GB" sz="1600" b="0" i="0" u="none" strike="noStrike" kern="1200" cap="none" spc="0" normalizeH="0" baseline="0" noProof="0">
                <a:ln>
                  <a:noFill/>
                </a:ln>
                <a:solidFill>
                  <a:srgbClr val="21315C"/>
                </a:solidFill>
                <a:effectLst/>
                <a:uLnTx/>
                <a:uFillTx/>
                <a:latin typeface="Montserrat"/>
                <a:ea typeface="+mn-ea"/>
                <a:cs typeface="+mn-cs"/>
              </a:rPr>
              <a:t>)</a:t>
            </a:r>
          </a:p>
          <a:p>
            <a:pPr marL="228584" marR="0" lvl="0" indent="-228584" algn="l" defTabSz="914332" rtl="0" eaLnBrk="1" fontAlgn="auto" latinLnBrk="0" hangingPunct="1">
              <a:lnSpc>
                <a:spcPct val="114000"/>
              </a:lnSpc>
              <a:spcBef>
                <a:spcPts val="600"/>
              </a:spcBef>
              <a:spcAft>
                <a:spcPts val="60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21315C"/>
                </a:solidFill>
                <a:effectLst/>
                <a:uLnTx/>
                <a:uFillTx/>
                <a:latin typeface="Montserrat"/>
                <a:ea typeface="+mn-ea"/>
                <a:cs typeface="+mn-cs"/>
              </a:rPr>
              <a:t>UCITS, US Mutual Funds, Separately Managed accounts</a:t>
            </a:r>
          </a:p>
          <a:p>
            <a:pPr marL="228584" marR="0" lvl="0" indent="-228584" algn="l" defTabSz="914332" rtl="0" eaLnBrk="1" fontAlgn="auto" latinLnBrk="0" hangingPunct="1">
              <a:lnSpc>
                <a:spcPct val="114000"/>
              </a:lnSpc>
              <a:spcBef>
                <a:spcPts val="600"/>
              </a:spcBef>
              <a:spcAft>
                <a:spcPts val="600"/>
              </a:spcAft>
              <a:buClrTx/>
              <a:buSzTx/>
              <a:buFont typeface="Arial" panose="020B0604020202020204" pitchFamily="34" charset="0"/>
              <a:buChar char="•"/>
              <a:tabLst/>
              <a:defRPr/>
            </a:pPr>
            <a:r>
              <a:rPr lang="en-GB" sz="1600">
                <a:solidFill>
                  <a:srgbClr val="C8102E"/>
                </a:solidFill>
                <a:latin typeface="Montserrat Medium"/>
              </a:rPr>
              <a:t>6</a:t>
            </a:r>
            <a:r>
              <a:rPr kumimoji="0" lang="en-GB" sz="1600" b="0" i="0" u="none" strike="noStrike" kern="1200" cap="none" spc="0" normalizeH="0" baseline="0" noProof="0">
                <a:ln>
                  <a:noFill/>
                </a:ln>
                <a:solidFill>
                  <a:srgbClr val="C8102E"/>
                </a:solidFill>
                <a:effectLst/>
                <a:uLnTx/>
                <a:uFillTx/>
                <a:latin typeface="Montserrat Medium"/>
                <a:ea typeface="+mn-ea"/>
                <a:cs typeface="+mn-cs"/>
              </a:rPr>
              <a:t>0</a:t>
            </a:r>
            <a:r>
              <a:rPr kumimoji="0" lang="en-GB" sz="1600" b="0" i="0" u="none" strike="noStrike" kern="1200" cap="none" spc="0" normalizeH="0" baseline="0" noProof="0">
                <a:ln>
                  <a:noFill/>
                </a:ln>
                <a:solidFill>
                  <a:srgbClr val="C8102E"/>
                </a:solidFill>
                <a:effectLst/>
                <a:uLnTx/>
                <a:uFillTx/>
                <a:latin typeface="Montserrat"/>
                <a:ea typeface="+mn-ea"/>
                <a:cs typeface="+mn-cs"/>
              </a:rPr>
              <a:t> </a:t>
            </a:r>
            <a:r>
              <a:rPr kumimoji="0" lang="en-GB" sz="1600" b="0" i="0" u="none" strike="noStrike" kern="1200" cap="none" spc="0" normalizeH="0" baseline="0" noProof="0">
                <a:ln>
                  <a:noFill/>
                </a:ln>
                <a:solidFill>
                  <a:srgbClr val="21315C"/>
                </a:solidFill>
                <a:effectLst/>
                <a:uLnTx/>
                <a:uFillTx/>
                <a:latin typeface="Montserrat"/>
                <a:ea typeface="+mn-ea"/>
                <a:cs typeface="+mn-cs"/>
              </a:rPr>
              <a:t>employees</a:t>
            </a:r>
          </a:p>
          <a:p>
            <a:pPr marL="228584" marR="0" lvl="0" indent="-228584" algn="l" defTabSz="914332" rtl="0" eaLnBrk="1" fontAlgn="auto" latinLnBrk="0" hangingPunct="1">
              <a:lnSpc>
                <a:spcPct val="114000"/>
              </a:lnSpc>
              <a:spcBef>
                <a:spcPts val="600"/>
              </a:spcBef>
              <a:spcAft>
                <a:spcPts val="60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21315C"/>
                </a:solidFill>
                <a:effectLst/>
                <a:uLnTx/>
                <a:uFillTx/>
                <a:latin typeface="Montserrat"/>
                <a:ea typeface="+mn-ea"/>
                <a:cs typeface="+mn-cs"/>
              </a:rPr>
              <a:t>100% </a:t>
            </a:r>
            <a:r>
              <a:rPr kumimoji="0" lang="en-GB" sz="1600" b="0" i="0" u="none" strike="noStrike" kern="1200" cap="none" spc="0" normalizeH="0" baseline="0" noProof="0">
                <a:ln>
                  <a:noFill/>
                </a:ln>
                <a:solidFill>
                  <a:srgbClr val="C8102E"/>
                </a:solidFill>
                <a:effectLst/>
                <a:uLnTx/>
                <a:uFillTx/>
                <a:latin typeface="Montserrat Medium"/>
                <a:ea typeface="+mn-ea"/>
                <a:cs typeface="+mn-cs"/>
              </a:rPr>
              <a:t>employee-owned</a:t>
            </a:r>
            <a:r>
              <a:rPr kumimoji="0" lang="en-GB" sz="1600" b="0" i="0" u="none" strike="noStrike" kern="1200" cap="none" spc="0" normalizeH="0" baseline="0" noProof="0">
                <a:ln>
                  <a:noFill/>
                </a:ln>
                <a:solidFill>
                  <a:srgbClr val="C8102E"/>
                </a:solidFill>
                <a:effectLst/>
                <a:uLnTx/>
                <a:uFillTx/>
                <a:latin typeface="Montserrat"/>
                <a:ea typeface="+mn-ea"/>
                <a:cs typeface="+mn-cs"/>
              </a:rPr>
              <a:t> </a:t>
            </a:r>
          </a:p>
          <a:p>
            <a:pPr marL="228584" marR="0" lvl="0" indent="-228584" algn="l" defTabSz="914332" rtl="0" eaLnBrk="1" fontAlgn="auto" latinLnBrk="0" hangingPunct="1">
              <a:lnSpc>
                <a:spcPct val="114000"/>
              </a:lnSpc>
              <a:spcBef>
                <a:spcPts val="600"/>
              </a:spcBef>
              <a:spcAft>
                <a:spcPts val="60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21315C"/>
                </a:solidFill>
                <a:effectLst/>
                <a:uLnTx/>
                <a:uFillTx/>
                <a:latin typeface="Montserrat"/>
                <a:ea typeface="+mn-ea"/>
                <a:cs typeface="+mn-cs"/>
              </a:rPr>
              <a:t>Investment strategies:</a:t>
            </a:r>
          </a:p>
          <a:p>
            <a:pPr marL="685750" marR="0" lvl="1" indent="-228584" algn="l" defTabSz="914332" rtl="0" eaLnBrk="1" fontAlgn="auto" latinLnBrk="0" hangingPunct="1">
              <a:lnSpc>
                <a:spcPct val="114000"/>
              </a:lnSpc>
              <a:spcBef>
                <a:spcPts val="600"/>
              </a:spcBef>
              <a:spcAft>
                <a:spcPts val="60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21315C"/>
                </a:solidFill>
                <a:effectLst/>
                <a:uLnTx/>
                <a:uFillTx/>
                <a:latin typeface="Montserrat"/>
                <a:ea typeface="+mn-ea"/>
                <a:cs typeface="+mn-cs"/>
              </a:rPr>
              <a:t>Equity </a:t>
            </a:r>
            <a:r>
              <a:rPr lang="en-GB" sz="1600">
                <a:solidFill>
                  <a:srgbClr val="21315C"/>
                </a:solidFill>
                <a:latin typeface="Montserrat"/>
              </a:rPr>
              <a:t>Income</a:t>
            </a:r>
          </a:p>
          <a:p>
            <a:pPr marL="685750" marR="0" lvl="1" indent="-228584" algn="l" defTabSz="914332" rtl="0" eaLnBrk="1" fontAlgn="auto" latinLnBrk="0" hangingPunct="1">
              <a:lnSpc>
                <a:spcPct val="114000"/>
              </a:lnSpc>
              <a:spcBef>
                <a:spcPts val="600"/>
              </a:spcBef>
              <a:spcAft>
                <a:spcPts val="60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21315C"/>
                </a:solidFill>
                <a:effectLst/>
                <a:uLnTx/>
                <a:uFillTx/>
                <a:latin typeface="Montserrat"/>
                <a:ea typeface="+mn-ea"/>
                <a:cs typeface="+mn-cs"/>
              </a:rPr>
              <a:t>Growth</a:t>
            </a:r>
          </a:p>
          <a:p>
            <a:pPr marL="685750" marR="0" lvl="1" indent="-228584" algn="l" defTabSz="914332" rtl="0" eaLnBrk="1" fontAlgn="auto" latinLnBrk="0" hangingPunct="1">
              <a:lnSpc>
                <a:spcPct val="114000"/>
              </a:lnSpc>
              <a:spcBef>
                <a:spcPts val="600"/>
              </a:spcBef>
              <a:spcAft>
                <a:spcPts val="600"/>
              </a:spcAft>
              <a:buClrTx/>
              <a:buSzTx/>
              <a:buFont typeface="Arial" panose="020B0604020202020204" pitchFamily="34" charset="0"/>
              <a:buChar char="•"/>
              <a:tabLst/>
              <a:defRPr/>
            </a:pPr>
            <a:r>
              <a:rPr lang="en-GB" sz="1600">
                <a:solidFill>
                  <a:srgbClr val="21315C"/>
                </a:solidFill>
                <a:latin typeface="Montserrat"/>
              </a:rPr>
              <a:t>Sustainable</a:t>
            </a:r>
          </a:p>
          <a:p>
            <a:pPr marL="685750" marR="0" lvl="1" indent="-228584" algn="l" defTabSz="914332" rtl="0" eaLnBrk="1" fontAlgn="auto" latinLnBrk="0" hangingPunct="1">
              <a:lnSpc>
                <a:spcPct val="114000"/>
              </a:lnSpc>
              <a:spcBef>
                <a:spcPts val="600"/>
              </a:spcBef>
              <a:spcAft>
                <a:spcPts val="60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21315C"/>
                </a:solidFill>
                <a:effectLst/>
                <a:uLnTx/>
                <a:uFillTx/>
                <a:latin typeface="Montserrat"/>
                <a:ea typeface="+mn-ea"/>
                <a:cs typeface="+mn-cs"/>
              </a:rPr>
              <a:t>Multi-asset</a:t>
            </a:r>
          </a:p>
          <a:p>
            <a:pPr marL="685750" marR="0" lvl="1" indent="-228584" algn="l" defTabSz="914332" rtl="0" eaLnBrk="1" fontAlgn="auto" latinLnBrk="0" hangingPunct="1">
              <a:lnSpc>
                <a:spcPct val="114000"/>
              </a:lnSpc>
              <a:spcBef>
                <a:spcPts val="600"/>
              </a:spcBef>
              <a:spcAft>
                <a:spcPts val="600"/>
              </a:spcAft>
              <a:buClrTx/>
              <a:buSzTx/>
              <a:buFont typeface="Arial" panose="020B0604020202020204" pitchFamily="34" charset="0"/>
              <a:buChar char="•"/>
              <a:tabLst/>
              <a:defRPr/>
            </a:pPr>
            <a:r>
              <a:rPr lang="en-GB" sz="1600">
                <a:solidFill>
                  <a:srgbClr val="21315C"/>
                </a:solidFill>
                <a:latin typeface="Montserrat"/>
              </a:rPr>
              <a:t>Ventures</a:t>
            </a:r>
            <a:endParaRPr kumimoji="0" lang="en-GB" sz="1400" b="0" i="0" u="none" strike="noStrike" kern="1200" cap="none" spc="0" normalizeH="0" baseline="0" noProof="0">
              <a:ln>
                <a:noFill/>
              </a:ln>
              <a:solidFill>
                <a:srgbClr val="21315C"/>
              </a:solidFill>
              <a:effectLst/>
              <a:uLnTx/>
              <a:uFillTx/>
              <a:latin typeface="Montserrat Medium" panose="00000600000000000000" pitchFamily="2" charset="0"/>
              <a:ea typeface="+mn-ea"/>
              <a:cs typeface="+mn-cs"/>
            </a:endParaRPr>
          </a:p>
          <a:p>
            <a:pPr marL="0" marR="0" lvl="0" indent="0" algn="l" defTabSz="914332" rtl="0" eaLnBrk="1" fontAlgn="auto" latinLnBrk="0" hangingPunct="1">
              <a:lnSpc>
                <a:spcPct val="100000"/>
              </a:lnSpc>
              <a:spcBef>
                <a:spcPts val="0"/>
              </a:spcBef>
              <a:spcAft>
                <a:spcPts val="400"/>
              </a:spcAft>
              <a:buClrTx/>
              <a:buSzTx/>
              <a:buNone/>
              <a:tabLst/>
              <a:defRPr/>
            </a:pPr>
            <a:endParaRPr kumimoji="0" lang="en-GB" sz="1400" b="0" i="0" u="none" strike="noStrike" kern="1200" cap="none" spc="0" normalizeH="0" baseline="0" noProof="0">
              <a:ln>
                <a:noFill/>
              </a:ln>
              <a:solidFill>
                <a:srgbClr val="21315C"/>
              </a:solidFill>
              <a:effectLst/>
              <a:uLnTx/>
              <a:uFillTx/>
              <a:latin typeface="Montserrat Medium" panose="00000600000000000000" pitchFamily="2" charset="0"/>
              <a:ea typeface="+mn-ea"/>
              <a:cs typeface="+mn-cs"/>
            </a:endParaRPr>
          </a:p>
        </p:txBody>
      </p:sp>
      <p:sp>
        <p:nvSpPr>
          <p:cNvPr id="2" name="Slide Number Placeholder 1">
            <a:extLst>
              <a:ext uri="{FF2B5EF4-FFF2-40B4-BE49-F238E27FC236}">
                <a16:creationId xmlns:a16="http://schemas.microsoft.com/office/drawing/2014/main" id="{89DC6504-7ABA-4B80-A7EB-68F19DB4EC35}"/>
              </a:ext>
            </a:extLst>
          </p:cNvPr>
          <p:cNvSpPr>
            <a:spLocks noGrp="1"/>
          </p:cNvSpPr>
          <p:nvPr>
            <p:ph type="sldNum" sz="quarter" idx="12"/>
          </p:nvPr>
        </p:nvSpPr>
        <p:spPr/>
        <p:txBody>
          <a:bodyPr/>
          <a:lstStyle/>
          <a:p>
            <a:fld id="{80C09EF9-B2B1-4CDF-A903-08D723B35DB9}" type="slidenum">
              <a:rPr lang="en-GB" smtClean="0">
                <a:solidFill>
                  <a:schemeClr val="bg1"/>
                </a:solidFill>
              </a:rPr>
              <a:pPr/>
              <a:t>3</a:t>
            </a:fld>
            <a:endParaRPr lang="en-GB">
              <a:solidFill>
                <a:schemeClr val="bg1"/>
              </a:solidFill>
            </a:endParaRPr>
          </a:p>
        </p:txBody>
      </p:sp>
    </p:spTree>
    <p:extLst>
      <p:ext uri="{BB962C8B-B14F-4D97-AF65-F5344CB8AC3E}">
        <p14:creationId xmlns:p14="http://schemas.microsoft.com/office/powerpoint/2010/main" val="6616211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51">
            <a:extLst>
              <a:ext uri="{FF2B5EF4-FFF2-40B4-BE49-F238E27FC236}">
                <a16:creationId xmlns:a16="http://schemas.microsoft.com/office/drawing/2014/main" id="{5E2997A1-2D97-7ACD-3861-92E72B71637B}"/>
              </a:ext>
            </a:extLst>
          </p:cNvPr>
          <p:cNvPicPr>
            <a:picLocks noChangeAspect="1"/>
          </p:cNvPicPr>
          <p:nvPr/>
        </p:nvPicPr>
        <p:blipFill>
          <a:blip r:embed="rId2"/>
          <a:stretch>
            <a:fillRect/>
          </a:stretch>
        </p:blipFill>
        <p:spPr>
          <a:xfrm>
            <a:off x="-192740" y="1577889"/>
            <a:ext cx="12577480" cy="4972552"/>
          </a:xfrm>
          <a:prstGeom prst="rect">
            <a:avLst/>
          </a:prstGeom>
        </p:spPr>
      </p:pic>
      <p:sp>
        <p:nvSpPr>
          <p:cNvPr id="2" name="Text Placeholder 1">
            <a:extLst>
              <a:ext uri="{FF2B5EF4-FFF2-40B4-BE49-F238E27FC236}">
                <a16:creationId xmlns:a16="http://schemas.microsoft.com/office/drawing/2014/main" id="{C0BA4977-B2CD-45BF-BB20-AF7D9633E9EB}"/>
              </a:ext>
            </a:extLst>
          </p:cNvPr>
          <p:cNvSpPr>
            <a:spLocks noGrp="1"/>
          </p:cNvSpPr>
          <p:nvPr>
            <p:ph type="body" sz="quarter" idx="12"/>
          </p:nvPr>
        </p:nvSpPr>
        <p:spPr>
          <a:xfrm>
            <a:off x="831853" y="83227"/>
            <a:ext cx="10756247" cy="215444"/>
          </a:xfrm>
        </p:spPr>
        <p:txBody>
          <a:bodyPr/>
          <a:lstStyle/>
          <a:p>
            <a:r>
              <a:rPr lang="en-US"/>
              <a:t>Portfolio</a:t>
            </a:r>
            <a:endParaRPr lang="en-GB"/>
          </a:p>
        </p:txBody>
      </p:sp>
      <p:sp>
        <p:nvSpPr>
          <p:cNvPr id="3" name="Text Placeholder 2">
            <a:extLst>
              <a:ext uri="{FF2B5EF4-FFF2-40B4-BE49-F238E27FC236}">
                <a16:creationId xmlns:a16="http://schemas.microsoft.com/office/drawing/2014/main" id="{7231A3D1-31F6-496B-A871-58D7E258B8D4}"/>
              </a:ext>
            </a:extLst>
          </p:cNvPr>
          <p:cNvSpPr>
            <a:spLocks noGrp="1"/>
          </p:cNvSpPr>
          <p:nvPr>
            <p:ph type="body" sz="quarter" idx="15"/>
          </p:nvPr>
        </p:nvSpPr>
        <p:spPr/>
        <p:txBody>
          <a:bodyPr/>
          <a:lstStyle/>
          <a:p>
            <a:r>
              <a:rPr lang="en-US"/>
              <a:t>Thematic Exposure</a:t>
            </a:r>
            <a:endParaRPr lang="en-GB"/>
          </a:p>
        </p:txBody>
      </p:sp>
      <p:sp>
        <p:nvSpPr>
          <p:cNvPr id="6" name="Content Placeholder 4">
            <a:extLst>
              <a:ext uri="{FF2B5EF4-FFF2-40B4-BE49-F238E27FC236}">
                <a16:creationId xmlns:a16="http://schemas.microsoft.com/office/drawing/2014/main" id="{63629668-C473-4738-89C8-AC6AB9455CDE}"/>
              </a:ext>
            </a:extLst>
          </p:cNvPr>
          <p:cNvSpPr txBox="1">
            <a:spLocks/>
          </p:cNvSpPr>
          <p:nvPr/>
        </p:nvSpPr>
        <p:spPr>
          <a:xfrm>
            <a:off x="2945606" y="6367517"/>
            <a:ext cx="10529888" cy="297676"/>
          </a:xfrm>
          <a:prstGeom prst="rect">
            <a:avLst/>
          </a:prstGeom>
        </p:spPr>
        <p:txBody>
          <a:bodyPr vert="horz" lIns="0" tIns="45720" rIns="0" bIns="45720" rtlCol="0">
            <a:noAutofit/>
          </a:bodyPr>
          <a:lstStyle>
            <a:lvl1pPr marL="228584" indent="-228584" algn="l" defTabSz="914332" rtl="0" eaLnBrk="1" latinLnBrk="0" hangingPunct="1">
              <a:lnSpc>
                <a:spcPct val="100000"/>
              </a:lnSpc>
              <a:spcBef>
                <a:spcPts val="100"/>
              </a:spcBef>
              <a:spcAft>
                <a:spcPts val="400"/>
              </a:spcAft>
              <a:buFont typeface="Arial" panose="020B0604020202020204" pitchFamily="34" charset="0"/>
              <a:buChar char="•"/>
              <a:defRPr sz="2800" kern="1200">
                <a:solidFill>
                  <a:schemeClr val="tx1"/>
                </a:solidFill>
                <a:latin typeface="+mn-lt"/>
                <a:ea typeface="+mn-ea"/>
                <a:cs typeface="+mn-cs"/>
              </a:defRPr>
            </a:lvl1pPr>
            <a:lvl2pPr marL="685750" indent="-228584" algn="l" defTabSz="914332" rtl="0" eaLnBrk="1" latinLnBrk="0" hangingPunct="1">
              <a:lnSpc>
                <a:spcPct val="100000"/>
              </a:lnSpc>
              <a:spcBef>
                <a:spcPts val="100"/>
              </a:spcBef>
              <a:spcAft>
                <a:spcPts val="400"/>
              </a:spcAft>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100000"/>
              </a:lnSpc>
              <a:spcBef>
                <a:spcPts val="100"/>
              </a:spcBef>
              <a:spcAft>
                <a:spcPts val="400"/>
              </a:spcAft>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100000"/>
              </a:lnSpc>
              <a:spcBef>
                <a:spcPts val="100"/>
              </a:spcBef>
              <a:spcAft>
                <a:spcPts val="400"/>
              </a:spcAft>
              <a:buFont typeface="Arial" panose="020B0604020202020204" pitchFamily="34" charset="0"/>
              <a:buChar char="•"/>
              <a:defRPr sz="1800" kern="1200">
                <a:solidFill>
                  <a:schemeClr val="tx1"/>
                </a:solidFill>
                <a:latin typeface="+mn-lt"/>
                <a:ea typeface="+mn-ea"/>
                <a:cs typeface="+mn-cs"/>
              </a:defRPr>
            </a:lvl4pPr>
            <a:lvl5pPr marL="2057247" indent="-228584" algn="l" defTabSz="914332" rtl="0" eaLnBrk="1" latinLnBrk="0" hangingPunct="1">
              <a:lnSpc>
                <a:spcPct val="100000"/>
              </a:lnSpc>
              <a:spcBef>
                <a:spcPts val="100"/>
              </a:spcBef>
              <a:spcAft>
                <a:spcPts val="400"/>
              </a:spcAft>
              <a:buFont typeface="Arial" panose="020B0604020202020204" pitchFamily="34" charset="0"/>
              <a:buChar char="•"/>
              <a:defRPr sz="18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900">
                <a:solidFill>
                  <a:schemeClr val="accent1"/>
                </a:solidFill>
                <a:latin typeface="Montserrat Light" panose="00000400000000000000" pitchFamily="2" charset="0"/>
              </a:rPr>
              <a:t>Source:  Guinness Global Investors, Bloomberg (data as at 30.09.2022)</a:t>
            </a:r>
          </a:p>
        </p:txBody>
      </p:sp>
      <p:sp>
        <p:nvSpPr>
          <p:cNvPr id="7" name="Rectangle: Rounded Corners 6">
            <a:extLst>
              <a:ext uri="{FF2B5EF4-FFF2-40B4-BE49-F238E27FC236}">
                <a16:creationId xmlns:a16="http://schemas.microsoft.com/office/drawing/2014/main" id="{DB930FDA-D8E1-4039-9BA5-4D973E98300C}"/>
              </a:ext>
            </a:extLst>
          </p:cNvPr>
          <p:cNvSpPr/>
          <p:nvPr/>
        </p:nvSpPr>
        <p:spPr>
          <a:xfrm>
            <a:off x="831056" y="1098239"/>
            <a:ext cx="9545977" cy="307777"/>
          </a:xfrm>
          <a:prstGeom prst="roundRect">
            <a:avLst/>
          </a:prstGeom>
          <a:solidFill>
            <a:schemeClr val="accent6">
              <a:alpha val="3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285750" indent="-285750">
              <a:spcAft>
                <a:spcPts val="600"/>
              </a:spcAft>
              <a:buFont typeface="Arial" panose="020B0604020202020204" pitchFamily="34" charset="0"/>
              <a:buChar char="•"/>
            </a:pPr>
            <a:r>
              <a:rPr lang="en-GB" sz="1400">
                <a:solidFill>
                  <a:schemeClr val="tx1"/>
                </a:solidFill>
                <a:latin typeface="Montserrat" panose="00000500000000000000" pitchFamily="50" charset="0"/>
                <a:cs typeface="Calibri" panose="020F0502020204030204" pitchFamily="34" charset="0"/>
              </a:rPr>
              <a:t>Across themes, the portfolio is well diversified</a:t>
            </a:r>
          </a:p>
        </p:txBody>
      </p:sp>
      <p:grpSp>
        <p:nvGrpSpPr>
          <p:cNvPr id="9" name="Group 8">
            <a:extLst>
              <a:ext uri="{FF2B5EF4-FFF2-40B4-BE49-F238E27FC236}">
                <a16:creationId xmlns:a16="http://schemas.microsoft.com/office/drawing/2014/main" id="{867EC4E2-D915-4664-A029-5807A5FC3A52}"/>
              </a:ext>
            </a:extLst>
          </p:cNvPr>
          <p:cNvGrpSpPr/>
          <p:nvPr/>
        </p:nvGrpSpPr>
        <p:grpSpPr>
          <a:xfrm>
            <a:off x="388144" y="3519978"/>
            <a:ext cx="238550" cy="235461"/>
            <a:chOff x="610779" y="2870245"/>
            <a:chExt cx="577213" cy="569737"/>
          </a:xfrm>
        </p:grpSpPr>
        <p:pic>
          <p:nvPicPr>
            <p:cNvPr id="10" name="Graphic 9" descr="Heartbeat outline">
              <a:extLst>
                <a:ext uri="{FF2B5EF4-FFF2-40B4-BE49-F238E27FC236}">
                  <a16:creationId xmlns:a16="http://schemas.microsoft.com/office/drawing/2014/main" id="{7C4C8DAE-BCA3-4314-8E26-C92BB089530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6017" y="2877729"/>
              <a:ext cx="561975" cy="561975"/>
            </a:xfrm>
            <a:prstGeom prst="rect">
              <a:avLst/>
            </a:prstGeom>
          </p:spPr>
        </p:pic>
        <p:sp>
          <p:nvSpPr>
            <p:cNvPr id="11" name="Circle: Hollow 10">
              <a:extLst>
                <a:ext uri="{FF2B5EF4-FFF2-40B4-BE49-F238E27FC236}">
                  <a16:creationId xmlns:a16="http://schemas.microsoft.com/office/drawing/2014/main" id="{945B8147-422E-4B7B-9EE7-4315BA1CFB9F}"/>
                </a:ext>
              </a:extLst>
            </p:cNvPr>
            <p:cNvSpPr/>
            <p:nvPr/>
          </p:nvSpPr>
          <p:spPr>
            <a:xfrm>
              <a:off x="610779" y="2870245"/>
              <a:ext cx="569737" cy="569737"/>
            </a:xfrm>
            <a:prstGeom prst="donut">
              <a:avLst>
                <a:gd name="adj" fmla="val 1971"/>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12" name="Group 11">
            <a:extLst>
              <a:ext uri="{FF2B5EF4-FFF2-40B4-BE49-F238E27FC236}">
                <a16:creationId xmlns:a16="http://schemas.microsoft.com/office/drawing/2014/main" id="{048CB423-4FB6-497F-935B-BF71F9821772}"/>
              </a:ext>
            </a:extLst>
          </p:cNvPr>
          <p:cNvGrpSpPr/>
          <p:nvPr/>
        </p:nvGrpSpPr>
        <p:grpSpPr>
          <a:xfrm>
            <a:off x="391930" y="4396801"/>
            <a:ext cx="251189" cy="232253"/>
            <a:chOff x="610778" y="3836669"/>
            <a:chExt cx="576277" cy="579487"/>
          </a:xfrm>
        </p:grpSpPr>
        <p:pic>
          <p:nvPicPr>
            <p:cNvPr id="13" name="Graphic 12" descr="Network outline">
              <a:extLst>
                <a:ext uri="{FF2B5EF4-FFF2-40B4-BE49-F238E27FC236}">
                  <a16:creationId xmlns:a16="http://schemas.microsoft.com/office/drawing/2014/main" id="{E707400B-0925-476F-A6F6-C3BACCA9A0E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5080" y="3836669"/>
              <a:ext cx="561975" cy="561975"/>
            </a:xfrm>
            <a:prstGeom prst="rect">
              <a:avLst/>
            </a:prstGeom>
          </p:spPr>
        </p:pic>
        <p:sp>
          <p:nvSpPr>
            <p:cNvPr id="14" name="Circle: Hollow 13">
              <a:extLst>
                <a:ext uri="{FF2B5EF4-FFF2-40B4-BE49-F238E27FC236}">
                  <a16:creationId xmlns:a16="http://schemas.microsoft.com/office/drawing/2014/main" id="{BAD1B414-318A-48A8-981C-1D7B9B00E45D}"/>
                </a:ext>
              </a:extLst>
            </p:cNvPr>
            <p:cNvSpPr/>
            <p:nvPr/>
          </p:nvSpPr>
          <p:spPr>
            <a:xfrm>
              <a:off x="610778" y="3846419"/>
              <a:ext cx="569737" cy="569737"/>
            </a:xfrm>
            <a:prstGeom prst="donut">
              <a:avLst>
                <a:gd name="adj" fmla="val 1971"/>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15" name="Group 14">
            <a:extLst>
              <a:ext uri="{FF2B5EF4-FFF2-40B4-BE49-F238E27FC236}">
                <a16:creationId xmlns:a16="http://schemas.microsoft.com/office/drawing/2014/main" id="{8AAB8ECE-E865-4AC2-B3F8-3CBB436D4DF9}"/>
              </a:ext>
            </a:extLst>
          </p:cNvPr>
          <p:cNvGrpSpPr/>
          <p:nvPr/>
        </p:nvGrpSpPr>
        <p:grpSpPr>
          <a:xfrm>
            <a:off x="399572" y="5120350"/>
            <a:ext cx="232253" cy="232253"/>
            <a:chOff x="617965" y="4822871"/>
            <a:chExt cx="569737" cy="569737"/>
          </a:xfrm>
        </p:grpSpPr>
        <p:sp>
          <p:nvSpPr>
            <p:cNvPr id="16" name="Circle: Hollow 15">
              <a:extLst>
                <a:ext uri="{FF2B5EF4-FFF2-40B4-BE49-F238E27FC236}">
                  <a16:creationId xmlns:a16="http://schemas.microsoft.com/office/drawing/2014/main" id="{5D249486-5903-4F78-BD6D-BCD4BF29089D}"/>
                </a:ext>
              </a:extLst>
            </p:cNvPr>
            <p:cNvSpPr/>
            <p:nvPr/>
          </p:nvSpPr>
          <p:spPr>
            <a:xfrm>
              <a:off x="617965" y="4822871"/>
              <a:ext cx="569737" cy="569737"/>
            </a:xfrm>
            <a:prstGeom prst="donut">
              <a:avLst>
                <a:gd name="adj" fmla="val 1971"/>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7" name="Graphic 16" descr="Sustainability outline">
              <a:extLst>
                <a:ext uri="{FF2B5EF4-FFF2-40B4-BE49-F238E27FC236}">
                  <a16:creationId xmlns:a16="http://schemas.microsoft.com/office/drawing/2014/main" id="{E39C37AD-8F90-4F58-905D-AE7724D29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1624" y="4849638"/>
              <a:ext cx="482418" cy="482418"/>
            </a:xfrm>
            <a:prstGeom prst="rect">
              <a:avLst/>
            </a:prstGeom>
          </p:spPr>
        </p:pic>
      </p:grpSp>
      <p:sp>
        <p:nvSpPr>
          <p:cNvPr id="5" name="Slide Number Placeholder 4">
            <a:extLst>
              <a:ext uri="{FF2B5EF4-FFF2-40B4-BE49-F238E27FC236}">
                <a16:creationId xmlns:a16="http://schemas.microsoft.com/office/drawing/2014/main" id="{62B81AA4-AD84-4EC9-8363-DB280730BADB}"/>
              </a:ext>
            </a:extLst>
          </p:cNvPr>
          <p:cNvSpPr>
            <a:spLocks noGrp="1"/>
          </p:cNvSpPr>
          <p:nvPr>
            <p:ph type="sldNum" sz="quarter" idx="16"/>
          </p:nvPr>
        </p:nvSpPr>
        <p:spPr/>
        <p:txBody>
          <a:bodyPr/>
          <a:lstStyle/>
          <a:p>
            <a:fld id="{80C09EF9-B2B1-4CDF-A903-08D723B35DB9}" type="slidenum">
              <a:rPr lang="en-GB" smtClean="0"/>
              <a:pPr/>
              <a:t>30</a:t>
            </a:fld>
            <a:endParaRPr lang="en-GB"/>
          </a:p>
        </p:txBody>
      </p:sp>
    </p:spTree>
    <p:extLst>
      <p:ext uri="{BB962C8B-B14F-4D97-AF65-F5344CB8AC3E}">
        <p14:creationId xmlns:p14="http://schemas.microsoft.com/office/powerpoint/2010/main" val="11002208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BA4977-B2CD-45BF-BB20-AF7D9633E9EB}"/>
              </a:ext>
            </a:extLst>
          </p:cNvPr>
          <p:cNvSpPr>
            <a:spLocks noGrp="1"/>
          </p:cNvSpPr>
          <p:nvPr>
            <p:ph type="body" sz="quarter" idx="12"/>
          </p:nvPr>
        </p:nvSpPr>
        <p:spPr>
          <a:xfrm>
            <a:off x="831853" y="83227"/>
            <a:ext cx="10756247" cy="215444"/>
          </a:xfrm>
        </p:spPr>
        <p:txBody>
          <a:bodyPr/>
          <a:lstStyle/>
          <a:p>
            <a:r>
              <a:rPr lang="en-US"/>
              <a:t>Portfolio</a:t>
            </a:r>
            <a:endParaRPr lang="en-GB"/>
          </a:p>
        </p:txBody>
      </p:sp>
      <p:sp>
        <p:nvSpPr>
          <p:cNvPr id="3" name="Text Placeholder 2">
            <a:extLst>
              <a:ext uri="{FF2B5EF4-FFF2-40B4-BE49-F238E27FC236}">
                <a16:creationId xmlns:a16="http://schemas.microsoft.com/office/drawing/2014/main" id="{7231A3D1-31F6-496B-A871-58D7E258B8D4}"/>
              </a:ext>
            </a:extLst>
          </p:cNvPr>
          <p:cNvSpPr>
            <a:spLocks noGrp="1"/>
          </p:cNvSpPr>
          <p:nvPr>
            <p:ph type="body" sz="quarter" idx="15"/>
          </p:nvPr>
        </p:nvSpPr>
        <p:spPr/>
        <p:txBody>
          <a:bodyPr/>
          <a:lstStyle/>
          <a:p>
            <a:r>
              <a:rPr lang="en-US"/>
              <a:t>Sustainability Footprint</a:t>
            </a:r>
            <a:endParaRPr lang="en-GB"/>
          </a:p>
        </p:txBody>
      </p:sp>
      <p:sp>
        <p:nvSpPr>
          <p:cNvPr id="6" name="Content Placeholder 4">
            <a:extLst>
              <a:ext uri="{FF2B5EF4-FFF2-40B4-BE49-F238E27FC236}">
                <a16:creationId xmlns:a16="http://schemas.microsoft.com/office/drawing/2014/main" id="{71D50CF3-D079-499A-88C1-9CF00D5AEEEA}"/>
              </a:ext>
            </a:extLst>
          </p:cNvPr>
          <p:cNvSpPr txBox="1">
            <a:spLocks/>
          </p:cNvSpPr>
          <p:nvPr/>
        </p:nvSpPr>
        <p:spPr>
          <a:xfrm>
            <a:off x="944173" y="6397511"/>
            <a:ext cx="9060961" cy="297676"/>
          </a:xfrm>
          <a:prstGeom prst="rect">
            <a:avLst/>
          </a:prstGeom>
        </p:spPr>
        <p:txBody>
          <a:bodyPr vert="horz" lIns="0" tIns="45720" rIns="0" bIns="45720" rtlCol="0">
            <a:noAutofit/>
          </a:bodyPr>
          <a:lstStyle>
            <a:lvl1pPr marL="228584" indent="-228584" algn="l" defTabSz="914332" rtl="0" eaLnBrk="1" latinLnBrk="0" hangingPunct="1">
              <a:lnSpc>
                <a:spcPct val="100000"/>
              </a:lnSpc>
              <a:spcBef>
                <a:spcPts val="100"/>
              </a:spcBef>
              <a:spcAft>
                <a:spcPts val="400"/>
              </a:spcAft>
              <a:buFont typeface="Arial" panose="020B0604020202020204" pitchFamily="34" charset="0"/>
              <a:buChar char="•"/>
              <a:defRPr sz="2800" kern="1200">
                <a:solidFill>
                  <a:schemeClr val="tx1"/>
                </a:solidFill>
                <a:latin typeface="+mn-lt"/>
                <a:ea typeface="+mn-ea"/>
                <a:cs typeface="+mn-cs"/>
              </a:defRPr>
            </a:lvl1pPr>
            <a:lvl2pPr marL="685750" indent="-228584" algn="l" defTabSz="914332" rtl="0" eaLnBrk="1" latinLnBrk="0" hangingPunct="1">
              <a:lnSpc>
                <a:spcPct val="100000"/>
              </a:lnSpc>
              <a:spcBef>
                <a:spcPts val="100"/>
              </a:spcBef>
              <a:spcAft>
                <a:spcPts val="400"/>
              </a:spcAft>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100000"/>
              </a:lnSpc>
              <a:spcBef>
                <a:spcPts val="100"/>
              </a:spcBef>
              <a:spcAft>
                <a:spcPts val="400"/>
              </a:spcAft>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100000"/>
              </a:lnSpc>
              <a:spcBef>
                <a:spcPts val="100"/>
              </a:spcBef>
              <a:spcAft>
                <a:spcPts val="400"/>
              </a:spcAft>
              <a:buFont typeface="Arial" panose="020B0604020202020204" pitchFamily="34" charset="0"/>
              <a:buChar char="•"/>
              <a:defRPr sz="1800" kern="1200">
                <a:solidFill>
                  <a:schemeClr val="tx1"/>
                </a:solidFill>
                <a:latin typeface="+mn-lt"/>
                <a:ea typeface="+mn-ea"/>
                <a:cs typeface="+mn-cs"/>
              </a:defRPr>
            </a:lvl4pPr>
            <a:lvl5pPr marL="2057247" indent="-228584" algn="l" defTabSz="914332" rtl="0" eaLnBrk="1" latinLnBrk="0" hangingPunct="1">
              <a:lnSpc>
                <a:spcPct val="100000"/>
              </a:lnSpc>
              <a:spcBef>
                <a:spcPts val="100"/>
              </a:spcBef>
              <a:spcAft>
                <a:spcPts val="400"/>
              </a:spcAft>
              <a:buFont typeface="Arial" panose="020B0604020202020204" pitchFamily="34" charset="0"/>
              <a:buChar char="•"/>
              <a:defRPr sz="18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900" b="0" i="0">
                <a:solidFill>
                  <a:schemeClr val="accent1"/>
                </a:solidFill>
                <a:effectLst/>
                <a:latin typeface="Montserrat Light" panose="00000400000000000000" pitchFamily="50" charset="0"/>
              </a:rPr>
              <a:t>Source: Guinness Global Investors, company data; Sustainability footprint, data as at 30.09.2022, median holding except *indicating proportion of fund/benchmark meeting criteria</a:t>
            </a:r>
            <a:endParaRPr lang="en-GB" sz="1000">
              <a:solidFill>
                <a:schemeClr val="accent1"/>
              </a:solidFill>
              <a:latin typeface="Montserrat Light" panose="00000400000000000000" pitchFamily="50" charset="0"/>
            </a:endParaRPr>
          </a:p>
        </p:txBody>
      </p:sp>
      <p:sp>
        <p:nvSpPr>
          <p:cNvPr id="7" name="Rectangle: Rounded Corners 6">
            <a:extLst>
              <a:ext uri="{FF2B5EF4-FFF2-40B4-BE49-F238E27FC236}">
                <a16:creationId xmlns:a16="http://schemas.microsoft.com/office/drawing/2014/main" id="{E97D711A-DC87-4ECA-A51D-A49CAD9C860B}"/>
              </a:ext>
            </a:extLst>
          </p:cNvPr>
          <p:cNvSpPr/>
          <p:nvPr/>
        </p:nvSpPr>
        <p:spPr>
          <a:xfrm>
            <a:off x="831850" y="985124"/>
            <a:ext cx="10635049" cy="479691"/>
          </a:xfrm>
          <a:prstGeom prst="roundRect">
            <a:avLst/>
          </a:prstGeom>
          <a:solidFill>
            <a:schemeClr val="accent6">
              <a:alpha val="3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285750" indent="-285750">
              <a:spcAft>
                <a:spcPts val="600"/>
              </a:spcAft>
              <a:buFont typeface="Arial" panose="020B0604020202020204" pitchFamily="34" charset="0"/>
              <a:buChar char="•"/>
            </a:pPr>
            <a:r>
              <a:rPr lang="en-GB" sz="1400">
                <a:solidFill>
                  <a:schemeClr val="tx1"/>
                </a:solidFill>
                <a:latin typeface="Montserrat" panose="00000500000000000000" pitchFamily="50" charset="0"/>
                <a:cs typeface="Calibri" panose="020F0502020204030204" pitchFamily="34" charset="0"/>
              </a:rPr>
              <a:t>The fund performs better than the MSCI World on 8/11 of the below metrics, with weaknesses seen as areas of potential engagement</a:t>
            </a:r>
          </a:p>
        </p:txBody>
      </p:sp>
      <p:sp>
        <p:nvSpPr>
          <p:cNvPr id="5" name="Slide Number Placeholder 4">
            <a:extLst>
              <a:ext uri="{FF2B5EF4-FFF2-40B4-BE49-F238E27FC236}">
                <a16:creationId xmlns:a16="http://schemas.microsoft.com/office/drawing/2014/main" id="{685293D8-7B8F-4399-87DF-942882910108}"/>
              </a:ext>
            </a:extLst>
          </p:cNvPr>
          <p:cNvSpPr>
            <a:spLocks noGrp="1"/>
          </p:cNvSpPr>
          <p:nvPr>
            <p:ph type="sldNum" sz="quarter" idx="16"/>
          </p:nvPr>
        </p:nvSpPr>
        <p:spPr/>
        <p:txBody>
          <a:bodyPr/>
          <a:lstStyle/>
          <a:p>
            <a:fld id="{80C09EF9-B2B1-4CDF-A903-08D723B35DB9}" type="slidenum">
              <a:rPr lang="en-GB" smtClean="0"/>
              <a:pPr/>
              <a:t>31</a:t>
            </a:fld>
            <a:endParaRPr lang="en-GB"/>
          </a:p>
        </p:txBody>
      </p:sp>
      <p:pic>
        <p:nvPicPr>
          <p:cNvPr id="9" name="Graphic 8">
            <a:extLst>
              <a:ext uri="{FF2B5EF4-FFF2-40B4-BE49-F238E27FC236}">
                <a16:creationId xmlns:a16="http://schemas.microsoft.com/office/drawing/2014/main" id="{5C3F3163-91E4-3150-3336-1B0EEE85E45B}"/>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18243" t="4748" r="13649" b="10650"/>
          <a:stretch/>
        </p:blipFill>
        <p:spPr>
          <a:xfrm>
            <a:off x="2005742" y="1595599"/>
            <a:ext cx="9032389" cy="4533352"/>
          </a:xfrm>
          <a:prstGeom prst="rect">
            <a:avLst/>
          </a:prstGeom>
        </p:spPr>
      </p:pic>
    </p:spTree>
    <p:extLst>
      <p:ext uri="{BB962C8B-B14F-4D97-AF65-F5344CB8AC3E}">
        <p14:creationId xmlns:p14="http://schemas.microsoft.com/office/powerpoint/2010/main" val="17413344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B4AA9D-8DBC-4177-9446-8F17F8AD7715}"/>
              </a:ext>
            </a:extLst>
          </p:cNvPr>
          <p:cNvSpPr>
            <a:spLocks noGrp="1"/>
          </p:cNvSpPr>
          <p:nvPr>
            <p:ph type="body" sz="quarter" idx="12"/>
          </p:nvPr>
        </p:nvSpPr>
        <p:spPr>
          <a:xfrm>
            <a:off x="831853" y="83227"/>
            <a:ext cx="10756247" cy="215444"/>
          </a:xfrm>
        </p:spPr>
        <p:txBody>
          <a:bodyPr/>
          <a:lstStyle/>
          <a:p>
            <a:r>
              <a:rPr lang="en-US"/>
              <a:t>Portfolio</a:t>
            </a:r>
            <a:endParaRPr lang="en-GB"/>
          </a:p>
        </p:txBody>
      </p:sp>
      <p:sp>
        <p:nvSpPr>
          <p:cNvPr id="3" name="Text Placeholder 2">
            <a:extLst>
              <a:ext uri="{FF2B5EF4-FFF2-40B4-BE49-F238E27FC236}">
                <a16:creationId xmlns:a16="http://schemas.microsoft.com/office/drawing/2014/main" id="{9212101F-F4A6-417D-8722-0C68B8FB3981}"/>
              </a:ext>
            </a:extLst>
          </p:cNvPr>
          <p:cNvSpPr>
            <a:spLocks noGrp="1"/>
          </p:cNvSpPr>
          <p:nvPr>
            <p:ph type="body" sz="quarter" idx="15"/>
          </p:nvPr>
        </p:nvSpPr>
        <p:spPr/>
        <p:txBody>
          <a:bodyPr/>
          <a:lstStyle/>
          <a:p>
            <a:r>
              <a:rPr lang="en-GB"/>
              <a:t>Statistics - Are We Doing What We Say We Will Do?</a:t>
            </a:r>
          </a:p>
        </p:txBody>
      </p:sp>
      <p:sp>
        <p:nvSpPr>
          <p:cNvPr id="8" name="Rounded Rectangle 41">
            <a:extLst>
              <a:ext uri="{FF2B5EF4-FFF2-40B4-BE49-F238E27FC236}">
                <a16:creationId xmlns:a16="http://schemas.microsoft.com/office/drawing/2014/main" id="{61ED5370-3D47-4746-8AFA-1705788B2908}"/>
              </a:ext>
            </a:extLst>
          </p:cNvPr>
          <p:cNvSpPr/>
          <p:nvPr/>
        </p:nvSpPr>
        <p:spPr>
          <a:xfrm>
            <a:off x="1597020" y="5395489"/>
            <a:ext cx="2286000" cy="54864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sz="2000" i="0" u="none" strike="noStrike" kern="1200" cap="none" spc="0" normalizeH="0" baseline="0" noProof="0">
                <a:ln>
                  <a:noFill/>
                </a:ln>
                <a:solidFill>
                  <a:schemeClr val="bg1"/>
                </a:solidFill>
                <a:effectLst/>
                <a:uLnTx/>
                <a:uFillTx/>
                <a:latin typeface="+mj-lt"/>
              </a:rPr>
              <a:t>Conviction</a:t>
            </a:r>
          </a:p>
        </p:txBody>
      </p:sp>
      <p:sp>
        <p:nvSpPr>
          <p:cNvPr id="10" name="Rounded Rectangle 38">
            <a:extLst>
              <a:ext uri="{FF2B5EF4-FFF2-40B4-BE49-F238E27FC236}">
                <a16:creationId xmlns:a16="http://schemas.microsoft.com/office/drawing/2014/main" id="{82D835E6-CEB9-4C25-86B3-F085E6BFD7AC}"/>
              </a:ext>
            </a:extLst>
          </p:cNvPr>
          <p:cNvSpPr/>
          <p:nvPr/>
        </p:nvSpPr>
        <p:spPr>
          <a:xfrm>
            <a:off x="1597020" y="1455783"/>
            <a:ext cx="2286000" cy="54864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sz="2000" i="0" u="none" strike="noStrike" kern="1200" cap="none" spc="0" normalizeH="0" baseline="0" noProof="0">
                <a:ln>
                  <a:noFill/>
                </a:ln>
                <a:solidFill>
                  <a:schemeClr val="bg1"/>
                </a:solidFill>
                <a:effectLst/>
                <a:uLnTx/>
                <a:uFillTx/>
                <a:latin typeface="+mj-lt"/>
              </a:rPr>
              <a:t>Quality</a:t>
            </a:r>
          </a:p>
        </p:txBody>
      </p:sp>
      <p:sp>
        <p:nvSpPr>
          <p:cNvPr id="12" name="Rounded Rectangle 30">
            <a:extLst>
              <a:ext uri="{FF2B5EF4-FFF2-40B4-BE49-F238E27FC236}">
                <a16:creationId xmlns:a16="http://schemas.microsoft.com/office/drawing/2014/main" id="{28756CC7-217D-43AE-8F00-CF3C32105408}"/>
              </a:ext>
            </a:extLst>
          </p:cNvPr>
          <p:cNvSpPr/>
          <p:nvPr/>
        </p:nvSpPr>
        <p:spPr>
          <a:xfrm>
            <a:off x="1597020" y="2982400"/>
            <a:ext cx="2286000" cy="54864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50000"/>
              </a:spcBef>
              <a:spcAft>
                <a:spcPct val="0"/>
              </a:spcAft>
            </a:pPr>
            <a:r>
              <a:rPr lang="en-GB" sz="2000">
                <a:solidFill>
                  <a:schemeClr val="bg1"/>
                </a:solidFill>
                <a:latin typeface="+mj-lt"/>
              </a:rPr>
              <a:t>Sustainability</a:t>
            </a:r>
          </a:p>
        </p:txBody>
      </p:sp>
      <p:sp>
        <p:nvSpPr>
          <p:cNvPr id="14" name="Rounded Rectangle 22">
            <a:extLst>
              <a:ext uri="{FF2B5EF4-FFF2-40B4-BE49-F238E27FC236}">
                <a16:creationId xmlns:a16="http://schemas.microsoft.com/office/drawing/2014/main" id="{29903537-ED37-431F-A744-C2A59C3910CD}"/>
              </a:ext>
            </a:extLst>
          </p:cNvPr>
          <p:cNvSpPr/>
          <p:nvPr/>
        </p:nvSpPr>
        <p:spPr>
          <a:xfrm>
            <a:off x="1597020" y="4681317"/>
            <a:ext cx="2286000" cy="54864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sz="2000" i="0" u="none" strike="noStrike" kern="1200" cap="none" spc="0" normalizeH="0" baseline="0" noProof="0">
                <a:ln>
                  <a:noFill/>
                </a:ln>
                <a:solidFill>
                  <a:schemeClr val="bg1"/>
                </a:solidFill>
                <a:effectLst/>
                <a:uLnTx/>
                <a:uFillTx/>
                <a:latin typeface="+mj-lt"/>
              </a:rPr>
              <a:t>Growth</a:t>
            </a:r>
          </a:p>
        </p:txBody>
      </p:sp>
      <p:graphicFrame>
        <p:nvGraphicFramePr>
          <p:cNvPr id="22" name="Table 21">
            <a:extLst>
              <a:ext uri="{FF2B5EF4-FFF2-40B4-BE49-F238E27FC236}">
                <a16:creationId xmlns:a16="http://schemas.microsoft.com/office/drawing/2014/main" id="{36E83B56-D1D9-430B-91A9-7C794A2E4E9B}"/>
              </a:ext>
            </a:extLst>
          </p:cNvPr>
          <p:cNvGraphicFramePr>
            <a:graphicFrameLocks noGrp="1"/>
          </p:cNvGraphicFramePr>
          <p:nvPr>
            <p:extLst>
              <p:ext uri="{D42A27DB-BD31-4B8C-83A1-F6EECF244321}">
                <p14:modId xmlns:p14="http://schemas.microsoft.com/office/powerpoint/2010/main" val="548810749"/>
              </p:ext>
            </p:extLst>
          </p:nvPr>
        </p:nvGraphicFramePr>
        <p:xfrm>
          <a:off x="3989966" y="1129892"/>
          <a:ext cx="5860105" cy="4775035"/>
        </p:xfrm>
        <a:graphic>
          <a:graphicData uri="http://schemas.openxmlformats.org/drawingml/2006/table">
            <a:tbl>
              <a:tblPr firstRow="1" firstCol="1" bandRow="1">
                <a:tableStyleId>{5C22544A-7EE6-4342-B048-85BDC9FD1C3A}</a:tableStyleId>
              </a:tblPr>
              <a:tblGrid>
                <a:gridCol w="3820068">
                  <a:extLst>
                    <a:ext uri="{9D8B030D-6E8A-4147-A177-3AD203B41FA5}">
                      <a16:colId xmlns:a16="http://schemas.microsoft.com/office/drawing/2014/main" val="1676255970"/>
                    </a:ext>
                  </a:extLst>
                </a:gridCol>
                <a:gridCol w="908120">
                  <a:extLst>
                    <a:ext uri="{9D8B030D-6E8A-4147-A177-3AD203B41FA5}">
                      <a16:colId xmlns:a16="http://schemas.microsoft.com/office/drawing/2014/main" val="1187015784"/>
                    </a:ext>
                  </a:extLst>
                </a:gridCol>
                <a:gridCol w="1131917">
                  <a:extLst>
                    <a:ext uri="{9D8B030D-6E8A-4147-A177-3AD203B41FA5}">
                      <a16:colId xmlns:a16="http://schemas.microsoft.com/office/drawing/2014/main" val="3583403701"/>
                    </a:ext>
                  </a:extLst>
                </a:gridCol>
              </a:tblGrid>
              <a:tr h="238377">
                <a:tc>
                  <a:txBody>
                    <a:bodyPr/>
                    <a:lstStyle/>
                    <a:p>
                      <a:pPr>
                        <a:lnSpc>
                          <a:spcPct val="107000"/>
                        </a:lnSpc>
                        <a:spcAft>
                          <a:spcPts val="800"/>
                        </a:spcAft>
                      </a:pPr>
                      <a:endParaRPr lang="en-GB" sz="1600" b="1">
                        <a:solidFill>
                          <a:schemeClr val="tx1"/>
                        </a:solidFill>
                        <a:effectLst/>
                        <a:latin typeface="Montserrat" panose="00000500000000000000" pitchFamily="50" charset="0"/>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1200" b="1">
                          <a:solidFill>
                            <a:schemeClr val="tx1"/>
                          </a:solidFill>
                          <a:effectLst/>
                          <a:latin typeface="Montserrat" panose="00000500000000000000" pitchFamily="50" charset="0"/>
                          <a:ea typeface="Times New Roman" panose="02020603050405020304" pitchFamily="18" charset="0"/>
                          <a:cs typeface="Times New Roman" panose="02020603050405020304" pitchFamily="18" charset="0"/>
                        </a:rPr>
                        <a:t>Fund</a:t>
                      </a:r>
                      <a:endParaRPr lang="en-GB" sz="1200" b="1">
                        <a:solidFill>
                          <a:schemeClr val="tx1"/>
                        </a:solidFill>
                        <a:effectLst/>
                        <a:latin typeface="Montserrat" panose="00000500000000000000" pitchFamily="50" charset="0"/>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1200" b="1">
                          <a:solidFill>
                            <a:schemeClr val="tx1"/>
                          </a:solidFill>
                          <a:effectLst/>
                          <a:latin typeface="Montserrat" panose="00000500000000000000" pitchFamily="50" charset="0"/>
                          <a:ea typeface="Times New Roman" panose="02020603050405020304" pitchFamily="18" charset="0"/>
                          <a:cs typeface="Times New Roman" panose="02020603050405020304" pitchFamily="18" charset="0"/>
                        </a:rPr>
                        <a:t>MSCI World</a:t>
                      </a:r>
                      <a:endParaRPr lang="en-GB" sz="1200" b="1">
                        <a:solidFill>
                          <a:schemeClr val="tx1"/>
                        </a:solidFill>
                        <a:effectLst/>
                        <a:latin typeface="Montserrat" panose="00000500000000000000" pitchFamily="50" charset="0"/>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75748464"/>
                  </a:ext>
                </a:extLst>
              </a:tr>
              <a:tr h="238377">
                <a:tc>
                  <a:txBody>
                    <a:bodyPr/>
                    <a:lstStyle/>
                    <a:p>
                      <a:pPr>
                        <a:lnSpc>
                          <a:spcPct val="107000"/>
                        </a:lnSpc>
                        <a:spcAft>
                          <a:spcPts val="800"/>
                        </a:spcAft>
                      </a:pPr>
                      <a:r>
                        <a:rPr lang="en-GB" sz="1050" b="1">
                          <a:solidFill>
                            <a:schemeClr val="tx1"/>
                          </a:solidFill>
                          <a:effectLst/>
                        </a:rPr>
                        <a:t>Return-on-capital</a:t>
                      </a:r>
                      <a:endParaRPr lang="en-GB" sz="1600" b="1">
                        <a:solidFill>
                          <a:schemeClr val="tx1"/>
                        </a:solidFill>
                        <a:effectLst/>
                        <a:latin typeface="Montserrat" panose="00000500000000000000" pitchFamily="50" charset="0"/>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solidFill>
                      <a:schemeClr val="bg1"/>
                    </a:solidFill>
                  </a:tcPr>
                </a:tc>
                <a:tc>
                  <a:txBody>
                    <a:bodyPr/>
                    <a:lstStyle/>
                    <a:p>
                      <a:pPr algn="ctr">
                        <a:lnSpc>
                          <a:spcPct val="107000"/>
                        </a:lnSpc>
                        <a:spcAft>
                          <a:spcPts val="800"/>
                        </a:spcAft>
                      </a:pPr>
                      <a:r>
                        <a:rPr lang="en-GB" sz="1050" b="0">
                          <a:solidFill>
                            <a:schemeClr val="accent4"/>
                          </a:solidFill>
                          <a:effectLst/>
                        </a:rPr>
                        <a:t>▲</a:t>
                      </a:r>
                      <a:r>
                        <a:rPr lang="en-GB" sz="1050" b="0">
                          <a:solidFill>
                            <a:schemeClr val="tx1"/>
                          </a:solidFill>
                          <a:effectLst/>
                        </a:rPr>
                        <a:t>14.9%</a:t>
                      </a:r>
                      <a:endParaRPr lang="en-GB" sz="1600" b="0">
                        <a:solidFill>
                          <a:schemeClr val="tx1"/>
                        </a:solidFill>
                        <a:effectLst/>
                        <a:latin typeface="Montserrat" panose="00000500000000000000" pitchFamily="50" charset="0"/>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solidFill>
                      <a:schemeClr val="bg1"/>
                    </a:solidFill>
                  </a:tcPr>
                </a:tc>
                <a:tc>
                  <a:txBody>
                    <a:bodyPr/>
                    <a:lstStyle/>
                    <a:p>
                      <a:pPr algn="ctr">
                        <a:lnSpc>
                          <a:spcPct val="107000"/>
                        </a:lnSpc>
                        <a:spcAft>
                          <a:spcPts val="800"/>
                        </a:spcAft>
                      </a:pPr>
                      <a:r>
                        <a:rPr lang="en-GB" sz="1050" b="0">
                          <a:solidFill>
                            <a:schemeClr val="tx1"/>
                          </a:solidFill>
                          <a:effectLst/>
                        </a:rPr>
                        <a:t>7.2%</a:t>
                      </a:r>
                      <a:endParaRPr lang="en-GB" sz="1600" b="0">
                        <a:solidFill>
                          <a:schemeClr val="tx1"/>
                        </a:solidFill>
                        <a:effectLst/>
                        <a:latin typeface="Montserrat" panose="00000500000000000000" pitchFamily="50" charset="0"/>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704547962"/>
                  </a:ext>
                </a:extLst>
              </a:tr>
              <a:tr h="238377">
                <a:tc>
                  <a:txBody>
                    <a:bodyPr/>
                    <a:lstStyle/>
                    <a:p>
                      <a:pPr>
                        <a:lnSpc>
                          <a:spcPct val="107000"/>
                        </a:lnSpc>
                        <a:spcAft>
                          <a:spcPts val="800"/>
                        </a:spcAft>
                      </a:pPr>
                      <a:r>
                        <a:rPr lang="en-GB" sz="1050" b="1">
                          <a:solidFill>
                            <a:schemeClr val="tx1"/>
                          </a:solidFill>
                          <a:effectLst/>
                        </a:rPr>
                        <a:t>Net debt/equity</a:t>
                      </a:r>
                      <a:endParaRPr lang="en-GB" sz="1600" b="1">
                        <a:solidFill>
                          <a:schemeClr val="tx1"/>
                        </a:solidFill>
                        <a:effectLst/>
                        <a:latin typeface="Montserrat" panose="00000500000000000000" pitchFamily="50" charset="0"/>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800"/>
                        </a:spcAft>
                      </a:pPr>
                      <a:r>
                        <a:rPr lang="en-GB" sz="1050">
                          <a:solidFill>
                            <a:schemeClr val="accent4"/>
                          </a:solidFill>
                          <a:effectLst/>
                        </a:rPr>
                        <a:t>▼</a:t>
                      </a:r>
                      <a:r>
                        <a:rPr lang="en-GB" sz="1050">
                          <a:solidFill>
                            <a:schemeClr val="tx1"/>
                          </a:solidFill>
                          <a:effectLst/>
                        </a:rPr>
                        <a:t>23.7</a:t>
                      </a:r>
                      <a:r>
                        <a:rPr lang="en-GB" sz="1050">
                          <a:effectLst/>
                        </a:rPr>
                        <a:t>%</a:t>
                      </a:r>
                      <a:endParaRPr lang="en-GB" sz="1600">
                        <a:effectLst/>
                        <a:latin typeface="Montserrat" panose="00000500000000000000" pitchFamily="50" charset="0"/>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800"/>
                        </a:spcAft>
                      </a:pPr>
                      <a:r>
                        <a:rPr lang="en-GB" sz="1050">
                          <a:effectLst/>
                        </a:rPr>
                        <a:t>67.3%</a:t>
                      </a:r>
                      <a:endParaRPr lang="en-GB" sz="1600">
                        <a:effectLst/>
                        <a:latin typeface="Montserrat" panose="00000500000000000000" pitchFamily="50" charset="0"/>
                        <a:ea typeface="Times New Roman" panose="02020603050405020304" pitchFamily="18"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4245384617"/>
                  </a:ext>
                </a:extLst>
              </a:tr>
              <a:tr h="238377">
                <a:tc>
                  <a:txBody>
                    <a:bodyPr/>
                    <a:lstStyle/>
                    <a:p>
                      <a:pPr>
                        <a:lnSpc>
                          <a:spcPct val="107000"/>
                        </a:lnSpc>
                        <a:spcAft>
                          <a:spcPts val="800"/>
                        </a:spcAft>
                      </a:pPr>
                      <a:r>
                        <a:rPr lang="en-GB" sz="1050" b="1">
                          <a:solidFill>
                            <a:schemeClr val="tx1"/>
                          </a:solidFill>
                          <a:effectLst/>
                        </a:rPr>
                        <a:t>EBIT Margin</a:t>
                      </a:r>
                      <a:endParaRPr lang="en-GB" sz="1600" b="1">
                        <a:solidFill>
                          <a:schemeClr val="tx1"/>
                        </a:solidFill>
                        <a:effectLst/>
                        <a:latin typeface="Montserrat" panose="00000500000000000000" pitchFamily="50" charset="0"/>
                        <a:ea typeface="Times New Roman" panose="02020603050405020304" pitchFamily="18"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GB" sz="1050">
                          <a:solidFill>
                            <a:schemeClr val="accent4"/>
                          </a:solidFill>
                          <a:effectLst/>
                        </a:rPr>
                        <a:t>▲</a:t>
                      </a:r>
                      <a:r>
                        <a:rPr lang="en-GB" sz="1050">
                          <a:effectLst/>
                        </a:rPr>
                        <a:t>20.9%</a:t>
                      </a:r>
                      <a:endParaRPr lang="en-GB" sz="1600">
                        <a:effectLst/>
                        <a:latin typeface="Montserrat" panose="00000500000000000000" pitchFamily="50" charset="0"/>
                        <a:ea typeface="Times New Roman" panose="02020603050405020304" pitchFamily="18"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GB" sz="1050">
                          <a:effectLst/>
                        </a:rPr>
                        <a:t>14.6%</a:t>
                      </a:r>
                      <a:endParaRPr lang="en-GB" sz="1600">
                        <a:effectLst/>
                        <a:latin typeface="Montserrat" panose="00000500000000000000" pitchFamily="50" charset="0"/>
                        <a:ea typeface="Times New Roman" panose="02020603050405020304" pitchFamily="18"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4721125"/>
                  </a:ext>
                </a:extLst>
              </a:tr>
              <a:tr h="238377">
                <a:tc>
                  <a:txBody>
                    <a:bodyPr/>
                    <a:lstStyle/>
                    <a:p>
                      <a:pPr>
                        <a:lnSpc>
                          <a:spcPct val="107000"/>
                        </a:lnSpc>
                        <a:spcAft>
                          <a:spcPts val="800"/>
                        </a:spcAft>
                      </a:pPr>
                      <a:r>
                        <a:rPr lang="en-GB" sz="1050" b="1">
                          <a:solidFill>
                            <a:schemeClr val="tx1"/>
                          </a:solidFill>
                          <a:effectLst/>
                        </a:rPr>
                        <a:t>Carbon intensity (tons)/USD</a:t>
                      </a:r>
                      <a:endParaRPr lang="en-GB" sz="1600" b="1">
                        <a:solidFill>
                          <a:schemeClr val="tx1"/>
                        </a:solidFill>
                        <a:effectLst/>
                        <a:latin typeface="Montserrat" panose="00000500000000000000" pitchFamily="50" charset="0"/>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solidFill>
                      <a:schemeClr val="bg1"/>
                    </a:solidFill>
                  </a:tcPr>
                </a:tc>
                <a:tc>
                  <a:txBody>
                    <a:bodyPr/>
                    <a:lstStyle/>
                    <a:p>
                      <a:pPr algn="ctr">
                        <a:lnSpc>
                          <a:spcPct val="107000"/>
                        </a:lnSpc>
                        <a:spcAft>
                          <a:spcPts val="800"/>
                        </a:spcAft>
                      </a:pPr>
                      <a:r>
                        <a:rPr lang="en-GB" sz="1050">
                          <a:solidFill>
                            <a:schemeClr val="accent4"/>
                          </a:solidFill>
                          <a:effectLst/>
                        </a:rPr>
                        <a:t>▼</a:t>
                      </a:r>
                      <a:r>
                        <a:rPr lang="en-GB" sz="1050">
                          <a:effectLst/>
                        </a:rPr>
                        <a:t>3.2</a:t>
                      </a:r>
                      <a:endParaRPr lang="en-GB" sz="1600">
                        <a:effectLst/>
                        <a:latin typeface="Montserrat" panose="00000500000000000000" pitchFamily="50" charset="0"/>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solidFill>
                      <a:schemeClr val="bg1"/>
                    </a:solidFill>
                  </a:tcPr>
                </a:tc>
                <a:tc>
                  <a:txBody>
                    <a:bodyPr/>
                    <a:lstStyle/>
                    <a:p>
                      <a:pPr algn="ctr">
                        <a:lnSpc>
                          <a:spcPct val="107000"/>
                        </a:lnSpc>
                        <a:spcAft>
                          <a:spcPts val="800"/>
                        </a:spcAft>
                      </a:pPr>
                      <a:r>
                        <a:rPr lang="en-GB" sz="1050">
                          <a:effectLst/>
                        </a:rPr>
                        <a:t>5.1</a:t>
                      </a:r>
                      <a:endParaRPr lang="en-GB" sz="1600">
                        <a:effectLst/>
                        <a:latin typeface="Montserrat" panose="00000500000000000000" pitchFamily="50" charset="0"/>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167414069"/>
                  </a:ext>
                </a:extLst>
              </a:tr>
              <a:tr h="238377">
                <a:tc>
                  <a:txBody>
                    <a:bodyPr/>
                    <a:lstStyle/>
                    <a:p>
                      <a:pPr>
                        <a:lnSpc>
                          <a:spcPct val="107000"/>
                        </a:lnSpc>
                        <a:spcAft>
                          <a:spcPts val="800"/>
                        </a:spcAft>
                      </a:pPr>
                      <a:r>
                        <a:rPr lang="en-GB" sz="1050" b="1">
                          <a:solidFill>
                            <a:schemeClr val="tx1"/>
                          </a:solidFill>
                          <a:effectLst/>
                        </a:rPr>
                        <a:t>Energy consumption intensity MWh/USD</a:t>
                      </a:r>
                      <a:endParaRPr lang="en-GB" sz="1600" b="1">
                        <a:solidFill>
                          <a:schemeClr val="tx1"/>
                        </a:solidFill>
                        <a:effectLst/>
                        <a:latin typeface="Montserrat" panose="00000500000000000000" pitchFamily="50" charset="0"/>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800"/>
                        </a:spcAft>
                      </a:pPr>
                      <a:r>
                        <a:rPr lang="en-GB" sz="1050">
                          <a:solidFill>
                            <a:schemeClr val="accent4"/>
                          </a:solidFill>
                          <a:effectLst/>
                        </a:rPr>
                        <a:t>▼</a:t>
                      </a:r>
                      <a:r>
                        <a:rPr lang="en-GB" sz="1050">
                          <a:solidFill>
                            <a:schemeClr val="tx1"/>
                          </a:solidFill>
                          <a:effectLst/>
                        </a:rPr>
                        <a:t>38.6</a:t>
                      </a:r>
                      <a:endParaRPr lang="en-GB" sz="1600">
                        <a:solidFill>
                          <a:schemeClr val="tx1"/>
                        </a:solidFill>
                        <a:effectLst/>
                        <a:latin typeface="Montserrat" panose="00000500000000000000" pitchFamily="50" charset="0"/>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800"/>
                        </a:spcAft>
                      </a:pPr>
                      <a:r>
                        <a:rPr lang="en-GB" sz="1050">
                          <a:effectLst/>
                        </a:rPr>
                        <a:t>78.3</a:t>
                      </a:r>
                      <a:endParaRPr lang="en-GB" sz="1600">
                        <a:effectLst/>
                        <a:latin typeface="Montserrat" panose="00000500000000000000" pitchFamily="50" charset="0"/>
                        <a:ea typeface="Times New Roman" panose="02020603050405020304" pitchFamily="18"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525543746"/>
                  </a:ext>
                </a:extLst>
              </a:tr>
              <a:tr h="238377">
                <a:tc>
                  <a:txBody>
                    <a:bodyPr/>
                    <a:lstStyle/>
                    <a:p>
                      <a:pPr>
                        <a:lnSpc>
                          <a:spcPct val="107000"/>
                        </a:lnSpc>
                        <a:spcAft>
                          <a:spcPts val="800"/>
                        </a:spcAft>
                      </a:pPr>
                      <a:r>
                        <a:rPr lang="en-GB" sz="1050" b="1">
                          <a:solidFill>
                            <a:schemeClr val="tx1"/>
                          </a:solidFill>
                          <a:effectLst/>
                        </a:rPr>
                        <a:t>Renewable Energy as a % of total energy</a:t>
                      </a:r>
                      <a:endParaRPr lang="en-GB" sz="1600" b="1">
                        <a:solidFill>
                          <a:schemeClr val="tx1"/>
                        </a:solidFill>
                        <a:effectLst/>
                        <a:latin typeface="Montserrat" panose="00000500000000000000" pitchFamily="50" charset="0"/>
                        <a:ea typeface="Times New Roman" panose="02020603050405020304" pitchFamily="18" charset="0"/>
                        <a:cs typeface="Times New Roman" panose="02020603050405020304" pitchFamily="18" charset="0"/>
                      </a:endParaRPr>
                    </a:p>
                  </a:txBody>
                  <a:tcPr marL="68580" marR="68580" marT="0" marB="0" anchor="ctr">
                    <a:lnB w="12700" cap="flat" cmpd="sng" algn="ctr">
                      <a:solidFill>
                        <a:schemeClr val="tx1"/>
                      </a:solidFill>
                      <a:prstDash val="sysDash"/>
                      <a:round/>
                      <a:headEnd type="none" w="med" len="med"/>
                      <a:tailEnd type="none" w="med" len="med"/>
                    </a:lnB>
                    <a:solidFill>
                      <a:schemeClr val="bg1"/>
                    </a:solidFill>
                  </a:tcPr>
                </a:tc>
                <a:tc>
                  <a:txBody>
                    <a:bodyPr/>
                    <a:lstStyle/>
                    <a:p>
                      <a:pPr algn="ctr">
                        <a:lnSpc>
                          <a:spcPct val="107000"/>
                        </a:lnSpc>
                        <a:spcAft>
                          <a:spcPts val="800"/>
                        </a:spcAft>
                      </a:pPr>
                      <a:r>
                        <a:rPr lang="en-GB" sz="1050">
                          <a:solidFill>
                            <a:schemeClr val="accent4"/>
                          </a:solidFill>
                          <a:effectLst/>
                        </a:rPr>
                        <a:t>▲</a:t>
                      </a:r>
                      <a:r>
                        <a:rPr lang="en-GB" sz="1050">
                          <a:effectLst/>
                        </a:rPr>
                        <a:t>17.0%</a:t>
                      </a:r>
                      <a:endParaRPr lang="en-GB" sz="1600">
                        <a:effectLst/>
                        <a:latin typeface="Montserrat" panose="00000500000000000000" pitchFamily="50" charset="0"/>
                        <a:ea typeface="Times New Roman" panose="02020603050405020304" pitchFamily="18" charset="0"/>
                        <a:cs typeface="Times New Roman" panose="02020603050405020304" pitchFamily="18" charset="0"/>
                      </a:endParaRPr>
                    </a:p>
                  </a:txBody>
                  <a:tcPr marL="68580" marR="68580" marT="0" marB="0" anchor="ctr">
                    <a:lnB w="12700" cap="flat" cmpd="sng" algn="ctr">
                      <a:solidFill>
                        <a:schemeClr val="tx1"/>
                      </a:solidFill>
                      <a:prstDash val="sysDash"/>
                      <a:round/>
                      <a:headEnd type="none" w="med" len="med"/>
                      <a:tailEnd type="none" w="med" len="med"/>
                    </a:lnB>
                    <a:solidFill>
                      <a:schemeClr val="bg1"/>
                    </a:solidFill>
                  </a:tcPr>
                </a:tc>
                <a:tc>
                  <a:txBody>
                    <a:bodyPr/>
                    <a:lstStyle/>
                    <a:p>
                      <a:pPr algn="ctr">
                        <a:lnSpc>
                          <a:spcPct val="107000"/>
                        </a:lnSpc>
                        <a:spcAft>
                          <a:spcPts val="800"/>
                        </a:spcAft>
                      </a:pPr>
                      <a:r>
                        <a:rPr lang="en-GB" sz="1050">
                          <a:effectLst/>
                        </a:rPr>
                        <a:t>7.3%</a:t>
                      </a:r>
                      <a:endParaRPr lang="en-GB" sz="1600">
                        <a:effectLst/>
                        <a:latin typeface="Montserrat" panose="00000500000000000000" pitchFamily="50" charset="0"/>
                        <a:ea typeface="Times New Roman" panose="02020603050405020304" pitchFamily="18" charset="0"/>
                        <a:cs typeface="Times New Roman" panose="02020603050405020304" pitchFamily="18" charset="0"/>
                      </a:endParaRPr>
                    </a:p>
                  </a:txBody>
                  <a:tcPr marL="68580" marR="68580" marT="0" marB="0" anchor="ctr">
                    <a:lnB w="1270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2581992469"/>
                  </a:ext>
                </a:extLst>
              </a:tr>
              <a:tr h="238377">
                <a:tc>
                  <a:txBody>
                    <a:bodyPr/>
                    <a:lstStyle/>
                    <a:p>
                      <a:pPr>
                        <a:lnSpc>
                          <a:spcPct val="107000"/>
                        </a:lnSpc>
                        <a:spcAft>
                          <a:spcPts val="800"/>
                        </a:spcAft>
                      </a:pPr>
                      <a:r>
                        <a:rPr lang="en-GB" sz="1050" b="1">
                          <a:solidFill>
                            <a:schemeClr val="tx1"/>
                          </a:solidFill>
                          <a:effectLst/>
                        </a:rPr>
                        <a:t>% Women Directors on board</a:t>
                      </a:r>
                      <a:endParaRPr lang="en-GB" sz="1600" b="1">
                        <a:solidFill>
                          <a:schemeClr val="tx1"/>
                        </a:solidFill>
                        <a:effectLst/>
                        <a:latin typeface="Montserrat" panose="00000500000000000000" pitchFamily="50" charset="0"/>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tx1"/>
                      </a:solidFill>
                      <a:prstDash val="sysDash"/>
                      <a:round/>
                      <a:headEnd type="none" w="med" len="med"/>
                      <a:tailEnd type="none" w="med" len="med"/>
                    </a:lnT>
                    <a:solidFill>
                      <a:schemeClr val="bg1"/>
                    </a:solidFill>
                  </a:tcPr>
                </a:tc>
                <a:tc>
                  <a:txBody>
                    <a:bodyPr/>
                    <a:lstStyle/>
                    <a:p>
                      <a:pPr algn="ctr">
                        <a:lnSpc>
                          <a:spcPct val="107000"/>
                        </a:lnSpc>
                        <a:spcAft>
                          <a:spcPts val="800"/>
                        </a:spcAft>
                      </a:pPr>
                      <a:r>
                        <a:rPr lang="en-GB" sz="1050">
                          <a:solidFill>
                            <a:schemeClr val="accent4"/>
                          </a:solidFill>
                          <a:effectLst/>
                        </a:rPr>
                        <a:t>▲</a:t>
                      </a:r>
                      <a:r>
                        <a:rPr lang="en-GB" sz="1050">
                          <a:effectLst/>
                        </a:rPr>
                        <a:t>30.0%</a:t>
                      </a:r>
                      <a:endParaRPr lang="en-GB" sz="1600">
                        <a:effectLst/>
                        <a:latin typeface="Montserrat" panose="00000500000000000000" pitchFamily="50" charset="0"/>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tx1"/>
                      </a:solidFill>
                      <a:prstDash val="sysDash"/>
                      <a:round/>
                      <a:headEnd type="none" w="med" len="med"/>
                      <a:tailEnd type="none" w="med" len="med"/>
                    </a:lnT>
                    <a:solidFill>
                      <a:schemeClr val="bg1"/>
                    </a:solidFill>
                  </a:tcPr>
                </a:tc>
                <a:tc>
                  <a:txBody>
                    <a:bodyPr/>
                    <a:lstStyle/>
                    <a:p>
                      <a:pPr algn="ctr">
                        <a:lnSpc>
                          <a:spcPct val="107000"/>
                        </a:lnSpc>
                        <a:spcAft>
                          <a:spcPts val="800"/>
                        </a:spcAft>
                      </a:pPr>
                      <a:r>
                        <a:rPr lang="en-GB" sz="1050">
                          <a:effectLst/>
                        </a:rPr>
                        <a:t>30.0%</a:t>
                      </a:r>
                      <a:endParaRPr lang="en-GB" sz="1600">
                        <a:effectLst/>
                        <a:latin typeface="Montserrat" panose="00000500000000000000" pitchFamily="50" charset="0"/>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tx1"/>
                      </a:solidFill>
                      <a:prstDash val="sysDash"/>
                      <a:round/>
                      <a:headEnd type="none" w="med" len="med"/>
                      <a:tailEnd type="none" w="med" len="med"/>
                    </a:lnT>
                    <a:solidFill>
                      <a:schemeClr val="bg1"/>
                    </a:solidFill>
                  </a:tcPr>
                </a:tc>
                <a:extLst>
                  <a:ext uri="{0D108BD9-81ED-4DB2-BD59-A6C34878D82A}">
                    <a16:rowId xmlns:a16="http://schemas.microsoft.com/office/drawing/2014/main" val="1020131097"/>
                  </a:ext>
                </a:extLst>
              </a:tr>
              <a:tr h="238377">
                <a:tc>
                  <a:txBody>
                    <a:bodyPr/>
                    <a:lstStyle/>
                    <a:p>
                      <a:pPr>
                        <a:lnSpc>
                          <a:spcPct val="107000"/>
                        </a:lnSpc>
                        <a:spcAft>
                          <a:spcPts val="800"/>
                        </a:spcAft>
                      </a:pPr>
                      <a:r>
                        <a:rPr lang="en-GB" sz="1050" b="1">
                          <a:solidFill>
                            <a:schemeClr val="tx1"/>
                          </a:solidFill>
                          <a:effectLst/>
                        </a:rPr>
                        <a:t>Annual employee turnover</a:t>
                      </a:r>
                      <a:endParaRPr lang="en-GB" sz="1600" b="1">
                        <a:solidFill>
                          <a:schemeClr val="tx1"/>
                        </a:solidFill>
                        <a:effectLst/>
                        <a:latin typeface="Montserrat" panose="00000500000000000000" pitchFamily="50" charset="0"/>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800"/>
                        </a:spcAft>
                      </a:pPr>
                      <a:r>
                        <a:rPr lang="en-GB" sz="1050">
                          <a:solidFill>
                            <a:schemeClr val="accent3">
                              <a:lumMod val="60000"/>
                              <a:lumOff val="40000"/>
                            </a:schemeClr>
                          </a:solidFill>
                          <a:effectLst/>
                        </a:rPr>
                        <a:t>▲</a:t>
                      </a:r>
                      <a:r>
                        <a:rPr lang="en-GB" sz="1050">
                          <a:effectLst/>
                        </a:rPr>
                        <a:t>11.0%</a:t>
                      </a:r>
                      <a:endParaRPr lang="en-GB" sz="1600">
                        <a:effectLst/>
                        <a:latin typeface="Montserrat" panose="00000500000000000000" pitchFamily="50" charset="0"/>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800"/>
                        </a:spcAft>
                      </a:pPr>
                      <a:r>
                        <a:rPr lang="en-GB" sz="1050">
                          <a:effectLst/>
                        </a:rPr>
                        <a:t>8.0%</a:t>
                      </a:r>
                      <a:endParaRPr lang="en-GB" sz="1600">
                        <a:effectLst/>
                        <a:latin typeface="Montserrat" panose="00000500000000000000" pitchFamily="50" charset="0"/>
                        <a:ea typeface="Times New Roman" panose="02020603050405020304" pitchFamily="18"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1587204259"/>
                  </a:ext>
                </a:extLst>
              </a:tr>
              <a:tr h="238377">
                <a:tc>
                  <a:txBody>
                    <a:bodyPr/>
                    <a:lstStyle/>
                    <a:p>
                      <a:pPr>
                        <a:lnSpc>
                          <a:spcPct val="107000"/>
                        </a:lnSpc>
                        <a:spcAft>
                          <a:spcPts val="800"/>
                        </a:spcAft>
                      </a:pPr>
                      <a:r>
                        <a:rPr lang="en-GB" sz="1050" b="1">
                          <a:solidFill>
                            <a:schemeClr val="tx1"/>
                          </a:solidFill>
                          <a:effectLst/>
                        </a:rPr>
                        <a:t>Global Compact Compliance</a:t>
                      </a:r>
                      <a:endParaRPr lang="en-GB" sz="1600" b="1">
                        <a:solidFill>
                          <a:schemeClr val="tx1"/>
                        </a:solidFill>
                        <a:effectLst/>
                        <a:latin typeface="Montserrat" panose="00000500000000000000" pitchFamily="50" charset="0"/>
                        <a:ea typeface="Times New Roman" panose="02020603050405020304" pitchFamily="18" charset="0"/>
                        <a:cs typeface="Times New Roman" panose="02020603050405020304" pitchFamily="18" charset="0"/>
                      </a:endParaRPr>
                    </a:p>
                  </a:txBody>
                  <a:tcPr marL="68580" marR="68580" marT="0" marB="0" anchor="ctr">
                    <a:lnB w="12700" cap="flat" cmpd="sng" algn="ctr">
                      <a:solidFill>
                        <a:schemeClr val="tx1"/>
                      </a:solidFill>
                      <a:prstDash val="sysDash"/>
                      <a:round/>
                      <a:headEnd type="none" w="med" len="med"/>
                      <a:tailEnd type="none" w="med" len="med"/>
                    </a:lnB>
                    <a:solidFill>
                      <a:schemeClr val="bg1"/>
                    </a:solidFill>
                  </a:tcPr>
                </a:tc>
                <a:tc>
                  <a:txBody>
                    <a:bodyPr/>
                    <a:lstStyle/>
                    <a:p>
                      <a:pPr algn="ctr">
                        <a:lnSpc>
                          <a:spcPct val="107000"/>
                        </a:lnSpc>
                        <a:spcAft>
                          <a:spcPts val="800"/>
                        </a:spcAft>
                      </a:pPr>
                      <a:r>
                        <a:rPr lang="en-GB" sz="1050">
                          <a:solidFill>
                            <a:schemeClr val="accent4"/>
                          </a:solidFill>
                          <a:effectLst/>
                        </a:rPr>
                        <a:t>▲</a:t>
                      </a:r>
                      <a:r>
                        <a:rPr lang="en-GB" sz="1050">
                          <a:effectLst/>
                        </a:rPr>
                        <a:t>100.0%</a:t>
                      </a:r>
                      <a:endParaRPr lang="en-GB" sz="1600">
                        <a:effectLst/>
                        <a:latin typeface="Montserrat" panose="00000500000000000000" pitchFamily="50" charset="0"/>
                        <a:ea typeface="Times New Roman" panose="02020603050405020304" pitchFamily="18" charset="0"/>
                        <a:cs typeface="Times New Roman" panose="02020603050405020304" pitchFamily="18" charset="0"/>
                      </a:endParaRPr>
                    </a:p>
                  </a:txBody>
                  <a:tcPr marL="68580" marR="68580" marT="0" marB="0" anchor="ctr">
                    <a:lnB w="12700" cap="flat" cmpd="sng" algn="ctr">
                      <a:solidFill>
                        <a:schemeClr val="tx1"/>
                      </a:solidFill>
                      <a:prstDash val="sysDash"/>
                      <a:round/>
                      <a:headEnd type="none" w="med" len="med"/>
                      <a:tailEnd type="none" w="med" len="med"/>
                    </a:lnB>
                    <a:solidFill>
                      <a:schemeClr val="bg1"/>
                    </a:solidFill>
                  </a:tcPr>
                </a:tc>
                <a:tc>
                  <a:txBody>
                    <a:bodyPr/>
                    <a:lstStyle/>
                    <a:p>
                      <a:pPr algn="ctr">
                        <a:lnSpc>
                          <a:spcPct val="107000"/>
                        </a:lnSpc>
                        <a:spcAft>
                          <a:spcPts val="800"/>
                        </a:spcAft>
                      </a:pPr>
                      <a:r>
                        <a:rPr lang="en-GB" sz="1050">
                          <a:effectLst/>
                        </a:rPr>
                        <a:t>95.2%</a:t>
                      </a:r>
                      <a:endParaRPr lang="en-GB" sz="1600">
                        <a:effectLst/>
                        <a:latin typeface="Montserrat" panose="00000500000000000000" pitchFamily="50" charset="0"/>
                        <a:ea typeface="Times New Roman" panose="02020603050405020304" pitchFamily="18" charset="0"/>
                        <a:cs typeface="Times New Roman" panose="02020603050405020304" pitchFamily="18" charset="0"/>
                      </a:endParaRPr>
                    </a:p>
                  </a:txBody>
                  <a:tcPr marL="68580" marR="68580" marT="0" marB="0" anchor="ctr">
                    <a:lnB w="1270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1861454076"/>
                  </a:ext>
                </a:extLst>
              </a:tr>
              <a:tr h="238377">
                <a:tc>
                  <a:txBody>
                    <a:bodyPr/>
                    <a:lstStyle/>
                    <a:p>
                      <a:pPr>
                        <a:lnSpc>
                          <a:spcPct val="107000"/>
                        </a:lnSpc>
                        <a:spcAft>
                          <a:spcPts val="800"/>
                        </a:spcAft>
                      </a:pPr>
                      <a:r>
                        <a:rPr lang="en-GB" sz="1050" b="1">
                          <a:solidFill>
                            <a:schemeClr val="tx1"/>
                          </a:solidFill>
                          <a:effectLst/>
                        </a:rPr>
                        <a:t>Board Independence</a:t>
                      </a:r>
                      <a:endParaRPr lang="en-GB" sz="1600" b="1">
                        <a:solidFill>
                          <a:schemeClr val="tx1"/>
                        </a:solidFill>
                        <a:effectLst/>
                        <a:latin typeface="Montserrat" panose="00000500000000000000" pitchFamily="50" charset="0"/>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tx1"/>
                      </a:solidFill>
                      <a:prstDash val="sysDash"/>
                      <a:round/>
                      <a:headEnd type="none" w="med" len="med"/>
                      <a:tailEnd type="none" w="med" len="med"/>
                    </a:lnT>
                    <a:solidFill>
                      <a:schemeClr val="bg1"/>
                    </a:solidFill>
                  </a:tcPr>
                </a:tc>
                <a:tc>
                  <a:txBody>
                    <a:bodyPr/>
                    <a:lstStyle/>
                    <a:p>
                      <a:pPr algn="ctr">
                        <a:lnSpc>
                          <a:spcPct val="107000"/>
                        </a:lnSpc>
                        <a:spcAft>
                          <a:spcPts val="800"/>
                        </a:spcAft>
                      </a:pPr>
                      <a:r>
                        <a:rPr lang="en-GB" sz="1050">
                          <a:solidFill>
                            <a:schemeClr val="accent4"/>
                          </a:solidFill>
                          <a:effectLst/>
                        </a:rPr>
                        <a:t>▲</a:t>
                      </a:r>
                      <a:r>
                        <a:rPr lang="en-GB" sz="1050">
                          <a:effectLst/>
                        </a:rPr>
                        <a:t>78.6%</a:t>
                      </a:r>
                      <a:endParaRPr lang="en-GB" sz="1600">
                        <a:effectLst/>
                        <a:latin typeface="Montserrat" panose="00000500000000000000" pitchFamily="50" charset="0"/>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tx1"/>
                      </a:solidFill>
                      <a:prstDash val="sysDash"/>
                      <a:round/>
                      <a:headEnd type="none" w="med" len="med"/>
                      <a:tailEnd type="none" w="med" len="med"/>
                    </a:lnT>
                    <a:solidFill>
                      <a:schemeClr val="bg1"/>
                    </a:solidFill>
                  </a:tcPr>
                </a:tc>
                <a:tc>
                  <a:txBody>
                    <a:bodyPr/>
                    <a:lstStyle/>
                    <a:p>
                      <a:pPr algn="ctr">
                        <a:lnSpc>
                          <a:spcPct val="107000"/>
                        </a:lnSpc>
                        <a:spcAft>
                          <a:spcPts val="800"/>
                        </a:spcAft>
                      </a:pPr>
                      <a:r>
                        <a:rPr lang="en-GB" sz="1050">
                          <a:effectLst/>
                        </a:rPr>
                        <a:t>78.6%</a:t>
                      </a:r>
                      <a:endParaRPr lang="en-GB" sz="1600">
                        <a:effectLst/>
                        <a:latin typeface="Montserrat" panose="00000500000000000000" pitchFamily="50" charset="0"/>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tx1"/>
                      </a:solidFill>
                      <a:prstDash val="sysDash"/>
                      <a:round/>
                      <a:headEnd type="none" w="med" len="med"/>
                      <a:tailEnd type="none" w="med" len="med"/>
                    </a:lnT>
                    <a:solidFill>
                      <a:schemeClr val="bg1"/>
                    </a:solidFill>
                  </a:tcPr>
                </a:tc>
                <a:extLst>
                  <a:ext uri="{0D108BD9-81ED-4DB2-BD59-A6C34878D82A}">
                    <a16:rowId xmlns:a16="http://schemas.microsoft.com/office/drawing/2014/main" val="162972748"/>
                  </a:ext>
                </a:extLst>
              </a:tr>
              <a:tr h="238377">
                <a:tc>
                  <a:txBody>
                    <a:bodyPr/>
                    <a:lstStyle/>
                    <a:p>
                      <a:pPr>
                        <a:lnSpc>
                          <a:spcPct val="107000"/>
                        </a:lnSpc>
                        <a:spcAft>
                          <a:spcPts val="800"/>
                        </a:spcAft>
                      </a:pPr>
                      <a:r>
                        <a:rPr lang="en-GB" sz="1050" b="1">
                          <a:solidFill>
                            <a:schemeClr val="tx1"/>
                          </a:solidFill>
                          <a:effectLst/>
                        </a:rPr>
                        <a:t>Independent chair or lead director</a:t>
                      </a:r>
                      <a:endParaRPr lang="en-GB" sz="1600" b="1">
                        <a:solidFill>
                          <a:schemeClr val="tx1"/>
                        </a:solidFill>
                        <a:effectLst/>
                        <a:latin typeface="Montserrat" panose="00000500000000000000" pitchFamily="50" charset="0"/>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800"/>
                        </a:spcAft>
                      </a:pPr>
                      <a:r>
                        <a:rPr lang="en-GB" sz="1050">
                          <a:solidFill>
                            <a:schemeClr val="accent4"/>
                          </a:solidFill>
                          <a:effectLst/>
                        </a:rPr>
                        <a:t>▲</a:t>
                      </a:r>
                      <a:r>
                        <a:rPr lang="en-GB" sz="1050">
                          <a:effectLst/>
                        </a:rPr>
                        <a:t>86.7%</a:t>
                      </a:r>
                      <a:endParaRPr lang="en-GB" sz="1600">
                        <a:effectLst/>
                        <a:latin typeface="Montserrat" panose="00000500000000000000" pitchFamily="50" charset="0"/>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800"/>
                        </a:spcAft>
                      </a:pPr>
                      <a:r>
                        <a:rPr lang="en-GB" sz="1050">
                          <a:effectLst/>
                        </a:rPr>
                        <a:t>68.0%</a:t>
                      </a:r>
                      <a:endParaRPr lang="en-GB" sz="1600">
                        <a:effectLst/>
                        <a:latin typeface="Montserrat" panose="00000500000000000000" pitchFamily="50" charset="0"/>
                        <a:ea typeface="Times New Roman" panose="02020603050405020304" pitchFamily="18"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1831755668"/>
                  </a:ext>
                </a:extLst>
              </a:tr>
              <a:tr h="238377">
                <a:tc>
                  <a:txBody>
                    <a:bodyPr/>
                    <a:lstStyle/>
                    <a:p>
                      <a:pPr>
                        <a:lnSpc>
                          <a:spcPct val="107000"/>
                        </a:lnSpc>
                        <a:spcAft>
                          <a:spcPts val="800"/>
                        </a:spcAft>
                      </a:pPr>
                      <a:r>
                        <a:rPr lang="en-GB" sz="1050" b="1">
                          <a:solidFill>
                            <a:schemeClr val="tx1"/>
                          </a:solidFill>
                          <a:effectLst/>
                        </a:rPr>
                        <a:t>CEO-to-employee pay ratio</a:t>
                      </a:r>
                      <a:endParaRPr lang="en-GB" sz="1600" b="1">
                        <a:solidFill>
                          <a:schemeClr val="tx1"/>
                        </a:solidFill>
                        <a:effectLst/>
                        <a:latin typeface="Montserrat" panose="00000500000000000000" pitchFamily="50" charset="0"/>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800"/>
                        </a:spcAft>
                      </a:pPr>
                      <a:r>
                        <a:rPr lang="en-GB" sz="1050">
                          <a:solidFill>
                            <a:schemeClr val="accent3">
                              <a:lumMod val="60000"/>
                              <a:lumOff val="40000"/>
                            </a:schemeClr>
                          </a:solidFill>
                          <a:effectLst/>
                        </a:rPr>
                        <a:t>▲</a:t>
                      </a:r>
                      <a:r>
                        <a:rPr lang="en-GB" sz="1050">
                          <a:effectLst/>
                        </a:rPr>
                        <a:t>107.4x</a:t>
                      </a:r>
                      <a:endParaRPr lang="en-GB" sz="1600">
                        <a:effectLst/>
                        <a:latin typeface="Montserrat" panose="00000500000000000000" pitchFamily="50" charset="0"/>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800"/>
                        </a:spcAft>
                      </a:pPr>
                      <a:r>
                        <a:rPr lang="en-GB" sz="1050">
                          <a:effectLst/>
                        </a:rPr>
                        <a:t>98.7x</a:t>
                      </a:r>
                      <a:endParaRPr lang="en-GB" sz="1600">
                        <a:effectLst/>
                        <a:latin typeface="Montserrat" panose="00000500000000000000" pitchFamily="50" charset="0"/>
                        <a:ea typeface="Times New Roman" panose="02020603050405020304" pitchFamily="18"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3072285784"/>
                  </a:ext>
                </a:extLst>
              </a:tr>
              <a:tr h="238377">
                <a:tc>
                  <a:txBody>
                    <a:bodyPr/>
                    <a:lstStyle/>
                    <a:p>
                      <a:pPr>
                        <a:lnSpc>
                          <a:spcPct val="107000"/>
                        </a:lnSpc>
                        <a:spcAft>
                          <a:spcPts val="800"/>
                        </a:spcAft>
                      </a:pPr>
                      <a:r>
                        <a:rPr lang="en-GB" sz="1050" b="1">
                          <a:solidFill>
                            <a:schemeClr val="tx1"/>
                          </a:solidFill>
                          <a:effectLst/>
                        </a:rPr>
                        <a:t>Estimated tax gap</a:t>
                      </a:r>
                      <a:endParaRPr lang="en-GB" sz="1600" b="1">
                        <a:solidFill>
                          <a:schemeClr val="tx1"/>
                        </a:solidFill>
                        <a:effectLst/>
                        <a:latin typeface="Montserrat" panose="00000500000000000000" pitchFamily="50" charset="0"/>
                        <a:ea typeface="Times New Roman" panose="02020603050405020304" pitchFamily="18"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GB" sz="1050">
                          <a:solidFill>
                            <a:schemeClr val="accent3">
                              <a:lumMod val="60000"/>
                              <a:lumOff val="40000"/>
                            </a:schemeClr>
                          </a:solidFill>
                          <a:effectLst/>
                        </a:rPr>
                        <a:t>▲</a:t>
                      </a:r>
                      <a:r>
                        <a:rPr lang="en-GB" sz="1050">
                          <a:solidFill>
                            <a:schemeClr val="tx1"/>
                          </a:solidFill>
                          <a:effectLst/>
                        </a:rPr>
                        <a:t>4.5</a:t>
                      </a:r>
                      <a:r>
                        <a:rPr lang="en-GB" sz="1050">
                          <a:effectLst/>
                        </a:rPr>
                        <a:t>%</a:t>
                      </a:r>
                      <a:endParaRPr lang="en-GB" sz="1600">
                        <a:effectLst/>
                        <a:latin typeface="Montserrat" panose="00000500000000000000" pitchFamily="50" charset="0"/>
                        <a:ea typeface="Times New Roman" panose="02020603050405020304" pitchFamily="18"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GB" sz="1050">
                          <a:effectLst/>
                        </a:rPr>
                        <a:t>1.7%</a:t>
                      </a:r>
                      <a:endParaRPr lang="en-GB" sz="1600">
                        <a:effectLst/>
                        <a:latin typeface="Montserrat" panose="00000500000000000000" pitchFamily="50" charset="0"/>
                        <a:ea typeface="Times New Roman" panose="02020603050405020304" pitchFamily="18"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60797071"/>
                  </a:ext>
                </a:extLst>
              </a:tr>
              <a:tr h="238377">
                <a:tc>
                  <a:txBody>
                    <a:bodyPr/>
                    <a:lstStyle/>
                    <a:p>
                      <a:pPr>
                        <a:lnSpc>
                          <a:spcPct val="107000"/>
                        </a:lnSpc>
                        <a:spcAft>
                          <a:spcPts val="800"/>
                        </a:spcAft>
                      </a:pPr>
                      <a:r>
                        <a:rPr lang="en-GB" sz="1050" b="1">
                          <a:solidFill>
                            <a:schemeClr val="tx1"/>
                          </a:solidFill>
                          <a:effectLst/>
                        </a:rPr>
                        <a:t>Trailing 5-year sales growth (annualised)</a:t>
                      </a:r>
                      <a:endParaRPr lang="en-GB" sz="1600" b="1">
                        <a:solidFill>
                          <a:schemeClr val="tx1"/>
                        </a:solidFill>
                        <a:effectLst/>
                        <a:latin typeface="Montserrat" panose="00000500000000000000" pitchFamily="50" charset="0"/>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solidFill>
                      <a:schemeClr val="bg1"/>
                    </a:solidFill>
                  </a:tcPr>
                </a:tc>
                <a:tc>
                  <a:txBody>
                    <a:bodyPr/>
                    <a:lstStyle/>
                    <a:p>
                      <a:pPr algn="ctr">
                        <a:lnSpc>
                          <a:spcPct val="107000"/>
                        </a:lnSpc>
                        <a:spcAft>
                          <a:spcPts val="800"/>
                        </a:spcAft>
                      </a:pPr>
                      <a:r>
                        <a:rPr lang="en-GB" sz="1050">
                          <a:solidFill>
                            <a:schemeClr val="accent4"/>
                          </a:solidFill>
                          <a:effectLst/>
                        </a:rPr>
                        <a:t>▲</a:t>
                      </a:r>
                      <a:r>
                        <a:rPr lang="en-GB" sz="1050">
                          <a:solidFill>
                            <a:schemeClr val="tx1"/>
                          </a:solidFill>
                          <a:effectLst/>
                        </a:rPr>
                        <a:t>10.6</a:t>
                      </a:r>
                      <a:r>
                        <a:rPr lang="en-GB" sz="1050">
                          <a:effectLst/>
                        </a:rPr>
                        <a:t>%</a:t>
                      </a:r>
                      <a:endParaRPr lang="en-GB" sz="1600">
                        <a:effectLst/>
                        <a:latin typeface="Montserrat" panose="00000500000000000000" pitchFamily="50" charset="0"/>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solidFill>
                      <a:schemeClr val="bg1"/>
                    </a:solidFill>
                  </a:tcPr>
                </a:tc>
                <a:tc>
                  <a:txBody>
                    <a:bodyPr/>
                    <a:lstStyle/>
                    <a:p>
                      <a:pPr algn="ctr">
                        <a:lnSpc>
                          <a:spcPct val="107000"/>
                        </a:lnSpc>
                        <a:spcAft>
                          <a:spcPts val="800"/>
                        </a:spcAft>
                      </a:pPr>
                      <a:r>
                        <a:rPr lang="en-GB" sz="1050">
                          <a:effectLst/>
                        </a:rPr>
                        <a:t>3.5%</a:t>
                      </a:r>
                      <a:endParaRPr lang="en-GB" sz="1600">
                        <a:effectLst/>
                        <a:latin typeface="Montserrat" panose="00000500000000000000" pitchFamily="50" charset="0"/>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970376806"/>
                  </a:ext>
                </a:extLst>
              </a:tr>
              <a:tr h="238377">
                <a:tc>
                  <a:txBody>
                    <a:bodyPr/>
                    <a:lstStyle/>
                    <a:p>
                      <a:pPr>
                        <a:lnSpc>
                          <a:spcPct val="107000"/>
                        </a:lnSpc>
                        <a:spcAft>
                          <a:spcPts val="800"/>
                        </a:spcAft>
                      </a:pPr>
                      <a:r>
                        <a:rPr lang="en-GB" sz="1050" b="1">
                          <a:solidFill>
                            <a:schemeClr val="tx1"/>
                          </a:solidFill>
                          <a:effectLst/>
                        </a:rPr>
                        <a:t>Trailing 5-year EPS growth (annualised)</a:t>
                      </a:r>
                      <a:endParaRPr lang="en-GB" sz="1600" b="1">
                        <a:solidFill>
                          <a:schemeClr val="tx1"/>
                        </a:solidFill>
                        <a:effectLst/>
                        <a:latin typeface="Montserrat" panose="00000500000000000000" pitchFamily="50" charset="0"/>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800"/>
                        </a:spcAft>
                      </a:pPr>
                      <a:r>
                        <a:rPr lang="en-GB" sz="1050">
                          <a:solidFill>
                            <a:schemeClr val="accent4"/>
                          </a:solidFill>
                          <a:effectLst/>
                        </a:rPr>
                        <a:t>▲</a:t>
                      </a:r>
                      <a:r>
                        <a:rPr lang="en-GB" sz="1050">
                          <a:effectLst/>
                        </a:rPr>
                        <a:t>14.8%</a:t>
                      </a:r>
                      <a:endParaRPr lang="en-GB" sz="1600">
                        <a:effectLst/>
                        <a:latin typeface="Montserrat" panose="00000500000000000000" pitchFamily="50" charset="0"/>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800"/>
                        </a:spcAft>
                      </a:pPr>
                      <a:r>
                        <a:rPr lang="en-GB" sz="1050">
                          <a:effectLst/>
                        </a:rPr>
                        <a:t>13.3%</a:t>
                      </a:r>
                      <a:endParaRPr lang="en-GB" sz="1600">
                        <a:effectLst/>
                        <a:latin typeface="Montserrat" panose="00000500000000000000" pitchFamily="50" charset="0"/>
                        <a:ea typeface="Times New Roman" panose="02020603050405020304" pitchFamily="18"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2964501772"/>
                  </a:ext>
                </a:extLst>
              </a:tr>
              <a:tr h="238377">
                <a:tc>
                  <a:txBody>
                    <a:bodyPr/>
                    <a:lstStyle/>
                    <a:p>
                      <a:pPr>
                        <a:lnSpc>
                          <a:spcPct val="107000"/>
                        </a:lnSpc>
                        <a:spcAft>
                          <a:spcPts val="800"/>
                        </a:spcAft>
                      </a:pPr>
                      <a:r>
                        <a:rPr lang="en-GB" sz="1050" b="1">
                          <a:solidFill>
                            <a:schemeClr val="tx1"/>
                          </a:solidFill>
                          <a:effectLst/>
                        </a:rPr>
                        <a:t>Estimated 1-year Forward EPS Growth</a:t>
                      </a:r>
                      <a:endParaRPr lang="en-GB" sz="1600" b="1">
                        <a:solidFill>
                          <a:schemeClr val="tx1"/>
                        </a:solidFill>
                        <a:effectLst/>
                        <a:latin typeface="Montserrat" panose="00000500000000000000" pitchFamily="50" charset="0"/>
                        <a:ea typeface="Times New Roman" panose="02020603050405020304" pitchFamily="18" charset="0"/>
                        <a:cs typeface="Times New Roman" panose="02020603050405020304" pitchFamily="18" charset="0"/>
                      </a:endParaRPr>
                    </a:p>
                  </a:txBody>
                  <a:tcPr marL="68580" marR="68580" marT="0" marB="0" anchor="ctr">
                    <a:lnB w="12700" cap="flat" cmpd="sng" algn="ctr">
                      <a:noFill/>
                      <a:prstDash val="solid"/>
                      <a:round/>
                      <a:headEnd type="none" w="med" len="med"/>
                      <a:tailEnd type="none" w="med" len="med"/>
                    </a:lnB>
                    <a:solidFill>
                      <a:schemeClr val="bg1"/>
                    </a:solidFill>
                  </a:tcPr>
                </a:tc>
                <a:tc>
                  <a:txBody>
                    <a:bodyPr/>
                    <a:lstStyle/>
                    <a:p>
                      <a:pPr algn="ctr">
                        <a:lnSpc>
                          <a:spcPct val="107000"/>
                        </a:lnSpc>
                        <a:spcAft>
                          <a:spcPts val="800"/>
                        </a:spcAft>
                      </a:pPr>
                      <a:r>
                        <a:rPr lang="en-GB" sz="1050">
                          <a:solidFill>
                            <a:schemeClr val="accent4"/>
                          </a:solidFill>
                          <a:effectLst/>
                        </a:rPr>
                        <a:t>▲</a:t>
                      </a:r>
                      <a:r>
                        <a:rPr lang="en-GB" sz="1050" kern="1200">
                          <a:solidFill>
                            <a:schemeClr val="dk1"/>
                          </a:solidFill>
                          <a:effectLst/>
                          <a:latin typeface="+mn-lt"/>
                          <a:ea typeface="+mn-ea"/>
                          <a:cs typeface="+mn-cs"/>
                        </a:rPr>
                        <a:t>7.8%</a:t>
                      </a:r>
                    </a:p>
                  </a:txBody>
                  <a:tcPr marL="68580" marR="68580" marT="0" marB="0" anchor="ctr">
                    <a:lnB w="12700" cap="flat" cmpd="sng" algn="ctr">
                      <a:noFill/>
                      <a:prstDash val="solid"/>
                      <a:round/>
                      <a:headEnd type="none" w="med" len="med"/>
                      <a:tailEnd type="none" w="med" len="med"/>
                    </a:lnB>
                    <a:solidFill>
                      <a:schemeClr val="bg1"/>
                    </a:solidFill>
                  </a:tcPr>
                </a:tc>
                <a:tc>
                  <a:txBody>
                    <a:bodyPr/>
                    <a:lstStyle/>
                    <a:p>
                      <a:pPr algn="ctr">
                        <a:lnSpc>
                          <a:spcPct val="107000"/>
                        </a:lnSpc>
                        <a:spcAft>
                          <a:spcPts val="800"/>
                        </a:spcAft>
                      </a:pPr>
                      <a:r>
                        <a:rPr lang="en-GB" sz="1050">
                          <a:effectLst/>
                        </a:rPr>
                        <a:t>6.5%</a:t>
                      </a:r>
                      <a:endParaRPr lang="en-GB" sz="1600">
                        <a:effectLst/>
                        <a:latin typeface="Montserrat" panose="00000500000000000000" pitchFamily="50" charset="0"/>
                        <a:ea typeface="Times New Roman" panose="02020603050405020304" pitchFamily="18" charset="0"/>
                        <a:cs typeface="Times New Roman" panose="02020603050405020304" pitchFamily="18" charset="0"/>
                      </a:endParaRPr>
                    </a:p>
                  </a:txBody>
                  <a:tcPr marL="68580" marR="68580" marT="0" marB="0" anchor="ctr">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341494890"/>
                  </a:ext>
                </a:extLst>
              </a:tr>
              <a:tr h="238377">
                <a:tc>
                  <a:txBody>
                    <a:bodyPr/>
                    <a:lstStyle/>
                    <a:p>
                      <a:pPr>
                        <a:lnSpc>
                          <a:spcPct val="107000"/>
                        </a:lnSpc>
                        <a:spcAft>
                          <a:spcPts val="800"/>
                        </a:spcAft>
                      </a:pPr>
                      <a:r>
                        <a:rPr lang="en-GB" sz="1050" b="1">
                          <a:solidFill>
                            <a:schemeClr val="tx1"/>
                          </a:solidFill>
                          <a:effectLst/>
                        </a:rPr>
                        <a:t>PE (2022e)</a:t>
                      </a:r>
                      <a:endParaRPr lang="en-GB" sz="1600" b="1">
                        <a:solidFill>
                          <a:schemeClr val="tx1"/>
                        </a:solidFill>
                        <a:effectLst/>
                        <a:latin typeface="Montserrat" panose="00000500000000000000" pitchFamily="50" charset="0"/>
                        <a:ea typeface="Times New Roman" panose="02020603050405020304" pitchFamily="18" charset="0"/>
                        <a:cs typeface="Times New Roman" panose="02020603050405020304" pitchFamily="18" charset="0"/>
                      </a:endParaRPr>
                    </a:p>
                  </a:txBody>
                  <a:tcPr marL="68580" marR="68580" marT="0"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GB" sz="1050">
                          <a:solidFill>
                            <a:schemeClr val="accent3">
                              <a:lumMod val="60000"/>
                              <a:lumOff val="40000"/>
                            </a:schemeClr>
                          </a:solidFill>
                          <a:effectLst/>
                        </a:rPr>
                        <a:t>▲</a:t>
                      </a:r>
                      <a:r>
                        <a:rPr lang="en-GB" sz="1050">
                          <a:effectLst/>
                        </a:rPr>
                        <a:t>17.8x</a:t>
                      </a:r>
                      <a:endParaRPr lang="en-GB" sz="1600">
                        <a:effectLst/>
                        <a:latin typeface="Montserrat" panose="00000500000000000000" pitchFamily="50" charset="0"/>
                        <a:ea typeface="Times New Roman" panose="02020603050405020304" pitchFamily="18" charset="0"/>
                        <a:cs typeface="Times New Roman" panose="02020603050405020304" pitchFamily="18" charset="0"/>
                      </a:endParaRPr>
                    </a:p>
                  </a:txBody>
                  <a:tcPr marL="68580" marR="68580" marT="0"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GB" sz="1050">
                          <a:effectLst/>
                        </a:rPr>
                        <a:t>14.3x</a:t>
                      </a:r>
                      <a:endParaRPr lang="en-GB" sz="1600">
                        <a:effectLst/>
                        <a:latin typeface="Montserrat" panose="00000500000000000000" pitchFamily="50" charset="0"/>
                        <a:ea typeface="Times New Roman" panose="02020603050405020304" pitchFamily="18" charset="0"/>
                        <a:cs typeface="Times New Roman" panose="02020603050405020304" pitchFamily="18" charset="0"/>
                      </a:endParaRPr>
                    </a:p>
                  </a:txBody>
                  <a:tcPr marL="68580" marR="68580" marT="0"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12441024"/>
                  </a:ext>
                </a:extLst>
              </a:tr>
              <a:tr h="238377">
                <a:tc>
                  <a:txBody>
                    <a:bodyPr/>
                    <a:lstStyle/>
                    <a:p>
                      <a:pPr>
                        <a:lnSpc>
                          <a:spcPct val="107000"/>
                        </a:lnSpc>
                        <a:spcAft>
                          <a:spcPts val="800"/>
                        </a:spcAft>
                      </a:pPr>
                      <a:r>
                        <a:rPr lang="en-GB" sz="1050" b="1">
                          <a:solidFill>
                            <a:schemeClr val="tx1"/>
                          </a:solidFill>
                          <a:effectLst/>
                        </a:rPr>
                        <a:t>Number of stocks</a:t>
                      </a:r>
                      <a:endParaRPr lang="en-GB" sz="1600" b="1">
                        <a:solidFill>
                          <a:schemeClr val="tx1"/>
                        </a:solidFill>
                        <a:effectLst/>
                        <a:latin typeface="Montserrat" panose="00000500000000000000" pitchFamily="50" charset="0"/>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solidFill>
                      <a:schemeClr val="bg1"/>
                    </a:solidFill>
                  </a:tcPr>
                </a:tc>
                <a:tc>
                  <a:txBody>
                    <a:bodyPr/>
                    <a:lstStyle/>
                    <a:p>
                      <a:pPr algn="ctr">
                        <a:lnSpc>
                          <a:spcPct val="107000"/>
                        </a:lnSpc>
                        <a:spcAft>
                          <a:spcPts val="800"/>
                        </a:spcAft>
                      </a:pPr>
                      <a:r>
                        <a:rPr lang="en-GB" sz="1050">
                          <a:effectLst/>
                        </a:rPr>
                        <a:t>30</a:t>
                      </a:r>
                      <a:endParaRPr lang="en-GB" sz="1600">
                        <a:effectLst/>
                        <a:latin typeface="Montserrat" panose="00000500000000000000" pitchFamily="50" charset="0"/>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solidFill>
                      <a:schemeClr val="bg1"/>
                    </a:solidFill>
                  </a:tcPr>
                </a:tc>
                <a:tc>
                  <a:txBody>
                    <a:bodyPr/>
                    <a:lstStyle/>
                    <a:p>
                      <a:pPr algn="ctr">
                        <a:lnSpc>
                          <a:spcPct val="107000"/>
                        </a:lnSpc>
                        <a:spcAft>
                          <a:spcPts val="800"/>
                        </a:spcAft>
                      </a:pPr>
                      <a:r>
                        <a:rPr lang="en-GB" sz="1050">
                          <a:effectLst/>
                        </a:rPr>
                        <a:t>1551</a:t>
                      </a:r>
                      <a:endParaRPr lang="en-GB" sz="1600">
                        <a:effectLst/>
                        <a:latin typeface="Montserrat" panose="00000500000000000000" pitchFamily="50" charset="0"/>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882527441"/>
                  </a:ext>
                </a:extLst>
              </a:tr>
              <a:tr h="238377">
                <a:tc>
                  <a:txBody>
                    <a:bodyPr/>
                    <a:lstStyle/>
                    <a:p>
                      <a:pPr>
                        <a:lnSpc>
                          <a:spcPct val="107000"/>
                        </a:lnSpc>
                        <a:spcAft>
                          <a:spcPts val="800"/>
                        </a:spcAft>
                      </a:pPr>
                      <a:r>
                        <a:rPr lang="en-GB" sz="1050" b="1">
                          <a:solidFill>
                            <a:schemeClr val="tx1"/>
                          </a:solidFill>
                          <a:effectLst/>
                        </a:rPr>
                        <a:t>Active share</a:t>
                      </a:r>
                      <a:endParaRPr lang="en-GB" sz="1600" b="1">
                        <a:solidFill>
                          <a:schemeClr val="tx1"/>
                        </a:solidFill>
                        <a:effectLst/>
                        <a:latin typeface="Montserrat" panose="00000500000000000000" pitchFamily="50" charset="0"/>
                        <a:ea typeface="Times New Roman" panose="02020603050405020304" pitchFamily="18"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GB" sz="1050">
                          <a:effectLst/>
                        </a:rPr>
                        <a:t>99%</a:t>
                      </a:r>
                      <a:endParaRPr lang="en-GB" sz="1600">
                        <a:effectLst/>
                        <a:latin typeface="Montserrat" panose="00000500000000000000" pitchFamily="50" charset="0"/>
                        <a:ea typeface="Times New Roman" panose="02020603050405020304" pitchFamily="18"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GB" sz="1050">
                          <a:effectLst/>
                        </a:rPr>
                        <a:t>-</a:t>
                      </a:r>
                      <a:endParaRPr lang="en-GB" sz="1600">
                        <a:effectLst/>
                        <a:latin typeface="Montserrat" panose="00000500000000000000" pitchFamily="50" charset="0"/>
                        <a:ea typeface="Times New Roman" panose="02020603050405020304" pitchFamily="18"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09793112"/>
                  </a:ext>
                </a:extLst>
              </a:tr>
            </a:tbl>
          </a:graphicData>
        </a:graphic>
      </p:graphicFrame>
      <p:sp>
        <p:nvSpPr>
          <p:cNvPr id="23" name="Content Placeholder 4">
            <a:extLst>
              <a:ext uri="{FF2B5EF4-FFF2-40B4-BE49-F238E27FC236}">
                <a16:creationId xmlns:a16="http://schemas.microsoft.com/office/drawing/2014/main" id="{227565FE-90AC-4802-A6BA-5F2A48E23755}"/>
              </a:ext>
            </a:extLst>
          </p:cNvPr>
          <p:cNvSpPr txBox="1">
            <a:spLocks/>
          </p:cNvSpPr>
          <p:nvPr/>
        </p:nvSpPr>
        <p:spPr>
          <a:xfrm>
            <a:off x="1634728" y="6197364"/>
            <a:ext cx="8808244" cy="297676"/>
          </a:xfrm>
          <a:prstGeom prst="rect">
            <a:avLst/>
          </a:prstGeom>
        </p:spPr>
        <p:txBody>
          <a:bodyPr vert="horz" lIns="0" tIns="45720" rIns="0" bIns="45720" rtlCol="0">
            <a:noAutofit/>
          </a:bodyPr>
          <a:lstStyle>
            <a:lvl1pPr marL="228584" indent="-228584" algn="l" defTabSz="914332" rtl="0" eaLnBrk="1" latinLnBrk="0" hangingPunct="1">
              <a:lnSpc>
                <a:spcPct val="100000"/>
              </a:lnSpc>
              <a:spcBef>
                <a:spcPts val="100"/>
              </a:spcBef>
              <a:spcAft>
                <a:spcPts val="400"/>
              </a:spcAft>
              <a:buFont typeface="Arial" panose="020B0604020202020204" pitchFamily="34" charset="0"/>
              <a:buChar char="•"/>
              <a:defRPr sz="2800" kern="1200">
                <a:solidFill>
                  <a:schemeClr val="tx1"/>
                </a:solidFill>
                <a:latin typeface="+mn-lt"/>
                <a:ea typeface="+mn-ea"/>
                <a:cs typeface="+mn-cs"/>
              </a:defRPr>
            </a:lvl1pPr>
            <a:lvl2pPr marL="685750" indent="-228584" algn="l" defTabSz="914332" rtl="0" eaLnBrk="1" latinLnBrk="0" hangingPunct="1">
              <a:lnSpc>
                <a:spcPct val="100000"/>
              </a:lnSpc>
              <a:spcBef>
                <a:spcPts val="100"/>
              </a:spcBef>
              <a:spcAft>
                <a:spcPts val="400"/>
              </a:spcAft>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100000"/>
              </a:lnSpc>
              <a:spcBef>
                <a:spcPts val="100"/>
              </a:spcBef>
              <a:spcAft>
                <a:spcPts val="400"/>
              </a:spcAft>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100000"/>
              </a:lnSpc>
              <a:spcBef>
                <a:spcPts val="100"/>
              </a:spcBef>
              <a:spcAft>
                <a:spcPts val="400"/>
              </a:spcAft>
              <a:buFont typeface="Arial" panose="020B0604020202020204" pitchFamily="34" charset="0"/>
              <a:buChar char="•"/>
              <a:defRPr sz="1800" kern="1200">
                <a:solidFill>
                  <a:schemeClr val="tx1"/>
                </a:solidFill>
                <a:latin typeface="+mn-lt"/>
                <a:ea typeface="+mn-ea"/>
                <a:cs typeface="+mn-cs"/>
              </a:defRPr>
            </a:lvl4pPr>
            <a:lvl5pPr marL="2057247" indent="-228584" algn="l" defTabSz="914332" rtl="0" eaLnBrk="1" latinLnBrk="0" hangingPunct="1">
              <a:lnSpc>
                <a:spcPct val="100000"/>
              </a:lnSpc>
              <a:spcBef>
                <a:spcPts val="100"/>
              </a:spcBef>
              <a:spcAft>
                <a:spcPts val="400"/>
              </a:spcAft>
              <a:buFont typeface="Arial" panose="020B0604020202020204" pitchFamily="34" charset="0"/>
              <a:buChar char="•"/>
              <a:defRPr sz="18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900">
                <a:solidFill>
                  <a:schemeClr val="accent1"/>
                </a:solidFill>
                <a:latin typeface="Montserrat Light" panose="00000400000000000000" pitchFamily="2" charset="0"/>
              </a:rPr>
              <a:t>Source:  Guinness Global Investors, Bloomberg (data as at 30.09.2022)</a:t>
            </a:r>
          </a:p>
        </p:txBody>
      </p:sp>
      <p:sp>
        <p:nvSpPr>
          <p:cNvPr id="4" name="Slide Number Placeholder 3">
            <a:extLst>
              <a:ext uri="{FF2B5EF4-FFF2-40B4-BE49-F238E27FC236}">
                <a16:creationId xmlns:a16="http://schemas.microsoft.com/office/drawing/2014/main" id="{639FD759-6E8B-422C-A54B-6ED6871F49EE}"/>
              </a:ext>
            </a:extLst>
          </p:cNvPr>
          <p:cNvSpPr>
            <a:spLocks noGrp="1"/>
          </p:cNvSpPr>
          <p:nvPr>
            <p:ph type="sldNum" sz="quarter" idx="16"/>
          </p:nvPr>
        </p:nvSpPr>
        <p:spPr/>
        <p:txBody>
          <a:bodyPr/>
          <a:lstStyle/>
          <a:p>
            <a:fld id="{80C09EF9-B2B1-4CDF-A903-08D723B35DB9}" type="slidenum">
              <a:rPr lang="en-GB" smtClean="0"/>
              <a:pPr/>
              <a:t>32</a:t>
            </a:fld>
            <a:endParaRPr lang="en-GB"/>
          </a:p>
        </p:txBody>
      </p:sp>
    </p:spTree>
    <p:extLst>
      <p:ext uri="{BB962C8B-B14F-4D97-AF65-F5344CB8AC3E}">
        <p14:creationId xmlns:p14="http://schemas.microsoft.com/office/powerpoint/2010/main" val="34938626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55AF9-C996-4661-9C61-B74AEEDDF9EE}"/>
              </a:ext>
            </a:extLst>
          </p:cNvPr>
          <p:cNvSpPr>
            <a:spLocks noGrp="1"/>
          </p:cNvSpPr>
          <p:nvPr>
            <p:ph type="title"/>
          </p:nvPr>
        </p:nvSpPr>
        <p:spPr/>
        <p:txBody>
          <a:bodyPr>
            <a:normAutofit/>
          </a:bodyPr>
          <a:lstStyle/>
          <a:p>
            <a:r>
              <a:rPr lang="en-US" sz="2500"/>
              <a:t>We Are Positioned In </a:t>
            </a:r>
            <a:r>
              <a:rPr lang="en-US" sz="2500">
                <a:solidFill>
                  <a:srgbClr val="FF0000"/>
                </a:solidFill>
              </a:rPr>
              <a:t>High Growth </a:t>
            </a:r>
            <a:r>
              <a:rPr lang="en-US" sz="2500"/>
              <a:t>Companies…</a:t>
            </a:r>
            <a:endParaRPr lang="en-GB" sz="2500"/>
          </a:p>
        </p:txBody>
      </p:sp>
      <p:sp>
        <p:nvSpPr>
          <p:cNvPr id="18" name="TextBox 17">
            <a:extLst>
              <a:ext uri="{FF2B5EF4-FFF2-40B4-BE49-F238E27FC236}">
                <a16:creationId xmlns:a16="http://schemas.microsoft.com/office/drawing/2014/main" id="{F6DB27C9-9171-47A5-B51A-BA65BC58D68C}"/>
              </a:ext>
            </a:extLst>
          </p:cNvPr>
          <p:cNvSpPr txBox="1"/>
          <p:nvPr/>
        </p:nvSpPr>
        <p:spPr>
          <a:xfrm>
            <a:off x="794549" y="6393341"/>
            <a:ext cx="5012416" cy="230832"/>
          </a:xfrm>
          <a:prstGeom prst="rect">
            <a:avLst/>
          </a:prstGeom>
          <a:noFill/>
        </p:spPr>
        <p:txBody>
          <a:bodyPr wrap="square" rtlCol="0">
            <a:spAutoFit/>
          </a:bodyPr>
          <a:lstStyle/>
          <a:p>
            <a:r>
              <a:rPr lang="en-US" sz="900">
                <a:latin typeface="Montserrat Light" panose="00000400000000000000" pitchFamily="50" charset="0"/>
              </a:rPr>
              <a:t>Source: Guinness Global Investors, Bloomberg (data as of 30.09.2022) </a:t>
            </a:r>
          </a:p>
        </p:txBody>
      </p:sp>
      <p:sp>
        <p:nvSpPr>
          <p:cNvPr id="19" name="Text Placeholder 1">
            <a:extLst>
              <a:ext uri="{FF2B5EF4-FFF2-40B4-BE49-F238E27FC236}">
                <a16:creationId xmlns:a16="http://schemas.microsoft.com/office/drawing/2014/main" id="{90DA7401-DBFB-4541-A786-F963FA26E22A}"/>
              </a:ext>
            </a:extLst>
          </p:cNvPr>
          <p:cNvSpPr>
            <a:spLocks noGrp="1"/>
          </p:cNvSpPr>
          <p:nvPr>
            <p:ph type="body" sz="quarter" idx="13"/>
          </p:nvPr>
        </p:nvSpPr>
        <p:spPr>
          <a:xfrm>
            <a:off x="838200" y="93663"/>
            <a:ext cx="10515600" cy="201612"/>
          </a:xfrm>
        </p:spPr>
        <p:txBody>
          <a:bodyPr/>
          <a:lstStyle/>
          <a:p>
            <a:r>
              <a:rPr kumimoji="0" lang="en-GB" sz="1400" b="0" i="0" u="none" strike="noStrike" kern="1200" cap="none" spc="0" normalizeH="0" baseline="0" noProof="0">
                <a:ln>
                  <a:noFill/>
                </a:ln>
                <a:solidFill>
                  <a:srgbClr val="FFFFFF"/>
                </a:solidFill>
                <a:effectLst/>
                <a:uLnTx/>
                <a:uFillTx/>
                <a:ea typeface="+mj-ea"/>
                <a:cs typeface="+mj-cs"/>
              </a:rPr>
              <a:t>Outlook</a:t>
            </a:r>
            <a:endParaRPr lang="en-GB"/>
          </a:p>
        </p:txBody>
      </p:sp>
      <p:sp>
        <p:nvSpPr>
          <p:cNvPr id="5" name="Slide Number Placeholder 4">
            <a:extLst>
              <a:ext uri="{FF2B5EF4-FFF2-40B4-BE49-F238E27FC236}">
                <a16:creationId xmlns:a16="http://schemas.microsoft.com/office/drawing/2014/main" id="{E579F33C-547F-459A-A3CD-80D4EDAD753B}"/>
              </a:ext>
            </a:extLst>
          </p:cNvPr>
          <p:cNvSpPr>
            <a:spLocks noGrp="1"/>
          </p:cNvSpPr>
          <p:nvPr>
            <p:ph type="sldNum" sz="quarter" idx="12"/>
          </p:nvPr>
        </p:nvSpPr>
        <p:spPr/>
        <p:txBody>
          <a:bodyPr/>
          <a:lstStyle/>
          <a:p>
            <a:fld id="{80C09EF9-B2B1-4CDF-A903-08D723B35DB9}" type="slidenum">
              <a:rPr lang="en-GB" smtClean="0"/>
              <a:pPr/>
              <a:t>33</a:t>
            </a:fld>
            <a:endParaRPr lang="en-GB"/>
          </a:p>
        </p:txBody>
      </p:sp>
      <p:sp>
        <p:nvSpPr>
          <p:cNvPr id="10" name="Rectangle: Rounded Corners 9">
            <a:extLst>
              <a:ext uri="{FF2B5EF4-FFF2-40B4-BE49-F238E27FC236}">
                <a16:creationId xmlns:a16="http://schemas.microsoft.com/office/drawing/2014/main" id="{CB5EA8B8-3502-4205-93FC-E4A8C1581536}"/>
              </a:ext>
            </a:extLst>
          </p:cNvPr>
          <p:cNvSpPr/>
          <p:nvPr/>
        </p:nvSpPr>
        <p:spPr>
          <a:xfrm>
            <a:off x="7998714" y="1768561"/>
            <a:ext cx="3469524" cy="3979416"/>
          </a:xfrm>
          <a:prstGeom prst="roundRect">
            <a:avLst>
              <a:gd name="adj" fmla="val 6738"/>
            </a:avLst>
          </a:prstGeom>
          <a:solidFill>
            <a:schemeClr val="accent6">
              <a:alpha val="30000"/>
            </a:schemeClr>
          </a:solidFill>
          <a:ln>
            <a:noFill/>
          </a:ln>
        </p:spPr>
        <p:style>
          <a:lnRef idx="0">
            <a:scrgbClr r="0" g="0" b="0"/>
          </a:lnRef>
          <a:fillRef idx="0">
            <a:scrgbClr r="0" g="0" b="0"/>
          </a:fillRef>
          <a:effectRef idx="0">
            <a:scrgbClr r="0" g="0" b="0"/>
          </a:effectRef>
          <a:fontRef idx="minor">
            <a:schemeClr val="lt1"/>
          </a:fontRef>
        </p:style>
        <p:txBody>
          <a:bodyPr lIns="91440" tIns="0" rIns="91440" bIns="0" rtlCol="0" anchor="ctr"/>
          <a:lstStyle/>
          <a:p>
            <a:pPr marL="285750" indent="-285750">
              <a:lnSpc>
                <a:spcPct val="150000"/>
              </a:lnSpc>
              <a:spcAft>
                <a:spcPts val="1200"/>
              </a:spcAft>
              <a:buFont typeface="Arial" panose="020B0604020202020204" pitchFamily="34" charset="0"/>
              <a:buChar char="•"/>
            </a:pPr>
            <a:r>
              <a:rPr lang="en-GB" sz="1400">
                <a:solidFill>
                  <a:schemeClr val="tx1"/>
                </a:solidFill>
                <a:latin typeface="Montserrat" panose="00000500000000000000" pitchFamily="50" charset="0"/>
                <a:cs typeface="Calibri" panose="020F0502020204030204" pitchFamily="34" charset="0"/>
              </a:rPr>
              <a:t>Focus on </a:t>
            </a:r>
            <a:r>
              <a:rPr lang="en-GB" sz="1400">
                <a:solidFill>
                  <a:srgbClr val="FF0000"/>
                </a:solidFill>
                <a:latin typeface="Montserrat" panose="00000500000000000000" pitchFamily="50" charset="0"/>
                <a:cs typeface="Calibri" panose="020F0502020204030204" pitchFamily="34" charset="0"/>
              </a:rPr>
              <a:t>structural growth </a:t>
            </a:r>
            <a:r>
              <a:rPr lang="en-GB" sz="1400">
                <a:solidFill>
                  <a:schemeClr val="tx1"/>
                </a:solidFill>
                <a:latin typeface="Montserrat" panose="00000500000000000000" pitchFamily="50" charset="0"/>
                <a:cs typeface="Calibri" panose="020F0502020204030204" pitchFamily="34" charset="0"/>
              </a:rPr>
              <a:t>has led to significantly </a:t>
            </a:r>
            <a:r>
              <a:rPr lang="en-GB" sz="1400">
                <a:solidFill>
                  <a:srgbClr val="FF0000"/>
                </a:solidFill>
                <a:latin typeface="Montserrat" panose="00000500000000000000" pitchFamily="50" charset="0"/>
                <a:cs typeface="Calibri" panose="020F0502020204030204" pitchFamily="34" charset="0"/>
              </a:rPr>
              <a:t>higher sales </a:t>
            </a:r>
            <a:r>
              <a:rPr lang="en-GB" sz="1400">
                <a:solidFill>
                  <a:schemeClr val="tx1"/>
                </a:solidFill>
                <a:latin typeface="Montserrat" panose="00000500000000000000" pitchFamily="50" charset="0"/>
                <a:cs typeface="Calibri" panose="020F0502020204030204" pitchFamily="34" charset="0"/>
              </a:rPr>
              <a:t>for Fund holdings.</a:t>
            </a:r>
          </a:p>
          <a:p>
            <a:pPr marL="285750" indent="-285750">
              <a:lnSpc>
                <a:spcPct val="150000"/>
              </a:lnSpc>
              <a:spcAft>
                <a:spcPts val="1200"/>
              </a:spcAft>
              <a:buFont typeface="Arial" panose="020B0604020202020204" pitchFamily="34" charset="0"/>
              <a:buChar char="•"/>
            </a:pPr>
            <a:r>
              <a:rPr lang="en-GB" sz="1400">
                <a:solidFill>
                  <a:schemeClr val="tx1"/>
                </a:solidFill>
                <a:latin typeface="Montserrat" panose="00000500000000000000" pitchFamily="50" charset="0"/>
                <a:cs typeface="Calibri" panose="020F0502020204030204" pitchFamily="34" charset="0"/>
              </a:rPr>
              <a:t>Over the last 10 years, Fund sales have increased by </a:t>
            </a:r>
            <a:r>
              <a:rPr lang="en-GB" sz="1400">
                <a:solidFill>
                  <a:srgbClr val="FF0000"/>
                </a:solidFill>
                <a:latin typeface="Montserrat" panose="00000500000000000000" pitchFamily="50" charset="0"/>
                <a:cs typeface="Calibri" panose="020F0502020204030204" pitchFamily="34" charset="0"/>
              </a:rPr>
              <a:t>155% </a:t>
            </a:r>
            <a:r>
              <a:rPr lang="en-GB" sz="1400">
                <a:solidFill>
                  <a:schemeClr val="tx1"/>
                </a:solidFill>
                <a:latin typeface="Montserrat" panose="00000500000000000000" pitchFamily="50" charset="0"/>
                <a:cs typeface="Calibri" panose="020F0502020204030204" pitchFamily="34" charset="0"/>
              </a:rPr>
              <a:t>compared to the only </a:t>
            </a:r>
            <a:r>
              <a:rPr lang="en-GB" sz="1400">
                <a:solidFill>
                  <a:srgbClr val="FF0000"/>
                </a:solidFill>
                <a:latin typeface="Montserrat" panose="00000500000000000000" pitchFamily="50" charset="0"/>
                <a:cs typeface="Calibri" panose="020F0502020204030204" pitchFamily="34" charset="0"/>
              </a:rPr>
              <a:t>11%</a:t>
            </a:r>
            <a:r>
              <a:rPr lang="en-GB" sz="1400">
                <a:solidFill>
                  <a:schemeClr val="tx1"/>
                </a:solidFill>
                <a:latin typeface="Montserrat" panose="00000500000000000000" pitchFamily="50" charset="0"/>
                <a:cs typeface="Calibri" panose="020F0502020204030204" pitchFamily="34" charset="0"/>
              </a:rPr>
              <a:t> for the MSCI World Index.</a:t>
            </a:r>
          </a:p>
          <a:p>
            <a:pPr marL="285750" indent="-285750">
              <a:lnSpc>
                <a:spcPct val="150000"/>
              </a:lnSpc>
              <a:spcAft>
                <a:spcPts val="1200"/>
              </a:spcAft>
              <a:buFont typeface="Arial" panose="020B0604020202020204" pitchFamily="34" charset="0"/>
              <a:buChar char="•"/>
            </a:pPr>
            <a:r>
              <a:rPr lang="en-GB" sz="1400">
                <a:solidFill>
                  <a:schemeClr val="tx1"/>
                </a:solidFill>
                <a:latin typeface="Montserrat" panose="00000500000000000000" pitchFamily="50" charset="0"/>
                <a:cs typeface="Calibri" panose="020F0502020204030204" pitchFamily="34" charset="0"/>
              </a:rPr>
              <a:t>Market is expecting 2-year sales CAGR of </a:t>
            </a:r>
            <a:r>
              <a:rPr lang="en-GB" sz="1400">
                <a:solidFill>
                  <a:srgbClr val="FF0000"/>
                </a:solidFill>
                <a:latin typeface="Montserrat" panose="00000500000000000000" pitchFamily="50" charset="0"/>
                <a:cs typeface="Calibri" panose="020F0502020204030204" pitchFamily="34" charset="0"/>
              </a:rPr>
              <a:t>8% </a:t>
            </a:r>
            <a:r>
              <a:rPr lang="en-GB" sz="1400">
                <a:solidFill>
                  <a:schemeClr val="tx1"/>
                </a:solidFill>
                <a:latin typeface="Montserrat" panose="00000500000000000000" pitchFamily="50" charset="0"/>
                <a:cs typeface="Calibri" panose="020F0502020204030204" pitchFamily="34" charset="0"/>
              </a:rPr>
              <a:t>for the Fund versus </a:t>
            </a:r>
            <a:r>
              <a:rPr lang="en-GB" sz="1400">
                <a:solidFill>
                  <a:srgbClr val="FF0000"/>
                </a:solidFill>
                <a:latin typeface="Montserrat" panose="00000500000000000000" pitchFamily="50" charset="0"/>
                <a:cs typeface="Calibri" panose="020F0502020204030204" pitchFamily="34" charset="0"/>
              </a:rPr>
              <a:t>4%</a:t>
            </a:r>
            <a:r>
              <a:rPr lang="en-GB" sz="1400">
                <a:solidFill>
                  <a:schemeClr val="tx1"/>
                </a:solidFill>
                <a:latin typeface="Montserrat" panose="00000500000000000000" pitchFamily="50" charset="0"/>
                <a:cs typeface="Calibri" panose="020F0502020204030204" pitchFamily="34" charset="0"/>
              </a:rPr>
              <a:t> for the MSCI World Index.</a:t>
            </a:r>
          </a:p>
        </p:txBody>
      </p:sp>
      <p:pic>
        <p:nvPicPr>
          <p:cNvPr id="4" name="Graphic 3">
            <a:extLst>
              <a:ext uri="{FF2B5EF4-FFF2-40B4-BE49-F238E27FC236}">
                <a16:creationId xmlns:a16="http://schemas.microsoft.com/office/drawing/2014/main" id="{FDB936F2-B710-4D51-151A-DDDAC89CACB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35902" y="1628512"/>
            <a:ext cx="7187608" cy="4119465"/>
          </a:xfrm>
          <a:prstGeom prst="rect">
            <a:avLst/>
          </a:prstGeom>
        </p:spPr>
      </p:pic>
    </p:spTree>
    <p:extLst>
      <p:ext uri="{BB962C8B-B14F-4D97-AF65-F5344CB8AC3E}">
        <p14:creationId xmlns:p14="http://schemas.microsoft.com/office/powerpoint/2010/main" val="11703775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B48D4-61A9-4614-BA27-A72E8255870B}"/>
              </a:ext>
            </a:extLst>
          </p:cNvPr>
          <p:cNvSpPr>
            <a:spLocks noGrp="1"/>
          </p:cNvSpPr>
          <p:nvPr>
            <p:ph type="title"/>
          </p:nvPr>
        </p:nvSpPr>
        <p:spPr/>
        <p:txBody>
          <a:bodyPr>
            <a:normAutofit fontScale="90000"/>
          </a:bodyPr>
          <a:lstStyle/>
          <a:p>
            <a:r>
              <a:rPr lang="en-US" sz="2800"/>
              <a:t>…That Are </a:t>
            </a:r>
            <a:r>
              <a:rPr lang="en-US" sz="2800">
                <a:solidFill>
                  <a:srgbClr val="FF0000"/>
                </a:solidFill>
              </a:rPr>
              <a:t>Highly Profitable</a:t>
            </a:r>
            <a:r>
              <a:rPr lang="en-US" sz="2800"/>
              <a:t>…</a:t>
            </a:r>
            <a:endParaRPr lang="en-GB"/>
          </a:p>
        </p:txBody>
      </p:sp>
      <p:sp>
        <p:nvSpPr>
          <p:cNvPr id="4" name="Slide Number Placeholder 3">
            <a:extLst>
              <a:ext uri="{FF2B5EF4-FFF2-40B4-BE49-F238E27FC236}">
                <a16:creationId xmlns:a16="http://schemas.microsoft.com/office/drawing/2014/main" id="{F26266C8-419D-44E7-AD0C-C83F90E6A651}"/>
              </a:ext>
            </a:extLst>
          </p:cNvPr>
          <p:cNvSpPr>
            <a:spLocks noGrp="1"/>
          </p:cNvSpPr>
          <p:nvPr>
            <p:ph type="sldNum" sz="quarter" idx="12"/>
          </p:nvPr>
        </p:nvSpPr>
        <p:spPr/>
        <p:txBody>
          <a:bodyPr/>
          <a:lstStyle/>
          <a:p>
            <a:fld id="{80C09EF9-B2B1-4CDF-A903-08D723B35DB9}" type="slidenum">
              <a:rPr lang="en-GB" smtClean="0"/>
              <a:pPr/>
              <a:t>34</a:t>
            </a:fld>
            <a:endParaRPr lang="en-GB"/>
          </a:p>
        </p:txBody>
      </p:sp>
      <p:sp>
        <p:nvSpPr>
          <p:cNvPr id="5" name="Text Placeholder 4">
            <a:extLst>
              <a:ext uri="{FF2B5EF4-FFF2-40B4-BE49-F238E27FC236}">
                <a16:creationId xmlns:a16="http://schemas.microsoft.com/office/drawing/2014/main" id="{F2765BA7-16F4-48DD-B6B2-6D52EA691C7D}"/>
              </a:ext>
            </a:extLst>
          </p:cNvPr>
          <p:cNvSpPr>
            <a:spLocks noGrp="1"/>
          </p:cNvSpPr>
          <p:nvPr>
            <p:ph type="body" sz="quarter" idx="13"/>
          </p:nvPr>
        </p:nvSpPr>
        <p:spPr/>
        <p:txBody>
          <a:bodyPr/>
          <a:lstStyle/>
          <a:p>
            <a:r>
              <a:rPr kumimoji="0" lang="en-GB" sz="1400" b="0" i="0" u="none" strike="noStrike" kern="1200" cap="none" spc="0" normalizeH="0" baseline="0" noProof="0">
                <a:ln>
                  <a:noFill/>
                </a:ln>
                <a:solidFill>
                  <a:srgbClr val="FFFFFF"/>
                </a:solidFill>
                <a:effectLst/>
                <a:uLnTx/>
                <a:uFillTx/>
                <a:ea typeface="+mj-ea"/>
                <a:cs typeface="+mj-cs"/>
              </a:rPr>
              <a:t>Outlook</a:t>
            </a:r>
            <a:endParaRPr lang="en-GB"/>
          </a:p>
          <a:p>
            <a:endParaRPr lang="en-GB"/>
          </a:p>
        </p:txBody>
      </p:sp>
      <p:sp>
        <p:nvSpPr>
          <p:cNvPr id="9" name="TextBox 8">
            <a:extLst>
              <a:ext uri="{FF2B5EF4-FFF2-40B4-BE49-F238E27FC236}">
                <a16:creationId xmlns:a16="http://schemas.microsoft.com/office/drawing/2014/main" id="{D485478F-1986-46CC-ADA1-A4E5B9F9C3BC}"/>
              </a:ext>
            </a:extLst>
          </p:cNvPr>
          <p:cNvSpPr txBox="1"/>
          <p:nvPr/>
        </p:nvSpPr>
        <p:spPr>
          <a:xfrm>
            <a:off x="794549" y="6393341"/>
            <a:ext cx="5012416" cy="230832"/>
          </a:xfrm>
          <a:prstGeom prst="rect">
            <a:avLst/>
          </a:prstGeom>
          <a:noFill/>
        </p:spPr>
        <p:txBody>
          <a:bodyPr wrap="square" rtlCol="0">
            <a:spAutoFit/>
          </a:bodyPr>
          <a:lstStyle/>
          <a:p>
            <a:r>
              <a:rPr lang="en-US" sz="900">
                <a:latin typeface="Montserrat Light" panose="00000400000000000000" pitchFamily="50" charset="0"/>
              </a:rPr>
              <a:t>Source: Guinness Global Investors, Bloomberg (data as of 30.09.2022) </a:t>
            </a:r>
          </a:p>
        </p:txBody>
      </p:sp>
      <p:sp>
        <p:nvSpPr>
          <p:cNvPr id="10" name="Rectangle: Rounded Corners 9">
            <a:extLst>
              <a:ext uri="{FF2B5EF4-FFF2-40B4-BE49-F238E27FC236}">
                <a16:creationId xmlns:a16="http://schemas.microsoft.com/office/drawing/2014/main" id="{48CCA5CA-858F-4D34-93BB-ED91B53DCFE1}"/>
              </a:ext>
            </a:extLst>
          </p:cNvPr>
          <p:cNvSpPr/>
          <p:nvPr/>
        </p:nvSpPr>
        <p:spPr>
          <a:xfrm>
            <a:off x="8104509" y="1758494"/>
            <a:ext cx="3469524" cy="3979416"/>
          </a:xfrm>
          <a:prstGeom prst="roundRect">
            <a:avLst>
              <a:gd name="adj" fmla="val 6738"/>
            </a:avLst>
          </a:prstGeom>
          <a:solidFill>
            <a:schemeClr val="accent6">
              <a:alpha val="30000"/>
            </a:schemeClr>
          </a:solidFill>
          <a:ln>
            <a:noFill/>
          </a:ln>
        </p:spPr>
        <p:style>
          <a:lnRef idx="0">
            <a:scrgbClr r="0" g="0" b="0"/>
          </a:lnRef>
          <a:fillRef idx="0">
            <a:scrgbClr r="0" g="0" b="0"/>
          </a:fillRef>
          <a:effectRef idx="0">
            <a:scrgbClr r="0" g="0" b="0"/>
          </a:effectRef>
          <a:fontRef idx="minor">
            <a:schemeClr val="lt1"/>
          </a:fontRef>
        </p:style>
        <p:txBody>
          <a:bodyPr lIns="91440" tIns="0" rIns="91440" bIns="0" rtlCol="0" anchor="ctr"/>
          <a:lstStyle/>
          <a:p>
            <a:pPr marL="285750" indent="-285750">
              <a:lnSpc>
                <a:spcPct val="150000"/>
              </a:lnSpc>
              <a:spcAft>
                <a:spcPts val="1200"/>
              </a:spcAft>
              <a:buFont typeface="Arial" panose="020B0604020202020204" pitchFamily="34" charset="0"/>
              <a:buChar char="•"/>
            </a:pPr>
            <a:r>
              <a:rPr lang="en-GB" sz="1400">
                <a:solidFill>
                  <a:schemeClr val="tx1"/>
                </a:solidFill>
                <a:latin typeface="Montserrat" panose="00000500000000000000" pitchFamily="50" charset="0"/>
                <a:cs typeface="Calibri" panose="020F0502020204030204" pitchFamily="34" charset="0"/>
              </a:rPr>
              <a:t>Fund constituents have larger gross margins – </a:t>
            </a:r>
            <a:r>
              <a:rPr lang="en-GB" sz="1400">
                <a:solidFill>
                  <a:srgbClr val="FF0000"/>
                </a:solidFill>
                <a:latin typeface="Montserrat" panose="00000500000000000000" pitchFamily="50" charset="0"/>
                <a:cs typeface="Calibri" panose="020F0502020204030204" pitchFamily="34" charset="0"/>
              </a:rPr>
              <a:t>46.1%</a:t>
            </a:r>
            <a:r>
              <a:rPr lang="en-GB" sz="1400">
                <a:solidFill>
                  <a:schemeClr val="tx1"/>
                </a:solidFill>
                <a:latin typeface="Montserrat" panose="00000500000000000000" pitchFamily="50" charset="0"/>
                <a:cs typeface="Calibri" panose="020F0502020204030204" pitchFamily="34" charset="0"/>
              </a:rPr>
              <a:t> for the Fund versus </a:t>
            </a:r>
            <a:r>
              <a:rPr lang="en-GB" sz="1400">
                <a:solidFill>
                  <a:srgbClr val="FF0000"/>
                </a:solidFill>
                <a:latin typeface="Montserrat" panose="00000500000000000000" pitchFamily="50" charset="0"/>
                <a:cs typeface="Calibri" panose="020F0502020204030204" pitchFamily="34" charset="0"/>
              </a:rPr>
              <a:t>33.6%</a:t>
            </a:r>
            <a:r>
              <a:rPr lang="en-GB" sz="1400">
                <a:solidFill>
                  <a:schemeClr val="tx1"/>
                </a:solidFill>
                <a:latin typeface="Montserrat" panose="00000500000000000000" pitchFamily="50" charset="0"/>
                <a:cs typeface="Calibri" panose="020F0502020204030204" pitchFamily="34" charset="0"/>
              </a:rPr>
              <a:t> for the MSCI World Index in 2021.</a:t>
            </a:r>
          </a:p>
          <a:p>
            <a:pPr marL="285750" indent="-285750">
              <a:lnSpc>
                <a:spcPct val="150000"/>
              </a:lnSpc>
              <a:spcAft>
                <a:spcPts val="1200"/>
              </a:spcAft>
              <a:buFont typeface="Arial" panose="020B0604020202020204" pitchFamily="34" charset="0"/>
              <a:buChar char="•"/>
            </a:pPr>
            <a:r>
              <a:rPr lang="en-GB" sz="1400">
                <a:solidFill>
                  <a:schemeClr val="tx1"/>
                </a:solidFill>
                <a:latin typeface="Montserrat" panose="00000500000000000000" pitchFamily="50" charset="0"/>
                <a:cs typeface="Calibri" panose="020F0502020204030204" pitchFamily="34" charset="0"/>
              </a:rPr>
              <a:t>Sales growth is therefore happening at higher margins.</a:t>
            </a:r>
          </a:p>
          <a:p>
            <a:pPr marL="285750" indent="-285750">
              <a:lnSpc>
                <a:spcPct val="150000"/>
              </a:lnSpc>
              <a:spcAft>
                <a:spcPts val="1200"/>
              </a:spcAft>
              <a:buFont typeface="Arial" panose="020B0604020202020204" pitchFamily="34" charset="0"/>
              <a:buChar char="•"/>
            </a:pPr>
            <a:r>
              <a:rPr lang="en-GB" sz="1400">
                <a:solidFill>
                  <a:srgbClr val="FF0000"/>
                </a:solidFill>
                <a:latin typeface="Montserrat" panose="00000500000000000000" pitchFamily="50" charset="0"/>
                <a:cs typeface="Calibri" panose="020F0502020204030204" pitchFamily="34" charset="0"/>
              </a:rPr>
              <a:t>Better pricing power </a:t>
            </a:r>
            <a:r>
              <a:rPr lang="en-GB" sz="1400">
                <a:solidFill>
                  <a:schemeClr val="tx1"/>
                </a:solidFill>
                <a:latin typeface="Montserrat" panose="00000500000000000000" pitchFamily="50" charset="0"/>
                <a:cs typeface="Calibri" panose="020F0502020204030204" pitchFamily="34" charset="0"/>
              </a:rPr>
              <a:t>is vital as inflationary pressures persist. </a:t>
            </a:r>
          </a:p>
        </p:txBody>
      </p:sp>
      <p:pic>
        <p:nvPicPr>
          <p:cNvPr id="7" name="Graphic 6">
            <a:extLst>
              <a:ext uri="{FF2B5EF4-FFF2-40B4-BE49-F238E27FC236}">
                <a16:creationId xmlns:a16="http://schemas.microsoft.com/office/drawing/2014/main" id="{06675042-FEFA-6425-4B7A-C1CC84507BC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1217" y="1774070"/>
            <a:ext cx="7072604" cy="3963840"/>
          </a:xfrm>
          <a:prstGeom prst="rect">
            <a:avLst/>
          </a:prstGeom>
        </p:spPr>
      </p:pic>
    </p:spTree>
    <p:extLst>
      <p:ext uri="{BB962C8B-B14F-4D97-AF65-F5344CB8AC3E}">
        <p14:creationId xmlns:p14="http://schemas.microsoft.com/office/powerpoint/2010/main" val="26424130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3E0A4C39-D4D4-67D8-22BC-016639363FD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0569" y="1936251"/>
            <a:ext cx="7210500" cy="4307572"/>
          </a:xfrm>
          <a:prstGeom prst="rect">
            <a:avLst/>
          </a:prstGeom>
        </p:spPr>
      </p:pic>
      <p:sp>
        <p:nvSpPr>
          <p:cNvPr id="2" name="Title 1">
            <a:extLst>
              <a:ext uri="{FF2B5EF4-FFF2-40B4-BE49-F238E27FC236}">
                <a16:creationId xmlns:a16="http://schemas.microsoft.com/office/drawing/2014/main" id="{F71FC9A0-7A31-466F-9BDE-F05F86D323B7}"/>
              </a:ext>
            </a:extLst>
          </p:cNvPr>
          <p:cNvSpPr>
            <a:spLocks noGrp="1"/>
          </p:cNvSpPr>
          <p:nvPr>
            <p:ph type="title"/>
          </p:nvPr>
        </p:nvSpPr>
        <p:spPr/>
        <p:txBody>
          <a:bodyPr>
            <a:normAutofit fontScale="90000"/>
          </a:bodyPr>
          <a:lstStyle/>
          <a:p>
            <a:r>
              <a:rPr lang="en-GB"/>
              <a:t>…Which Translates Into </a:t>
            </a:r>
            <a:r>
              <a:rPr lang="en-GB">
                <a:solidFill>
                  <a:srgbClr val="FF0000"/>
                </a:solidFill>
              </a:rPr>
              <a:t>Higher Profit Growth</a:t>
            </a:r>
          </a:p>
        </p:txBody>
      </p:sp>
      <p:sp>
        <p:nvSpPr>
          <p:cNvPr id="4" name="Slide Number Placeholder 3">
            <a:extLst>
              <a:ext uri="{FF2B5EF4-FFF2-40B4-BE49-F238E27FC236}">
                <a16:creationId xmlns:a16="http://schemas.microsoft.com/office/drawing/2014/main" id="{69B1179E-F8CB-4BA2-BBBD-A89F12A4ABB1}"/>
              </a:ext>
            </a:extLst>
          </p:cNvPr>
          <p:cNvSpPr>
            <a:spLocks noGrp="1"/>
          </p:cNvSpPr>
          <p:nvPr>
            <p:ph type="sldNum" sz="quarter" idx="12"/>
          </p:nvPr>
        </p:nvSpPr>
        <p:spPr/>
        <p:txBody>
          <a:bodyPr/>
          <a:lstStyle/>
          <a:p>
            <a:fld id="{80C09EF9-B2B1-4CDF-A903-08D723B35DB9}" type="slidenum">
              <a:rPr lang="en-GB" smtClean="0"/>
              <a:pPr/>
              <a:t>35</a:t>
            </a:fld>
            <a:endParaRPr lang="en-GB"/>
          </a:p>
        </p:txBody>
      </p:sp>
      <p:sp>
        <p:nvSpPr>
          <p:cNvPr id="5" name="Text Placeholder 4">
            <a:extLst>
              <a:ext uri="{FF2B5EF4-FFF2-40B4-BE49-F238E27FC236}">
                <a16:creationId xmlns:a16="http://schemas.microsoft.com/office/drawing/2014/main" id="{7DDA4706-C0C8-4E26-B6CE-BD85ACFEEF99}"/>
              </a:ext>
            </a:extLst>
          </p:cNvPr>
          <p:cNvSpPr>
            <a:spLocks noGrp="1"/>
          </p:cNvSpPr>
          <p:nvPr>
            <p:ph type="body" sz="quarter" idx="13"/>
          </p:nvPr>
        </p:nvSpPr>
        <p:spPr/>
        <p:txBody>
          <a:bodyPr/>
          <a:lstStyle/>
          <a:p>
            <a:r>
              <a:rPr kumimoji="0" lang="en-GB" sz="1400" b="0" i="0" u="none" strike="noStrike" kern="1200" cap="none" spc="0" normalizeH="0" baseline="0" noProof="0">
                <a:ln>
                  <a:noFill/>
                </a:ln>
                <a:solidFill>
                  <a:srgbClr val="FFFFFF"/>
                </a:solidFill>
                <a:effectLst/>
                <a:uLnTx/>
                <a:uFillTx/>
                <a:ea typeface="+mj-ea"/>
                <a:cs typeface="+mj-cs"/>
              </a:rPr>
              <a:t>Outlook</a:t>
            </a:r>
            <a:endParaRPr lang="en-GB"/>
          </a:p>
          <a:p>
            <a:endParaRPr lang="en-GB"/>
          </a:p>
        </p:txBody>
      </p:sp>
      <p:sp>
        <p:nvSpPr>
          <p:cNvPr id="17" name="Rectangle: Rounded Corners 16">
            <a:extLst>
              <a:ext uri="{FF2B5EF4-FFF2-40B4-BE49-F238E27FC236}">
                <a16:creationId xmlns:a16="http://schemas.microsoft.com/office/drawing/2014/main" id="{DAC5C2B9-DA49-4E70-B39B-248E26AF8D1A}"/>
              </a:ext>
            </a:extLst>
          </p:cNvPr>
          <p:cNvSpPr/>
          <p:nvPr/>
        </p:nvSpPr>
        <p:spPr>
          <a:xfrm>
            <a:off x="576920" y="1384026"/>
            <a:ext cx="6399448" cy="341785"/>
          </a:xfrm>
          <a:prstGeom prst="roundRect">
            <a:avLst>
              <a:gd name="adj" fmla="val 6738"/>
            </a:avLst>
          </a:prstGeom>
          <a:solidFill>
            <a:schemeClr val="accent6">
              <a:alpha val="30000"/>
            </a:schemeClr>
          </a:solidFill>
          <a:ln>
            <a:noFill/>
          </a:ln>
        </p:spPr>
        <p:style>
          <a:lnRef idx="0">
            <a:scrgbClr r="0" g="0" b="0"/>
          </a:lnRef>
          <a:fillRef idx="0">
            <a:scrgbClr r="0" g="0" b="0"/>
          </a:fillRef>
          <a:effectRef idx="0">
            <a:scrgbClr r="0" g="0" b="0"/>
          </a:effectRef>
          <a:fontRef idx="minor">
            <a:schemeClr val="lt1"/>
          </a:fontRef>
        </p:style>
        <p:txBody>
          <a:bodyPr lIns="91440" tIns="0" rIns="91440" bIns="0" rtlCol="0" anchor="ctr"/>
          <a:lstStyle/>
          <a:p>
            <a:pPr algn="ctr">
              <a:spcAft>
                <a:spcPts val="1200"/>
              </a:spcAft>
            </a:pPr>
            <a:r>
              <a:rPr lang="en-GB" sz="1200">
                <a:solidFill>
                  <a:schemeClr val="tx1"/>
                </a:solidFill>
                <a:latin typeface="Montserrat" panose="00000500000000000000" pitchFamily="50" charset="0"/>
                <a:cs typeface="Calibri" panose="020F0502020204030204" pitchFamily="34" charset="0"/>
              </a:rPr>
              <a:t>Compounding effect from high revenue growth at high profitability:</a:t>
            </a:r>
          </a:p>
        </p:txBody>
      </p:sp>
      <p:cxnSp>
        <p:nvCxnSpPr>
          <p:cNvPr id="22" name="Straight Arrow Connector 21">
            <a:extLst>
              <a:ext uri="{FF2B5EF4-FFF2-40B4-BE49-F238E27FC236}">
                <a16:creationId xmlns:a16="http://schemas.microsoft.com/office/drawing/2014/main" id="{4FED605B-9672-4E71-BEB6-523A162E04B4}"/>
              </a:ext>
            </a:extLst>
          </p:cNvPr>
          <p:cNvCxnSpPr>
            <a:cxnSpLocks/>
          </p:cNvCxnSpPr>
          <p:nvPr/>
        </p:nvCxnSpPr>
        <p:spPr>
          <a:xfrm>
            <a:off x="6096000" y="3527585"/>
            <a:ext cx="0" cy="845652"/>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E79370F1-CFC7-4399-B1EE-C493D91A732C}"/>
              </a:ext>
            </a:extLst>
          </p:cNvPr>
          <p:cNvSpPr txBox="1"/>
          <p:nvPr/>
        </p:nvSpPr>
        <p:spPr>
          <a:xfrm>
            <a:off x="6096000" y="3627246"/>
            <a:ext cx="1760737" cy="646331"/>
          </a:xfrm>
          <a:prstGeom prst="rect">
            <a:avLst/>
          </a:prstGeom>
          <a:noFill/>
        </p:spPr>
        <p:txBody>
          <a:bodyPr wrap="square" rtlCol="0">
            <a:spAutoFit/>
          </a:bodyPr>
          <a:lstStyle/>
          <a:p>
            <a:r>
              <a:rPr lang="en-GB" sz="1200" b="1"/>
              <a:t>162% profit growth differential over 10 years</a:t>
            </a:r>
          </a:p>
        </p:txBody>
      </p:sp>
      <p:sp>
        <p:nvSpPr>
          <p:cNvPr id="15" name="TextBox 14">
            <a:extLst>
              <a:ext uri="{FF2B5EF4-FFF2-40B4-BE49-F238E27FC236}">
                <a16:creationId xmlns:a16="http://schemas.microsoft.com/office/drawing/2014/main" id="{02D71328-FC89-4D7F-9D68-D9DFFA39C101}"/>
              </a:ext>
            </a:extLst>
          </p:cNvPr>
          <p:cNvSpPr txBox="1"/>
          <p:nvPr/>
        </p:nvSpPr>
        <p:spPr>
          <a:xfrm>
            <a:off x="544192" y="6300943"/>
            <a:ext cx="4287783" cy="230832"/>
          </a:xfrm>
          <a:prstGeom prst="rect">
            <a:avLst/>
          </a:prstGeom>
          <a:noFill/>
        </p:spPr>
        <p:txBody>
          <a:bodyPr wrap="square" rtlCol="0">
            <a:spAutoFit/>
          </a:bodyPr>
          <a:lstStyle/>
          <a:p>
            <a:r>
              <a:rPr lang="en-US" sz="900">
                <a:latin typeface="Montserrat Light" panose="00000400000000000000" pitchFamily="50" charset="0"/>
              </a:rPr>
              <a:t>Source: Guinness Global Investors, Bloomberg (data as of 30.09.2022) </a:t>
            </a:r>
          </a:p>
        </p:txBody>
      </p:sp>
      <p:sp>
        <p:nvSpPr>
          <p:cNvPr id="14" name="Rectangle: Rounded Corners 13">
            <a:extLst>
              <a:ext uri="{FF2B5EF4-FFF2-40B4-BE49-F238E27FC236}">
                <a16:creationId xmlns:a16="http://schemas.microsoft.com/office/drawing/2014/main" id="{4462180A-7F63-405B-A41A-45F749D65172}"/>
              </a:ext>
            </a:extLst>
          </p:cNvPr>
          <p:cNvSpPr/>
          <p:nvPr/>
        </p:nvSpPr>
        <p:spPr>
          <a:xfrm>
            <a:off x="7998714" y="1768561"/>
            <a:ext cx="3485074" cy="3979416"/>
          </a:xfrm>
          <a:prstGeom prst="roundRect">
            <a:avLst>
              <a:gd name="adj" fmla="val 6738"/>
            </a:avLst>
          </a:prstGeom>
          <a:solidFill>
            <a:schemeClr val="accent6">
              <a:alpha val="30000"/>
            </a:schemeClr>
          </a:solidFill>
          <a:ln>
            <a:noFill/>
          </a:ln>
        </p:spPr>
        <p:style>
          <a:lnRef idx="0">
            <a:scrgbClr r="0" g="0" b="0"/>
          </a:lnRef>
          <a:fillRef idx="0">
            <a:scrgbClr r="0" g="0" b="0"/>
          </a:fillRef>
          <a:effectRef idx="0">
            <a:scrgbClr r="0" g="0" b="0"/>
          </a:effectRef>
          <a:fontRef idx="minor">
            <a:schemeClr val="lt1"/>
          </a:fontRef>
        </p:style>
        <p:txBody>
          <a:bodyPr lIns="91440" tIns="0" rIns="91440" bIns="0" rtlCol="0" anchor="ctr"/>
          <a:lstStyle/>
          <a:p>
            <a:pPr marL="285750" indent="-285750">
              <a:lnSpc>
                <a:spcPct val="150000"/>
              </a:lnSpc>
              <a:spcAft>
                <a:spcPts val="1200"/>
              </a:spcAft>
              <a:buFont typeface="Arial" panose="020B0604020202020204" pitchFamily="34" charset="0"/>
              <a:buChar char="•"/>
            </a:pPr>
            <a:r>
              <a:rPr lang="en-GB" sz="1400">
                <a:solidFill>
                  <a:schemeClr val="tx1"/>
                </a:solidFill>
                <a:latin typeface="Montserrat" panose="00000500000000000000" pitchFamily="50" charset="0"/>
                <a:cs typeface="Calibri" panose="020F0502020204030204" pitchFamily="34" charset="0"/>
              </a:rPr>
              <a:t>Focus on </a:t>
            </a:r>
            <a:r>
              <a:rPr lang="en-GB" sz="1400">
                <a:solidFill>
                  <a:srgbClr val="FF0000"/>
                </a:solidFill>
                <a:latin typeface="Montserrat" panose="00000500000000000000" pitchFamily="50" charset="0"/>
                <a:cs typeface="Calibri" panose="020F0502020204030204" pitchFamily="34" charset="0"/>
              </a:rPr>
              <a:t>structural growth AND quality </a:t>
            </a:r>
            <a:r>
              <a:rPr lang="en-GB" sz="1400">
                <a:solidFill>
                  <a:schemeClr val="tx1"/>
                </a:solidFill>
                <a:latin typeface="Montserrat" panose="00000500000000000000" pitchFamily="50" charset="0"/>
                <a:cs typeface="Calibri" panose="020F0502020204030204" pitchFamily="34" charset="0"/>
              </a:rPr>
              <a:t>has led to significantly </a:t>
            </a:r>
            <a:r>
              <a:rPr lang="en-GB" sz="1400">
                <a:solidFill>
                  <a:srgbClr val="FF0000"/>
                </a:solidFill>
                <a:latin typeface="Montserrat" panose="00000500000000000000" pitchFamily="50" charset="0"/>
                <a:cs typeface="Calibri" panose="020F0502020204030204" pitchFamily="34" charset="0"/>
              </a:rPr>
              <a:t>higher net profits  </a:t>
            </a:r>
            <a:r>
              <a:rPr lang="en-GB" sz="1400">
                <a:solidFill>
                  <a:schemeClr val="tx1"/>
                </a:solidFill>
                <a:latin typeface="Montserrat" panose="00000500000000000000" pitchFamily="50" charset="0"/>
                <a:cs typeface="Calibri" panose="020F0502020204030204" pitchFamily="34" charset="0"/>
              </a:rPr>
              <a:t>for Fund holdings.</a:t>
            </a:r>
          </a:p>
          <a:p>
            <a:pPr marL="285750" indent="-285750">
              <a:lnSpc>
                <a:spcPct val="150000"/>
              </a:lnSpc>
              <a:spcAft>
                <a:spcPts val="1200"/>
              </a:spcAft>
              <a:buFont typeface="Arial" panose="020B0604020202020204" pitchFamily="34" charset="0"/>
              <a:buChar char="•"/>
            </a:pPr>
            <a:r>
              <a:rPr lang="en-GB" sz="1400">
                <a:solidFill>
                  <a:schemeClr val="tx1"/>
                </a:solidFill>
                <a:latin typeface="Montserrat" panose="00000500000000000000" pitchFamily="50" charset="0"/>
                <a:cs typeface="Calibri" panose="020F0502020204030204" pitchFamily="34" charset="0"/>
              </a:rPr>
              <a:t>Over the last 10 years, Fund profits have increased by </a:t>
            </a:r>
            <a:r>
              <a:rPr lang="en-GB" sz="1400">
                <a:solidFill>
                  <a:srgbClr val="FF0000"/>
                </a:solidFill>
                <a:latin typeface="Montserrat" panose="00000500000000000000" pitchFamily="50" charset="0"/>
                <a:cs typeface="Calibri" panose="020F0502020204030204" pitchFamily="34" charset="0"/>
              </a:rPr>
              <a:t>236% </a:t>
            </a:r>
            <a:r>
              <a:rPr lang="en-GB" sz="1400">
                <a:solidFill>
                  <a:schemeClr val="tx1"/>
                </a:solidFill>
                <a:latin typeface="Montserrat" panose="00000500000000000000" pitchFamily="50" charset="0"/>
                <a:cs typeface="Calibri" panose="020F0502020204030204" pitchFamily="34" charset="0"/>
              </a:rPr>
              <a:t>compared to only </a:t>
            </a:r>
            <a:r>
              <a:rPr lang="en-GB" sz="1400">
                <a:solidFill>
                  <a:srgbClr val="FF0000"/>
                </a:solidFill>
                <a:latin typeface="Montserrat" panose="00000500000000000000" pitchFamily="50" charset="0"/>
                <a:cs typeface="Calibri" panose="020F0502020204030204" pitchFamily="34" charset="0"/>
              </a:rPr>
              <a:t>74%</a:t>
            </a:r>
            <a:r>
              <a:rPr lang="en-GB" sz="1400">
                <a:solidFill>
                  <a:schemeClr val="tx1"/>
                </a:solidFill>
                <a:latin typeface="Montserrat" panose="00000500000000000000" pitchFamily="50" charset="0"/>
                <a:cs typeface="Calibri" panose="020F0502020204030204" pitchFamily="34" charset="0"/>
              </a:rPr>
              <a:t> for the MSCI World Index.</a:t>
            </a:r>
          </a:p>
        </p:txBody>
      </p:sp>
    </p:spTree>
    <p:extLst>
      <p:ext uri="{BB962C8B-B14F-4D97-AF65-F5344CB8AC3E}">
        <p14:creationId xmlns:p14="http://schemas.microsoft.com/office/powerpoint/2010/main" val="8539076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158F3F0-6D2B-44FD-ACC7-753F1B2375B2}"/>
              </a:ext>
            </a:extLst>
          </p:cNvPr>
          <p:cNvSpPr>
            <a:spLocks noGrp="1"/>
          </p:cNvSpPr>
          <p:nvPr>
            <p:ph type="body" sz="quarter" idx="12"/>
          </p:nvPr>
        </p:nvSpPr>
        <p:spPr>
          <a:xfrm>
            <a:off x="831853" y="83227"/>
            <a:ext cx="10756247" cy="215444"/>
          </a:xfrm>
        </p:spPr>
        <p:txBody>
          <a:bodyPr/>
          <a:lstStyle/>
          <a:p>
            <a:r>
              <a:rPr kumimoji="0" lang="en-GB" sz="1400" b="0" i="0" u="none" strike="noStrike" kern="1200" cap="none" spc="0" normalizeH="0" baseline="0" noProof="0">
                <a:ln>
                  <a:noFill/>
                </a:ln>
                <a:solidFill>
                  <a:srgbClr val="FFFFFF"/>
                </a:solidFill>
                <a:effectLst/>
                <a:uLnTx/>
                <a:uFillTx/>
                <a:ea typeface="+mj-ea"/>
                <a:cs typeface="+mj-cs"/>
              </a:rPr>
              <a:t>Fund positioning</a:t>
            </a:r>
          </a:p>
        </p:txBody>
      </p:sp>
      <p:sp>
        <p:nvSpPr>
          <p:cNvPr id="3" name="Text Placeholder 2">
            <a:extLst>
              <a:ext uri="{FF2B5EF4-FFF2-40B4-BE49-F238E27FC236}">
                <a16:creationId xmlns:a16="http://schemas.microsoft.com/office/drawing/2014/main" id="{A7BEA1F6-AB54-445B-98AA-D7E4EEDB885A}"/>
              </a:ext>
            </a:extLst>
          </p:cNvPr>
          <p:cNvSpPr>
            <a:spLocks noGrp="1"/>
          </p:cNvSpPr>
          <p:nvPr>
            <p:ph type="body" sz="quarter" idx="15"/>
          </p:nvPr>
        </p:nvSpPr>
        <p:spPr/>
        <p:txBody>
          <a:bodyPr/>
          <a:lstStyle/>
          <a:p>
            <a:r>
              <a:rPr lang="en-US"/>
              <a:t>Fund Positioning vs ESG Peer Funds</a:t>
            </a:r>
            <a:endParaRPr lang="en-GB"/>
          </a:p>
        </p:txBody>
      </p:sp>
      <p:sp>
        <p:nvSpPr>
          <p:cNvPr id="4" name="Slide Number Placeholder 3">
            <a:extLst>
              <a:ext uri="{FF2B5EF4-FFF2-40B4-BE49-F238E27FC236}">
                <a16:creationId xmlns:a16="http://schemas.microsoft.com/office/drawing/2014/main" id="{406CFE3D-61FA-416D-A21A-B48353E7594A}"/>
              </a:ext>
            </a:extLst>
          </p:cNvPr>
          <p:cNvSpPr>
            <a:spLocks noGrp="1"/>
          </p:cNvSpPr>
          <p:nvPr>
            <p:ph type="sldNum" sz="quarter" idx="16"/>
          </p:nvPr>
        </p:nvSpPr>
        <p:spPr/>
        <p:txBody>
          <a:bodyPr/>
          <a:lstStyle/>
          <a:p>
            <a:fld id="{80C09EF9-B2B1-4CDF-A903-08D723B35DB9}" type="slidenum">
              <a:rPr lang="en-GB" smtClean="0"/>
              <a:pPr/>
              <a:t>36</a:t>
            </a:fld>
            <a:endParaRPr lang="en-GB"/>
          </a:p>
        </p:txBody>
      </p:sp>
      <p:grpSp>
        <p:nvGrpSpPr>
          <p:cNvPr id="5" name="Group 4">
            <a:extLst>
              <a:ext uri="{FF2B5EF4-FFF2-40B4-BE49-F238E27FC236}">
                <a16:creationId xmlns:a16="http://schemas.microsoft.com/office/drawing/2014/main" id="{EAB8EED0-C2C3-47B0-B992-D1F68746FE21}"/>
              </a:ext>
            </a:extLst>
          </p:cNvPr>
          <p:cNvGrpSpPr/>
          <p:nvPr/>
        </p:nvGrpSpPr>
        <p:grpSpPr>
          <a:xfrm>
            <a:off x="408373" y="1031120"/>
            <a:ext cx="7554897" cy="5056983"/>
            <a:chOff x="2101173" y="1039260"/>
            <a:chExt cx="8480766" cy="5449089"/>
          </a:xfrm>
        </p:grpSpPr>
        <p:sp>
          <p:nvSpPr>
            <p:cNvPr id="8" name="Rectangle: Rounded Corners 7">
              <a:extLst>
                <a:ext uri="{FF2B5EF4-FFF2-40B4-BE49-F238E27FC236}">
                  <a16:creationId xmlns:a16="http://schemas.microsoft.com/office/drawing/2014/main" id="{E640B9D5-A94C-45B7-A981-9869B79DD2C8}"/>
                </a:ext>
              </a:extLst>
            </p:cNvPr>
            <p:cNvSpPr/>
            <p:nvPr/>
          </p:nvSpPr>
          <p:spPr>
            <a:xfrm>
              <a:off x="2101173" y="1039260"/>
              <a:ext cx="8480766" cy="5449089"/>
            </a:xfrm>
            <a:prstGeom prst="roundRect">
              <a:avLst>
                <a:gd name="adj" fmla="val 6738"/>
              </a:avLst>
            </a:prstGeom>
            <a:solidFill>
              <a:schemeClr val="accent6">
                <a:alpha val="30000"/>
              </a:schemeClr>
            </a:solidFill>
            <a:ln>
              <a:noFill/>
            </a:ln>
          </p:spPr>
          <p:style>
            <a:lnRef idx="0">
              <a:scrgbClr r="0" g="0" b="0"/>
            </a:lnRef>
            <a:fillRef idx="0">
              <a:scrgbClr r="0" g="0" b="0"/>
            </a:fillRef>
            <a:effectRef idx="0">
              <a:scrgbClr r="0" g="0" b="0"/>
            </a:effectRef>
            <a:fontRef idx="minor">
              <a:schemeClr val="lt1"/>
            </a:fontRef>
          </p:style>
          <p:txBody>
            <a:bodyPr lIns="91440" tIns="0" rIns="91440" bIns="0" rtlCol="0" anchor="ctr"/>
            <a:lstStyle/>
            <a:p>
              <a:pPr marL="285750" indent="-285750">
                <a:spcAft>
                  <a:spcPts val="1200"/>
                </a:spcAft>
                <a:buFont typeface="Arial" panose="020B0604020202020204" pitchFamily="34" charset="0"/>
                <a:buChar char="•"/>
              </a:pPr>
              <a:endParaRPr lang="en-GB"/>
            </a:p>
          </p:txBody>
        </p:sp>
        <p:cxnSp>
          <p:nvCxnSpPr>
            <p:cNvPr id="11" name="Straight Arrow Connector 10">
              <a:extLst>
                <a:ext uri="{FF2B5EF4-FFF2-40B4-BE49-F238E27FC236}">
                  <a16:creationId xmlns:a16="http://schemas.microsoft.com/office/drawing/2014/main" id="{4AD6A2C4-4001-4E76-8D53-8C8C8A320C11}"/>
                </a:ext>
              </a:extLst>
            </p:cNvPr>
            <p:cNvCxnSpPr/>
            <p:nvPr/>
          </p:nvCxnSpPr>
          <p:spPr>
            <a:xfrm flipV="1">
              <a:off x="10041441" y="1604331"/>
              <a:ext cx="0" cy="346304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EC9627E-A92D-434C-AE6F-0B0B9CC41794}"/>
                </a:ext>
              </a:extLst>
            </p:cNvPr>
            <p:cNvSpPr txBox="1"/>
            <p:nvPr/>
          </p:nvSpPr>
          <p:spPr>
            <a:xfrm>
              <a:off x="10041441" y="1794773"/>
              <a:ext cx="518243" cy="1754326"/>
            </a:xfrm>
            <a:prstGeom prst="rect">
              <a:avLst/>
            </a:prstGeom>
            <a:noFill/>
          </p:spPr>
          <p:txBody>
            <a:bodyPr vert="vert270" wrap="square" rtlCol="0">
              <a:spAutoFit/>
            </a:bodyPr>
            <a:lstStyle/>
            <a:p>
              <a:pPr algn="ctr"/>
              <a:r>
                <a:rPr lang="en-US"/>
                <a:t>Better</a:t>
              </a:r>
              <a:endParaRPr lang="en-GB"/>
            </a:p>
          </p:txBody>
        </p:sp>
      </p:grpSp>
      <p:sp>
        <p:nvSpPr>
          <p:cNvPr id="19" name="Rectangle: Rounded Corners 18">
            <a:extLst>
              <a:ext uri="{FF2B5EF4-FFF2-40B4-BE49-F238E27FC236}">
                <a16:creationId xmlns:a16="http://schemas.microsoft.com/office/drawing/2014/main" id="{F7EEA208-3328-4A18-9BDD-C26D7E47ACAD}"/>
              </a:ext>
            </a:extLst>
          </p:cNvPr>
          <p:cNvSpPr/>
          <p:nvPr/>
        </p:nvSpPr>
        <p:spPr>
          <a:xfrm>
            <a:off x="8162745" y="1031120"/>
            <a:ext cx="3777448" cy="5056983"/>
          </a:xfrm>
          <a:prstGeom prst="roundRect">
            <a:avLst>
              <a:gd name="adj" fmla="val 6738"/>
            </a:avLst>
          </a:prstGeom>
          <a:solidFill>
            <a:schemeClr val="accent6">
              <a:alpha val="30000"/>
            </a:schemeClr>
          </a:solidFill>
          <a:ln>
            <a:noFill/>
          </a:ln>
        </p:spPr>
        <p:style>
          <a:lnRef idx="0">
            <a:scrgbClr r="0" g="0" b="0"/>
          </a:lnRef>
          <a:fillRef idx="0">
            <a:scrgbClr r="0" g="0" b="0"/>
          </a:fillRef>
          <a:effectRef idx="0">
            <a:scrgbClr r="0" g="0" b="0"/>
          </a:effectRef>
          <a:fontRef idx="minor">
            <a:schemeClr val="lt1"/>
          </a:fontRef>
        </p:style>
        <p:txBody>
          <a:bodyPr lIns="91440" tIns="0" rIns="91440" bIns="0" rtlCol="0" anchor="ctr"/>
          <a:lstStyle/>
          <a:p>
            <a:pPr algn="l">
              <a:lnSpc>
                <a:spcPct val="150000"/>
              </a:lnSpc>
            </a:pPr>
            <a:r>
              <a:rPr lang="en-US" sz="1400" b="0" i="0" dirty="0">
                <a:solidFill>
                  <a:schemeClr val="tx1"/>
                </a:solidFill>
                <a:effectLst/>
              </a:rPr>
              <a:t>On average,</a:t>
            </a:r>
            <a:br>
              <a:rPr lang="en-US" sz="1400" b="0" i="0" dirty="0">
                <a:solidFill>
                  <a:schemeClr val="tx1"/>
                </a:solidFill>
                <a:effectLst/>
              </a:rPr>
            </a:br>
            <a:endParaRPr lang="en-US" sz="1400" b="0" i="0" dirty="0">
              <a:solidFill>
                <a:schemeClr val="tx1"/>
              </a:solidFill>
              <a:effectLst/>
            </a:endParaRPr>
          </a:p>
          <a:p>
            <a:pPr marL="285750" indent="-285750" algn="l">
              <a:lnSpc>
                <a:spcPct val="150000"/>
              </a:lnSpc>
              <a:buFont typeface="Arial" panose="020B0604020202020204" pitchFamily="34" charset="0"/>
              <a:buChar char="•"/>
            </a:pPr>
            <a:r>
              <a:rPr lang="en-US" sz="1400" b="0" i="0" dirty="0">
                <a:solidFill>
                  <a:schemeClr val="tx1"/>
                </a:solidFill>
                <a:effectLst/>
              </a:rPr>
              <a:t>The Fund trades at a </a:t>
            </a:r>
            <a:r>
              <a:rPr lang="en-US" sz="1400" b="0" i="0" dirty="0">
                <a:solidFill>
                  <a:srgbClr val="FF0000"/>
                </a:solidFill>
                <a:effectLst/>
              </a:rPr>
              <a:t>discount</a:t>
            </a:r>
            <a:r>
              <a:rPr lang="en-US" sz="1400" b="0" i="0" dirty="0">
                <a:solidFill>
                  <a:schemeClr val="tx1"/>
                </a:solidFill>
                <a:effectLst/>
              </a:rPr>
              <a:t> vs the median peer fund*, based on 1-year forward P/E and P/B ratios</a:t>
            </a:r>
            <a:endParaRPr lang="en-US" sz="1400" dirty="0">
              <a:solidFill>
                <a:schemeClr val="tx1"/>
              </a:solidFill>
            </a:endParaRPr>
          </a:p>
          <a:p>
            <a:pPr marL="285750" indent="-285750" algn="l">
              <a:lnSpc>
                <a:spcPct val="150000"/>
              </a:lnSpc>
              <a:buFont typeface="Arial" panose="020B0604020202020204" pitchFamily="34" charset="0"/>
              <a:buChar char="•"/>
            </a:pPr>
            <a:endParaRPr lang="en-US" sz="1400" b="0" i="0" dirty="0">
              <a:solidFill>
                <a:schemeClr val="tx1"/>
              </a:solidFill>
              <a:effectLst/>
            </a:endParaRPr>
          </a:p>
          <a:p>
            <a:pPr marL="285750" indent="-285750" algn="l">
              <a:lnSpc>
                <a:spcPct val="150000"/>
              </a:lnSpc>
              <a:buFont typeface="Arial" panose="020B0604020202020204" pitchFamily="34" charset="0"/>
              <a:buChar char="•"/>
            </a:pPr>
            <a:r>
              <a:rPr lang="en-US" sz="1400" b="0" i="0" dirty="0">
                <a:solidFill>
                  <a:schemeClr val="tx1"/>
                </a:solidFill>
                <a:effectLst/>
              </a:rPr>
              <a:t>The Fund's holdings have </a:t>
            </a:r>
            <a:r>
              <a:rPr lang="en-US" sz="1400" b="0" i="0" dirty="0">
                <a:solidFill>
                  <a:srgbClr val="FF0000"/>
                </a:solidFill>
                <a:effectLst/>
              </a:rPr>
              <a:t>higher historical Sales and EPS growth </a:t>
            </a:r>
            <a:r>
              <a:rPr lang="en-US" sz="1400" b="0" i="0" dirty="0">
                <a:solidFill>
                  <a:schemeClr val="tx1"/>
                </a:solidFill>
                <a:effectLst/>
              </a:rPr>
              <a:t>vs peer funds*</a:t>
            </a:r>
          </a:p>
          <a:p>
            <a:pPr algn="l">
              <a:lnSpc>
                <a:spcPct val="150000"/>
              </a:lnSpc>
            </a:pPr>
            <a:endParaRPr lang="en-US" sz="1400" b="0" i="0" dirty="0">
              <a:solidFill>
                <a:schemeClr val="tx1"/>
              </a:solidFill>
              <a:effectLst/>
            </a:endParaRPr>
          </a:p>
          <a:p>
            <a:pPr marL="285750" indent="-285750" algn="l">
              <a:lnSpc>
                <a:spcPct val="150000"/>
              </a:lnSpc>
              <a:buFont typeface="Arial" panose="020B0604020202020204" pitchFamily="34" charset="0"/>
              <a:buChar char="•"/>
            </a:pPr>
            <a:r>
              <a:rPr lang="en-US" sz="1400" b="0" i="0" dirty="0">
                <a:solidFill>
                  <a:schemeClr val="tx1"/>
                </a:solidFill>
                <a:effectLst/>
              </a:rPr>
              <a:t>The Fund's holdings have </a:t>
            </a:r>
            <a:r>
              <a:rPr lang="en-US" sz="1400" b="0" i="0" dirty="0">
                <a:solidFill>
                  <a:srgbClr val="FF0000"/>
                </a:solidFill>
                <a:effectLst/>
              </a:rPr>
              <a:t>better quality characteristics</a:t>
            </a:r>
            <a:r>
              <a:rPr lang="en-US" sz="1400" b="0" i="0" dirty="0">
                <a:solidFill>
                  <a:schemeClr val="tx1"/>
                </a:solidFill>
                <a:effectLst/>
              </a:rPr>
              <a:t> vs peer funds*, despite being mid-cap focused</a:t>
            </a:r>
          </a:p>
        </p:txBody>
      </p:sp>
      <p:sp>
        <p:nvSpPr>
          <p:cNvPr id="22" name="TextBox 21">
            <a:extLst>
              <a:ext uri="{FF2B5EF4-FFF2-40B4-BE49-F238E27FC236}">
                <a16:creationId xmlns:a16="http://schemas.microsoft.com/office/drawing/2014/main" id="{141B367B-5111-4141-B2BD-51CAA8C157D9}"/>
              </a:ext>
            </a:extLst>
          </p:cNvPr>
          <p:cNvSpPr txBox="1"/>
          <p:nvPr/>
        </p:nvSpPr>
        <p:spPr>
          <a:xfrm>
            <a:off x="511199" y="6105055"/>
            <a:ext cx="7452072" cy="5078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414141"/>
                </a:solidFill>
                <a:effectLst/>
                <a:uLnTx/>
                <a:uFillTx/>
                <a:latin typeface="Montserrat Light" panose="00000400000000000000" pitchFamily="2" charset="0"/>
                <a:ea typeface="Calibri"/>
                <a:cs typeface="Times New Roman"/>
              </a:rPr>
              <a:t>Source: Guinness Global Investors, Bloomberg, USD (data as of </a:t>
            </a:r>
            <a:r>
              <a:rPr lang="en-US" sz="900" dirty="0">
                <a:solidFill>
                  <a:srgbClr val="414141"/>
                </a:solidFill>
                <a:latin typeface="Montserrat Light" panose="00000400000000000000" pitchFamily="2" charset="0"/>
                <a:ea typeface="Calibri"/>
                <a:cs typeface="Times New Roman"/>
              </a:rPr>
              <a:t>30.09.2022</a:t>
            </a:r>
            <a:r>
              <a:rPr kumimoji="0" lang="en-US" sz="900" b="0" i="0" u="none" strike="noStrike" kern="1200" cap="none" spc="0" normalizeH="0" baseline="0" noProof="0" dirty="0">
                <a:ln>
                  <a:noFill/>
                </a:ln>
                <a:solidFill>
                  <a:srgbClr val="414141"/>
                </a:solidFill>
                <a:effectLst/>
                <a:uLnTx/>
                <a:uFillTx/>
                <a:latin typeface="Montserrat Light" panose="00000400000000000000" pitchFamily="2" charset="0"/>
                <a:ea typeface="Calibri"/>
                <a:cs typeface="Times New Roman"/>
              </a:rPr>
              <a:t>).</a:t>
            </a:r>
            <a:br>
              <a:rPr kumimoji="0" lang="en-US" sz="900" b="0" i="0" u="none" strike="noStrike" kern="1200" cap="none" spc="0" normalizeH="0" baseline="0" noProof="0" dirty="0">
                <a:ln>
                  <a:noFill/>
                </a:ln>
                <a:solidFill>
                  <a:srgbClr val="414141"/>
                </a:solidFill>
                <a:effectLst/>
                <a:uLnTx/>
                <a:uFillTx/>
                <a:latin typeface="Montserrat Light" panose="00000400000000000000" pitchFamily="2" charset="0"/>
                <a:ea typeface="Calibri"/>
                <a:cs typeface="Times New Roman"/>
              </a:rPr>
            </a:br>
            <a:r>
              <a:rPr kumimoji="0" lang="en-US" sz="900" b="0" i="0" u="none" strike="noStrike" kern="1200" cap="none" spc="0" normalizeH="0" baseline="0" noProof="0" dirty="0">
                <a:ln>
                  <a:noFill/>
                </a:ln>
                <a:solidFill>
                  <a:srgbClr val="414141"/>
                </a:solidFill>
                <a:effectLst/>
                <a:uLnTx/>
                <a:uFillTx/>
                <a:latin typeface="Montserrat Light" panose="00000400000000000000" pitchFamily="2" charset="0"/>
                <a:ea typeface="Calibri"/>
                <a:cs typeface="Times New Roman"/>
              </a:rPr>
              <a:t> *</a:t>
            </a:r>
            <a:r>
              <a:rPr kumimoji="0" lang="en-GB" sz="900" b="0" i="0" u="none" strike="noStrike" kern="1200" cap="none" spc="0" normalizeH="0" baseline="0" noProof="0" dirty="0">
                <a:ln>
                  <a:noFill/>
                </a:ln>
                <a:solidFill>
                  <a:srgbClr val="414141"/>
                </a:solidFill>
                <a:effectLst/>
                <a:uLnTx/>
                <a:uFillTx/>
                <a:latin typeface="Montserrat Light" panose="00000400000000000000" pitchFamily="2" charset="0"/>
                <a:ea typeface="Calibri"/>
                <a:cs typeface="Times New Roman"/>
              </a:rPr>
              <a:t>A custom universe of </a:t>
            </a:r>
            <a:r>
              <a:rPr lang="en-GB" sz="900" dirty="0">
                <a:solidFill>
                  <a:srgbClr val="414141"/>
                </a:solidFill>
                <a:latin typeface="Montserrat Light" panose="00000400000000000000" pitchFamily="2" charset="0"/>
                <a:ea typeface="Calibri"/>
                <a:cs typeface="Times New Roman"/>
              </a:rPr>
              <a:t>65</a:t>
            </a:r>
            <a:r>
              <a:rPr kumimoji="0" lang="en-GB" sz="900" b="0" i="0" u="none" strike="noStrike" kern="1200" cap="none" spc="0" normalizeH="0" baseline="0" noProof="0" dirty="0">
                <a:ln>
                  <a:noFill/>
                </a:ln>
                <a:solidFill>
                  <a:srgbClr val="414141"/>
                </a:solidFill>
                <a:effectLst/>
                <a:uLnTx/>
                <a:uFillTx/>
                <a:latin typeface="Montserrat Light" panose="00000400000000000000" pitchFamily="2" charset="0"/>
                <a:ea typeface="Calibri"/>
                <a:cs typeface="Times New Roman"/>
              </a:rPr>
              <a:t> </a:t>
            </a:r>
            <a:r>
              <a:rPr lang="en-GB" sz="900" dirty="0">
                <a:solidFill>
                  <a:srgbClr val="414141"/>
                </a:solidFill>
                <a:latin typeface="Montserrat Light" panose="00000400000000000000" pitchFamily="2" charset="0"/>
                <a:ea typeface="Calibri"/>
                <a:cs typeface="Times New Roman"/>
              </a:rPr>
              <a:t>funds </a:t>
            </a:r>
            <a:r>
              <a:rPr kumimoji="0" lang="en-GB" sz="900" b="0" i="0" u="none" strike="noStrike" kern="1200" cap="none" spc="0" normalizeH="0" baseline="0" noProof="0" dirty="0">
                <a:ln>
                  <a:noFill/>
                </a:ln>
                <a:solidFill>
                  <a:srgbClr val="414141"/>
                </a:solidFill>
                <a:effectLst/>
                <a:uLnTx/>
                <a:uFillTx/>
                <a:latin typeface="Montserrat Light" panose="00000400000000000000" pitchFamily="2" charset="0"/>
                <a:ea typeface="Calibri"/>
                <a:cs typeface="Times New Roman"/>
              </a:rPr>
              <a:t>created by screening the IA Global Sector for all Responsible, Sustainable and Impact funds which have similar</a:t>
            </a:r>
            <a:r>
              <a:rPr lang="en-GB" sz="900" dirty="0">
                <a:solidFill>
                  <a:srgbClr val="414141"/>
                </a:solidFill>
                <a:latin typeface="Montserrat Light" panose="00000400000000000000" pitchFamily="2" charset="0"/>
                <a:ea typeface="Calibri"/>
                <a:cs typeface="Times New Roman"/>
              </a:rPr>
              <a:t> investment policies and risk profiles to the Guinness Sustainable Global Equity Fund</a:t>
            </a:r>
            <a:endParaRPr kumimoji="0" lang="en-US" sz="900" b="0" i="0" u="none" strike="noStrike" kern="1200" cap="none" spc="0" normalizeH="0" baseline="0" noProof="0" dirty="0">
              <a:ln>
                <a:noFill/>
              </a:ln>
              <a:solidFill>
                <a:srgbClr val="414141"/>
              </a:solidFill>
              <a:effectLst/>
              <a:uLnTx/>
              <a:uFillTx/>
              <a:latin typeface="Montserrat Light" panose="00000400000000000000" pitchFamily="2" charset="0"/>
              <a:ea typeface="Calibri"/>
              <a:cs typeface="Times New Roman"/>
            </a:endParaRPr>
          </a:p>
        </p:txBody>
      </p:sp>
      <p:pic>
        <p:nvPicPr>
          <p:cNvPr id="13" name="Picture 12">
            <a:extLst>
              <a:ext uri="{FF2B5EF4-FFF2-40B4-BE49-F238E27FC236}">
                <a16:creationId xmlns:a16="http://schemas.microsoft.com/office/drawing/2014/main" id="{31DE8059-6740-16DD-1FFA-E48692691135}"/>
              </a:ext>
            </a:extLst>
          </p:cNvPr>
          <p:cNvPicPr>
            <a:picLocks noChangeAspect="1"/>
          </p:cNvPicPr>
          <p:nvPr/>
        </p:nvPicPr>
        <p:blipFill rotWithShape="1">
          <a:blip r:embed="rId2"/>
          <a:srcRect t="6871"/>
          <a:stretch/>
        </p:blipFill>
        <p:spPr>
          <a:xfrm>
            <a:off x="126149" y="1376049"/>
            <a:ext cx="7806214" cy="4964452"/>
          </a:xfrm>
          <a:prstGeom prst="rect">
            <a:avLst/>
          </a:prstGeom>
        </p:spPr>
      </p:pic>
    </p:spTree>
    <p:extLst>
      <p:ext uri="{BB962C8B-B14F-4D97-AF65-F5344CB8AC3E}">
        <p14:creationId xmlns:p14="http://schemas.microsoft.com/office/powerpoint/2010/main" val="39825090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A057F70-F697-478D-841C-F10C55AA3BA9}"/>
              </a:ext>
            </a:extLst>
          </p:cNvPr>
          <p:cNvSpPr>
            <a:spLocks noGrp="1"/>
          </p:cNvSpPr>
          <p:nvPr>
            <p:ph idx="13"/>
          </p:nvPr>
        </p:nvSpPr>
        <p:spPr/>
        <p:txBody>
          <a:bodyPr vert="horz" lIns="0" tIns="45720" rIns="0" bIns="45720" rtlCol="0" anchor="t">
            <a:normAutofit fontScale="25000" lnSpcReduction="20000"/>
          </a:bodyPr>
          <a:lstStyle/>
          <a:p>
            <a:pPr marL="0" indent="0">
              <a:lnSpc>
                <a:spcPct val="120000"/>
              </a:lnSpc>
              <a:spcAft>
                <a:spcPts val="0"/>
              </a:spcAft>
              <a:buNone/>
            </a:pPr>
            <a:r>
              <a:rPr lang="en-GB" sz="4000" b="1"/>
              <a:t>Issued by Guinness Global Investors, </a:t>
            </a:r>
            <a:r>
              <a:rPr lang="en-GB" sz="4000"/>
              <a:t>a trading name of Guinness Asset Management Limited, which is authorised and regulated by the Financial Conduct Authority. </a:t>
            </a:r>
          </a:p>
          <a:p>
            <a:pPr marL="0" indent="0">
              <a:lnSpc>
                <a:spcPct val="120000"/>
              </a:lnSpc>
              <a:spcAft>
                <a:spcPts val="0"/>
              </a:spcAft>
              <a:buNone/>
            </a:pPr>
            <a:r>
              <a:rPr lang="en-GB" sz="4000"/>
              <a:t>This report is primarily designed to inform you about Guinness Sustainable Global Equity Fund. Any investment decision should take account of the subjectivity of the comments contained in the report. </a:t>
            </a:r>
            <a:r>
              <a:rPr lang="en-US" sz="4000"/>
              <a:t>It is provided for information only and all the information contained in it is believed to be reliable but may be inaccurate or incomplete; any opinions stated are honestly held at the time of writing but are not guaranteed. The contents of the document should not therefore be relied upon. It should not be taken as a recommendation to make an investment in the Fund or to buy or sell individual securities, nor does it constitute an offer for sale.</a:t>
            </a:r>
            <a:endParaRPr lang="en-GB" sz="4000"/>
          </a:p>
          <a:p>
            <a:pPr marL="0" indent="0">
              <a:lnSpc>
                <a:spcPct val="120000"/>
              </a:lnSpc>
              <a:spcBef>
                <a:spcPts val="600"/>
              </a:spcBef>
              <a:spcAft>
                <a:spcPts val="0"/>
              </a:spcAft>
              <a:buNone/>
            </a:pPr>
            <a:r>
              <a:rPr lang="en-GB" sz="4000" b="1"/>
              <a:t>Documentation    </a:t>
            </a:r>
            <a:endParaRPr lang="en-GB" sz="4000"/>
          </a:p>
          <a:p>
            <a:pPr marL="0" indent="0">
              <a:lnSpc>
                <a:spcPct val="120000"/>
              </a:lnSpc>
              <a:spcAft>
                <a:spcPts val="0"/>
              </a:spcAft>
              <a:buNone/>
            </a:pPr>
            <a:r>
              <a:rPr lang="en-GB" sz="4000"/>
              <a:t>The documentation needed to make an investment, including the Prospectus, the Key Investor Information Document (KIID) and the Application Form, is available in English from the website guinnessgi.com, or free of charge from:-</a:t>
            </a:r>
          </a:p>
          <a:p>
            <a:pPr marL="180975" indent="-180975">
              <a:lnSpc>
                <a:spcPct val="120000"/>
              </a:lnSpc>
              <a:spcAft>
                <a:spcPts val="0"/>
              </a:spcAft>
            </a:pPr>
            <a:r>
              <a:rPr lang="en-GB" sz="4000"/>
              <a:t>the Manager: Link Fund Manager Solutions (Ireland) Ltd, 2 Grand Canal Square, Grand Canal Harbour, Dublin 2, Ireland;</a:t>
            </a:r>
          </a:p>
          <a:p>
            <a:pPr marL="180975" indent="-180975">
              <a:lnSpc>
                <a:spcPct val="120000"/>
              </a:lnSpc>
              <a:spcAft>
                <a:spcPts val="0"/>
              </a:spcAft>
            </a:pPr>
            <a:r>
              <a:rPr lang="en-GB" sz="4000"/>
              <a:t>the Promoter and Investment Manager: Guinness Asset Management Ltd, 18 Smith Square, London SW1P 3HZ.</a:t>
            </a:r>
          </a:p>
          <a:p>
            <a:pPr marL="0" indent="0">
              <a:lnSpc>
                <a:spcPct val="120000"/>
              </a:lnSpc>
              <a:spcAft>
                <a:spcPts val="0"/>
              </a:spcAft>
              <a:buNone/>
            </a:pPr>
            <a:r>
              <a:rPr lang="en-US" sz="4000"/>
              <a:t>LFMSI, as UCITS Man Co, has the right to terminate the arrangements made for the marketing of funds in accordance with the UCITS Directive.</a:t>
            </a:r>
          </a:p>
          <a:p>
            <a:pPr marL="0" indent="0">
              <a:lnSpc>
                <a:spcPct val="120000"/>
              </a:lnSpc>
              <a:spcBef>
                <a:spcPts val="600"/>
              </a:spcBef>
              <a:spcAft>
                <a:spcPts val="0"/>
              </a:spcAft>
              <a:buNone/>
            </a:pPr>
            <a:r>
              <a:rPr lang="en-GB" sz="4000" b="1"/>
              <a:t>Investor Rights </a:t>
            </a:r>
          </a:p>
          <a:p>
            <a:pPr marL="0" indent="0">
              <a:lnSpc>
                <a:spcPct val="120000"/>
              </a:lnSpc>
              <a:spcAft>
                <a:spcPts val="0"/>
              </a:spcAft>
              <a:buNone/>
            </a:pPr>
            <a:r>
              <a:rPr lang="en-GB" sz="4000"/>
              <a:t>A summary of investor rights in English is available here: https://www.linkgroup.eu/policy-statements/irish-management-company/</a:t>
            </a:r>
          </a:p>
          <a:p>
            <a:pPr marL="0" indent="0">
              <a:lnSpc>
                <a:spcPct val="120000"/>
              </a:lnSpc>
              <a:spcBef>
                <a:spcPts val="600"/>
              </a:spcBef>
              <a:spcAft>
                <a:spcPts val="0"/>
              </a:spcAft>
              <a:buNone/>
            </a:pPr>
            <a:r>
              <a:rPr lang="en-GB" sz="4000" b="1"/>
              <a:t>Residency  </a:t>
            </a:r>
            <a:endParaRPr lang="en-GB" sz="4000"/>
          </a:p>
          <a:p>
            <a:pPr marL="0" indent="0">
              <a:lnSpc>
                <a:spcPct val="120000"/>
              </a:lnSpc>
              <a:spcAft>
                <a:spcPts val="0"/>
              </a:spcAft>
              <a:buNone/>
            </a:pPr>
            <a:r>
              <a:rPr lang="en-GB" sz="4000"/>
              <a:t>In countries where the Fund is not registered for sale or in any other circumstances where its distribution is not authorised or is unlawful, the Fund should not be distributed to resident Retail Clients. </a:t>
            </a:r>
            <a:r>
              <a:rPr lang="en-GB" sz="4000" b="1"/>
              <a:t>THIS INVESTMENT IS NOT FOR SALE TO U.S. PERSONS.</a:t>
            </a:r>
          </a:p>
          <a:p>
            <a:pPr marL="0" indent="0">
              <a:lnSpc>
                <a:spcPct val="120000"/>
              </a:lnSpc>
              <a:spcBef>
                <a:spcPts val="600"/>
              </a:spcBef>
              <a:spcAft>
                <a:spcPts val="0"/>
              </a:spcAft>
              <a:buNone/>
            </a:pPr>
            <a:r>
              <a:rPr lang="en-GB" sz="4000" b="1"/>
              <a:t>Structure &amp; regulation  </a:t>
            </a:r>
            <a:endParaRPr lang="en-GB" sz="4000"/>
          </a:p>
          <a:p>
            <a:pPr marL="0" indent="0">
              <a:lnSpc>
                <a:spcPct val="120000"/>
              </a:lnSpc>
              <a:spcAft>
                <a:spcPts val="0"/>
              </a:spcAft>
              <a:buNone/>
            </a:pPr>
            <a:r>
              <a:rPr lang="en-GB" sz="4000"/>
              <a:t>The Fund is a sub-fund of Guinness Asset Management Funds PLC (the “Company”), an open-ended umbrella-type investment company, incorporated in Ireland and authorised and supervised by the Central Bank of Ireland, which operates under EU legislation. The Fund has been approved by the Financial Conduct Authority for sale in the UK. If you are in any doubt about the suitability of investing in this Fund, please consult your investment or other professional adviser.</a:t>
            </a:r>
          </a:p>
          <a:p>
            <a:pPr marL="0" indent="0">
              <a:lnSpc>
                <a:spcPct val="120000"/>
              </a:lnSpc>
              <a:spcBef>
                <a:spcPts val="600"/>
              </a:spcBef>
              <a:spcAft>
                <a:spcPts val="0"/>
              </a:spcAft>
              <a:buNone/>
            </a:pPr>
            <a:r>
              <a:rPr lang="en-GB" sz="4000" b="1"/>
              <a:t>Switzerland</a:t>
            </a:r>
            <a:endParaRPr lang="en-GB" sz="4000"/>
          </a:p>
          <a:p>
            <a:pPr marL="0" indent="0">
              <a:lnSpc>
                <a:spcPct val="120000"/>
              </a:lnSpc>
              <a:spcAft>
                <a:spcPts val="0"/>
              </a:spcAft>
              <a:buNone/>
            </a:pPr>
            <a:r>
              <a:rPr lang="en-GB" sz="4000"/>
              <a:t>This is an advertising document. The prospectus and KIID for Switzerland, the articles of association, and the annual and semi-annual reports can be obtained free of charge from the representative in Switzerland, Carnegie Fund Services S.A., 11, rue du </a:t>
            </a:r>
            <a:r>
              <a:rPr lang="en-GB" sz="4000" err="1"/>
              <a:t>Général</a:t>
            </a:r>
            <a:r>
              <a:rPr lang="en-GB" sz="4000"/>
              <a:t>-Dufour, 1204 Geneva, Switzerland, Tel. +41 22 705 11 77, www.carnegie-fund-services.ch. The paying agent is Banque  </a:t>
            </a:r>
            <a:r>
              <a:rPr lang="en-GB" sz="4000" err="1"/>
              <a:t>Cantonale</a:t>
            </a:r>
            <a:r>
              <a:rPr lang="en-GB" sz="4000"/>
              <a:t> de Genève, 17 Quai de </a:t>
            </a:r>
            <a:r>
              <a:rPr lang="en-GB" sz="4000" err="1"/>
              <a:t>l'Ile</a:t>
            </a:r>
            <a:r>
              <a:rPr lang="en-GB" sz="4000"/>
              <a:t>, 1204 Geneva, Switzerland.</a:t>
            </a:r>
          </a:p>
          <a:p>
            <a:pPr marL="0" indent="0">
              <a:lnSpc>
                <a:spcPct val="120000"/>
              </a:lnSpc>
              <a:spcBef>
                <a:spcPts val="600"/>
              </a:spcBef>
              <a:spcAft>
                <a:spcPts val="0"/>
              </a:spcAft>
              <a:buNone/>
            </a:pPr>
            <a:r>
              <a:rPr lang="en-GB" sz="4000" b="1"/>
              <a:t>Telephone calls</a:t>
            </a:r>
            <a:r>
              <a:rPr lang="en-GB" sz="4000"/>
              <a:t> will be recorded and monitored.</a:t>
            </a:r>
          </a:p>
          <a:p>
            <a:pPr marL="0" indent="0">
              <a:lnSpc>
                <a:spcPct val="120000"/>
              </a:lnSpc>
              <a:spcBef>
                <a:spcPts val="600"/>
              </a:spcBef>
              <a:spcAft>
                <a:spcPts val="0"/>
              </a:spcAft>
              <a:buNone/>
            </a:pPr>
            <a:r>
              <a:rPr lang="en-GB" sz="4000"/>
              <a:t>31/12/2021, USD</a:t>
            </a:r>
          </a:p>
          <a:p>
            <a:pPr marL="0" indent="0">
              <a:buNone/>
            </a:pPr>
            <a:endParaRPr lang="en-GB"/>
          </a:p>
        </p:txBody>
      </p:sp>
      <p:sp>
        <p:nvSpPr>
          <p:cNvPr id="3" name="Text Placeholder 2">
            <a:extLst>
              <a:ext uri="{FF2B5EF4-FFF2-40B4-BE49-F238E27FC236}">
                <a16:creationId xmlns:a16="http://schemas.microsoft.com/office/drawing/2014/main" id="{54074CB2-13A6-4FA5-8C4E-080AB0F18B05}"/>
              </a:ext>
            </a:extLst>
          </p:cNvPr>
          <p:cNvSpPr>
            <a:spLocks noGrp="1"/>
          </p:cNvSpPr>
          <p:nvPr>
            <p:ph type="body" sz="quarter" idx="12"/>
          </p:nvPr>
        </p:nvSpPr>
        <p:spPr>
          <a:xfrm>
            <a:off x="831853" y="83227"/>
            <a:ext cx="10756247" cy="215444"/>
          </a:xfrm>
        </p:spPr>
        <p:txBody>
          <a:bodyPr/>
          <a:lstStyle/>
          <a:p>
            <a:r>
              <a:rPr kumimoji="0" lang="en-GB" sz="1400" b="0" i="0" u="none" strike="noStrike" kern="1200" cap="none" spc="0" normalizeH="0" baseline="0" noProof="0">
                <a:ln>
                  <a:noFill/>
                </a:ln>
                <a:solidFill>
                  <a:srgbClr val="FFFFFF"/>
                </a:solidFill>
                <a:effectLst/>
                <a:uLnTx/>
                <a:uFillTx/>
                <a:ea typeface="+mj-ea"/>
                <a:cs typeface="+mj-cs"/>
              </a:rPr>
              <a:t>Guinness Sustainable Global Equity Fund</a:t>
            </a:r>
            <a:endParaRPr lang="en-GB"/>
          </a:p>
        </p:txBody>
      </p:sp>
      <p:sp>
        <p:nvSpPr>
          <p:cNvPr id="4" name="Text Placeholder 3">
            <a:extLst>
              <a:ext uri="{FF2B5EF4-FFF2-40B4-BE49-F238E27FC236}">
                <a16:creationId xmlns:a16="http://schemas.microsoft.com/office/drawing/2014/main" id="{B43E5D82-CD2A-491D-B7A4-9B2BC4AE636B}"/>
              </a:ext>
            </a:extLst>
          </p:cNvPr>
          <p:cNvSpPr>
            <a:spLocks noGrp="1"/>
          </p:cNvSpPr>
          <p:nvPr>
            <p:ph type="body" sz="quarter" idx="14"/>
          </p:nvPr>
        </p:nvSpPr>
        <p:spPr/>
        <p:txBody>
          <a:bodyPr/>
          <a:lstStyle/>
          <a:p>
            <a:r>
              <a:rPr lang="en-US"/>
              <a:t>Important information</a:t>
            </a:r>
            <a:endParaRPr lang="en-GB"/>
          </a:p>
        </p:txBody>
      </p:sp>
      <p:sp>
        <p:nvSpPr>
          <p:cNvPr id="5" name="Slide Number Placeholder 4">
            <a:extLst>
              <a:ext uri="{FF2B5EF4-FFF2-40B4-BE49-F238E27FC236}">
                <a16:creationId xmlns:a16="http://schemas.microsoft.com/office/drawing/2014/main" id="{82E889EB-7F5A-4B5D-8CDC-E9377A608427}"/>
              </a:ext>
            </a:extLst>
          </p:cNvPr>
          <p:cNvSpPr>
            <a:spLocks noGrp="1"/>
          </p:cNvSpPr>
          <p:nvPr>
            <p:ph type="sldNum" sz="quarter" idx="15"/>
          </p:nvPr>
        </p:nvSpPr>
        <p:spPr/>
        <p:txBody>
          <a:bodyPr/>
          <a:lstStyle/>
          <a:p>
            <a:fld id="{80C09EF9-B2B1-4CDF-A903-08D723B35DB9}" type="slidenum">
              <a:rPr lang="en-GB" sz="1200" smtClean="0"/>
              <a:pPr/>
              <a:t>37</a:t>
            </a:fld>
            <a:endParaRPr lang="en-GB"/>
          </a:p>
        </p:txBody>
      </p:sp>
    </p:spTree>
    <p:extLst>
      <p:ext uri="{BB962C8B-B14F-4D97-AF65-F5344CB8AC3E}">
        <p14:creationId xmlns:p14="http://schemas.microsoft.com/office/powerpoint/2010/main" val="36052226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5404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AF8C567E-F17D-43B0-AC56-26FA6D388108}"/>
              </a:ext>
            </a:extLst>
          </p:cNvPr>
          <p:cNvGrpSpPr/>
          <p:nvPr/>
        </p:nvGrpSpPr>
        <p:grpSpPr>
          <a:xfrm>
            <a:off x="811236" y="986423"/>
            <a:ext cx="3456000" cy="5411088"/>
            <a:chOff x="831850" y="1240001"/>
            <a:chExt cx="3108960" cy="4937760"/>
          </a:xfrm>
        </p:grpSpPr>
        <p:sp>
          <p:nvSpPr>
            <p:cNvPr id="46" name="Rectangle: Rounded Corners 45">
              <a:extLst>
                <a:ext uri="{FF2B5EF4-FFF2-40B4-BE49-F238E27FC236}">
                  <a16:creationId xmlns:a16="http://schemas.microsoft.com/office/drawing/2014/main" id="{1C8A135A-D0F1-4E5D-AAF2-579915B66213}"/>
                </a:ext>
              </a:extLst>
            </p:cNvPr>
            <p:cNvSpPr/>
            <p:nvPr/>
          </p:nvSpPr>
          <p:spPr>
            <a:xfrm>
              <a:off x="831850" y="1240001"/>
              <a:ext cx="3108960" cy="4937760"/>
            </a:xfrm>
            <a:prstGeom prst="roundRect">
              <a:avLst>
                <a:gd name="adj" fmla="val 3087"/>
              </a:avLst>
            </a:prstGeom>
            <a:solidFill>
              <a:schemeClr val="accent6">
                <a:alpha val="3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solidFill>
                  <a:schemeClr val="tx1"/>
                </a:solidFill>
              </a:endParaRPr>
            </a:p>
          </p:txBody>
        </p:sp>
        <p:pic>
          <p:nvPicPr>
            <p:cNvPr id="47" name="Picture 46">
              <a:extLst>
                <a:ext uri="{FF2B5EF4-FFF2-40B4-BE49-F238E27FC236}">
                  <a16:creationId xmlns:a16="http://schemas.microsoft.com/office/drawing/2014/main" id="{807E861B-1559-4C00-A4D8-CC810B4E2126}"/>
                </a:ext>
              </a:extLst>
            </p:cNvPr>
            <p:cNvPicPr>
              <a:picLocks noChangeAspect="1"/>
            </p:cNvPicPr>
            <p:nvPr/>
          </p:nvPicPr>
          <p:blipFill rotWithShape="1">
            <a:blip r:embed="rId2">
              <a:extLst>
                <a:ext uri="{28A0092B-C50C-407E-A947-70E740481C1C}">
                  <a14:useLocalDpi xmlns:a14="http://schemas.microsoft.com/office/drawing/2010/main" val="0"/>
                </a:ext>
              </a:extLst>
            </a:blip>
            <a:srcRect l="12514" r="20820"/>
            <a:stretch/>
          </p:blipFill>
          <p:spPr>
            <a:xfrm>
              <a:off x="1700530" y="1444460"/>
              <a:ext cx="1371600" cy="1371600"/>
            </a:xfrm>
            <a:prstGeom prst="roundRect">
              <a:avLst>
                <a:gd name="adj" fmla="val 5013"/>
              </a:avLst>
            </a:prstGeom>
          </p:spPr>
        </p:pic>
        <p:sp>
          <p:nvSpPr>
            <p:cNvPr id="48" name="Rectangle 3">
              <a:extLst>
                <a:ext uri="{FF2B5EF4-FFF2-40B4-BE49-F238E27FC236}">
                  <a16:creationId xmlns:a16="http://schemas.microsoft.com/office/drawing/2014/main" id="{7EA94C0E-80E7-447D-BFF4-38F6157404E1}"/>
                </a:ext>
              </a:extLst>
            </p:cNvPr>
            <p:cNvSpPr txBox="1">
              <a:spLocks noChangeArrowheads="1"/>
            </p:cNvSpPr>
            <p:nvPr/>
          </p:nvSpPr>
          <p:spPr bwMode="auto">
            <a:xfrm>
              <a:off x="831850" y="3428136"/>
              <a:ext cx="3108959" cy="2734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150000"/>
                <a:buFont typeface="Arial" panose="020B0604020202020204" pitchFamily="34" charset="0"/>
                <a:buChar char="•"/>
                <a:defRPr sz="1400">
                  <a:solidFill>
                    <a:schemeClr val="tx1"/>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SzPct val="150000"/>
                <a:buFont typeface="Arial" panose="020B0604020202020204" pitchFamily="34" charset="0"/>
                <a:buChar char="•"/>
                <a:defRPr sz="1200">
                  <a:solidFill>
                    <a:schemeClr val="tx1"/>
                  </a:solidFill>
                  <a:latin typeface="Calibri" panose="020F0502020204030204" pitchFamily="34" charset="0"/>
                </a:defRPr>
              </a:lvl2pPr>
              <a:lvl3pPr marL="1143000" indent="-228600" algn="l" rtl="0" eaLnBrk="0" fontAlgn="base" hangingPunct="0">
                <a:spcBef>
                  <a:spcPct val="20000"/>
                </a:spcBef>
                <a:spcAft>
                  <a:spcPct val="0"/>
                </a:spcAft>
                <a:buSzPct val="150000"/>
                <a:buFont typeface="Arial" panose="020B0604020202020204" pitchFamily="34" charset="0"/>
                <a:buChar char="•"/>
                <a:defRPr sz="1200">
                  <a:solidFill>
                    <a:schemeClr val="tx1"/>
                  </a:solidFill>
                  <a:latin typeface="Calibri" panose="020F0502020204030204" pitchFamily="34" charset="0"/>
                </a:defRPr>
              </a:lvl3pPr>
              <a:lvl4pPr marL="1600200" indent="-228600" algn="l" rtl="0" eaLnBrk="0" fontAlgn="base" hangingPunct="0">
                <a:spcBef>
                  <a:spcPct val="20000"/>
                </a:spcBef>
                <a:spcAft>
                  <a:spcPct val="0"/>
                </a:spcAft>
                <a:buChar char="–"/>
                <a:defRPr sz="1600">
                  <a:solidFill>
                    <a:schemeClr val="accent2"/>
                  </a:solidFill>
                  <a:latin typeface="Arial" charset="0"/>
                </a:defRPr>
              </a:lvl4pPr>
              <a:lvl5pPr marL="2057400" indent="-228600" algn="l" rtl="0" eaLnBrk="0" fontAlgn="base" hangingPunct="0">
                <a:spcBef>
                  <a:spcPct val="20000"/>
                </a:spcBef>
                <a:spcAft>
                  <a:spcPct val="0"/>
                </a:spcAft>
                <a:buChar char="»"/>
                <a:defRPr sz="1600">
                  <a:solidFill>
                    <a:schemeClr val="accent2"/>
                  </a:solidFill>
                  <a:latin typeface="Arial" charset="0"/>
                </a:defRPr>
              </a:lvl5pPr>
              <a:lvl6pPr marL="2514600" indent="-228600" algn="l" rtl="0" fontAlgn="base">
                <a:spcBef>
                  <a:spcPct val="20000"/>
                </a:spcBef>
                <a:spcAft>
                  <a:spcPct val="0"/>
                </a:spcAft>
                <a:buChar char="»"/>
                <a:defRPr sz="1600">
                  <a:solidFill>
                    <a:schemeClr val="accent2"/>
                  </a:solidFill>
                  <a:latin typeface="Arial" charset="0"/>
                </a:defRPr>
              </a:lvl6pPr>
              <a:lvl7pPr marL="2971800" indent="-228600" algn="l" rtl="0" fontAlgn="base">
                <a:spcBef>
                  <a:spcPct val="20000"/>
                </a:spcBef>
                <a:spcAft>
                  <a:spcPct val="0"/>
                </a:spcAft>
                <a:buChar char="»"/>
                <a:defRPr sz="1600">
                  <a:solidFill>
                    <a:schemeClr val="accent2"/>
                  </a:solidFill>
                  <a:latin typeface="Arial" charset="0"/>
                </a:defRPr>
              </a:lvl7pPr>
              <a:lvl8pPr marL="3429000" indent="-228600" algn="l" rtl="0" fontAlgn="base">
                <a:spcBef>
                  <a:spcPct val="20000"/>
                </a:spcBef>
                <a:spcAft>
                  <a:spcPct val="0"/>
                </a:spcAft>
                <a:buChar char="»"/>
                <a:defRPr sz="1600">
                  <a:solidFill>
                    <a:schemeClr val="accent2"/>
                  </a:solidFill>
                  <a:latin typeface="Arial" charset="0"/>
                </a:defRPr>
              </a:lvl8pPr>
              <a:lvl9pPr marL="3886200" indent="-228600" algn="l" rtl="0" fontAlgn="base">
                <a:spcBef>
                  <a:spcPct val="20000"/>
                </a:spcBef>
                <a:spcAft>
                  <a:spcPct val="0"/>
                </a:spcAft>
                <a:buChar char="»"/>
                <a:defRPr sz="1600">
                  <a:solidFill>
                    <a:schemeClr val="accent2"/>
                  </a:solidFill>
                  <a:latin typeface="Arial" charset="0"/>
                </a:defRPr>
              </a:lvl9pPr>
            </a:lstStyle>
            <a:p>
              <a:pPr marL="227013" lvl="1" indent="-227013" eaLnBrk="1" hangingPunct="1">
                <a:spcBef>
                  <a:spcPts val="400"/>
                </a:spcBef>
                <a:spcAft>
                  <a:spcPts val="400"/>
                </a:spcAft>
                <a:buSzPct val="100000"/>
              </a:pPr>
              <a:r>
                <a:rPr lang="en-GB" sz="1000" i="0" kern="0">
                  <a:latin typeface="+mn-lt"/>
                </a:rPr>
                <a:t>Joined Guinness Global Investors in 2017 ​</a:t>
              </a:r>
            </a:p>
            <a:p>
              <a:pPr marL="227013" lvl="1" indent="-227013" eaLnBrk="1" hangingPunct="1">
                <a:spcBef>
                  <a:spcPts val="400"/>
                </a:spcBef>
                <a:spcAft>
                  <a:spcPts val="400"/>
                </a:spcAft>
                <a:buSzPct val="100000"/>
              </a:pPr>
              <a:r>
                <a:rPr lang="en-GB" sz="1000" kern="0">
                  <a:latin typeface="+mn-lt"/>
                </a:rPr>
                <a:t>Investment Analyst on the Global Equity Income and Global Innovators funds</a:t>
              </a:r>
              <a:endParaRPr lang="en-GB" sz="1000" i="0" kern="0">
                <a:latin typeface="+mn-lt"/>
              </a:endParaRPr>
            </a:p>
            <a:p>
              <a:pPr marL="227013" lvl="1" indent="-227013" eaLnBrk="1" hangingPunct="1">
                <a:spcBef>
                  <a:spcPts val="400"/>
                </a:spcBef>
                <a:spcAft>
                  <a:spcPts val="400"/>
                </a:spcAft>
                <a:buSzPct val="100000"/>
              </a:pPr>
              <a:r>
                <a:rPr lang="en-GB" sz="1000" i="0" kern="0">
                  <a:latin typeface="+mn-lt"/>
                </a:rPr>
                <a:t>Prior to joining Guinness, Sagar worked at Bloomberg as an Equity and Portfolios Product Specialist, within the Financial Analytics and Sales department.​</a:t>
              </a:r>
            </a:p>
            <a:p>
              <a:pPr marL="227013" lvl="1" indent="-227013" eaLnBrk="1" hangingPunct="1">
                <a:spcBef>
                  <a:spcPts val="400"/>
                </a:spcBef>
                <a:spcAft>
                  <a:spcPts val="400"/>
                </a:spcAft>
                <a:buSzPct val="100000"/>
              </a:pPr>
              <a:r>
                <a:rPr lang="en-GB" sz="1000" i="0" kern="0">
                  <a:latin typeface="+mn-lt"/>
                </a:rPr>
                <a:t>Sagar started his career at Barclays Wealth as an Equity Analyst, working in Discretionary Portfolio Management. </a:t>
              </a:r>
            </a:p>
            <a:p>
              <a:pPr marL="227013" lvl="1" indent="-227013" eaLnBrk="1" hangingPunct="1">
                <a:spcBef>
                  <a:spcPts val="400"/>
                </a:spcBef>
                <a:spcAft>
                  <a:spcPts val="400"/>
                </a:spcAft>
                <a:buSzPct val="100000"/>
              </a:pPr>
              <a:r>
                <a:rPr lang="en-GB" sz="1000" i="0" kern="0">
                  <a:latin typeface="+mn-lt"/>
                </a:rPr>
                <a:t>He graduated from Selwyn College, University of Cambridge, with a Master’s degree in Economics </a:t>
              </a:r>
              <a:r>
                <a:rPr lang="en-GB" sz="1000" kern="0">
                  <a:latin typeface="+mn-lt"/>
                </a:rPr>
                <a:t>and </a:t>
              </a:r>
              <a:r>
                <a:rPr lang="en-GB" sz="1000" i="0" kern="0">
                  <a:latin typeface="+mn-lt"/>
                </a:rPr>
                <a:t>has received a Diploma in Investment Management, having passed the IMC Certificate and CFA Certificate in ESG Investing. He is also a CFA Charterholder.</a:t>
              </a:r>
            </a:p>
          </p:txBody>
        </p:sp>
        <p:sp>
          <p:nvSpPr>
            <p:cNvPr id="49" name="Rectangle 3">
              <a:extLst>
                <a:ext uri="{FF2B5EF4-FFF2-40B4-BE49-F238E27FC236}">
                  <a16:creationId xmlns:a16="http://schemas.microsoft.com/office/drawing/2014/main" id="{32EDF37B-62DD-47F1-86EB-FA30A438126D}"/>
                </a:ext>
              </a:extLst>
            </p:cNvPr>
            <p:cNvSpPr txBox="1">
              <a:spLocks noChangeArrowheads="1"/>
            </p:cNvSpPr>
            <p:nvPr/>
          </p:nvSpPr>
          <p:spPr bwMode="auto">
            <a:xfrm>
              <a:off x="1063368" y="2903018"/>
              <a:ext cx="2645925" cy="439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150000"/>
                <a:buFont typeface="Arial" panose="020B0604020202020204" pitchFamily="34" charset="0"/>
                <a:buChar char="•"/>
                <a:defRPr sz="1400">
                  <a:solidFill>
                    <a:schemeClr val="tx1"/>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SzPct val="150000"/>
                <a:buFont typeface="Arial" panose="020B0604020202020204" pitchFamily="34" charset="0"/>
                <a:buChar char="•"/>
                <a:defRPr sz="1200">
                  <a:solidFill>
                    <a:schemeClr val="tx1"/>
                  </a:solidFill>
                  <a:latin typeface="Calibri" panose="020F0502020204030204" pitchFamily="34" charset="0"/>
                </a:defRPr>
              </a:lvl2pPr>
              <a:lvl3pPr marL="1143000" indent="-228600" algn="l" rtl="0" eaLnBrk="0" fontAlgn="base" hangingPunct="0">
                <a:spcBef>
                  <a:spcPct val="20000"/>
                </a:spcBef>
                <a:spcAft>
                  <a:spcPct val="0"/>
                </a:spcAft>
                <a:buSzPct val="150000"/>
                <a:buFont typeface="Arial" panose="020B0604020202020204" pitchFamily="34" charset="0"/>
                <a:buChar char="•"/>
                <a:defRPr sz="1200">
                  <a:solidFill>
                    <a:schemeClr val="tx1"/>
                  </a:solidFill>
                  <a:latin typeface="Calibri" panose="020F0502020204030204" pitchFamily="34" charset="0"/>
                </a:defRPr>
              </a:lvl3pPr>
              <a:lvl4pPr marL="1600200" indent="-228600" algn="l" rtl="0" eaLnBrk="0" fontAlgn="base" hangingPunct="0">
                <a:spcBef>
                  <a:spcPct val="20000"/>
                </a:spcBef>
                <a:spcAft>
                  <a:spcPct val="0"/>
                </a:spcAft>
                <a:buChar char="–"/>
                <a:defRPr sz="1600">
                  <a:solidFill>
                    <a:schemeClr val="accent2"/>
                  </a:solidFill>
                  <a:latin typeface="Arial" charset="0"/>
                </a:defRPr>
              </a:lvl4pPr>
              <a:lvl5pPr marL="2057400" indent="-228600" algn="l" rtl="0" eaLnBrk="0" fontAlgn="base" hangingPunct="0">
                <a:spcBef>
                  <a:spcPct val="20000"/>
                </a:spcBef>
                <a:spcAft>
                  <a:spcPct val="0"/>
                </a:spcAft>
                <a:buChar char="»"/>
                <a:defRPr sz="1600">
                  <a:solidFill>
                    <a:schemeClr val="accent2"/>
                  </a:solidFill>
                  <a:latin typeface="Arial" charset="0"/>
                </a:defRPr>
              </a:lvl5pPr>
              <a:lvl6pPr marL="2514600" indent="-228600" algn="l" rtl="0" fontAlgn="base">
                <a:spcBef>
                  <a:spcPct val="20000"/>
                </a:spcBef>
                <a:spcAft>
                  <a:spcPct val="0"/>
                </a:spcAft>
                <a:buChar char="»"/>
                <a:defRPr sz="1600">
                  <a:solidFill>
                    <a:schemeClr val="accent2"/>
                  </a:solidFill>
                  <a:latin typeface="Arial" charset="0"/>
                </a:defRPr>
              </a:lvl6pPr>
              <a:lvl7pPr marL="2971800" indent="-228600" algn="l" rtl="0" fontAlgn="base">
                <a:spcBef>
                  <a:spcPct val="20000"/>
                </a:spcBef>
                <a:spcAft>
                  <a:spcPct val="0"/>
                </a:spcAft>
                <a:buChar char="»"/>
                <a:defRPr sz="1600">
                  <a:solidFill>
                    <a:schemeClr val="accent2"/>
                  </a:solidFill>
                  <a:latin typeface="Arial" charset="0"/>
                </a:defRPr>
              </a:lvl7pPr>
              <a:lvl8pPr marL="3429000" indent="-228600" algn="l" rtl="0" fontAlgn="base">
                <a:spcBef>
                  <a:spcPct val="20000"/>
                </a:spcBef>
                <a:spcAft>
                  <a:spcPct val="0"/>
                </a:spcAft>
                <a:buChar char="»"/>
                <a:defRPr sz="1600">
                  <a:solidFill>
                    <a:schemeClr val="accent2"/>
                  </a:solidFill>
                  <a:latin typeface="Arial" charset="0"/>
                </a:defRPr>
              </a:lvl8pPr>
              <a:lvl9pPr marL="3886200" indent="-228600" algn="l" rtl="0" fontAlgn="base">
                <a:spcBef>
                  <a:spcPct val="20000"/>
                </a:spcBef>
                <a:spcAft>
                  <a:spcPct val="0"/>
                </a:spcAft>
                <a:buChar char="»"/>
                <a:defRPr sz="1600">
                  <a:solidFill>
                    <a:schemeClr val="accent2"/>
                  </a:solidFill>
                  <a:latin typeface="Arial" charset="0"/>
                </a:defRPr>
              </a:lvl9pPr>
            </a:lstStyle>
            <a:p>
              <a:pPr marL="0" indent="0" algn="ctr" eaLnBrk="1" hangingPunct="1">
                <a:buFont typeface="Arial" panose="020B0604020202020204" pitchFamily="34" charset="0"/>
                <a:buNone/>
              </a:pPr>
              <a:r>
                <a:rPr lang="en-GB" sz="1200" i="0" kern="0">
                  <a:solidFill>
                    <a:schemeClr val="accent3"/>
                  </a:solidFill>
                  <a:latin typeface="+mj-lt"/>
                </a:rPr>
                <a:t>Sagar Thanki, CFA</a:t>
              </a:r>
            </a:p>
            <a:p>
              <a:pPr marL="0" indent="0" algn="ctr" eaLnBrk="1" hangingPunct="1">
                <a:buFont typeface="Arial" panose="020B0604020202020204" pitchFamily="34" charset="0"/>
                <a:buNone/>
              </a:pPr>
              <a:r>
                <a:rPr lang="en-GB" sz="1000" i="0" kern="0">
                  <a:latin typeface="+mn-lt"/>
                </a:rPr>
                <a:t>Portfolio Manager</a:t>
              </a:r>
              <a:endParaRPr lang="en-GB" sz="900" b="1" i="0" kern="0">
                <a:latin typeface="+mn-lt"/>
              </a:endParaRPr>
            </a:p>
          </p:txBody>
        </p:sp>
      </p:grpSp>
      <p:grpSp>
        <p:nvGrpSpPr>
          <p:cNvPr id="57" name="Group 56">
            <a:extLst>
              <a:ext uri="{FF2B5EF4-FFF2-40B4-BE49-F238E27FC236}">
                <a16:creationId xmlns:a16="http://schemas.microsoft.com/office/drawing/2014/main" id="{24F8E8C0-CE5A-42DE-83B4-330FCEB4068F}"/>
              </a:ext>
            </a:extLst>
          </p:cNvPr>
          <p:cNvGrpSpPr/>
          <p:nvPr/>
        </p:nvGrpSpPr>
        <p:grpSpPr>
          <a:xfrm>
            <a:off x="4524596" y="986424"/>
            <a:ext cx="3456417" cy="5411087"/>
            <a:chOff x="4541518" y="1137449"/>
            <a:chExt cx="3108962" cy="4937760"/>
          </a:xfrm>
        </p:grpSpPr>
        <p:sp>
          <p:nvSpPr>
            <p:cNvPr id="58" name="Rectangle: Rounded Corners 57">
              <a:extLst>
                <a:ext uri="{FF2B5EF4-FFF2-40B4-BE49-F238E27FC236}">
                  <a16:creationId xmlns:a16="http://schemas.microsoft.com/office/drawing/2014/main" id="{22464729-60BB-4CE2-86A7-5AFB21C641F3}"/>
                </a:ext>
              </a:extLst>
            </p:cNvPr>
            <p:cNvSpPr/>
            <p:nvPr/>
          </p:nvSpPr>
          <p:spPr>
            <a:xfrm>
              <a:off x="4541520" y="1137449"/>
              <a:ext cx="3108960" cy="4937760"/>
            </a:xfrm>
            <a:prstGeom prst="roundRect">
              <a:avLst>
                <a:gd name="adj" fmla="val 3087"/>
              </a:avLst>
            </a:prstGeom>
            <a:solidFill>
              <a:schemeClr val="accent6">
                <a:alpha val="3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solidFill>
                  <a:schemeClr val="tx1"/>
                </a:solidFill>
              </a:endParaRPr>
            </a:p>
          </p:txBody>
        </p:sp>
        <p:pic>
          <p:nvPicPr>
            <p:cNvPr id="59" name="Picture 58">
              <a:extLst>
                <a:ext uri="{FF2B5EF4-FFF2-40B4-BE49-F238E27FC236}">
                  <a16:creationId xmlns:a16="http://schemas.microsoft.com/office/drawing/2014/main" id="{F3006239-151C-4477-87E1-70E4323167D4}"/>
                </a:ext>
              </a:extLst>
            </p:cNvPr>
            <p:cNvPicPr>
              <a:picLocks noChangeAspect="1"/>
            </p:cNvPicPr>
            <p:nvPr/>
          </p:nvPicPr>
          <p:blipFill rotWithShape="1">
            <a:blip r:embed="rId3">
              <a:extLst>
                <a:ext uri="{28A0092B-C50C-407E-A947-70E740481C1C}">
                  <a14:useLocalDpi xmlns:a14="http://schemas.microsoft.com/office/drawing/2010/main" val="0"/>
                </a:ext>
              </a:extLst>
            </a:blip>
            <a:srcRect l="13427" r="19907"/>
            <a:stretch/>
          </p:blipFill>
          <p:spPr>
            <a:xfrm>
              <a:off x="5410200" y="1341908"/>
              <a:ext cx="1371600" cy="1371600"/>
            </a:xfrm>
            <a:prstGeom prst="roundRect">
              <a:avLst>
                <a:gd name="adj" fmla="val 5013"/>
              </a:avLst>
            </a:prstGeom>
          </p:spPr>
        </p:pic>
        <p:sp>
          <p:nvSpPr>
            <p:cNvPr id="60" name="Rectangle 3">
              <a:extLst>
                <a:ext uri="{FF2B5EF4-FFF2-40B4-BE49-F238E27FC236}">
                  <a16:creationId xmlns:a16="http://schemas.microsoft.com/office/drawing/2014/main" id="{AF80C22E-FC63-4A1F-9BAF-1838A6268136}"/>
                </a:ext>
              </a:extLst>
            </p:cNvPr>
            <p:cNvSpPr txBox="1">
              <a:spLocks noChangeArrowheads="1"/>
            </p:cNvSpPr>
            <p:nvPr/>
          </p:nvSpPr>
          <p:spPr bwMode="auto">
            <a:xfrm>
              <a:off x="4541518" y="3339732"/>
              <a:ext cx="3108586" cy="2683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150000"/>
                <a:buFont typeface="Arial" panose="020B0604020202020204" pitchFamily="34" charset="0"/>
                <a:buChar char="•"/>
                <a:defRPr sz="1400">
                  <a:solidFill>
                    <a:schemeClr val="tx1"/>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SzPct val="150000"/>
                <a:buFont typeface="Arial" panose="020B0604020202020204" pitchFamily="34" charset="0"/>
                <a:buChar char="•"/>
                <a:defRPr sz="1200">
                  <a:solidFill>
                    <a:schemeClr val="tx1"/>
                  </a:solidFill>
                  <a:latin typeface="Calibri" panose="020F0502020204030204" pitchFamily="34" charset="0"/>
                </a:defRPr>
              </a:lvl2pPr>
              <a:lvl3pPr marL="1143000" indent="-228600" algn="l" rtl="0" eaLnBrk="0" fontAlgn="base" hangingPunct="0">
                <a:spcBef>
                  <a:spcPct val="20000"/>
                </a:spcBef>
                <a:spcAft>
                  <a:spcPct val="0"/>
                </a:spcAft>
                <a:buSzPct val="150000"/>
                <a:buFont typeface="Arial" panose="020B0604020202020204" pitchFamily="34" charset="0"/>
                <a:buChar char="•"/>
                <a:defRPr sz="1200">
                  <a:solidFill>
                    <a:schemeClr val="tx1"/>
                  </a:solidFill>
                  <a:latin typeface="Calibri" panose="020F0502020204030204" pitchFamily="34" charset="0"/>
                </a:defRPr>
              </a:lvl3pPr>
              <a:lvl4pPr marL="1600200" indent="-228600" algn="l" rtl="0" eaLnBrk="0" fontAlgn="base" hangingPunct="0">
                <a:spcBef>
                  <a:spcPct val="20000"/>
                </a:spcBef>
                <a:spcAft>
                  <a:spcPct val="0"/>
                </a:spcAft>
                <a:buChar char="–"/>
                <a:defRPr sz="1600">
                  <a:solidFill>
                    <a:schemeClr val="accent2"/>
                  </a:solidFill>
                  <a:latin typeface="Arial" charset="0"/>
                </a:defRPr>
              </a:lvl4pPr>
              <a:lvl5pPr marL="2057400" indent="-228600" algn="l" rtl="0" eaLnBrk="0" fontAlgn="base" hangingPunct="0">
                <a:spcBef>
                  <a:spcPct val="20000"/>
                </a:spcBef>
                <a:spcAft>
                  <a:spcPct val="0"/>
                </a:spcAft>
                <a:buChar char="»"/>
                <a:defRPr sz="1600">
                  <a:solidFill>
                    <a:schemeClr val="accent2"/>
                  </a:solidFill>
                  <a:latin typeface="Arial" charset="0"/>
                </a:defRPr>
              </a:lvl5pPr>
              <a:lvl6pPr marL="2514600" indent="-228600" algn="l" rtl="0" fontAlgn="base">
                <a:spcBef>
                  <a:spcPct val="20000"/>
                </a:spcBef>
                <a:spcAft>
                  <a:spcPct val="0"/>
                </a:spcAft>
                <a:buChar char="»"/>
                <a:defRPr sz="1600">
                  <a:solidFill>
                    <a:schemeClr val="accent2"/>
                  </a:solidFill>
                  <a:latin typeface="Arial" charset="0"/>
                </a:defRPr>
              </a:lvl6pPr>
              <a:lvl7pPr marL="2971800" indent="-228600" algn="l" rtl="0" fontAlgn="base">
                <a:spcBef>
                  <a:spcPct val="20000"/>
                </a:spcBef>
                <a:spcAft>
                  <a:spcPct val="0"/>
                </a:spcAft>
                <a:buChar char="»"/>
                <a:defRPr sz="1600">
                  <a:solidFill>
                    <a:schemeClr val="accent2"/>
                  </a:solidFill>
                  <a:latin typeface="Arial" charset="0"/>
                </a:defRPr>
              </a:lvl7pPr>
              <a:lvl8pPr marL="3429000" indent="-228600" algn="l" rtl="0" fontAlgn="base">
                <a:spcBef>
                  <a:spcPct val="20000"/>
                </a:spcBef>
                <a:spcAft>
                  <a:spcPct val="0"/>
                </a:spcAft>
                <a:buChar char="»"/>
                <a:defRPr sz="1600">
                  <a:solidFill>
                    <a:schemeClr val="accent2"/>
                  </a:solidFill>
                  <a:latin typeface="Arial" charset="0"/>
                </a:defRPr>
              </a:lvl8pPr>
              <a:lvl9pPr marL="3886200" indent="-228600" algn="l" rtl="0" fontAlgn="base">
                <a:spcBef>
                  <a:spcPct val="20000"/>
                </a:spcBef>
                <a:spcAft>
                  <a:spcPct val="0"/>
                </a:spcAft>
                <a:buChar char="»"/>
                <a:defRPr sz="1600">
                  <a:solidFill>
                    <a:schemeClr val="accent2"/>
                  </a:solidFill>
                  <a:latin typeface="Arial" charset="0"/>
                </a:defRPr>
              </a:lvl9pPr>
            </a:lstStyle>
            <a:p>
              <a:pPr marL="355609" lvl="1" eaLnBrk="1" hangingPunct="1">
                <a:spcBef>
                  <a:spcPts val="400"/>
                </a:spcBef>
                <a:spcAft>
                  <a:spcPts val="400"/>
                </a:spcAft>
                <a:buSzPct val="100000"/>
              </a:pPr>
              <a:r>
                <a:rPr lang="en-GB" sz="1000" kern="0">
                  <a:latin typeface="+mn-lt"/>
                </a:rPr>
                <a:t>Joined Guinness Global Investors in 2018​</a:t>
              </a:r>
            </a:p>
            <a:p>
              <a:pPr marL="355609" lvl="1" eaLnBrk="1" hangingPunct="1">
                <a:spcBef>
                  <a:spcPts val="400"/>
                </a:spcBef>
                <a:spcAft>
                  <a:spcPts val="400"/>
                </a:spcAft>
                <a:buSzPct val="100000"/>
              </a:pPr>
              <a:r>
                <a:rPr lang="en-GB" sz="1000" kern="0">
                  <a:latin typeface="+mn-lt"/>
                </a:rPr>
                <a:t>Investment Analyst on the Global Equity Income and Global Innovators funds</a:t>
              </a:r>
            </a:p>
            <a:p>
              <a:pPr marL="355609" lvl="1" eaLnBrk="1" hangingPunct="1">
                <a:spcBef>
                  <a:spcPts val="400"/>
                </a:spcBef>
                <a:spcAft>
                  <a:spcPts val="400"/>
                </a:spcAft>
                <a:buSzPct val="100000"/>
              </a:pPr>
              <a:r>
                <a:rPr lang="en-GB" sz="1000" kern="0">
                  <a:latin typeface="+mn-lt"/>
                </a:rPr>
                <a:t>Prior to joining Guinness, Joseph interned at Goldman Sachs within the Operations department.</a:t>
              </a:r>
              <a:r>
                <a:rPr lang="en-US" sz="1000" kern="0">
                  <a:latin typeface="+mn-lt"/>
                </a:rPr>
                <a:t> </a:t>
              </a:r>
              <a:endParaRPr lang="en-GB" sz="1000" kern="0">
                <a:latin typeface="+mn-lt"/>
              </a:endParaRPr>
            </a:p>
            <a:p>
              <a:pPr marL="355609" lvl="1" eaLnBrk="1" hangingPunct="1">
                <a:spcBef>
                  <a:spcPts val="400"/>
                </a:spcBef>
                <a:spcAft>
                  <a:spcPts val="400"/>
                </a:spcAft>
                <a:buSzPct val="100000"/>
              </a:pPr>
              <a:r>
                <a:rPr lang="en-GB" sz="1000" kern="0">
                  <a:latin typeface="+mn-lt"/>
                </a:rPr>
                <a:t>Joseph has a Master’s degree in Investment Management from Henley Business School, and a Master’s degree in Mathematics from University of Bath. ​</a:t>
              </a:r>
            </a:p>
            <a:p>
              <a:pPr marL="355609" lvl="1" eaLnBrk="1" hangingPunct="1">
                <a:spcBef>
                  <a:spcPts val="400"/>
                </a:spcBef>
                <a:spcAft>
                  <a:spcPts val="400"/>
                </a:spcAft>
                <a:buSzPct val="100000"/>
              </a:pPr>
              <a:r>
                <a:rPr lang="en-GB" sz="1000" kern="0">
                  <a:latin typeface="+mn-lt"/>
                </a:rPr>
                <a:t>Joseph has passed the CFA Certificate in ESG Investing and is also a CFA </a:t>
              </a:r>
              <a:r>
                <a:rPr lang="en-GB" sz="1000" kern="0" err="1">
                  <a:latin typeface="+mn-lt"/>
                </a:rPr>
                <a:t>Charterholder</a:t>
              </a:r>
              <a:r>
                <a:rPr lang="en-GB" sz="1000" kern="0">
                  <a:latin typeface="+mn-lt"/>
                </a:rPr>
                <a:t>.</a:t>
              </a:r>
            </a:p>
          </p:txBody>
        </p:sp>
        <p:sp>
          <p:nvSpPr>
            <p:cNvPr id="61" name="Rectangle 3">
              <a:extLst>
                <a:ext uri="{FF2B5EF4-FFF2-40B4-BE49-F238E27FC236}">
                  <a16:creationId xmlns:a16="http://schemas.microsoft.com/office/drawing/2014/main" id="{45D314BC-4EA6-49DB-951A-9BAAA33448CA}"/>
                </a:ext>
              </a:extLst>
            </p:cNvPr>
            <p:cNvSpPr txBox="1">
              <a:spLocks noChangeArrowheads="1"/>
            </p:cNvSpPr>
            <p:nvPr/>
          </p:nvSpPr>
          <p:spPr bwMode="auto">
            <a:xfrm>
              <a:off x="4792494" y="2800466"/>
              <a:ext cx="2607013" cy="439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150000"/>
                <a:buFont typeface="Arial" panose="020B0604020202020204" pitchFamily="34" charset="0"/>
                <a:buChar char="•"/>
                <a:defRPr sz="1400">
                  <a:solidFill>
                    <a:schemeClr val="tx1"/>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SzPct val="150000"/>
                <a:buFont typeface="Arial" panose="020B0604020202020204" pitchFamily="34" charset="0"/>
                <a:buChar char="•"/>
                <a:defRPr sz="1200">
                  <a:solidFill>
                    <a:schemeClr val="tx1"/>
                  </a:solidFill>
                  <a:latin typeface="Calibri" panose="020F0502020204030204" pitchFamily="34" charset="0"/>
                </a:defRPr>
              </a:lvl2pPr>
              <a:lvl3pPr marL="1143000" indent="-228600" algn="l" rtl="0" eaLnBrk="0" fontAlgn="base" hangingPunct="0">
                <a:spcBef>
                  <a:spcPct val="20000"/>
                </a:spcBef>
                <a:spcAft>
                  <a:spcPct val="0"/>
                </a:spcAft>
                <a:buSzPct val="150000"/>
                <a:buFont typeface="Arial" panose="020B0604020202020204" pitchFamily="34" charset="0"/>
                <a:buChar char="•"/>
                <a:defRPr sz="1200">
                  <a:solidFill>
                    <a:schemeClr val="tx1"/>
                  </a:solidFill>
                  <a:latin typeface="Calibri" panose="020F0502020204030204" pitchFamily="34" charset="0"/>
                </a:defRPr>
              </a:lvl3pPr>
              <a:lvl4pPr marL="1600200" indent="-228600" algn="l" rtl="0" eaLnBrk="0" fontAlgn="base" hangingPunct="0">
                <a:spcBef>
                  <a:spcPct val="20000"/>
                </a:spcBef>
                <a:spcAft>
                  <a:spcPct val="0"/>
                </a:spcAft>
                <a:buChar char="–"/>
                <a:defRPr sz="1600">
                  <a:solidFill>
                    <a:schemeClr val="accent2"/>
                  </a:solidFill>
                  <a:latin typeface="Arial" charset="0"/>
                </a:defRPr>
              </a:lvl4pPr>
              <a:lvl5pPr marL="2057400" indent="-228600" algn="l" rtl="0" eaLnBrk="0" fontAlgn="base" hangingPunct="0">
                <a:spcBef>
                  <a:spcPct val="20000"/>
                </a:spcBef>
                <a:spcAft>
                  <a:spcPct val="0"/>
                </a:spcAft>
                <a:buChar char="»"/>
                <a:defRPr sz="1600">
                  <a:solidFill>
                    <a:schemeClr val="accent2"/>
                  </a:solidFill>
                  <a:latin typeface="Arial" charset="0"/>
                </a:defRPr>
              </a:lvl5pPr>
              <a:lvl6pPr marL="2514600" indent="-228600" algn="l" rtl="0" fontAlgn="base">
                <a:spcBef>
                  <a:spcPct val="20000"/>
                </a:spcBef>
                <a:spcAft>
                  <a:spcPct val="0"/>
                </a:spcAft>
                <a:buChar char="»"/>
                <a:defRPr sz="1600">
                  <a:solidFill>
                    <a:schemeClr val="accent2"/>
                  </a:solidFill>
                  <a:latin typeface="Arial" charset="0"/>
                </a:defRPr>
              </a:lvl6pPr>
              <a:lvl7pPr marL="2971800" indent="-228600" algn="l" rtl="0" fontAlgn="base">
                <a:spcBef>
                  <a:spcPct val="20000"/>
                </a:spcBef>
                <a:spcAft>
                  <a:spcPct val="0"/>
                </a:spcAft>
                <a:buChar char="»"/>
                <a:defRPr sz="1600">
                  <a:solidFill>
                    <a:schemeClr val="accent2"/>
                  </a:solidFill>
                  <a:latin typeface="Arial" charset="0"/>
                </a:defRPr>
              </a:lvl7pPr>
              <a:lvl8pPr marL="3429000" indent="-228600" algn="l" rtl="0" fontAlgn="base">
                <a:spcBef>
                  <a:spcPct val="20000"/>
                </a:spcBef>
                <a:spcAft>
                  <a:spcPct val="0"/>
                </a:spcAft>
                <a:buChar char="»"/>
                <a:defRPr sz="1600">
                  <a:solidFill>
                    <a:schemeClr val="accent2"/>
                  </a:solidFill>
                  <a:latin typeface="Arial" charset="0"/>
                </a:defRPr>
              </a:lvl8pPr>
              <a:lvl9pPr marL="3886200" indent="-228600" algn="l" rtl="0" fontAlgn="base">
                <a:spcBef>
                  <a:spcPct val="20000"/>
                </a:spcBef>
                <a:spcAft>
                  <a:spcPct val="0"/>
                </a:spcAft>
                <a:buChar char="»"/>
                <a:defRPr sz="1600">
                  <a:solidFill>
                    <a:schemeClr val="accent2"/>
                  </a:solidFill>
                  <a:latin typeface="Arial" charset="0"/>
                </a:defRPr>
              </a:lvl9pPr>
            </a:lstStyle>
            <a:p>
              <a:pPr marL="0" indent="0" algn="ctr" eaLnBrk="1" hangingPunct="1">
                <a:buFont typeface="Arial" panose="020B0604020202020204" pitchFamily="34" charset="0"/>
                <a:buNone/>
              </a:pPr>
              <a:r>
                <a:rPr lang="en-GB" sz="1200" i="0" kern="0">
                  <a:solidFill>
                    <a:schemeClr val="accent3"/>
                  </a:solidFill>
                  <a:latin typeface="+mj-lt"/>
                </a:rPr>
                <a:t>Joseph Stephens, CFA</a:t>
              </a:r>
            </a:p>
            <a:p>
              <a:pPr marL="0" indent="0" algn="ctr" eaLnBrk="1" hangingPunct="1">
                <a:buFont typeface="Arial" panose="020B0604020202020204" pitchFamily="34" charset="0"/>
                <a:buNone/>
              </a:pPr>
              <a:r>
                <a:rPr lang="en-GB" sz="1000" i="0" kern="0">
                  <a:latin typeface="+mn-lt"/>
                </a:rPr>
                <a:t>Portfolio Manager</a:t>
              </a:r>
            </a:p>
          </p:txBody>
        </p:sp>
      </p:grpSp>
      <p:sp>
        <p:nvSpPr>
          <p:cNvPr id="2" name="Title 1">
            <a:extLst>
              <a:ext uri="{FF2B5EF4-FFF2-40B4-BE49-F238E27FC236}">
                <a16:creationId xmlns:a16="http://schemas.microsoft.com/office/drawing/2014/main" id="{33D7599A-581A-46AD-8D92-2D6F708DBE07}"/>
              </a:ext>
            </a:extLst>
          </p:cNvPr>
          <p:cNvSpPr>
            <a:spLocks noGrp="1"/>
          </p:cNvSpPr>
          <p:nvPr>
            <p:ph type="title"/>
          </p:nvPr>
        </p:nvSpPr>
        <p:spPr/>
        <p:txBody>
          <a:bodyPr>
            <a:noAutofit/>
          </a:bodyPr>
          <a:lstStyle/>
          <a:p>
            <a:r>
              <a:rPr lang="en-GB"/>
              <a:t>Team</a:t>
            </a:r>
          </a:p>
        </p:txBody>
      </p:sp>
      <p:sp>
        <p:nvSpPr>
          <p:cNvPr id="18" name="Text Placeholder 1">
            <a:extLst>
              <a:ext uri="{FF2B5EF4-FFF2-40B4-BE49-F238E27FC236}">
                <a16:creationId xmlns:a16="http://schemas.microsoft.com/office/drawing/2014/main" id="{58697155-5142-4F61-BCFC-2B84BA8BB19E}"/>
              </a:ext>
            </a:extLst>
          </p:cNvPr>
          <p:cNvSpPr txBox="1">
            <a:spLocks/>
          </p:cNvSpPr>
          <p:nvPr/>
        </p:nvSpPr>
        <p:spPr>
          <a:xfrm>
            <a:off x="831853" y="83227"/>
            <a:ext cx="10756247" cy="215444"/>
          </a:xfrm>
          <a:noFill/>
        </p:spPr>
        <p:txBody>
          <a:bodyPr vert="horz" wrap="square" lIns="0" tIns="0" rIns="0" bIns="0" rtlCol="0" anchor="b" anchorCtr="0">
            <a:spAutoFit/>
          </a:bodyPr>
          <a:lstStyle>
            <a:defPPr>
              <a:defRPr lang="en-US"/>
            </a:defPPr>
            <a:lvl1pPr indent="0" defTabSz="914332">
              <a:lnSpc>
                <a:spcPct val="100000"/>
              </a:lnSpc>
              <a:spcBef>
                <a:spcPts val="100"/>
              </a:spcBef>
              <a:spcAft>
                <a:spcPts val="400"/>
              </a:spcAft>
              <a:buFont typeface="Arial" panose="020B0604020202020204" pitchFamily="34" charset="0"/>
              <a:buNone/>
              <a:defRPr lang="en-US" sz="1400" dirty="0" smtClean="0">
                <a:solidFill>
                  <a:schemeClr val="bg1"/>
                </a:solidFill>
              </a:defRPr>
            </a:lvl1pPr>
            <a:lvl2pPr marL="685750" indent="-228584" defTabSz="914332">
              <a:lnSpc>
                <a:spcPct val="100000"/>
              </a:lnSpc>
              <a:spcBef>
                <a:spcPts val="100"/>
              </a:spcBef>
              <a:spcAft>
                <a:spcPts val="400"/>
              </a:spcAft>
              <a:buFont typeface="Arial" panose="020B0604020202020204" pitchFamily="34" charset="0"/>
              <a:buChar char="•"/>
              <a:defRPr sz="2400"/>
            </a:lvl2pPr>
            <a:lvl3pPr marL="1142914" indent="-228584" defTabSz="914332">
              <a:lnSpc>
                <a:spcPct val="100000"/>
              </a:lnSpc>
              <a:spcBef>
                <a:spcPts val="100"/>
              </a:spcBef>
              <a:spcAft>
                <a:spcPts val="400"/>
              </a:spcAft>
              <a:buFont typeface="Arial" panose="020B0604020202020204" pitchFamily="34" charset="0"/>
              <a:buChar char="•"/>
              <a:defRPr sz="2000"/>
            </a:lvl3pPr>
            <a:lvl4pPr marL="1600080" indent="-228584" defTabSz="914332">
              <a:lnSpc>
                <a:spcPct val="100000"/>
              </a:lnSpc>
              <a:spcBef>
                <a:spcPts val="100"/>
              </a:spcBef>
              <a:spcAft>
                <a:spcPts val="400"/>
              </a:spcAft>
              <a:buFont typeface="Arial" panose="020B0604020202020204" pitchFamily="34" charset="0"/>
              <a:buChar char="•"/>
            </a:lvl4pPr>
            <a:lvl5pPr marL="2057247" indent="-228584" defTabSz="914332">
              <a:lnSpc>
                <a:spcPct val="100000"/>
              </a:lnSpc>
              <a:spcBef>
                <a:spcPts val="100"/>
              </a:spcBef>
              <a:spcAft>
                <a:spcPts val="400"/>
              </a:spcAft>
              <a:buFont typeface="Arial" panose="020B0604020202020204" pitchFamily="34" charset="0"/>
              <a:buChar char="•"/>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r>
              <a:rPr lang="en-GB"/>
              <a:t>Guinness Sustainable Global Equity Fund</a:t>
            </a:r>
          </a:p>
        </p:txBody>
      </p:sp>
      <p:sp>
        <p:nvSpPr>
          <p:cNvPr id="6" name="Slide Number Placeholder 5">
            <a:extLst>
              <a:ext uri="{FF2B5EF4-FFF2-40B4-BE49-F238E27FC236}">
                <a16:creationId xmlns:a16="http://schemas.microsoft.com/office/drawing/2014/main" id="{C6D48FB0-E231-4D5B-B4E1-CA9420B15798}"/>
              </a:ext>
            </a:extLst>
          </p:cNvPr>
          <p:cNvSpPr>
            <a:spLocks noGrp="1"/>
          </p:cNvSpPr>
          <p:nvPr>
            <p:ph type="sldNum" sz="quarter" idx="12"/>
          </p:nvPr>
        </p:nvSpPr>
        <p:spPr/>
        <p:txBody>
          <a:bodyPr/>
          <a:lstStyle/>
          <a:p>
            <a:fld id="{80C09EF9-B2B1-4CDF-A903-08D723B35DB9}" type="slidenum">
              <a:rPr lang="en-GB" smtClean="0"/>
              <a:pPr/>
              <a:t>4</a:t>
            </a:fld>
            <a:endParaRPr lang="en-GB"/>
          </a:p>
        </p:txBody>
      </p:sp>
      <p:grpSp>
        <p:nvGrpSpPr>
          <p:cNvPr id="15" name="Group 14">
            <a:extLst>
              <a:ext uri="{FF2B5EF4-FFF2-40B4-BE49-F238E27FC236}">
                <a16:creationId xmlns:a16="http://schemas.microsoft.com/office/drawing/2014/main" id="{E752D021-1D66-B3E0-6049-038E92C486B3}"/>
              </a:ext>
            </a:extLst>
          </p:cNvPr>
          <p:cNvGrpSpPr/>
          <p:nvPr/>
        </p:nvGrpSpPr>
        <p:grpSpPr>
          <a:xfrm>
            <a:off x="8327646" y="986424"/>
            <a:ext cx="3456417" cy="5411087"/>
            <a:chOff x="4541518" y="1137449"/>
            <a:chExt cx="3108962" cy="4937760"/>
          </a:xfrm>
        </p:grpSpPr>
        <p:sp>
          <p:nvSpPr>
            <p:cNvPr id="16" name="Rectangle: Rounded Corners 15">
              <a:extLst>
                <a:ext uri="{FF2B5EF4-FFF2-40B4-BE49-F238E27FC236}">
                  <a16:creationId xmlns:a16="http://schemas.microsoft.com/office/drawing/2014/main" id="{CB9A1C02-66F0-7A1D-1B7F-2280BBF187BE}"/>
                </a:ext>
              </a:extLst>
            </p:cNvPr>
            <p:cNvSpPr/>
            <p:nvPr/>
          </p:nvSpPr>
          <p:spPr>
            <a:xfrm>
              <a:off x="4541520" y="1137449"/>
              <a:ext cx="3108960" cy="4937760"/>
            </a:xfrm>
            <a:prstGeom prst="roundRect">
              <a:avLst>
                <a:gd name="adj" fmla="val 3087"/>
              </a:avLst>
            </a:prstGeom>
            <a:solidFill>
              <a:schemeClr val="accent6">
                <a:alpha val="3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solidFill>
                  <a:schemeClr val="tx1"/>
                </a:solidFill>
              </a:endParaRPr>
            </a:p>
          </p:txBody>
        </p:sp>
        <p:sp>
          <p:nvSpPr>
            <p:cNvPr id="19" name="Rectangle 3">
              <a:extLst>
                <a:ext uri="{FF2B5EF4-FFF2-40B4-BE49-F238E27FC236}">
                  <a16:creationId xmlns:a16="http://schemas.microsoft.com/office/drawing/2014/main" id="{57D8C574-4247-9BFF-EC91-1BECADFB6C8A}"/>
                </a:ext>
              </a:extLst>
            </p:cNvPr>
            <p:cNvSpPr txBox="1">
              <a:spLocks noChangeArrowheads="1"/>
            </p:cNvSpPr>
            <p:nvPr/>
          </p:nvSpPr>
          <p:spPr bwMode="auto">
            <a:xfrm>
              <a:off x="4541518" y="3339732"/>
              <a:ext cx="3108586" cy="2683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150000"/>
                <a:buFont typeface="Arial" panose="020B0604020202020204" pitchFamily="34" charset="0"/>
                <a:buChar char="•"/>
                <a:defRPr sz="1400">
                  <a:solidFill>
                    <a:schemeClr val="tx1"/>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SzPct val="150000"/>
                <a:buFont typeface="Arial" panose="020B0604020202020204" pitchFamily="34" charset="0"/>
                <a:buChar char="•"/>
                <a:defRPr sz="1200">
                  <a:solidFill>
                    <a:schemeClr val="tx1"/>
                  </a:solidFill>
                  <a:latin typeface="Calibri" panose="020F0502020204030204" pitchFamily="34" charset="0"/>
                </a:defRPr>
              </a:lvl2pPr>
              <a:lvl3pPr marL="1143000" indent="-228600" algn="l" rtl="0" eaLnBrk="0" fontAlgn="base" hangingPunct="0">
                <a:spcBef>
                  <a:spcPct val="20000"/>
                </a:spcBef>
                <a:spcAft>
                  <a:spcPct val="0"/>
                </a:spcAft>
                <a:buSzPct val="150000"/>
                <a:buFont typeface="Arial" panose="020B0604020202020204" pitchFamily="34" charset="0"/>
                <a:buChar char="•"/>
                <a:defRPr sz="1200">
                  <a:solidFill>
                    <a:schemeClr val="tx1"/>
                  </a:solidFill>
                  <a:latin typeface="Calibri" panose="020F0502020204030204" pitchFamily="34" charset="0"/>
                </a:defRPr>
              </a:lvl3pPr>
              <a:lvl4pPr marL="1600200" indent="-228600" algn="l" rtl="0" eaLnBrk="0" fontAlgn="base" hangingPunct="0">
                <a:spcBef>
                  <a:spcPct val="20000"/>
                </a:spcBef>
                <a:spcAft>
                  <a:spcPct val="0"/>
                </a:spcAft>
                <a:buChar char="–"/>
                <a:defRPr sz="1600">
                  <a:solidFill>
                    <a:schemeClr val="accent2"/>
                  </a:solidFill>
                  <a:latin typeface="Arial" charset="0"/>
                </a:defRPr>
              </a:lvl4pPr>
              <a:lvl5pPr marL="2057400" indent="-228600" algn="l" rtl="0" eaLnBrk="0" fontAlgn="base" hangingPunct="0">
                <a:spcBef>
                  <a:spcPct val="20000"/>
                </a:spcBef>
                <a:spcAft>
                  <a:spcPct val="0"/>
                </a:spcAft>
                <a:buChar char="»"/>
                <a:defRPr sz="1600">
                  <a:solidFill>
                    <a:schemeClr val="accent2"/>
                  </a:solidFill>
                  <a:latin typeface="Arial" charset="0"/>
                </a:defRPr>
              </a:lvl5pPr>
              <a:lvl6pPr marL="2514600" indent="-228600" algn="l" rtl="0" fontAlgn="base">
                <a:spcBef>
                  <a:spcPct val="20000"/>
                </a:spcBef>
                <a:spcAft>
                  <a:spcPct val="0"/>
                </a:spcAft>
                <a:buChar char="»"/>
                <a:defRPr sz="1600">
                  <a:solidFill>
                    <a:schemeClr val="accent2"/>
                  </a:solidFill>
                  <a:latin typeface="Arial" charset="0"/>
                </a:defRPr>
              </a:lvl6pPr>
              <a:lvl7pPr marL="2971800" indent="-228600" algn="l" rtl="0" fontAlgn="base">
                <a:spcBef>
                  <a:spcPct val="20000"/>
                </a:spcBef>
                <a:spcAft>
                  <a:spcPct val="0"/>
                </a:spcAft>
                <a:buChar char="»"/>
                <a:defRPr sz="1600">
                  <a:solidFill>
                    <a:schemeClr val="accent2"/>
                  </a:solidFill>
                  <a:latin typeface="Arial" charset="0"/>
                </a:defRPr>
              </a:lvl7pPr>
              <a:lvl8pPr marL="3429000" indent="-228600" algn="l" rtl="0" fontAlgn="base">
                <a:spcBef>
                  <a:spcPct val="20000"/>
                </a:spcBef>
                <a:spcAft>
                  <a:spcPct val="0"/>
                </a:spcAft>
                <a:buChar char="»"/>
                <a:defRPr sz="1600">
                  <a:solidFill>
                    <a:schemeClr val="accent2"/>
                  </a:solidFill>
                  <a:latin typeface="Arial" charset="0"/>
                </a:defRPr>
              </a:lvl8pPr>
              <a:lvl9pPr marL="3886200" indent="-228600" algn="l" rtl="0" fontAlgn="base">
                <a:spcBef>
                  <a:spcPct val="20000"/>
                </a:spcBef>
                <a:spcAft>
                  <a:spcPct val="0"/>
                </a:spcAft>
                <a:buChar char="»"/>
                <a:defRPr sz="1600">
                  <a:solidFill>
                    <a:schemeClr val="accent2"/>
                  </a:solidFill>
                  <a:latin typeface="Arial" charset="0"/>
                </a:defRPr>
              </a:lvl9pPr>
            </a:lstStyle>
            <a:p>
              <a:pPr marL="180975" lvl="1" indent="-174625" eaLnBrk="1" hangingPunct="1">
                <a:spcBef>
                  <a:spcPts val="400"/>
                </a:spcBef>
                <a:spcAft>
                  <a:spcPts val="400"/>
                </a:spcAft>
                <a:buSzPct val="100000"/>
              </a:pPr>
              <a:r>
                <a:rPr lang="en-US" sz="1000" kern="0">
                  <a:latin typeface="+mn-lt"/>
                </a:rPr>
                <a:t>Joined Guinness Global Investors in 2021</a:t>
              </a:r>
            </a:p>
            <a:p>
              <a:pPr marL="180975" lvl="1" indent="-174625" eaLnBrk="1" hangingPunct="1">
                <a:spcBef>
                  <a:spcPts val="400"/>
                </a:spcBef>
                <a:spcAft>
                  <a:spcPts val="400"/>
                </a:spcAft>
                <a:buSzPct val="100000"/>
              </a:pPr>
              <a:r>
                <a:rPr lang="en-US" sz="1000" kern="0">
                  <a:latin typeface="+mn-lt"/>
                </a:rPr>
                <a:t>Firm-wide responsible investment resource</a:t>
              </a:r>
            </a:p>
            <a:p>
              <a:pPr marL="180975" lvl="1" indent="-174625" eaLnBrk="1" hangingPunct="1">
                <a:spcBef>
                  <a:spcPts val="400"/>
                </a:spcBef>
                <a:spcAft>
                  <a:spcPts val="400"/>
                </a:spcAft>
                <a:buSzPct val="100000"/>
              </a:pPr>
              <a:r>
                <a:rPr lang="en-GB" sz="1000" kern="0">
                  <a:latin typeface="+mn-lt"/>
                </a:rPr>
                <a:t>Interned at </a:t>
              </a:r>
              <a:r>
                <a:rPr lang="en-GB" sz="1000" kern="0" err="1">
                  <a:latin typeface="+mn-lt"/>
                </a:rPr>
                <a:t>Fundsmith</a:t>
              </a:r>
              <a:r>
                <a:rPr lang="en-GB" sz="1000" kern="0">
                  <a:latin typeface="+mn-lt"/>
                </a:rPr>
                <a:t> LLP in investment management and at Vespa Capital as an ESG consultant.</a:t>
              </a:r>
            </a:p>
            <a:p>
              <a:pPr marL="180975" lvl="1" indent="-174625" eaLnBrk="1" hangingPunct="1">
                <a:spcBef>
                  <a:spcPts val="400"/>
                </a:spcBef>
                <a:spcAft>
                  <a:spcPts val="400"/>
                </a:spcAft>
                <a:buSzPct val="100000"/>
              </a:pPr>
              <a:r>
                <a:rPr lang="en-GB" sz="1000" kern="0">
                  <a:latin typeface="+mn-lt"/>
                </a:rPr>
                <a:t>Graduated from the University of Exeter with a degree in Business and Management with proficiency in Entrepreneurship in 2020.</a:t>
              </a:r>
              <a:endParaRPr lang="en-US" sz="1000" kern="0">
                <a:latin typeface="+mn-lt"/>
              </a:endParaRPr>
            </a:p>
          </p:txBody>
        </p:sp>
        <p:sp>
          <p:nvSpPr>
            <p:cNvPr id="20" name="Rectangle 3">
              <a:extLst>
                <a:ext uri="{FF2B5EF4-FFF2-40B4-BE49-F238E27FC236}">
                  <a16:creationId xmlns:a16="http://schemas.microsoft.com/office/drawing/2014/main" id="{457035C7-9E97-F5B6-3F26-E1D3DBF66DF2}"/>
                </a:ext>
              </a:extLst>
            </p:cNvPr>
            <p:cNvSpPr txBox="1">
              <a:spLocks noChangeArrowheads="1"/>
            </p:cNvSpPr>
            <p:nvPr/>
          </p:nvSpPr>
          <p:spPr bwMode="auto">
            <a:xfrm>
              <a:off x="4792303" y="2787025"/>
              <a:ext cx="2607013" cy="439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150000"/>
                <a:buFont typeface="Arial" panose="020B0604020202020204" pitchFamily="34" charset="0"/>
                <a:buChar char="•"/>
                <a:defRPr sz="1400">
                  <a:solidFill>
                    <a:schemeClr val="tx1"/>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SzPct val="150000"/>
                <a:buFont typeface="Arial" panose="020B0604020202020204" pitchFamily="34" charset="0"/>
                <a:buChar char="•"/>
                <a:defRPr sz="1200">
                  <a:solidFill>
                    <a:schemeClr val="tx1"/>
                  </a:solidFill>
                  <a:latin typeface="Calibri" panose="020F0502020204030204" pitchFamily="34" charset="0"/>
                </a:defRPr>
              </a:lvl2pPr>
              <a:lvl3pPr marL="1143000" indent="-228600" algn="l" rtl="0" eaLnBrk="0" fontAlgn="base" hangingPunct="0">
                <a:spcBef>
                  <a:spcPct val="20000"/>
                </a:spcBef>
                <a:spcAft>
                  <a:spcPct val="0"/>
                </a:spcAft>
                <a:buSzPct val="150000"/>
                <a:buFont typeface="Arial" panose="020B0604020202020204" pitchFamily="34" charset="0"/>
                <a:buChar char="•"/>
                <a:defRPr sz="1200">
                  <a:solidFill>
                    <a:schemeClr val="tx1"/>
                  </a:solidFill>
                  <a:latin typeface="Calibri" panose="020F0502020204030204" pitchFamily="34" charset="0"/>
                </a:defRPr>
              </a:lvl3pPr>
              <a:lvl4pPr marL="1600200" indent="-228600" algn="l" rtl="0" eaLnBrk="0" fontAlgn="base" hangingPunct="0">
                <a:spcBef>
                  <a:spcPct val="20000"/>
                </a:spcBef>
                <a:spcAft>
                  <a:spcPct val="0"/>
                </a:spcAft>
                <a:buChar char="–"/>
                <a:defRPr sz="1600">
                  <a:solidFill>
                    <a:schemeClr val="accent2"/>
                  </a:solidFill>
                  <a:latin typeface="Arial" charset="0"/>
                </a:defRPr>
              </a:lvl4pPr>
              <a:lvl5pPr marL="2057400" indent="-228600" algn="l" rtl="0" eaLnBrk="0" fontAlgn="base" hangingPunct="0">
                <a:spcBef>
                  <a:spcPct val="20000"/>
                </a:spcBef>
                <a:spcAft>
                  <a:spcPct val="0"/>
                </a:spcAft>
                <a:buChar char="»"/>
                <a:defRPr sz="1600">
                  <a:solidFill>
                    <a:schemeClr val="accent2"/>
                  </a:solidFill>
                  <a:latin typeface="Arial" charset="0"/>
                </a:defRPr>
              </a:lvl5pPr>
              <a:lvl6pPr marL="2514600" indent="-228600" algn="l" rtl="0" fontAlgn="base">
                <a:spcBef>
                  <a:spcPct val="20000"/>
                </a:spcBef>
                <a:spcAft>
                  <a:spcPct val="0"/>
                </a:spcAft>
                <a:buChar char="»"/>
                <a:defRPr sz="1600">
                  <a:solidFill>
                    <a:schemeClr val="accent2"/>
                  </a:solidFill>
                  <a:latin typeface="Arial" charset="0"/>
                </a:defRPr>
              </a:lvl6pPr>
              <a:lvl7pPr marL="2971800" indent="-228600" algn="l" rtl="0" fontAlgn="base">
                <a:spcBef>
                  <a:spcPct val="20000"/>
                </a:spcBef>
                <a:spcAft>
                  <a:spcPct val="0"/>
                </a:spcAft>
                <a:buChar char="»"/>
                <a:defRPr sz="1600">
                  <a:solidFill>
                    <a:schemeClr val="accent2"/>
                  </a:solidFill>
                  <a:latin typeface="Arial" charset="0"/>
                </a:defRPr>
              </a:lvl7pPr>
              <a:lvl8pPr marL="3429000" indent="-228600" algn="l" rtl="0" fontAlgn="base">
                <a:spcBef>
                  <a:spcPct val="20000"/>
                </a:spcBef>
                <a:spcAft>
                  <a:spcPct val="0"/>
                </a:spcAft>
                <a:buChar char="»"/>
                <a:defRPr sz="1600">
                  <a:solidFill>
                    <a:schemeClr val="accent2"/>
                  </a:solidFill>
                  <a:latin typeface="Arial" charset="0"/>
                </a:defRPr>
              </a:lvl8pPr>
              <a:lvl9pPr marL="3886200" indent="-228600" algn="l" rtl="0" fontAlgn="base">
                <a:spcBef>
                  <a:spcPct val="20000"/>
                </a:spcBef>
                <a:spcAft>
                  <a:spcPct val="0"/>
                </a:spcAft>
                <a:buChar char="»"/>
                <a:defRPr sz="1600">
                  <a:solidFill>
                    <a:schemeClr val="accent2"/>
                  </a:solidFill>
                  <a:latin typeface="Arial" charset="0"/>
                </a:defRPr>
              </a:lvl9pPr>
            </a:lstStyle>
            <a:p>
              <a:pPr marL="0" indent="0" algn="ctr" eaLnBrk="1" hangingPunct="1">
                <a:buFont typeface="Arial" panose="020B0604020202020204" pitchFamily="34" charset="0"/>
                <a:buNone/>
              </a:pPr>
              <a:r>
                <a:rPr lang="en-GB" sz="1200" i="0" kern="0">
                  <a:solidFill>
                    <a:schemeClr val="accent3"/>
                  </a:solidFill>
                  <a:latin typeface="+mj-lt"/>
                </a:rPr>
                <a:t>Francesca Wheble</a:t>
              </a:r>
            </a:p>
            <a:p>
              <a:pPr marL="0" indent="0" algn="ctr" eaLnBrk="1" hangingPunct="1">
                <a:buFont typeface="Arial" panose="020B0604020202020204" pitchFamily="34" charset="0"/>
                <a:buNone/>
              </a:pPr>
              <a:r>
                <a:rPr lang="en-GB" sz="1000" kern="0">
                  <a:latin typeface="+mn-lt"/>
                </a:rPr>
                <a:t>Responsible Investment Analyst</a:t>
              </a:r>
            </a:p>
          </p:txBody>
        </p:sp>
      </p:grpSp>
      <p:pic>
        <p:nvPicPr>
          <p:cNvPr id="21" name="Picture 20">
            <a:extLst>
              <a:ext uri="{FF2B5EF4-FFF2-40B4-BE49-F238E27FC236}">
                <a16:creationId xmlns:a16="http://schemas.microsoft.com/office/drawing/2014/main" id="{13149710-DA8B-7362-53E3-D7D70BCDB524}"/>
              </a:ext>
            </a:extLst>
          </p:cNvPr>
          <p:cNvPicPr>
            <a:picLocks noChangeAspect="1"/>
          </p:cNvPicPr>
          <p:nvPr/>
        </p:nvPicPr>
        <p:blipFill>
          <a:blip r:embed="rId4"/>
          <a:stretch>
            <a:fillRect/>
          </a:stretch>
        </p:blipFill>
        <p:spPr>
          <a:xfrm>
            <a:off x="9292444" y="1210592"/>
            <a:ext cx="1526400" cy="1526400"/>
          </a:xfrm>
          <a:custGeom>
            <a:avLst/>
            <a:gdLst>
              <a:gd name="connsiteX0" fmla="*/ 62896 w 1063155"/>
              <a:gd name="connsiteY0" fmla="*/ 0 h 1063155"/>
              <a:gd name="connsiteX1" fmla="*/ 1000259 w 1063155"/>
              <a:gd name="connsiteY1" fmla="*/ 0 h 1063155"/>
              <a:gd name="connsiteX2" fmla="*/ 1063155 w 1063155"/>
              <a:gd name="connsiteY2" fmla="*/ 62896 h 1063155"/>
              <a:gd name="connsiteX3" fmla="*/ 1063155 w 1063155"/>
              <a:gd name="connsiteY3" fmla="*/ 1000259 h 1063155"/>
              <a:gd name="connsiteX4" fmla="*/ 1000259 w 1063155"/>
              <a:gd name="connsiteY4" fmla="*/ 1063155 h 1063155"/>
              <a:gd name="connsiteX5" fmla="*/ 62896 w 1063155"/>
              <a:gd name="connsiteY5" fmla="*/ 1063155 h 1063155"/>
              <a:gd name="connsiteX6" fmla="*/ 0 w 1063155"/>
              <a:gd name="connsiteY6" fmla="*/ 1000259 h 1063155"/>
              <a:gd name="connsiteX7" fmla="*/ 0 w 1063155"/>
              <a:gd name="connsiteY7" fmla="*/ 62896 h 1063155"/>
              <a:gd name="connsiteX8" fmla="*/ 62896 w 1063155"/>
              <a:gd name="connsiteY8" fmla="*/ 0 h 106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155" h="1063155">
                <a:moveTo>
                  <a:pt x="62896" y="0"/>
                </a:moveTo>
                <a:lnTo>
                  <a:pt x="1000259" y="0"/>
                </a:lnTo>
                <a:cubicBezTo>
                  <a:pt x="1034996" y="0"/>
                  <a:pt x="1063155" y="28159"/>
                  <a:pt x="1063155" y="62896"/>
                </a:cubicBezTo>
                <a:lnTo>
                  <a:pt x="1063155" y="1000259"/>
                </a:lnTo>
                <a:cubicBezTo>
                  <a:pt x="1063155" y="1034996"/>
                  <a:pt x="1034996" y="1063155"/>
                  <a:pt x="1000259" y="1063155"/>
                </a:cubicBezTo>
                <a:lnTo>
                  <a:pt x="62896" y="1063155"/>
                </a:lnTo>
                <a:cubicBezTo>
                  <a:pt x="28159" y="1063155"/>
                  <a:pt x="0" y="1034996"/>
                  <a:pt x="0" y="1000259"/>
                </a:cubicBezTo>
                <a:lnTo>
                  <a:pt x="0" y="62896"/>
                </a:lnTo>
                <a:cubicBezTo>
                  <a:pt x="0" y="28159"/>
                  <a:pt x="28159" y="0"/>
                  <a:pt x="62896" y="0"/>
                </a:cubicBezTo>
                <a:close/>
              </a:path>
            </a:pathLst>
          </a:custGeom>
          <a:solidFill>
            <a:schemeClr val="accent4">
              <a:lumMod val="40000"/>
              <a:lumOff val="60000"/>
            </a:schemeClr>
          </a:solidFill>
        </p:spPr>
      </p:pic>
    </p:spTree>
    <p:extLst>
      <p:ext uri="{BB962C8B-B14F-4D97-AF65-F5344CB8AC3E}">
        <p14:creationId xmlns:p14="http://schemas.microsoft.com/office/powerpoint/2010/main" val="1985610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Rounded Corners 56">
            <a:extLst>
              <a:ext uri="{FF2B5EF4-FFF2-40B4-BE49-F238E27FC236}">
                <a16:creationId xmlns:a16="http://schemas.microsoft.com/office/drawing/2014/main" id="{BC0F05B2-29F2-4825-B6B6-D911EAF731D2}"/>
              </a:ext>
            </a:extLst>
          </p:cNvPr>
          <p:cNvSpPr/>
          <p:nvPr/>
        </p:nvSpPr>
        <p:spPr>
          <a:xfrm>
            <a:off x="426011" y="5304315"/>
            <a:ext cx="11339977" cy="621145"/>
          </a:xfrm>
          <a:prstGeom prst="roundRect">
            <a:avLst>
              <a:gd name="adj" fmla="val 13601"/>
            </a:avLst>
          </a:prstGeom>
          <a:solidFill>
            <a:schemeClr val="accent6">
              <a:alpha val="30000"/>
            </a:schemeClr>
          </a:solidFill>
          <a:ln>
            <a:noFill/>
          </a:ln>
        </p:spPr>
        <p:style>
          <a:lnRef idx="0">
            <a:scrgbClr r="0" g="0" b="0"/>
          </a:lnRef>
          <a:fillRef idx="0">
            <a:scrgbClr r="0" g="0" b="0"/>
          </a:fillRef>
          <a:effectRef idx="0">
            <a:scrgbClr r="0" g="0" b="0"/>
          </a:effectRef>
          <a:fontRef idx="minor">
            <a:schemeClr val="lt1"/>
          </a:fontRef>
        </p:style>
        <p:txBody>
          <a:bodyPr lIns="457200" rtlCol="0" anchor="ctr"/>
          <a:lstStyle/>
          <a:p>
            <a:pPr algn="ctr"/>
            <a:r>
              <a:rPr lang="en-GB" sz="1600" b="1">
                <a:solidFill>
                  <a:schemeClr val="tx1"/>
                </a:solidFill>
                <a:latin typeface="+mj-lt"/>
              </a:rPr>
              <a:t>Concentrated portfolio of high-quality, mid-cap focused, growth companies, </a:t>
            </a:r>
          </a:p>
          <a:p>
            <a:pPr algn="ctr"/>
            <a:r>
              <a:rPr lang="en-GB" sz="1600" b="1">
                <a:solidFill>
                  <a:schemeClr val="tx1"/>
                </a:solidFill>
                <a:latin typeface="+mj-lt"/>
              </a:rPr>
              <a:t>with sustainable products and practices</a:t>
            </a:r>
          </a:p>
        </p:txBody>
      </p:sp>
      <p:sp>
        <p:nvSpPr>
          <p:cNvPr id="2" name="Title 1">
            <a:extLst>
              <a:ext uri="{FF2B5EF4-FFF2-40B4-BE49-F238E27FC236}">
                <a16:creationId xmlns:a16="http://schemas.microsoft.com/office/drawing/2014/main" id="{C71C32CA-BE13-4AD7-A7BE-1429154F6D58}"/>
              </a:ext>
            </a:extLst>
          </p:cNvPr>
          <p:cNvSpPr>
            <a:spLocks noGrp="1"/>
          </p:cNvSpPr>
          <p:nvPr>
            <p:ph type="title"/>
          </p:nvPr>
        </p:nvSpPr>
        <p:spPr/>
        <p:txBody>
          <a:bodyPr>
            <a:noAutofit/>
          </a:bodyPr>
          <a:lstStyle/>
          <a:p>
            <a:r>
              <a:rPr lang="en-GB"/>
              <a:t>Philosophy</a:t>
            </a:r>
          </a:p>
        </p:txBody>
      </p:sp>
      <p:sp>
        <p:nvSpPr>
          <p:cNvPr id="55" name="Rounded Rectangle 41">
            <a:extLst>
              <a:ext uri="{FF2B5EF4-FFF2-40B4-BE49-F238E27FC236}">
                <a16:creationId xmlns:a16="http://schemas.microsoft.com/office/drawing/2014/main" id="{338194D8-605C-46A2-AA2D-4A5B03657A79}"/>
              </a:ext>
            </a:extLst>
          </p:cNvPr>
          <p:cNvSpPr/>
          <p:nvPr/>
        </p:nvSpPr>
        <p:spPr>
          <a:xfrm>
            <a:off x="9206757" y="1243111"/>
            <a:ext cx="2254173" cy="54864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sz="2000" i="0" u="none" strike="noStrike" kern="1200" cap="none" spc="0" normalizeH="0" baseline="0" noProof="0">
                <a:ln>
                  <a:noFill/>
                </a:ln>
                <a:solidFill>
                  <a:schemeClr val="bg1"/>
                </a:solidFill>
                <a:effectLst/>
                <a:uLnTx/>
                <a:uFillTx/>
                <a:latin typeface="+mj-lt"/>
              </a:rPr>
              <a:t>Conviction</a:t>
            </a:r>
          </a:p>
        </p:txBody>
      </p:sp>
      <p:sp>
        <p:nvSpPr>
          <p:cNvPr id="42" name="Rounded Rectangle 7">
            <a:extLst>
              <a:ext uri="{FF2B5EF4-FFF2-40B4-BE49-F238E27FC236}">
                <a16:creationId xmlns:a16="http://schemas.microsoft.com/office/drawing/2014/main" id="{C1E96027-4915-4201-B8D9-49A1FE9596CD}"/>
              </a:ext>
            </a:extLst>
          </p:cNvPr>
          <p:cNvSpPr/>
          <p:nvPr/>
        </p:nvSpPr>
        <p:spPr>
          <a:xfrm>
            <a:off x="9198465" y="1791749"/>
            <a:ext cx="2262466" cy="3106249"/>
          </a:xfrm>
          <a:prstGeom prst="roundRect">
            <a:avLst>
              <a:gd name="adj" fmla="val 5182"/>
            </a:avLst>
          </a:prstGeom>
          <a:solidFill>
            <a:srgbClr val="9DB9D5">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t"/>
          <a:lstStyle/>
          <a:p>
            <a:pPr marL="0" marR="0" lvl="0" indent="0" algn="l" defTabSz="914400" rtl="0" eaLnBrk="1" fontAlgn="base" latinLnBrk="0" hangingPunct="1">
              <a:lnSpc>
                <a:spcPct val="100000"/>
              </a:lnSpc>
              <a:spcBef>
                <a:spcPts val="600"/>
              </a:spcBef>
              <a:spcAft>
                <a:spcPts val="600"/>
              </a:spcAft>
              <a:buClr>
                <a:prstClr val="white"/>
              </a:buClr>
              <a:buSzTx/>
              <a:buFontTx/>
              <a:buNone/>
              <a:tabLst/>
              <a:defRPr/>
            </a:pPr>
            <a:r>
              <a:rPr kumimoji="0" lang="en-GB" sz="1200" i="0" u="none" strike="noStrike" kern="1200" cap="none" spc="0" normalizeH="0" baseline="0" noProof="0">
                <a:ln>
                  <a:noFill/>
                </a:ln>
                <a:solidFill>
                  <a:schemeClr val="tx1"/>
                </a:solidFill>
                <a:effectLst/>
                <a:uLnTx/>
                <a:uFillTx/>
                <a:cs typeface="Arial" panose="020B0604020202020204" pitchFamily="34" charset="0"/>
              </a:rPr>
              <a:t>The Fund is </a:t>
            </a:r>
            <a:r>
              <a:rPr lang="en-GB" sz="1200">
                <a:solidFill>
                  <a:schemeClr val="tx1"/>
                </a:solidFill>
                <a:cs typeface="Arial" panose="020B0604020202020204" pitchFamily="34" charset="0"/>
              </a:rPr>
              <a:t>fully-invested and </a:t>
            </a:r>
            <a:r>
              <a:rPr kumimoji="0" lang="en-GB" sz="1200" i="0" u="none" strike="noStrike" kern="1200" cap="none" spc="0" normalizeH="0" baseline="0" noProof="0">
                <a:ln>
                  <a:noFill/>
                </a:ln>
                <a:solidFill>
                  <a:schemeClr val="tx1"/>
                </a:solidFill>
                <a:effectLst/>
                <a:uLnTx/>
                <a:uFillTx/>
                <a:cs typeface="Arial" panose="020B0604020202020204" pitchFamily="34" charset="0"/>
              </a:rPr>
              <a:t>typically has </a:t>
            </a:r>
            <a:r>
              <a:rPr kumimoji="0" lang="en-GB" sz="1200" b="1" i="0" u="none" strike="noStrike" kern="1200" cap="none" spc="0" normalizeH="0" baseline="0" noProof="0">
                <a:ln>
                  <a:noFill/>
                </a:ln>
                <a:solidFill>
                  <a:schemeClr val="tx1"/>
                </a:solidFill>
                <a:effectLst/>
                <a:uLnTx/>
                <a:uFillTx/>
                <a:cs typeface="Arial" panose="020B0604020202020204" pitchFamily="34" charset="0"/>
              </a:rPr>
              <a:t>30 equally weighted positions</a:t>
            </a:r>
          </a:p>
          <a:p>
            <a:pPr marL="0" marR="0" lvl="0" indent="0" algn="l" defTabSz="914400" rtl="0" eaLnBrk="1" fontAlgn="base" latinLnBrk="0" hangingPunct="1">
              <a:lnSpc>
                <a:spcPct val="100000"/>
              </a:lnSpc>
              <a:spcBef>
                <a:spcPts val="600"/>
              </a:spcBef>
              <a:spcAft>
                <a:spcPts val="600"/>
              </a:spcAft>
              <a:buClr>
                <a:prstClr val="white"/>
              </a:buClr>
              <a:buSzTx/>
              <a:buFontTx/>
              <a:buNone/>
              <a:tabLst/>
              <a:defRPr/>
            </a:pPr>
            <a:r>
              <a:rPr kumimoji="0" lang="en-GB" sz="1200" i="0" u="none" strike="noStrike" kern="1200" cap="none" spc="0" normalizeH="0" baseline="0" noProof="0">
                <a:ln>
                  <a:noFill/>
                </a:ln>
                <a:solidFill>
                  <a:schemeClr val="tx1"/>
                </a:solidFill>
                <a:effectLst/>
                <a:uLnTx/>
                <a:uFillTx/>
                <a:cs typeface="Arial" panose="020B0604020202020204" pitchFamily="34" charset="0"/>
              </a:rPr>
              <a:t>We target a </a:t>
            </a:r>
            <a:r>
              <a:rPr kumimoji="0" lang="en-GB" sz="1200" b="1" i="0" u="none" strike="noStrike" kern="1200" cap="none" spc="0" normalizeH="0" baseline="0" noProof="0">
                <a:ln>
                  <a:noFill/>
                </a:ln>
                <a:solidFill>
                  <a:schemeClr val="tx1"/>
                </a:solidFill>
                <a:effectLst/>
                <a:uLnTx/>
                <a:uFillTx/>
                <a:cs typeface="Arial" panose="020B0604020202020204" pitchFamily="34" charset="0"/>
              </a:rPr>
              <a:t>low turnover </a:t>
            </a:r>
            <a:r>
              <a:rPr kumimoji="0" lang="en-GB" sz="1200" i="0" u="none" strike="noStrike" kern="1200" cap="none" spc="0" normalizeH="0" baseline="0" noProof="0">
                <a:ln>
                  <a:noFill/>
                </a:ln>
                <a:solidFill>
                  <a:schemeClr val="tx1"/>
                </a:solidFill>
                <a:effectLst/>
                <a:uLnTx/>
                <a:uFillTx/>
                <a:cs typeface="Arial" panose="020B0604020202020204" pitchFamily="34" charset="0"/>
              </a:rPr>
              <a:t>with an average 3 – 5 year investment horizon</a:t>
            </a:r>
          </a:p>
        </p:txBody>
      </p:sp>
      <p:sp>
        <p:nvSpPr>
          <p:cNvPr id="53" name="Rounded Rectangle 38">
            <a:extLst>
              <a:ext uri="{FF2B5EF4-FFF2-40B4-BE49-F238E27FC236}">
                <a16:creationId xmlns:a16="http://schemas.microsoft.com/office/drawing/2014/main" id="{3EA1FFDA-A0F9-4847-91FB-C2F43F4AA000}"/>
              </a:ext>
            </a:extLst>
          </p:cNvPr>
          <p:cNvSpPr/>
          <p:nvPr/>
        </p:nvSpPr>
        <p:spPr>
          <a:xfrm>
            <a:off x="791178" y="1243110"/>
            <a:ext cx="2270756" cy="54864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sz="2000" i="0" u="none" strike="noStrike" kern="1200" cap="none" spc="0" normalizeH="0" baseline="0" noProof="0">
                <a:ln>
                  <a:noFill/>
                </a:ln>
                <a:solidFill>
                  <a:schemeClr val="bg1"/>
                </a:solidFill>
                <a:effectLst/>
                <a:uLnTx/>
                <a:uFillTx/>
                <a:latin typeface="+mj-lt"/>
              </a:rPr>
              <a:t>Quality</a:t>
            </a:r>
          </a:p>
        </p:txBody>
      </p:sp>
      <p:sp>
        <p:nvSpPr>
          <p:cNvPr id="44" name="Rounded Rectangle 35">
            <a:extLst>
              <a:ext uri="{FF2B5EF4-FFF2-40B4-BE49-F238E27FC236}">
                <a16:creationId xmlns:a16="http://schemas.microsoft.com/office/drawing/2014/main" id="{3D23372E-5CEC-4749-BBE3-EC73AF199EC5}"/>
              </a:ext>
            </a:extLst>
          </p:cNvPr>
          <p:cNvSpPr/>
          <p:nvPr/>
        </p:nvSpPr>
        <p:spPr>
          <a:xfrm>
            <a:off x="782884" y="1791749"/>
            <a:ext cx="2262467" cy="3106251"/>
          </a:xfrm>
          <a:prstGeom prst="roundRect">
            <a:avLst>
              <a:gd name="adj" fmla="val 4362"/>
            </a:avLst>
          </a:prstGeom>
          <a:solidFill>
            <a:srgbClr val="9DB9D5">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t"/>
          <a:lstStyle/>
          <a:p>
            <a:r>
              <a:rPr lang="en-GB" sz="1200">
                <a:solidFill>
                  <a:schemeClr val="tx1"/>
                </a:solidFill>
                <a:cs typeface="Arial" panose="020B0604020202020204" pitchFamily="34" charset="0"/>
              </a:rPr>
              <a:t>We focus on companies with a long </a:t>
            </a:r>
            <a:r>
              <a:rPr lang="en-GB" sz="1200" b="1">
                <a:solidFill>
                  <a:schemeClr val="tx1"/>
                </a:solidFill>
                <a:cs typeface="Arial" panose="020B0604020202020204" pitchFamily="34" charset="0"/>
              </a:rPr>
              <a:t>history of persistently high &amp; improving return on capital</a:t>
            </a:r>
          </a:p>
          <a:p>
            <a:pPr marL="171450" indent="-171450">
              <a:buFont typeface="Arial" panose="020B0604020202020204" pitchFamily="34" charset="0"/>
              <a:buChar char="•"/>
            </a:pPr>
            <a:endParaRPr lang="en-GB" sz="1200">
              <a:solidFill>
                <a:schemeClr val="tx1"/>
              </a:solidFill>
              <a:cs typeface="Arial" panose="020B0604020202020204" pitchFamily="34" charset="0"/>
            </a:endParaRPr>
          </a:p>
          <a:p>
            <a:r>
              <a:rPr lang="en-GB" sz="1200">
                <a:solidFill>
                  <a:schemeClr val="tx1"/>
                </a:solidFill>
                <a:cs typeface="Arial" panose="020B0604020202020204" pitchFamily="34" charset="0"/>
              </a:rPr>
              <a:t>We focus on </a:t>
            </a:r>
            <a:r>
              <a:rPr lang="en-GB" sz="1200" b="1">
                <a:solidFill>
                  <a:schemeClr val="tx1"/>
                </a:solidFill>
                <a:cs typeface="Arial" panose="020B0604020202020204" pitchFamily="34" charset="0"/>
              </a:rPr>
              <a:t>balance sheet strength</a:t>
            </a:r>
            <a:r>
              <a:rPr lang="en-GB" sz="1200">
                <a:solidFill>
                  <a:schemeClr val="tx1"/>
                </a:solidFill>
                <a:cs typeface="Arial" panose="020B0604020202020204" pitchFamily="34" charset="0"/>
              </a:rPr>
              <a:t> and avoid highly leveraged companies</a:t>
            </a:r>
          </a:p>
        </p:txBody>
      </p:sp>
      <p:sp>
        <p:nvSpPr>
          <p:cNvPr id="51" name="Rounded Rectangle 30">
            <a:extLst>
              <a:ext uri="{FF2B5EF4-FFF2-40B4-BE49-F238E27FC236}">
                <a16:creationId xmlns:a16="http://schemas.microsoft.com/office/drawing/2014/main" id="{C528CB20-F089-4309-8C69-CBA76C6409F7}"/>
              </a:ext>
            </a:extLst>
          </p:cNvPr>
          <p:cNvSpPr/>
          <p:nvPr/>
        </p:nvSpPr>
        <p:spPr>
          <a:xfrm>
            <a:off x="3596371" y="1243112"/>
            <a:ext cx="2262464" cy="54864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50000"/>
              </a:spcBef>
              <a:spcAft>
                <a:spcPct val="0"/>
              </a:spcAft>
            </a:pPr>
            <a:r>
              <a:rPr lang="en-GB" sz="2000">
                <a:solidFill>
                  <a:schemeClr val="bg1"/>
                </a:solidFill>
                <a:latin typeface="+mj-lt"/>
              </a:rPr>
              <a:t>Sustainability</a:t>
            </a:r>
          </a:p>
        </p:txBody>
      </p:sp>
      <p:sp>
        <p:nvSpPr>
          <p:cNvPr id="46" name="Rounded Rectangle 27">
            <a:extLst>
              <a:ext uri="{FF2B5EF4-FFF2-40B4-BE49-F238E27FC236}">
                <a16:creationId xmlns:a16="http://schemas.microsoft.com/office/drawing/2014/main" id="{F60A13D1-3FF3-4261-A26C-66BB540389FF}"/>
              </a:ext>
            </a:extLst>
          </p:cNvPr>
          <p:cNvSpPr/>
          <p:nvPr/>
        </p:nvSpPr>
        <p:spPr>
          <a:xfrm>
            <a:off x="3588077" y="1791751"/>
            <a:ext cx="2262467" cy="3106252"/>
          </a:xfrm>
          <a:prstGeom prst="roundRect">
            <a:avLst>
              <a:gd name="adj" fmla="val 4772"/>
            </a:avLst>
          </a:prstGeom>
          <a:solidFill>
            <a:srgbClr val="9DB9D5">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t"/>
          <a:lstStyle/>
          <a:p>
            <a:r>
              <a:rPr lang="en-GB" sz="1200" b="1">
                <a:solidFill>
                  <a:schemeClr val="tx1"/>
                </a:solidFill>
                <a:latin typeface="+mj-lt"/>
                <a:cs typeface="Arial" panose="020B0604020202020204" pitchFamily="34" charset="0"/>
              </a:rPr>
              <a:t>Exclusionary</a:t>
            </a:r>
          </a:p>
          <a:p>
            <a:r>
              <a:rPr lang="en-GB" sz="1200">
                <a:solidFill>
                  <a:schemeClr val="tx1"/>
                </a:solidFill>
                <a:cs typeface="Arial" panose="020B0604020202020204" pitchFamily="34" charset="0"/>
              </a:rPr>
              <a:t>We exclude companies which produce harmful products, and which have poor ESG practices</a:t>
            </a:r>
          </a:p>
          <a:p>
            <a:pPr marL="171450" indent="-171450">
              <a:buFont typeface="Arial" panose="020B0604020202020204" pitchFamily="34" charset="0"/>
              <a:buChar char="•"/>
            </a:pPr>
            <a:endParaRPr lang="en-GB" sz="1200" b="1">
              <a:solidFill>
                <a:schemeClr val="tx1"/>
              </a:solidFill>
              <a:latin typeface="Calibri" panose="020F0502020204030204" pitchFamily="34" charset="0"/>
              <a:cs typeface="Arial" panose="020B0604020202020204" pitchFamily="34" charset="0"/>
            </a:endParaRPr>
          </a:p>
          <a:p>
            <a:r>
              <a:rPr lang="en-GB" sz="1200" b="1">
                <a:solidFill>
                  <a:schemeClr val="tx1"/>
                </a:solidFill>
                <a:latin typeface="+mj-lt"/>
                <a:cs typeface="Arial" panose="020B0604020202020204" pitchFamily="34" charset="0"/>
              </a:rPr>
              <a:t>Sustainability Assessment</a:t>
            </a:r>
          </a:p>
          <a:p>
            <a:r>
              <a:rPr lang="en-GB" sz="1200">
                <a:solidFill>
                  <a:schemeClr val="tx1"/>
                </a:solidFill>
                <a:cs typeface="Arial" panose="020B0604020202020204" pitchFamily="34" charset="0"/>
              </a:rPr>
              <a:t>We seek companies aligned to our sustainability themes, and which score well on our ESG scorecard</a:t>
            </a:r>
          </a:p>
          <a:p>
            <a:pPr marL="0" marR="0" lvl="0" indent="0" algn="l" defTabSz="914400" rtl="0" eaLnBrk="1" fontAlgn="base" latinLnBrk="0" hangingPunct="1">
              <a:lnSpc>
                <a:spcPct val="100000"/>
              </a:lnSpc>
              <a:spcBef>
                <a:spcPts val="600"/>
              </a:spcBef>
              <a:spcAft>
                <a:spcPts val="600"/>
              </a:spcAft>
              <a:buClr>
                <a:prstClr val="white"/>
              </a:buClr>
              <a:buSzTx/>
              <a:buFontTx/>
              <a:buNone/>
              <a:tabLst/>
              <a:defRPr/>
            </a:pPr>
            <a:endParaRPr kumimoji="0" lang="en-GB" sz="1200" i="0" u="none" strike="noStrike" kern="1200" cap="none" spc="0" normalizeH="0" baseline="0" noProof="0">
              <a:ln>
                <a:noFill/>
              </a:ln>
              <a:solidFill>
                <a:schemeClr val="tx1"/>
              </a:solidFill>
              <a:effectLst/>
              <a:uLnTx/>
              <a:uFillTx/>
              <a:cs typeface="Arial" panose="020B0604020202020204" pitchFamily="34" charset="0"/>
            </a:endParaRPr>
          </a:p>
        </p:txBody>
      </p:sp>
      <p:sp>
        <p:nvSpPr>
          <p:cNvPr id="49" name="Rounded Rectangle 22">
            <a:extLst>
              <a:ext uri="{FF2B5EF4-FFF2-40B4-BE49-F238E27FC236}">
                <a16:creationId xmlns:a16="http://schemas.microsoft.com/office/drawing/2014/main" id="{FAF1065A-F7A4-4C2B-84C4-30021345C213}"/>
              </a:ext>
            </a:extLst>
          </p:cNvPr>
          <p:cNvSpPr/>
          <p:nvPr/>
        </p:nvSpPr>
        <p:spPr>
          <a:xfrm>
            <a:off x="6401563" y="1243110"/>
            <a:ext cx="2262465" cy="54864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sz="2000" i="0" u="none" strike="noStrike" kern="1200" cap="none" spc="0" normalizeH="0" baseline="0" noProof="0">
                <a:ln>
                  <a:noFill/>
                </a:ln>
                <a:solidFill>
                  <a:schemeClr val="bg1"/>
                </a:solidFill>
                <a:effectLst/>
                <a:uLnTx/>
                <a:uFillTx/>
                <a:latin typeface="+mj-lt"/>
              </a:rPr>
              <a:t>Growth</a:t>
            </a:r>
          </a:p>
        </p:txBody>
      </p:sp>
      <p:sp>
        <p:nvSpPr>
          <p:cNvPr id="48" name="Rounded Rectangle 19">
            <a:extLst>
              <a:ext uri="{FF2B5EF4-FFF2-40B4-BE49-F238E27FC236}">
                <a16:creationId xmlns:a16="http://schemas.microsoft.com/office/drawing/2014/main" id="{82647559-CD81-4913-A653-99CADA062C75}"/>
              </a:ext>
            </a:extLst>
          </p:cNvPr>
          <p:cNvSpPr/>
          <p:nvPr/>
        </p:nvSpPr>
        <p:spPr>
          <a:xfrm>
            <a:off x="6393271" y="1791750"/>
            <a:ext cx="2262466" cy="3106249"/>
          </a:xfrm>
          <a:prstGeom prst="roundRect">
            <a:avLst>
              <a:gd name="adj" fmla="val 4362"/>
            </a:avLst>
          </a:prstGeom>
          <a:solidFill>
            <a:srgbClr val="9DB9D5">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t"/>
          <a:lstStyle/>
          <a:p>
            <a:r>
              <a:rPr lang="en-GB" sz="1200">
                <a:solidFill>
                  <a:schemeClr val="tx1"/>
                </a:solidFill>
                <a:cs typeface="Arial" panose="020B0604020202020204" pitchFamily="34" charset="0"/>
              </a:rPr>
              <a:t>We look for companies that can </a:t>
            </a:r>
            <a:r>
              <a:rPr lang="en-GB" sz="1200" b="1">
                <a:solidFill>
                  <a:schemeClr val="tx1"/>
                </a:solidFill>
                <a:cs typeface="Arial" panose="020B0604020202020204" pitchFamily="34" charset="0"/>
              </a:rPr>
              <a:t>grow profitably </a:t>
            </a:r>
            <a:r>
              <a:rPr lang="en-GB" sz="1200">
                <a:solidFill>
                  <a:schemeClr val="tx1"/>
                </a:solidFill>
                <a:cs typeface="Arial" panose="020B0604020202020204" pitchFamily="34" charset="0"/>
              </a:rPr>
              <a:t>without the need for significant external capital.</a:t>
            </a:r>
          </a:p>
          <a:p>
            <a:endParaRPr lang="en-GB" sz="1200">
              <a:solidFill>
                <a:schemeClr val="tx1"/>
              </a:solidFill>
              <a:cs typeface="Arial" panose="020B0604020202020204" pitchFamily="34" charset="0"/>
            </a:endParaRPr>
          </a:p>
          <a:p>
            <a:r>
              <a:rPr lang="en-GB" sz="1200">
                <a:solidFill>
                  <a:schemeClr val="tx1"/>
                </a:solidFill>
                <a:cs typeface="Arial" panose="020B0604020202020204" pitchFamily="34" charset="0"/>
              </a:rPr>
              <a:t>We aim to </a:t>
            </a:r>
            <a:r>
              <a:rPr lang="en-GB" sz="1200" b="1">
                <a:solidFill>
                  <a:schemeClr val="tx1"/>
                </a:solidFill>
                <a:cs typeface="Arial" panose="020B0604020202020204" pitchFamily="34" charset="0"/>
              </a:rPr>
              <a:t>avoid overpaying </a:t>
            </a:r>
            <a:r>
              <a:rPr lang="en-GB" sz="1200">
                <a:solidFill>
                  <a:schemeClr val="tx1"/>
                </a:solidFill>
                <a:cs typeface="Arial" panose="020B0604020202020204" pitchFamily="34" charset="0"/>
              </a:rPr>
              <a:t>for future growth</a:t>
            </a:r>
          </a:p>
        </p:txBody>
      </p:sp>
      <p:sp>
        <p:nvSpPr>
          <p:cNvPr id="16" name="Text Placeholder 1">
            <a:extLst>
              <a:ext uri="{FF2B5EF4-FFF2-40B4-BE49-F238E27FC236}">
                <a16:creationId xmlns:a16="http://schemas.microsoft.com/office/drawing/2014/main" id="{18BDE966-3647-4EFE-9513-305350073AF6}"/>
              </a:ext>
            </a:extLst>
          </p:cNvPr>
          <p:cNvSpPr txBox="1">
            <a:spLocks/>
          </p:cNvSpPr>
          <p:nvPr/>
        </p:nvSpPr>
        <p:spPr>
          <a:xfrm>
            <a:off x="831853" y="83227"/>
            <a:ext cx="10756247" cy="215444"/>
          </a:xfrm>
          <a:noFill/>
        </p:spPr>
        <p:txBody>
          <a:bodyPr vert="horz" wrap="square" lIns="0" tIns="0" rIns="0" bIns="0" rtlCol="0" anchor="b" anchorCtr="0">
            <a:spAutoFit/>
          </a:bodyPr>
          <a:lstStyle>
            <a:defPPr>
              <a:defRPr lang="en-US"/>
            </a:defPPr>
            <a:lvl1pPr indent="0" defTabSz="914332">
              <a:lnSpc>
                <a:spcPct val="100000"/>
              </a:lnSpc>
              <a:spcBef>
                <a:spcPts val="100"/>
              </a:spcBef>
              <a:spcAft>
                <a:spcPts val="400"/>
              </a:spcAft>
              <a:buFont typeface="Arial" panose="020B0604020202020204" pitchFamily="34" charset="0"/>
              <a:buNone/>
              <a:defRPr lang="en-US" sz="1400" dirty="0" smtClean="0">
                <a:solidFill>
                  <a:schemeClr val="bg1"/>
                </a:solidFill>
              </a:defRPr>
            </a:lvl1pPr>
            <a:lvl2pPr marL="685750" indent="-228584" defTabSz="914332">
              <a:lnSpc>
                <a:spcPct val="100000"/>
              </a:lnSpc>
              <a:spcBef>
                <a:spcPts val="100"/>
              </a:spcBef>
              <a:spcAft>
                <a:spcPts val="400"/>
              </a:spcAft>
              <a:buFont typeface="Arial" panose="020B0604020202020204" pitchFamily="34" charset="0"/>
              <a:buChar char="•"/>
              <a:defRPr sz="2400"/>
            </a:lvl2pPr>
            <a:lvl3pPr marL="1142914" indent="-228584" defTabSz="914332">
              <a:lnSpc>
                <a:spcPct val="100000"/>
              </a:lnSpc>
              <a:spcBef>
                <a:spcPts val="100"/>
              </a:spcBef>
              <a:spcAft>
                <a:spcPts val="400"/>
              </a:spcAft>
              <a:buFont typeface="Arial" panose="020B0604020202020204" pitchFamily="34" charset="0"/>
              <a:buChar char="•"/>
              <a:defRPr sz="2000"/>
            </a:lvl3pPr>
            <a:lvl4pPr marL="1600080" indent="-228584" defTabSz="914332">
              <a:lnSpc>
                <a:spcPct val="100000"/>
              </a:lnSpc>
              <a:spcBef>
                <a:spcPts val="100"/>
              </a:spcBef>
              <a:spcAft>
                <a:spcPts val="400"/>
              </a:spcAft>
              <a:buFont typeface="Arial" panose="020B0604020202020204" pitchFamily="34" charset="0"/>
              <a:buChar char="•"/>
            </a:lvl4pPr>
            <a:lvl5pPr marL="2057247" indent="-228584" defTabSz="914332">
              <a:lnSpc>
                <a:spcPct val="100000"/>
              </a:lnSpc>
              <a:spcBef>
                <a:spcPts val="100"/>
              </a:spcBef>
              <a:spcAft>
                <a:spcPts val="400"/>
              </a:spcAft>
              <a:buFont typeface="Arial" panose="020B0604020202020204" pitchFamily="34" charset="0"/>
              <a:buChar char="•"/>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r>
              <a:rPr lang="en-GB"/>
              <a:t>Guinness Sustainable Global Equity Fund</a:t>
            </a:r>
          </a:p>
        </p:txBody>
      </p:sp>
      <p:sp>
        <p:nvSpPr>
          <p:cNvPr id="6" name="Slide Number Placeholder 5">
            <a:extLst>
              <a:ext uri="{FF2B5EF4-FFF2-40B4-BE49-F238E27FC236}">
                <a16:creationId xmlns:a16="http://schemas.microsoft.com/office/drawing/2014/main" id="{7798DEDD-4CF1-4DB7-A1C1-90BA82AEE357}"/>
              </a:ext>
            </a:extLst>
          </p:cNvPr>
          <p:cNvSpPr>
            <a:spLocks noGrp="1"/>
          </p:cNvSpPr>
          <p:nvPr>
            <p:ph type="sldNum" sz="quarter" idx="12"/>
          </p:nvPr>
        </p:nvSpPr>
        <p:spPr/>
        <p:txBody>
          <a:bodyPr/>
          <a:lstStyle/>
          <a:p>
            <a:fld id="{80C09EF9-B2B1-4CDF-A903-08D723B35DB9}" type="slidenum">
              <a:rPr lang="en-GB" smtClean="0"/>
              <a:pPr/>
              <a:t>5</a:t>
            </a:fld>
            <a:endParaRPr lang="en-GB"/>
          </a:p>
        </p:txBody>
      </p:sp>
    </p:spTree>
    <p:extLst>
      <p:ext uri="{BB962C8B-B14F-4D97-AF65-F5344CB8AC3E}">
        <p14:creationId xmlns:p14="http://schemas.microsoft.com/office/powerpoint/2010/main" val="1893500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0F10B0-2C28-4816-BA28-6C5DCDB7BB75}"/>
              </a:ext>
            </a:extLst>
          </p:cNvPr>
          <p:cNvSpPr>
            <a:spLocks noGrp="1"/>
          </p:cNvSpPr>
          <p:nvPr>
            <p:ph type="body" sz="quarter" idx="12"/>
          </p:nvPr>
        </p:nvSpPr>
        <p:spPr>
          <a:xfrm>
            <a:off x="831853" y="83227"/>
            <a:ext cx="10756247" cy="215444"/>
          </a:xfrm>
        </p:spPr>
        <p:txBody>
          <a:bodyPr/>
          <a:lstStyle/>
          <a:p>
            <a:r>
              <a:rPr lang="en-GB"/>
              <a:t>Quality</a:t>
            </a:r>
          </a:p>
        </p:txBody>
      </p:sp>
      <p:sp>
        <p:nvSpPr>
          <p:cNvPr id="3" name="Text Placeholder 2">
            <a:extLst>
              <a:ext uri="{FF2B5EF4-FFF2-40B4-BE49-F238E27FC236}">
                <a16:creationId xmlns:a16="http://schemas.microsoft.com/office/drawing/2014/main" id="{8BF4AE88-22DF-4910-B6D1-EE8339D038BE}"/>
              </a:ext>
            </a:extLst>
          </p:cNvPr>
          <p:cNvSpPr>
            <a:spLocks noGrp="1"/>
          </p:cNvSpPr>
          <p:nvPr>
            <p:ph type="body" sz="quarter" idx="15"/>
          </p:nvPr>
        </p:nvSpPr>
        <p:spPr/>
        <p:txBody>
          <a:bodyPr/>
          <a:lstStyle/>
          <a:p>
            <a:r>
              <a:rPr lang="en-US"/>
              <a:t>What do we mean by Quality?</a:t>
            </a:r>
            <a:endParaRPr lang="en-GB"/>
          </a:p>
        </p:txBody>
      </p:sp>
      <p:sp>
        <p:nvSpPr>
          <p:cNvPr id="4" name="Rectangle: Rounded Corners 3">
            <a:extLst>
              <a:ext uri="{FF2B5EF4-FFF2-40B4-BE49-F238E27FC236}">
                <a16:creationId xmlns:a16="http://schemas.microsoft.com/office/drawing/2014/main" id="{661C6043-2028-40F2-A0AA-27E0E5D4C3F8}"/>
              </a:ext>
            </a:extLst>
          </p:cNvPr>
          <p:cNvSpPr/>
          <p:nvPr/>
        </p:nvSpPr>
        <p:spPr>
          <a:xfrm>
            <a:off x="838200" y="2937833"/>
            <a:ext cx="5187950" cy="2162755"/>
          </a:xfrm>
          <a:prstGeom prst="roundRect">
            <a:avLst>
              <a:gd name="adj" fmla="val 3087"/>
            </a:avLst>
          </a:prstGeom>
          <a:solidFill>
            <a:schemeClr val="accent6">
              <a:alpha val="3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spcAft>
                <a:spcPts val="600"/>
              </a:spcAft>
            </a:pPr>
            <a:r>
              <a:rPr lang="en-GB" sz="1400" b="1" i="1">
                <a:solidFill>
                  <a:schemeClr val="tx1"/>
                </a:solidFill>
                <a:latin typeface="+mj-lt"/>
                <a:cs typeface="Arial" charset="0"/>
              </a:rPr>
              <a:t>10 consecutive years of &gt;10% Return on Capital</a:t>
            </a:r>
          </a:p>
          <a:p>
            <a:pPr>
              <a:spcAft>
                <a:spcPts val="600"/>
              </a:spcAft>
              <a:buFont typeface="Wingdings" pitchFamily="2" charset="2"/>
              <a:buChar char="§"/>
            </a:pPr>
            <a:endParaRPr lang="en-GB" sz="1100">
              <a:solidFill>
                <a:srgbClr val="000000"/>
              </a:solidFill>
              <a:latin typeface="Calibri" panose="020F0502020204030204" pitchFamily="34" charset="0"/>
              <a:cs typeface="Arial" charset="0"/>
            </a:endParaRPr>
          </a:p>
          <a:p>
            <a:pPr marL="285750" indent="-285750">
              <a:spcAft>
                <a:spcPts val="600"/>
              </a:spcAft>
              <a:buFont typeface="Arial" panose="020B0604020202020204" pitchFamily="34" charset="0"/>
              <a:buChar char="•"/>
            </a:pPr>
            <a:r>
              <a:rPr lang="en-GB" sz="1200">
                <a:solidFill>
                  <a:schemeClr val="tx1"/>
                </a:solidFill>
                <a:cs typeface="Arial" panose="020B0604020202020204" pitchFamily="34" charset="0"/>
              </a:rPr>
              <a:t>10% is well above the average real cost of capital, and leaves only the top quartile of all listed companies globally</a:t>
            </a:r>
          </a:p>
          <a:p>
            <a:pPr marL="285750" indent="-285750">
              <a:spcAft>
                <a:spcPts val="600"/>
              </a:spcAft>
              <a:buFont typeface="Arial" panose="020B0604020202020204" pitchFamily="34" charset="0"/>
              <a:buChar char="•"/>
            </a:pPr>
            <a:r>
              <a:rPr lang="en-GB" sz="1200">
                <a:solidFill>
                  <a:schemeClr val="tx1"/>
                </a:solidFill>
                <a:cs typeface="Arial" panose="020B0604020202020204" pitchFamily="34" charset="0"/>
              </a:rPr>
              <a:t>10 years ensures we only capture companies which have weathered different economic cycles</a:t>
            </a:r>
          </a:p>
          <a:p>
            <a:pPr marL="285750" indent="-285750">
              <a:spcAft>
                <a:spcPts val="600"/>
              </a:spcAft>
              <a:buFont typeface="Arial" panose="020B0604020202020204" pitchFamily="34" charset="0"/>
              <a:buChar char="•"/>
            </a:pPr>
            <a:r>
              <a:rPr lang="en-US" sz="1200">
                <a:solidFill>
                  <a:schemeClr val="tx1"/>
                </a:solidFill>
                <a:cs typeface="Arial" panose="020B0604020202020204" pitchFamily="34" charset="0"/>
              </a:rPr>
              <a:t>10 </a:t>
            </a:r>
            <a:r>
              <a:rPr lang="en-US" sz="1200" u="sng">
                <a:solidFill>
                  <a:schemeClr val="tx1"/>
                </a:solidFill>
                <a:cs typeface="Arial" panose="020B0604020202020204" pitchFamily="34" charset="0"/>
              </a:rPr>
              <a:t>consecutive</a:t>
            </a:r>
            <a:r>
              <a:rPr lang="en-US" sz="1200">
                <a:solidFill>
                  <a:schemeClr val="tx1"/>
                </a:solidFill>
                <a:cs typeface="Arial" panose="020B0604020202020204" pitchFamily="34" charset="0"/>
              </a:rPr>
              <a:t> years, rather than an average, avoids companies with (</a:t>
            </a:r>
            <a:r>
              <a:rPr lang="en-US" sz="1200" err="1">
                <a:solidFill>
                  <a:schemeClr val="tx1"/>
                </a:solidFill>
                <a:cs typeface="Arial" panose="020B0604020202020204" pitchFamily="34" charset="0"/>
              </a:rPr>
              <a:t>i</a:t>
            </a:r>
            <a:r>
              <a:rPr lang="en-US" sz="1200">
                <a:solidFill>
                  <a:schemeClr val="tx1"/>
                </a:solidFill>
                <a:cs typeface="Arial" panose="020B0604020202020204" pitchFamily="34" charset="0"/>
              </a:rPr>
              <a:t>) high average but low current ROC, and (ii) highly cyclical ROC</a:t>
            </a:r>
          </a:p>
        </p:txBody>
      </p:sp>
      <p:sp>
        <p:nvSpPr>
          <p:cNvPr id="5" name="Rectangle: Rounded Corners 4">
            <a:extLst>
              <a:ext uri="{FF2B5EF4-FFF2-40B4-BE49-F238E27FC236}">
                <a16:creationId xmlns:a16="http://schemas.microsoft.com/office/drawing/2014/main" id="{2F0D1499-EFEB-4C1C-95D8-67F15F0DE6F2}"/>
              </a:ext>
            </a:extLst>
          </p:cNvPr>
          <p:cNvSpPr/>
          <p:nvPr/>
        </p:nvSpPr>
        <p:spPr>
          <a:xfrm>
            <a:off x="6165850" y="2923255"/>
            <a:ext cx="5187950" cy="2177333"/>
          </a:xfrm>
          <a:prstGeom prst="roundRect">
            <a:avLst>
              <a:gd name="adj" fmla="val 3087"/>
            </a:avLst>
          </a:prstGeom>
          <a:solidFill>
            <a:schemeClr val="accent6">
              <a:alpha val="30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algn="ctr">
              <a:spcAft>
                <a:spcPts val="600"/>
              </a:spcAft>
            </a:pPr>
            <a:r>
              <a:rPr lang="en-GB" sz="1400" b="1" i="1">
                <a:solidFill>
                  <a:schemeClr val="tx1"/>
                </a:solidFill>
                <a:latin typeface="+mj-lt"/>
                <a:cs typeface="Arial" charset="0"/>
              </a:rPr>
              <a:t>5 consecutive years of &gt;10% ROC </a:t>
            </a:r>
          </a:p>
          <a:p>
            <a:pPr algn="ctr">
              <a:spcAft>
                <a:spcPts val="600"/>
              </a:spcAft>
            </a:pPr>
            <a:r>
              <a:rPr lang="en-GB" sz="1400" b="1" i="1" u="sng">
                <a:solidFill>
                  <a:schemeClr val="tx1"/>
                </a:solidFill>
                <a:latin typeface="+mj-lt"/>
                <a:cs typeface="Arial" charset="0"/>
              </a:rPr>
              <a:t>and</a:t>
            </a:r>
            <a:r>
              <a:rPr lang="en-GB" sz="1400" b="1" i="1">
                <a:solidFill>
                  <a:schemeClr val="tx1"/>
                </a:solidFill>
                <a:latin typeface="+mj-lt"/>
                <a:cs typeface="Arial" charset="0"/>
              </a:rPr>
              <a:t> </a:t>
            </a:r>
            <a:r>
              <a:rPr lang="en-GB" sz="1400" b="1" i="1" err="1">
                <a:solidFill>
                  <a:schemeClr val="tx1"/>
                </a:solidFill>
                <a:latin typeface="+mj-lt"/>
                <a:cs typeface="Arial" charset="0"/>
              </a:rPr>
              <a:t>y.o.y</a:t>
            </a:r>
            <a:r>
              <a:rPr lang="en-GB" sz="1400" b="1" i="1">
                <a:solidFill>
                  <a:schemeClr val="tx1"/>
                </a:solidFill>
                <a:latin typeface="+mj-lt"/>
                <a:cs typeface="Arial" charset="0"/>
              </a:rPr>
              <a:t> growth in ROC</a:t>
            </a:r>
          </a:p>
          <a:p>
            <a:pPr>
              <a:spcAft>
                <a:spcPts val="600"/>
              </a:spcAft>
              <a:buFont typeface="Wingdings" pitchFamily="2" charset="2"/>
              <a:buChar char="§"/>
            </a:pPr>
            <a:endParaRPr lang="en-GB" sz="1100">
              <a:solidFill>
                <a:srgbClr val="000000"/>
              </a:solidFill>
              <a:latin typeface="Calibri" panose="020F0502020204030204" pitchFamily="34" charset="0"/>
              <a:cs typeface="Arial" charset="0"/>
            </a:endParaRPr>
          </a:p>
          <a:p>
            <a:pPr marL="285750" indent="-285750">
              <a:spcAft>
                <a:spcPts val="600"/>
              </a:spcAft>
              <a:buFont typeface="Arial" panose="020B0604020202020204" pitchFamily="34" charset="0"/>
              <a:buChar char="•"/>
            </a:pPr>
            <a:r>
              <a:rPr lang="en-GB" sz="1200">
                <a:solidFill>
                  <a:schemeClr val="tx1"/>
                </a:solidFill>
                <a:cs typeface="Arial" panose="020B0604020202020204" pitchFamily="34" charset="0"/>
              </a:rPr>
              <a:t>Many growing companies do not have 10 years of history, or have not yet matured enough to have created value for such a long history</a:t>
            </a:r>
          </a:p>
          <a:p>
            <a:pPr algn="ctr"/>
            <a:endParaRPr lang="en-GB">
              <a:solidFill>
                <a:schemeClr val="tx1"/>
              </a:solidFill>
            </a:endParaRPr>
          </a:p>
        </p:txBody>
      </p:sp>
      <p:sp>
        <p:nvSpPr>
          <p:cNvPr id="6" name="Rounded Rectangle 38">
            <a:extLst>
              <a:ext uri="{FF2B5EF4-FFF2-40B4-BE49-F238E27FC236}">
                <a16:creationId xmlns:a16="http://schemas.microsoft.com/office/drawing/2014/main" id="{D86424B6-0ABA-4797-B8DE-C139B83FC3E9}"/>
              </a:ext>
            </a:extLst>
          </p:cNvPr>
          <p:cNvSpPr/>
          <p:nvPr/>
        </p:nvSpPr>
        <p:spPr>
          <a:xfrm>
            <a:off x="831850" y="2374615"/>
            <a:ext cx="5187950" cy="548640"/>
          </a:xfrm>
          <a:prstGeom prst="roundRect">
            <a:avLst/>
          </a:prstGeom>
          <a:solidFill>
            <a:srgbClr val="236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sz="2000" i="0" u="none" strike="noStrike" kern="1200" cap="none" spc="0" normalizeH="0" baseline="0" noProof="0">
                <a:ln>
                  <a:noFill/>
                </a:ln>
                <a:solidFill>
                  <a:schemeClr val="bg1"/>
                </a:solidFill>
                <a:effectLst/>
                <a:uLnTx/>
                <a:uFillTx/>
                <a:latin typeface="+mj-lt"/>
              </a:rPr>
              <a:t>Established Compounders</a:t>
            </a:r>
          </a:p>
        </p:txBody>
      </p:sp>
      <p:sp>
        <p:nvSpPr>
          <p:cNvPr id="7" name="Rounded Rectangle 38">
            <a:extLst>
              <a:ext uri="{FF2B5EF4-FFF2-40B4-BE49-F238E27FC236}">
                <a16:creationId xmlns:a16="http://schemas.microsoft.com/office/drawing/2014/main" id="{BEA43A04-D296-4E16-8FC2-ED0CC46CCB75}"/>
              </a:ext>
            </a:extLst>
          </p:cNvPr>
          <p:cNvSpPr/>
          <p:nvPr/>
        </p:nvSpPr>
        <p:spPr>
          <a:xfrm>
            <a:off x="6172200" y="2374615"/>
            <a:ext cx="5187950" cy="548640"/>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sz="2000" i="0" u="none" strike="noStrike" kern="1200" cap="none" spc="0" normalizeH="0" baseline="0" noProof="0">
                <a:ln>
                  <a:noFill/>
                </a:ln>
                <a:solidFill>
                  <a:schemeClr val="bg1"/>
                </a:solidFill>
                <a:effectLst/>
                <a:uLnTx/>
                <a:uFillTx/>
                <a:latin typeface="+mj-lt"/>
              </a:rPr>
              <a:t>Emerging Compounders</a:t>
            </a:r>
          </a:p>
        </p:txBody>
      </p:sp>
      <p:sp>
        <p:nvSpPr>
          <p:cNvPr id="8" name="Rounded Rectangle 38">
            <a:extLst>
              <a:ext uri="{FF2B5EF4-FFF2-40B4-BE49-F238E27FC236}">
                <a16:creationId xmlns:a16="http://schemas.microsoft.com/office/drawing/2014/main" id="{2D1C8ECE-68A3-45A3-A719-E8A18F05ED92}"/>
              </a:ext>
            </a:extLst>
          </p:cNvPr>
          <p:cNvSpPr/>
          <p:nvPr/>
        </p:nvSpPr>
        <p:spPr>
          <a:xfrm>
            <a:off x="3502025" y="1227601"/>
            <a:ext cx="5187950" cy="54864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sz="2000" i="0" u="none" strike="noStrike" kern="1200" cap="none" spc="0" normalizeH="0" baseline="0" noProof="0">
                <a:ln>
                  <a:noFill/>
                </a:ln>
                <a:solidFill>
                  <a:schemeClr val="bg1"/>
                </a:solidFill>
                <a:effectLst/>
                <a:uLnTx/>
                <a:uFillTx/>
                <a:latin typeface="+mj-lt"/>
              </a:rPr>
              <a:t>Quality</a:t>
            </a:r>
          </a:p>
        </p:txBody>
      </p:sp>
      <p:sp>
        <p:nvSpPr>
          <p:cNvPr id="9" name="Isosceles Triangle 8">
            <a:extLst>
              <a:ext uri="{FF2B5EF4-FFF2-40B4-BE49-F238E27FC236}">
                <a16:creationId xmlns:a16="http://schemas.microsoft.com/office/drawing/2014/main" id="{9C5B32BA-5BF9-4DF0-81D9-707BAE6D5050}"/>
              </a:ext>
            </a:extLst>
          </p:cNvPr>
          <p:cNvSpPr/>
          <p:nvPr/>
        </p:nvSpPr>
        <p:spPr>
          <a:xfrm rot="10800000">
            <a:off x="4022919" y="1897525"/>
            <a:ext cx="763977" cy="414043"/>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Isosceles Triangle 9">
            <a:extLst>
              <a:ext uri="{FF2B5EF4-FFF2-40B4-BE49-F238E27FC236}">
                <a16:creationId xmlns:a16="http://schemas.microsoft.com/office/drawing/2014/main" id="{2BD599EE-914D-4846-9E06-6ABAD9B0FAFE}"/>
              </a:ext>
            </a:extLst>
          </p:cNvPr>
          <p:cNvSpPr/>
          <p:nvPr/>
        </p:nvSpPr>
        <p:spPr>
          <a:xfrm rot="10800000">
            <a:off x="7405106" y="1897526"/>
            <a:ext cx="763977" cy="414043"/>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Connector: Elbow 10">
            <a:extLst>
              <a:ext uri="{FF2B5EF4-FFF2-40B4-BE49-F238E27FC236}">
                <a16:creationId xmlns:a16="http://schemas.microsoft.com/office/drawing/2014/main" id="{1A4E8F44-2BBA-4CB9-924F-6E1C64E12116}"/>
              </a:ext>
            </a:extLst>
          </p:cNvPr>
          <p:cNvCxnSpPr>
            <a:cxnSpLocks/>
            <a:stCxn id="5" idx="2"/>
            <a:endCxn id="4" idx="2"/>
          </p:cNvCxnSpPr>
          <p:nvPr/>
        </p:nvCxnSpPr>
        <p:spPr>
          <a:xfrm rot="5400000">
            <a:off x="6096000" y="2436763"/>
            <a:ext cx="12700" cy="5327650"/>
          </a:xfrm>
          <a:prstGeom prst="bentConnector3">
            <a:avLst>
              <a:gd name="adj1" fmla="val 3240000"/>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a16="http://schemas.microsoft.com/office/drawing/2014/main" id="{1438861B-1AD7-42AF-819C-4CD36CB474CA}"/>
              </a:ext>
            </a:extLst>
          </p:cNvPr>
          <p:cNvSpPr/>
          <p:nvPr/>
        </p:nvSpPr>
        <p:spPr>
          <a:xfrm>
            <a:off x="1382919" y="5591302"/>
            <a:ext cx="9286461" cy="426287"/>
          </a:xfrm>
          <a:prstGeom prst="roundRect">
            <a:avLst/>
          </a:prstGeom>
          <a:solidFill>
            <a:schemeClr val="accent6">
              <a:alpha val="3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spcAft>
                <a:spcPts val="600"/>
              </a:spcAft>
            </a:pPr>
            <a:r>
              <a:rPr lang="en-GB" sz="1400" b="1">
                <a:solidFill>
                  <a:schemeClr val="tx1"/>
                </a:solidFill>
                <a:latin typeface="+mj-lt"/>
                <a:cs typeface="Arial" charset="0"/>
              </a:rPr>
              <a:t>High probability that Emerging Compounders become future Established Compounders</a:t>
            </a:r>
          </a:p>
        </p:txBody>
      </p:sp>
      <p:sp>
        <p:nvSpPr>
          <p:cNvPr id="13" name="Isosceles Triangle 12">
            <a:extLst>
              <a:ext uri="{FF2B5EF4-FFF2-40B4-BE49-F238E27FC236}">
                <a16:creationId xmlns:a16="http://schemas.microsoft.com/office/drawing/2014/main" id="{5A06FE24-AD6A-4F3E-8340-451C1440FA4F}"/>
              </a:ext>
            </a:extLst>
          </p:cNvPr>
          <p:cNvSpPr/>
          <p:nvPr/>
        </p:nvSpPr>
        <p:spPr>
          <a:xfrm>
            <a:off x="3151016" y="5115166"/>
            <a:ext cx="575018" cy="230778"/>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Slide Number Placeholder 11">
            <a:extLst>
              <a:ext uri="{FF2B5EF4-FFF2-40B4-BE49-F238E27FC236}">
                <a16:creationId xmlns:a16="http://schemas.microsoft.com/office/drawing/2014/main" id="{8300F1FE-74EB-479E-9EA9-5D0A2AA016AA}"/>
              </a:ext>
            </a:extLst>
          </p:cNvPr>
          <p:cNvSpPr>
            <a:spLocks noGrp="1"/>
          </p:cNvSpPr>
          <p:nvPr>
            <p:ph type="sldNum" sz="quarter" idx="16"/>
          </p:nvPr>
        </p:nvSpPr>
        <p:spPr/>
        <p:txBody>
          <a:bodyPr/>
          <a:lstStyle/>
          <a:p>
            <a:fld id="{80C09EF9-B2B1-4CDF-A903-08D723B35DB9}" type="slidenum">
              <a:rPr lang="en-GB" smtClean="0"/>
              <a:pPr/>
              <a:t>6</a:t>
            </a:fld>
            <a:endParaRPr lang="en-GB"/>
          </a:p>
        </p:txBody>
      </p:sp>
    </p:spTree>
    <p:extLst>
      <p:ext uri="{BB962C8B-B14F-4D97-AF65-F5344CB8AC3E}">
        <p14:creationId xmlns:p14="http://schemas.microsoft.com/office/powerpoint/2010/main" val="1401140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0F10B0-2C28-4816-BA28-6C5DCDB7BB75}"/>
              </a:ext>
            </a:extLst>
          </p:cNvPr>
          <p:cNvSpPr>
            <a:spLocks noGrp="1"/>
          </p:cNvSpPr>
          <p:nvPr>
            <p:ph type="body" sz="quarter" idx="12"/>
          </p:nvPr>
        </p:nvSpPr>
        <p:spPr>
          <a:xfrm>
            <a:off x="831853" y="83227"/>
            <a:ext cx="10756247" cy="215444"/>
          </a:xfrm>
        </p:spPr>
        <p:txBody>
          <a:bodyPr/>
          <a:lstStyle/>
          <a:p>
            <a:r>
              <a:rPr lang="en-GB"/>
              <a:t>Quality</a:t>
            </a:r>
          </a:p>
        </p:txBody>
      </p:sp>
      <p:sp>
        <p:nvSpPr>
          <p:cNvPr id="3" name="Text Placeholder 2">
            <a:extLst>
              <a:ext uri="{FF2B5EF4-FFF2-40B4-BE49-F238E27FC236}">
                <a16:creationId xmlns:a16="http://schemas.microsoft.com/office/drawing/2014/main" id="{8BF4AE88-22DF-4910-B6D1-EE8339D038BE}"/>
              </a:ext>
            </a:extLst>
          </p:cNvPr>
          <p:cNvSpPr>
            <a:spLocks noGrp="1"/>
          </p:cNvSpPr>
          <p:nvPr>
            <p:ph type="body" sz="quarter" idx="15"/>
          </p:nvPr>
        </p:nvSpPr>
        <p:spPr>
          <a:xfrm>
            <a:off x="831850" y="298715"/>
            <a:ext cx="11301840" cy="555625"/>
          </a:xfrm>
        </p:spPr>
        <p:txBody>
          <a:bodyPr/>
          <a:lstStyle/>
          <a:p>
            <a:r>
              <a:rPr lang="en-GB" sz="1800"/>
              <a:t>High, </a:t>
            </a:r>
            <a:r>
              <a:rPr lang="en-GB" sz="1800" b="1">
                <a:solidFill>
                  <a:schemeClr val="accent3"/>
                </a:solidFill>
              </a:rPr>
              <a:t>persistent</a:t>
            </a:r>
            <a:r>
              <a:rPr lang="en-GB" sz="1800"/>
              <a:t> or </a:t>
            </a:r>
            <a:r>
              <a:rPr lang="en-GB" sz="1800" b="1">
                <a:solidFill>
                  <a:schemeClr val="accent3"/>
                </a:solidFill>
              </a:rPr>
              <a:t>growing</a:t>
            </a:r>
            <a:r>
              <a:rPr lang="en-GB" sz="1800"/>
              <a:t> ROC are powerful leading indicators of continuing high returns</a:t>
            </a:r>
          </a:p>
        </p:txBody>
      </p:sp>
      <p:sp>
        <p:nvSpPr>
          <p:cNvPr id="4" name="Rectangle: Rounded Corners 3">
            <a:extLst>
              <a:ext uri="{FF2B5EF4-FFF2-40B4-BE49-F238E27FC236}">
                <a16:creationId xmlns:a16="http://schemas.microsoft.com/office/drawing/2014/main" id="{661C6043-2028-40F2-A0AA-27E0E5D4C3F8}"/>
              </a:ext>
            </a:extLst>
          </p:cNvPr>
          <p:cNvSpPr/>
          <p:nvPr/>
        </p:nvSpPr>
        <p:spPr>
          <a:xfrm>
            <a:off x="807064" y="1039723"/>
            <a:ext cx="10805823" cy="349737"/>
          </a:xfrm>
          <a:prstGeom prst="roundRect">
            <a:avLst/>
          </a:prstGeom>
          <a:solidFill>
            <a:schemeClr val="accent6">
              <a:alpha val="3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400" b="1">
                <a:solidFill>
                  <a:schemeClr val="tx1"/>
                </a:solidFill>
                <a:latin typeface="+mj-lt"/>
                <a:cs typeface="Arial" charset="0"/>
              </a:rPr>
              <a:t>Established Compounders </a:t>
            </a:r>
            <a:r>
              <a:rPr lang="en-GB" sz="1400" b="1">
                <a:solidFill>
                  <a:schemeClr val="tx1"/>
                </a:solidFill>
                <a:latin typeface="+mj-lt"/>
                <a:cs typeface="Arial" charset="0"/>
                <a:sym typeface="Wingdings" panose="05000000000000000000" pitchFamily="2" charset="2"/>
              </a:rPr>
              <a:t> </a:t>
            </a:r>
            <a:r>
              <a:rPr lang="en-GB" sz="1400" b="1">
                <a:solidFill>
                  <a:schemeClr val="tx1"/>
                </a:solidFill>
                <a:latin typeface="+mj-lt"/>
                <a:cs typeface="Arial" charset="0"/>
              </a:rPr>
              <a:t>High, </a:t>
            </a:r>
            <a:r>
              <a:rPr lang="en-GB" sz="1400" b="1">
                <a:solidFill>
                  <a:schemeClr val="accent3"/>
                </a:solidFill>
                <a:latin typeface="+mj-lt"/>
                <a:cs typeface="Arial" charset="0"/>
              </a:rPr>
              <a:t>persistent</a:t>
            </a:r>
            <a:r>
              <a:rPr lang="en-GB" sz="1400" b="1">
                <a:solidFill>
                  <a:schemeClr val="tx1"/>
                </a:solidFill>
                <a:latin typeface="+mj-lt"/>
                <a:cs typeface="Arial" charset="0"/>
              </a:rPr>
              <a:t> ROC is a powerful leading indicator of continuing high returns</a:t>
            </a:r>
          </a:p>
        </p:txBody>
      </p:sp>
      <p:sp>
        <p:nvSpPr>
          <p:cNvPr id="14" name="Rectangle: Rounded Corners 13">
            <a:extLst>
              <a:ext uri="{FF2B5EF4-FFF2-40B4-BE49-F238E27FC236}">
                <a16:creationId xmlns:a16="http://schemas.microsoft.com/office/drawing/2014/main" id="{F230FFE6-A10E-4A7D-A20B-15286D726C23}"/>
              </a:ext>
            </a:extLst>
          </p:cNvPr>
          <p:cNvSpPr/>
          <p:nvPr/>
        </p:nvSpPr>
        <p:spPr>
          <a:xfrm>
            <a:off x="807063" y="1713978"/>
            <a:ext cx="10805823" cy="349737"/>
          </a:xfrm>
          <a:prstGeom prst="roundRect">
            <a:avLst/>
          </a:prstGeom>
          <a:solidFill>
            <a:schemeClr val="accent6">
              <a:alpha val="3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400" b="1">
                <a:solidFill>
                  <a:schemeClr val="tx1"/>
                </a:solidFill>
                <a:latin typeface="+mj-lt"/>
                <a:cs typeface="Arial" charset="0"/>
              </a:rPr>
              <a:t>Emerging Compounders </a:t>
            </a:r>
            <a:r>
              <a:rPr lang="en-GB" sz="1400" b="1">
                <a:solidFill>
                  <a:schemeClr val="tx1"/>
                </a:solidFill>
                <a:latin typeface="+mj-lt"/>
                <a:cs typeface="Arial" charset="0"/>
                <a:sym typeface="Wingdings" panose="05000000000000000000" pitchFamily="2" charset="2"/>
              </a:rPr>
              <a:t> </a:t>
            </a:r>
            <a:r>
              <a:rPr lang="en-GB" sz="1400" b="1">
                <a:solidFill>
                  <a:schemeClr val="tx1"/>
                </a:solidFill>
                <a:latin typeface="+mj-lt"/>
                <a:cs typeface="Arial" charset="0"/>
              </a:rPr>
              <a:t>High, </a:t>
            </a:r>
            <a:r>
              <a:rPr lang="en-GB" sz="1400" b="1">
                <a:solidFill>
                  <a:schemeClr val="accent3"/>
                </a:solidFill>
                <a:latin typeface="+mj-lt"/>
                <a:cs typeface="Arial" charset="0"/>
              </a:rPr>
              <a:t>growing</a:t>
            </a:r>
            <a:r>
              <a:rPr lang="en-GB" sz="1400" b="1">
                <a:solidFill>
                  <a:schemeClr val="tx1"/>
                </a:solidFill>
                <a:latin typeface="+mj-lt"/>
                <a:cs typeface="Arial" charset="0"/>
              </a:rPr>
              <a:t> ROC is a powerful leading indicator of continuing high returns</a:t>
            </a:r>
          </a:p>
        </p:txBody>
      </p:sp>
      <p:sp>
        <p:nvSpPr>
          <p:cNvPr id="13" name="Plus Sign 12">
            <a:extLst>
              <a:ext uri="{FF2B5EF4-FFF2-40B4-BE49-F238E27FC236}">
                <a16:creationId xmlns:a16="http://schemas.microsoft.com/office/drawing/2014/main" id="{F9A2EED5-B7C9-4003-B073-D6AB522BD20B}"/>
              </a:ext>
            </a:extLst>
          </p:cNvPr>
          <p:cNvSpPr/>
          <p:nvPr/>
        </p:nvSpPr>
        <p:spPr>
          <a:xfrm>
            <a:off x="6045648" y="1414263"/>
            <a:ext cx="328654" cy="292919"/>
          </a:xfrm>
          <a:prstGeom prst="mathPl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Rounded Corners 17">
            <a:extLst>
              <a:ext uri="{FF2B5EF4-FFF2-40B4-BE49-F238E27FC236}">
                <a16:creationId xmlns:a16="http://schemas.microsoft.com/office/drawing/2014/main" id="{ACE1C149-B6A9-443E-8B6D-00984B4A3C68}"/>
              </a:ext>
            </a:extLst>
          </p:cNvPr>
          <p:cNvSpPr/>
          <p:nvPr/>
        </p:nvSpPr>
        <p:spPr>
          <a:xfrm>
            <a:off x="807063" y="5743911"/>
            <a:ext cx="10805823" cy="561474"/>
          </a:xfrm>
          <a:prstGeom prst="roundRect">
            <a:avLst/>
          </a:prstGeom>
          <a:solidFill>
            <a:schemeClr val="accent6">
              <a:alpha val="3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400" b="1">
                <a:solidFill>
                  <a:schemeClr val="tx1"/>
                </a:solidFill>
                <a:latin typeface="+mj-lt"/>
                <a:cs typeface="Arial" charset="0"/>
              </a:rPr>
              <a:t>63% probability that an Emerging Compounder becomes an Established Compounder</a:t>
            </a:r>
          </a:p>
          <a:p>
            <a:pPr algn="ctr"/>
            <a:r>
              <a:rPr lang="en-GB" sz="1100">
                <a:solidFill>
                  <a:schemeClr val="tx1"/>
                </a:solidFill>
                <a:latin typeface="+mj-lt"/>
                <a:cs typeface="Arial" charset="0"/>
              </a:rPr>
              <a:t>Emerging Compounders are growing their ROC faster and have a better than average chance of becoming the next Established Compounders</a:t>
            </a:r>
          </a:p>
        </p:txBody>
      </p:sp>
      <p:pic>
        <p:nvPicPr>
          <p:cNvPr id="5" name="Graphic 4">
            <a:extLst>
              <a:ext uri="{FF2B5EF4-FFF2-40B4-BE49-F238E27FC236}">
                <a16:creationId xmlns:a16="http://schemas.microsoft.com/office/drawing/2014/main" id="{5261C655-438D-4ECF-9B97-799ED3D16F8D}"/>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r="2344"/>
          <a:stretch/>
        </p:blipFill>
        <p:spPr>
          <a:xfrm>
            <a:off x="3098209" y="2150242"/>
            <a:ext cx="5894878" cy="3523189"/>
          </a:xfrm>
          <a:prstGeom prst="rect">
            <a:avLst/>
          </a:prstGeom>
        </p:spPr>
      </p:pic>
      <p:sp>
        <p:nvSpPr>
          <p:cNvPr id="9" name="Text Box 4">
            <a:extLst>
              <a:ext uri="{FF2B5EF4-FFF2-40B4-BE49-F238E27FC236}">
                <a16:creationId xmlns:a16="http://schemas.microsoft.com/office/drawing/2014/main" id="{7106B508-C763-4A50-8FB8-D4642804E26D}"/>
              </a:ext>
            </a:extLst>
          </p:cNvPr>
          <p:cNvSpPr txBox="1">
            <a:spLocks noChangeArrowheads="1"/>
          </p:cNvSpPr>
          <p:nvPr/>
        </p:nvSpPr>
        <p:spPr bwMode="auto">
          <a:xfrm>
            <a:off x="807063" y="6436174"/>
            <a:ext cx="5754461" cy="246221"/>
          </a:xfrm>
          <a:prstGeom prst="rect">
            <a:avLst/>
          </a:prstGeom>
          <a:solidFill>
            <a:schemeClr val="bg1"/>
          </a:solidFill>
          <a:ln>
            <a:noFill/>
          </a:ln>
          <a:effectLst/>
        </p:spPr>
        <p:txBody>
          <a:bodyPr wrap="square">
            <a:spAutoFit/>
          </a:bodyPr>
          <a:lstStyle>
            <a:lvl1pPr eaLnBrk="0" hangingPunct="0">
              <a:defRPr sz="2000" i="1">
                <a:solidFill>
                  <a:schemeClr val="bg2"/>
                </a:solidFill>
                <a:latin typeface="Myriad Pro Light" pitchFamily="34" charset="0"/>
              </a:defRPr>
            </a:lvl1pPr>
            <a:lvl2pPr marL="742950" indent="-285750" eaLnBrk="0" hangingPunct="0">
              <a:defRPr sz="2000" i="1">
                <a:solidFill>
                  <a:schemeClr val="bg2"/>
                </a:solidFill>
                <a:latin typeface="Myriad Pro Light" pitchFamily="34" charset="0"/>
              </a:defRPr>
            </a:lvl2pPr>
            <a:lvl3pPr marL="1143000" indent="-228600" eaLnBrk="0" hangingPunct="0">
              <a:defRPr sz="2000" i="1">
                <a:solidFill>
                  <a:schemeClr val="bg2"/>
                </a:solidFill>
                <a:latin typeface="Myriad Pro Light" pitchFamily="34" charset="0"/>
              </a:defRPr>
            </a:lvl3pPr>
            <a:lvl4pPr marL="1600200" indent="-228600" eaLnBrk="0" hangingPunct="0">
              <a:defRPr sz="2000" i="1">
                <a:solidFill>
                  <a:schemeClr val="bg2"/>
                </a:solidFill>
                <a:latin typeface="Myriad Pro Light" pitchFamily="34" charset="0"/>
              </a:defRPr>
            </a:lvl4pPr>
            <a:lvl5pPr marL="2057400" indent="-228600" eaLnBrk="0" hangingPunct="0">
              <a:defRPr sz="2000" i="1">
                <a:solidFill>
                  <a:schemeClr val="bg2"/>
                </a:solidFill>
                <a:latin typeface="Myriad Pro Light" pitchFamily="34" charset="0"/>
              </a:defRPr>
            </a:lvl5pPr>
            <a:lvl6pPr marL="2514600" indent="-228600" algn="ctr" eaLnBrk="0" fontAlgn="base" hangingPunct="0">
              <a:spcBef>
                <a:spcPct val="50000"/>
              </a:spcBef>
              <a:spcAft>
                <a:spcPct val="0"/>
              </a:spcAft>
              <a:defRPr sz="2000" i="1">
                <a:solidFill>
                  <a:schemeClr val="bg2"/>
                </a:solidFill>
                <a:latin typeface="Myriad Pro Light" pitchFamily="34" charset="0"/>
              </a:defRPr>
            </a:lvl6pPr>
            <a:lvl7pPr marL="2971800" indent="-228600" algn="ctr" eaLnBrk="0" fontAlgn="base" hangingPunct="0">
              <a:spcBef>
                <a:spcPct val="50000"/>
              </a:spcBef>
              <a:spcAft>
                <a:spcPct val="0"/>
              </a:spcAft>
              <a:defRPr sz="2000" i="1">
                <a:solidFill>
                  <a:schemeClr val="bg2"/>
                </a:solidFill>
                <a:latin typeface="Myriad Pro Light" pitchFamily="34" charset="0"/>
              </a:defRPr>
            </a:lvl7pPr>
            <a:lvl8pPr marL="3429000" indent="-228600" algn="ctr" eaLnBrk="0" fontAlgn="base" hangingPunct="0">
              <a:spcBef>
                <a:spcPct val="50000"/>
              </a:spcBef>
              <a:spcAft>
                <a:spcPct val="0"/>
              </a:spcAft>
              <a:defRPr sz="2000" i="1">
                <a:solidFill>
                  <a:schemeClr val="bg2"/>
                </a:solidFill>
                <a:latin typeface="Myriad Pro Light" pitchFamily="34" charset="0"/>
              </a:defRPr>
            </a:lvl8pPr>
            <a:lvl9pPr marL="3886200" indent="-228600" algn="ctr" eaLnBrk="0" fontAlgn="base" hangingPunct="0">
              <a:spcBef>
                <a:spcPct val="50000"/>
              </a:spcBef>
              <a:spcAft>
                <a:spcPct val="0"/>
              </a:spcAft>
              <a:defRPr sz="2000" i="1">
                <a:solidFill>
                  <a:schemeClr val="bg2"/>
                </a:solidFill>
                <a:latin typeface="Myriad Pro Light" pitchFamily="34" charset="0"/>
              </a:defRPr>
            </a:lvl9pPr>
          </a:lstStyle>
          <a:p>
            <a:pPr>
              <a:spcBef>
                <a:spcPts val="0"/>
              </a:spcBef>
              <a:spcAft>
                <a:spcPts val="0"/>
              </a:spcAft>
            </a:pPr>
            <a:r>
              <a:rPr lang="en-GB" sz="1000" i="0">
                <a:solidFill>
                  <a:schemeClr val="accent1"/>
                </a:solidFill>
                <a:latin typeface="Montserrat Light" panose="00000400000000000000" pitchFamily="50" charset="0"/>
              </a:rPr>
              <a:t>Source:</a:t>
            </a:r>
            <a:r>
              <a:rPr lang="en-US" sz="1000" i="0">
                <a:solidFill>
                  <a:schemeClr val="accent1"/>
                </a:solidFill>
                <a:latin typeface="Montserrat Light" panose="00000400000000000000" pitchFamily="50" charset="0"/>
              </a:rPr>
              <a:t> </a:t>
            </a:r>
            <a:r>
              <a:rPr lang="en-GB" sz="1000" i="0">
                <a:solidFill>
                  <a:schemeClr val="accent1"/>
                </a:solidFill>
                <a:latin typeface="Montserrat Light" panose="00000400000000000000" pitchFamily="50" charset="0"/>
              </a:rPr>
              <a:t>Guinness Global Investors, CS HOLT</a:t>
            </a:r>
          </a:p>
        </p:txBody>
      </p:sp>
      <p:sp>
        <p:nvSpPr>
          <p:cNvPr id="6" name="Slide Number Placeholder 5">
            <a:extLst>
              <a:ext uri="{FF2B5EF4-FFF2-40B4-BE49-F238E27FC236}">
                <a16:creationId xmlns:a16="http://schemas.microsoft.com/office/drawing/2014/main" id="{664A3759-9005-498B-9B61-CC6AE912FA3B}"/>
              </a:ext>
            </a:extLst>
          </p:cNvPr>
          <p:cNvSpPr>
            <a:spLocks noGrp="1"/>
          </p:cNvSpPr>
          <p:nvPr>
            <p:ph type="sldNum" sz="quarter" idx="16"/>
          </p:nvPr>
        </p:nvSpPr>
        <p:spPr/>
        <p:txBody>
          <a:bodyPr/>
          <a:lstStyle/>
          <a:p>
            <a:fld id="{80C09EF9-B2B1-4CDF-A903-08D723B35DB9}" type="slidenum">
              <a:rPr lang="en-GB" smtClean="0"/>
              <a:pPr/>
              <a:t>7</a:t>
            </a:fld>
            <a:endParaRPr lang="en-GB"/>
          </a:p>
        </p:txBody>
      </p:sp>
    </p:spTree>
    <p:extLst>
      <p:ext uri="{BB962C8B-B14F-4D97-AF65-F5344CB8AC3E}">
        <p14:creationId xmlns:p14="http://schemas.microsoft.com/office/powerpoint/2010/main" val="196717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0F10B0-2C28-4816-BA28-6C5DCDB7BB75}"/>
              </a:ext>
            </a:extLst>
          </p:cNvPr>
          <p:cNvSpPr>
            <a:spLocks noGrp="1"/>
          </p:cNvSpPr>
          <p:nvPr>
            <p:ph type="body" sz="quarter" idx="12"/>
          </p:nvPr>
        </p:nvSpPr>
        <p:spPr>
          <a:xfrm>
            <a:off x="831853" y="83227"/>
            <a:ext cx="10756247" cy="215444"/>
          </a:xfrm>
        </p:spPr>
        <p:txBody>
          <a:bodyPr/>
          <a:lstStyle/>
          <a:p>
            <a:r>
              <a:rPr lang="en-GB"/>
              <a:t>Quality</a:t>
            </a:r>
          </a:p>
        </p:txBody>
      </p:sp>
      <p:sp>
        <p:nvSpPr>
          <p:cNvPr id="3" name="Text Placeholder 2">
            <a:extLst>
              <a:ext uri="{FF2B5EF4-FFF2-40B4-BE49-F238E27FC236}">
                <a16:creationId xmlns:a16="http://schemas.microsoft.com/office/drawing/2014/main" id="{8BF4AE88-22DF-4910-B6D1-EE8339D038BE}"/>
              </a:ext>
            </a:extLst>
          </p:cNvPr>
          <p:cNvSpPr>
            <a:spLocks noGrp="1"/>
          </p:cNvSpPr>
          <p:nvPr>
            <p:ph type="body" sz="quarter" idx="15"/>
          </p:nvPr>
        </p:nvSpPr>
        <p:spPr/>
        <p:txBody>
          <a:bodyPr/>
          <a:lstStyle/>
          <a:p>
            <a:r>
              <a:rPr lang="en-US"/>
              <a:t>How does this translate into performance?</a:t>
            </a:r>
            <a:endParaRPr lang="en-GB"/>
          </a:p>
        </p:txBody>
      </p:sp>
      <p:sp>
        <p:nvSpPr>
          <p:cNvPr id="4" name="Rectangle: Rounded Corners 3">
            <a:extLst>
              <a:ext uri="{FF2B5EF4-FFF2-40B4-BE49-F238E27FC236}">
                <a16:creationId xmlns:a16="http://schemas.microsoft.com/office/drawing/2014/main" id="{661C6043-2028-40F2-A0AA-27E0E5D4C3F8}"/>
              </a:ext>
            </a:extLst>
          </p:cNvPr>
          <p:cNvSpPr/>
          <p:nvPr/>
        </p:nvSpPr>
        <p:spPr>
          <a:xfrm>
            <a:off x="439805" y="1951871"/>
            <a:ext cx="5187950" cy="3025646"/>
          </a:xfrm>
          <a:prstGeom prst="roundRect">
            <a:avLst>
              <a:gd name="adj" fmla="val 3087"/>
            </a:avLst>
          </a:prstGeom>
          <a:solidFill>
            <a:schemeClr val="accent6">
              <a:alpha val="3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285750" indent="-285750">
              <a:buClr>
                <a:schemeClr val="tx1"/>
              </a:buClr>
              <a:buFont typeface="Arial" panose="020B0604020202020204" pitchFamily="34" charset="0"/>
              <a:buChar char="•"/>
            </a:pPr>
            <a:r>
              <a:rPr lang="en-GB" sz="1400">
                <a:solidFill>
                  <a:schemeClr val="tx1"/>
                </a:solidFill>
                <a:cs typeface="Arial" panose="020B0604020202020204" pitchFamily="34" charset="0"/>
              </a:rPr>
              <a:t>Both Established and Emerging Compounders have outperformed the MSCI World and MSCI World Midcap Indices</a:t>
            </a:r>
          </a:p>
          <a:p>
            <a:pPr marL="285750" indent="-285750">
              <a:buClr>
                <a:schemeClr val="tx1"/>
              </a:buClr>
              <a:buFont typeface="Arial" panose="020B0604020202020204" pitchFamily="34" charset="0"/>
              <a:buChar char="•"/>
            </a:pPr>
            <a:endParaRPr lang="en-GB" sz="1400">
              <a:solidFill>
                <a:schemeClr val="tx1"/>
              </a:solidFill>
              <a:cs typeface="Arial" panose="020B0604020202020204" pitchFamily="34" charset="0"/>
            </a:endParaRPr>
          </a:p>
          <a:p>
            <a:pPr marL="285750" indent="-285750">
              <a:buClr>
                <a:schemeClr val="tx1"/>
              </a:buClr>
              <a:buFont typeface="Arial" panose="020B0604020202020204" pitchFamily="34" charset="0"/>
              <a:buChar char="•"/>
            </a:pPr>
            <a:endParaRPr lang="en-GB" sz="1400">
              <a:solidFill>
                <a:schemeClr val="tx1"/>
              </a:solidFill>
              <a:cs typeface="Arial" panose="020B0604020202020204" pitchFamily="34" charset="0"/>
            </a:endParaRPr>
          </a:p>
          <a:p>
            <a:pPr marL="285750" indent="-285750">
              <a:buClr>
                <a:schemeClr val="tx1"/>
              </a:buClr>
              <a:buFont typeface="Arial" panose="020B0604020202020204" pitchFamily="34" charset="0"/>
              <a:buChar char="•"/>
            </a:pPr>
            <a:r>
              <a:rPr lang="en-GB" sz="1400">
                <a:solidFill>
                  <a:schemeClr val="tx1"/>
                </a:solidFill>
                <a:cs typeface="Arial" panose="020B0604020202020204" pitchFamily="34" charset="0"/>
              </a:rPr>
              <a:t>Emerging Compounders have outperformed Established Compounders by 1.7% p/a</a:t>
            </a:r>
          </a:p>
        </p:txBody>
      </p:sp>
      <p:sp>
        <p:nvSpPr>
          <p:cNvPr id="6" name="Text Box 4">
            <a:extLst>
              <a:ext uri="{FF2B5EF4-FFF2-40B4-BE49-F238E27FC236}">
                <a16:creationId xmlns:a16="http://schemas.microsoft.com/office/drawing/2014/main" id="{C3E11D08-90B1-4984-B156-CEA975ADE821}"/>
              </a:ext>
            </a:extLst>
          </p:cNvPr>
          <p:cNvSpPr txBox="1">
            <a:spLocks noChangeArrowheads="1"/>
          </p:cNvSpPr>
          <p:nvPr/>
        </p:nvSpPr>
        <p:spPr bwMode="auto">
          <a:xfrm>
            <a:off x="8410575" y="5516158"/>
            <a:ext cx="3781425" cy="400110"/>
          </a:xfrm>
          <a:prstGeom prst="rect">
            <a:avLst/>
          </a:prstGeom>
          <a:solidFill>
            <a:schemeClr val="bg1"/>
          </a:solidFill>
          <a:ln>
            <a:noFill/>
          </a:ln>
          <a:effectLst/>
        </p:spPr>
        <p:txBody>
          <a:bodyPr wrap="square">
            <a:spAutoFit/>
          </a:bodyPr>
          <a:lstStyle>
            <a:lvl1pPr eaLnBrk="0" hangingPunct="0">
              <a:defRPr sz="2000" i="1">
                <a:solidFill>
                  <a:schemeClr val="bg2"/>
                </a:solidFill>
                <a:latin typeface="Myriad Pro Light" pitchFamily="34" charset="0"/>
              </a:defRPr>
            </a:lvl1pPr>
            <a:lvl2pPr marL="742950" indent="-285750" eaLnBrk="0" hangingPunct="0">
              <a:defRPr sz="2000" i="1">
                <a:solidFill>
                  <a:schemeClr val="bg2"/>
                </a:solidFill>
                <a:latin typeface="Myriad Pro Light" pitchFamily="34" charset="0"/>
              </a:defRPr>
            </a:lvl2pPr>
            <a:lvl3pPr marL="1143000" indent="-228600" eaLnBrk="0" hangingPunct="0">
              <a:defRPr sz="2000" i="1">
                <a:solidFill>
                  <a:schemeClr val="bg2"/>
                </a:solidFill>
                <a:latin typeface="Myriad Pro Light" pitchFamily="34" charset="0"/>
              </a:defRPr>
            </a:lvl3pPr>
            <a:lvl4pPr marL="1600200" indent="-228600" eaLnBrk="0" hangingPunct="0">
              <a:defRPr sz="2000" i="1">
                <a:solidFill>
                  <a:schemeClr val="bg2"/>
                </a:solidFill>
                <a:latin typeface="Myriad Pro Light" pitchFamily="34" charset="0"/>
              </a:defRPr>
            </a:lvl4pPr>
            <a:lvl5pPr marL="2057400" indent="-228600" eaLnBrk="0" hangingPunct="0">
              <a:defRPr sz="2000" i="1">
                <a:solidFill>
                  <a:schemeClr val="bg2"/>
                </a:solidFill>
                <a:latin typeface="Myriad Pro Light" pitchFamily="34" charset="0"/>
              </a:defRPr>
            </a:lvl5pPr>
            <a:lvl6pPr marL="2514600" indent="-228600" algn="ctr" eaLnBrk="0" fontAlgn="base" hangingPunct="0">
              <a:spcBef>
                <a:spcPct val="50000"/>
              </a:spcBef>
              <a:spcAft>
                <a:spcPct val="0"/>
              </a:spcAft>
              <a:defRPr sz="2000" i="1">
                <a:solidFill>
                  <a:schemeClr val="bg2"/>
                </a:solidFill>
                <a:latin typeface="Myriad Pro Light" pitchFamily="34" charset="0"/>
              </a:defRPr>
            </a:lvl6pPr>
            <a:lvl7pPr marL="2971800" indent="-228600" algn="ctr" eaLnBrk="0" fontAlgn="base" hangingPunct="0">
              <a:spcBef>
                <a:spcPct val="50000"/>
              </a:spcBef>
              <a:spcAft>
                <a:spcPct val="0"/>
              </a:spcAft>
              <a:defRPr sz="2000" i="1">
                <a:solidFill>
                  <a:schemeClr val="bg2"/>
                </a:solidFill>
                <a:latin typeface="Myriad Pro Light" pitchFamily="34" charset="0"/>
              </a:defRPr>
            </a:lvl7pPr>
            <a:lvl8pPr marL="3429000" indent="-228600" algn="ctr" eaLnBrk="0" fontAlgn="base" hangingPunct="0">
              <a:spcBef>
                <a:spcPct val="50000"/>
              </a:spcBef>
              <a:spcAft>
                <a:spcPct val="0"/>
              </a:spcAft>
              <a:defRPr sz="2000" i="1">
                <a:solidFill>
                  <a:schemeClr val="bg2"/>
                </a:solidFill>
                <a:latin typeface="Myriad Pro Light" pitchFamily="34" charset="0"/>
              </a:defRPr>
            </a:lvl8pPr>
            <a:lvl9pPr marL="3886200" indent="-228600" algn="ctr" eaLnBrk="0" fontAlgn="base" hangingPunct="0">
              <a:spcBef>
                <a:spcPct val="50000"/>
              </a:spcBef>
              <a:spcAft>
                <a:spcPct val="0"/>
              </a:spcAft>
              <a:defRPr sz="2000" i="1">
                <a:solidFill>
                  <a:schemeClr val="bg2"/>
                </a:solidFill>
                <a:latin typeface="Myriad Pro Light" pitchFamily="34" charset="0"/>
              </a:defRPr>
            </a:lvl9pPr>
          </a:lstStyle>
          <a:p>
            <a:pPr>
              <a:spcBef>
                <a:spcPts val="0"/>
              </a:spcBef>
              <a:spcAft>
                <a:spcPts val="0"/>
              </a:spcAft>
            </a:pPr>
            <a:r>
              <a:rPr lang="en-GB" sz="1000" i="0">
                <a:solidFill>
                  <a:schemeClr val="accent1"/>
                </a:solidFill>
                <a:latin typeface="Montserrat Light" panose="00000400000000000000" pitchFamily="50" charset="0"/>
              </a:rPr>
              <a:t>Source:</a:t>
            </a:r>
            <a:r>
              <a:rPr lang="en-US" sz="1000" i="0">
                <a:solidFill>
                  <a:schemeClr val="accent1"/>
                </a:solidFill>
                <a:latin typeface="Montserrat Light" panose="00000400000000000000" pitchFamily="50" charset="0"/>
              </a:rPr>
              <a:t> </a:t>
            </a:r>
            <a:r>
              <a:rPr lang="en-GB" sz="1000" i="0">
                <a:solidFill>
                  <a:schemeClr val="accent1"/>
                </a:solidFill>
                <a:latin typeface="Montserrat Light" panose="00000400000000000000" pitchFamily="50" charset="0"/>
              </a:rPr>
              <a:t>Guinness Global Investors, Bloomberg. </a:t>
            </a:r>
          </a:p>
          <a:p>
            <a:pPr>
              <a:spcBef>
                <a:spcPts val="0"/>
              </a:spcBef>
              <a:spcAft>
                <a:spcPts val="0"/>
              </a:spcAft>
            </a:pPr>
            <a:r>
              <a:rPr lang="en-GB" sz="1000" i="0" err="1">
                <a:solidFill>
                  <a:schemeClr val="accent1"/>
                </a:solidFill>
                <a:latin typeface="Montserrat Light" panose="00000400000000000000" pitchFamily="50" charset="0"/>
              </a:rPr>
              <a:t>Backtesting</a:t>
            </a:r>
            <a:r>
              <a:rPr lang="en-GB" sz="1000" i="0">
                <a:solidFill>
                  <a:schemeClr val="accent1"/>
                </a:solidFill>
                <a:latin typeface="Montserrat Light" panose="00000400000000000000" pitchFamily="50" charset="0"/>
              </a:rPr>
              <a:t> based on quarterly total returns, USD</a:t>
            </a:r>
          </a:p>
        </p:txBody>
      </p:sp>
      <p:sp>
        <p:nvSpPr>
          <p:cNvPr id="7" name="Slide Number Placeholder 6">
            <a:extLst>
              <a:ext uri="{FF2B5EF4-FFF2-40B4-BE49-F238E27FC236}">
                <a16:creationId xmlns:a16="http://schemas.microsoft.com/office/drawing/2014/main" id="{01E023AB-62B7-4EF0-AE04-EE60BA09EDA7}"/>
              </a:ext>
            </a:extLst>
          </p:cNvPr>
          <p:cNvSpPr>
            <a:spLocks noGrp="1"/>
          </p:cNvSpPr>
          <p:nvPr>
            <p:ph type="sldNum" sz="quarter" idx="16"/>
          </p:nvPr>
        </p:nvSpPr>
        <p:spPr/>
        <p:txBody>
          <a:bodyPr/>
          <a:lstStyle/>
          <a:p>
            <a:fld id="{80C09EF9-B2B1-4CDF-A903-08D723B35DB9}" type="slidenum">
              <a:rPr lang="en-GB" smtClean="0"/>
              <a:pPr/>
              <a:t>8</a:t>
            </a:fld>
            <a:endParaRPr lang="en-GB"/>
          </a:p>
        </p:txBody>
      </p:sp>
      <p:sp>
        <p:nvSpPr>
          <p:cNvPr id="10" name="Text Box 4">
            <a:extLst>
              <a:ext uri="{FF2B5EF4-FFF2-40B4-BE49-F238E27FC236}">
                <a16:creationId xmlns:a16="http://schemas.microsoft.com/office/drawing/2014/main" id="{3B965E82-84C3-68EC-307B-D1860499F85A}"/>
              </a:ext>
            </a:extLst>
          </p:cNvPr>
          <p:cNvSpPr txBox="1">
            <a:spLocks noChangeArrowheads="1"/>
          </p:cNvSpPr>
          <p:nvPr/>
        </p:nvSpPr>
        <p:spPr bwMode="auto">
          <a:xfrm>
            <a:off x="439805" y="6253912"/>
            <a:ext cx="874022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eaLnBrk="0" hangingPunct="0">
              <a:defRPr sz="2000" i="1">
                <a:solidFill>
                  <a:schemeClr val="bg2"/>
                </a:solidFill>
                <a:latin typeface="Myriad Pro Light" pitchFamily="34" charset="0"/>
              </a:defRPr>
            </a:lvl1pPr>
            <a:lvl2pPr marL="742950" indent="-285750" eaLnBrk="0" hangingPunct="0">
              <a:defRPr sz="2000" i="1">
                <a:solidFill>
                  <a:schemeClr val="bg2"/>
                </a:solidFill>
                <a:latin typeface="Myriad Pro Light" pitchFamily="34" charset="0"/>
              </a:defRPr>
            </a:lvl2pPr>
            <a:lvl3pPr marL="1143000" indent="-228600" eaLnBrk="0" hangingPunct="0">
              <a:defRPr sz="2000" i="1">
                <a:solidFill>
                  <a:schemeClr val="bg2"/>
                </a:solidFill>
                <a:latin typeface="Myriad Pro Light" pitchFamily="34" charset="0"/>
              </a:defRPr>
            </a:lvl3pPr>
            <a:lvl4pPr marL="1600200" indent="-228600" eaLnBrk="0" hangingPunct="0">
              <a:defRPr sz="2000" i="1">
                <a:solidFill>
                  <a:schemeClr val="bg2"/>
                </a:solidFill>
                <a:latin typeface="Myriad Pro Light" pitchFamily="34" charset="0"/>
              </a:defRPr>
            </a:lvl4pPr>
            <a:lvl5pPr marL="2057400" indent="-228600" eaLnBrk="0" hangingPunct="0">
              <a:defRPr sz="2000" i="1">
                <a:solidFill>
                  <a:schemeClr val="bg2"/>
                </a:solidFill>
                <a:latin typeface="Myriad Pro Light" pitchFamily="34" charset="0"/>
              </a:defRPr>
            </a:lvl5pPr>
            <a:lvl6pPr marL="2514600" indent="-228600" algn="ctr" eaLnBrk="0" fontAlgn="base" hangingPunct="0">
              <a:spcBef>
                <a:spcPct val="50000"/>
              </a:spcBef>
              <a:spcAft>
                <a:spcPct val="0"/>
              </a:spcAft>
              <a:defRPr sz="2000" i="1">
                <a:solidFill>
                  <a:schemeClr val="bg2"/>
                </a:solidFill>
                <a:latin typeface="Myriad Pro Light" pitchFamily="34" charset="0"/>
              </a:defRPr>
            </a:lvl6pPr>
            <a:lvl7pPr marL="2971800" indent="-228600" algn="ctr" eaLnBrk="0" fontAlgn="base" hangingPunct="0">
              <a:spcBef>
                <a:spcPct val="50000"/>
              </a:spcBef>
              <a:spcAft>
                <a:spcPct val="0"/>
              </a:spcAft>
              <a:defRPr sz="2000" i="1">
                <a:solidFill>
                  <a:schemeClr val="bg2"/>
                </a:solidFill>
                <a:latin typeface="Myriad Pro Light" pitchFamily="34" charset="0"/>
              </a:defRPr>
            </a:lvl7pPr>
            <a:lvl8pPr marL="3429000" indent="-228600" algn="ctr" eaLnBrk="0" fontAlgn="base" hangingPunct="0">
              <a:spcBef>
                <a:spcPct val="50000"/>
              </a:spcBef>
              <a:spcAft>
                <a:spcPct val="0"/>
              </a:spcAft>
              <a:defRPr sz="2000" i="1">
                <a:solidFill>
                  <a:schemeClr val="bg2"/>
                </a:solidFill>
                <a:latin typeface="Myriad Pro Light" pitchFamily="34" charset="0"/>
              </a:defRPr>
            </a:lvl8pPr>
            <a:lvl9pPr marL="3886200" indent="-228600" algn="ctr" eaLnBrk="0" fontAlgn="base" hangingPunct="0">
              <a:spcBef>
                <a:spcPct val="50000"/>
              </a:spcBef>
              <a:spcAft>
                <a:spcPct val="0"/>
              </a:spcAft>
              <a:defRPr sz="2000" i="1">
                <a:solidFill>
                  <a:schemeClr val="bg2"/>
                </a:solidFill>
                <a:latin typeface="Myriad Pro Light" pitchFamily="34" charset="0"/>
              </a:defRPr>
            </a:lvl9pPr>
          </a:lstStyle>
          <a:p>
            <a:pPr algn="l" defTabSz="457212" eaLnBrk="1" hangingPunct="1">
              <a:spcBef>
                <a:spcPct val="0"/>
              </a:spcBef>
              <a:defRPr/>
            </a:pPr>
            <a:r>
              <a:rPr lang="en-US" sz="800" i="0">
                <a:solidFill>
                  <a:prstClr val="black"/>
                </a:solidFill>
                <a:latin typeface="+mn-lt"/>
                <a:ea typeface="ＭＳ Ｐゴシック" pitchFamily="-84" charset="-128"/>
              </a:rPr>
              <a:t>The value of this investment and any income arising from it can fall as well as rise as a result of market and currency fluctuations as well as other factors.</a:t>
            </a:r>
          </a:p>
          <a:p>
            <a:pPr algn="l" defTabSz="457212" eaLnBrk="1" hangingPunct="1">
              <a:spcBef>
                <a:spcPct val="0"/>
              </a:spcBef>
              <a:defRPr/>
            </a:pPr>
            <a:r>
              <a:rPr lang="en-US" sz="800" i="0">
                <a:solidFill>
                  <a:prstClr val="black"/>
                </a:solidFill>
                <a:latin typeface="+mn-lt"/>
                <a:ea typeface="ＭＳ Ｐゴシック" pitchFamily="-84" charset="-128"/>
              </a:rPr>
              <a:t>Compound Annual Growth Rate (CAGR)</a:t>
            </a:r>
          </a:p>
        </p:txBody>
      </p:sp>
      <p:sp>
        <p:nvSpPr>
          <p:cNvPr id="11" name="TextBox 10">
            <a:extLst>
              <a:ext uri="{FF2B5EF4-FFF2-40B4-BE49-F238E27FC236}">
                <a16:creationId xmlns:a16="http://schemas.microsoft.com/office/drawing/2014/main" id="{B23CD3F6-56BE-D5D9-312B-36CC474D24A6}"/>
              </a:ext>
            </a:extLst>
          </p:cNvPr>
          <p:cNvSpPr txBox="1"/>
          <p:nvPr/>
        </p:nvSpPr>
        <p:spPr>
          <a:xfrm>
            <a:off x="765699" y="894727"/>
            <a:ext cx="6094520" cy="276999"/>
          </a:xfrm>
          <a:prstGeom prst="rect">
            <a:avLst/>
          </a:prstGeom>
          <a:noFill/>
        </p:spPr>
        <p:txBody>
          <a:bodyPr wrap="square">
            <a:spAutoFit/>
          </a:bodyPr>
          <a:lstStyle/>
          <a:p>
            <a:pPr algn="l"/>
            <a:r>
              <a:rPr lang="en-GB" sz="1200"/>
              <a:t>P</a:t>
            </a:r>
            <a:r>
              <a:rPr lang="en-GB" sz="1200" b="0" i="0">
                <a:effectLst/>
              </a:rPr>
              <a:t>ast performance does not predict future returns</a:t>
            </a:r>
          </a:p>
        </p:txBody>
      </p:sp>
      <p:pic>
        <p:nvPicPr>
          <p:cNvPr id="8" name="Graphic 7">
            <a:extLst>
              <a:ext uri="{FF2B5EF4-FFF2-40B4-BE49-F238E27FC236}">
                <a16:creationId xmlns:a16="http://schemas.microsoft.com/office/drawing/2014/main" id="{7768DD6C-AAE0-1EDD-2A9D-AF196057125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258682" y="1441246"/>
            <a:ext cx="5842686" cy="3975507"/>
          </a:xfrm>
          <a:prstGeom prst="rect">
            <a:avLst/>
          </a:prstGeom>
        </p:spPr>
      </p:pic>
    </p:spTree>
    <p:extLst>
      <p:ext uri="{BB962C8B-B14F-4D97-AF65-F5344CB8AC3E}">
        <p14:creationId xmlns:p14="http://schemas.microsoft.com/office/powerpoint/2010/main" val="3780773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3A47F41-3D2C-4390-B3DF-AF1A20B763E8}"/>
              </a:ext>
            </a:extLst>
          </p:cNvPr>
          <p:cNvSpPr>
            <a:spLocks noGrp="1"/>
          </p:cNvSpPr>
          <p:nvPr>
            <p:ph type="body" sz="quarter" idx="12"/>
          </p:nvPr>
        </p:nvSpPr>
        <p:spPr>
          <a:xfrm>
            <a:off x="831853" y="83227"/>
            <a:ext cx="10756247" cy="215444"/>
          </a:xfrm>
        </p:spPr>
        <p:txBody>
          <a:bodyPr/>
          <a:lstStyle/>
          <a:p>
            <a:r>
              <a:rPr lang="en-GB"/>
              <a:t>Sustainability</a:t>
            </a:r>
          </a:p>
        </p:txBody>
      </p:sp>
      <p:sp>
        <p:nvSpPr>
          <p:cNvPr id="3" name="Text Placeholder 2">
            <a:extLst>
              <a:ext uri="{FF2B5EF4-FFF2-40B4-BE49-F238E27FC236}">
                <a16:creationId xmlns:a16="http://schemas.microsoft.com/office/drawing/2014/main" id="{A306A8D7-6743-4B1B-9A22-687DCAC9FFF6}"/>
              </a:ext>
            </a:extLst>
          </p:cNvPr>
          <p:cNvSpPr>
            <a:spLocks noGrp="1"/>
          </p:cNvSpPr>
          <p:nvPr>
            <p:ph type="body" sz="quarter" idx="15"/>
          </p:nvPr>
        </p:nvSpPr>
        <p:spPr/>
        <p:txBody>
          <a:bodyPr/>
          <a:lstStyle/>
          <a:p>
            <a:r>
              <a:rPr lang="en-GB"/>
              <a:t>Quality and Sustainability are positively correlated…</a:t>
            </a:r>
          </a:p>
        </p:txBody>
      </p:sp>
      <p:sp>
        <p:nvSpPr>
          <p:cNvPr id="8" name="Rectangle: Rounded Corners 7">
            <a:extLst>
              <a:ext uri="{FF2B5EF4-FFF2-40B4-BE49-F238E27FC236}">
                <a16:creationId xmlns:a16="http://schemas.microsoft.com/office/drawing/2014/main" id="{4BED1ACE-DEF0-4713-99D7-6C5B0D3EEBB8}"/>
              </a:ext>
            </a:extLst>
          </p:cNvPr>
          <p:cNvSpPr/>
          <p:nvPr/>
        </p:nvSpPr>
        <p:spPr>
          <a:xfrm>
            <a:off x="1323011" y="1457144"/>
            <a:ext cx="9545977" cy="316018"/>
          </a:xfrm>
          <a:prstGeom prst="roundRect">
            <a:avLst/>
          </a:prstGeom>
          <a:solidFill>
            <a:schemeClr val="accent6">
              <a:alpha val="3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400" b="1">
                <a:solidFill>
                  <a:schemeClr val="tx1"/>
                </a:solidFill>
                <a:latin typeface="+mj-lt"/>
                <a:cs typeface="Arial" charset="0"/>
              </a:rPr>
              <a:t>Companies with a higher ROC and lower ROC variability tend to have better ESG ratings</a:t>
            </a:r>
          </a:p>
        </p:txBody>
      </p:sp>
      <p:pic>
        <p:nvPicPr>
          <p:cNvPr id="9" name="Graphic 8">
            <a:extLst>
              <a:ext uri="{FF2B5EF4-FFF2-40B4-BE49-F238E27FC236}">
                <a16:creationId xmlns:a16="http://schemas.microsoft.com/office/drawing/2014/main" id="{FA4DBAEA-7B86-4732-8650-64605117919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5265" y="2196504"/>
            <a:ext cx="5122463" cy="2650455"/>
          </a:xfrm>
          <a:prstGeom prst="rect">
            <a:avLst/>
          </a:prstGeom>
        </p:spPr>
      </p:pic>
      <p:pic>
        <p:nvPicPr>
          <p:cNvPr id="6" name="Picture 5">
            <a:extLst>
              <a:ext uri="{FF2B5EF4-FFF2-40B4-BE49-F238E27FC236}">
                <a16:creationId xmlns:a16="http://schemas.microsoft.com/office/drawing/2014/main" id="{FDF5C9DB-B743-4973-8909-84DFBFE1CD53}"/>
              </a:ext>
            </a:extLst>
          </p:cNvPr>
          <p:cNvPicPr>
            <a:picLocks noChangeAspect="1"/>
          </p:cNvPicPr>
          <p:nvPr/>
        </p:nvPicPr>
        <p:blipFill>
          <a:blip r:embed="rId4"/>
          <a:stretch>
            <a:fillRect/>
          </a:stretch>
        </p:blipFill>
        <p:spPr>
          <a:xfrm>
            <a:off x="1484807" y="4633678"/>
            <a:ext cx="4446209" cy="426562"/>
          </a:xfrm>
          <a:prstGeom prst="rect">
            <a:avLst/>
          </a:prstGeom>
        </p:spPr>
      </p:pic>
      <p:pic>
        <p:nvPicPr>
          <p:cNvPr id="10" name="Graphic 9">
            <a:extLst>
              <a:ext uri="{FF2B5EF4-FFF2-40B4-BE49-F238E27FC236}">
                <a16:creationId xmlns:a16="http://schemas.microsoft.com/office/drawing/2014/main" id="{A9B65A51-D94D-4D63-80BA-4B23E44A3D4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22627" y="2196504"/>
            <a:ext cx="5245781" cy="2649600"/>
          </a:xfrm>
          <a:prstGeom prst="rect">
            <a:avLst/>
          </a:prstGeom>
        </p:spPr>
      </p:pic>
      <p:pic>
        <p:nvPicPr>
          <p:cNvPr id="11" name="Picture 10">
            <a:extLst>
              <a:ext uri="{FF2B5EF4-FFF2-40B4-BE49-F238E27FC236}">
                <a16:creationId xmlns:a16="http://schemas.microsoft.com/office/drawing/2014/main" id="{6104775A-D174-451A-BEBF-E347D1632DAD}"/>
              </a:ext>
            </a:extLst>
          </p:cNvPr>
          <p:cNvPicPr>
            <a:picLocks noChangeAspect="1"/>
          </p:cNvPicPr>
          <p:nvPr/>
        </p:nvPicPr>
        <p:blipFill>
          <a:blip r:embed="rId4"/>
          <a:stretch>
            <a:fillRect/>
          </a:stretch>
        </p:blipFill>
        <p:spPr>
          <a:xfrm>
            <a:off x="6495903" y="4632823"/>
            <a:ext cx="4446209" cy="426562"/>
          </a:xfrm>
          <a:prstGeom prst="rect">
            <a:avLst/>
          </a:prstGeom>
        </p:spPr>
      </p:pic>
      <p:sp>
        <p:nvSpPr>
          <p:cNvPr id="12" name="Text Box 4">
            <a:extLst>
              <a:ext uri="{FF2B5EF4-FFF2-40B4-BE49-F238E27FC236}">
                <a16:creationId xmlns:a16="http://schemas.microsoft.com/office/drawing/2014/main" id="{327D6943-B942-4A58-A488-AABDB1C4CABE}"/>
              </a:ext>
            </a:extLst>
          </p:cNvPr>
          <p:cNvSpPr txBox="1">
            <a:spLocks noChangeArrowheads="1"/>
          </p:cNvSpPr>
          <p:nvPr/>
        </p:nvSpPr>
        <p:spPr bwMode="auto">
          <a:xfrm>
            <a:off x="1173521" y="5154635"/>
            <a:ext cx="5754461" cy="246221"/>
          </a:xfrm>
          <a:prstGeom prst="rect">
            <a:avLst/>
          </a:prstGeom>
          <a:solidFill>
            <a:schemeClr val="bg1"/>
          </a:solidFill>
          <a:ln>
            <a:noFill/>
          </a:ln>
          <a:effectLst/>
        </p:spPr>
        <p:txBody>
          <a:bodyPr wrap="square">
            <a:spAutoFit/>
          </a:bodyPr>
          <a:lstStyle>
            <a:lvl1pPr eaLnBrk="0" hangingPunct="0">
              <a:defRPr sz="2000" i="1">
                <a:solidFill>
                  <a:schemeClr val="bg2"/>
                </a:solidFill>
                <a:latin typeface="Myriad Pro Light" pitchFamily="34" charset="0"/>
              </a:defRPr>
            </a:lvl1pPr>
            <a:lvl2pPr marL="742950" indent="-285750" eaLnBrk="0" hangingPunct="0">
              <a:defRPr sz="2000" i="1">
                <a:solidFill>
                  <a:schemeClr val="bg2"/>
                </a:solidFill>
                <a:latin typeface="Myriad Pro Light" pitchFamily="34" charset="0"/>
              </a:defRPr>
            </a:lvl2pPr>
            <a:lvl3pPr marL="1143000" indent="-228600" eaLnBrk="0" hangingPunct="0">
              <a:defRPr sz="2000" i="1">
                <a:solidFill>
                  <a:schemeClr val="bg2"/>
                </a:solidFill>
                <a:latin typeface="Myriad Pro Light" pitchFamily="34" charset="0"/>
              </a:defRPr>
            </a:lvl3pPr>
            <a:lvl4pPr marL="1600200" indent="-228600" eaLnBrk="0" hangingPunct="0">
              <a:defRPr sz="2000" i="1">
                <a:solidFill>
                  <a:schemeClr val="bg2"/>
                </a:solidFill>
                <a:latin typeface="Myriad Pro Light" pitchFamily="34" charset="0"/>
              </a:defRPr>
            </a:lvl4pPr>
            <a:lvl5pPr marL="2057400" indent="-228600" eaLnBrk="0" hangingPunct="0">
              <a:defRPr sz="2000" i="1">
                <a:solidFill>
                  <a:schemeClr val="bg2"/>
                </a:solidFill>
                <a:latin typeface="Myriad Pro Light" pitchFamily="34" charset="0"/>
              </a:defRPr>
            </a:lvl5pPr>
            <a:lvl6pPr marL="2514600" indent="-228600" algn="ctr" eaLnBrk="0" fontAlgn="base" hangingPunct="0">
              <a:spcBef>
                <a:spcPct val="50000"/>
              </a:spcBef>
              <a:spcAft>
                <a:spcPct val="0"/>
              </a:spcAft>
              <a:defRPr sz="2000" i="1">
                <a:solidFill>
                  <a:schemeClr val="bg2"/>
                </a:solidFill>
                <a:latin typeface="Myriad Pro Light" pitchFamily="34" charset="0"/>
              </a:defRPr>
            </a:lvl6pPr>
            <a:lvl7pPr marL="2971800" indent="-228600" algn="ctr" eaLnBrk="0" fontAlgn="base" hangingPunct="0">
              <a:spcBef>
                <a:spcPct val="50000"/>
              </a:spcBef>
              <a:spcAft>
                <a:spcPct val="0"/>
              </a:spcAft>
              <a:defRPr sz="2000" i="1">
                <a:solidFill>
                  <a:schemeClr val="bg2"/>
                </a:solidFill>
                <a:latin typeface="Myriad Pro Light" pitchFamily="34" charset="0"/>
              </a:defRPr>
            </a:lvl7pPr>
            <a:lvl8pPr marL="3429000" indent="-228600" algn="ctr" eaLnBrk="0" fontAlgn="base" hangingPunct="0">
              <a:spcBef>
                <a:spcPct val="50000"/>
              </a:spcBef>
              <a:spcAft>
                <a:spcPct val="0"/>
              </a:spcAft>
              <a:defRPr sz="2000" i="1">
                <a:solidFill>
                  <a:schemeClr val="bg2"/>
                </a:solidFill>
                <a:latin typeface="Myriad Pro Light" pitchFamily="34" charset="0"/>
              </a:defRPr>
            </a:lvl8pPr>
            <a:lvl9pPr marL="3886200" indent="-228600" algn="ctr" eaLnBrk="0" fontAlgn="base" hangingPunct="0">
              <a:spcBef>
                <a:spcPct val="50000"/>
              </a:spcBef>
              <a:spcAft>
                <a:spcPct val="0"/>
              </a:spcAft>
              <a:defRPr sz="2000" i="1">
                <a:solidFill>
                  <a:schemeClr val="bg2"/>
                </a:solidFill>
                <a:latin typeface="Myriad Pro Light" pitchFamily="34" charset="0"/>
              </a:defRPr>
            </a:lvl9pPr>
          </a:lstStyle>
          <a:p>
            <a:pPr>
              <a:spcBef>
                <a:spcPts val="0"/>
              </a:spcBef>
              <a:spcAft>
                <a:spcPts val="0"/>
              </a:spcAft>
            </a:pPr>
            <a:r>
              <a:rPr lang="en-GB" sz="1000" i="0">
                <a:solidFill>
                  <a:schemeClr val="accent1"/>
                </a:solidFill>
                <a:latin typeface="Montserrat Light" panose="00000400000000000000" pitchFamily="50" charset="0"/>
              </a:rPr>
              <a:t>Source:</a:t>
            </a:r>
            <a:r>
              <a:rPr lang="en-US" sz="1000" i="0">
                <a:solidFill>
                  <a:schemeClr val="accent1"/>
                </a:solidFill>
                <a:latin typeface="Montserrat Light" panose="00000400000000000000" pitchFamily="50" charset="0"/>
              </a:rPr>
              <a:t> </a:t>
            </a:r>
            <a:r>
              <a:rPr lang="en-GB" sz="1000" i="0">
                <a:solidFill>
                  <a:schemeClr val="accent1"/>
                </a:solidFill>
                <a:latin typeface="Montserrat Light" panose="00000400000000000000" pitchFamily="50" charset="0"/>
              </a:rPr>
              <a:t>Guinness Global Investors, CS HOLT, MSCI ESG</a:t>
            </a:r>
          </a:p>
        </p:txBody>
      </p:sp>
      <p:sp>
        <p:nvSpPr>
          <p:cNvPr id="4" name="Slide Number Placeholder 3">
            <a:extLst>
              <a:ext uri="{FF2B5EF4-FFF2-40B4-BE49-F238E27FC236}">
                <a16:creationId xmlns:a16="http://schemas.microsoft.com/office/drawing/2014/main" id="{80917A34-59EE-4F17-BF34-683646FF35BB}"/>
              </a:ext>
            </a:extLst>
          </p:cNvPr>
          <p:cNvSpPr>
            <a:spLocks noGrp="1"/>
          </p:cNvSpPr>
          <p:nvPr>
            <p:ph type="sldNum" sz="quarter" idx="16"/>
          </p:nvPr>
        </p:nvSpPr>
        <p:spPr/>
        <p:txBody>
          <a:bodyPr/>
          <a:lstStyle/>
          <a:p>
            <a:fld id="{80C09EF9-B2B1-4CDF-A903-08D723B35DB9}" type="slidenum">
              <a:rPr lang="en-GB" smtClean="0"/>
              <a:pPr/>
              <a:t>9</a:t>
            </a:fld>
            <a:endParaRPr lang="en-GB"/>
          </a:p>
        </p:txBody>
      </p:sp>
    </p:spTree>
    <p:extLst>
      <p:ext uri="{BB962C8B-B14F-4D97-AF65-F5344CB8AC3E}">
        <p14:creationId xmlns:p14="http://schemas.microsoft.com/office/powerpoint/2010/main" val="978621099"/>
      </p:ext>
    </p:extLst>
  </p:cSld>
  <p:clrMapOvr>
    <a:masterClrMapping/>
  </p:clrMapOvr>
</p:sld>
</file>

<file path=ppt/theme/theme1.xml><?xml version="1.0" encoding="utf-8"?>
<a:theme xmlns:a="http://schemas.openxmlformats.org/drawingml/2006/main" name="Office Theme">
  <a:themeElements>
    <a:clrScheme name="Guinness Brand Colours">
      <a:dk1>
        <a:srgbClr val="21315C"/>
      </a:dk1>
      <a:lt1>
        <a:srgbClr val="FFFFFF"/>
      </a:lt1>
      <a:dk2>
        <a:srgbClr val="414141"/>
      </a:dk2>
      <a:lt2>
        <a:srgbClr val="F1F1F1"/>
      </a:lt2>
      <a:accent1>
        <a:srgbClr val="080808"/>
      </a:accent1>
      <a:accent2>
        <a:srgbClr val="D6D2C4"/>
      </a:accent2>
      <a:accent3>
        <a:srgbClr val="C8102E"/>
      </a:accent3>
      <a:accent4>
        <a:srgbClr val="6BBBAE"/>
      </a:accent4>
      <a:accent5>
        <a:srgbClr val="236192"/>
      </a:accent5>
      <a:accent6>
        <a:srgbClr val="9DB9D5"/>
      </a:accent6>
      <a:hlink>
        <a:srgbClr val="3287CE"/>
      </a:hlink>
      <a:folHlink>
        <a:srgbClr val="5FA3D8"/>
      </a:folHlink>
    </a:clrScheme>
    <a:fontScheme name="Custom 1">
      <a:majorFont>
        <a:latin typeface="Montserrat Medium"/>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uinness_GGI_Presentation_Template.pptx" id="{F1C105B4-D33D-4067-945F-16BEB294A2AD}" vid="{B7537069-900D-430A-ADD3-1D2E06BDD4B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6a9868cf-61bc-4935-bfbc-a5b11b601959">
      <UserInfo>
        <DisplayName>Sagar Thanki</DisplayName>
        <AccountId>98</AccountId>
        <AccountType/>
      </UserInfo>
    </SharedWithUsers>
    <lcf76f155ced4ddcb4097134ff3c332f xmlns="1ff66008-d60d-477b-bdec-f0d48861d832">
      <Terms xmlns="http://schemas.microsoft.com/office/infopath/2007/PartnerControls"/>
    </lcf76f155ced4ddcb4097134ff3c332f>
    <TaxCatchAll xmlns="6a9868cf-61bc-4935-bfbc-a5b11b60195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5BC45C335CA264AAC7549857002C5E8" ma:contentTypeVersion="15" ma:contentTypeDescription="Create a new document." ma:contentTypeScope="" ma:versionID="a5f68205854eedeff414006826b97d0b">
  <xsd:schema xmlns:xsd="http://www.w3.org/2001/XMLSchema" xmlns:xs="http://www.w3.org/2001/XMLSchema" xmlns:p="http://schemas.microsoft.com/office/2006/metadata/properties" xmlns:ns2="1ff66008-d60d-477b-bdec-f0d48861d832" xmlns:ns3="6a9868cf-61bc-4935-bfbc-a5b11b601959" targetNamespace="http://schemas.microsoft.com/office/2006/metadata/properties" ma:root="true" ma:fieldsID="424138b881b3d1571260dad2cf6a02e8" ns2:_="" ns3:_="">
    <xsd:import namespace="1ff66008-d60d-477b-bdec-f0d48861d832"/>
    <xsd:import namespace="6a9868cf-61bc-4935-bfbc-a5b11b60195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f66008-d60d-477b-bdec-f0d48861d8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6fcb0076-4307-459c-9636-e48fd6fdf58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a9868cf-61bc-4935-bfbc-a5b11b60195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bbb600e-8823-4284-8f0d-fe5c7e202a2e}" ma:internalName="TaxCatchAll" ma:showField="CatchAllData" ma:web="6a9868cf-61bc-4935-bfbc-a5b11b60195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680E360-23E0-4E91-B373-4C4592B1EF6D}">
  <ds:schemaRefs>
    <ds:schemaRef ds:uri="http://schemas.microsoft.com/sharepoint/v3/contenttype/forms"/>
  </ds:schemaRefs>
</ds:datastoreItem>
</file>

<file path=customXml/itemProps2.xml><?xml version="1.0" encoding="utf-8"?>
<ds:datastoreItem xmlns:ds="http://schemas.openxmlformats.org/officeDocument/2006/customXml" ds:itemID="{90301739-D306-43EB-AD93-199E7BB0A735}">
  <ds:schemaRefs>
    <ds:schemaRef ds:uri="1ff66008-d60d-477b-bdec-f0d48861d832"/>
    <ds:schemaRef ds:uri="6a9868cf-61bc-4935-bfbc-a5b11b60195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BD736B2-8FFA-4E92-BD92-4813E8A445A3}">
  <ds:schemaRefs>
    <ds:schemaRef ds:uri="1ff66008-d60d-477b-bdec-f0d48861d832"/>
    <ds:schemaRef ds:uri="6a9868cf-61bc-4935-bfbc-a5b11b60195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Guinness_GGI_Presentation</Template>
  <TotalTime>9</TotalTime>
  <Words>4092</Words>
  <Application>Microsoft Office PowerPoint</Application>
  <PresentationFormat>Widescreen</PresentationFormat>
  <Paragraphs>513</Paragraphs>
  <Slides>38</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Arial</vt:lpstr>
      <vt:lpstr>Montserrat Medium</vt:lpstr>
      <vt:lpstr>Calibri</vt:lpstr>
      <vt:lpstr>Montserrat</vt:lpstr>
      <vt:lpstr>Myriad Pro Light</vt:lpstr>
      <vt:lpstr>Montserrat Light</vt:lpstr>
      <vt:lpstr>Wingdings</vt:lpstr>
      <vt:lpstr>Office Theme</vt:lpstr>
      <vt:lpstr>Guinness Sustainable Global Equity Fund</vt:lpstr>
      <vt:lpstr>Risk &amp; performance</vt:lpstr>
      <vt:lpstr>PowerPoint Presentation</vt:lpstr>
      <vt:lpstr>Team</vt:lpstr>
      <vt:lpstr>Philosophy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 Are Positioned In High Growth Companies…</vt:lpstr>
      <vt:lpstr>…That Are Highly Profitable…</vt:lpstr>
      <vt:lpstr>…Which Translates Into Higher Profit Growth</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Guinness Sustainable Global Equity Fund</dc:title>
  <dc:creator>Joseph Stephens</dc:creator>
  <cp:lastModifiedBy>Joseph Stephens</cp:lastModifiedBy>
  <cp:revision>1</cp:revision>
  <dcterms:created xsi:type="dcterms:W3CDTF">2022-01-07T23:03:51Z</dcterms:created>
  <dcterms:modified xsi:type="dcterms:W3CDTF">2022-10-14T13:36:44Z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0x01010025BC45C335CA264AAC7549857002C5E8</vt:lpwstr>
  </property>
  <property fmtid="{D5CDD505-2E9C-101B-9397-08002B2CF9AE}" pid="3" name="MediaServiceImageTags">
    <vt:lpwstr/>
  </property>
</Properties>
</file>