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48" r:id="rId4"/>
    <p:sldMasterId id="2147483763" r:id="rId5"/>
  </p:sldMasterIdLst>
  <p:notesMasterIdLst>
    <p:notesMasterId r:id="rId80"/>
  </p:notesMasterIdLst>
  <p:handoutMasterIdLst>
    <p:handoutMasterId r:id="rId81"/>
  </p:handoutMasterIdLst>
  <p:sldIdLst>
    <p:sldId id="1198" r:id="rId6"/>
    <p:sldId id="1486" r:id="rId7"/>
    <p:sldId id="1236" r:id="rId8"/>
    <p:sldId id="1325" r:id="rId9"/>
    <p:sldId id="1238" r:id="rId10"/>
    <p:sldId id="1337" r:id="rId11"/>
    <p:sldId id="1311" r:id="rId12"/>
    <p:sldId id="1088" r:id="rId13"/>
    <p:sldId id="1495" r:id="rId14"/>
    <p:sldId id="1265" r:id="rId15"/>
    <p:sldId id="1322" r:id="rId16"/>
    <p:sldId id="1246" r:id="rId17"/>
    <p:sldId id="1269" r:id="rId18"/>
    <p:sldId id="1251" r:id="rId19"/>
    <p:sldId id="1338" r:id="rId20"/>
    <p:sldId id="1404" r:id="rId21"/>
    <p:sldId id="1405" r:id="rId22"/>
    <p:sldId id="1329" r:id="rId23"/>
    <p:sldId id="1300" r:id="rId24"/>
    <p:sldId id="1339" r:id="rId25"/>
    <p:sldId id="1303" r:id="rId26"/>
    <p:sldId id="1386" r:id="rId27"/>
    <p:sldId id="1411" r:id="rId28"/>
    <p:sldId id="1494" r:id="rId29"/>
    <p:sldId id="1340" r:id="rId30"/>
    <p:sldId id="1497" r:id="rId31"/>
    <p:sldId id="1320" r:id="rId32"/>
    <p:sldId id="1257" r:id="rId33"/>
    <p:sldId id="1342" r:id="rId34"/>
    <p:sldId id="1373" r:id="rId35"/>
    <p:sldId id="1113" r:id="rId36"/>
    <p:sldId id="1111" r:id="rId37"/>
    <p:sldId id="1118" r:id="rId38"/>
    <p:sldId id="1498" r:id="rId39"/>
    <p:sldId id="1410" r:id="rId40"/>
    <p:sldId id="1478" r:id="rId41"/>
    <p:sldId id="1479" r:id="rId42"/>
    <p:sldId id="1477" r:id="rId43"/>
    <p:sldId id="1489" r:id="rId44"/>
    <p:sldId id="1487" r:id="rId45"/>
    <p:sldId id="1492" r:id="rId46"/>
    <p:sldId id="1493" r:id="rId47"/>
    <p:sldId id="1412" r:id="rId48"/>
    <p:sldId id="1390" r:id="rId49"/>
    <p:sldId id="1491" r:id="rId50"/>
    <p:sldId id="1292" r:id="rId51"/>
    <p:sldId id="1490" r:id="rId52"/>
    <p:sldId id="1480" r:id="rId53"/>
    <p:sldId id="1122" r:id="rId54"/>
    <p:sldId id="1481" r:id="rId55"/>
    <p:sldId id="1310" r:id="rId56"/>
    <p:sldId id="1370" r:id="rId57"/>
    <p:sldId id="1313" r:id="rId58"/>
    <p:sldId id="1315" r:id="rId59"/>
    <p:sldId id="1312" r:id="rId60"/>
    <p:sldId id="1317" r:id="rId61"/>
    <p:sldId id="1133" r:id="rId62"/>
    <p:sldId id="1287" r:id="rId63"/>
    <p:sldId id="256" r:id="rId64"/>
    <p:sldId id="257" r:id="rId65"/>
    <p:sldId id="1288" r:id="rId66"/>
    <p:sldId id="1308" r:id="rId67"/>
    <p:sldId id="1127" r:id="rId68"/>
    <p:sldId id="1314" r:id="rId69"/>
    <p:sldId id="1316" r:id="rId70"/>
    <p:sldId id="1082" r:id="rId71"/>
    <p:sldId id="1261" r:id="rId72"/>
    <p:sldId id="1367" r:id="rId73"/>
    <p:sldId id="1371" r:id="rId74"/>
    <p:sldId id="1323" r:id="rId75"/>
    <p:sldId id="1324" r:id="rId76"/>
    <p:sldId id="1326" r:id="rId77"/>
    <p:sldId id="1327" r:id="rId78"/>
    <p:sldId id="325" r:id="rId79"/>
  </p:sldIdLst>
  <p:sldSz cx="12192000" cy="6858000"/>
  <p:notesSz cx="6670675" cy="9777413"/>
  <p:custDataLst>
    <p:tags r:id="rId8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0" userDrawn="1">
          <p15:clr>
            <a:srgbClr val="A4A3A4"/>
          </p15:clr>
        </p15:guide>
        <p15:guide id="2" pos="210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Stephens" initials="JS" lastIdx="1" clrIdx="0">
    <p:extLst>
      <p:ext uri="{19B8F6BF-5375-455C-9EA6-DF929625EA0E}">
        <p15:presenceInfo xmlns:p15="http://schemas.microsoft.com/office/powerpoint/2012/main" userId="S-1-5-21-617818833-2580524061-3181131469-11656" providerId="AD"/>
      </p:ext>
    </p:extLst>
  </p:cmAuthor>
  <p:cmAuthor id="2" name="Joseph Stephens" initials="JS [2]" lastIdx="1" clrIdx="1">
    <p:extLst>
      <p:ext uri="{19B8F6BF-5375-455C-9EA6-DF929625EA0E}">
        <p15:presenceInfo xmlns:p15="http://schemas.microsoft.com/office/powerpoint/2012/main" userId="S::joseph.stephens@gafunds.com::6f95fdb1-b66b-4d7d-b4b5-ba36ebbdce6c" providerId="AD"/>
      </p:ext>
    </p:extLst>
  </p:cmAuthor>
  <p:cmAuthor id="3" name="Jonathan Waghorn" initials="JW" lastIdx="1" clrIdx="2">
    <p:extLst>
      <p:ext uri="{19B8F6BF-5375-455C-9EA6-DF929625EA0E}">
        <p15:presenceInfo xmlns:p15="http://schemas.microsoft.com/office/powerpoint/2012/main" userId="S::jonathan.waghorn@guinnessgi.com::e1f8a60d-7eed-4aa5-bcf9-9f793fdb0d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AF2"/>
    <a:srgbClr val="CCCCCC"/>
    <a:srgbClr val="E7E7E7"/>
    <a:srgbClr val="6BBBAE"/>
    <a:srgbClr val="D9D9D9"/>
    <a:srgbClr val="960C23"/>
    <a:srgbClr val="21315C"/>
    <a:srgbClr val="C8102E"/>
    <a:srgbClr val="BC4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52" y="72"/>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80"/>
        <p:guide pos="21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Waghorn" userId="e1f8a60d-7eed-4aa5-bcf9-9f793fdb0dc3" providerId="ADAL" clId="{6099F042-79F6-441D-B626-535FF5E69C1D}"/>
    <pc:docChg chg="custSel modSld">
      <pc:chgData name="Jonathan Waghorn" userId="e1f8a60d-7eed-4aa5-bcf9-9f793fdb0dc3" providerId="ADAL" clId="{6099F042-79F6-441D-B626-535FF5E69C1D}" dt="2022-11-04T16:14:53.414" v="256" actId="20577"/>
      <pc:docMkLst>
        <pc:docMk/>
      </pc:docMkLst>
      <pc:sldChg chg="modSp">
        <pc:chgData name="Jonathan Waghorn" userId="e1f8a60d-7eed-4aa5-bcf9-9f793fdb0dc3" providerId="ADAL" clId="{6099F042-79F6-441D-B626-535FF5E69C1D}" dt="2022-11-04T16:11:03.657" v="139" actId="1038"/>
        <pc:sldMkLst>
          <pc:docMk/>
          <pc:sldMk cId="1517140743" sldId="1325"/>
        </pc:sldMkLst>
        <pc:spChg chg="mod">
          <ac:chgData name="Jonathan Waghorn" userId="e1f8a60d-7eed-4aa5-bcf9-9f793fdb0dc3" providerId="ADAL" clId="{6099F042-79F6-441D-B626-535FF5E69C1D}" dt="2022-11-04T16:11:03.657" v="139" actId="1038"/>
          <ac:spMkLst>
            <pc:docMk/>
            <pc:sldMk cId="1517140743" sldId="1325"/>
            <ac:spMk id="7" creationId="{40718A7F-36C0-8A2E-D383-BBF914585D8E}"/>
          </ac:spMkLst>
        </pc:spChg>
        <pc:spChg chg="mod">
          <ac:chgData name="Jonathan Waghorn" userId="e1f8a60d-7eed-4aa5-bcf9-9f793fdb0dc3" providerId="ADAL" clId="{6099F042-79F6-441D-B626-535FF5E69C1D}" dt="2022-11-04T16:11:03.657" v="139" actId="1038"/>
          <ac:spMkLst>
            <pc:docMk/>
            <pc:sldMk cId="1517140743" sldId="1325"/>
            <ac:spMk id="8" creationId="{48022DA5-6C4D-1170-EB33-B1371C81A8B2}"/>
          </ac:spMkLst>
        </pc:spChg>
        <pc:spChg chg="mod">
          <ac:chgData name="Jonathan Waghorn" userId="e1f8a60d-7eed-4aa5-bcf9-9f793fdb0dc3" providerId="ADAL" clId="{6099F042-79F6-441D-B626-535FF5E69C1D}" dt="2022-11-04T16:11:03.657" v="139" actId="1038"/>
          <ac:spMkLst>
            <pc:docMk/>
            <pc:sldMk cId="1517140743" sldId="1325"/>
            <ac:spMk id="9" creationId="{090E6DAA-FB90-0C8E-FDC7-DDDDE364CA4E}"/>
          </ac:spMkLst>
        </pc:spChg>
        <pc:spChg chg="mod">
          <ac:chgData name="Jonathan Waghorn" userId="e1f8a60d-7eed-4aa5-bcf9-9f793fdb0dc3" providerId="ADAL" clId="{6099F042-79F6-441D-B626-535FF5E69C1D}" dt="2022-11-04T16:11:03.657" v="139" actId="1038"/>
          <ac:spMkLst>
            <pc:docMk/>
            <pc:sldMk cId="1517140743" sldId="1325"/>
            <ac:spMk id="21" creationId="{2AB8E75C-4B18-4112-A749-EB78D488CA90}"/>
          </ac:spMkLst>
        </pc:spChg>
        <pc:spChg chg="mod">
          <ac:chgData name="Jonathan Waghorn" userId="e1f8a60d-7eed-4aa5-bcf9-9f793fdb0dc3" providerId="ADAL" clId="{6099F042-79F6-441D-B626-535FF5E69C1D}" dt="2022-11-04T16:11:03.657" v="139" actId="1038"/>
          <ac:spMkLst>
            <pc:docMk/>
            <pc:sldMk cId="1517140743" sldId="1325"/>
            <ac:spMk id="22" creationId="{5DABAB65-B826-462C-95D1-F0F6D6290ACB}"/>
          </ac:spMkLst>
        </pc:spChg>
        <pc:spChg chg="mod">
          <ac:chgData name="Jonathan Waghorn" userId="e1f8a60d-7eed-4aa5-bcf9-9f793fdb0dc3" providerId="ADAL" clId="{6099F042-79F6-441D-B626-535FF5E69C1D}" dt="2022-11-04T16:11:03.657" v="139" actId="1038"/>
          <ac:spMkLst>
            <pc:docMk/>
            <pc:sldMk cId="1517140743" sldId="1325"/>
            <ac:spMk id="23" creationId="{3D68A951-CA2F-4FC8-8F3B-BF742F6F56A1}"/>
          </ac:spMkLst>
        </pc:spChg>
        <pc:grpChg chg="mod">
          <ac:chgData name="Jonathan Waghorn" userId="e1f8a60d-7eed-4aa5-bcf9-9f793fdb0dc3" providerId="ADAL" clId="{6099F042-79F6-441D-B626-535FF5E69C1D}" dt="2022-11-04T16:11:03.657" v="139" actId="1038"/>
          <ac:grpSpMkLst>
            <pc:docMk/>
            <pc:sldMk cId="1517140743" sldId="1325"/>
            <ac:grpSpMk id="6" creationId="{1CBF29DB-A829-3185-ECE5-E1426E8A39DE}"/>
          </ac:grpSpMkLst>
        </pc:grpChg>
        <pc:grpChg chg="mod">
          <ac:chgData name="Jonathan Waghorn" userId="e1f8a60d-7eed-4aa5-bcf9-9f793fdb0dc3" providerId="ADAL" clId="{6099F042-79F6-441D-B626-535FF5E69C1D}" dt="2022-11-04T16:11:03.657" v="139" actId="1038"/>
          <ac:grpSpMkLst>
            <pc:docMk/>
            <pc:sldMk cId="1517140743" sldId="1325"/>
            <ac:grpSpMk id="20" creationId="{EEADE1BB-A792-4BC4-B1F7-E51B2C453427}"/>
          </ac:grpSpMkLst>
        </pc:grpChg>
        <pc:picChg chg="mod">
          <ac:chgData name="Jonathan Waghorn" userId="e1f8a60d-7eed-4aa5-bcf9-9f793fdb0dc3" providerId="ADAL" clId="{6099F042-79F6-441D-B626-535FF5E69C1D}" dt="2022-11-04T16:11:03.657" v="139" actId="1038"/>
          <ac:picMkLst>
            <pc:docMk/>
            <pc:sldMk cId="1517140743" sldId="1325"/>
            <ac:picMk id="5" creationId="{5ED7DEEE-5BDC-4116-840B-3097491CCEB5}"/>
          </ac:picMkLst>
        </pc:picChg>
        <pc:picChg chg="mod">
          <ac:chgData name="Jonathan Waghorn" userId="e1f8a60d-7eed-4aa5-bcf9-9f793fdb0dc3" providerId="ADAL" clId="{6099F042-79F6-441D-B626-535FF5E69C1D}" dt="2022-11-04T16:11:03.657" v="139" actId="1038"/>
          <ac:picMkLst>
            <pc:docMk/>
            <pc:sldMk cId="1517140743" sldId="1325"/>
            <ac:picMk id="24" creationId="{FB8B69FA-C2F0-080A-8832-94F143A5F9F1}"/>
          </ac:picMkLst>
        </pc:picChg>
      </pc:sldChg>
      <pc:sldChg chg="modSp mod">
        <pc:chgData name="Jonathan Waghorn" userId="e1f8a60d-7eed-4aa5-bcf9-9f793fdb0dc3" providerId="ADAL" clId="{6099F042-79F6-441D-B626-535FF5E69C1D}" dt="2022-11-04T16:11:47.871" v="152" actId="6549"/>
        <pc:sldMkLst>
          <pc:docMk/>
          <pc:sldMk cId="1178121450" sldId="1404"/>
        </pc:sldMkLst>
        <pc:spChg chg="mod">
          <ac:chgData name="Jonathan Waghorn" userId="e1f8a60d-7eed-4aa5-bcf9-9f793fdb0dc3" providerId="ADAL" clId="{6099F042-79F6-441D-B626-535FF5E69C1D}" dt="2022-11-04T16:11:47.871" v="152" actId="6549"/>
          <ac:spMkLst>
            <pc:docMk/>
            <pc:sldMk cId="1178121450" sldId="1404"/>
            <ac:spMk id="9" creationId="{7263FB9F-5944-4E48-9165-4CDB85546BE4}"/>
          </ac:spMkLst>
        </pc:spChg>
      </pc:sldChg>
      <pc:sldChg chg="modSp mod">
        <pc:chgData name="Jonathan Waghorn" userId="e1f8a60d-7eed-4aa5-bcf9-9f793fdb0dc3" providerId="ADAL" clId="{6099F042-79F6-441D-B626-535FF5E69C1D}" dt="2022-11-04T16:12:25.897" v="170" actId="20577"/>
        <pc:sldMkLst>
          <pc:docMk/>
          <pc:sldMk cId="4155157800" sldId="1405"/>
        </pc:sldMkLst>
        <pc:spChg chg="mod">
          <ac:chgData name="Jonathan Waghorn" userId="e1f8a60d-7eed-4aa5-bcf9-9f793fdb0dc3" providerId="ADAL" clId="{6099F042-79F6-441D-B626-535FF5E69C1D}" dt="2022-11-04T16:12:25.897" v="170" actId="20577"/>
          <ac:spMkLst>
            <pc:docMk/>
            <pc:sldMk cId="4155157800" sldId="1405"/>
            <ac:spMk id="6" creationId="{77C23DA1-E202-4689-B884-CD83935B6BBE}"/>
          </ac:spMkLst>
        </pc:spChg>
      </pc:sldChg>
      <pc:sldChg chg="addSp delSp modSp mod">
        <pc:chgData name="Jonathan Waghorn" userId="e1f8a60d-7eed-4aa5-bcf9-9f793fdb0dc3" providerId="ADAL" clId="{6099F042-79F6-441D-B626-535FF5E69C1D}" dt="2022-11-04T16:14:53.414" v="256" actId="20577"/>
        <pc:sldMkLst>
          <pc:docMk/>
          <pc:sldMk cId="1543963520" sldId="1480"/>
        </pc:sldMkLst>
        <pc:spChg chg="mod">
          <ac:chgData name="Jonathan Waghorn" userId="e1f8a60d-7eed-4aa5-bcf9-9f793fdb0dc3" providerId="ADAL" clId="{6099F042-79F6-441D-B626-535FF5E69C1D}" dt="2022-11-04T16:13:51.144" v="182" actId="20577"/>
          <ac:spMkLst>
            <pc:docMk/>
            <pc:sldMk cId="1543963520" sldId="1480"/>
            <ac:spMk id="3" creationId="{17C4698C-2D33-4DE9-9313-58F4A54507B3}"/>
          </ac:spMkLst>
        </pc:spChg>
        <pc:spChg chg="mod">
          <ac:chgData name="Jonathan Waghorn" userId="e1f8a60d-7eed-4aa5-bcf9-9f793fdb0dc3" providerId="ADAL" clId="{6099F042-79F6-441D-B626-535FF5E69C1D}" dt="2022-11-04T16:14:40.269" v="246" actId="6549"/>
          <ac:spMkLst>
            <pc:docMk/>
            <pc:sldMk cId="1543963520" sldId="1480"/>
            <ac:spMk id="6" creationId="{77C23DA1-E202-4689-B884-CD83935B6BBE}"/>
          </ac:spMkLst>
        </pc:spChg>
        <pc:spChg chg="mod">
          <ac:chgData name="Jonathan Waghorn" userId="e1f8a60d-7eed-4aa5-bcf9-9f793fdb0dc3" providerId="ADAL" clId="{6099F042-79F6-441D-B626-535FF5E69C1D}" dt="2022-11-04T16:14:53.414" v="256" actId="20577"/>
          <ac:spMkLst>
            <pc:docMk/>
            <pc:sldMk cId="1543963520" sldId="1480"/>
            <ac:spMk id="9" creationId="{7263FB9F-5944-4E48-9165-4CDB85546BE4}"/>
          </ac:spMkLst>
        </pc:spChg>
        <pc:picChg chg="add mod">
          <ac:chgData name="Jonathan Waghorn" userId="e1f8a60d-7eed-4aa5-bcf9-9f793fdb0dc3" providerId="ADAL" clId="{6099F042-79F6-441D-B626-535FF5E69C1D}" dt="2022-11-04T16:13:37.560" v="175" actId="1076"/>
          <ac:picMkLst>
            <pc:docMk/>
            <pc:sldMk cId="1543963520" sldId="1480"/>
            <ac:picMk id="10" creationId="{2D8B110E-3483-413E-BAAE-F867F07B13DD}"/>
          </ac:picMkLst>
        </pc:picChg>
        <pc:picChg chg="del">
          <ac:chgData name="Jonathan Waghorn" userId="e1f8a60d-7eed-4aa5-bcf9-9f793fdb0dc3" providerId="ADAL" clId="{6099F042-79F6-441D-B626-535FF5E69C1D}" dt="2022-11-04T16:13:28.109" v="171" actId="478"/>
          <ac:picMkLst>
            <pc:docMk/>
            <pc:sldMk cId="1543963520" sldId="1480"/>
            <ac:picMk id="11" creationId="{1095A8C2-E647-4BFB-8D59-5DC3AB3600AE}"/>
          </ac:picMkLst>
        </pc:picChg>
      </pc:sldChg>
    </pc:docChg>
  </pc:docChgLst>
  <pc:docChgLst>
    <pc:chgData name="Jamie Melrose" userId="c74151bf-174b-452a-9382-fdd2b2643b74" providerId="ADAL" clId="{FA8CA96F-04A6-4CF4-8548-8D9E599E9BB5}"/>
    <pc:docChg chg="undo redo custSel modSld">
      <pc:chgData name="Jamie Melrose" userId="c74151bf-174b-452a-9382-fdd2b2643b74" providerId="ADAL" clId="{FA8CA96F-04A6-4CF4-8548-8D9E599E9BB5}" dt="2022-11-02T17:57:26.566" v="298" actId="20577"/>
      <pc:docMkLst>
        <pc:docMk/>
      </pc:docMkLst>
      <pc:sldChg chg="modSp mod">
        <pc:chgData name="Jamie Melrose" userId="c74151bf-174b-452a-9382-fdd2b2643b74" providerId="ADAL" clId="{FA8CA96F-04A6-4CF4-8548-8D9E599E9BB5}" dt="2022-11-02T17:45:52.362" v="78"/>
        <pc:sldMkLst>
          <pc:docMk/>
          <pc:sldMk cId="3831352666" sldId="257"/>
        </pc:sldMkLst>
        <pc:spChg chg="mod">
          <ac:chgData name="Jamie Melrose" userId="c74151bf-174b-452a-9382-fdd2b2643b74" providerId="ADAL" clId="{FA8CA96F-04A6-4CF4-8548-8D9E599E9BB5}" dt="2022-11-02T17:45:52.362" v="78"/>
          <ac:spMkLst>
            <pc:docMk/>
            <pc:sldMk cId="3831352666" sldId="257"/>
            <ac:spMk id="5" creationId="{42D63CEF-E94F-43D8-83D0-E750A2A02FA0}"/>
          </ac:spMkLst>
        </pc:spChg>
      </pc:sldChg>
      <pc:sldChg chg="modSp mod">
        <pc:chgData name="Jamie Melrose" userId="c74151bf-174b-452a-9382-fdd2b2643b74" providerId="ADAL" clId="{FA8CA96F-04A6-4CF4-8548-8D9E599E9BB5}" dt="2022-11-02T17:46:10.473" v="83" actId="27636"/>
        <pc:sldMkLst>
          <pc:docMk/>
          <pc:sldMk cId="1769312770" sldId="1082"/>
        </pc:sldMkLst>
        <pc:spChg chg="mod">
          <ac:chgData name="Jamie Melrose" userId="c74151bf-174b-452a-9382-fdd2b2643b74" providerId="ADAL" clId="{FA8CA96F-04A6-4CF4-8548-8D9E599E9BB5}" dt="2022-11-02T17:46:10.473" v="83" actId="27636"/>
          <ac:spMkLst>
            <pc:docMk/>
            <pc:sldMk cId="1769312770" sldId="1082"/>
            <ac:spMk id="43010" creationId="{8873245C-DE14-4724-B6D7-10898780DEAC}"/>
          </ac:spMkLst>
        </pc:spChg>
      </pc:sldChg>
      <pc:sldChg chg="modSp mod">
        <pc:chgData name="Jamie Melrose" userId="c74151bf-174b-452a-9382-fdd2b2643b74" providerId="ADAL" clId="{FA8CA96F-04A6-4CF4-8548-8D9E599E9BB5}" dt="2022-11-02T17:43:52.968" v="48"/>
        <pc:sldMkLst>
          <pc:docMk/>
          <pc:sldMk cId="2385636248" sldId="1088"/>
        </pc:sldMkLst>
        <pc:spChg chg="mod">
          <ac:chgData name="Jamie Melrose" userId="c74151bf-174b-452a-9382-fdd2b2643b74" providerId="ADAL" clId="{FA8CA96F-04A6-4CF4-8548-8D9E599E9BB5}" dt="2022-11-02T17:43:52.968" v="48"/>
          <ac:spMkLst>
            <pc:docMk/>
            <pc:sldMk cId="2385636248" sldId="1088"/>
            <ac:spMk id="43010" creationId="{8873245C-DE14-4724-B6D7-10898780DEAC}"/>
          </ac:spMkLst>
        </pc:spChg>
      </pc:sldChg>
      <pc:sldChg chg="modSp mod">
        <pc:chgData name="Jamie Melrose" userId="c74151bf-174b-452a-9382-fdd2b2643b74" providerId="ADAL" clId="{FA8CA96F-04A6-4CF4-8548-8D9E599E9BB5}" dt="2022-11-02T17:44:59.025" v="63"/>
        <pc:sldMkLst>
          <pc:docMk/>
          <pc:sldMk cId="857824670" sldId="1111"/>
        </pc:sldMkLst>
        <pc:spChg chg="mod">
          <ac:chgData name="Jamie Melrose" userId="c74151bf-174b-452a-9382-fdd2b2643b74" providerId="ADAL" clId="{FA8CA96F-04A6-4CF4-8548-8D9E599E9BB5}" dt="2022-11-02T17:44:59.025" v="63"/>
          <ac:spMkLst>
            <pc:docMk/>
            <pc:sldMk cId="857824670" sldId="1111"/>
            <ac:spMk id="43010" creationId="{8873245C-DE14-4724-B6D7-10898780DEAC}"/>
          </ac:spMkLst>
        </pc:spChg>
      </pc:sldChg>
      <pc:sldChg chg="modSp mod">
        <pc:chgData name="Jamie Melrose" userId="c74151bf-174b-452a-9382-fdd2b2643b74" providerId="ADAL" clId="{FA8CA96F-04A6-4CF4-8548-8D9E599E9BB5}" dt="2022-11-02T17:44:47.203" v="61" actId="27636"/>
        <pc:sldMkLst>
          <pc:docMk/>
          <pc:sldMk cId="3971971807" sldId="1113"/>
        </pc:sldMkLst>
        <pc:spChg chg="mod">
          <ac:chgData name="Jamie Melrose" userId="c74151bf-174b-452a-9382-fdd2b2643b74" providerId="ADAL" clId="{FA8CA96F-04A6-4CF4-8548-8D9E599E9BB5}" dt="2022-11-02T17:44:47.203" v="61" actId="27636"/>
          <ac:spMkLst>
            <pc:docMk/>
            <pc:sldMk cId="3971971807" sldId="1113"/>
            <ac:spMk id="43010" creationId="{8873245C-DE14-4724-B6D7-10898780DEAC}"/>
          </ac:spMkLst>
        </pc:spChg>
      </pc:sldChg>
      <pc:sldChg chg="modSp mod">
        <pc:chgData name="Jamie Melrose" userId="c74151bf-174b-452a-9382-fdd2b2643b74" providerId="ADAL" clId="{FA8CA96F-04A6-4CF4-8548-8D9E599E9BB5}" dt="2022-11-02T17:45:04.310" v="65"/>
        <pc:sldMkLst>
          <pc:docMk/>
          <pc:sldMk cId="4171134238" sldId="1118"/>
        </pc:sldMkLst>
        <pc:spChg chg="mod">
          <ac:chgData name="Jamie Melrose" userId="c74151bf-174b-452a-9382-fdd2b2643b74" providerId="ADAL" clId="{FA8CA96F-04A6-4CF4-8548-8D9E599E9BB5}" dt="2022-11-02T17:45:04.310" v="65"/>
          <ac:spMkLst>
            <pc:docMk/>
            <pc:sldMk cId="4171134238" sldId="1118"/>
            <ac:spMk id="43010" creationId="{8873245C-DE14-4724-B6D7-10898780DEAC}"/>
          </ac:spMkLst>
        </pc:spChg>
      </pc:sldChg>
      <pc:sldChg chg="modSp mod">
        <pc:chgData name="Jamie Melrose" userId="c74151bf-174b-452a-9382-fdd2b2643b74" providerId="ADAL" clId="{FA8CA96F-04A6-4CF4-8548-8D9E599E9BB5}" dt="2022-11-02T17:45:21.725" v="67"/>
        <pc:sldMkLst>
          <pc:docMk/>
          <pc:sldMk cId="1864189744" sldId="1122"/>
        </pc:sldMkLst>
        <pc:spChg chg="mod">
          <ac:chgData name="Jamie Melrose" userId="c74151bf-174b-452a-9382-fdd2b2643b74" providerId="ADAL" clId="{FA8CA96F-04A6-4CF4-8548-8D9E599E9BB5}" dt="2022-11-02T17:45:21.725" v="67"/>
          <ac:spMkLst>
            <pc:docMk/>
            <pc:sldMk cId="1864189744" sldId="1122"/>
            <ac:spMk id="43010" creationId="{8873245C-DE14-4724-B6D7-10898780DEAC}"/>
          </ac:spMkLst>
        </pc:spChg>
      </pc:sldChg>
      <pc:sldChg chg="modSp mod">
        <pc:chgData name="Jamie Melrose" userId="c74151bf-174b-452a-9382-fdd2b2643b74" providerId="ADAL" clId="{FA8CA96F-04A6-4CF4-8548-8D9E599E9BB5}" dt="2022-11-02T17:46:01.141" v="80"/>
        <pc:sldMkLst>
          <pc:docMk/>
          <pc:sldMk cId="469841858" sldId="1127"/>
        </pc:sldMkLst>
        <pc:spChg chg="mod">
          <ac:chgData name="Jamie Melrose" userId="c74151bf-174b-452a-9382-fdd2b2643b74" providerId="ADAL" clId="{FA8CA96F-04A6-4CF4-8548-8D9E599E9BB5}" dt="2022-11-02T17:46:01.141" v="80"/>
          <ac:spMkLst>
            <pc:docMk/>
            <pc:sldMk cId="469841858" sldId="1127"/>
            <ac:spMk id="10" creationId="{4E8EC427-16C1-4F4E-8E79-E4AE3838BA88}"/>
          </ac:spMkLst>
        </pc:spChg>
      </pc:sldChg>
      <pc:sldChg chg="modSp mod">
        <pc:chgData name="Jamie Melrose" userId="c74151bf-174b-452a-9382-fdd2b2643b74" providerId="ADAL" clId="{FA8CA96F-04A6-4CF4-8548-8D9E599E9BB5}" dt="2022-11-02T17:45:45.085" v="76" actId="27636"/>
        <pc:sldMkLst>
          <pc:docMk/>
          <pc:sldMk cId="2733847650" sldId="1133"/>
        </pc:sldMkLst>
        <pc:spChg chg="mod">
          <ac:chgData name="Jamie Melrose" userId="c74151bf-174b-452a-9382-fdd2b2643b74" providerId="ADAL" clId="{FA8CA96F-04A6-4CF4-8548-8D9E599E9BB5}" dt="2022-11-02T17:45:45.085" v="76" actId="27636"/>
          <ac:spMkLst>
            <pc:docMk/>
            <pc:sldMk cId="2733847650" sldId="1133"/>
            <ac:spMk id="43010" creationId="{8873245C-DE14-4724-B6D7-10898780DEAC}"/>
          </ac:spMkLst>
        </pc:spChg>
      </pc:sldChg>
      <pc:sldChg chg="modSp mod">
        <pc:chgData name="Jamie Melrose" userId="c74151bf-174b-452a-9382-fdd2b2643b74" providerId="ADAL" clId="{FA8CA96F-04A6-4CF4-8548-8D9E599E9BB5}" dt="2022-11-02T17:41:38.370" v="17" actId="20577"/>
        <pc:sldMkLst>
          <pc:docMk/>
          <pc:sldMk cId="3220368767" sldId="1198"/>
        </pc:sldMkLst>
        <pc:spChg chg="mod">
          <ac:chgData name="Jamie Melrose" userId="c74151bf-174b-452a-9382-fdd2b2643b74" providerId="ADAL" clId="{FA8CA96F-04A6-4CF4-8548-8D9E599E9BB5}" dt="2022-11-02T17:41:38.370" v="17" actId="20577"/>
          <ac:spMkLst>
            <pc:docMk/>
            <pc:sldMk cId="3220368767" sldId="1198"/>
            <ac:spMk id="5" creationId="{25318359-DF1B-403A-93E9-171B04C0583C}"/>
          </ac:spMkLst>
        </pc:spChg>
      </pc:sldChg>
      <pc:sldChg chg="modSp mod">
        <pc:chgData name="Jamie Melrose" userId="c74151bf-174b-452a-9382-fdd2b2643b74" providerId="ADAL" clId="{FA8CA96F-04A6-4CF4-8548-8D9E599E9BB5}" dt="2022-11-02T17:46:14.789" v="85"/>
        <pc:sldMkLst>
          <pc:docMk/>
          <pc:sldMk cId="1380377137" sldId="1261"/>
        </pc:sldMkLst>
        <pc:spChg chg="mod">
          <ac:chgData name="Jamie Melrose" userId="c74151bf-174b-452a-9382-fdd2b2643b74" providerId="ADAL" clId="{FA8CA96F-04A6-4CF4-8548-8D9E599E9BB5}" dt="2022-11-02T17:46:14.789" v="85"/>
          <ac:spMkLst>
            <pc:docMk/>
            <pc:sldMk cId="1380377137" sldId="1261"/>
            <ac:spMk id="53250" creationId="{EE85074D-3B59-443A-B6D5-239BFF532D98}"/>
          </ac:spMkLst>
        </pc:spChg>
      </pc:sldChg>
      <pc:sldChg chg="addSp delSp modSp mod">
        <pc:chgData name="Jamie Melrose" userId="c74151bf-174b-452a-9382-fdd2b2643b74" providerId="ADAL" clId="{FA8CA96F-04A6-4CF4-8548-8D9E599E9BB5}" dt="2022-11-02T17:54:25.894" v="240" actId="478"/>
        <pc:sldMkLst>
          <pc:docMk/>
          <pc:sldMk cId="2313660473" sldId="1300"/>
        </pc:sldMkLst>
        <pc:picChg chg="add del">
          <ac:chgData name="Jamie Melrose" userId="c74151bf-174b-452a-9382-fdd2b2643b74" providerId="ADAL" clId="{FA8CA96F-04A6-4CF4-8548-8D9E599E9BB5}" dt="2022-11-02T17:54:25.894" v="240" actId="478"/>
          <ac:picMkLst>
            <pc:docMk/>
            <pc:sldMk cId="2313660473" sldId="1300"/>
            <ac:picMk id="6" creationId="{B13C0AE1-31E3-8DC1-3272-96743B0BB7BD}"/>
          </ac:picMkLst>
        </pc:picChg>
        <pc:picChg chg="mod ord">
          <ac:chgData name="Jamie Melrose" userId="c74151bf-174b-452a-9382-fdd2b2643b74" providerId="ADAL" clId="{FA8CA96F-04A6-4CF4-8548-8D9E599E9BB5}" dt="2022-11-02T17:52:36.687" v="204" actId="167"/>
          <ac:picMkLst>
            <pc:docMk/>
            <pc:sldMk cId="2313660473" sldId="1300"/>
            <ac:picMk id="7" creationId="{5EDC92C4-5095-4169-8732-031DE7BA757B}"/>
          </ac:picMkLst>
        </pc:picChg>
        <pc:picChg chg="del">
          <ac:chgData name="Jamie Melrose" userId="c74151bf-174b-452a-9382-fdd2b2643b74" providerId="ADAL" clId="{FA8CA96F-04A6-4CF4-8548-8D9E599E9BB5}" dt="2022-11-02T17:52:38.334" v="205" actId="478"/>
          <ac:picMkLst>
            <pc:docMk/>
            <pc:sldMk cId="2313660473" sldId="1300"/>
            <ac:picMk id="9" creationId="{C555E0A3-C1DD-4693-B356-DE69DC98A077}"/>
          </ac:picMkLst>
        </pc:picChg>
        <pc:picChg chg="mod ord">
          <ac:chgData name="Jamie Melrose" userId="c74151bf-174b-452a-9382-fdd2b2643b74" providerId="ADAL" clId="{FA8CA96F-04A6-4CF4-8548-8D9E599E9BB5}" dt="2022-11-02T17:54:24.459" v="239" actId="167"/>
          <ac:picMkLst>
            <pc:docMk/>
            <pc:sldMk cId="2313660473" sldId="1300"/>
            <ac:picMk id="11" creationId="{60E9E35B-C885-48F7-9D47-4EB9C141722A}"/>
          </ac:picMkLst>
        </pc:picChg>
      </pc:sldChg>
      <pc:sldChg chg="modSp mod">
        <pc:chgData name="Jamie Melrose" userId="c74151bf-174b-452a-9382-fdd2b2643b74" providerId="ADAL" clId="{FA8CA96F-04A6-4CF4-8548-8D9E599E9BB5}" dt="2022-11-02T17:43:43.914" v="46" actId="20577"/>
        <pc:sldMkLst>
          <pc:docMk/>
          <pc:sldMk cId="525908687" sldId="1311"/>
        </pc:sldMkLst>
        <pc:spChg chg="mod">
          <ac:chgData name="Jamie Melrose" userId="c74151bf-174b-452a-9382-fdd2b2643b74" providerId="ADAL" clId="{FA8CA96F-04A6-4CF4-8548-8D9E599E9BB5}" dt="2022-11-02T17:43:43.914" v="46" actId="20577"/>
          <ac:spMkLst>
            <pc:docMk/>
            <pc:sldMk cId="525908687" sldId="1311"/>
            <ac:spMk id="52226" creationId="{74773223-5A31-4B08-BF80-623EAE87F5F3}"/>
          </ac:spMkLst>
        </pc:spChg>
      </pc:sldChg>
      <pc:sldChg chg="modSp mod">
        <pc:chgData name="Jamie Melrose" userId="c74151bf-174b-452a-9382-fdd2b2643b74" providerId="ADAL" clId="{FA8CA96F-04A6-4CF4-8548-8D9E599E9BB5}" dt="2022-11-02T17:46:49.682" v="94" actId="1036"/>
        <pc:sldMkLst>
          <pc:docMk/>
          <pc:sldMk cId="3120785613" sldId="1317"/>
        </pc:sldMkLst>
        <pc:spChg chg="mod">
          <ac:chgData name="Jamie Melrose" userId="c74151bf-174b-452a-9382-fdd2b2643b74" providerId="ADAL" clId="{FA8CA96F-04A6-4CF4-8548-8D9E599E9BB5}" dt="2022-11-02T17:46:49.682" v="94" actId="1036"/>
          <ac:spMkLst>
            <pc:docMk/>
            <pc:sldMk cId="3120785613" sldId="1317"/>
            <ac:spMk id="3" creationId="{17C4698C-2D33-4DE9-9313-58F4A54507B3}"/>
          </ac:spMkLst>
        </pc:spChg>
      </pc:sldChg>
      <pc:sldChg chg="modSp mod">
        <pc:chgData name="Jamie Melrose" userId="c74151bf-174b-452a-9382-fdd2b2643b74" providerId="ADAL" clId="{FA8CA96F-04A6-4CF4-8548-8D9E599E9BB5}" dt="2022-11-02T17:42:46.629" v="33" actId="6549"/>
        <pc:sldMkLst>
          <pc:docMk/>
          <pc:sldMk cId="1517140743" sldId="1325"/>
        </pc:sldMkLst>
        <pc:spChg chg="mod">
          <ac:chgData name="Jamie Melrose" userId="c74151bf-174b-452a-9382-fdd2b2643b74" providerId="ADAL" clId="{FA8CA96F-04A6-4CF4-8548-8D9E599E9BB5}" dt="2022-11-02T17:42:46.629" v="33" actId="6549"/>
          <ac:spMkLst>
            <pc:docMk/>
            <pc:sldMk cId="1517140743" sldId="1325"/>
            <ac:spMk id="27" creationId="{BAC14FB2-D3EC-4113-BC42-54AE24357B46}"/>
          </ac:spMkLst>
        </pc:spChg>
      </pc:sldChg>
      <pc:sldChg chg="modSp mod">
        <pc:chgData name="Jamie Melrose" userId="c74151bf-174b-452a-9382-fdd2b2643b74" providerId="ADAL" clId="{FA8CA96F-04A6-4CF4-8548-8D9E599E9BB5}" dt="2022-11-02T17:44:14.186" v="54"/>
        <pc:sldMkLst>
          <pc:docMk/>
          <pc:sldMk cId="973029808" sldId="1329"/>
        </pc:sldMkLst>
        <pc:spChg chg="mod">
          <ac:chgData name="Jamie Melrose" userId="c74151bf-174b-452a-9382-fdd2b2643b74" providerId="ADAL" clId="{FA8CA96F-04A6-4CF4-8548-8D9E599E9BB5}" dt="2022-11-02T17:44:14.186" v="54"/>
          <ac:spMkLst>
            <pc:docMk/>
            <pc:sldMk cId="973029808" sldId="1329"/>
            <ac:spMk id="43010" creationId="{8873245C-DE14-4724-B6D7-10898780DEAC}"/>
          </ac:spMkLst>
        </pc:spChg>
      </pc:sldChg>
      <pc:sldChg chg="modSp mod">
        <pc:chgData name="Jamie Melrose" userId="c74151bf-174b-452a-9382-fdd2b2643b74" providerId="ADAL" clId="{FA8CA96F-04A6-4CF4-8548-8D9E599E9BB5}" dt="2022-11-02T17:43:16.805" v="37"/>
        <pc:sldMkLst>
          <pc:docMk/>
          <pc:sldMk cId="1428914708" sldId="1337"/>
        </pc:sldMkLst>
        <pc:spChg chg="mod">
          <ac:chgData name="Jamie Melrose" userId="c74151bf-174b-452a-9382-fdd2b2643b74" providerId="ADAL" clId="{FA8CA96F-04A6-4CF4-8548-8D9E599E9BB5}" dt="2022-11-02T17:43:16.805" v="37"/>
          <ac:spMkLst>
            <pc:docMk/>
            <pc:sldMk cId="1428914708" sldId="1337"/>
            <ac:spMk id="43010" creationId="{8873245C-DE14-4724-B6D7-10898780DEAC}"/>
          </ac:spMkLst>
        </pc:spChg>
      </pc:sldChg>
      <pc:sldChg chg="delSp modSp mod">
        <pc:chgData name="Jamie Melrose" userId="c74151bf-174b-452a-9382-fdd2b2643b74" providerId="ADAL" clId="{FA8CA96F-04A6-4CF4-8548-8D9E599E9BB5}" dt="2022-11-02T17:50:01.145" v="128" actId="20577"/>
        <pc:sldMkLst>
          <pc:docMk/>
          <pc:sldMk cId="0" sldId="1338"/>
        </pc:sldMkLst>
        <pc:spChg chg="mod">
          <ac:chgData name="Jamie Melrose" userId="c74151bf-174b-452a-9382-fdd2b2643b74" providerId="ADAL" clId="{FA8CA96F-04A6-4CF4-8548-8D9E599E9BB5}" dt="2022-11-02T17:44:06.850" v="52"/>
          <ac:spMkLst>
            <pc:docMk/>
            <pc:sldMk cId="0" sldId="1338"/>
            <ac:spMk id="63491" creationId="{1A4317D4-3485-4952-B04A-FDACEFC550DF}"/>
          </ac:spMkLst>
        </pc:spChg>
        <pc:spChg chg="mod">
          <ac:chgData name="Jamie Melrose" userId="c74151bf-174b-452a-9382-fdd2b2643b74" providerId="ADAL" clId="{FA8CA96F-04A6-4CF4-8548-8D9E599E9BB5}" dt="2022-11-02T17:50:01.145" v="128" actId="20577"/>
          <ac:spMkLst>
            <pc:docMk/>
            <pc:sldMk cId="0" sldId="1338"/>
            <ac:spMk id="63492" creationId="{0FA4C277-316C-491D-966C-B07C50148DC6}"/>
          </ac:spMkLst>
        </pc:spChg>
        <pc:picChg chg="del">
          <ac:chgData name="Jamie Melrose" userId="c74151bf-174b-452a-9382-fdd2b2643b74" providerId="ADAL" clId="{FA8CA96F-04A6-4CF4-8548-8D9E599E9BB5}" dt="2022-11-02T17:48:45.289" v="104" actId="478"/>
          <ac:picMkLst>
            <pc:docMk/>
            <pc:sldMk cId="0" sldId="1338"/>
            <ac:picMk id="2" creationId="{E2354C51-6B42-4104-A2E5-A874C8BB8A6C}"/>
          </ac:picMkLst>
        </pc:picChg>
        <pc:picChg chg="del">
          <ac:chgData name="Jamie Melrose" userId="c74151bf-174b-452a-9382-fdd2b2643b74" providerId="ADAL" clId="{FA8CA96F-04A6-4CF4-8548-8D9E599E9BB5}" dt="2022-11-02T17:48:26.496" v="99"/>
          <ac:picMkLst>
            <pc:docMk/>
            <pc:sldMk cId="0" sldId="1338"/>
            <ac:picMk id="4" creationId="{793552AB-4D77-4BD8-B2DA-78703DB74A56}"/>
          </ac:picMkLst>
        </pc:picChg>
        <pc:picChg chg="mod ord">
          <ac:chgData name="Jamie Melrose" userId="c74151bf-174b-452a-9382-fdd2b2643b74" providerId="ADAL" clId="{FA8CA96F-04A6-4CF4-8548-8D9E599E9BB5}" dt="2022-11-02T17:48:43.802" v="103" actId="167"/>
          <ac:picMkLst>
            <pc:docMk/>
            <pc:sldMk cId="0" sldId="1338"/>
            <ac:picMk id="6" creationId="{39C2A051-C4B1-4C44-95C2-FE4AC7C3F199}"/>
          </ac:picMkLst>
        </pc:picChg>
      </pc:sldChg>
      <pc:sldChg chg="modSp mod">
        <pc:chgData name="Jamie Melrose" userId="c74151bf-174b-452a-9382-fdd2b2643b74" providerId="ADAL" clId="{FA8CA96F-04A6-4CF4-8548-8D9E599E9BB5}" dt="2022-11-02T17:44:20.798" v="56"/>
        <pc:sldMkLst>
          <pc:docMk/>
          <pc:sldMk cId="244089193" sldId="1339"/>
        </pc:sldMkLst>
        <pc:spChg chg="mod">
          <ac:chgData name="Jamie Melrose" userId="c74151bf-174b-452a-9382-fdd2b2643b74" providerId="ADAL" clId="{FA8CA96F-04A6-4CF4-8548-8D9E599E9BB5}" dt="2022-11-02T17:44:20.798" v="56"/>
          <ac:spMkLst>
            <pc:docMk/>
            <pc:sldMk cId="244089193" sldId="1339"/>
            <ac:spMk id="52226" creationId="{74773223-5A31-4B08-BF80-623EAE87F5F3}"/>
          </ac:spMkLst>
        </pc:spChg>
      </pc:sldChg>
      <pc:sldChg chg="addSp delSp modSp mod">
        <pc:chgData name="Jamie Melrose" userId="c74151bf-174b-452a-9382-fdd2b2643b74" providerId="ADAL" clId="{FA8CA96F-04A6-4CF4-8548-8D9E599E9BB5}" dt="2022-11-02T17:57:26.566" v="298" actId="20577"/>
        <pc:sldMkLst>
          <pc:docMk/>
          <pc:sldMk cId="2711151588" sldId="1342"/>
        </pc:sldMkLst>
        <pc:spChg chg="mod">
          <ac:chgData name="Jamie Melrose" userId="c74151bf-174b-452a-9382-fdd2b2643b74" providerId="ADAL" clId="{FA8CA96F-04A6-4CF4-8548-8D9E599E9BB5}" dt="2022-11-02T17:57:26.566" v="298" actId="20577"/>
          <ac:spMkLst>
            <pc:docMk/>
            <pc:sldMk cId="2711151588" sldId="1342"/>
            <ac:spMk id="8" creationId="{BA2FAB78-E1A1-48BC-8228-B85C626D4D19}"/>
          </ac:spMkLst>
        </pc:spChg>
        <pc:spChg chg="mod">
          <ac:chgData name="Jamie Melrose" userId="c74151bf-174b-452a-9382-fdd2b2643b74" providerId="ADAL" clId="{FA8CA96F-04A6-4CF4-8548-8D9E599E9BB5}" dt="2022-11-02T17:44:37.577" v="58"/>
          <ac:spMkLst>
            <pc:docMk/>
            <pc:sldMk cId="2711151588" sldId="1342"/>
            <ac:spMk id="84994" creationId="{956623A1-1116-4198-AC00-1C5AAA330C5A}"/>
          </ac:spMkLst>
        </pc:spChg>
        <pc:picChg chg="add del">
          <ac:chgData name="Jamie Melrose" userId="c74151bf-174b-452a-9382-fdd2b2643b74" providerId="ADAL" clId="{FA8CA96F-04A6-4CF4-8548-8D9E599E9BB5}" dt="2022-11-02T17:57:07.085" v="288" actId="478"/>
          <ac:picMkLst>
            <pc:docMk/>
            <pc:sldMk cId="2711151588" sldId="1342"/>
            <ac:picMk id="2" creationId="{DC185907-02C1-4559-9021-308B3690C8AA}"/>
          </ac:picMkLst>
        </pc:picChg>
        <pc:picChg chg="del mod">
          <ac:chgData name="Jamie Melrose" userId="c74151bf-174b-452a-9382-fdd2b2643b74" providerId="ADAL" clId="{FA8CA96F-04A6-4CF4-8548-8D9E599E9BB5}" dt="2022-11-02T17:55:42.534" v="245"/>
          <ac:picMkLst>
            <pc:docMk/>
            <pc:sldMk cId="2711151588" sldId="1342"/>
            <ac:picMk id="3" creationId="{C1A9F316-D359-4FD2-8926-4CB3A392143C}"/>
          </ac:picMkLst>
        </pc:picChg>
        <pc:picChg chg="mod ord">
          <ac:chgData name="Jamie Melrose" userId="c74151bf-174b-452a-9382-fdd2b2643b74" providerId="ADAL" clId="{FA8CA96F-04A6-4CF4-8548-8D9E599E9BB5}" dt="2022-11-02T17:57:17.277" v="289" actId="14100"/>
          <ac:picMkLst>
            <pc:docMk/>
            <pc:sldMk cId="2711151588" sldId="1342"/>
            <ac:picMk id="5" creationId="{649DD9D0-2DB2-48DC-8BB6-0362E94877B5}"/>
          </ac:picMkLst>
        </pc:picChg>
        <pc:picChg chg="del mod">
          <ac:chgData name="Jamie Melrose" userId="c74151bf-174b-452a-9382-fdd2b2643b74" providerId="ADAL" clId="{FA8CA96F-04A6-4CF4-8548-8D9E599E9BB5}" dt="2022-11-02T17:56:39.519" v="254" actId="478"/>
          <ac:picMkLst>
            <pc:docMk/>
            <pc:sldMk cId="2711151588" sldId="1342"/>
            <ac:picMk id="9" creationId="{788DFBE4-17A1-4344-9146-49654C0DA008}"/>
          </ac:picMkLst>
        </pc:picChg>
      </pc:sldChg>
      <pc:sldChg chg="modSp mod">
        <pc:chgData name="Jamie Melrose" userId="c74151bf-174b-452a-9382-fdd2b2643b74" providerId="ADAL" clId="{FA8CA96F-04A6-4CF4-8548-8D9E599E9BB5}" dt="2022-11-02T17:46:51.796" v="96" actId="108"/>
        <pc:sldMkLst>
          <pc:docMk/>
          <pc:sldMk cId="382415600" sldId="1367"/>
        </pc:sldMkLst>
        <pc:spChg chg="mod">
          <ac:chgData name="Jamie Melrose" userId="c74151bf-174b-452a-9382-fdd2b2643b74" providerId="ADAL" clId="{FA8CA96F-04A6-4CF4-8548-8D9E599E9BB5}" dt="2022-11-02T17:46:51.796" v="96" actId="108"/>
          <ac:spMkLst>
            <pc:docMk/>
            <pc:sldMk cId="382415600" sldId="1367"/>
            <ac:spMk id="63491" creationId="{1A4317D4-3485-4952-B04A-FDACEFC550DF}"/>
          </ac:spMkLst>
        </pc:spChg>
      </pc:sldChg>
      <pc:sldChg chg="modSp mod">
        <pc:chgData name="Jamie Melrose" userId="c74151bf-174b-452a-9382-fdd2b2643b74" providerId="ADAL" clId="{FA8CA96F-04A6-4CF4-8548-8D9E599E9BB5}" dt="2022-11-02T17:45:28.689" v="69"/>
        <pc:sldMkLst>
          <pc:docMk/>
          <pc:sldMk cId="1804256174" sldId="1370"/>
        </pc:sldMkLst>
        <pc:spChg chg="mod">
          <ac:chgData name="Jamie Melrose" userId="c74151bf-174b-452a-9382-fdd2b2643b74" providerId="ADAL" clId="{FA8CA96F-04A6-4CF4-8548-8D9E599E9BB5}" dt="2022-11-02T17:45:28.689" v="69"/>
          <ac:spMkLst>
            <pc:docMk/>
            <pc:sldMk cId="1804256174" sldId="1370"/>
            <ac:spMk id="43010" creationId="{8873245C-DE14-4724-B6D7-10898780DEAC}"/>
          </ac:spMkLst>
        </pc:spChg>
      </pc:sldChg>
      <pc:sldChg chg="delSp modSp mod">
        <pc:chgData name="Jamie Melrose" userId="c74151bf-174b-452a-9382-fdd2b2643b74" providerId="ADAL" clId="{FA8CA96F-04A6-4CF4-8548-8D9E599E9BB5}" dt="2022-11-02T17:50:51.336" v="166" actId="6549"/>
        <pc:sldMkLst>
          <pc:docMk/>
          <pc:sldMk cId="4155157800" sldId="1405"/>
        </pc:sldMkLst>
        <pc:spChg chg="mod">
          <ac:chgData name="Jamie Melrose" userId="c74151bf-174b-452a-9382-fdd2b2643b74" providerId="ADAL" clId="{FA8CA96F-04A6-4CF4-8548-8D9E599E9BB5}" dt="2022-11-02T17:50:51.336" v="166" actId="6549"/>
          <ac:spMkLst>
            <pc:docMk/>
            <pc:sldMk cId="4155157800" sldId="1405"/>
            <ac:spMk id="9" creationId="{7263FB9F-5944-4E48-9165-4CDB85546BE4}"/>
          </ac:spMkLst>
        </pc:spChg>
        <pc:picChg chg="del">
          <ac:chgData name="Jamie Melrose" userId="c74151bf-174b-452a-9382-fdd2b2643b74" providerId="ADAL" clId="{FA8CA96F-04A6-4CF4-8548-8D9E599E9BB5}" dt="2022-11-02T17:49:08.256" v="105"/>
          <ac:picMkLst>
            <pc:docMk/>
            <pc:sldMk cId="4155157800" sldId="1405"/>
            <ac:picMk id="5" creationId="{AD8C01EF-1CC4-4E5B-8AA7-DD24D00C181A}"/>
          </ac:picMkLst>
        </pc:picChg>
        <pc:picChg chg="del">
          <ac:chgData name="Jamie Melrose" userId="c74151bf-174b-452a-9382-fdd2b2643b74" providerId="ADAL" clId="{FA8CA96F-04A6-4CF4-8548-8D9E599E9BB5}" dt="2022-11-02T17:49:22.856" v="108" actId="478"/>
          <ac:picMkLst>
            <pc:docMk/>
            <pc:sldMk cId="4155157800" sldId="1405"/>
            <ac:picMk id="7" creationId="{C91379C9-B0C7-4C68-BB53-1BDE11184CD3}"/>
          </ac:picMkLst>
        </pc:picChg>
        <pc:picChg chg="mod ord">
          <ac:chgData name="Jamie Melrose" userId="c74151bf-174b-452a-9382-fdd2b2643b74" providerId="ADAL" clId="{FA8CA96F-04A6-4CF4-8548-8D9E599E9BB5}" dt="2022-11-02T17:49:28.594" v="110" actId="14100"/>
          <ac:picMkLst>
            <pc:docMk/>
            <pc:sldMk cId="4155157800" sldId="1405"/>
            <ac:picMk id="8" creationId="{7A332A9D-0D57-4555-AC9A-DD358C2B9B3D}"/>
          </ac:picMkLst>
        </pc:picChg>
      </pc:sldChg>
      <pc:sldChg chg="modSp mod">
        <pc:chgData name="Jamie Melrose" userId="c74151bf-174b-452a-9382-fdd2b2643b74" providerId="ADAL" clId="{FA8CA96F-04A6-4CF4-8548-8D9E599E9BB5}" dt="2022-11-02T17:43:57.654" v="50"/>
        <pc:sldMkLst>
          <pc:docMk/>
          <pc:sldMk cId="0" sldId="1495"/>
        </pc:sldMkLst>
        <pc:spChg chg="mod">
          <ac:chgData name="Jamie Melrose" userId="c74151bf-174b-452a-9382-fdd2b2643b74" providerId="ADAL" clId="{FA8CA96F-04A6-4CF4-8548-8D9E599E9BB5}" dt="2022-11-02T17:43:57.654" v="50"/>
          <ac:spMkLst>
            <pc:docMk/>
            <pc:sldMk cId="0" sldId="1495"/>
            <ac:spMk id="53250" creationId="{EE85074D-3B59-443A-B6D5-239BFF532D98}"/>
          </ac:spMkLst>
        </pc:spChg>
      </pc:sldChg>
      <pc:sldChg chg="modSp mod">
        <pc:chgData name="Jamie Melrose" userId="c74151bf-174b-452a-9382-fdd2b2643b74" providerId="ADAL" clId="{FA8CA96F-04A6-4CF4-8548-8D9E599E9BB5}" dt="2022-11-02T17:47:15.806" v="98"/>
        <pc:sldMkLst>
          <pc:docMk/>
          <pc:sldMk cId="2615507931" sldId="1498"/>
        </pc:sldMkLst>
        <pc:spChg chg="mod">
          <ac:chgData name="Jamie Melrose" userId="c74151bf-174b-452a-9382-fdd2b2643b74" providerId="ADAL" clId="{FA8CA96F-04A6-4CF4-8548-8D9E599E9BB5}" dt="2022-11-02T17:47:15.806" v="98"/>
          <ac:spMkLst>
            <pc:docMk/>
            <pc:sldMk cId="2615507931" sldId="1498"/>
            <ac:spMk id="43010" creationId="{8873245C-DE14-4724-B6D7-10898780DEAC}"/>
          </ac:spMkLst>
        </pc:spChg>
      </pc:sldChg>
    </pc:docChg>
  </pc:docChgLst>
  <pc:docChgLst>
    <pc:chgData name="Jonathan Waghorn" userId="e1f8a60d-7eed-4aa5-bcf9-9f793fdb0dc3" providerId="ADAL" clId="{0DDBDC90-7F66-4975-B676-7C52822E8CDE}"/>
    <pc:docChg chg="undo redo custSel addSld delSld modSld">
      <pc:chgData name="Jonathan Waghorn" userId="e1f8a60d-7eed-4aa5-bcf9-9f793fdb0dc3" providerId="ADAL" clId="{0DDBDC90-7F66-4975-B676-7C52822E8CDE}" dt="2022-10-06T11:16:00.079" v="1698" actId="47"/>
      <pc:docMkLst>
        <pc:docMk/>
      </pc:docMkLst>
      <pc:sldChg chg="addSp del mod">
        <pc:chgData name="Jonathan Waghorn" userId="e1f8a60d-7eed-4aa5-bcf9-9f793fdb0dc3" providerId="ADAL" clId="{0DDBDC90-7F66-4975-B676-7C52822E8CDE}" dt="2022-10-04T14:01:52.704" v="870" actId="47"/>
        <pc:sldMkLst>
          <pc:docMk/>
          <pc:sldMk cId="0" sldId="1260"/>
        </pc:sldMkLst>
        <pc:spChg chg="add">
          <ac:chgData name="Jonathan Waghorn" userId="e1f8a60d-7eed-4aa5-bcf9-9f793fdb0dc3" providerId="ADAL" clId="{0DDBDC90-7F66-4975-B676-7C52822E8CDE}" dt="2022-10-04T14:01:43.838" v="868" actId="22"/>
          <ac:spMkLst>
            <pc:docMk/>
            <pc:sldMk cId="0" sldId="1260"/>
            <ac:spMk id="9" creationId="{CB0AAF4A-EF88-4F48-93F6-396BB20F92ED}"/>
          </ac:spMkLst>
        </pc:spChg>
      </pc:sldChg>
      <pc:sldChg chg="addSp delSp modSp mod">
        <pc:chgData name="Jonathan Waghorn" userId="e1f8a60d-7eed-4aa5-bcf9-9f793fdb0dc3" providerId="ADAL" clId="{0DDBDC90-7F66-4975-B676-7C52822E8CDE}" dt="2022-10-05T10:05:42.134" v="1117" actId="1036"/>
        <pc:sldMkLst>
          <pc:docMk/>
          <pc:sldMk cId="2313660473" sldId="1300"/>
        </pc:sldMkLst>
        <pc:spChg chg="mod">
          <ac:chgData name="Jonathan Waghorn" userId="e1f8a60d-7eed-4aa5-bcf9-9f793fdb0dc3" providerId="ADAL" clId="{0DDBDC90-7F66-4975-B676-7C52822E8CDE}" dt="2022-10-05T10:05:42.134" v="1117" actId="1036"/>
          <ac:spMkLst>
            <pc:docMk/>
            <pc:sldMk cId="2313660473" sldId="1300"/>
            <ac:spMk id="10" creationId="{4B119975-C1BA-40D1-BFC6-E828522ED468}"/>
          </ac:spMkLst>
        </pc:spChg>
        <pc:picChg chg="del">
          <ac:chgData name="Jonathan Waghorn" userId="e1f8a60d-7eed-4aa5-bcf9-9f793fdb0dc3" providerId="ADAL" clId="{0DDBDC90-7F66-4975-B676-7C52822E8CDE}" dt="2022-10-05T10:04:49.480" v="1104" actId="478"/>
          <ac:picMkLst>
            <pc:docMk/>
            <pc:sldMk cId="2313660473" sldId="1300"/>
            <ac:picMk id="6" creationId="{F1F3D916-34E8-48B3-B18B-9A90B0A13499}"/>
          </ac:picMkLst>
        </pc:picChg>
        <pc:picChg chg="del">
          <ac:chgData name="Jonathan Waghorn" userId="e1f8a60d-7eed-4aa5-bcf9-9f793fdb0dc3" providerId="ADAL" clId="{0DDBDC90-7F66-4975-B676-7C52822E8CDE}" dt="2022-10-05T10:05:29.622" v="1109" actId="478"/>
          <ac:picMkLst>
            <pc:docMk/>
            <pc:sldMk cId="2313660473" sldId="1300"/>
            <ac:picMk id="7" creationId="{B2F30AEF-CDFD-4363-974E-3EFDFC406A28}"/>
          </ac:picMkLst>
        </pc:picChg>
        <pc:picChg chg="add mod">
          <ac:chgData name="Jonathan Waghorn" userId="e1f8a60d-7eed-4aa5-bcf9-9f793fdb0dc3" providerId="ADAL" clId="{0DDBDC90-7F66-4975-B676-7C52822E8CDE}" dt="2022-10-05T10:05:01.658" v="1108" actId="14100"/>
          <ac:picMkLst>
            <pc:docMk/>
            <pc:sldMk cId="2313660473" sldId="1300"/>
            <ac:picMk id="9" creationId="{C555E0A3-C1DD-4693-B356-DE69DC98A077}"/>
          </ac:picMkLst>
        </pc:picChg>
        <pc:picChg chg="add mod">
          <ac:chgData name="Jonathan Waghorn" userId="e1f8a60d-7eed-4aa5-bcf9-9f793fdb0dc3" providerId="ADAL" clId="{0DDBDC90-7F66-4975-B676-7C52822E8CDE}" dt="2022-10-05T10:05:38.138" v="1112" actId="1076"/>
          <ac:picMkLst>
            <pc:docMk/>
            <pc:sldMk cId="2313660473" sldId="1300"/>
            <ac:picMk id="11" creationId="{A7152681-86F6-46E7-927E-B51DE0ED8F77}"/>
          </ac:picMkLst>
        </pc:picChg>
      </pc:sldChg>
      <pc:sldChg chg="addSp delSp modSp mod">
        <pc:chgData name="Jonathan Waghorn" userId="e1f8a60d-7eed-4aa5-bcf9-9f793fdb0dc3" providerId="ADAL" clId="{0DDBDC90-7F66-4975-B676-7C52822E8CDE}" dt="2022-10-06T11:09:41.281" v="1696" actId="20577"/>
        <pc:sldMkLst>
          <pc:docMk/>
          <pc:sldMk cId="106785000" sldId="1313"/>
        </pc:sldMkLst>
        <pc:spChg chg="mod">
          <ac:chgData name="Jonathan Waghorn" userId="e1f8a60d-7eed-4aa5-bcf9-9f793fdb0dc3" providerId="ADAL" clId="{0DDBDC90-7F66-4975-B676-7C52822E8CDE}" dt="2022-10-06T11:09:41.281" v="1696" actId="20577"/>
          <ac:spMkLst>
            <pc:docMk/>
            <pc:sldMk cId="106785000" sldId="1313"/>
            <ac:spMk id="3" creationId="{A4D8FCF8-D2DC-4588-9BC2-3F32303A9EAD}"/>
          </ac:spMkLst>
        </pc:spChg>
        <pc:spChg chg="mod">
          <ac:chgData name="Jonathan Waghorn" userId="e1f8a60d-7eed-4aa5-bcf9-9f793fdb0dc3" providerId="ADAL" clId="{0DDBDC90-7F66-4975-B676-7C52822E8CDE}" dt="2022-10-06T10:30:29.244" v="1681" actId="1035"/>
          <ac:spMkLst>
            <pc:docMk/>
            <pc:sldMk cId="106785000" sldId="1313"/>
            <ac:spMk id="6" creationId="{F6BE56E8-542C-44AD-90BD-301DC7B87B71}"/>
          </ac:spMkLst>
        </pc:spChg>
        <pc:picChg chg="add del mod">
          <ac:chgData name="Jonathan Waghorn" userId="e1f8a60d-7eed-4aa5-bcf9-9f793fdb0dc3" providerId="ADAL" clId="{0DDBDC90-7F66-4975-B676-7C52822E8CDE}" dt="2022-10-06T10:05:28.851" v="1661" actId="478"/>
          <ac:picMkLst>
            <pc:docMk/>
            <pc:sldMk cId="106785000" sldId="1313"/>
            <ac:picMk id="5" creationId="{09AEE1F9-637B-4E6B-BA78-EBC12EBA7276}"/>
          </ac:picMkLst>
        </pc:picChg>
        <pc:picChg chg="add mod modCrop">
          <ac:chgData name="Jonathan Waghorn" userId="e1f8a60d-7eed-4aa5-bcf9-9f793fdb0dc3" providerId="ADAL" clId="{0DDBDC90-7F66-4975-B676-7C52822E8CDE}" dt="2022-10-06T10:18:21.889" v="1670" actId="14100"/>
          <ac:picMkLst>
            <pc:docMk/>
            <pc:sldMk cId="106785000" sldId="1313"/>
            <ac:picMk id="10" creationId="{D5D04D60-A72C-472B-A11A-531EDE41D3A4}"/>
          </ac:picMkLst>
        </pc:picChg>
        <pc:picChg chg="del">
          <ac:chgData name="Jonathan Waghorn" userId="e1f8a60d-7eed-4aa5-bcf9-9f793fdb0dc3" providerId="ADAL" clId="{0DDBDC90-7F66-4975-B676-7C52822E8CDE}" dt="2022-10-06T10:04:54.115" v="1657" actId="478"/>
          <ac:picMkLst>
            <pc:docMk/>
            <pc:sldMk cId="106785000" sldId="1313"/>
            <ac:picMk id="1026" creationId="{4AAAB499-3B77-4131-B432-A51108FFE513}"/>
          </ac:picMkLst>
        </pc:picChg>
      </pc:sldChg>
      <pc:sldChg chg="modSp mod">
        <pc:chgData name="Jonathan Waghorn" userId="e1f8a60d-7eed-4aa5-bcf9-9f793fdb0dc3" providerId="ADAL" clId="{0DDBDC90-7F66-4975-B676-7C52822E8CDE}" dt="2022-10-05T10:38:21.446" v="1631" actId="20577"/>
        <pc:sldMkLst>
          <pc:docMk/>
          <pc:sldMk cId="1055776530" sldId="1320"/>
        </pc:sldMkLst>
        <pc:spChg chg="mod">
          <ac:chgData name="Jonathan Waghorn" userId="e1f8a60d-7eed-4aa5-bcf9-9f793fdb0dc3" providerId="ADAL" clId="{0DDBDC90-7F66-4975-B676-7C52822E8CDE}" dt="2022-10-05T10:38:21.446" v="1631" actId="20577"/>
          <ac:spMkLst>
            <pc:docMk/>
            <pc:sldMk cId="1055776530" sldId="1320"/>
            <ac:spMk id="6" creationId="{77C23DA1-E202-4689-B884-CD83935B6BBE}"/>
          </ac:spMkLst>
        </pc:spChg>
      </pc:sldChg>
      <pc:sldChg chg="addSp delSp modSp mod">
        <pc:chgData name="Jonathan Waghorn" userId="e1f8a60d-7eed-4aa5-bcf9-9f793fdb0dc3" providerId="ADAL" clId="{0DDBDC90-7F66-4975-B676-7C52822E8CDE}" dt="2022-10-05T10:02:56.029" v="1058" actId="6549"/>
        <pc:sldMkLst>
          <pc:docMk/>
          <pc:sldMk cId="0" sldId="1338"/>
        </pc:sldMkLst>
        <pc:spChg chg="mod">
          <ac:chgData name="Jonathan Waghorn" userId="e1f8a60d-7eed-4aa5-bcf9-9f793fdb0dc3" providerId="ADAL" clId="{0DDBDC90-7F66-4975-B676-7C52822E8CDE}" dt="2022-10-05T10:02:56.029" v="1058" actId="6549"/>
          <ac:spMkLst>
            <pc:docMk/>
            <pc:sldMk cId="0" sldId="1338"/>
            <ac:spMk id="63492" creationId="{0FA4C277-316C-491D-966C-B07C50148DC6}"/>
          </ac:spMkLst>
        </pc:spChg>
        <pc:picChg chg="add mod">
          <ac:chgData name="Jonathan Waghorn" userId="e1f8a60d-7eed-4aa5-bcf9-9f793fdb0dc3" providerId="ADAL" clId="{0DDBDC90-7F66-4975-B676-7C52822E8CDE}" dt="2022-10-05T10:02:47.999" v="1043" actId="14100"/>
          <ac:picMkLst>
            <pc:docMk/>
            <pc:sldMk cId="0" sldId="1338"/>
            <ac:picMk id="2" creationId="{E2354C51-6B42-4104-A2E5-A874C8BB8A6C}"/>
          </ac:picMkLst>
        </pc:picChg>
        <pc:picChg chg="del">
          <ac:chgData name="Jonathan Waghorn" userId="e1f8a60d-7eed-4aa5-bcf9-9f793fdb0dc3" providerId="ADAL" clId="{0DDBDC90-7F66-4975-B676-7C52822E8CDE}" dt="2022-10-05T10:02:38.544" v="1040" actId="478"/>
          <ac:picMkLst>
            <pc:docMk/>
            <pc:sldMk cId="0" sldId="1338"/>
            <ac:picMk id="4" creationId="{679A49E7-D64D-42D0-923D-BCCC2383F6C3}"/>
          </ac:picMkLst>
        </pc:picChg>
      </pc:sldChg>
      <pc:sldChg chg="addSp delSp modSp mod">
        <pc:chgData name="Jonathan Waghorn" userId="e1f8a60d-7eed-4aa5-bcf9-9f793fdb0dc3" providerId="ADAL" clId="{0DDBDC90-7F66-4975-B676-7C52822E8CDE}" dt="2022-10-05T10:07:19.146" v="1207" actId="6549"/>
        <pc:sldMkLst>
          <pc:docMk/>
          <pc:sldMk cId="244089193" sldId="1339"/>
        </pc:sldMkLst>
        <pc:spChg chg="mod">
          <ac:chgData name="Jonathan Waghorn" userId="e1f8a60d-7eed-4aa5-bcf9-9f793fdb0dc3" providerId="ADAL" clId="{0DDBDC90-7F66-4975-B676-7C52822E8CDE}" dt="2022-10-05T10:07:19.146" v="1207" actId="6549"/>
          <ac:spMkLst>
            <pc:docMk/>
            <pc:sldMk cId="244089193" sldId="1339"/>
            <ac:spMk id="9" creationId="{FBB00041-DB5E-4E24-981E-442636EC79BD}"/>
          </ac:spMkLst>
        </pc:spChg>
        <pc:picChg chg="del">
          <ac:chgData name="Jonathan Waghorn" userId="e1f8a60d-7eed-4aa5-bcf9-9f793fdb0dc3" providerId="ADAL" clId="{0DDBDC90-7F66-4975-B676-7C52822E8CDE}" dt="2022-10-05T10:06:08.551" v="1118" actId="478"/>
          <ac:picMkLst>
            <pc:docMk/>
            <pc:sldMk cId="244089193" sldId="1339"/>
            <ac:picMk id="2" creationId="{9E4690AA-A617-4C01-B73B-6299E6505F74}"/>
          </ac:picMkLst>
        </pc:picChg>
        <pc:picChg chg="del">
          <ac:chgData name="Jonathan Waghorn" userId="e1f8a60d-7eed-4aa5-bcf9-9f793fdb0dc3" providerId="ADAL" clId="{0DDBDC90-7F66-4975-B676-7C52822E8CDE}" dt="2022-10-05T10:06:16.183" v="1122" actId="478"/>
          <ac:picMkLst>
            <pc:docMk/>
            <pc:sldMk cId="244089193" sldId="1339"/>
            <ac:picMk id="4" creationId="{7F1376DA-1B69-4E16-A5C9-FF8A185D8D63}"/>
          </ac:picMkLst>
        </pc:picChg>
        <pc:picChg chg="add mod">
          <ac:chgData name="Jonathan Waghorn" userId="e1f8a60d-7eed-4aa5-bcf9-9f793fdb0dc3" providerId="ADAL" clId="{0DDBDC90-7F66-4975-B676-7C52822E8CDE}" dt="2022-10-05T10:07:10.423" v="1192" actId="1038"/>
          <ac:picMkLst>
            <pc:docMk/>
            <pc:sldMk cId="244089193" sldId="1339"/>
            <ac:picMk id="5" creationId="{95EC5B9F-0B37-48C9-8B63-38F20778E77C}"/>
          </ac:picMkLst>
        </pc:picChg>
        <pc:picChg chg="add mod">
          <ac:chgData name="Jonathan Waghorn" userId="e1f8a60d-7eed-4aa5-bcf9-9f793fdb0dc3" providerId="ADAL" clId="{0DDBDC90-7F66-4975-B676-7C52822E8CDE}" dt="2022-10-05T10:07:08.711" v="1189" actId="1038"/>
          <ac:picMkLst>
            <pc:docMk/>
            <pc:sldMk cId="244089193" sldId="1339"/>
            <ac:picMk id="6" creationId="{8A0FF1F6-6B47-482A-8888-E1645B7CC8FE}"/>
          </ac:picMkLst>
        </pc:picChg>
      </pc:sldChg>
      <pc:sldChg chg="addSp delSp modSp mod">
        <pc:chgData name="Jonathan Waghorn" userId="e1f8a60d-7eed-4aa5-bcf9-9f793fdb0dc3" providerId="ADAL" clId="{0DDBDC90-7F66-4975-B676-7C52822E8CDE}" dt="2022-10-05T10:20:53.860" v="1397" actId="20577"/>
        <pc:sldMkLst>
          <pc:docMk/>
          <pc:sldMk cId="551651304" sldId="1340"/>
        </pc:sldMkLst>
        <pc:spChg chg="del">
          <ac:chgData name="Jonathan Waghorn" userId="e1f8a60d-7eed-4aa5-bcf9-9f793fdb0dc3" providerId="ADAL" clId="{0DDBDC90-7F66-4975-B676-7C52822E8CDE}" dt="2022-10-05T10:16:43.016" v="1236" actId="478"/>
          <ac:spMkLst>
            <pc:docMk/>
            <pc:sldMk cId="551651304" sldId="1340"/>
            <ac:spMk id="3" creationId="{D20B2396-8464-40FA-8437-C23E6ED51203}"/>
          </ac:spMkLst>
        </pc:spChg>
        <pc:spChg chg="mod">
          <ac:chgData name="Jonathan Waghorn" userId="e1f8a60d-7eed-4aa5-bcf9-9f793fdb0dc3" providerId="ADAL" clId="{0DDBDC90-7F66-4975-B676-7C52822E8CDE}" dt="2022-10-05T10:20:21.707" v="1302" actId="1076"/>
          <ac:spMkLst>
            <pc:docMk/>
            <pc:sldMk cId="551651304" sldId="1340"/>
            <ac:spMk id="5" creationId="{10721945-F4A0-4A32-8C56-7F29A644BAB5}"/>
          </ac:spMkLst>
        </pc:spChg>
        <pc:spChg chg="mod">
          <ac:chgData name="Jonathan Waghorn" userId="e1f8a60d-7eed-4aa5-bcf9-9f793fdb0dc3" providerId="ADAL" clId="{0DDBDC90-7F66-4975-B676-7C52822E8CDE}" dt="2022-10-05T10:17:38.988" v="1248" actId="1076"/>
          <ac:spMkLst>
            <pc:docMk/>
            <pc:sldMk cId="551651304" sldId="1340"/>
            <ac:spMk id="6" creationId="{01DD4830-AABF-4B18-9DF7-964510CAD591}"/>
          </ac:spMkLst>
        </pc:spChg>
        <pc:spChg chg="mod">
          <ac:chgData name="Jonathan Waghorn" userId="e1f8a60d-7eed-4aa5-bcf9-9f793fdb0dc3" providerId="ADAL" clId="{0DDBDC90-7F66-4975-B676-7C52822E8CDE}" dt="2022-10-05T10:20:53.860" v="1397" actId="20577"/>
          <ac:spMkLst>
            <pc:docMk/>
            <pc:sldMk cId="551651304" sldId="1340"/>
            <ac:spMk id="7" creationId="{4DF68EAA-77F7-4747-A5D4-8730333668D4}"/>
          </ac:spMkLst>
        </pc:spChg>
        <pc:spChg chg="mod">
          <ac:chgData name="Jonathan Waghorn" userId="e1f8a60d-7eed-4aa5-bcf9-9f793fdb0dc3" providerId="ADAL" clId="{0DDBDC90-7F66-4975-B676-7C52822E8CDE}" dt="2022-10-05T10:20:12.168" v="1301" actId="14100"/>
          <ac:spMkLst>
            <pc:docMk/>
            <pc:sldMk cId="551651304" sldId="1340"/>
            <ac:spMk id="11" creationId="{68BE9235-A115-4543-8156-296D6CEF4312}"/>
          </ac:spMkLst>
        </pc:spChg>
        <pc:spChg chg="del">
          <ac:chgData name="Jonathan Waghorn" userId="e1f8a60d-7eed-4aa5-bcf9-9f793fdb0dc3" providerId="ADAL" clId="{0DDBDC90-7F66-4975-B676-7C52822E8CDE}" dt="2022-10-05T10:16:45.832" v="1237" actId="478"/>
          <ac:spMkLst>
            <pc:docMk/>
            <pc:sldMk cId="551651304" sldId="1340"/>
            <ac:spMk id="14" creationId="{2B47CA5B-0CEB-4764-AA73-F4CFCD9C4C37}"/>
          </ac:spMkLst>
        </pc:spChg>
        <pc:spChg chg="mod">
          <ac:chgData name="Jonathan Waghorn" userId="e1f8a60d-7eed-4aa5-bcf9-9f793fdb0dc3" providerId="ADAL" clId="{0DDBDC90-7F66-4975-B676-7C52822E8CDE}" dt="2022-10-05T10:20:12.168" v="1301" actId="14100"/>
          <ac:spMkLst>
            <pc:docMk/>
            <pc:sldMk cId="551651304" sldId="1340"/>
            <ac:spMk id="16" creationId="{74430DFB-38D9-4477-AD99-3148AC9B448C}"/>
          </ac:spMkLst>
        </pc:spChg>
        <pc:spChg chg="mod">
          <ac:chgData name="Jonathan Waghorn" userId="e1f8a60d-7eed-4aa5-bcf9-9f793fdb0dc3" providerId="ADAL" clId="{0DDBDC90-7F66-4975-B676-7C52822E8CDE}" dt="2022-10-05T10:18:49.115" v="1263" actId="14100"/>
          <ac:spMkLst>
            <pc:docMk/>
            <pc:sldMk cId="551651304" sldId="1340"/>
            <ac:spMk id="18" creationId="{74E1BB31-6011-4728-BA6D-F191F4F1B927}"/>
          </ac:spMkLst>
        </pc:spChg>
        <pc:grpChg chg="mod">
          <ac:chgData name="Jonathan Waghorn" userId="e1f8a60d-7eed-4aa5-bcf9-9f793fdb0dc3" providerId="ADAL" clId="{0DDBDC90-7F66-4975-B676-7C52822E8CDE}" dt="2022-10-05T10:20:12.168" v="1301" actId="14100"/>
          <ac:grpSpMkLst>
            <pc:docMk/>
            <pc:sldMk cId="551651304" sldId="1340"/>
            <ac:grpSpMk id="15" creationId="{C35A74C4-B2F5-4FB1-B100-347905A839D0}"/>
          </ac:grpSpMkLst>
        </pc:grpChg>
        <pc:grpChg chg="add mod">
          <ac:chgData name="Jonathan Waghorn" userId="e1f8a60d-7eed-4aa5-bcf9-9f793fdb0dc3" providerId="ADAL" clId="{0DDBDC90-7F66-4975-B676-7C52822E8CDE}" dt="2022-10-05T10:20:12.168" v="1301" actId="14100"/>
          <ac:grpSpMkLst>
            <pc:docMk/>
            <pc:sldMk cId="551651304" sldId="1340"/>
            <ac:grpSpMk id="19" creationId="{DEBF73A2-3FD8-410A-BD19-87694B2048BE}"/>
          </ac:grpSpMkLst>
        </pc:grpChg>
        <pc:picChg chg="del">
          <ac:chgData name="Jonathan Waghorn" userId="e1f8a60d-7eed-4aa5-bcf9-9f793fdb0dc3" providerId="ADAL" clId="{0DDBDC90-7F66-4975-B676-7C52822E8CDE}" dt="2022-10-05T10:16:38.885" v="1235" actId="478"/>
          <ac:picMkLst>
            <pc:docMk/>
            <pc:sldMk cId="551651304" sldId="1340"/>
            <ac:picMk id="4" creationId="{58E3874F-9160-4667-A9D9-45EE1E61DE23}"/>
          </ac:picMkLst>
        </pc:picChg>
        <pc:picChg chg="del mod">
          <ac:chgData name="Jonathan Waghorn" userId="e1f8a60d-7eed-4aa5-bcf9-9f793fdb0dc3" providerId="ADAL" clId="{0DDBDC90-7F66-4975-B676-7C52822E8CDE}" dt="2022-10-05T10:18:52.678" v="1264" actId="478"/>
          <ac:picMkLst>
            <pc:docMk/>
            <pc:sldMk cId="551651304" sldId="1340"/>
            <ac:picMk id="9" creationId="{B34752CD-0F61-4C3E-9F72-77BF4B1D16DA}"/>
          </ac:picMkLst>
        </pc:picChg>
        <pc:picChg chg="add mod">
          <ac:chgData name="Jonathan Waghorn" userId="e1f8a60d-7eed-4aa5-bcf9-9f793fdb0dc3" providerId="ADAL" clId="{0DDBDC90-7F66-4975-B676-7C52822E8CDE}" dt="2022-10-05T10:17:35.457" v="1247" actId="1076"/>
          <ac:picMkLst>
            <pc:docMk/>
            <pc:sldMk cId="551651304" sldId="1340"/>
            <ac:picMk id="12" creationId="{2A3BECC4-26FF-4180-8447-55C00992F641}"/>
          </ac:picMkLst>
        </pc:picChg>
        <pc:picChg chg="add mod ord">
          <ac:chgData name="Jonathan Waghorn" userId="e1f8a60d-7eed-4aa5-bcf9-9f793fdb0dc3" providerId="ADAL" clId="{0DDBDC90-7F66-4975-B676-7C52822E8CDE}" dt="2022-10-05T10:20:12.168" v="1301" actId="14100"/>
          <ac:picMkLst>
            <pc:docMk/>
            <pc:sldMk cId="551651304" sldId="1340"/>
            <ac:picMk id="17" creationId="{9F3EE1B6-AE57-4CE3-AED5-27C98D1BD24C}"/>
          </ac:picMkLst>
        </pc:picChg>
      </pc:sldChg>
      <pc:sldChg chg="del">
        <pc:chgData name="Jonathan Waghorn" userId="e1f8a60d-7eed-4aa5-bcf9-9f793fdb0dc3" providerId="ADAL" clId="{0DDBDC90-7F66-4975-B676-7C52822E8CDE}" dt="2022-10-05T10:37:42.977" v="1630" actId="47"/>
        <pc:sldMkLst>
          <pc:docMk/>
          <pc:sldMk cId="2705441728" sldId="1341"/>
        </pc:sldMkLst>
      </pc:sldChg>
      <pc:sldChg chg="addSp delSp modSp mod">
        <pc:chgData name="Jonathan Waghorn" userId="e1f8a60d-7eed-4aa5-bcf9-9f793fdb0dc3" providerId="ADAL" clId="{0DDBDC90-7F66-4975-B676-7C52822E8CDE}" dt="2022-10-05T10:40:16.035" v="1652" actId="14100"/>
        <pc:sldMkLst>
          <pc:docMk/>
          <pc:sldMk cId="2711151588" sldId="1342"/>
        </pc:sldMkLst>
        <pc:spChg chg="mod">
          <ac:chgData name="Jonathan Waghorn" userId="e1f8a60d-7eed-4aa5-bcf9-9f793fdb0dc3" providerId="ADAL" clId="{0DDBDC90-7F66-4975-B676-7C52822E8CDE}" dt="2022-10-05T10:38:50.417" v="1647" actId="1076"/>
          <ac:spMkLst>
            <pc:docMk/>
            <pc:sldMk cId="2711151588" sldId="1342"/>
            <ac:spMk id="8" creationId="{BA2FAB78-E1A1-48BC-8228-B85C626D4D19}"/>
          </ac:spMkLst>
        </pc:spChg>
        <pc:picChg chg="add mod">
          <ac:chgData name="Jonathan Waghorn" userId="e1f8a60d-7eed-4aa5-bcf9-9f793fdb0dc3" providerId="ADAL" clId="{0DDBDC90-7F66-4975-B676-7C52822E8CDE}" dt="2022-10-05T10:40:16.035" v="1652" actId="14100"/>
          <ac:picMkLst>
            <pc:docMk/>
            <pc:sldMk cId="2711151588" sldId="1342"/>
            <ac:picMk id="2" creationId="{DC185907-02C1-4559-9021-308B3690C8AA}"/>
          </ac:picMkLst>
        </pc:picChg>
        <pc:picChg chg="del">
          <ac:chgData name="Jonathan Waghorn" userId="e1f8a60d-7eed-4aa5-bcf9-9f793fdb0dc3" providerId="ADAL" clId="{0DDBDC90-7F66-4975-B676-7C52822E8CDE}" dt="2022-10-05T10:40:06.863" v="1648" actId="478"/>
          <ac:picMkLst>
            <pc:docMk/>
            <pc:sldMk cId="2711151588" sldId="1342"/>
            <ac:picMk id="3" creationId="{89446105-94A3-4E9A-9E3C-E886F2379914}"/>
          </ac:picMkLst>
        </pc:picChg>
      </pc:sldChg>
      <pc:sldChg chg="addSp delSp modSp mod">
        <pc:chgData name="Jonathan Waghorn" userId="e1f8a60d-7eed-4aa5-bcf9-9f793fdb0dc3" providerId="ADAL" clId="{0DDBDC90-7F66-4975-B676-7C52822E8CDE}" dt="2022-10-05T10:44:00.061" v="1656" actId="1076"/>
        <pc:sldMkLst>
          <pc:docMk/>
          <pc:sldMk cId="382415600" sldId="1367"/>
        </pc:sldMkLst>
        <pc:picChg chg="add mod">
          <ac:chgData name="Jonathan Waghorn" userId="e1f8a60d-7eed-4aa5-bcf9-9f793fdb0dc3" providerId="ADAL" clId="{0DDBDC90-7F66-4975-B676-7C52822E8CDE}" dt="2022-10-05T10:44:00.061" v="1656" actId="1076"/>
          <ac:picMkLst>
            <pc:docMk/>
            <pc:sldMk cId="382415600" sldId="1367"/>
            <ac:picMk id="2" creationId="{332CB00C-4D4E-45FE-8A1F-BF8849644832}"/>
          </ac:picMkLst>
        </pc:picChg>
        <pc:picChg chg="del">
          <ac:chgData name="Jonathan Waghorn" userId="e1f8a60d-7eed-4aa5-bcf9-9f793fdb0dc3" providerId="ADAL" clId="{0DDBDC90-7F66-4975-B676-7C52822E8CDE}" dt="2022-10-05T10:43:54.222" v="1653" actId="478"/>
          <ac:picMkLst>
            <pc:docMk/>
            <pc:sldMk cId="382415600" sldId="1367"/>
            <ac:picMk id="7" creationId="{D3FDA141-3EC2-4DBA-B5C5-71938482DEF3}"/>
          </ac:picMkLst>
        </pc:picChg>
      </pc:sldChg>
      <pc:sldChg chg="addSp delSp modSp mod">
        <pc:chgData name="Jonathan Waghorn" userId="e1f8a60d-7eed-4aa5-bcf9-9f793fdb0dc3" providerId="ADAL" clId="{0DDBDC90-7F66-4975-B676-7C52822E8CDE}" dt="2022-10-05T10:03:25.447" v="1079" actId="20577"/>
        <pc:sldMkLst>
          <pc:docMk/>
          <pc:sldMk cId="1178121450" sldId="1404"/>
        </pc:sldMkLst>
        <pc:spChg chg="mod">
          <ac:chgData name="Jonathan Waghorn" userId="e1f8a60d-7eed-4aa5-bcf9-9f793fdb0dc3" providerId="ADAL" clId="{0DDBDC90-7F66-4975-B676-7C52822E8CDE}" dt="2022-10-05T10:03:25.447" v="1079" actId="20577"/>
          <ac:spMkLst>
            <pc:docMk/>
            <pc:sldMk cId="1178121450" sldId="1404"/>
            <ac:spMk id="9" creationId="{7263FB9F-5944-4E48-9165-4CDB85546BE4}"/>
          </ac:spMkLst>
        </pc:spChg>
        <pc:picChg chg="del">
          <ac:chgData name="Jonathan Waghorn" userId="e1f8a60d-7eed-4aa5-bcf9-9f793fdb0dc3" providerId="ADAL" clId="{0DDBDC90-7F66-4975-B676-7C52822E8CDE}" dt="2022-10-05T10:03:07.318" v="1059" actId="478"/>
          <ac:picMkLst>
            <pc:docMk/>
            <pc:sldMk cId="1178121450" sldId="1404"/>
            <ac:picMk id="5" creationId="{98F53667-0135-463C-BEB3-69FB590864B2}"/>
          </ac:picMkLst>
        </pc:picChg>
        <pc:picChg chg="add mod">
          <ac:chgData name="Jonathan Waghorn" userId="e1f8a60d-7eed-4aa5-bcf9-9f793fdb0dc3" providerId="ADAL" clId="{0DDBDC90-7F66-4975-B676-7C52822E8CDE}" dt="2022-10-05T10:03:14.955" v="1062" actId="14100"/>
          <ac:picMkLst>
            <pc:docMk/>
            <pc:sldMk cId="1178121450" sldId="1404"/>
            <ac:picMk id="6" creationId="{08D76527-CA81-4DBF-AA0C-86C83D1E128C}"/>
          </ac:picMkLst>
        </pc:picChg>
      </pc:sldChg>
      <pc:sldChg chg="addSp delSp modSp mod">
        <pc:chgData name="Jonathan Waghorn" userId="e1f8a60d-7eed-4aa5-bcf9-9f793fdb0dc3" providerId="ADAL" clId="{0DDBDC90-7F66-4975-B676-7C52822E8CDE}" dt="2022-10-05T10:04:11.623" v="1103" actId="20577"/>
        <pc:sldMkLst>
          <pc:docMk/>
          <pc:sldMk cId="4155157800" sldId="1405"/>
        </pc:sldMkLst>
        <pc:spChg chg="mod">
          <ac:chgData name="Jonathan Waghorn" userId="e1f8a60d-7eed-4aa5-bcf9-9f793fdb0dc3" providerId="ADAL" clId="{0DDBDC90-7F66-4975-B676-7C52822E8CDE}" dt="2022-10-05T10:04:11.623" v="1103" actId="20577"/>
          <ac:spMkLst>
            <pc:docMk/>
            <pc:sldMk cId="4155157800" sldId="1405"/>
            <ac:spMk id="6" creationId="{77C23DA1-E202-4689-B884-CD83935B6BBE}"/>
          </ac:spMkLst>
        </pc:spChg>
        <pc:spChg chg="mod">
          <ac:chgData name="Jonathan Waghorn" userId="e1f8a60d-7eed-4aa5-bcf9-9f793fdb0dc3" providerId="ADAL" clId="{0DDBDC90-7F66-4975-B676-7C52822E8CDE}" dt="2022-10-05T10:03:55.897" v="1099" actId="6549"/>
          <ac:spMkLst>
            <pc:docMk/>
            <pc:sldMk cId="4155157800" sldId="1405"/>
            <ac:spMk id="9" creationId="{7263FB9F-5944-4E48-9165-4CDB85546BE4}"/>
          </ac:spMkLst>
        </pc:spChg>
        <pc:picChg chg="del">
          <ac:chgData name="Jonathan Waghorn" userId="e1f8a60d-7eed-4aa5-bcf9-9f793fdb0dc3" providerId="ADAL" clId="{0DDBDC90-7F66-4975-B676-7C52822E8CDE}" dt="2022-10-05T10:03:40.392" v="1080" actId="478"/>
          <ac:picMkLst>
            <pc:docMk/>
            <pc:sldMk cId="4155157800" sldId="1405"/>
            <ac:picMk id="5" creationId="{9AD93AD1-4EC4-4D2E-AA70-A0E111751E49}"/>
          </ac:picMkLst>
        </pc:picChg>
        <pc:picChg chg="add mod">
          <ac:chgData name="Jonathan Waghorn" userId="e1f8a60d-7eed-4aa5-bcf9-9f793fdb0dc3" providerId="ADAL" clId="{0DDBDC90-7F66-4975-B676-7C52822E8CDE}" dt="2022-10-05T10:03:48.735" v="1084" actId="1076"/>
          <ac:picMkLst>
            <pc:docMk/>
            <pc:sldMk cId="4155157800" sldId="1405"/>
            <ac:picMk id="7" creationId="{C91379C9-B0C7-4C68-BB53-1BDE11184CD3}"/>
          </ac:picMkLst>
        </pc:picChg>
      </pc:sldChg>
      <pc:sldChg chg="addSp delSp modSp mod">
        <pc:chgData name="Jonathan Waghorn" userId="e1f8a60d-7eed-4aa5-bcf9-9f793fdb0dc3" providerId="ADAL" clId="{0DDBDC90-7F66-4975-B676-7C52822E8CDE}" dt="2022-10-04T14:02:39.508" v="886" actId="13926"/>
        <pc:sldMkLst>
          <pc:docMk/>
          <pc:sldMk cId="2598873708" sldId="1411"/>
        </pc:sldMkLst>
        <pc:spChg chg="mod">
          <ac:chgData name="Jonathan Waghorn" userId="e1f8a60d-7eed-4aa5-bcf9-9f793fdb0dc3" providerId="ADAL" clId="{0DDBDC90-7F66-4975-B676-7C52822E8CDE}" dt="2022-10-03T14:25:50.723" v="830" actId="20577"/>
          <ac:spMkLst>
            <pc:docMk/>
            <pc:sldMk cId="2598873708" sldId="1411"/>
            <ac:spMk id="3" creationId="{A4D8FCF8-D2DC-4588-9BC2-3F32303A9EAD}"/>
          </ac:spMkLst>
        </pc:spChg>
        <pc:spChg chg="mod">
          <ac:chgData name="Jonathan Waghorn" userId="e1f8a60d-7eed-4aa5-bcf9-9f793fdb0dc3" providerId="ADAL" clId="{0DDBDC90-7F66-4975-B676-7C52822E8CDE}" dt="2022-10-03T14:08:55.382" v="16" actId="20577"/>
          <ac:spMkLst>
            <pc:docMk/>
            <pc:sldMk cId="2598873708" sldId="1411"/>
            <ac:spMk id="6" creationId="{F6BE56E8-542C-44AD-90BD-301DC7B87B71}"/>
          </ac:spMkLst>
        </pc:spChg>
        <pc:spChg chg="mod">
          <ac:chgData name="Jonathan Waghorn" userId="e1f8a60d-7eed-4aa5-bcf9-9f793fdb0dc3" providerId="ADAL" clId="{0DDBDC90-7F66-4975-B676-7C52822E8CDE}" dt="2022-10-03T14:25:59.856" v="839" actId="20577"/>
          <ac:spMkLst>
            <pc:docMk/>
            <pc:sldMk cId="2598873708" sldId="1411"/>
            <ac:spMk id="7" creationId="{EE849AD5-F3F2-4AE7-A85B-C0F36E2F75C7}"/>
          </ac:spMkLst>
        </pc:spChg>
        <pc:spChg chg="mod">
          <ac:chgData name="Jonathan Waghorn" userId="e1f8a60d-7eed-4aa5-bcf9-9f793fdb0dc3" providerId="ADAL" clId="{0DDBDC90-7F66-4975-B676-7C52822E8CDE}" dt="2022-10-04T14:02:39.508" v="886" actId="13926"/>
          <ac:spMkLst>
            <pc:docMk/>
            <pc:sldMk cId="2598873708" sldId="1411"/>
            <ac:spMk id="8" creationId="{6A4C9C04-CCD6-4974-812B-8C7F0A39069E}"/>
          </ac:spMkLst>
        </pc:spChg>
        <pc:picChg chg="add mod ord">
          <ac:chgData name="Jonathan Waghorn" userId="e1f8a60d-7eed-4aa5-bcf9-9f793fdb0dc3" providerId="ADAL" clId="{0DDBDC90-7F66-4975-B676-7C52822E8CDE}" dt="2022-10-03T14:08:59.830" v="17" actId="14100"/>
          <ac:picMkLst>
            <pc:docMk/>
            <pc:sldMk cId="2598873708" sldId="1411"/>
            <ac:picMk id="5" creationId="{7A066B8F-40D3-4A32-90BE-7A0B18328C1B}"/>
          </ac:picMkLst>
        </pc:picChg>
        <pc:picChg chg="del">
          <ac:chgData name="Jonathan Waghorn" userId="e1f8a60d-7eed-4aa5-bcf9-9f793fdb0dc3" providerId="ADAL" clId="{0DDBDC90-7F66-4975-B676-7C52822E8CDE}" dt="2022-10-03T14:08:35.022" v="0" actId="478"/>
          <ac:picMkLst>
            <pc:docMk/>
            <pc:sldMk cId="2598873708" sldId="1411"/>
            <ac:picMk id="9" creationId="{2A5A277B-2DF3-40E6-9C9F-70C0AD2FA590}"/>
          </ac:picMkLst>
        </pc:picChg>
      </pc:sldChg>
      <pc:sldChg chg="del">
        <pc:chgData name="Jonathan Waghorn" userId="e1f8a60d-7eed-4aa5-bcf9-9f793fdb0dc3" providerId="ADAL" clId="{0DDBDC90-7F66-4975-B676-7C52822E8CDE}" dt="2022-10-06T11:16:00.079" v="1698" actId="47"/>
        <pc:sldMkLst>
          <pc:docMk/>
          <pc:sldMk cId="2512033747" sldId="1488"/>
        </pc:sldMkLst>
      </pc:sldChg>
      <pc:sldChg chg="addSp delSp modSp add mod">
        <pc:chgData name="Jonathan Waghorn" userId="e1f8a60d-7eed-4aa5-bcf9-9f793fdb0dc3" providerId="ADAL" clId="{0DDBDC90-7F66-4975-B676-7C52822E8CDE}" dt="2022-10-05T10:09:15.909" v="1234" actId="20577"/>
        <pc:sldMkLst>
          <pc:docMk/>
          <pc:sldMk cId="674428745" sldId="1494"/>
        </pc:sldMkLst>
        <pc:spChg chg="mod">
          <ac:chgData name="Jonathan Waghorn" userId="e1f8a60d-7eed-4aa5-bcf9-9f793fdb0dc3" providerId="ADAL" clId="{0DDBDC90-7F66-4975-B676-7C52822E8CDE}" dt="2022-10-03T14:16:03.808" v="334" actId="6549"/>
          <ac:spMkLst>
            <pc:docMk/>
            <pc:sldMk cId="674428745" sldId="1494"/>
            <ac:spMk id="3" creationId="{A4D8FCF8-D2DC-4588-9BC2-3F32303A9EAD}"/>
          </ac:spMkLst>
        </pc:spChg>
        <pc:spChg chg="mod">
          <ac:chgData name="Jonathan Waghorn" userId="e1f8a60d-7eed-4aa5-bcf9-9f793fdb0dc3" providerId="ADAL" clId="{0DDBDC90-7F66-4975-B676-7C52822E8CDE}" dt="2022-10-03T14:16:19.872" v="337" actId="6549"/>
          <ac:spMkLst>
            <pc:docMk/>
            <pc:sldMk cId="674428745" sldId="1494"/>
            <ac:spMk id="7" creationId="{EE849AD5-F3F2-4AE7-A85B-C0F36E2F75C7}"/>
          </ac:spMkLst>
        </pc:spChg>
        <pc:spChg chg="mod">
          <ac:chgData name="Jonathan Waghorn" userId="e1f8a60d-7eed-4aa5-bcf9-9f793fdb0dc3" providerId="ADAL" clId="{0DDBDC90-7F66-4975-B676-7C52822E8CDE}" dt="2022-10-05T10:09:15.909" v="1234" actId="20577"/>
          <ac:spMkLst>
            <pc:docMk/>
            <pc:sldMk cId="674428745" sldId="1494"/>
            <ac:spMk id="8" creationId="{6A4C9C04-CCD6-4974-812B-8C7F0A39069E}"/>
          </ac:spMkLst>
        </pc:spChg>
        <pc:picChg chg="del">
          <ac:chgData name="Jonathan Waghorn" userId="e1f8a60d-7eed-4aa5-bcf9-9f793fdb0dc3" providerId="ADAL" clId="{0DDBDC90-7F66-4975-B676-7C52822E8CDE}" dt="2022-10-03T14:16:28.355" v="341" actId="478"/>
          <ac:picMkLst>
            <pc:docMk/>
            <pc:sldMk cId="674428745" sldId="1494"/>
            <ac:picMk id="5" creationId="{7A066B8F-40D3-4A32-90BE-7A0B18328C1B}"/>
          </ac:picMkLst>
        </pc:picChg>
        <pc:picChg chg="add mod ord">
          <ac:chgData name="Jonathan Waghorn" userId="e1f8a60d-7eed-4aa5-bcf9-9f793fdb0dc3" providerId="ADAL" clId="{0DDBDC90-7F66-4975-B676-7C52822E8CDE}" dt="2022-10-03T14:17:08.527" v="371" actId="1036"/>
          <ac:picMkLst>
            <pc:docMk/>
            <pc:sldMk cId="674428745" sldId="1494"/>
            <ac:picMk id="9" creationId="{86844F0C-2FD9-4B45-B740-BEB1EC7ACB37}"/>
          </ac:picMkLst>
        </pc:picChg>
      </pc:sldChg>
      <pc:sldChg chg="add">
        <pc:chgData name="Jonathan Waghorn" userId="e1f8a60d-7eed-4aa5-bcf9-9f793fdb0dc3" providerId="ADAL" clId="{0DDBDC90-7F66-4975-B676-7C52822E8CDE}" dt="2022-10-04T14:01:50.905" v="869"/>
        <pc:sldMkLst>
          <pc:docMk/>
          <pc:sldMk cId="0" sldId="1495"/>
        </pc:sldMkLst>
      </pc:sldChg>
      <pc:sldChg chg="addSp delSp modSp add del mod">
        <pc:chgData name="Jonathan Waghorn" userId="e1f8a60d-7eed-4aa5-bcf9-9f793fdb0dc3" providerId="ADAL" clId="{0DDBDC90-7F66-4975-B676-7C52822E8CDE}" dt="2022-10-05T10:33:02.858" v="1539" actId="47"/>
        <pc:sldMkLst>
          <pc:docMk/>
          <pc:sldMk cId="898232064" sldId="1496"/>
        </pc:sldMkLst>
        <pc:spChg chg="mod">
          <ac:chgData name="Jonathan Waghorn" userId="e1f8a60d-7eed-4aa5-bcf9-9f793fdb0dc3" providerId="ADAL" clId="{0DDBDC90-7F66-4975-B676-7C52822E8CDE}" dt="2022-10-05T10:31:00.003" v="1502" actId="6549"/>
          <ac:spMkLst>
            <pc:docMk/>
            <pc:sldMk cId="898232064" sldId="1496"/>
            <ac:spMk id="3" creationId="{CF160119-696A-4526-B0C0-3B524AD92A97}"/>
          </ac:spMkLst>
        </pc:spChg>
        <pc:spChg chg="del">
          <ac:chgData name="Jonathan Waghorn" userId="e1f8a60d-7eed-4aa5-bcf9-9f793fdb0dc3" providerId="ADAL" clId="{0DDBDC90-7F66-4975-B676-7C52822E8CDE}" dt="2022-10-05T10:21:40.711" v="1402" actId="478"/>
          <ac:spMkLst>
            <pc:docMk/>
            <pc:sldMk cId="898232064" sldId="1496"/>
            <ac:spMk id="19" creationId="{201B8E23-6B59-4498-8D80-F0468EB99F1B}"/>
          </ac:spMkLst>
        </pc:spChg>
        <pc:grpChg chg="add mod">
          <ac:chgData name="Jonathan Waghorn" userId="e1f8a60d-7eed-4aa5-bcf9-9f793fdb0dc3" providerId="ADAL" clId="{0DDBDC90-7F66-4975-B676-7C52822E8CDE}" dt="2022-10-05T10:30:48.403" v="1497" actId="164"/>
          <ac:grpSpMkLst>
            <pc:docMk/>
            <pc:sldMk cId="898232064" sldId="1496"/>
            <ac:grpSpMk id="4" creationId="{DB6F2A8B-C3F4-4498-8905-2F3E40E04CEB}"/>
          </ac:grpSpMkLst>
        </pc:grpChg>
        <pc:grpChg chg="add mod">
          <ac:chgData name="Jonathan Waghorn" userId="e1f8a60d-7eed-4aa5-bcf9-9f793fdb0dc3" providerId="ADAL" clId="{0DDBDC90-7F66-4975-B676-7C52822E8CDE}" dt="2022-10-05T10:30:48.403" v="1497" actId="164"/>
          <ac:grpSpMkLst>
            <pc:docMk/>
            <pc:sldMk cId="898232064" sldId="1496"/>
            <ac:grpSpMk id="6" creationId="{4E056F8E-59B4-44AE-8599-83F2A91AA59F}"/>
          </ac:grpSpMkLst>
        </pc:grpChg>
        <pc:grpChg chg="del">
          <ac:chgData name="Jonathan Waghorn" userId="e1f8a60d-7eed-4aa5-bcf9-9f793fdb0dc3" providerId="ADAL" clId="{0DDBDC90-7F66-4975-B676-7C52822E8CDE}" dt="2022-10-05T10:21:36.648" v="1401" actId="478"/>
          <ac:grpSpMkLst>
            <pc:docMk/>
            <pc:sldMk cId="898232064" sldId="1496"/>
            <ac:grpSpMk id="10" creationId="{79C44DA5-F778-4A7B-B197-9F36F8FA761F}"/>
          </ac:grpSpMkLst>
        </pc:grpChg>
        <pc:grpChg chg="add del mod">
          <ac:chgData name="Jonathan Waghorn" userId="e1f8a60d-7eed-4aa5-bcf9-9f793fdb0dc3" providerId="ADAL" clId="{0DDBDC90-7F66-4975-B676-7C52822E8CDE}" dt="2022-10-05T10:32:51.531" v="1535" actId="21"/>
          <ac:grpSpMkLst>
            <pc:docMk/>
            <pc:sldMk cId="898232064" sldId="1496"/>
            <ac:grpSpMk id="10" creationId="{9BE614CD-4486-42E0-A234-1EE46039E66E}"/>
          </ac:grpSpMkLst>
        </pc:grpChg>
        <pc:grpChg chg="del">
          <ac:chgData name="Jonathan Waghorn" userId="e1f8a60d-7eed-4aa5-bcf9-9f793fdb0dc3" providerId="ADAL" clId="{0DDBDC90-7F66-4975-B676-7C52822E8CDE}" dt="2022-10-05T10:21:35.922" v="1400" actId="478"/>
          <ac:grpSpMkLst>
            <pc:docMk/>
            <pc:sldMk cId="898232064" sldId="1496"/>
            <ac:grpSpMk id="23" creationId="{EFA4F27A-F607-4B86-8163-C7AC81D72E87}"/>
          </ac:grpSpMkLst>
        </pc:grpChg>
        <pc:picChg chg="del">
          <ac:chgData name="Jonathan Waghorn" userId="e1f8a60d-7eed-4aa5-bcf9-9f793fdb0dc3" providerId="ADAL" clId="{0DDBDC90-7F66-4975-B676-7C52822E8CDE}" dt="2022-10-05T10:21:31.140" v="1399" actId="478"/>
          <ac:picMkLst>
            <pc:docMk/>
            <pc:sldMk cId="898232064" sldId="1496"/>
            <ac:picMk id="4" creationId="{CC9F9E5B-A3CD-4B4D-AE2C-ABBA2F2DCC14}"/>
          </ac:picMkLst>
        </pc:picChg>
        <pc:picChg chg="add del mod modCrop">
          <ac:chgData name="Jonathan Waghorn" userId="e1f8a60d-7eed-4aa5-bcf9-9f793fdb0dc3" providerId="ADAL" clId="{0DDBDC90-7F66-4975-B676-7C52822E8CDE}" dt="2022-10-05T10:26:26.320" v="1460" actId="478"/>
          <ac:picMkLst>
            <pc:docMk/>
            <pc:sldMk cId="898232064" sldId="1496"/>
            <ac:picMk id="8" creationId="{E4747F6D-6930-4D14-882F-0677774AC660}"/>
          </ac:picMkLst>
        </pc:picChg>
        <pc:picChg chg="add mod modCrop">
          <ac:chgData name="Jonathan Waghorn" userId="e1f8a60d-7eed-4aa5-bcf9-9f793fdb0dc3" providerId="ADAL" clId="{0DDBDC90-7F66-4975-B676-7C52822E8CDE}" dt="2022-10-05T10:30:48.403" v="1497" actId="164"/>
          <ac:picMkLst>
            <pc:docMk/>
            <pc:sldMk cId="898232064" sldId="1496"/>
            <ac:picMk id="9" creationId="{BE8F9C12-B20E-4E63-8FDC-3178D3B9EAAF}"/>
          </ac:picMkLst>
        </pc:picChg>
        <pc:picChg chg="add del mod">
          <ac:chgData name="Jonathan Waghorn" userId="e1f8a60d-7eed-4aa5-bcf9-9f793fdb0dc3" providerId="ADAL" clId="{0DDBDC90-7F66-4975-B676-7C52822E8CDE}" dt="2022-10-05T10:32:57.994" v="1537" actId="21"/>
          <ac:picMkLst>
            <pc:docMk/>
            <pc:sldMk cId="898232064" sldId="1496"/>
            <ac:picMk id="13" creationId="{FDE9DD54-573C-4CA9-8B35-4FC5DC012282}"/>
          </ac:picMkLst>
        </pc:picChg>
        <pc:picChg chg="add del mod">
          <ac:chgData name="Jonathan Waghorn" userId="e1f8a60d-7eed-4aa5-bcf9-9f793fdb0dc3" providerId="ADAL" clId="{0DDBDC90-7F66-4975-B676-7C52822E8CDE}" dt="2022-10-05T10:26:26.788" v="1461" actId="478"/>
          <ac:picMkLst>
            <pc:docMk/>
            <pc:sldMk cId="898232064" sldId="1496"/>
            <ac:picMk id="15" creationId="{073EEFF8-CBB0-4CCE-AE78-E4FDBED1F594}"/>
          </ac:picMkLst>
        </pc:picChg>
        <pc:picChg chg="add mod modCrop">
          <ac:chgData name="Jonathan Waghorn" userId="e1f8a60d-7eed-4aa5-bcf9-9f793fdb0dc3" providerId="ADAL" clId="{0DDBDC90-7F66-4975-B676-7C52822E8CDE}" dt="2022-10-05T10:29:59.535" v="1492" actId="164"/>
          <ac:picMkLst>
            <pc:docMk/>
            <pc:sldMk cId="898232064" sldId="1496"/>
            <ac:picMk id="17" creationId="{99C18667-82D6-4D0A-B4AC-3565A865F089}"/>
          </ac:picMkLst>
        </pc:picChg>
        <pc:picChg chg="mod">
          <ac:chgData name="Jonathan Waghorn" userId="e1f8a60d-7eed-4aa5-bcf9-9f793fdb0dc3" providerId="ADAL" clId="{0DDBDC90-7F66-4975-B676-7C52822E8CDE}" dt="2022-10-05T10:21:49.851" v="1404" actId="1076"/>
          <ac:picMkLst>
            <pc:docMk/>
            <pc:sldMk cId="898232064" sldId="1496"/>
            <ac:picMk id="18" creationId="{9CB37294-E920-46D1-9AD0-77F0696A1C11}"/>
          </ac:picMkLst>
        </pc:picChg>
        <pc:picChg chg="add mod modCrop">
          <ac:chgData name="Jonathan Waghorn" userId="e1f8a60d-7eed-4aa5-bcf9-9f793fdb0dc3" providerId="ADAL" clId="{0DDBDC90-7F66-4975-B676-7C52822E8CDE}" dt="2022-10-05T10:29:59.535" v="1492" actId="164"/>
          <ac:picMkLst>
            <pc:docMk/>
            <pc:sldMk cId="898232064" sldId="1496"/>
            <ac:picMk id="28" creationId="{8C2A6941-AECD-4330-B13B-A8F5352EDC9E}"/>
          </ac:picMkLst>
        </pc:picChg>
        <pc:picChg chg="add mod modCrop">
          <ac:chgData name="Jonathan Waghorn" userId="e1f8a60d-7eed-4aa5-bcf9-9f793fdb0dc3" providerId="ADAL" clId="{0DDBDC90-7F66-4975-B676-7C52822E8CDE}" dt="2022-10-05T10:29:54.043" v="1491" actId="164"/>
          <ac:picMkLst>
            <pc:docMk/>
            <pc:sldMk cId="898232064" sldId="1496"/>
            <ac:picMk id="29" creationId="{18429D4F-C5F3-496C-9439-DBFBD6203308}"/>
          </ac:picMkLst>
        </pc:picChg>
        <pc:picChg chg="add mod ord modCrop">
          <ac:chgData name="Jonathan Waghorn" userId="e1f8a60d-7eed-4aa5-bcf9-9f793fdb0dc3" providerId="ADAL" clId="{0DDBDC90-7F66-4975-B676-7C52822E8CDE}" dt="2022-10-05T10:28:20.694" v="1482" actId="732"/>
          <ac:picMkLst>
            <pc:docMk/>
            <pc:sldMk cId="898232064" sldId="1496"/>
            <ac:picMk id="30" creationId="{6B4CC4F2-EA97-4EDF-8742-B00F4EE6ACC3}"/>
          </ac:picMkLst>
        </pc:picChg>
        <pc:picChg chg="add mod modCrop">
          <ac:chgData name="Jonathan Waghorn" userId="e1f8a60d-7eed-4aa5-bcf9-9f793fdb0dc3" providerId="ADAL" clId="{0DDBDC90-7F66-4975-B676-7C52822E8CDE}" dt="2022-10-05T10:29:54.043" v="1491" actId="164"/>
          <ac:picMkLst>
            <pc:docMk/>
            <pc:sldMk cId="898232064" sldId="1496"/>
            <ac:picMk id="31" creationId="{F199893D-98A8-4920-B159-A5E9C353B78F}"/>
          </ac:picMkLst>
        </pc:picChg>
      </pc:sldChg>
      <pc:sldChg chg="addSp delSp modSp add mod">
        <pc:chgData name="Jonathan Waghorn" userId="e1f8a60d-7eed-4aa5-bcf9-9f793fdb0dc3" providerId="ADAL" clId="{0DDBDC90-7F66-4975-B676-7C52822E8CDE}" dt="2022-10-05T10:37:39.391" v="1629" actId="478"/>
        <pc:sldMkLst>
          <pc:docMk/>
          <pc:sldMk cId="863682259" sldId="1497"/>
        </pc:sldMkLst>
        <pc:spChg chg="mod">
          <ac:chgData name="Jonathan Waghorn" userId="e1f8a60d-7eed-4aa5-bcf9-9f793fdb0dc3" providerId="ADAL" clId="{0DDBDC90-7F66-4975-B676-7C52822E8CDE}" dt="2022-10-05T10:37:19.602" v="1627" actId="14100"/>
          <ac:spMkLst>
            <pc:docMk/>
            <pc:sldMk cId="863682259" sldId="1497"/>
            <ac:spMk id="3" creationId="{CF160119-696A-4526-B0C0-3B524AD92A97}"/>
          </ac:spMkLst>
        </pc:spChg>
        <pc:spChg chg="add del mod">
          <ac:chgData name="Jonathan Waghorn" userId="e1f8a60d-7eed-4aa5-bcf9-9f793fdb0dc3" providerId="ADAL" clId="{0DDBDC90-7F66-4975-B676-7C52822E8CDE}" dt="2022-10-05T10:35:34.592" v="1575" actId="478"/>
          <ac:spMkLst>
            <pc:docMk/>
            <pc:sldMk cId="863682259" sldId="1497"/>
            <ac:spMk id="6" creationId="{90936A88-E910-4B61-BBAF-0C32BFF0AA4E}"/>
          </ac:spMkLst>
        </pc:spChg>
        <pc:spChg chg="del mod">
          <ac:chgData name="Jonathan Waghorn" userId="e1f8a60d-7eed-4aa5-bcf9-9f793fdb0dc3" providerId="ADAL" clId="{0DDBDC90-7F66-4975-B676-7C52822E8CDE}" dt="2022-10-05T10:32:33.361" v="1523" actId="478"/>
          <ac:spMkLst>
            <pc:docMk/>
            <pc:sldMk cId="863682259" sldId="1497"/>
            <ac:spMk id="19" creationId="{201B8E23-6B59-4498-8D80-F0468EB99F1B}"/>
          </ac:spMkLst>
        </pc:spChg>
        <pc:spChg chg="mod">
          <ac:chgData name="Jonathan Waghorn" userId="e1f8a60d-7eed-4aa5-bcf9-9f793fdb0dc3" providerId="ADAL" clId="{0DDBDC90-7F66-4975-B676-7C52822E8CDE}" dt="2022-10-05T10:37:26.640" v="1628" actId="1076"/>
          <ac:spMkLst>
            <pc:docMk/>
            <pc:sldMk cId="863682259" sldId="1497"/>
            <ac:spMk id="44" creationId="{092E0DEF-544D-4E15-98AB-21D507047057}"/>
          </ac:spMkLst>
        </pc:spChg>
        <pc:spChg chg="mod">
          <ac:chgData name="Jonathan Waghorn" userId="e1f8a60d-7eed-4aa5-bcf9-9f793fdb0dc3" providerId="ADAL" clId="{0DDBDC90-7F66-4975-B676-7C52822E8CDE}" dt="2022-10-05T10:37:26.640" v="1628" actId="1076"/>
          <ac:spMkLst>
            <pc:docMk/>
            <pc:sldMk cId="863682259" sldId="1497"/>
            <ac:spMk id="45" creationId="{9B286F3B-ADC5-4634-B9D3-4DF4F188227A}"/>
          </ac:spMkLst>
        </pc:spChg>
        <pc:grpChg chg="add mod">
          <ac:chgData name="Jonathan Waghorn" userId="e1f8a60d-7eed-4aa5-bcf9-9f793fdb0dc3" providerId="ADAL" clId="{0DDBDC90-7F66-4975-B676-7C52822E8CDE}" dt="2022-10-05T10:37:26.640" v="1628" actId="1076"/>
          <ac:grpSpMkLst>
            <pc:docMk/>
            <pc:sldMk cId="863682259" sldId="1497"/>
            <ac:grpSpMk id="8" creationId="{D175D63E-D9C3-49D3-AF94-B0C0083D1C4D}"/>
          </ac:grpSpMkLst>
        </pc:grpChg>
        <pc:grpChg chg="del">
          <ac:chgData name="Jonathan Waghorn" userId="e1f8a60d-7eed-4aa5-bcf9-9f793fdb0dc3" providerId="ADAL" clId="{0DDBDC90-7F66-4975-B676-7C52822E8CDE}" dt="2022-10-05T10:32:24.671" v="1519" actId="478"/>
          <ac:grpSpMkLst>
            <pc:docMk/>
            <pc:sldMk cId="863682259" sldId="1497"/>
            <ac:grpSpMk id="10" creationId="{79C44DA5-F778-4A7B-B197-9F36F8FA761F}"/>
          </ac:grpSpMkLst>
        </pc:grpChg>
        <pc:grpChg chg="add mod">
          <ac:chgData name="Jonathan Waghorn" userId="e1f8a60d-7eed-4aa5-bcf9-9f793fdb0dc3" providerId="ADAL" clId="{0DDBDC90-7F66-4975-B676-7C52822E8CDE}" dt="2022-10-05T10:36:04.438" v="1582" actId="1076"/>
          <ac:grpSpMkLst>
            <pc:docMk/>
            <pc:sldMk cId="863682259" sldId="1497"/>
            <ac:grpSpMk id="22" creationId="{D382C619-E839-4A0D-A8BD-7BE9AFFC2128}"/>
          </ac:grpSpMkLst>
        </pc:grpChg>
        <pc:grpChg chg="del">
          <ac:chgData name="Jonathan Waghorn" userId="e1f8a60d-7eed-4aa5-bcf9-9f793fdb0dc3" providerId="ADAL" clId="{0DDBDC90-7F66-4975-B676-7C52822E8CDE}" dt="2022-10-05T10:32:26.272" v="1521" actId="478"/>
          <ac:grpSpMkLst>
            <pc:docMk/>
            <pc:sldMk cId="863682259" sldId="1497"/>
            <ac:grpSpMk id="23" creationId="{EFA4F27A-F607-4B86-8163-C7AC81D72E87}"/>
          </ac:grpSpMkLst>
        </pc:grpChg>
        <pc:grpChg chg="mod">
          <ac:chgData name="Jonathan Waghorn" userId="e1f8a60d-7eed-4aa5-bcf9-9f793fdb0dc3" providerId="ADAL" clId="{0DDBDC90-7F66-4975-B676-7C52822E8CDE}" dt="2022-10-05T10:32:53.963" v="1536"/>
          <ac:grpSpMkLst>
            <pc:docMk/>
            <pc:sldMk cId="863682259" sldId="1497"/>
            <ac:grpSpMk id="24" creationId="{DD381A98-03F6-4669-98CA-14ADD2358425}"/>
          </ac:grpSpMkLst>
        </pc:grpChg>
        <pc:grpChg chg="mod">
          <ac:chgData name="Jonathan Waghorn" userId="e1f8a60d-7eed-4aa5-bcf9-9f793fdb0dc3" providerId="ADAL" clId="{0DDBDC90-7F66-4975-B676-7C52822E8CDE}" dt="2022-10-05T10:32:53.963" v="1536"/>
          <ac:grpSpMkLst>
            <pc:docMk/>
            <pc:sldMk cId="863682259" sldId="1497"/>
            <ac:grpSpMk id="25" creationId="{28C1CB57-A975-4049-A357-3ABE5FD8D214}"/>
          </ac:grpSpMkLst>
        </pc:grpChg>
        <pc:grpChg chg="add del mod">
          <ac:chgData name="Jonathan Waghorn" userId="e1f8a60d-7eed-4aa5-bcf9-9f793fdb0dc3" providerId="ADAL" clId="{0DDBDC90-7F66-4975-B676-7C52822E8CDE}" dt="2022-10-05T10:33:50.548" v="1546" actId="165"/>
          <ac:grpSpMkLst>
            <pc:docMk/>
            <pc:sldMk cId="863682259" sldId="1497"/>
            <ac:grpSpMk id="33" creationId="{2E1C7B37-02D8-45FE-9329-23A24282F208}"/>
          </ac:grpSpMkLst>
        </pc:grpChg>
        <pc:grpChg chg="add del mod">
          <ac:chgData name="Jonathan Waghorn" userId="e1f8a60d-7eed-4aa5-bcf9-9f793fdb0dc3" providerId="ADAL" clId="{0DDBDC90-7F66-4975-B676-7C52822E8CDE}" dt="2022-10-05T10:33:52.433" v="1547" actId="478"/>
          <ac:grpSpMkLst>
            <pc:docMk/>
            <pc:sldMk cId="863682259" sldId="1497"/>
            <ac:grpSpMk id="36" creationId="{5E8D79D2-2B80-46EE-A51A-4A88586C51A7}"/>
          </ac:grpSpMkLst>
        </pc:grpChg>
        <pc:grpChg chg="add del mod">
          <ac:chgData name="Jonathan Waghorn" userId="e1f8a60d-7eed-4aa5-bcf9-9f793fdb0dc3" providerId="ADAL" clId="{0DDBDC90-7F66-4975-B676-7C52822E8CDE}" dt="2022-10-05T10:36:19.893" v="1585" actId="478"/>
          <ac:grpSpMkLst>
            <pc:docMk/>
            <pc:sldMk cId="863682259" sldId="1497"/>
            <ac:grpSpMk id="41" creationId="{1DEE8999-25A4-413F-AA37-344E5CF44F72}"/>
          </ac:grpSpMkLst>
        </pc:grpChg>
        <pc:grpChg chg="mod topLvl">
          <ac:chgData name="Jonathan Waghorn" userId="e1f8a60d-7eed-4aa5-bcf9-9f793fdb0dc3" providerId="ADAL" clId="{0DDBDC90-7F66-4975-B676-7C52822E8CDE}" dt="2022-10-05T10:37:26.640" v="1628" actId="1076"/>
          <ac:grpSpMkLst>
            <pc:docMk/>
            <pc:sldMk cId="863682259" sldId="1497"/>
            <ac:grpSpMk id="43" creationId="{596B2291-4E4C-42F1-AB93-F85CEEF5035A}"/>
          </ac:grpSpMkLst>
        </pc:grpChg>
        <pc:picChg chg="del">
          <ac:chgData name="Jonathan Waghorn" userId="e1f8a60d-7eed-4aa5-bcf9-9f793fdb0dc3" providerId="ADAL" clId="{0DDBDC90-7F66-4975-B676-7C52822E8CDE}" dt="2022-10-05T10:32:25.089" v="1520" actId="478"/>
          <ac:picMkLst>
            <pc:docMk/>
            <pc:sldMk cId="863682259" sldId="1497"/>
            <ac:picMk id="4" creationId="{CC9F9E5B-A3CD-4B4D-AE2C-ABBA2F2DCC14}"/>
          </ac:picMkLst>
        </pc:picChg>
        <pc:picChg chg="del mod">
          <ac:chgData name="Jonathan Waghorn" userId="e1f8a60d-7eed-4aa5-bcf9-9f793fdb0dc3" providerId="ADAL" clId="{0DDBDC90-7F66-4975-B676-7C52822E8CDE}" dt="2022-10-05T10:37:39.391" v="1629" actId="478"/>
          <ac:picMkLst>
            <pc:docMk/>
            <pc:sldMk cId="863682259" sldId="1497"/>
            <ac:picMk id="18" creationId="{9CB37294-E920-46D1-9AD0-77F0696A1C11}"/>
          </ac:picMkLst>
        </pc:picChg>
        <pc:picChg chg="mod">
          <ac:chgData name="Jonathan Waghorn" userId="e1f8a60d-7eed-4aa5-bcf9-9f793fdb0dc3" providerId="ADAL" clId="{0DDBDC90-7F66-4975-B676-7C52822E8CDE}" dt="2022-10-05T10:32:53.963" v="1536"/>
          <ac:picMkLst>
            <pc:docMk/>
            <pc:sldMk cId="863682259" sldId="1497"/>
            <ac:picMk id="26" creationId="{CD406BBA-2289-4526-AE6D-960701FDF373}"/>
          </ac:picMkLst>
        </pc:picChg>
        <pc:picChg chg="mod">
          <ac:chgData name="Jonathan Waghorn" userId="e1f8a60d-7eed-4aa5-bcf9-9f793fdb0dc3" providerId="ADAL" clId="{0DDBDC90-7F66-4975-B676-7C52822E8CDE}" dt="2022-10-05T10:32:53.963" v="1536"/>
          <ac:picMkLst>
            <pc:docMk/>
            <pc:sldMk cId="863682259" sldId="1497"/>
            <ac:picMk id="28" creationId="{3F0EAFB9-4A89-4425-9A8D-06D8B73020E5}"/>
          </ac:picMkLst>
        </pc:picChg>
        <pc:picChg chg="mod">
          <ac:chgData name="Jonathan Waghorn" userId="e1f8a60d-7eed-4aa5-bcf9-9f793fdb0dc3" providerId="ADAL" clId="{0DDBDC90-7F66-4975-B676-7C52822E8CDE}" dt="2022-10-05T10:32:53.963" v="1536"/>
          <ac:picMkLst>
            <pc:docMk/>
            <pc:sldMk cId="863682259" sldId="1497"/>
            <ac:picMk id="29" creationId="{B2E6E33A-63A5-4622-A158-AFC3ECA9DF01}"/>
          </ac:picMkLst>
        </pc:picChg>
        <pc:picChg chg="mod">
          <ac:chgData name="Jonathan Waghorn" userId="e1f8a60d-7eed-4aa5-bcf9-9f793fdb0dc3" providerId="ADAL" clId="{0DDBDC90-7F66-4975-B676-7C52822E8CDE}" dt="2022-10-05T10:32:53.963" v="1536"/>
          <ac:picMkLst>
            <pc:docMk/>
            <pc:sldMk cId="863682259" sldId="1497"/>
            <ac:picMk id="30" creationId="{CF5DB55E-3AF4-44AC-90A4-0E3D976FF724}"/>
          </ac:picMkLst>
        </pc:picChg>
        <pc:picChg chg="mod">
          <ac:chgData name="Jonathan Waghorn" userId="e1f8a60d-7eed-4aa5-bcf9-9f793fdb0dc3" providerId="ADAL" clId="{0DDBDC90-7F66-4975-B676-7C52822E8CDE}" dt="2022-10-05T10:32:53.963" v="1536"/>
          <ac:picMkLst>
            <pc:docMk/>
            <pc:sldMk cId="863682259" sldId="1497"/>
            <ac:picMk id="31" creationId="{66AA4DF3-AB6F-4830-83A7-3C90D01A832F}"/>
          </ac:picMkLst>
        </pc:picChg>
        <pc:picChg chg="add del mod">
          <ac:chgData name="Jonathan Waghorn" userId="e1f8a60d-7eed-4aa5-bcf9-9f793fdb0dc3" providerId="ADAL" clId="{0DDBDC90-7F66-4975-B676-7C52822E8CDE}" dt="2022-10-05T10:33:20.544" v="1541" actId="478"/>
          <ac:picMkLst>
            <pc:docMk/>
            <pc:sldMk cId="863682259" sldId="1497"/>
            <ac:picMk id="32" creationId="{593DD597-4278-485A-81CF-6C39FBD1265B}"/>
          </ac:picMkLst>
        </pc:picChg>
        <pc:picChg chg="mod topLvl modCrop">
          <ac:chgData name="Jonathan Waghorn" userId="e1f8a60d-7eed-4aa5-bcf9-9f793fdb0dc3" providerId="ADAL" clId="{0DDBDC90-7F66-4975-B676-7C52822E8CDE}" dt="2022-10-05T10:37:26.640" v="1628" actId="1076"/>
          <ac:picMkLst>
            <pc:docMk/>
            <pc:sldMk cId="863682259" sldId="1497"/>
            <ac:picMk id="34" creationId="{EA00E077-BCF9-4B63-A579-B44E9F631A65}"/>
          </ac:picMkLst>
        </pc:picChg>
        <pc:picChg chg="mod topLvl modCrop">
          <ac:chgData name="Jonathan Waghorn" userId="e1f8a60d-7eed-4aa5-bcf9-9f793fdb0dc3" providerId="ADAL" clId="{0DDBDC90-7F66-4975-B676-7C52822E8CDE}" dt="2022-10-05T10:37:26.640" v="1628" actId="1076"/>
          <ac:picMkLst>
            <pc:docMk/>
            <pc:sldMk cId="863682259" sldId="1497"/>
            <ac:picMk id="35" creationId="{D56B84D1-8B96-4046-9CA4-3B7A39B42AB1}"/>
          </ac:picMkLst>
        </pc:picChg>
        <pc:picChg chg="mod">
          <ac:chgData name="Jonathan Waghorn" userId="e1f8a60d-7eed-4aa5-bcf9-9f793fdb0dc3" providerId="ADAL" clId="{0DDBDC90-7F66-4975-B676-7C52822E8CDE}" dt="2022-10-05T10:33:35.275" v="1544"/>
          <ac:picMkLst>
            <pc:docMk/>
            <pc:sldMk cId="863682259" sldId="1497"/>
            <ac:picMk id="37" creationId="{6E5FC293-1449-40B3-8411-D310DD5F6C81}"/>
          </ac:picMkLst>
        </pc:picChg>
        <pc:picChg chg="mod">
          <ac:chgData name="Jonathan Waghorn" userId="e1f8a60d-7eed-4aa5-bcf9-9f793fdb0dc3" providerId="ADAL" clId="{0DDBDC90-7F66-4975-B676-7C52822E8CDE}" dt="2022-10-05T10:33:35.275" v="1544"/>
          <ac:picMkLst>
            <pc:docMk/>
            <pc:sldMk cId="863682259" sldId="1497"/>
            <ac:picMk id="38" creationId="{794E9D7A-887B-416B-A5FC-EB4367CF5213}"/>
          </ac:picMkLst>
        </pc:picChg>
        <pc:picChg chg="add mod modCrop">
          <ac:chgData name="Jonathan Waghorn" userId="e1f8a60d-7eed-4aa5-bcf9-9f793fdb0dc3" providerId="ADAL" clId="{0DDBDC90-7F66-4975-B676-7C52822E8CDE}" dt="2022-10-05T10:37:26.640" v="1628" actId="1076"/>
          <ac:picMkLst>
            <pc:docMk/>
            <pc:sldMk cId="863682259" sldId="1497"/>
            <ac:picMk id="39" creationId="{345B4FF0-EE0C-485E-963E-025403C41997}"/>
          </ac:picMkLst>
        </pc:picChg>
        <pc:picChg chg="add mod modCrop">
          <ac:chgData name="Jonathan Waghorn" userId="e1f8a60d-7eed-4aa5-bcf9-9f793fdb0dc3" providerId="ADAL" clId="{0DDBDC90-7F66-4975-B676-7C52822E8CDE}" dt="2022-10-05T10:37:26.640" v="1628" actId="1076"/>
          <ac:picMkLst>
            <pc:docMk/>
            <pc:sldMk cId="863682259" sldId="1497"/>
            <ac:picMk id="40" creationId="{CC8F2879-9940-492F-9E43-290D16E372E1}"/>
          </ac:picMkLst>
        </pc:picChg>
        <pc:picChg chg="del mod topLvl">
          <ac:chgData name="Jonathan Waghorn" userId="e1f8a60d-7eed-4aa5-bcf9-9f793fdb0dc3" providerId="ADAL" clId="{0DDBDC90-7F66-4975-B676-7C52822E8CDE}" dt="2022-10-05T10:36:19.893" v="1585" actId="478"/>
          <ac:picMkLst>
            <pc:docMk/>
            <pc:sldMk cId="863682259" sldId="1497"/>
            <ac:picMk id="42" creationId="{DB2F2B42-385F-4860-9E0B-652F9602D19C}"/>
          </ac:picMkLst>
        </pc:picChg>
      </pc:sldChg>
      <pc:sldChg chg="add">
        <pc:chgData name="Jonathan Waghorn" userId="e1f8a60d-7eed-4aa5-bcf9-9f793fdb0dc3" providerId="ADAL" clId="{0DDBDC90-7F66-4975-B676-7C52822E8CDE}" dt="2022-10-06T11:15:56.634" v="1697"/>
        <pc:sldMkLst>
          <pc:docMk/>
          <pc:sldMk cId="2615507931" sldId="1498"/>
        </pc:sldMkLst>
      </pc:sldChg>
    </pc:docChg>
  </pc:docChgLst>
  <pc:docChgLst>
    <pc:chgData name="Charlie Riddell" userId="96d53129-099a-4531-bc1e-90d5f7fa0cd5" providerId="ADAL" clId="{4255EAA8-155F-432C-B94C-05E01C547BCF}"/>
    <pc:docChg chg="undo redo custSel modSld">
      <pc:chgData name="Charlie Riddell" userId="96d53129-099a-4531-bc1e-90d5f7fa0cd5" providerId="ADAL" clId="{4255EAA8-155F-432C-B94C-05E01C547BCF}" dt="2022-10-25T10:57:13.606" v="180" actId="255"/>
      <pc:docMkLst>
        <pc:docMk/>
      </pc:docMkLst>
      <pc:sldChg chg="modSp mod">
        <pc:chgData name="Charlie Riddell" userId="96d53129-099a-4531-bc1e-90d5f7fa0cd5" providerId="ADAL" clId="{4255EAA8-155F-432C-B94C-05E01C547BCF}" dt="2022-10-12T20:13:46.564" v="4" actId="20577"/>
        <pc:sldMkLst>
          <pc:docMk/>
          <pc:sldMk cId="3220368767" sldId="1198"/>
        </pc:sldMkLst>
        <pc:spChg chg="mod">
          <ac:chgData name="Charlie Riddell" userId="96d53129-099a-4531-bc1e-90d5f7fa0cd5" providerId="ADAL" clId="{4255EAA8-155F-432C-B94C-05E01C547BCF}" dt="2022-10-12T20:13:46.564" v="4" actId="20577"/>
          <ac:spMkLst>
            <pc:docMk/>
            <pc:sldMk cId="3220368767" sldId="1198"/>
            <ac:spMk id="5" creationId="{25318359-DF1B-403A-93E9-171B04C0583C}"/>
          </ac:spMkLst>
        </pc:spChg>
      </pc:sldChg>
      <pc:sldChg chg="modSp mod">
        <pc:chgData name="Charlie Riddell" userId="96d53129-099a-4531-bc1e-90d5f7fa0cd5" providerId="ADAL" clId="{4255EAA8-155F-432C-B94C-05E01C547BCF}" dt="2022-10-25T10:57:13.606" v="180" actId="255"/>
        <pc:sldMkLst>
          <pc:docMk/>
          <pc:sldMk cId="1517140743" sldId="1325"/>
        </pc:sldMkLst>
        <pc:spChg chg="mod">
          <ac:chgData name="Charlie Riddell" userId="96d53129-099a-4531-bc1e-90d5f7fa0cd5" providerId="ADAL" clId="{4255EAA8-155F-432C-B94C-05E01C547BCF}" dt="2022-10-25T10:53:18.591" v="119" actId="14100"/>
          <ac:spMkLst>
            <pc:docMk/>
            <pc:sldMk cId="1517140743" sldId="1325"/>
            <ac:spMk id="7" creationId="{40718A7F-36C0-8A2E-D383-BBF914585D8E}"/>
          </ac:spMkLst>
        </pc:spChg>
        <pc:spChg chg="mod">
          <ac:chgData name="Charlie Riddell" userId="96d53129-099a-4531-bc1e-90d5f7fa0cd5" providerId="ADAL" clId="{4255EAA8-155F-432C-B94C-05E01C547BCF}" dt="2022-10-25T10:53:18.591" v="119" actId="14100"/>
          <ac:spMkLst>
            <pc:docMk/>
            <pc:sldMk cId="1517140743" sldId="1325"/>
            <ac:spMk id="8" creationId="{48022DA5-6C4D-1170-EB33-B1371C81A8B2}"/>
          </ac:spMkLst>
        </pc:spChg>
        <pc:spChg chg="mod">
          <ac:chgData name="Charlie Riddell" userId="96d53129-099a-4531-bc1e-90d5f7fa0cd5" providerId="ADAL" clId="{4255EAA8-155F-432C-B94C-05E01C547BCF}" dt="2022-10-25T10:53:46.821" v="120" actId="20577"/>
          <ac:spMkLst>
            <pc:docMk/>
            <pc:sldMk cId="1517140743" sldId="1325"/>
            <ac:spMk id="9" creationId="{090E6DAA-FB90-0C8E-FDC7-DDDDE364CA4E}"/>
          </ac:spMkLst>
        </pc:spChg>
        <pc:spChg chg="mod">
          <ac:chgData name="Charlie Riddell" userId="96d53129-099a-4531-bc1e-90d5f7fa0cd5" providerId="ADAL" clId="{4255EAA8-155F-432C-B94C-05E01C547BCF}" dt="2022-10-25T10:50:34.516" v="75" actId="14100"/>
          <ac:spMkLst>
            <pc:docMk/>
            <pc:sldMk cId="1517140743" sldId="1325"/>
            <ac:spMk id="11" creationId="{FBE3E53A-5121-4278-9D9A-6651FD9677D8}"/>
          </ac:spMkLst>
        </pc:spChg>
        <pc:spChg chg="mod">
          <ac:chgData name="Charlie Riddell" userId="96d53129-099a-4531-bc1e-90d5f7fa0cd5" providerId="ADAL" clId="{4255EAA8-155F-432C-B94C-05E01C547BCF}" dt="2022-10-25T10:50:34.516" v="75" actId="14100"/>
          <ac:spMkLst>
            <pc:docMk/>
            <pc:sldMk cId="1517140743" sldId="1325"/>
            <ac:spMk id="13" creationId="{57BFA401-CC72-4F81-95CA-09C28BA761D2}"/>
          </ac:spMkLst>
        </pc:spChg>
        <pc:spChg chg="mod">
          <ac:chgData name="Charlie Riddell" userId="96d53129-099a-4531-bc1e-90d5f7fa0cd5" providerId="ADAL" clId="{4255EAA8-155F-432C-B94C-05E01C547BCF}" dt="2022-10-25T10:50:34.516" v="75" actId="14100"/>
          <ac:spMkLst>
            <pc:docMk/>
            <pc:sldMk cId="1517140743" sldId="1325"/>
            <ac:spMk id="14" creationId="{322C1ED8-A592-4F2D-98E9-58724F180AB1}"/>
          </ac:spMkLst>
        </pc:spChg>
        <pc:spChg chg="mod">
          <ac:chgData name="Charlie Riddell" userId="96d53129-099a-4531-bc1e-90d5f7fa0cd5" providerId="ADAL" clId="{4255EAA8-155F-432C-B94C-05E01C547BCF}" dt="2022-10-25T10:50:31.653" v="74" actId="14100"/>
          <ac:spMkLst>
            <pc:docMk/>
            <pc:sldMk cId="1517140743" sldId="1325"/>
            <ac:spMk id="16" creationId="{85D5819F-E93A-439D-A680-8CF6AA929C05}"/>
          </ac:spMkLst>
        </pc:spChg>
        <pc:spChg chg="mod">
          <ac:chgData name="Charlie Riddell" userId="96d53129-099a-4531-bc1e-90d5f7fa0cd5" providerId="ADAL" clId="{4255EAA8-155F-432C-B94C-05E01C547BCF}" dt="2022-10-25T10:50:31.653" v="74" actId="14100"/>
          <ac:spMkLst>
            <pc:docMk/>
            <pc:sldMk cId="1517140743" sldId="1325"/>
            <ac:spMk id="18" creationId="{6CF937DB-E31D-42D0-9FF2-287B0F475148}"/>
          </ac:spMkLst>
        </pc:spChg>
        <pc:spChg chg="mod">
          <ac:chgData name="Charlie Riddell" userId="96d53129-099a-4531-bc1e-90d5f7fa0cd5" providerId="ADAL" clId="{4255EAA8-155F-432C-B94C-05E01C547BCF}" dt="2022-10-25T10:50:31.653" v="74" actId="14100"/>
          <ac:spMkLst>
            <pc:docMk/>
            <pc:sldMk cId="1517140743" sldId="1325"/>
            <ac:spMk id="19" creationId="{F9325453-60E5-4306-BB23-208FC3C3E642}"/>
          </ac:spMkLst>
        </pc:spChg>
        <pc:spChg chg="mod">
          <ac:chgData name="Charlie Riddell" userId="96d53129-099a-4531-bc1e-90d5f7fa0cd5" providerId="ADAL" clId="{4255EAA8-155F-432C-B94C-05E01C547BCF}" dt="2022-10-25T10:50:40.379" v="77" actId="14100"/>
          <ac:spMkLst>
            <pc:docMk/>
            <pc:sldMk cId="1517140743" sldId="1325"/>
            <ac:spMk id="21" creationId="{2AB8E75C-4B18-4112-A749-EB78D488CA90}"/>
          </ac:spMkLst>
        </pc:spChg>
        <pc:spChg chg="mod">
          <ac:chgData name="Charlie Riddell" userId="96d53129-099a-4531-bc1e-90d5f7fa0cd5" providerId="ADAL" clId="{4255EAA8-155F-432C-B94C-05E01C547BCF}" dt="2022-10-25T10:50:40.379" v="77" actId="14100"/>
          <ac:spMkLst>
            <pc:docMk/>
            <pc:sldMk cId="1517140743" sldId="1325"/>
            <ac:spMk id="22" creationId="{5DABAB65-B826-462C-95D1-F0F6D6290ACB}"/>
          </ac:spMkLst>
        </pc:spChg>
        <pc:spChg chg="mod">
          <ac:chgData name="Charlie Riddell" userId="96d53129-099a-4531-bc1e-90d5f7fa0cd5" providerId="ADAL" clId="{4255EAA8-155F-432C-B94C-05E01C547BCF}" dt="2022-10-25T10:50:40.379" v="77" actId="14100"/>
          <ac:spMkLst>
            <pc:docMk/>
            <pc:sldMk cId="1517140743" sldId="1325"/>
            <ac:spMk id="23" creationId="{3D68A951-CA2F-4FC8-8F3B-BF742F6F56A1}"/>
          </ac:spMkLst>
        </pc:spChg>
        <pc:spChg chg="mod">
          <ac:chgData name="Charlie Riddell" userId="96d53129-099a-4531-bc1e-90d5f7fa0cd5" providerId="ADAL" clId="{4255EAA8-155F-432C-B94C-05E01C547BCF}" dt="2022-10-25T10:55:52.880" v="157" actId="14100"/>
          <ac:spMkLst>
            <pc:docMk/>
            <pc:sldMk cId="1517140743" sldId="1325"/>
            <ac:spMk id="26" creationId="{E1491EC4-8448-48F6-8B76-50243316C735}"/>
          </ac:spMkLst>
        </pc:spChg>
        <pc:spChg chg="mod">
          <ac:chgData name="Charlie Riddell" userId="96d53129-099a-4531-bc1e-90d5f7fa0cd5" providerId="ADAL" clId="{4255EAA8-155F-432C-B94C-05E01C547BCF}" dt="2022-10-25T10:57:13.606" v="180" actId="255"/>
          <ac:spMkLst>
            <pc:docMk/>
            <pc:sldMk cId="1517140743" sldId="1325"/>
            <ac:spMk id="27" creationId="{BAC14FB2-D3EC-4113-BC42-54AE24357B46}"/>
          </ac:spMkLst>
        </pc:spChg>
        <pc:spChg chg="mod">
          <ac:chgData name="Charlie Riddell" userId="96d53129-099a-4531-bc1e-90d5f7fa0cd5" providerId="ADAL" clId="{4255EAA8-155F-432C-B94C-05E01C547BCF}" dt="2022-10-25T10:55:52.880" v="157" actId="14100"/>
          <ac:spMkLst>
            <pc:docMk/>
            <pc:sldMk cId="1517140743" sldId="1325"/>
            <ac:spMk id="28" creationId="{FB6A5DC4-114F-47A5-A4C1-A2C014C74E68}"/>
          </ac:spMkLst>
        </pc:spChg>
        <pc:grpChg chg="mod">
          <ac:chgData name="Charlie Riddell" userId="96d53129-099a-4531-bc1e-90d5f7fa0cd5" providerId="ADAL" clId="{4255EAA8-155F-432C-B94C-05E01C547BCF}" dt="2022-10-25T10:53:18.591" v="119" actId="14100"/>
          <ac:grpSpMkLst>
            <pc:docMk/>
            <pc:sldMk cId="1517140743" sldId="1325"/>
            <ac:grpSpMk id="6" creationId="{1CBF29DB-A829-3185-ECE5-E1426E8A39DE}"/>
          </ac:grpSpMkLst>
        </pc:grpChg>
        <pc:grpChg chg="mod">
          <ac:chgData name="Charlie Riddell" userId="96d53129-099a-4531-bc1e-90d5f7fa0cd5" providerId="ADAL" clId="{4255EAA8-155F-432C-B94C-05E01C547BCF}" dt="2022-10-25T10:50:34.516" v="75" actId="14100"/>
          <ac:grpSpMkLst>
            <pc:docMk/>
            <pc:sldMk cId="1517140743" sldId="1325"/>
            <ac:grpSpMk id="10" creationId="{61A0AA40-73C1-4FC9-BD37-7CE6C092FD91}"/>
          </ac:grpSpMkLst>
        </pc:grpChg>
        <pc:grpChg chg="mod">
          <ac:chgData name="Charlie Riddell" userId="96d53129-099a-4531-bc1e-90d5f7fa0cd5" providerId="ADAL" clId="{4255EAA8-155F-432C-B94C-05E01C547BCF}" dt="2022-10-25T10:50:31.653" v="74" actId="14100"/>
          <ac:grpSpMkLst>
            <pc:docMk/>
            <pc:sldMk cId="1517140743" sldId="1325"/>
            <ac:grpSpMk id="15" creationId="{53A99B73-765A-4C78-ABDD-1B1414D0233D}"/>
          </ac:grpSpMkLst>
        </pc:grpChg>
        <pc:grpChg chg="mod">
          <ac:chgData name="Charlie Riddell" userId="96d53129-099a-4531-bc1e-90d5f7fa0cd5" providerId="ADAL" clId="{4255EAA8-155F-432C-B94C-05E01C547BCF}" dt="2022-10-25T10:50:40.379" v="77" actId="14100"/>
          <ac:grpSpMkLst>
            <pc:docMk/>
            <pc:sldMk cId="1517140743" sldId="1325"/>
            <ac:grpSpMk id="20" creationId="{EEADE1BB-A792-4BC4-B1F7-E51B2C453427}"/>
          </ac:grpSpMkLst>
        </pc:grpChg>
        <pc:grpChg chg="mod">
          <ac:chgData name="Charlie Riddell" userId="96d53129-099a-4531-bc1e-90d5f7fa0cd5" providerId="ADAL" clId="{4255EAA8-155F-432C-B94C-05E01C547BCF}" dt="2022-10-25T10:55:52.880" v="157" actId="14100"/>
          <ac:grpSpMkLst>
            <pc:docMk/>
            <pc:sldMk cId="1517140743" sldId="1325"/>
            <ac:grpSpMk id="25" creationId="{AD912B93-95C8-4CE6-925E-D548394F07CB}"/>
          </ac:grpSpMkLst>
        </pc:grpChg>
      </pc:sldChg>
    </pc:docChg>
  </pc:docChgLst>
  <pc:docChgLst>
    <pc:chgData name="Tom Sherwood" userId="901fe228-be3d-463f-92c8-ff07da853f48" providerId="ADAL" clId="{EA78F617-7AB1-4513-B4D0-357EE2941C64}"/>
    <pc:docChg chg="custSel modSld">
      <pc:chgData name="Tom Sherwood" userId="901fe228-be3d-463f-92c8-ff07da853f48" providerId="ADAL" clId="{EA78F617-7AB1-4513-B4D0-357EE2941C64}" dt="2022-10-21T09:57:44.166" v="22" actId="20577"/>
      <pc:docMkLst>
        <pc:docMk/>
      </pc:docMkLst>
      <pc:sldChg chg="modSp mod">
        <pc:chgData name="Tom Sherwood" userId="901fe228-be3d-463f-92c8-ff07da853f48" providerId="ADAL" clId="{EA78F617-7AB1-4513-B4D0-357EE2941C64}" dt="2022-10-14T13:06:16.450" v="1" actId="20577"/>
        <pc:sldMkLst>
          <pc:docMk/>
          <pc:sldMk cId="3220368767" sldId="1198"/>
        </pc:sldMkLst>
        <pc:spChg chg="mod">
          <ac:chgData name="Tom Sherwood" userId="901fe228-be3d-463f-92c8-ff07da853f48" providerId="ADAL" clId="{EA78F617-7AB1-4513-B4D0-357EE2941C64}" dt="2022-10-14T13:06:16.450" v="1" actId="20577"/>
          <ac:spMkLst>
            <pc:docMk/>
            <pc:sldMk cId="3220368767" sldId="1198"/>
            <ac:spMk id="5" creationId="{25318359-DF1B-403A-93E9-171B04C0583C}"/>
          </ac:spMkLst>
        </pc:spChg>
      </pc:sldChg>
      <pc:sldChg chg="delSp modSp mod">
        <pc:chgData name="Tom Sherwood" userId="901fe228-be3d-463f-92c8-ff07da853f48" providerId="ADAL" clId="{EA78F617-7AB1-4513-B4D0-357EE2941C64}" dt="2022-10-20T10:12:07.725" v="8" actId="14100"/>
        <pc:sldMkLst>
          <pc:docMk/>
          <pc:sldMk cId="2313660473" sldId="1300"/>
        </pc:sldMkLst>
        <pc:picChg chg="mod">
          <ac:chgData name="Tom Sherwood" userId="901fe228-be3d-463f-92c8-ff07da853f48" providerId="ADAL" clId="{EA78F617-7AB1-4513-B4D0-357EE2941C64}" dt="2022-10-20T10:12:07.725" v="8" actId="14100"/>
          <ac:picMkLst>
            <pc:docMk/>
            <pc:sldMk cId="2313660473" sldId="1300"/>
            <ac:picMk id="6" creationId="{B13C0AE1-31E3-8DC1-3272-96743B0BB7BD}"/>
          </ac:picMkLst>
        </pc:picChg>
        <pc:picChg chg="del">
          <ac:chgData name="Tom Sherwood" userId="901fe228-be3d-463f-92c8-ff07da853f48" providerId="ADAL" clId="{EA78F617-7AB1-4513-B4D0-357EE2941C64}" dt="2022-10-20T10:11:55.282" v="5" actId="478"/>
          <ac:picMkLst>
            <pc:docMk/>
            <pc:sldMk cId="2313660473" sldId="1300"/>
            <ac:picMk id="11" creationId="{A7152681-86F6-46E7-927E-B51DE0ED8F77}"/>
          </ac:picMkLst>
        </pc:picChg>
      </pc:sldChg>
      <pc:sldChg chg="modSp mod">
        <pc:chgData name="Tom Sherwood" userId="901fe228-be3d-463f-92c8-ff07da853f48" providerId="ADAL" clId="{EA78F617-7AB1-4513-B4D0-357EE2941C64}" dt="2022-10-21T09:57:44.166" v="22" actId="20577"/>
        <pc:sldMkLst>
          <pc:docMk/>
          <pc:sldMk cId="8133761" sldId="1326"/>
        </pc:sldMkLst>
        <pc:graphicFrameChg chg="mod modGraphic">
          <ac:chgData name="Tom Sherwood" userId="901fe228-be3d-463f-92c8-ff07da853f48" providerId="ADAL" clId="{EA78F617-7AB1-4513-B4D0-357EE2941C64}" dt="2022-10-21T09:57:44.166" v="22" actId="20577"/>
          <ac:graphicFrameMkLst>
            <pc:docMk/>
            <pc:sldMk cId="8133761" sldId="1326"/>
            <ac:graphicFrameMk id="5" creationId="{66266303-B42B-4A62-875C-CD3B43B2E60F}"/>
          </ac:graphicFrameMkLst>
        </pc:graphicFrameChg>
      </pc:sldChg>
      <pc:sldChg chg="modSp mod">
        <pc:chgData name="Tom Sherwood" userId="901fe228-be3d-463f-92c8-ff07da853f48" providerId="ADAL" clId="{EA78F617-7AB1-4513-B4D0-357EE2941C64}" dt="2022-10-20T09:47:38.487" v="4" actId="1076"/>
        <pc:sldMkLst>
          <pc:docMk/>
          <pc:sldMk cId="244089193" sldId="1339"/>
        </pc:sldMkLst>
        <pc:picChg chg="mod">
          <ac:chgData name="Tom Sherwood" userId="901fe228-be3d-463f-92c8-ff07da853f48" providerId="ADAL" clId="{EA78F617-7AB1-4513-B4D0-357EE2941C64}" dt="2022-10-20T09:47:36.106" v="3" actId="14100"/>
          <ac:picMkLst>
            <pc:docMk/>
            <pc:sldMk cId="244089193" sldId="1339"/>
            <ac:picMk id="5" creationId="{95EC5B9F-0B37-48C9-8B63-38F20778E77C}"/>
          </ac:picMkLst>
        </pc:picChg>
        <pc:picChg chg="mod">
          <ac:chgData name="Tom Sherwood" userId="901fe228-be3d-463f-92c8-ff07da853f48" providerId="ADAL" clId="{EA78F617-7AB1-4513-B4D0-357EE2941C64}" dt="2022-10-20T09:47:38.487" v="4" actId="1076"/>
          <ac:picMkLst>
            <pc:docMk/>
            <pc:sldMk cId="244089193" sldId="1339"/>
            <ac:picMk id="6" creationId="{8A0FF1F6-6B47-482A-8888-E1645B7CC8FE}"/>
          </ac:picMkLst>
        </pc:picChg>
      </pc:sldChg>
      <pc:sldChg chg="modSp mod">
        <pc:chgData name="Tom Sherwood" userId="901fe228-be3d-463f-92c8-ff07da853f48" providerId="ADAL" clId="{EA78F617-7AB1-4513-B4D0-357EE2941C64}" dt="2022-10-20T10:12:18.099" v="10" actId="20577"/>
        <pc:sldMkLst>
          <pc:docMk/>
          <pc:sldMk cId="2711151588" sldId="1342"/>
        </pc:sldMkLst>
        <pc:spChg chg="mod">
          <ac:chgData name="Tom Sherwood" userId="901fe228-be3d-463f-92c8-ff07da853f48" providerId="ADAL" clId="{EA78F617-7AB1-4513-B4D0-357EE2941C64}" dt="2022-10-20T10:12:18.099" v="10" actId="20577"/>
          <ac:spMkLst>
            <pc:docMk/>
            <pc:sldMk cId="2711151588" sldId="1342"/>
            <ac:spMk id="7" creationId="{A0312ED3-BE8C-4DB3-8D3A-5D2D9F74101B}"/>
          </ac:spMkLst>
        </pc:spChg>
      </pc:sldChg>
    </pc:docChg>
  </pc:docChgLst>
  <pc:docChgLst>
    <pc:chgData name="Alex Hall" userId="69d2e0ea-dc40-4894-b48a-677b3ce48407" providerId="ADAL" clId="{6AD0DAFE-4C3B-4656-9E0E-8A203A79A918}"/>
    <pc:docChg chg="modSld">
      <pc:chgData name="Alex Hall" userId="69d2e0ea-dc40-4894-b48a-677b3ce48407" providerId="ADAL" clId="{6AD0DAFE-4C3B-4656-9E0E-8A203A79A918}" dt="2022-10-17T10:05:13.222" v="0" actId="20577"/>
      <pc:docMkLst>
        <pc:docMk/>
      </pc:docMkLst>
      <pc:sldChg chg="modSp mod">
        <pc:chgData name="Alex Hall" userId="69d2e0ea-dc40-4894-b48a-677b3ce48407" providerId="ADAL" clId="{6AD0DAFE-4C3B-4656-9E0E-8A203A79A918}" dt="2022-10-17T10:05:13.222" v="0" actId="20577"/>
        <pc:sldMkLst>
          <pc:docMk/>
          <pc:sldMk cId="3220368767" sldId="1198"/>
        </pc:sldMkLst>
        <pc:spChg chg="mod">
          <ac:chgData name="Alex Hall" userId="69d2e0ea-dc40-4894-b48a-677b3ce48407" providerId="ADAL" clId="{6AD0DAFE-4C3B-4656-9E0E-8A203A79A918}" dt="2022-10-17T10:05:13.222" v="0" actId="20577"/>
          <ac:spMkLst>
            <pc:docMk/>
            <pc:sldMk cId="3220368767" sldId="1198"/>
            <ac:spMk id="5" creationId="{25318359-DF1B-403A-93E9-171B04C0583C}"/>
          </ac:spMkLst>
        </pc:spChg>
      </pc:sldChg>
    </pc:docChg>
  </pc:docChgLst>
  <pc:docChgLst>
    <pc:chgData name="Jessica Walsh Waring" userId="S::jessica.walshwaring@guinnessgi.com::f06f500d-9efa-469a-9172-cfa854754cdf" providerId="AD" clId="Web-{65C08861-AEC7-E8F6-685B-546A0839981D}"/>
    <pc:docChg chg="modSld">
      <pc:chgData name="Jessica Walsh Waring" userId="S::jessica.walshwaring@guinnessgi.com::f06f500d-9efa-469a-9172-cfa854754cdf" providerId="AD" clId="Web-{65C08861-AEC7-E8F6-685B-546A0839981D}" dt="2022-10-21T09:55:00.624" v="216"/>
      <pc:docMkLst>
        <pc:docMk/>
      </pc:docMkLst>
      <pc:sldChg chg="addSp delSp modSp">
        <pc:chgData name="Jessica Walsh Waring" userId="S::jessica.walshwaring@guinnessgi.com::f06f500d-9efa-469a-9172-cfa854754cdf" providerId="AD" clId="Web-{65C08861-AEC7-E8F6-685B-546A0839981D}" dt="2022-10-20T16:14:14.234" v="200" actId="20577"/>
        <pc:sldMkLst>
          <pc:docMk/>
          <pc:sldMk cId="1517140743" sldId="1325"/>
        </pc:sldMkLst>
        <pc:spChg chg="mod">
          <ac:chgData name="Jessica Walsh Waring" userId="S::jessica.walshwaring@guinnessgi.com::f06f500d-9efa-469a-9172-cfa854754cdf" providerId="AD" clId="Web-{65C08861-AEC7-E8F6-685B-546A0839981D}" dt="2022-10-20T16:14:14.234" v="200" actId="20577"/>
          <ac:spMkLst>
            <pc:docMk/>
            <pc:sldMk cId="1517140743" sldId="1325"/>
            <ac:spMk id="8" creationId="{48022DA5-6C4D-1170-EB33-B1371C81A8B2}"/>
          </ac:spMkLst>
        </pc:spChg>
        <pc:spChg chg="mod">
          <ac:chgData name="Jessica Walsh Waring" userId="S::jessica.walshwaring@guinnessgi.com::f06f500d-9efa-469a-9172-cfa854754cdf" providerId="AD" clId="Web-{65C08861-AEC7-E8F6-685B-546A0839981D}" dt="2022-10-20T16:07:08.689" v="46" actId="20577"/>
          <ac:spMkLst>
            <pc:docMk/>
            <pc:sldMk cId="1517140743" sldId="1325"/>
            <ac:spMk id="9" creationId="{090E6DAA-FB90-0C8E-FDC7-DDDDE364CA4E}"/>
          </ac:spMkLst>
        </pc:spChg>
        <pc:spChg chg="mod">
          <ac:chgData name="Jessica Walsh Waring" userId="S::jessica.walshwaring@guinnessgi.com::f06f500d-9efa-469a-9172-cfa854754cdf" providerId="AD" clId="Web-{65C08861-AEC7-E8F6-685B-546A0839981D}" dt="2022-10-20T16:05:01.136" v="6" actId="1076"/>
          <ac:spMkLst>
            <pc:docMk/>
            <pc:sldMk cId="1517140743" sldId="1325"/>
            <ac:spMk id="13" creationId="{57BFA401-CC72-4F81-95CA-09C28BA761D2}"/>
          </ac:spMkLst>
        </pc:spChg>
        <pc:spChg chg="mod">
          <ac:chgData name="Jessica Walsh Waring" userId="S::jessica.walshwaring@guinnessgi.com::f06f500d-9efa-469a-9172-cfa854754cdf" providerId="AD" clId="Web-{65C08861-AEC7-E8F6-685B-546A0839981D}" dt="2022-10-20T16:04:43.257" v="2" actId="1076"/>
          <ac:spMkLst>
            <pc:docMk/>
            <pc:sldMk cId="1517140743" sldId="1325"/>
            <ac:spMk id="18" creationId="{6CF937DB-E31D-42D0-9FF2-287B0F475148}"/>
          </ac:spMkLst>
        </pc:spChg>
        <pc:spChg chg="mod">
          <ac:chgData name="Jessica Walsh Waring" userId="S::jessica.walshwaring@guinnessgi.com::f06f500d-9efa-469a-9172-cfa854754cdf" providerId="AD" clId="Web-{65C08861-AEC7-E8F6-685B-546A0839981D}" dt="2022-10-20T16:06:00.778" v="17" actId="1076"/>
          <ac:spMkLst>
            <pc:docMk/>
            <pc:sldMk cId="1517140743" sldId="1325"/>
            <ac:spMk id="22" creationId="{5DABAB65-B826-462C-95D1-F0F6D6290ACB}"/>
          </ac:spMkLst>
        </pc:spChg>
        <pc:spChg chg="mod">
          <ac:chgData name="Jessica Walsh Waring" userId="S::jessica.walshwaring@guinnessgi.com::f06f500d-9efa-469a-9172-cfa854754cdf" providerId="AD" clId="Web-{65C08861-AEC7-E8F6-685B-546A0839981D}" dt="2022-10-20T16:05:34.261" v="12" actId="20577"/>
          <ac:spMkLst>
            <pc:docMk/>
            <pc:sldMk cId="1517140743" sldId="1325"/>
            <ac:spMk id="27" creationId="{BAC14FB2-D3EC-4113-BC42-54AE24357B46}"/>
          </ac:spMkLst>
        </pc:spChg>
        <pc:grpChg chg="add mod">
          <ac:chgData name="Jessica Walsh Waring" userId="S::jessica.walshwaring@guinnessgi.com::f06f500d-9efa-469a-9172-cfa854754cdf" providerId="AD" clId="Web-{65C08861-AEC7-E8F6-685B-546A0839981D}" dt="2022-10-20T16:06:12.123" v="19" actId="1076"/>
          <ac:grpSpMkLst>
            <pc:docMk/>
            <pc:sldMk cId="1517140743" sldId="1325"/>
            <ac:grpSpMk id="6" creationId="{1CBF29DB-A829-3185-ECE5-E1426E8A39DE}"/>
          </ac:grpSpMkLst>
        </pc:grpChg>
        <pc:grpChg chg="mod">
          <ac:chgData name="Jessica Walsh Waring" userId="S::jessica.walshwaring@guinnessgi.com::f06f500d-9efa-469a-9172-cfa854754cdf" providerId="AD" clId="Web-{65C08861-AEC7-E8F6-685B-546A0839981D}" dt="2022-10-20T16:04:56.149" v="5" actId="14100"/>
          <ac:grpSpMkLst>
            <pc:docMk/>
            <pc:sldMk cId="1517140743" sldId="1325"/>
            <ac:grpSpMk id="10" creationId="{61A0AA40-73C1-4FC9-BD37-7CE6C092FD91}"/>
          </ac:grpSpMkLst>
        </pc:grpChg>
        <pc:grpChg chg="mod">
          <ac:chgData name="Jessica Walsh Waring" userId="S::jessica.walshwaring@guinnessgi.com::f06f500d-9efa-469a-9172-cfa854754cdf" providerId="AD" clId="Web-{65C08861-AEC7-E8F6-685B-546A0839981D}" dt="2022-10-20T16:04:36.507" v="0" actId="14100"/>
          <ac:grpSpMkLst>
            <pc:docMk/>
            <pc:sldMk cId="1517140743" sldId="1325"/>
            <ac:grpSpMk id="15" creationId="{53A99B73-765A-4C78-ABDD-1B1414D0233D}"/>
          </ac:grpSpMkLst>
        </pc:grpChg>
        <pc:grpChg chg="mod">
          <ac:chgData name="Jessica Walsh Waring" userId="S::jessica.walshwaring@guinnessgi.com::f06f500d-9efa-469a-9172-cfa854754cdf" providerId="AD" clId="Web-{65C08861-AEC7-E8F6-685B-546A0839981D}" dt="2022-10-20T16:05:46.012" v="14" actId="14100"/>
          <ac:grpSpMkLst>
            <pc:docMk/>
            <pc:sldMk cId="1517140743" sldId="1325"/>
            <ac:grpSpMk id="20" creationId="{EEADE1BB-A792-4BC4-B1F7-E51B2C453427}"/>
          </ac:grpSpMkLst>
        </pc:grpChg>
        <pc:grpChg chg="mod">
          <ac:chgData name="Jessica Walsh Waring" userId="S::jessica.walshwaring@guinnessgi.com::f06f500d-9efa-469a-9172-cfa854754cdf" providerId="AD" clId="Web-{65C08861-AEC7-E8F6-685B-546A0839981D}" dt="2022-10-20T16:05:22.854" v="10" actId="14100"/>
          <ac:grpSpMkLst>
            <pc:docMk/>
            <pc:sldMk cId="1517140743" sldId="1325"/>
            <ac:grpSpMk id="25" creationId="{AD912B93-95C8-4CE6-925E-D548394F07CB}"/>
          </ac:grpSpMkLst>
        </pc:grpChg>
        <pc:picChg chg="mod">
          <ac:chgData name="Jessica Walsh Waring" userId="S::jessica.walshwaring@guinnessgi.com::f06f500d-9efa-469a-9172-cfa854754cdf" providerId="AD" clId="Web-{65C08861-AEC7-E8F6-685B-546A0839981D}" dt="2022-10-20T16:07:42.598" v="54" actId="1076"/>
          <ac:picMkLst>
            <pc:docMk/>
            <pc:sldMk cId="1517140743" sldId="1325"/>
            <ac:picMk id="5" creationId="{5ED7DEEE-5BDC-4116-840B-3097491CCEB5}"/>
          </ac:picMkLst>
        </pc:picChg>
        <pc:picChg chg="add del mod">
          <ac:chgData name="Jessica Walsh Waring" userId="S::jessica.walshwaring@guinnessgi.com::f06f500d-9efa-469a-9172-cfa854754cdf" providerId="AD" clId="Web-{65C08861-AEC7-E8F6-685B-546A0839981D}" dt="2022-10-20T16:07:58.005" v="59"/>
          <ac:picMkLst>
            <pc:docMk/>
            <pc:sldMk cId="1517140743" sldId="1325"/>
            <ac:picMk id="12" creationId="{1D95606B-F527-5EAC-2C88-1189E6463EB9}"/>
          </ac:picMkLst>
        </pc:picChg>
        <pc:picChg chg="add del mod">
          <ac:chgData name="Jessica Walsh Waring" userId="S::jessica.walshwaring@guinnessgi.com::f06f500d-9efa-469a-9172-cfa854754cdf" providerId="AD" clId="Web-{65C08861-AEC7-E8F6-685B-546A0839981D}" dt="2022-10-20T16:08:43.493" v="67"/>
          <ac:picMkLst>
            <pc:docMk/>
            <pc:sldMk cId="1517140743" sldId="1325"/>
            <ac:picMk id="17" creationId="{CA4C1486-8ECE-0626-6E72-8F02A2E0A012}"/>
          </ac:picMkLst>
        </pc:picChg>
        <pc:picChg chg="add mod">
          <ac:chgData name="Jessica Walsh Waring" userId="S::jessica.walshwaring@guinnessgi.com::f06f500d-9efa-469a-9172-cfa854754cdf" providerId="AD" clId="Web-{65C08861-AEC7-E8F6-685B-546A0839981D}" dt="2022-10-20T16:08:48.180" v="69" actId="1076"/>
          <ac:picMkLst>
            <pc:docMk/>
            <pc:sldMk cId="1517140743" sldId="1325"/>
            <ac:picMk id="24" creationId="{FB8B69FA-C2F0-080A-8832-94F143A5F9F1}"/>
          </ac:picMkLst>
        </pc:picChg>
        <pc:picChg chg="mod">
          <ac:chgData name="Jessica Walsh Waring" userId="S::jessica.walshwaring@guinnessgi.com::f06f500d-9efa-469a-9172-cfa854754cdf" providerId="AD" clId="Web-{65C08861-AEC7-E8F6-685B-546A0839981D}" dt="2022-10-20T16:04:39.601" v="1" actId="1076"/>
          <ac:picMkLst>
            <pc:docMk/>
            <pc:sldMk cId="1517140743" sldId="1325"/>
            <ac:picMk id="41" creationId="{38A8E3EB-17F2-44E2-ABC4-D917BAEE30A9}"/>
          </ac:picMkLst>
        </pc:picChg>
        <pc:picChg chg="mod">
          <ac:chgData name="Jessica Walsh Waring" userId="S::jessica.walshwaring@guinnessgi.com::f06f500d-9efa-469a-9172-cfa854754cdf" providerId="AD" clId="Web-{65C08861-AEC7-E8F6-685B-546A0839981D}" dt="2022-10-20T16:05:04.181" v="7" actId="1076"/>
          <ac:picMkLst>
            <pc:docMk/>
            <pc:sldMk cId="1517140743" sldId="1325"/>
            <ac:picMk id="44" creationId="{B91A72D9-E272-4E6E-BEA5-95B13D75CCB5}"/>
          </ac:picMkLst>
        </pc:picChg>
        <pc:picChg chg="mod">
          <ac:chgData name="Jessica Walsh Waring" userId="S::jessica.walshwaring@guinnessgi.com::f06f500d-9efa-469a-9172-cfa854754cdf" providerId="AD" clId="Web-{65C08861-AEC7-E8F6-685B-546A0839981D}" dt="2022-10-20T16:07:38.848" v="53" actId="1076"/>
          <ac:picMkLst>
            <pc:docMk/>
            <pc:sldMk cId="1517140743" sldId="1325"/>
            <ac:picMk id="46" creationId="{F6C78304-FF3A-48AB-AC4B-911AB8F24CB4}"/>
          </ac:picMkLst>
        </pc:picChg>
      </pc:sldChg>
      <pc:sldChg chg="modSp">
        <pc:chgData name="Jessica Walsh Waring" userId="S::jessica.walshwaring@guinnessgi.com::f06f500d-9efa-469a-9172-cfa854754cdf" providerId="AD" clId="Web-{65C08861-AEC7-E8F6-685B-546A0839981D}" dt="2022-10-21T09:55:00.624" v="216"/>
        <pc:sldMkLst>
          <pc:docMk/>
          <pc:sldMk cId="8133761" sldId="1326"/>
        </pc:sldMkLst>
        <pc:graphicFrameChg chg="mod modGraphic">
          <ac:chgData name="Jessica Walsh Waring" userId="S::jessica.walshwaring@guinnessgi.com::f06f500d-9efa-469a-9172-cfa854754cdf" providerId="AD" clId="Web-{65C08861-AEC7-E8F6-685B-546A0839981D}" dt="2022-10-21T09:55:00.624" v="216"/>
          <ac:graphicFrameMkLst>
            <pc:docMk/>
            <pc:sldMk cId="8133761" sldId="1326"/>
            <ac:graphicFrameMk id="5" creationId="{66266303-B42B-4A62-875C-CD3B43B2E60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3"/>
            <a:ext cx="2890626" cy="488872"/>
          </a:xfrm>
          <a:prstGeom prst="rect">
            <a:avLst/>
          </a:prstGeom>
        </p:spPr>
        <p:txBody>
          <a:bodyPr vert="horz" lIns="92155" tIns="46077" rIns="92155" bIns="46077" rtlCol="0"/>
          <a:lstStyle>
            <a:lvl1pPr algn="l">
              <a:defRPr sz="1200"/>
            </a:lvl1pPr>
          </a:lstStyle>
          <a:p>
            <a:endParaRPr lang="en-GB"/>
          </a:p>
        </p:txBody>
      </p:sp>
      <p:sp>
        <p:nvSpPr>
          <p:cNvPr id="3" name="Date Placeholder 2"/>
          <p:cNvSpPr>
            <a:spLocks noGrp="1"/>
          </p:cNvSpPr>
          <p:nvPr>
            <p:ph type="dt" sz="quarter" idx="1"/>
          </p:nvPr>
        </p:nvSpPr>
        <p:spPr>
          <a:xfrm>
            <a:off x="3778515" y="3"/>
            <a:ext cx="2890626" cy="488872"/>
          </a:xfrm>
          <a:prstGeom prst="rect">
            <a:avLst/>
          </a:prstGeom>
        </p:spPr>
        <p:txBody>
          <a:bodyPr vert="horz" lIns="92155" tIns="46077" rIns="92155" bIns="46077" rtlCol="0"/>
          <a:lstStyle>
            <a:lvl1pPr algn="r">
              <a:defRPr sz="1200"/>
            </a:lvl1pPr>
          </a:lstStyle>
          <a:p>
            <a:fld id="{F49F2AAB-B5E1-4232-9437-5A0EBE2093DE}" type="datetimeFigureOut">
              <a:rPr lang="en-GB" smtClean="0"/>
              <a:pPr/>
              <a:t>04/11/2022</a:t>
            </a:fld>
            <a:endParaRPr lang="en-GB"/>
          </a:p>
        </p:txBody>
      </p:sp>
      <p:sp>
        <p:nvSpPr>
          <p:cNvPr id="4" name="Footer Placeholder 3"/>
          <p:cNvSpPr>
            <a:spLocks noGrp="1"/>
          </p:cNvSpPr>
          <p:nvPr>
            <p:ph type="ftr" sz="quarter" idx="2"/>
          </p:nvPr>
        </p:nvSpPr>
        <p:spPr>
          <a:xfrm>
            <a:off x="10" y="9286851"/>
            <a:ext cx="2890626" cy="488872"/>
          </a:xfrm>
          <a:prstGeom prst="rect">
            <a:avLst/>
          </a:prstGeom>
        </p:spPr>
        <p:txBody>
          <a:bodyPr vert="horz" lIns="92155" tIns="46077" rIns="92155" bIns="46077" rtlCol="0" anchor="b"/>
          <a:lstStyle>
            <a:lvl1pPr algn="l">
              <a:defRPr sz="1200"/>
            </a:lvl1pPr>
          </a:lstStyle>
          <a:p>
            <a:endParaRPr lang="en-GB"/>
          </a:p>
        </p:txBody>
      </p:sp>
      <p:sp>
        <p:nvSpPr>
          <p:cNvPr id="5" name="Slide Number Placeholder 4"/>
          <p:cNvSpPr>
            <a:spLocks noGrp="1"/>
          </p:cNvSpPr>
          <p:nvPr>
            <p:ph type="sldNum" sz="quarter" idx="3"/>
          </p:nvPr>
        </p:nvSpPr>
        <p:spPr>
          <a:xfrm>
            <a:off x="3778515" y="9286851"/>
            <a:ext cx="2890626" cy="488872"/>
          </a:xfrm>
          <a:prstGeom prst="rect">
            <a:avLst/>
          </a:prstGeom>
        </p:spPr>
        <p:txBody>
          <a:bodyPr vert="horz" lIns="92155" tIns="46077" rIns="92155" bIns="46077" rtlCol="0" anchor="b"/>
          <a:lstStyle>
            <a:lvl1pPr algn="r">
              <a:defRPr sz="1200"/>
            </a:lvl1pPr>
          </a:lstStyle>
          <a:p>
            <a:fld id="{F335E16D-23F5-454D-8CD3-285E935020DE}" type="slidenum">
              <a:rPr lang="en-GB" smtClean="0"/>
              <a:pPr/>
              <a:t>‹#›</a:t>
            </a:fld>
            <a:endParaRPr lang="en-GB"/>
          </a:p>
        </p:txBody>
      </p:sp>
    </p:spTree>
    <p:extLst>
      <p:ext uri="{BB962C8B-B14F-4D97-AF65-F5344CB8AC3E}">
        <p14:creationId xmlns:p14="http://schemas.microsoft.com/office/powerpoint/2010/main" val="2455269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3"/>
            <a:ext cx="2890626" cy="488872"/>
          </a:xfrm>
          <a:prstGeom prst="rect">
            <a:avLst/>
          </a:prstGeom>
        </p:spPr>
        <p:txBody>
          <a:bodyPr vert="horz" wrap="square" lIns="92155" tIns="46077" rIns="92155" bIns="46077" numCol="1" anchor="t" anchorCtr="0" compatLnSpc="1">
            <a:prstTxWarp prst="textNoShape">
              <a:avLst/>
            </a:prstTxWarp>
          </a:bodyPr>
          <a:lstStyle>
            <a:lvl1pPr>
              <a:defRPr sz="1200">
                <a:latin typeface="Calibri" pitchFamily="-84" charset="0"/>
              </a:defRPr>
            </a:lvl1pPr>
          </a:lstStyle>
          <a:p>
            <a:endParaRPr lang="en-US"/>
          </a:p>
        </p:txBody>
      </p:sp>
      <p:sp>
        <p:nvSpPr>
          <p:cNvPr id="3" name="Date Placeholder 2"/>
          <p:cNvSpPr>
            <a:spLocks noGrp="1"/>
          </p:cNvSpPr>
          <p:nvPr>
            <p:ph type="dt" idx="1"/>
          </p:nvPr>
        </p:nvSpPr>
        <p:spPr>
          <a:xfrm>
            <a:off x="3778515" y="3"/>
            <a:ext cx="2890626" cy="488872"/>
          </a:xfrm>
          <a:prstGeom prst="rect">
            <a:avLst/>
          </a:prstGeom>
        </p:spPr>
        <p:txBody>
          <a:bodyPr vert="horz" wrap="square" lIns="92155" tIns="46077" rIns="92155" bIns="46077" numCol="1" anchor="t" anchorCtr="0" compatLnSpc="1">
            <a:prstTxWarp prst="textNoShape">
              <a:avLst/>
            </a:prstTxWarp>
          </a:bodyPr>
          <a:lstStyle>
            <a:lvl1pPr algn="r">
              <a:defRPr sz="1200">
                <a:latin typeface="Calibri" pitchFamily="-84" charset="0"/>
              </a:defRPr>
            </a:lvl1pPr>
          </a:lstStyle>
          <a:p>
            <a:fld id="{51ED320D-1A90-40BC-8568-6839C25ECDF5}" type="datetime1">
              <a:rPr lang="en-US"/>
              <a:pPr/>
              <a:t>11/4/2022</a:t>
            </a:fld>
            <a:endParaRPr lang="en-US"/>
          </a:p>
        </p:txBody>
      </p:sp>
      <p:sp>
        <p:nvSpPr>
          <p:cNvPr id="4" name="Slide Image Placeholder 3"/>
          <p:cNvSpPr>
            <a:spLocks noGrp="1" noRot="1" noChangeAspect="1"/>
          </p:cNvSpPr>
          <p:nvPr>
            <p:ph type="sldImg" idx="2"/>
          </p:nvPr>
        </p:nvSpPr>
        <p:spPr>
          <a:xfrm>
            <a:off x="76200" y="733425"/>
            <a:ext cx="6518275" cy="3667125"/>
          </a:xfrm>
          <a:prstGeom prst="rect">
            <a:avLst/>
          </a:prstGeom>
          <a:noFill/>
          <a:ln w="12700">
            <a:solidFill>
              <a:prstClr val="black"/>
            </a:solidFill>
          </a:ln>
        </p:spPr>
        <p:txBody>
          <a:bodyPr vert="horz" wrap="square" lIns="92155" tIns="46077" rIns="92155" bIns="46077"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67068" y="4644276"/>
            <a:ext cx="5336540" cy="4399837"/>
          </a:xfrm>
          <a:prstGeom prst="rect">
            <a:avLst/>
          </a:prstGeom>
        </p:spPr>
        <p:txBody>
          <a:bodyPr vert="horz" wrap="square" lIns="92155" tIns="46077" rIns="92155" bIns="46077"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9286851"/>
            <a:ext cx="2890626" cy="488872"/>
          </a:xfrm>
          <a:prstGeom prst="rect">
            <a:avLst/>
          </a:prstGeom>
        </p:spPr>
        <p:txBody>
          <a:bodyPr vert="horz" wrap="square" lIns="92155" tIns="46077" rIns="92155" bIns="46077" numCol="1" anchor="b" anchorCtr="0" compatLnSpc="1">
            <a:prstTxWarp prst="textNoShape">
              <a:avLst/>
            </a:prstTxWarp>
          </a:bodyPr>
          <a:lstStyle>
            <a:lvl1pPr>
              <a:defRPr sz="1200">
                <a:latin typeface="Calibri" pitchFamily="-84" charset="0"/>
              </a:defRPr>
            </a:lvl1pPr>
          </a:lstStyle>
          <a:p>
            <a:endParaRPr lang="en-US"/>
          </a:p>
        </p:txBody>
      </p:sp>
      <p:sp>
        <p:nvSpPr>
          <p:cNvPr id="7" name="Slide Number Placeholder 6"/>
          <p:cNvSpPr>
            <a:spLocks noGrp="1"/>
          </p:cNvSpPr>
          <p:nvPr>
            <p:ph type="sldNum" sz="quarter" idx="5"/>
          </p:nvPr>
        </p:nvSpPr>
        <p:spPr>
          <a:xfrm>
            <a:off x="3778515" y="9286851"/>
            <a:ext cx="2890626" cy="488872"/>
          </a:xfrm>
          <a:prstGeom prst="rect">
            <a:avLst/>
          </a:prstGeom>
        </p:spPr>
        <p:txBody>
          <a:bodyPr vert="horz" wrap="square" lIns="92155" tIns="46077" rIns="92155" bIns="46077" numCol="1" anchor="b" anchorCtr="0" compatLnSpc="1">
            <a:prstTxWarp prst="textNoShape">
              <a:avLst/>
            </a:prstTxWarp>
          </a:bodyPr>
          <a:lstStyle>
            <a:lvl1pPr algn="r">
              <a:defRPr sz="1200">
                <a:latin typeface="Calibri" pitchFamily="-84" charset="0"/>
              </a:defRPr>
            </a:lvl1pPr>
          </a:lstStyle>
          <a:p>
            <a:fld id="{4E6273BB-AE53-4F04-8ED9-7F75EB21F739}" type="slidenum">
              <a:rPr lang="en-US"/>
              <a:pPr/>
              <a:t>‹#›</a:t>
            </a:fld>
            <a:endParaRPr lang="en-US"/>
          </a:p>
        </p:txBody>
      </p:sp>
    </p:spTree>
    <p:extLst>
      <p:ext uri="{BB962C8B-B14F-4D97-AF65-F5344CB8AC3E}">
        <p14:creationId xmlns:p14="http://schemas.microsoft.com/office/powerpoint/2010/main" val="15763019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5</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0834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BE23CB4-68E1-4304-B9A8-D7884A7B8568}"/>
              </a:ext>
            </a:extLst>
          </p:cNvPr>
          <p:cNvSpPr>
            <a:spLocks noGrp="1" noChangeArrowheads="1"/>
          </p:cNvSpPr>
          <p:nvPr>
            <p:ph type="sldNum" sz="quarter" idx="5"/>
          </p:nvPr>
        </p:nvSpPr>
        <p:spPr>
          <a:noFill/>
        </p:spPr>
        <p:txBody>
          <a:bodyPr/>
          <a:lstStyle>
            <a:lvl1pPr defTabSz="1003627">
              <a:spcBef>
                <a:spcPct val="30000"/>
              </a:spcBef>
              <a:defRPr sz="1300">
                <a:solidFill>
                  <a:schemeClr val="tx1"/>
                </a:solidFill>
                <a:latin typeface="Arial" panose="020B0604020202020204" pitchFamily="34" charset="0"/>
              </a:defRPr>
            </a:lvl1pPr>
            <a:lvl2pPr marL="716173" indent="-266101" defTabSz="1003627">
              <a:spcBef>
                <a:spcPct val="30000"/>
              </a:spcBef>
              <a:defRPr sz="1300">
                <a:solidFill>
                  <a:schemeClr val="tx1"/>
                </a:solidFill>
                <a:latin typeface="Arial" panose="020B0604020202020204" pitchFamily="34" charset="0"/>
              </a:defRPr>
            </a:lvl2pPr>
            <a:lvl3pPr marL="1112039" indent="-205325" defTabSz="1003627">
              <a:spcBef>
                <a:spcPct val="30000"/>
              </a:spcBef>
              <a:defRPr sz="1300">
                <a:solidFill>
                  <a:schemeClr val="tx1"/>
                </a:solidFill>
                <a:latin typeface="Arial" panose="020B0604020202020204" pitchFamily="34" charset="0"/>
              </a:defRPr>
            </a:lvl3pPr>
            <a:lvl4pPr marL="1570322" indent="-205325" defTabSz="1003627">
              <a:spcBef>
                <a:spcPct val="30000"/>
              </a:spcBef>
              <a:defRPr sz="1300">
                <a:solidFill>
                  <a:schemeClr val="tx1"/>
                </a:solidFill>
                <a:latin typeface="Arial" panose="020B0604020202020204" pitchFamily="34" charset="0"/>
              </a:defRPr>
            </a:lvl4pPr>
            <a:lvl5pPr marL="2025322" indent="-205325" defTabSz="1003627">
              <a:spcBef>
                <a:spcPct val="30000"/>
              </a:spcBef>
              <a:defRPr sz="1300">
                <a:solidFill>
                  <a:schemeClr val="tx1"/>
                </a:solidFill>
                <a:latin typeface="Arial" panose="020B0604020202020204" pitchFamily="34" charset="0"/>
              </a:defRPr>
            </a:lvl5pPr>
            <a:lvl6pPr marL="2498391" indent="-205325" defTabSz="1003627" eaLnBrk="0" fontAlgn="base" hangingPunct="0">
              <a:spcBef>
                <a:spcPct val="30000"/>
              </a:spcBef>
              <a:spcAft>
                <a:spcPct val="0"/>
              </a:spcAft>
              <a:defRPr sz="1300">
                <a:solidFill>
                  <a:schemeClr val="tx1"/>
                </a:solidFill>
                <a:latin typeface="Arial" panose="020B0604020202020204" pitchFamily="34" charset="0"/>
              </a:defRPr>
            </a:lvl6pPr>
            <a:lvl7pPr marL="2971458" indent="-205325" defTabSz="1003627" eaLnBrk="0" fontAlgn="base" hangingPunct="0">
              <a:spcBef>
                <a:spcPct val="30000"/>
              </a:spcBef>
              <a:spcAft>
                <a:spcPct val="0"/>
              </a:spcAft>
              <a:defRPr sz="1300">
                <a:solidFill>
                  <a:schemeClr val="tx1"/>
                </a:solidFill>
                <a:latin typeface="Arial" panose="020B0604020202020204" pitchFamily="34" charset="0"/>
              </a:defRPr>
            </a:lvl7pPr>
            <a:lvl8pPr marL="3444526" indent="-205325" defTabSz="1003627" eaLnBrk="0" fontAlgn="base" hangingPunct="0">
              <a:spcBef>
                <a:spcPct val="30000"/>
              </a:spcBef>
              <a:spcAft>
                <a:spcPct val="0"/>
              </a:spcAft>
              <a:defRPr sz="1300">
                <a:solidFill>
                  <a:schemeClr val="tx1"/>
                </a:solidFill>
                <a:latin typeface="Arial" panose="020B0604020202020204" pitchFamily="34" charset="0"/>
              </a:defRPr>
            </a:lvl8pPr>
            <a:lvl9pPr marL="3917594" indent="-205325" defTabSz="1003627"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250FA4CC-85B7-41E8-921A-96E0D610B090}" type="slidenum">
              <a:rPr lang="en-US" altLang="en-US" sz="1500"/>
              <a:pPr>
                <a:spcBef>
                  <a:spcPct val="0"/>
                </a:spcBef>
              </a:pPr>
              <a:t>19</a:t>
            </a:fld>
            <a:endParaRPr lang="en-US" altLang="en-US" sz="1500"/>
          </a:p>
        </p:txBody>
      </p:sp>
      <p:sp>
        <p:nvSpPr>
          <p:cNvPr id="53251" name="Rectangle 2">
            <a:extLst>
              <a:ext uri="{FF2B5EF4-FFF2-40B4-BE49-F238E27FC236}">
                <a16:creationId xmlns:a16="http://schemas.microsoft.com/office/drawing/2014/main" id="{CB0B68CE-A630-4EC7-9C29-CEEDEE7BC6E0}"/>
              </a:ext>
            </a:extLst>
          </p:cNvPr>
          <p:cNvSpPr>
            <a:spLocks noGrp="1" noRot="1" noChangeAspect="1" noChangeArrowheads="1" noTextEdit="1"/>
          </p:cNvSpPr>
          <p:nvPr>
            <p:ph type="sldImg"/>
          </p:nvPr>
        </p:nvSpPr>
        <p:spPr>
          <a:xfrm>
            <a:off x="781050" y="674688"/>
            <a:ext cx="6045200" cy="3402012"/>
          </a:xfrm>
          <a:ln/>
        </p:spPr>
      </p:sp>
      <p:sp>
        <p:nvSpPr>
          <p:cNvPr id="53252" name="Rectangle 3">
            <a:extLst>
              <a:ext uri="{FF2B5EF4-FFF2-40B4-BE49-F238E27FC236}">
                <a16:creationId xmlns:a16="http://schemas.microsoft.com/office/drawing/2014/main" id="{EB206B68-86D8-4E18-B249-2E585E1EC769}"/>
              </a:ext>
            </a:extLst>
          </p:cNvPr>
          <p:cNvSpPr>
            <a:spLocks noGrp="1" noChangeArrowheads="1"/>
          </p:cNvSpPr>
          <p:nvPr>
            <p:ph type="body" idx="1"/>
          </p:nvPr>
        </p:nvSpPr>
        <p:spPr>
          <a:xfrm>
            <a:off x="762986" y="4303938"/>
            <a:ext cx="6080534" cy="4081092"/>
          </a:xfrm>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6411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24</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1974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25</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4608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27</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57979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73FCB14-FABA-40F8-8214-4682C624FFBA}"/>
              </a:ext>
            </a:extLst>
          </p:cNvPr>
          <p:cNvSpPr txBox="1">
            <a:spLocks noGrp="1" noChangeArrowheads="1"/>
          </p:cNvSpPr>
          <p:nvPr/>
        </p:nvSpPr>
        <p:spPr bwMode="auto">
          <a:xfrm>
            <a:off x="4082523" y="8297904"/>
            <a:ext cx="3123407" cy="4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886" tIns="48941" rIns="97886" bIns="48941" anchor="b"/>
          <a:lstStyle>
            <a:lvl1pPr defTabSz="1028700">
              <a:spcBef>
                <a:spcPct val="30000"/>
              </a:spcBef>
              <a:defRPr sz="1200">
                <a:solidFill>
                  <a:schemeClr val="tx1"/>
                </a:solidFill>
                <a:latin typeface="Arial" panose="020B0604020202020204" pitchFamily="34" charset="0"/>
              </a:defRPr>
            </a:lvl1pPr>
            <a:lvl2pPr marL="742950" indent="-285750" defTabSz="1028700">
              <a:spcBef>
                <a:spcPct val="30000"/>
              </a:spcBef>
              <a:defRPr sz="1200">
                <a:solidFill>
                  <a:schemeClr val="tx1"/>
                </a:solidFill>
                <a:latin typeface="Arial" panose="020B0604020202020204" pitchFamily="34" charset="0"/>
              </a:defRPr>
            </a:lvl2pPr>
            <a:lvl3pPr marL="1143000" indent="-228600" defTabSz="1028700">
              <a:spcBef>
                <a:spcPct val="30000"/>
              </a:spcBef>
              <a:defRPr sz="1200">
                <a:solidFill>
                  <a:schemeClr val="tx1"/>
                </a:solidFill>
                <a:latin typeface="Arial" panose="020B0604020202020204" pitchFamily="34" charset="0"/>
              </a:defRPr>
            </a:lvl3pPr>
            <a:lvl4pPr marL="1600200" indent="-228600" defTabSz="1028700">
              <a:spcBef>
                <a:spcPct val="30000"/>
              </a:spcBef>
              <a:defRPr sz="1200">
                <a:solidFill>
                  <a:schemeClr val="tx1"/>
                </a:solidFill>
                <a:latin typeface="Arial" panose="020B0604020202020204" pitchFamily="34" charset="0"/>
              </a:defRPr>
            </a:lvl4pPr>
            <a:lvl5pPr marL="2057400" indent="-228600" defTabSz="1028700">
              <a:spcBef>
                <a:spcPct val="30000"/>
              </a:spcBef>
              <a:defRPr sz="1200">
                <a:solidFill>
                  <a:schemeClr val="tx1"/>
                </a:solidFill>
                <a:latin typeface="Arial" panose="020B0604020202020204" pitchFamily="34" charset="0"/>
              </a:defRPr>
            </a:lvl5pPr>
            <a:lvl6pPr marL="2514600" indent="-228600" defTabSz="10287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0287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0287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0287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9EEAC44-37CE-4CB9-8395-2C3386AA85C2}" type="slidenum">
              <a:rPr lang="en-US" altLang="en-US"/>
              <a:pPr algn="r" eaLnBrk="1" hangingPunct="1">
                <a:spcBef>
                  <a:spcPct val="0"/>
                </a:spcBef>
              </a:pPr>
              <a:t>28</a:t>
            </a:fld>
            <a:endParaRPr lang="en-US" altLang="en-US"/>
          </a:p>
        </p:txBody>
      </p:sp>
      <p:sp>
        <p:nvSpPr>
          <p:cNvPr id="86019" name="Rectangle 2">
            <a:extLst>
              <a:ext uri="{FF2B5EF4-FFF2-40B4-BE49-F238E27FC236}">
                <a16:creationId xmlns:a16="http://schemas.microsoft.com/office/drawing/2014/main" id="{8FF004F5-6106-4A50-82D4-F75BF3260BD3}"/>
              </a:ext>
            </a:extLst>
          </p:cNvPr>
          <p:cNvSpPr>
            <a:spLocks noGrp="1" noRot="1" noChangeAspect="1" noChangeArrowheads="1" noTextEdit="1"/>
          </p:cNvSpPr>
          <p:nvPr>
            <p:ph type="sldImg"/>
          </p:nvPr>
        </p:nvSpPr>
        <p:spPr>
          <a:xfrm>
            <a:off x="696913" y="652463"/>
            <a:ext cx="5830887" cy="3281362"/>
          </a:xfrm>
          <a:ln/>
        </p:spPr>
      </p:sp>
      <p:sp>
        <p:nvSpPr>
          <p:cNvPr id="86020" name="Rectangle 3">
            <a:extLst>
              <a:ext uri="{FF2B5EF4-FFF2-40B4-BE49-F238E27FC236}">
                <a16:creationId xmlns:a16="http://schemas.microsoft.com/office/drawing/2014/main" id="{7B868158-0A44-462D-95F7-F6F36D304C38}"/>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S:\GAM\Dublin Global Equity Income Fund\Factsheets\DEI Factsheet Data</a:t>
            </a:r>
            <a:endParaRPr lang="en-US" altLang="en-US">
              <a:latin typeface="Arial" panose="020B0604020202020204" pitchFamily="34" charset="0"/>
            </a:endParaRPr>
          </a:p>
        </p:txBody>
      </p:sp>
    </p:spTree>
    <p:extLst>
      <p:ext uri="{BB962C8B-B14F-4D97-AF65-F5344CB8AC3E}">
        <p14:creationId xmlns:p14="http://schemas.microsoft.com/office/powerpoint/2010/main" val="216689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30</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2553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31</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40734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32</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8717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33</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1649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48</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0634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BE23CB4-68E1-4304-B9A8-D7884A7B8568}"/>
              </a:ext>
            </a:extLst>
          </p:cNvPr>
          <p:cNvSpPr>
            <a:spLocks noGrp="1" noChangeArrowheads="1"/>
          </p:cNvSpPr>
          <p:nvPr>
            <p:ph type="sldNum" sz="quarter" idx="5"/>
          </p:nvPr>
        </p:nvSpPr>
        <p:spPr>
          <a:noFill/>
        </p:spPr>
        <p:txBody>
          <a:bodyPr/>
          <a:lstStyle>
            <a:lvl1pPr defTabSz="1003627">
              <a:spcBef>
                <a:spcPct val="30000"/>
              </a:spcBef>
              <a:defRPr sz="1300">
                <a:solidFill>
                  <a:schemeClr val="tx1"/>
                </a:solidFill>
                <a:latin typeface="Arial" panose="020B0604020202020204" pitchFamily="34" charset="0"/>
              </a:defRPr>
            </a:lvl1pPr>
            <a:lvl2pPr marL="716173" indent="-266101" defTabSz="1003627">
              <a:spcBef>
                <a:spcPct val="30000"/>
              </a:spcBef>
              <a:defRPr sz="1300">
                <a:solidFill>
                  <a:schemeClr val="tx1"/>
                </a:solidFill>
                <a:latin typeface="Arial" panose="020B0604020202020204" pitchFamily="34" charset="0"/>
              </a:defRPr>
            </a:lvl2pPr>
            <a:lvl3pPr marL="1112039" indent="-205325" defTabSz="1003627">
              <a:spcBef>
                <a:spcPct val="30000"/>
              </a:spcBef>
              <a:defRPr sz="1300">
                <a:solidFill>
                  <a:schemeClr val="tx1"/>
                </a:solidFill>
                <a:latin typeface="Arial" panose="020B0604020202020204" pitchFamily="34" charset="0"/>
              </a:defRPr>
            </a:lvl3pPr>
            <a:lvl4pPr marL="1570322" indent="-205325" defTabSz="1003627">
              <a:spcBef>
                <a:spcPct val="30000"/>
              </a:spcBef>
              <a:defRPr sz="1300">
                <a:solidFill>
                  <a:schemeClr val="tx1"/>
                </a:solidFill>
                <a:latin typeface="Arial" panose="020B0604020202020204" pitchFamily="34" charset="0"/>
              </a:defRPr>
            </a:lvl4pPr>
            <a:lvl5pPr marL="2025322" indent="-205325" defTabSz="1003627">
              <a:spcBef>
                <a:spcPct val="30000"/>
              </a:spcBef>
              <a:defRPr sz="1300">
                <a:solidFill>
                  <a:schemeClr val="tx1"/>
                </a:solidFill>
                <a:latin typeface="Arial" panose="020B0604020202020204" pitchFamily="34" charset="0"/>
              </a:defRPr>
            </a:lvl5pPr>
            <a:lvl6pPr marL="2498391" indent="-205325" defTabSz="1003627" eaLnBrk="0" fontAlgn="base" hangingPunct="0">
              <a:spcBef>
                <a:spcPct val="30000"/>
              </a:spcBef>
              <a:spcAft>
                <a:spcPct val="0"/>
              </a:spcAft>
              <a:defRPr sz="1300">
                <a:solidFill>
                  <a:schemeClr val="tx1"/>
                </a:solidFill>
                <a:latin typeface="Arial" panose="020B0604020202020204" pitchFamily="34" charset="0"/>
              </a:defRPr>
            </a:lvl6pPr>
            <a:lvl7pPr marL="2971458" indent="-205325" defTabSz="1003627" eaLnBrk="0" fontAlgn="base" hangingPunct="0">
              <a:spcBef>
                <a:spcPct val="30000"/>
              </a:spcBef>
              <a:spcAft>
                <a:spcPct val="0"/>
              </a:spcAft>
              <a:defRPr sz="1300">
                <a:solidFill>
                  <a:schemeClr val="tx1"/>
                </a:solidFill>
                <a:latin typeface="Arial" panose="020B0604020202020204" pitchFamily="34" charset="0"/>
              </a:defRPr>
            </a:lvl7pPr>
            <a:lvl8pPr marL="3444526" indent="-205325" defTabSz="1003627" eaLnBrk="0" fontAlgn="base" hangingPunct="0">
              <a:spcBef>
                <a:spcPct val="30000"/>
              </a:spcBef>
              <a:spcAft>
                <a:spcPct val="0"/>
              </a:spcAft>
              <a:defRPr sz="1300">
                <a:solidFill>
                  <a:schemeClr val="tx1"/>
                </a:solidFill>
                <a:latin typeface="Arial" panose="020B0604020202020204" pitchFamily="34" charset="0"/>
              </a:defRPr>
            </a:lvl8pPr>
            <a:lvl9pPr marL="3917594" indent="-205325" defTabSz="1003627"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250FA4CC-85B7-41E8-921A-96E0D610B090}" type="slidenum">
              <a:rPr lang="en-US" altLang="en-US" sz="1500"/>
              <a:pPr>
                <a:spcBef>
                  <a:spcPct val="0"/>
                </a:spcBef>
              </a:pPr>
              <a:t>6</a:t>
            </a:fld>
            <a:endParaRPr lang="en-US" altLang="en-US" sz="1500"/>
          </a:p>
        </p:txBody>
      </p:sp>
      <p:sp>
        <p:nvSpPr>
          <p:cNvPr id="53251" name="Rectangle 2">
            <a:extLst>
              <a:ext uri="{FF2B5EF4-FFF2-40B4-BE49-F238E27FC236}">
                <a16:creationId xmlns:a16="http://schemas.microsoft.com/office/drawing/2014/main" id="{CB0B68CE-A630-4EC7-9C29-CEEDEE7BC6E0}"/>
              </a:ext>
            </a:extLst>
          </p:cNvPr>
          <p:cNvSpPr>
            <a:spLocks noGrp="1" noRot="1" noChangeAspect="1" noChangeArrowheads="1" noTextEdit="1"/>
          </p:cNvSpPr>
          <p:nvPr>
            <p:ph type="sldImg"/>
          </p:nvPr>
        </p:nvSpPr>
        <p:spPr>
          <a:xfrm>
            <a:off x="781050" y="674688"/>
            <a:ext cx="6045200" cy="3402012"/>
          </a:xfrm>
          <a:ln/>
        </p:spPr>
      </p:sp>
      <p:sp>
        <p:nvSpPr>
          <p:cNvPr id="53252" name="Rectangle 3">
            <a:extLst>
              <a:ext uri="{FF2B5EF4-FFF2-40B4-BE49-F238E27FC236}">
                <a16:creationId xmlns:a16="http://schemas.microsoft.com/office/drawing/2014/main" id="{EB206B68-86D8-4E18-B249-2E585E1EC769}"/>
              </a:ext>
            </a:extLst>
          </p:cNvPr>
          <p:cNvSpPr>
            <a:spLocks noGrp="1" noChangeArrowheads="1"/>
          </p:cNvSpPr>
          <p:nvPr>
            <p:ph type="body" idx="1"/>
          </p:nvPr>
        </p:nvSpPr>
        <p:spPr>
          <a:xfrm>
            <a:off x="762986" y="4303938"/>
            <a:ext cx="6080534" cy="4081092"/>
          </a:xfrm>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695098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51</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00843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56</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3205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65</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25438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8FFD844-02F4-4260-A391-1E734CDAC931}"/>
              </a:ext>
            </a:extLst>
          </p:cNvPr>
          <p:cNvSpPr>
            <a:spLocks noGrp="1" noRot="1" noChangeAspect="1" noChangeArrowheads="1" noTextEdit="1"/>
          </p:cNvSpPr>
          <p:nvPr>
            <p:ph type="sldImg"/>
          </p:nvPr>
        </p:nvSpPr>
        <p:spPr>
          <a:xfrm>
            <a:off x="787400" y="676275"/>
            <a:ext cx="6045200" cy="3400425"/>
          </a:xfrm>
          <a:ln/>
        </p:spPr>
      </p:sp>
      <p:sp>
        <p:nvSpPr>
          <p:cNvPr id="54275" name="Rectangle 3">
            <a:extLst>
              <a:ext uri="{FF2B5EF4-FFF2-40B4-BE49-F238E27FC236}">
                <a16:creationId xmlns:a16="http://schemas.microsoft.com/office/drawing/2014/main" id="{E25C9479-4288-4FF1-8062-06B2A5C02A2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2964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B36A5B6-F4D0-40AE-8A9F-45F68CA3E001}"/>
              </a:ext>
            </a:extLst>
          </p:cNvPr>
          <p:cNvSpPr txBox="1">
            <a:spLocks noGrp="1" noChangeArrowheads="1"/>
          </p:cNvSpPr>
          <p:nvPr/>
        </p:nvSpPr>
        <p:spPr bwMode="auto">
          <a:xfrm>
            <a:off x="4306821" y="8603503"/>
            <a:ext cx="3296092" cy="45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239" tIns="51119" rIns="102239" bIns="51119" anchor="b"/>
          <a:lstStyle>
            <a:lvl1pPr defTabSz="1028700">
              <a:spcBef>
                <a:spcPct val="30000"/>
              </a:spcBef>
              <a:defRPr sz="1200">
                <a:solidFill>
                  <a:schemeClr val="tx1"/>
                </a:solidFill>
                <a:latin typeface="Arial" panose="020B0604020202020204" pitchFamily="34" charset="0"/>
              </a:defRPr>
            </a:lvl1pPr>
            <a:lvl2pPr marL="742950" indent="-285750" defTabSz="1028700">
              <a:spcBef>
                <a:spcPct val="30000"/>
              </a:spcBef>
              <a:defRPr sz="1200">
                <a:solidFill>
                  <a:schemeClr val="tx1"/>
                </a:solidFill>
                <a:latin typeface="Arial" panose="020B0604020202020204" pitchFamily="34" charset="0"/>
              </a:defRPr>
            </a:lvl2pPr>
            <a:lvl3pPr marL="1143000" indent="-228600" defTabSz="1028700">
              <a:spcBef>
                <a:spcPct val="30000"/>
              </a:spcBef>
              <a:defRPr sz="1200">
                <a:solidFill>
                  <a:schemeClr val="tx1"/>
                </a:solidFill>
                <a:latin typeface="Arial" panose="020B0604020202020204" pitchFamily="34" charset="0"/>
              </a:defRPr>
            </a:lvl3pPr>
            <a:lvl4pPr marL="1600200" indent="-228600" defTabSz="1028700">
              <a:spcBef>
                <a:spcPct val="30000"/>
              </a:spcBef>
              <a:defRPr sz="1200">
                <a:solidFill>
                  <a:schemeClr val="tx1"/>
                </a:solidFill>
                <a:latin typeface="Arial" panose="020B0604020202020204" pitchFamily="34" charset="0"/>
              </a:defRPr>
            </a:lvl4pPr>
            <a:lvl5pPr marL="2057400" indent="-228600" defTabSz="1028700">
              <a:spcBef>
                <a:spcPct val="30000"/>
              </a:spcBef>
              <a:defRPr sz="1200">
                <a:solidFill>
                  <a:schemeClr val="tx1"/>
                </a:solidFill>
                <a:latin typeface="Arial" panose="020B0604020202020204" pitchFamily="34" charset="0"/>
              </a:defRPr>
            </a:lvl5pPr>
            <a:lvl6pPr marL="2514600" indent="-228600" defTabSz="10287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0287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0287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0287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3247D80-99C4-4468-879C-D7559C84A9D6}" type="slidenum">
              <a:rPr lang="en-US" altLang="en-US" sz="1500"/>
              <a:pPr algn="r" eaLnBrk="1" hangingPunct="1">
                <a:spcBef>
                  <a:spcPct val="0"/>
                </a:spcBef>
              </a:pPr>
              <a:t>67</a:t>
            </a:fld>
            <a:endParaRPr lang="en-US" altLang="en-US" sz="1500"/>
          </a:p>
        </p:txBody>
      </p:sp>
      <p:sp>
        <p:nvSpPr>
          <p:cNvPr id="64515" name="Rectangle 2">
            <a:extLst>
              <a:ext uri="{FF2B5EF4-FFF2-40B4-BE49-F238E27FC236}">
                <a16:creationId xmlns:a16="http://schemas.microsoft.com/office/drawing/2014/main" id="{34F12012-DB7C-482E-AA4C-211EEC9676F5}"/>
              </a:ext>
            </a:extLst>
          </p:cNvPr>
          <p:cNvSpPr>
            <a:spLocks noGrp="1" noRot="1" noChangeAspect="1" noChangeArrowheads="1" noTextEdit="1"/>
          </p:cNvSpPr>
          <p:nvPr>
            <p:ph type="sldImg"/>
          </p:nvPr>
        </p:nvSpPr>
        <p:spPr>
          <a:xfrm>
            <a:off x="787400" y="676275"/>
            <a:ext cx="6045200" cy="3400425"/>
          </a:xfrm>
          <a:ln/>
        </p:spPr>
      </p:sp>
      <p:sp>
        <p:nvSpPr>
          <p:cNvPr id="64516" name="Rectangle 3">
            <a:extLst>
              <a:ext uri="{FF2B5EF4-FFF2-40B4-BE49-F238E27FC236}">
                <a16:creationId xmlns:a16="http://schemas.microsoft.com/office/drawing/2014/main" id="{E3D70BC1-AA71-4552-9517-8733584F261B}"/>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S:\GAM\Dublin Global Equity Income Fund\Factsheets\DEI Factsheet Data</a:t>
            </a:r>
            <a:endParaRPr lang="en-US" altLang="en-US">
              <a:latin typeface="Arial" panose="020B0604020202020204" pitchFamily="34" charset="0"/>
            </a:endParaRPr>
          </a:p>
        </p:txBody>
      </p:sp>
    </p:spTree>
    <p:extLst>
      <p:ext uri="{BB962C8B-B14F-4D97-AF65-F5344CB8AC3E}">
        <p14:creationId xmlns:p14="http://schemas.microsoft.com/office/powerpoint/2010/main" val="780534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6273BB-AE53-4F04-8ED9-7F75EB21F739}" type="slidenum">
              <a:rPr lang="en-US" smtClean="0"/>
              <a:pPr/>
              <a:t>69</a:t>
            </a:fld>
            <a:endParaRPr lang="en-US"/>
          </a:p>
        </p:txBody>
      </p:sp>
    </p:spTree>
    <p:extLst>
      <p:ext uri="{BB962C8B-B14F-4D97-AF65-F5344CB8AC3E}">
        <p14:creationId xmlns:p14="http://schemas.microsoft.com/office/powerpoint/2010/main" val="64714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7</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0148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8FFD844-02F4-4260-A391-1E734CDAC931}"/>
              </a:ext>
            </a:extLst>
          </p:cNvPr>
          <p:cNvSpPr>
            <a:spLocks noGrp="1" noRot="1" noChangeAspect="1" noChangeArrowheads="1" noTextEdit="1"/>
          </p:cNvSpPr>
          <p:nvPr>
            <p:ph type="sldImg"/>
          </p:nvPr>
        </p:nvSpPr>
        <p:spPr>
          <a:xfrm>
            <a:off x="787400" y="676275"/>
            <a:ext cx="6045200" cy="3400425"/>
          </a:xfrm>
          <a:ln/>
        </p:spPr>
      </p:sp>
      <p:sp>
        <p:nvSpPr>
          <p:cNvPr id="54275" name="Rectangle 3">
            <a:extLst>
              <a:ext uri="{FF2B5EF4-FFF2-40B4-BE49-F238E27FC236}">
                <a16:creationId xmlns:a16="http://schemas.microsoft.com/office/drawing/2014/main" id="{E25C9479-4288-4FF1-8062-06B2A5C02A2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33254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6273BB-AE53-4F04-8ED9-7F75EB21F739}" type="slidenum">
              <a:rPr lang="en-US" smtClean="0"/>
              <a:pPr/>
              <a:t>13</a:t>
            </a:fld>
            <a:endParaRPr lang="en-US"/>
          </a:p>
        </p:txBody>
      </p:sp>
    </p:spTree>
    <p:extLst>
      <p:ext uri="{BB962C8B-B14F-4D97-AF65-F5344CB8AC3E}">
        <p14:creationId xmlns:p14="http://schemas.microsoft.com/office/powerpoint/2010/main" val="198737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B36A5B6-F4D0-40AE-8A9F-45F68CA3E001}"/>
              </a:ext>
            </a:extLst>
          </p:cNvPr>
          <p:cNvSpPr txBox="1">
            <a:spLocks noGrp="1" noChangeArrowheads="1"/>
          </p:cNvSpPr>
          <p:nvPr/>
        </p:nvSpPr>
        <p:spPr bwMode="auto">
          <a:xfrm>
            <a:off x="4306821" y="8603503"/>
            <a:ext cx="3296092" cy="45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239" tIns="51119" rIns="102239" bIns="51119" anchor="b"/>
          <a:lstStyle>
            <a:lvl1pPr defTabSz="1028700">
              <a:spcBef>
                <a:spcPct val="30000"/>
              </a:spcBef>
              <a:defRPr sz="1200">
                <a:solidFill>
                  <a:schemeClr val="tx1"/>
                </a:solidFill>
                <a:latin typeface="Arial" panose="020B0604020202020204" pitchFamily="34" charset="0"/>
              </a:defRPr>
            </a:lvl1pPr>
            <a:lvl2pPr marL="742950" indent="-285750" defTabSz="1028700">
              <a:spcBef>
                <a:spcPct val="30000"/>
              </a:spcBef>
              <a:defRPr sz="1200">
                <a:solidFill>
                  <a:schemeClr val="tx1"/>
                </a:solidFill>
                <a:latin typeface="Arial" panose="020B0604020202020204" pitchFamily="34" charset="0"/>
              </a:defRPr>
            </a:lvl2pPr>
            <a:lvl3pPr marL="1143000" indent="-228600" defTabSz="1028700">
              <a:spcBef>
                <a:spcPct val="30000"/>
              </a:spcBef>
              <a:defRPr sz="1200">
                <a:solidFill>
                  <a:schemeClr val="tx1"/>
                </a:solidFill>
                <a:latin typeface="Arial" panose="020B0604020202020204" pitchFamily="34" charset="0"/>
              </a:defRPr>
            </a:lvl3pPr>
            <a:lvl4pPr marL="1600200" indent="-228600" defTabSz="1028700">
              <a:spcBef>
                <a:spcPct val="30000"/>
              </a:spcBef>
              <a:defRPr sz="1200">
                <a:solidFill>
                  <a:schemeClr val="tx1"/>
                </a:solidFill>
                <a:latin typeface="Arial" panose="020B0604020202020204" pitchFamily="34" charset="0"/>
              </a:defRPr>
            </a:lvl4pPr>
            <a:lvl5pPr marL="2057400" indent="-228600" defTabSz="1028700">
              <a:spcBef>
                <a:spcPct val="30000"/>
              </a:spcBef>
              <a:defRPr sz="1200">
                <a:solidFill>
                  <a:schemeClr val="tx1"/>
                </a:solidFill>
                <a:latin typeface="Arial" panose="020B0604020202020204" pitchFamily="34" charset="0"/>
              </a:defRPr>
            </a:lvl5pPr>
            <a:lvl6pPr marL="2514600" indent="-228600" defTabSz="10287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0287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0287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0287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3247D80-99C4-4468-879C-D7559C84A9D6}" type="slidenum">
              <a:rPr lang="en-US" altLang="en-US" sz="1500"/>
              <a:pPr algn="r" eaLnBrk="1" hangingPunct="1">
                <a:spcBef>
                  <a:spcPct val="0"/>
                </a:spcBef>
              </a:pPr>
              <a:t>14</a:t>
            </a:fld>
            <a:endParaRPr lang="en-US" altLang="en-US" sz="1500"/>
          </a:p>
        </p:txBody>
      </p:sp>
      <p:sp>
        <p:nvSpPr>
          <p:cNvPr id="64515" name="Rectangle 2">
            <a:extLst>
              <a:ext uri="{FF2B5EF4-FFF2-40B4-BE49-F238E27FC236}">
                <a16:creationId xmlns:a16="http://schemas.microsoft.com/office/drawing/2014/main" id="{34F12012-DB7C-482E-AA4C-211EEC9676F5}"/>
              </a:ext>
            </a:extLst>
          </p:cNvPr>
          <p:cNvSpPr>
            <a:spLocks noGrp="1" noRot="1" noChangeAspect="1" noChangeArrowheads="1" noTextEdit="1"/>
          </p:cNvSpPr>
          <p:nvPr>
            <p:ph type="sldImg"/>
          </p:nvPr>
        </p:nvSpPr>
        <p:spPr>
          <a:xfrm>
            <a:off x="787400" y="676275"/>
            <a:ext cx="6045200" cy="3400425"/>
          </a:xfrm>
          <a:ln/>
        </p:spPr>
      </p:sp>
      <p:sp>
        <p:nvSpPr>
          <p:cNvPr id="64516" name="Rectangle 3">
            <a:extLst>
              <a:ext uri="{FF2B5EF4-FFF2-40B4-BE49-F238E27FC236}">
                <a16:creationId xmlns:a16="http://schemas.microsoft.com/office/drawing/2014/main" id="{E3D70BC1-AA71-4552-9517-8733584F261B}"/>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S:\GAM\Dublin Global Equity Income Fund\Factsheets\DEI Factsheet Data</a:t>
            </a:r>
            <a:endParaRPr lang="en-US" altLang="en-US">
              <a:latin typeface="Arial" panose="020B0604020202020204" pitchFamily="34" charset="0"/>
            </a:endParaRPr>
          </a:p>
        </p:txBody>
      </p:sp>
    </p:spTree>
    <p:extLst>
      <p:ext uri="{BB962C8B-B14F-4D97-AF65-F5344CB8AC3E}">
        <p14:creationId xmlns:p14="http://schemas.microsoft.com/office/powerpoint/2010/main" val="94485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5"/>
          </p:nvPr>
        </p:nvSpPr>
        <p:spPr/>
        <p:txBody>
          <a:bodyPr/>
          <a:lstStyle/>
          <a:p>
            <a:fld id="{4E6273BB-AE53-4F04-8ED9-7F75EB21F739}" type="slidenum">
              <a:rPr lang="en-US" smtClean="0"/>
              <a:pPr/>
              <a:t>16</a:t>
            </a:fld>
            <a:endParaRPr lang="en-US"/>
          </a:p>
        </p:txBody>
      </p:sp>
    </p:spTree>
    <p:extLst>
      <p:ext uri="{BB962C8B-B14F-4D97-AF65-F5344CB8AC3E}">
        <p14:creationId xmlns:p14="http://schemas.microsoft.com/office/powerpoint/2010/main" val="307405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03675C9-99FF-44E1-B6EE-69D124041875}"/>
              </a:ext>
            </a:extLst>
          </p:cNvPr>
          <p:cNvSpPr>
            <a:spLocks noGrp="1" noChangeArrowheads="1"/>
          </p:cNvSpPr>
          <p:nvPr>
            <p:ph type="sldNum" sz="quarter" idx="5"/>
          </p:nvPr>
        </p:nvSpPr>
        <p:spPr>
          <a:noFill/>
        </p:spPr>
        <p:txBody>
          <a:bodyPr/>
          <a:lstStyle>
            <a:lvl1pPr defTabSz="1031551">
              <a:spcBef>
                <a:spcPct val="30000"/>
              </a:spcBef>
              <a:defRPr sz="1300">
                <a:solidFill>
                  <a:schemeClr val="tx1"/>
                </a:solidFill>
                <a:latin typeface="Arial" panose="020B0604020202020204" pitchFamily="34" charset="0"/>
              </a:defRPr>
            </a:lvl1pPr>
            <a:lvl2pPr marL="707960" indent="-261173" defTabSz="1031551">
              <a:spcBef>
                <a:spcPct val="30000"/>
              </a:spcBef>
              <a:defRPr sz="1300">
                <a:solidFill>
                  <a:schemeClr val="tx1"/>
                </a:solidFill>
                <a:latin typeface="Arial" panose="020B0604020202020204" pitchFamily="34" charset="0"/>
              </a:defRPr>
            </a:lvl2pPr>
            <a:lvl3pPr marL="1105468" indent="-202040" defTabSz="1031551">
              <a:spcBef>
                <a:spcPct val="30000"/>
              </a:spcBef>
              <a:defRPr sz="1300">
                <a:solidFill>
                  <a:schemeClr val="tx1"/>
                </a:solidFill>
                <a:latin typeface="Arial" panose="020B0604020202020204" pitchFamily="34" charset="0"/>
              </a:defRPr>
            </a:lvl3pPr>
            <a:lvl4pPr marL="1558825" indent="-202040" defTabSz="1031551">
              <a:spcBef>
                <a:spcPct val="30000"/>
              </a:spcBef>
              <a:defRPr sz="1300">
                <a:solidFill>
                  <a:schemeClr val="tx1"/>
                </a:solidFill>
                <a:latin typeface="Arial" panose="020B0604020202020204" pitchFamily="34" charset="0"/>
              </a:defRPr>
            </a:lvl4pPr>
            <a:lvl5pPr marL="2010539" indent="-202040" defTabSz="1031551">
              <a:spcBef>
                <a:spcPct val="30000"/>
              </a:spcBef>
              <a:defRPr sz="1300">
                <a:solidFill>
                  <a:schemeClr val="tx1"/>
                </a:solidFill>
                <a:latin typeface="Arial" panose="020B0604020202020204" pitchFamily="34" charset="0"/>
              </a:defRPr>
            </a:lvl5pPr>
            <a:lvl6pPr marL="2483606" indent="-202040" defTabSz="1031551" eaLnBrk="0" fontAlgn="base" hangingPunct="0">
              <a:spcBef>
                <a:spcPct val="30000"/>
              </a:spcBef>
              <a:spcAft>
                <a:spcPct val="0"/>
              </a:spcAft>
              <a:defRPr sz="1300">
                <a:solidFill>
                  <a:schemeClr val="tx1"/>
                </a:solidFill>
                <a:latin typeface="Arial" panose="020B0604020202020204" pitchFamily="34" charset="0"/>
              </a:defRPr>
            </a:lvl6pPr>
            <a:lvl7pPr marL="2956674" indent="-202040" defTabSz="1031551" eaLnBrk="0" fontAlgn="base" hangingPunct="0">
              <a:spcBef>
                <a:spcPct val="30000"/>
              </a:spcBef>
              <a:spcAft>
                <a:spcPct val="0"/>
              </a:spcAft>
              <a:defRPr sz="1300">
                <a:solidFill>
                  <a:schemeClr val="tx1"/>
                </a:solidFill>
                <a:latin typeface="Arial" panose="020B0604020202020204" pitchFamily="34" charset="0"/>
              </a:defRPr>
            </a:lvl7pPr>
            <a:lvl8pPr marL="3429742" indent="-202040" defTabSz="1031551" eaLnBrk="0" fontAlgn="base" hangingPunct="0">
              <a:spcBef>
                <a:spcPct val="30000"/>
              </a:spcBef>
              <a:spcAft>
                <a:spcPct val="0"/>
              </a:spcAft>
              <a:defRPr sz="1300">
                <a:solidFill>
                  <a:schemeClr val="tx1"/>
                </a:solidFill>
                <a:latin typeface="Arial" panose="020B0604020202020204" pitchFamily="34" charset="0"/>
              </a:defRPr>
            </a:lvl8pPr>
            <a:lvl9pPr marL="3902810" indent="-202040" defTabSz="103155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264D824-87D2-4555-A5F2-DDA92ED089F7}" type="slidenum">
              <a:rPr lang="en-US" altLang="en-US" sz="1200"/>
              <a:pPr>
                <a:spcBef>
                  <a:spcPct val="0"/>
                </a:spcBef>
              </a:pPr>
              <a:t>17</a:t>
            </a:fld>
            <a:endParaRPr lang="en-US" altLang="en-US" sz="1200"/>
          </a:p>
        </p:txBody>
      </p:sp>
      <p:sp>
        <p:nvSpPr>
          <p:cNvPr id="44035" name="Rectangle 2">
            <a:extLst>
              <a:ext uri="{FF2B5EF4-FFF2-40B4-BE49-F238E27FC236}">
                <a16:creationId xmlns:a16="http://schemas.microsoft.com/office/drawing/2014/main" id="{80FDF324-E75C-46B7-8761-6B83EB77314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ED485EA-AEA2-4FD4-9A16-62642380B9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723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6273BB-AE53-4F04-8ED9-7F75EB21F739}" type="slidenum">
              <a:rPr lang="en-US" smtClean="0"/>
              <a:pPr/>
              <a:t>18</a:t>
            </a:fld>
            <a:endParaRPr lang="en-US"/>
          </a:p>
        </p:txBody>
      </p:sp>
    </p:spTree>
    <p:extLst>
      <p:ext uri="{BB962C8B-B14F-4D97-AF65-F5344CB8AC3E}">
        <p14:creationId xmlns:p14="http://schemas.microsoft.com/office/powerpoint/2010/main" val="3781929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670E-FECE-4D91-9644-6F6871BB54E2}"/>
              </a:ext>
            </a:extLst>
          </p:cNvPr>
          <p:cNvSpPr>
            <a:spLocks noGrp="1"/>
          </p:cNvSpPr>
          <p:nvPr>
            <p:ph type="ctrTitle"/>
          </p:nvPr>
        </p:nvSpPr>
        <p:spPr>
          <a:xfrm>
            <a:off x="838199" y="1122362"/>
            <a:ext cx="10527707" cy="3364179"/>
          </a:xfrm>
        </p:spPr>
        <p:txBody>
          <a:bodyPr lIns="0" anchor="b">
            <a:normAutofit/>
          </a:bodyPr>
          <a:lstStyle>
            <a:lvl1pPr algn="l">
              <a:defRPr lang="en-GB" sz="5400" b="0" kern="1200" dirty="0">
                <a:solidFill>
                  <a:schemeClr val="tx1"/>
                </a:solidFill>
                <a:latin typeface="+mj-lt"/>
                <a:ea typeface="+mj-ea"/>
                <a:cs typeface="+mj-cs"/>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7874E4E-658A-4130-B169-D84B1E188F4C}"/>
              </a:ext>
            </a:extLst>
          </p:cNvPr>
          <p:cNvSpPr>
            <a:spLocks noGrp="1"/>
          </p:cNvSpPr>
          <p:nvPr>
            <p:ph type="subTitle" idx="1"/>
          </p:nvPr>
        </p:nvSpPr>
        <p:spPr>
          <a:xfrm>
            <a:off x="838199" y="4563454"/>
            <a:ext cx="10527707" cy="1606610"/>
          </a:xfrm>
        </p:spPr>
        <p:txBody>
          <a:bodyPr lIns="0">
            <a:normAutofit/>
          </a:bodyPr>
          <a:lstStyle>
            <a:lvl1pPr marL="0" indent="0" algn="l">
              <a:buNone/>
              <a:defRPr lang="en-GB" sz="240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B4BB-3AA6-41D3-BBD0-0592815D103A}"/>
              </a:ext>
            </a:extLst>
          </p:cNvPr>
          <p:cNvSpPr>
            <a:spLocks noGrp="1"/>
          </p:cNvSpPr>
          <p:nvPr>
            <p:ph type="dt" sz="half" idx="10"/>
          </p:nvPr>
        </p:nvSpPr>
        <p:spPr/>
        <p:txBody>
          <a:bodyPr/>
          <a:lstStyle/>
          <a:p>
            <a:fld id="{D673FFA5-FD3C-4ED7-95D8-F102FE3E24AE}" type="datetime1">
              <a:rPr lang="en-GB" smtClean="0"/>
              <a:t>04/11/2022</a:t>
            </a:fld>
            <a:endParaRPr lang="en-GB"/>
          </a:p>
        </p:txBody>
      </p:sp>
      <p:sp>
        <p:nvSpPr>
          <p:cNvPr id="5" name="Footer Placeholder 4">
            <a:extLst>
              <a:ext uri="{FF2B5EF4-FFF2-40B4-BE49-F238E27FC236}">
                <a16:creationId xmlns:a16="http://schemas.microsoft.com/office/drawing/2014/main" id="{ED196E3F-DD7B-4CF1-8CCB-8EC1EE143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74AA5-7F3C-48F7-BBCE-89EF72A19E42}"/>
              </a:ext>
            </a:extLst>
          </p:cNvPr>
          <p:cNvSpPr>
            <a:spLocks noGrp="1"/>
          </p:cNvSpPr>
          <p:nvPr>
            <p:ph type="sldNum" sz="quarter" idx="12"/>
          </p:nvPr>
        </p:nvSpPr>
        <p:spPr/>
        <p:txBody>
          <a:bodyPr/>
          <a:lstStyle/>
          <a:p>
            <a:fld id="{80C09EF9-B2B1-4CDF-A903-08D723B35DB9}" type="slidenum">
              <a:rPr lang="en-GB" smtClean="0"/>
              <a:t>‹#›</a:t>
            </a:fld>
            <a:endParaRPr lang="en-GB"/>
          </a:p>
        </p:txBody>
      </p:sp>
    </p:spTree>
    <p:custDataLst>
      <p:tags r:id="rId1"/>
    </p:custDataLst>
    <p:extLst>
      <p:ext uri="{BB962C8B-B14F-4D97-AF65-F5344CB8AC3E}">
        <p14:creationId xmlns:p14="http://schemas.microsoft.com/office/powerpoint/2010/main" val="172888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DB356C-29F7-4FC3-96AD-D17F2DC6F589}"/>
              </a:ext>
            </a:extLst>
          </p:cNvPr>
          <p:cNvSpPr/>
          <p:nvPr userDrawn="1"/>
        </p:nvSpPr>
        <p:spPr>
          <a:xfrm>
            <a:off x="0" y="0"/>
            <a:ext cx="12192000" cy="8572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38F89BF0-471E-4563-BF34-860418EA4E72}"/>
              </a:ext>
            </a:extLst>
          </p:cNvPr>
          <p:cNvSpPr>
            <a:spLocks noGrp="1"/>
          </p:cNvSpPr>
          <p:nvPr>
            <p:ph type="title"/>
          </p:nvPr>
        </p:nvSpPr>
        <p:spPr>
          <a:xfrm>
            <a:off x="839788" y="365126"/>
            <a:ext cx="10515600" cy="492140"/>
          </a:xfrm>
        </p:spPr>
        <p:txBody>
          <a:bodyPr/>
          <a:lstStyle>
            <a:lvl1pPr>
              <a:defRPr lang="en-US" sz="2800" kern="1200" dirty="0" smtClean="0">
                <a:solidFill>
                  <a:schemeClr val="bg1"/>
                </a:solidFill>
                <a:latin typeface="+mj-lt"/>
                <a:ea typeface="+mn-ea"/>
                <a:cs typeface="+mn-cs"/>
              </a:defRPr>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2644F1F2-506A-430F-8173-EF7C932AF9F5}"/>
              </a:ext>
            </a:extLst>
          </p:cNvPr>
          <p:cNvSpPr>
            <a:spLocks noGrp="1"/>
          </p:cNvSpPr>
          <p:nvPr>
            <p:ph sz="half" idx="2"/>
          </p:nvPr>
        </p:nvSpPr>
        <p:spPr>
          <a:xfrm>
            <a:off x="839788" y="1145135"/>
            <a:ext cx="5157787" cy="381738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68B25B95-0084-4639-89AF-FDB21544076B}"/>
              </a:ext>
            </a:extLst>
          </p:cNvPr>
          <p:cNvSpPr>
            <a:spLocks noGrp="1"/>
          </p:cNvSpPr>
          <p:nvPr>
            <p:ph sz="quarter" idx="4"/>
          </p:nvPr>
        </p:nvSpPr>
        <p:spPr>
          <a:xfrm>
            <a:off x="6172200" y="1145135"/>
            <a:ext cx="5183188" cy="381738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7F7DA8-BD14-4E8B-B415-DB60BD296998}"/>
              </a:ext>
            </a:extLst>
          </p:cNvPr>
          <p:cNvSpPr>
            <a:spLocks noGrp="1"/>
          </p:cNvSpPr>
          <p:nvPr>
            <p:ph type="dt" sz="half" idx="10"/>
          </p:nvPr>
        </p:nvSpPr>
        <p:spPr/>
        <p:txBody>
          <a:bodyPr/>
          <a:lstStyle/>
          <a:p>
            <a:fld id="{11AC21D8-B522-42C7-86DE-FA966B476580}" type="datetime1">
              <a:rPr lang="en-GB" smtClean="0"/>
              <a:t>04/11/2022</a:t>
            </a:fld>
            <a:endParaRPr lang="en-GB"/>
          </a:p>
        </p:txBody>
      </p:sp>
      <p:sp>
        <p:nvSpPr>
          <p:cNvPr id="8" name="Footer Placeholder 7">
            <a:extLst>
              <a:ext uri="{FF2B5EF4-FFF2-40B4-BE49-F238E27FC236}">
                <a16:creationId xmlns:a16="http://schemas.microsoft.com/office/drawing/2014/main" id="{427507E7-C3D3-463D-AD78-2F40F299D3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5BD00F-5556-4503-96C5-96A47FE540BC}"/>
              </a:ext>
            </a:extLst>
          </p:cNvPr>
          <p:cNvSpPr>
            <a:spLocks noGrp="1"/>
          </p:cNvSpPr>
          <p:nvPr>
            <p:ph type="sldNum" sz="quarter" idx="12"/>
          </p:nvPr>
        </p:nvSpPr>
        <p:spPr/>
        <p:txBody>
          <a:bodyPr/>
          <a:lstStyle>
            <a:lvl1pPr>
              <a:defRPr>
                <a:solidFill>
                  <a:schemeClr val="tx2"/>
                </a:solidFill>
              </a:defRPr>
            </a:lvl1pPr>
          </a:lstStyle>
          <a:p>
            <a:fld id="{80C09EF9-B2B1-4CDF-A903-08D723B35DB9}" type="slidenum">
              <a:rPr lang="en-GB" smtClean="0"/>
              <a:pPr/>
              <a:t>‹#›</a:t>
            </a:fld>
            <a:endParaRPr lang="en-GB"/>
          </a:p>
        </p:txBody>
      </p:sp>
      <p:sp>
        <p:nvSpPr>
          <p:cNvPr id="12" name="Text Placeholder 12">
            <a:extLst>
              <a:ext uri="{FF2B5EF4-FFF2-40B4-BE49-F238E27FC236}">
                <a16:creationId xmlns:a16="http://schemas.microsoft.com/office/drawing/2014/main" id="{A6B9067C-6F19-4105-BBD9-A5219A360E94}"/>
              </a:ext>
            </a:extLst>
          </p:cNvPr>
          <p:cNvSpPr>
            <a:spLocks noGrp="1"/>
          </p:cNvSpPr>
          <p:nvPr>
            <p:ph type="body" sz="quarter" idx="13"/>
          </p:nvPr>
        </p:nvSpPr>
        <p:spPr>
          <a:xfrm>
            <a:off x="838200" y="94347"/>
            <a:ext cx="10515600" cy="201168"/>
          </a:xfrm>
        </p:spPr>
        <p:txBody>
          <a:bodyPr>
            <a:noAutofit/>
          </a:bodyPr>
          <a:lstStyle>
            <a:lvl1pPr marL="0" indent="0" algn="l">
              <a:buNone/>
              <a:defRPr lang="en-US" sz="1400" kern="1200" dirty="0" smtClean="0">
                <a:solidFill>
                  <a:schemeClr val="bg1"/>
                </a:solidFill>
                <a:latin typeface="+mn-lt"/>
                <a:ea typeface="+mn-ea"/>
                <a:cs typeface="+mn-cs"/>
              </a:defRPr>
            </a:lvl1pPr>
            <a:lvl2pPr marL="457200" indent="0">
              <a:buNone/>
              <a:defRPr/>
            </a:lvl2pPr>
          </a:lstStyle>
          <a:p>
            <a:pPr lvl="0"/>
            <a:r>
              <a:rPr lang="en-US"/>
              <a:t>Click to edit Master text styles</a:t>
            </a:r>
          </a:p>
        </p:txBody>
      </p:sp>
      <p:sp>
        <p:nvSpPr>
          <p:cNvPr id="14" name="Content Placeholder 3">
            <a:extLst>
              <a:ext uri="{FF2B5EF4-FFF2-40B4-BE49-F238E27FC236}">
                <a16:creationId xmlns:a16="http://schemas.microsoft.com/office/drawing/2014/main" id="{EE56EE8E-E94F-40E2-BB98-D18EF9C4C989}"/>
              </a:ext>
            </a:extLst>
          </p:cNvPr>
          <p:cNvSpPr>
            <a:spLocks noGrp="1"/>
          </p:cNvSpPr>
          <p:nvPr>
            <p:ph sz="half" idx="14"/>
          </p:nvPr>
        </p:nvSpPr>
        <p:spPr>
          <a:xfrm>
            <a:off x="846138" y="5042018"/>
            <a:ext cx="5157787" cy="1130180"/>
          </a:xfrm>
        </p:spPr>
        <p:txBody>
          <a:bodyPr>
            <a:noAutofit/>
          </a:bodyPr>
          <a:lstStyle>
            <a:lvl1pPr>
              <a:defRPr sz="12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5">
            <a:extLst>
              <a:ext uri="{FF2B5EF4-FFF2-40B4-BE49-F238E27FC236}">
                <a16:creationId xmlns:a16="http://schemas.microsoft.com/office/drawing/2014/main" id="{6BFBC4D5-4F75-4FEF-A875-B434C896929D}"/>
              </a:ext>
            </a:extLst>
          </p:cNvPr>
          <p:cNvSpPr>
            <a:spLocks noGrp="1"/>
          </p:cNvSpPr>
          <p:nvPr>
            <p:ph sz="quarter" idx="15"/>
          </p:nvPr>
        </p:nvSpPr>
        <p:spPr>
          <a:xfrm>
            <a:off x="6178550" y="5042018"/>
            <a:ext cx="5183188" cy="1130180"/>
          </a:xfrm>
        </p:spPr>
        <p:txBody>
          <a:bodyPr>
            <a:noAutofit/>
          </a:bodyPr>
          <a:lstStyle>
            <a:lvl1pPr>
              <a:defRPr sz="12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0233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0671-9417-4E72-A4E3-96EA7B6DABCA}"/>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94EA76E-5E71-4352-AB7C-DC769A2E558D}"/>
              </a:ext>
            </a:extLst>
          </p:cNvPr>
          <p:cNvSpPr>
            <a:spLocks noGrp="1"/>
          </p:cNvSpPr>
          <p:nvPr>
            <p:ph type="dt" sz="half" idx="10"/>
          </p:nvPr>
        </p:nvSpPr>
        <p:spPr/>
        <p:txBody>
          <a:bodyPr/>
          <a:lstStyle/>
          <a:p>
            <a:fld id="{21E03438-8B30-4DE0-AD2D-BA11D70160F6}" type="datetime1">
              <a:rPr lang="en-GB" smtClean="0"/>
              <a:t>04/11/2022</a:t>
            </a:fld>
            <a:endParaRPr lang="en-GB"/>
          </a:p>
        </p:txBody>
      </p:sp>
      <p:sp>
        <p:nvSpPr>
          <p:cNvPr id="4" name="Footer Placeholder 3">
            <a:extLst>
              <a:ext uri="{FF2B5EF4-FFF2-40B4-BE49-F238E27FC236}">
                <a16:creationId xmlns:a16="http://schemas.microsoft.com/office/drawing/2014/main" id="{8C7AE60B-A56C-46AA-ABB4-D3A4DA9D85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A3A452-CFEA-42FF-9E1D-93904AA69B56}"/>
              </a:ext>
            </a:extLst>
          </p:cNvPr>
          <p:cNvSpPr>
            <a:spLocks noGrp="1"/>
          </p:cNvSpPr>
          <p:nvPr>
            <p:ph type="sldNum" sz="quarter" idx="12"/>
          </p:nvPr>
        </p:nvSpPr>
        <p:spPr/>
        <p:txBody>
          <a:bodyPr/>
          <a:lstStyle/>
          <a:p>
            <a:fld id="{80C09EF9-B2B1-4CDF-A903-08D723B35DB9}" type="slidenum">
              <a:rPr lang="en-GB" smtClean="0"/>
              <a:t>‹#›</a:t>
            </a:fld>
            <a:endParaRPr lang="en-GB"/>
          </a:p>
        </p:txBody>
      </p:sp>
    </p:spTree>
    <p:custDataLst>
      <p:tags r:id="rId1"/>
    </p:custDataLst>
    <p:extLst>
      <p:ext uri="{BB962C8B-B14F-4D97-AF65-F5344CB8AC3E}">
        <p14:creationId xmlns:p14="http://schemas.microsoft.com/office/powerpoint/2010/main" val="376836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5A6D48-5183-4A26-856B-7B4F613245EC}"/>
              </a:ext>
            </a:extLst>
          </p:cNvPr>
          <p:cNvSpPr/>
          <p:nvPr userDrawn="1"/>
        </p:nvSpPr>
        <p:spPr>
          <a:xfrm>
            <a:off x="0" y="0"/>
            <a:ext cx="12192000" cy="8572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a:extLst>
              <a:ext uri="{FF2B5EF4-FFF2-40B4-BE49-F238E27FC236}">
                <a16:creationId xmlns:a16="http://schemas.microsoft.com/office/drawing/2014/main" id="{A38608B9-E534-45D2-8E8D-791AD664F4CE}"/>
              </a:ext>
            </a:extLst>
          </p:cNvPr>
          <p:cNvSpPr>
            <a:spLocks noGrp="1"/>
          </p:cNvSpPr>
          <p:nvPr>
            <p:ph type="dt" sz="half" idx="10"/>
          </p:nvPr>
        </p:nvSpPr>
        <p:spPr/>
        <p:txBody>
          <a:bodyPr/>
          <a:lstStyle/>
          <a:p>
            <a:fld id="{4E1BB6B0-36EE-4260-8DD8-181CE7C54631}" type="datetime1">
              <a:rPr lang="en-GB" smtClean="0"/>
              <a:t>04/11/2022</a:t>
            </a:fld>
            <a:endParaRPr lang="en-GB"/>
          </a:p>
        </p:txBody>
      </p:sp>
      <p:sp>
        <p:nvSpPr>
          <p:cNvPr id="5" name="Footer Placeholder 4">
            <a:extLst>
              <a:ext uri="{FF2B5EF4-FFF2-40B4-BE49-F238E27FC236}">
                <a16:creationId xmlns:a16="http://schemas.microsoft.com/office/drawing/2014/main" id="{CDDA4B19-AFAA-4FBF-B7A1-706C0B1C4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B4628-BF0A-4E46-9949-A739CA8AA993}"/>
              </a:ext>
            </a:extLst>
          </p:cNvPr>
          <p:cNvSpPr>
            <a:spLocks noGrp="1"/>
          </p:cNvSpPr>
          <p:nvPr>
            <p:ph type="sldNum" sz="quarter" idx="12"/>
          </p:nvPr>
        </p:nvSpPr>
        <p:spPr/>
        <p:txBody>
          <a:bodyPr/>
          <a:lstStyle>
            <a:lvl1pPr>
              <a:defRPr>
                <a:solidFill>
                  <a:schemeClr val="tx2"/>
                </a:solidFill>
              </a:defRPr>
            </a:lvl1pPr>
          </a:lstStyle>
          <a:p>
            <a:fld id="{80C09EF9-B2B1-4CDF-A903-08D723B35DB9}" type="slidenum">
              <a:rPr lang="en-GB" smtClean="0"/>
              <a:pPr/>
              <a:t>‹#›</a:t>
            </a:fld>
            <a:endParaRPr lang="en-GB"/>
          </a:p>
        </p:txBody>
      </p:sp>
      <p:sp>
        <p:nvSpPr>
          <p:cNvPr id="8" name="Title 1">
            <a:extLst>
              <a:ext uri="{FF2B5EF4-FFF2-40B4-BE49-F238E27FC236}">
                <a16:creationId xmlns:a16="http://schemas.microsoft.com/office/drawing/2014/main" id="{3704D0C6-5568-4CCA-97B5-5D535713AE53}"/>
              </a:ext>
            </a:extLst>
          </p:cNvPr>
          <p:cNvSpPr>
            <a:spLocks noGrp="1"/>
          </p:cNvSpPr>
          <p:nvPr>
            <p:ph type="title"/>
          </p:nvPr>
        </p:nvSpPr>
        <p:spPr>
          <a:xfrm>
            <a:off x="838200" y="355601"/>
            <a:ext cx="10515600" cy="492139"/>
          </a:xfrm>
        </p:spPr>
        <p:txBody>
          <a:bodyPr>
            <a:normAutofit/>
          </a:bodyPr>
          <a:lstStyle>
            <a:lvl1pPr algn="l">
              <a:defRPr lang="en-GB" sz="2800" kern="1200" dirty="0">
                <a:solidFill>
                  <a:schemeClr val="bg1"/>
                </a:solidFill>
                <a:latin typeface="+mj-lt"/>
                <a:ea typeface="+mn-ea"/>
                <a:cs typeface="+mn-cs"/>
              </a:defRPr>
            </a:lvl1pPr>
          </a:lstStyle>
          <a:p>
            <a:r>
              <a:rPr lang="en-US"/>
              <a:t>Click to edit Master title style</a:t>
            </a:r>
            <a:endParaRPr lang="en-GB"/>
          </a:p>
        </p:txBody>
      </p:sp>
      <p:sp>
        <p:nvSpPr>
          <p:cNvPr id="9" name="Text Placeholder 12">
            <a:extLst>
              <a:ext uri="{FF2B5EF4-FFF2-40B4-BE49-F238E27FC236}">
                <a16:creationId xmlns:a16="http://schemas.microsoft.com/office/drawing/2014/main" id="{03C7B89E-11DA-428F-AE54-066B7395A403}"/>
              </a:ext>
            </a:extLst>
          </p:cNvPr>
          <p:cNvSpPr>
            <a:spLocks noGrp="1"/>
          </p:cNvSpPr>
          <p:nvPr>
            <p:ph type="body" sz="quarter" idx="13"/>
          </p:nvPr>
        </p:nvSpPr>
        <p:spPr>
          <a:xfrm>
            <a:off x="838200" y="94347"/>
            <a:ext cx="10515600" cy="201168"/>
          </a:xfrm>
        </p:spPr>
        <p:txBody>
          <a:bodyPr>
            <a:noAutofit/>
          </a:bodyPr>
          <a:lstStyle>
            <a:lvl1pPr marL="0" indent="0" algn="l">
              <a:buNone/>
              <a:defRPr lang="en-US" sz="1400" kern="1200" dirty="0" smtClean="0">
                <a:solidFill>
                  <a:schemeClr val="bg1"/>
                </a:solidFill>
                <a:latin typeface="+mn-lt"/>
                <a:ea typeface="+mn-ea"/>
                <a:cs typeface="+mn-cs"/>
              </a:defRPr>
            </a:lvl1pPr>
            <a:lvl2pPr marL="45720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4184430499"/>
      </p:ext>
    </p:extLst>
  </p:cSld>
  <p:clrMapOvr>
    <a:masterClrMapping/>
  </p:clrMapOvr>
  <p:extLst>
    <p:ext uri="{DCECCB84-F9BA-43D5-87BE-67443E8EF086}">
      <p15:sldGuideLst xmlns:p15="http://schemas.microsoft.com/office/powerpoint/2012/main">
        <p15:guide id="1" orient="horz" pos="544">
          <p15:clr>
            <a:srgbClr val="FB5000"/>
          </p15:clr>
        </p15:guide>
        <p15:guide id="2">
          <p15:clr>
            <a:srgbClr val="FB5000"/>
          </p15:clr>
        </p15:guide>
        <p15:guide id="3" pos="7680">
          <p15:clr>
            <a:srgbClr val="FB500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4FEF7-CB6C-4594-824C-2AFB2BEA6C6A}"/>
              </a:ext>
            </a:extLst>
          </p:cNvPr>
          <p:cNvSpPr>
            <a:spLocks noGrp="1"/>
          </p:cNvSpPr>
          <p:nvPr>
            <p:ph type="dt" sz="half" idx="10"/>
          </p:nvPr>
        </p:nvSpPr>
        <p:spPr/>
        <p:txBody>
          <a:bodyPr/>
          <a:lstStyle/>
          <a:p>
            <a:fld id="{A081665B-C171-480C-9751-EE9CA8C3B381}" type="datetime1">
              <a:rPr lang="en-GB" smtClean="0"/>
              <a:t>04/11/2022</a:t>
            </a:fld>
            <a:endParaRPr lang="en-GB"/>
          </a:p>
        </p:txBody>
      </p:sp>
      <p:sp>
        <p:nvSpPr>
          <p:cNvPr id="3" name="Footer Placeholder 2">
            <a:extLst>
              <a:ext uri="{FF2B5EF4-FFF2-40B4-BE49-F238E27FC236}">
                <a16:creationId xmlns:a16="http://schemas.microsoft.com/office/drawing/2014/main" id="{76B0B258-6371-4228-BF81-BC565B0D4D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0065E1-977D-40A3-9FEC-7EB9F88B6AA0}"/>
              </a:ext>
            </a:extLst>
          </p:cNvPr>
          <p:cNvSpPr>
            <a:spLocks noGrp="1"/>
          </p:cNvSpPr>
          <p:nvPr>
            <p:ph type="sldNum" sz="quarter" idx="12"/>
          </p:nvPr>
        </p:nvSpPr>
        <p:spPr/>
        <p:txBody>
          <a:bodyPr/>
          <a:lstStyle/>
          <a:p>
            <a:fld id="{80C09EF9-B2B1-4CDF-A903-08D723B35DB9}" type="slidenum">
              <a:rPr lang="en-GB" smtClean="0"/>
              <a:t>‹#›</a:t>
            </a:fld>
            <a:endParaRPr lang="en-GB"/>
          </a:p>
        </p:txBody>
      </p:sp>
    </p:spTree>
    <p:custDataLst>
      <p:tags r:id="rId1"/>
    </p:custDataLst>
    <p:extLst>
      <p:ext uri="{BB962C8B-B14F-4D97-AF65-F5344CB8AC3E}">
        <p14:creationId xmlns:p14="http://schemas.microsoft.com/office/powerpoint/2010/main" val="273286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F2EF86FF-60D4-4384-9FB6-EF6A58557EF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3170" y="1"/>
            <a:ext cx="11648831" cy="735013"/>
          </a:xfrm>
        </p:spPr>
        <p:txBody>
          <a:bodyPr/>
          <a:lstStyle/>
          <a:p>
            <a:r>
              <a:rPr lang="en-US"/>
              <a:t>Click to edit Master title style</a:t>
            </a:r>
            <a:endParaRPr lang="en-GB"/>
          </a:p>
        </p:txBody>
      </p:sp>
      <p:sp>
        <p:nvSpPr>
          <p:cNvPr id="3" name="Table Placeholder 2"/>
          <p:cNvSpPr>
            <a:spLocks noGrp="1"/>
          </p:cNvSpPr>
          <p:nvPr>
            <p:ph type="tbl" idx="1"/>
          </p:nvPr>
        </p:nvSpPr>
        <p:spPr>
          <a:xfrm>
            <a:off x="804984" y="1081088"/>
            <a:ext cx="10810632" cy="4811712"/>
          </a:xfrm>
        </p:spPr>
        <p:txBody>
          <a:bodyPr/>
          <a:lstStyle/>
          <a:p>
            <a:pPr lvl="0"/>
            <a:endParaRPr lang="en-GB" noProof="0"/>
          </a:p>
        </p:txBody>
      </p:sp>
      <p:sp>
        <p:nvSpPr>
          <p:cNvPr id="6" name="Rectangle 43">
            <a:extLst>
              <a:ext uri="{FF2B5EF4-FFF2-40B4-BE49-F238E27FC236}">
                <a16:creationId xmlns:a16="http://schemas.microsoft.com/office/drawing/2014/main" id="{F0CAA860-4FA4-472B-BEC4-432686DF623A}"/>
              </a:ext>
            </a:extLst>
          </p:cNvPr>
          <p:cNvSpPr>
            <a:spLocks noGrp="1" noChangeArrowheads="1"/>
          </p:cNvSpPr>
          <p:nvPr>
            <p:ph type="sldNum" sz="quarter" idx="10"/>
          </p:nvPr>
        </p:nvSpPr>
        <p:spPr/>
        <p:txBody>
          <a:bodyPr/>
          <a:lstStyle>
            <a:lvl1pPr>
              <a:defRPr/>
            </a:lvl1pPr>
          </a:lstStyle>
          <a:p>
            <a:pPr>
              <a:defRPr/>
            </a:pPr>
            <a:fld id="{88F229F5-A436-4FF8-964C-642C8EC9846A}" type="slidenum">
              <a:rPr lang="en-US" altLang="en-US"/>
              <a:pPr>
                <a:defRPr/>
              </a:pPr>
              <a:t>‹#›</a:t>
            </a:fld>
            <a:endParaRPr lang="en-US" altLang="en-US"/>
          </a:p>
        </p:txBody>
      </p:sp>
    </p:spTree>
    <p:extLst>
      <p:ext uri="{BB962C8B-B14F-4D97-AF65-F5344CB8AC3E}">
        <p14:creationId xmlns:p14="http://schemas.microsoft.com/office/powerpoint/2010/main" val="384477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09FADCC5-3B15-4242-8F2D-ABD00BAAAA32}"/>
              </a:ext>
            </a:extLst>
          </p:cNvPr>
          <p:cNvSpPr>
            <a:spLocks noChangeArrowheads="1"/>
          </p:cNvSpPr>
          <p:nvPr/>
        </p:nvSpPr>
        <p:spPr bwMode="auto">
          <a:xfrm>
            <a:off x="1" y="0"/>
            <a:ext cx="539751" cy="1803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Myriad Pro Light" pitchFamily="34" charset="0"/>
                <a:cs typeface="Arial" charset="0"/>
              </a:defRPr>
            </a:lvl1pPr>
            <a:lvl2pPr marL="742950" indent="-285750" eaLnBrk="0" hangingPunct="0">
              <a:defRPr sz="1600">
                <a:solidFill>
                  <a:schemeClr val="tx1"/>
                </a:solidFill>
                <a:latin typeface="Myriad Pro Light" pitchFamily="34" charset="0"/>
                <a:cs typeface="Arial" charset="0"/>
              </a:defRPr>
            </a:lvl2pPr>
            <a:lvl3pPr marL="1143000" indent="-228600" eaLnBrk="0" hangingPunct="0">
              <a:defRPr sz="1600">
                <a:solidFill>
                  <a:schemeClr val="tx1"/>
                </a:solidFill>
                <a:latin typeface="Myriad Pro Light" pitchFamily="34" charset="0"/>
                <a:cs typeface="Arial" charset="0"/>
              </a:defRPr>
            </a:lvl3pPr>
            <a:lvl4pPr marL="1600200" indent="-228600" eaLnBrk="0" hangingPunct="0">
              <a:defRPr sz="1600">
                <a:solidFill>
                  <a:schemeClr val="tx1"/>
                </a:solidFill>
                <a:latin typeface="Myriad Pro Light" pitchFamily="34" charset="0"/>
                <a:cs typeface="Arial" charset="0"/>
              </a:defRPr>
            </a:lvl4pPr>
            <a:lvl5pPr marL="2057400" indent="-228600" eaLnBrk="0" hangingPunct="0">
              <a:defRPr sz="1600">
                <a:solidFill>
                  <a:schemeClr val="tx1"/>
                </a:solidFill>
                <a:latin typeface="Myriad Pro Light" pitchFamily="34" charset="0"/>
                <a:cs typeface="Arial"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charset="0"/>
              </a:defRPr>
            </a:lvl9pPr>
          </a:lstStyle>
          <a:p>
            <a:pPr algn="ctr" eaLnBrk="1" hangingPunct="1">
              <a:defRPr/>
            </a:pPr>
            <a:endParaRPr lang="en-GB" altLang="en-US" sz="1600"/>
          </a:p>
        </p:txBody>
      </p:sp>
      <p:sp>
        <p:nvSpPr>
          <p:cNvPr id="3" name="Line 9">
            <a:extLst>
              <a:ext uri="{FF2B5EF4-FFF2-40B4-BE49-F238E27FC236}">
                <a16:creationId xmlns:a16="http://schemas.microsoft.com/office/drawing/2014/main" id="{7212473C-607A-4882-B780-56E917AA60F9}"/>
              </a:ext>
            </a:extLst>
          </p:cNvPr>
          <p:cNvSpPr>
            <a:spLocks noChangeShapeType="1"/>
          </p:cNvSpPr>
          <p:nvPr/>
        </p:nvSpPr>
        <p:spPr bwMode="auto">
          <a:xfrm>
            <a:off x="0" y="1793875"/>
            <a:ext cx="12192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Line 43">
            <a:extLst>
              <a:ext uri="{FF2B5EF4-FFF2-40B4-BE49-F238E27FC236}">
                <a16:creationId xmlns:a16="http://schemas.microsoft.com/office/drawing/2014/main" id="{DCC73970-7975-4DE1-8672-3DC95DFB640C}"/>
              </a:ext>
            </a:extLst>
          </p:cNvPr>
          <p:cNvSpPr>
            <a:spLocks noChangeShapeType="1"/>
          </p:cNvSpPr>
          <p:nvPr/>
        </p:nvSpPr>
        <p:spPr bwMode="auto">
          <a:xfrm>
            <a:off x="0" y="6326188"/>
            <a:ext cx="12192000" cy="0"/>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6" name="Picture 11">
            <a:extLst>
              <a:ext uri="{FF2B5EF4-FFF2-40B4-BE49-F238E27FC236}">
                <a16:creationId xmlns:a16="http://schemas.microsoft.com/office/drawing/2014/main" id="{B8CB0A33-C08A-44AA-9DE9-5F787F1B77F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570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B30F46E-87A0-4A8B-BFAD-1F7F34FC3A2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3">
            <a:extLst>
              <a:ext uri="{FF2B5EF4-FFF2-40B4-BE49-F238E27FC236}">
                <a16:creationId xmlns:a16="http://schemas.microsoft.com/office/drawing/2014/main" id="{EB2A6367-978F-4906-8F3F-4516C585CB2C}"/>
              </a:ext>
            </a:extLst>
          </p:cNvPr>
          <p:cNvSpPr>
            <a:spLocks noGrp="1" noChangeArrowheads="1"/>
          </p:cNvSpPr>
          <p:nvPr>
            <p:ph type="sldNum" sz="quarter" idx="10"/>
          </p:nvPr>
        </p:nvSpPr>
        <p:spPr>
          <a:xfrm>
            <a:off x="11432117" y="174626"/>
            <a:ext cx="759883" cy="392113"/>
          </a:xfrm>
        </p:spPr>
        <p:txBody>
          <a:bodyPr/>
          <a:lstStyle>
            <a:lvl1pPr>
              <a:defRPr/>
            </a:lvl1pPr>
          </a:lstStyle>
          <a:p>
            <a:pPr>
              <a:defRPr/>
            </a:pPr>
            <a:fld id="{2B3F05D1-5E67-4DAC-9E2A-7161238B5B62}" type="slidenum">
              <a:rPr lang="en-US" altLang="en-US"/>
              <a:pPr>
                <a:defRPr/>
              </a:pPr>
              <a:t>‹#›</a:t>
            </a:fld>
            <a:endParaRPr lang="en-US" altLang="en-US"/>
          </a:p>
        </p:txBody>
      </p:sp>
    </p:spTree>
    <p:extLst>
      <p:ext uri="{BB962C8B-B14F-4D97-AF65-F5344CB8AC3E}">
        <p14:creationId xmlns:p14="http://schemas.microsoft.com/office/powerpoint/2010/main" val="126773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6D5B88E9-2915-4CE5-8680-7258FE6555B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47"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93757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0345B6C9-5C24-411B-B165-8F834CEA021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04986" y="1081088"/>
            <a:ext cx="5310553"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03109" y="1081088"/>
            <a:ext cx="5312508"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3">
            <a:extLst>
              <a:ext uri="{FF2B5EF4-FFF2-40B4-BE49-F238E27FC236}">
                <a16:creationId xmlns:a16="http://schemas.microsoft.com/office/drawing/2014/main" id="{8112B6E3-C5A3-4543-A281-012B3541A6C5}"/>
              </a:ext>
            </a:extLst>
          </p:cNvPr>
          <p:cNvSpPr>
            <a:spLocks noGrp="1" noChangeArrowheads="1"/>
          </p:cNvSpPr>
          <p:nvPr>
            <p:ph type="sldNum" sz="quarter" idx="10"/>
          </p:nvPr>
        </p:nvSpPr>
        <p:spPr/>
        <p:txBody>
          <a:bodyPr/>
          <a:lstStyle>
            <a:lvl1pPr>
              <a:defRPr/>
            </a:lvl1pPr>
          </a:lstStyle>
          <a:p>
            <a:pPr>
              <a:defRPr/>
            </a:pPr>
            <a:fld id="{2B3F05D1-5E67-4DAC-9E2A-7161238B5B62}" type="slidenum">
              <a:rPr lang="en-US" altLang="en-US"/>
              <a:pPr>
                <a:defRPr/>
              </a:pPr>
              <a:t>‹#›</a:t>
            </a:fld>
            <a:endParaRPr lang="en-US" altLang="en-US"/>
          </a:p>
        </p:txBody>
      </p:sp>
    </p:spTree>
    <p:extLst>
      <p:ext uri="{BB962C8B-B14F-4D97-AF65-F5344CB8AC3E}">
        <p14:creationId xmlns:p14="http://schemas.microsoft.com/office/powerpoint/2010/main" val="1530517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E2DE9B9A-8D61-48FA-9C5C-1B5AD3DE4B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694"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4"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43">
            <a:extLst>
              <a:ext uri="{FF2B5EF4-FFF2-40B4-BE49-F238E27FC236}">
                <a16:creationId xmlns:a16="http://schemas.microsoft.com/office/drawing/2014/main" id="{ECBAB111-A9A3-4A8B-A4FB-38644B83390D}"/>
              </a:ext>
            </a:extLst>
          </p:cNvPr>
          <p:cNvSpPr>
            <a:spLocks noGrp="1" noChangeArrowheads="1"/>
          </p:cNvSpPr>
          <p:nvPr>
            <p:ph type="sldNum" sz="quarter" idx="10"/>
          </p:nvPr>
        </p:nvSpPr>
        <p:spPr/>
        <p:txBody>
          <a:bodyPr/>
          <a:lstStyle>
            <a:lvl1pPr>
              <a:defRPr/>
            </a:lvl1pPr>
          </a:lstStyle>
          <a:p>
            <a:pPr>
              <a:defRPr/>
            </a:pPr>
            <a:fld id="{35252545-12E1-466B-8A1A-5F1AD8D101B0}" type="slidenum">
              <a:rPr lang="en-US" altLang="en-US"/>
              <a:pPr>
                <a:defRPr/>
              </a:pPr>
              <a:t>‹#›</a:t>
            </a:fld>
            <a:endParaRPr lang="en-US" altLang="en-US"/>
          </a:p>
        </p:txBody>
      </p:sp>
    </p:spTree>
    <p:extLst>
      <p:ext uri="{BB962C8B-B14F-4D97-AF65-F5344CB8AC3E}">
        <p14:creationId xmlns:p14="http://schemas.microsoft.com/office/powerpoint/2010/main" val="3719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670E-FECE-4D91-9644-6F6871BB54E2}"/>
              </a:ext>
            </a:extLst>
          </p:cNvPr>
          <p:cNvSpPr>
            <a:spLocks noGrp="1"/>
          </p:cNvSpPr>
          <p:nvPr>
            <p:ph type="ctrTitle"/>
          </p:nvPr>
        </p:nvSpPr>
        <p:spPr>
          <a:xfrm>
            <a:off x="838199" y="1122362"/>
            <a:ext cx="10527707" cy="3364179"/>
          </a:xfrm>
        </p:spPr>
        <p:txBody>
          <a:bodyPr lIns="0" anchor="b">
            <a:normAutofit/>
          </a:bodyPr>
          <a:lstStyle>
            <a:lvl1pPr algn="l">
              <a:defRPr lang="en-GB" sz="5400" b="0" kern="1200" dirty="0">
                <a:solidFill>
                  <a:schemeClr val="bg1"/>
                </a:solidFill>
                <a:latin typeface="+mj-lt"/>
                <a:ea typeface="+mj-ea"/>
                <a:cs typeface="+mj-cs"/>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7874E4E-658A-4130-B169-D84B1E188F4C}"/>
              </a:ext>
            </a:extLst>
          </p:cNvPr>
          <p:cNvSpPr>
            <a:spLocks noGrp="1"/>
          </p:cNvSpPr>
          <p:nvPr>
            <p:ph type="subTitle" idx="1"/>
          </p:nvPr>
        </p:nvSpPr>
        <p:spPr>
          <a:xfrm>
            <a:off x="838199" y="4563454"/>
            <a:ext cx="10527707" cy="1606610"/>
          </a:xfrm>
        </p:spPr>
        <p:txBody>
          <a:bodyPr lIns="0">
            <a:normAutofit/>
          </a:bodyPr>
          <a:lstStyle>
            <a:lvl1pPr marL="0" indent="0" algn="l">
              <a:buNone/>
              <a:defRPr lang="en-GB" sz="24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B4BB-3AA6-41D3-BBD0-0592815D103A}"/>
              </a:ext>
            </a:extLst>
          </p:cNvPr>
          <p:cNvSpPr>
            <a:spLocks noGrp="1"/>
          </p:cNvSpPr>
          <p:nvPr>
            <p:ph type="dt" sz="half" idx="10"/>
          </p:nvPr>
        </p:nvSpPr>
        <p:spPr/>
        <p:txBody>
          <a:bodyPr/>
          <a:lstStyle/>
          <a:p>
            <a:fld id="{C46AD439-C4CA-4719-9005-EB6EE156AADF}" type="datetime1">
              <a:rPr lang="en-GB" smtClean="0"/>
              <a:t>04/11/2022</a:t>
            </a:fld>
            <a:endParaRPr lang="en-GB"/>
          </a:p>
        </p:txBody>
      </p:sp>
      <p:sp>
        <p:nvSpPr>
          <p:cNvPr id="5" name="Footer Placeholder 4">
            <a:extLst>
              <a:ext uri="{FF2B5EF4-FFF2-40B4-BE49-F238E27FC236}">
                <a16:creationId xmlns:a16="http://schemas.microsoft.com/office/drawing/2014/main" id="{ED196E3F-DD7B-4CF1-8CCB-8EC1EE143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74AA5-7F3C-48F7-BBCE-89EF72A19E42}"/>
              </a:ext>
            </a:extLst>
          </p:cNvPr>
          <p:cNvSpPr>
            <a:spLocks noGrp="1"/>
          </p:cNvSpPr>
          <p:nvPr>
            <p:ph type="sldNum" sz="quarter" idx="12"/>
          </p:nvPr>
        </p:nvSpPr>
        <p:spPr/>
        <p:txBody>
          <a:bodyPr/>
          <a:lstStyle/>
          <a:p>
            <a:fld id="{80C09EF9-B2B1-4CDF-A903-08D723B35DB9}" type="slidenum">
              <a:rPr lang="en-GB" smtClean="0"/>
              <a:t>‹#›</a:t>
            </a:fld>
            <a:endParaRPr lang="en-GB"/>
          </a:p>
        </p:txBody>
      </p:sp>
    </p:spTree>
    <p:custDataLst>
      <p:tags r:id="rId1"/>
    </p:custDataLst>
    <p:extLst>
      <p:ext uri="{BB962C8B-B14F-4D97-AF65-F5344CB8AC3E}">
        <p14:creationId xmlns:p14="http://schemas.microsoft.com/office/powerpoint/2010/main" val="1246040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26FDCF7-0846-4571-A0EF-B5E510AEA3C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Rectangle 43">
            <a:extLst>
              <a:ext uri="{FF2B5EF4-FFF2-40B4-BE49-F238E27FC236}">
                <a16:creationId xmlns:a16="http://schemas.microsoft.com/office/drawing/2014/main" id="{9D11419E-1374-4D21-8571-7B5A09E04DFF}"/>
              </a:ext>
            </a:extLst>
          </p:cNvPr>
          <p:cNvSpPr>
            <a:spLocks noGrp="1" noChangeArrowheads="1"/>
          </p:cNvSpPr>
          <p:nvPr>
            <p:ph type="sldNum" sz="quarter" idx="10"/>
          </p:nvPr>
        </p:nvSpPr>
        <p:spPr/>
        <p:txBody>
          <a:bodyPr/>
          <a:lstStyle>
            <a:lvl1pPr>
              <a:defRPr/>
            </a:lvl1pPr>
          </a:lstStyle>
          <a:p>
            <a:pPr>
              <a:defRPr/>
            </a:pPr>
            <a:fld id="{68EF31B5-CAE8-4ECA-A352-4C0E501A4EAD}" type="slidenum">
              <a:rPr lang="en-US" altLang="en-US"/>
              <a:pPr>
                <a:defRPr/>
              </a:pPr>
              <a:t>‹#›</a:t>
            </a:fld>
            <a:endParaRPr lang="en-US" altLang="en-US"/>
          </a:p>
        </p:txBody>
      </p:sp>
    </p:spTree>
    <p:extLst>
      <p:ext uri="{BB962C8B-B14F-4D97-AF65-F5344CB8AC3E}">
        <p14:creationId xmlns:p14="http://schemas.microsoft.com/office/powerpoint/2010/main" val="378583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5B6CDCA-A8DA-4E17-9BD4-D89AEDC0C05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08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5E456C23-60F1-46F5-A717-6E3DBA700B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247"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384" y="273052"/>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2"/>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43">
            <a:extLst>
              <a:ext uri="{FF2B5EF4-FFF2-40B4-BE49-F238E27FC236}">
                <a16:creationId xmlns:a16="http://schemas.microsoft.com/office/drawing/2014/main" id="{80ED85CD-EB28-4136-954D-C929D1F42752}"/>
              </a:ext>
            </a:extLst>
          </p:cNvPr>
          <p:cNvSpPr>
            <a:spLocks noGrp="1" noChangeArrowheads="1"/>
          </p:cNvSpPr>
          <p:nvPr>
            <p:ph type="sldNum" sz="quarter" idx="10"/>
          </p:nvPr>
        </p:nvSpPr>
        <p:spPr/>
        <p:txBody>
          <a:bodyPr/>
          <a:lstStyle>
            <a:lvl1pPr>
              <a:defRPr/>
            </a:lvl1pPr>
          </a:lstStyle>
          <a:p>
            <a:pPr>
              <a:defRPr/>
            </a:pPr>
            <a:fld id="{C901C147-3F53-4737-A984-C9E217DC9C6E}" type="slidenum">
              <a:rPr lang="en-US" altLang="en-US"/>
              <a:pPr>
                <a:defRPr/>
              </a:pPr>
              <a:t>‹#›</a:t>
            </a:fld>
            <a:endParaRPr lang="en-US" altLang="en-US"/>
          </a:p>
        </p:txBody>
      </p:sp>
    </p:spTree>
    <p:extLst>
      <p:ext uri="{BB962C8B-B14F-4D97-AF65-F5344CB8AC3E}">
        <p14:creationId xmlns:p14="http://schemas.microsoft.com/office/powerpoint/2010/main" val="3264260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F8C8A566-0F99-47D0-82D0-39C498F2CA2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555"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43">
            <a:extLst>
              <a:ext uri="{FF2B5EF4-FFF2-40B4-BE49-F238E27FC236}">
                <a16:creationId xmlns:a16="http://schemas.microsoft.com/office/drawing/2014/main" id="{2DE52451-2F16-4900-A30D-15289810C799}"/>
              </a:ext>
            </a:extLst>
          </p:cNvPr>
          <p:cNvSpPr>
            <a:spLocks noGrp="1" noChangeArrowheads="1"/>
          </p:cNvSpPr>
          <p:nvPr>
            <p:ph type="sldNum" sz="quarter" idx="10"/>
          </p:nvPr>
        </p:nvSpPr>
        <p:spPr/>
        <p:txBody>
          <a:bodyPr/>
          <a:lstStyle>
            <a:lvl1pPr>
              <a:defRPr/>
            </a:lvl1pPr>
          </a:lstStyle>
          <a:p>
            <a:pPr>
              <a:defRPr/>
            </a:pPr>
            <a:fld id="{C181C327-B720-48DE-8025-9AF7FC47094A}" type="slidenum">
              <a:rPr lang="en-US" altLang="en-US"/>
              <a:pPr>
                <a:defRPr/>
              </a:pPr>
              <a:t>‹#›</a:t>
            </a:fld>
            <a:endParaRPr lang="en-US" altLang="en-US"/>
          </a:p>
        </p:txBody>
      </p:sp>
    </p:spTree>
    <p:extLst>
      <p:ext uri="{BB962C8B-B14F-4D97-AF65-F5344CB8AC3E}">
        <p14:creationId xmlns:p14="http://schemas.microsoft.com/office/powerpoint/2010/main" val="3920656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5BDBE1D3-6D47-4EED-850D-280C96375C7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3">
            <a:extLst>
              <a:ext uri="{FF2B5EF4-FFF2-40B4-BE49-F238E27FC236}">
                <a16:creationId xmlns:a16="http://schemas.microsoft.com/office/drawing/2014/main" id="{C0993624-2860-4CFF-B875-A51AA5E6E0AC}"/>
              </a:ext>
            </a:extLst>
          </p:cNvPr>
          <p:cNvSpPr>
            <a:spLocks noGrp="1" noChangeArrowheads="1"/>
          </p:cNvSpPr>
          <p:nvPr>
            <p:ph type="sldNum" sz="quarter" idx="10"/>
          </p:nvPr>
        </p:nvSpPr>
        <p:spPr/>
        <p:txBody>
          <a:bodyPr/>
          <a:lstStyle>
            <a:lvl1pPr>
              <a:defRPr/>
            </a:lvl1pPr>
          </a:lstStyle>
          <a:p>
            <a:pPr>
              <a:defRPr/>
            </a:pPr>
            <a:fld id="{41D8933B-94AA-4987-81A2-00419EB78638}" type="slidenum">
              <a:rPr lang="en-US" altLang="en-US"/>
              <a:pPr>
                <a:defRPr/>
              </a:pPr>
              <a:t>‹#›</a:t>
            </a:fld>
            <a:endParaRPr lang="en-US" altLang="en-US"/>
          </a:p>
        </p:txBody>
      </p:sp>
    </p:spTree>
    <p:extLst>
      <p:ext uri="{BB962C8B-B14F-4D97-AF65-F5344CB8AC3E}">
        <p14:creationId xmlns:p14="http://schemas.microsoft.com/office/powerpoint/2010/main" val="45047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BED6C3C8-D77B-4892-AF91-7C094F9A6FF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280770" y="0"/>
            <a:ext cx="2911231" cy="5892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3170" y="0"/>
            <a:ext cx="8550031" cy="589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3">
            <a:extLst>
              <a:ext uri="{FF2B5EF4-FFF2-40B4-BE49-F238E27FC236}">
                <a16:creationId xmlns:a16="http://schemas.microsoft.com/office/drawing/2014/main" id="{BAF6CF6B-1ACB-4720-A0EB-449295D3AEAD}"/>
              </a:ext>
            </a:extLst>
          </p:cNvPr>
          <p:cNvSpPr>
            <a:spLocks noGrp="1" noChangeArrowheads="1"/>
          </p:cNvSpPr>
          <p:nvPr>
            <p:ph type="sldNum" sz="quarter" idx="10"/>
          </p:nvPr>
        </p:nvSpPr>
        <p:spPr/>
        <p:txBody>
          <a:bodyPr/>
          <a:lstStyle>
            <a:lvl1pPr>
              <a:defRPr/>
            </a:lvl1pPr>
          </a:lstStyle>
          <a:p>
            <a:pPr>
              <a:defRPr/>
            </a:pPr>
            <a:fld id="{219DC6B1-D4F8-433F-AF67-419839735510}" type="slidenum">
              <a:rPr lang="en-US" altLang="en-US"/>
              <a:pPr>
                <a:defRPr/>
              </a:pPr>
              <a:t>‹#›</a:t>
            </a:fld>
            <a:endParaRPr lang="en-US" altLang="en-US"/>
          </a:p>
        </p:txBody>
      </p:sp>
    </p:spTree>
    <p:extLst>
      <p:ext uri="{BB962C8B-B14F-4D97-AF65-F5344CB8AC3E}">
        <p14:creationId xmlns:p14="http://schemas.microsoft.com/office/powerpoint/2010/main" val="435178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58F89518-782A-4872-8759-7D13A47EEB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3170" y="1"/>
            <a:ext cx="11648831" cy="7350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804986" y="1081088"/>
            <a:ext cx="5310553"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303109" y="1081088"/>
            <a:ext cx="5312508" cy="232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303109" y="3562350"/>
            <a:ext cx="5312508" cy="233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3">
            <a:extLst>
              <a:ext uri="{FF2B5EF4-FFF2-40B4-BE49-F238E27FC236}">
                <a16:creationId xmlns:a16="http://schemas.microsoft.com/office/drawing/2014/main" id="{3CC8279F-A736-401A-B92A-271520F92961}"/>
              </a:ext>
            </a:extLst>
          </p:cNvPr>
          <p:cNvSpPr>
            <a:spLocks noGrp="1" noChangeArrowheads="1"/>
          </p:cNvSpPr>
          <p:nvPr>
            <p:ph type="sldNum" sz="quarter" idx="10"/>
          </p:nvPr>
        </p:nvSpPr>
        <p:spPr/>
        <p:txBody>
          <a:bodyPr/>
          <a:lstStyle>
            <a:lvl1pPr>
              <a:defRPr/>
            </a:lvl1pPr>
          </a:lstStyle>
          <a:p>
            <a:pPr>
              <a:defRPr/>
            </a:pPr>
            <a:fld id="{996F6664-ABAF-4B3A-8F14-01AEEE8AFD7F}" type="slidenum">
              <a:rPr lang="en-US" altLang="en-US"/>
              <a:pPr>
                <a:defRPr/>
              </a:pPr>
              <a:t>‹#›</a:t>
            </a:fld>
            <a:endParaRPr lang="en-US" altLang="en-US"/>
          </a:p>
        </p:txBody>
      </p:sp>
    </p:spTree>
    <p:extLst>
      <p:ext uri="{BB962C8B-B14F-4D97-AF65-F5344CB8AC3E}">
        <p14:creationId xmlns:p14="http://schemas.microsoft.com/office/powerpoint/2010/main" val="3264905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F2EF86FF-60D4-4384-9FB6-EF6A58557EF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3170" y="1"/>
            <a:ext cx="11648831" cy="735013"/>
          </a:xfrm>
        </p:spPr>
        <p:txBody>
          <a:bodyPr/>
          <a:lstStyle/>
          <a:p>
            <a:r>
              <a:rPr lang="en-US"/>
              <a:t>Click to edit Master title style</a:t>
            </a:r>
            <a:endParaRPr lang="en-GB"/>
          </a:p>
        </p:txBody>
      </p:sp>
      <p:sp>
        <p:nvSpPr>
          <p:cNvPr id="3" name="Table Placeholder 2"/>
          <p:cNvSpPr>
            <a:spLocks noGrp="1"/>
          </p:cNvSpPr>
          <p:nvPr>
            <p:ph type="tbl" idx="1"/>
          </p:nvPr>
        </p:nvSpPr>
        <p:spPr>
          <a:xfrm>
            <a:off x="804984" y="1081088"/>
            <a:ext cx="10810632" cy="4811712"/>
          </a:xfrm>
        </p:spPr>
        <p:txBody>
          <a:bodyPr/>
          <a:lstStyle/>
          <a:p>
            <a:pPr lvl="0"/>
            <a:endParaRPr lang="en-GB" noProof="0"/>
          </a:p>
        </p:txBody>
      </p:sp>
      <p:sp>
        <p:nvSpPr>
          <p:cNvPr id="6" name="Rectangle 43">
            <a:extLst>
              <a:ext uri="{FF2B5EF4-FFF2-40B4-BE49-F238E27FC236}">
                <a16:creationId xmlns:a16="http://schemas.microsoft.com/office/drawing/2014/main" id="{F0CAA860-4FA4-472B-BEC4-432686DF623A}"/>
              </a:ext>
            </a:extLst>
          </p:cNvPr>
          <p:cNvSpPr>
            <a:spLocks noGrp="1" noChangeArrowheads="1"/>
          </p:cNvSpPr>
          <p:nvPr>
            <p:ph type="sldNum" sz="quarter" idx="10"/>
          </p:nvPr>
        </p:nvSpPr>
        <p:spPr/>
        <p:txBody>
          <a:bodyPr/>
          <a:lstStyle>
            <a:lvl1pPr>
              <a:defRPr/>
            </a:lvl1pPr>
          </a:lstStyle>
          <a:p>
            <a:pPr>
              <a:defRPr/>
            </a:pPr>
            <a:fld id="{88F229F5-A436-4FF8-964C-642C8EC9846A}" type="slidenum">
              <a:rPr lang="en-US" altLang="en-US"/>
              <a:pPr>
                <a:defRPr/>
              </a:pPr>
              <a:t>‹#›</a:t>
            </a:fld>
            <a:endParaRPr lang="en-US" altLang="en-US"/>
          </a:p>
        </p:txBody>
      </p:sp>
    </p:spTree>
    <p:extLst>
      <p:ext uri="{BB962C8B-B14F-4D97-AF65-F5344CB8AC3E}">
        <p14:creationId xmlns:p14="http://schemas.microsoft.com/office/powerpoint/2010/main" val="2911633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Line 43">
            <a:extLst>
              <a:ext uri="{FF2B5EF4-FFF2-40B4-BE49-F238E27FC236}">
                <a16:creationId xmlns:a16="http://schemas.microsoft.com/office/drawing/2014/main" id="{D6102138-E78E-429C-8DCB-36E4A5C0D897}"/>
              </a:ext>
            </a:extLst>
          </p:cNvPr>
          <p:cNvSpPr>
            <a:spLocks noChangeShapeType="1"/>
          </p:cNvSpPr>
          <p:nvPr/>
        </p:nvSpPr>
        <p:spPr bwMode="auto">
          <a:xfrm>
            <a:off x="0" y="6326188"/>
            <a:ext cx="12192000" cy="0"/>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 name="Text Box 47">
            <a:extLst>
              <a:ext uri="{FF2B5EF4-FFF2-40B4-BE49-F238E27FC236}">
                <a16:creationId xmlns:a16="http://schemas.microsoft.com/office/drawing/2014/main" id="{DD69D1BB-64D1-4EE1-AAB5-A6FF85992E73}"/>
              </a:ext>
            </a:extLst>
          </p:cNvPr>
          <p:cNvSpPr txBox="1">
            <a:spLocks noChangeArrowheads="1"/>
          </p:cNvSpPr>
          <p:nvPr userDrawn="1"/>
        </p:nvSpPr>
        <p:spPr bwMode="auto">
          <a:xfrm>
            <a:off x="687917" y="6450013"/>
            <a:ext cx="29802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i="1">
                <a:solidFill>
                  <a:schemeClr val="bg2"/>
                </a:solidFill>
                <a:latin typeface="Arial" charset="0"/>
              </a:defRPr>
            </a:lvl1pPr>
            <a:lvl2pPr marL="742950" indent="-285750" eaLnBrk="0" hangingPunct="0">
              <a:defRPr sz="1200" b="1" i="1">
                <a:solidFill>
                  <a:schemeClr val="bg2"/>
                </a:solidFill>
                <a:latin typeface="Arial" charset="0"/>
              </a:defRPr>
            </a:lvl2pPr>
            <a:lvl3pPr marL="1143000" indent="-228600" eaLnBrk="0" hangingPunct="0">
              <a:defRPr sz="1200" b="1" i="1">
                <a:solidFill>
                  <a:schemeClr val="bg2"/>
                </a:solidFill>
                <a:latin typeface="Arial" charset="0"/>
              </a:defRPr>
            </a:lvl3pPr>
            <a:lvl4pPr marL="1600200" indent="-228600" eaLnBrk="0" hangingPunct="0">
              <a:defRPr sz="1200" b="1" i="1">
                <a:solidFill>
                  <a:schemeClr val="bg2"/>
                </a:solidFill>
                <a:latin typeface="Arial" charset="0"/>
              </a:defRPr>
            </a:lvl4pPr>
            <a:lvl5pPr marL="2057400" indent="-228600" eaLnBrk="0" hangingPunct="0">
              <a:defRPr sz="1200" b="1" i="1">
                <a:solidFill>
                  <a:schemeClr val="bg2"/>
                </a:solidFill>
                <a:latin typeface="Arial" charset="0"/>
              </a:defRPr>
            </a:lvl5pPr>
            <a:lvl6pPr marL="2514600" indent="-228600" algn="ctr" eaLnBrk="0" fontAlgn="base" hangingPunct="0">
              <a:spcBef>
                <a:spcPct val="50000"/>
              </a:spcBef>
              <a:spcAft>
                <a:spcPct val="0"/>
              </a:spcAft>
              <a:defRPr sz="1200" b="1" i="1">
                <a:solidFill>
                  <a:schemeClr val="bg2"/>
                </a:solidFill>
                <a:latin typeface="Arial" charset="0"/>
              </a:defRPr>
            </a:lvl6pPr>
            <a:lvl7pPr marL="2971800" indent="-228600" algn="ctr" eaLnBrk="0" fontAlgn="base" hangingPunct="0">
              <a:spcBef>
                <a:spcPct val="50000"/>
              </a:spcBef>
              <a:spcAft>
                <a:spcPct val="0"/>
              </a:spcAft>
              <a:defRPr sz="1200" b="1" i="1">
                <a:solidFill>
                  <a:schemeClr val="bg2"/>
                </a:solidFill>
                <a:latin typeface="Arial" charset="0"/>
              </a:defRPr>
            </a:lvl7pPr>
            <a:lvl8pPr marL="3429000" indent="-228600" algn="ctr" eaLnBrk="0" fontAlgn="base" hangingPunct="0">
              <a:spcBef>
                <a:spcPct val="50000"/>
              </a:spcBef>
              <a:spcAft>
                <a:spcPct val="0"/>
              </a:spcAft>
              <a:defRPr sz="1200" b="1" i="1">
                <a:solidFill>
                  <a:schemeClr val="bg2"/>
                </a:solidFill>
                <a:latin typeface="Arial" charset="0"/>
              </a:defRPr>
            </a:lvl8pPr>
            <a:lvl9pPr marL="3886200" indent="-228600" algn="ctr" eaLnBrk="0" fontAlgn="base" hangingPunct="0">
              <a:spcBef>
                <a:spcPct val="50000"/>
              </a:spcBef>
              <a:spcAft>
                <a:spcPct val="0"/>
              </a:spcAft>
              <a:defRPr sz="1200" b="1" i="1">
                <a:solidFill>
                  <a:schemeClr val="bg2"/>
                </a:solidFill>
                <a:latin typeface="Arial" charset="0"/>
              </a:defRPr>
            </a:lvl9pPr>
          </a:lstStyle>
          <a:p>
            <a:pPr eaLnBrk="1" hangingPunct="1">
              <a:defRPr/>
            </a:pPr>
            <a:r>
              <a:rPr lang="en-GB" sz="1400" b="0" i="0">
                <a:solidFill>
                  <a:schemeClr val="tx1"/>
                </a:solidFill>
                <a:latin typeface="Myriad Pro Light" pitchFamily="34" charset="0"/>
                <a:cs typeface="+mn-cs"/>
              </a:rPr>
              <a:t>www.</a:t>
            </a:r>
            <a:r>
              <a:rPr lang="en-GB" sz="1400" b="0" i="0">
                <a:solidFill>
                  <a:srgbClr val="FF3300"/>
                </a:solidFill>
                <a:latin typeface="Myriad Pro Light" pitchFamily="34" charset="0"/>
                <a:cs typeface="+mn-cs"/>
              </a:rPr>
              <a:t>guinness</a:t>
            </a:r>
            <a:r>
              <a:rPr lang="en-GB" sz="1400" b="0" i="0">
                <a:solidFill>
                  <a:schemeClr val="tx1"/>
                </a:solidFill>
                <a:latin typeface="Myriad Pro Light" pitchFamily="34" charset="0"/>
                <a:cs typeface="+mn-cs"/>
              </a:rPr>
              <a:t>funds.com</a:t>
            </a:r>
            <a:endParaRPr lang="en-US" sz="1400" b="0" i="0">
              <a:solidFill>
                <a:schemeClr val="tx1"/>
              </a:solidFill>
              <a:latin typeface="Myriad Pro Light" pitchFamily="34" charset="0"/>
              <a:cs typeface="+mn-cs"/>
            </a:endParaRPr>
          </a:p>
        </p:txBody>
      </p:sp>
      <p:pic>
        <p:nvPicPr>
          <p:cNvPr id="4" name="Picture 9">
            <a:extLst>
              <a:ext uri="{FF2B5EF4-FFF2-40B4-BE49-F238E27FC236}">
                <a16:creationId xmlns:a16="http://schemas.microsoft.com/office/drawing/2014/main" id="{48BF7605-0857-43DA-89F8-3EFEF9FA7B0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118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43173" y="2"/>
            <a:ext cx="11648831" cy="735013"/>
          </a:xfrm>
        </p:spPr>
        <p:txBody>
          <a:bodyPr/>
          <a:lstStyle/>
          <a:p>
            <a:r>
              <a:rPr lang="en-US"/>
              <a:t>Click to edit Master title style</a:t>
            </a:r>
            <a:endParaRPr lang="en-GB"/>
          </a:p>
        </p:txBody>
      </p:sp>
      <p:sp>
        <p:nvSpPr>
          <p:cNvPr id="3" name="SmartArt Placeholder 2"/>
          <p:cNvSpPr>
            <a:spLocks noGrp="1"/>
          </p:cNvSpPr>
          <p:nvPr>
            <p:ph type="dgm" idx="1"/>
          </p:nvPr>
        </p:nvSpPr>
        <p:spPr>
          <a:xfrm>
            <a:off x="582245" y="1052513"/>
            <a:ext cx="10810632" cy="4811712"/>
          </a:xfrm>
        </p:spPr>
        <p:txBody>
          <a:bodyPr/>
          <a:lstStyle/>
          <a:p>
            <a:pPr lvl="0"/>
            <a:endParaRPr lang="en-GB" noProof="0"/>
          </a:p>
        </p:txBody>
      </p:sp>
      <p:sp>
        <p:nvSpPr>
          <p:cNvPr id="4" name="Rectangle 43">
            <a:extLst>
              <a:ext uri="{FF2B5EF4-FFF2-40B4-BE49-F238E27FC236}">
                <a16:creationId xmlns:a16="http://schemas.microsoft.com/office/drawing/2014/main" id="{06F569E5-5E10-400C-85E8-7EE7783BB2F9}"/>
              </a:ext>
            </a:extLst>
          </p:cNvPr>
          <p:cNvSpPr>
            <a:spLocks noGrp="1" noChangeArrowheads="1"/>
          </p:cNvSpPr>
          <p:nvPr>
            <p:ph type="sldNum" sz="quarter" idx="10"/>
          </p:nvPr>
        </p:nvSpPr>
        <p:spPr>
          <a:ln/>
        </p:spPr>
        <p:txBody>
          <a:bodyPr/>
          <a:lstStyle>
            <a:lvl1pPr>
              <a:defRPr/>
            </a:lvl1pPr>
          </a:lstStyle>
          <a:p>
            <a:pPr>
              <a:defRPr/>
            </a:pPr>
            <a:fld id="{1265402F-4BB7-4674-B35F-5D90F7DB838D}" type="slidenum">
              <a:rPr lang="en-US" altLang="en-US"/>
              <a:pPr>
                <a:defRPr/>
              </a:pPr>
              <a:t>‹#›</a:t>
            </a:fld>
            <a:endParaRPr lang="en-US" altLang="en-US"/>
          </a:p>
        </p:txBody>
      </p:sp>
    </p:spTree>
    <p:extLst>
      <p:ext uri="{BB962C8B-B14F-4D97-AF65-F5344CB8AC3E}">
        <p14:creationId xmlns:p14="http://schemas.microsoft.com/office/powerpoint/2010/main" val="119462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670E-FECE-4D91-9644-6F6871BB54E2}"/>
              </a:ext>
            </a:extLst>
          </p:cNvPr>
          <p:cNvSpPr>
            <a:spLocks noGrp="1"/>
          </p:cNvSpPr>
          <p:nvPr>
            <p:ph type="ctrTitle"/>
          </p:nvPr>
        </p:nvSpPr>
        <p:spPr>
          <a:xfrm>
            <a:off x="838199" y="1122362"/>
            <a:ext cx="10527707" cy="3364179"/>
          </a:xfrm>
        </p:spPr>
        <p:txBody>
          <a:bodyPr lIns="0" anchor="b">
            <a:normAutofit/>
          </a:bodyPr>
          <a:lstStyle>
            <a:lvl1pPr algn="l">
              <a:defRPr lang="en-GB" sz="5400" b="0" kern="1200" dirty="0">
                <a:solidFill>
                  <a:schemeClr val="bg1"/>
                </a:solidFill>
                <a:latin typeface="+mj-lt"/>
                <a:ea typeface="+mj-ea"/>
                <a:cs typeface="+mj-cs"/>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7874E4E-658A-4130-B169-D84B1E188F4C}"/>
              </a:ext>
            </a:extLst>
          </p:cNvPr>
          <p:cNvSpPr>
            <a:spLocks noGrp="1"/>
          </p:cNvSpPr>
          <p:nvPr>
            <p:ph type="subTitle" idx="1"/>
          </p:nvPr>
        </p:nvSpPr>
        <p:spPr>
          <a:xfrm>
            <a:off x="838199" y="4563454"/>
            <a:ext cx="10527707" cy="1606610"/>
          </a:xfrm>
        </p:spPr>
        <p:txBody>
          <a:bodyPr lIns="0">
            <a:normAutofit/>
          </a:bodyPr>
          <a:lstStyle>
            <a:lvl1pPr marL="0" indent="0" algn="l">
              <a:buNone/>
              <a:defRPr lang="en-GB" sz="24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B4BB-3AA6-41D3-BBD0-0592815D103A}"/>
              </a:ext>
            </a:extLst>
          </p:cNvPr>
          <p:cNvSpPr>
            <a:spLocks noGrp="1"/>
          </p:cNvSpPr>
          <p:nvPr>
            <p:ph type="dt" sz="half" idx="10"/>
          </p:nvPr>
        </p:nvSpPr>
        <p:spPr/>
        <p:txBody>
          <a:bodyPr/>
          <a:lstStyle/>
          <a:p>
            <a:fld id="{043B1F32-A01E-40E4-BC84-E63A75591897}" type="datetime1">
              <a:rPr lang="en-GB" smtClean="0"/>
              <a:t>04/11/2022</a:t>
            </a:fld>
            <a:endParaRPr lang="en-GB"/>
          </a:p>
        </p:txBody>
      </p:sp>
      <p:sp>
        <p:nvSpPr>
          <p:cNvPr id="5" name="Footer Placeholder 4">
            <a:extLst>
              <a:ext uri="{FF2B5EF4-FFF2-40B4-BE49-F238E27FC236}">
                <a16:creationId xmlns:a16="http://schemas.microsoft.com/office/drawing/2014/main" id="{ED196E3F-DD7B-4CF1-8CCB-8EC1EE143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74AA5-7F3C-48F7-BBCE-89EF72A19E42}"/>
              </a:ext>
            </a:extLst>
          </p:cNvPr>
          <p:cNvSpPr>
            <a:spLocks noGrp="1"/>
          </p:cNvSpPr>
          <p:nvPr>
            <p:ph type="sldNum" sz="quarter" idx="12"/>
          </p:nvPr>
        </p:nvSpPr>
        <p:spPr/>
        <p:txBody>
          <a:bodyPr/>
          <a:lstStyle/>
          <a:p>
            <a:fld id="{80C09EF9-B2B1-4CDF-A903-08D723B35DB9}" type="slidenum">
              <a:rPr lang="en-GB" smtClean="0"/>
              <a:t>‹#›</a:t>
            </a:fld>
            <a:endParaRPr lang="en-GB"/>
          </a:p>
        </p:txBody>
      </p:sp>
    </p:spTree>
    <p:custDataLst>
      <p:tags r:id="rId1"/>
    </p:custDataLst>
    <p:extLst>
      <p:ext uri="{BB962C8B-B14F-4D97-AF65-F5344CB8AC3E}">
        <p14:creationId xmlns:p14="http://schemas.microsoft.com/office/powerpoint/2010/main" val="3859007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4_Title Slide">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A59DAD4C-777A-420E-95CC-10E11C337E10}"/>
              </a:ext>
            </a:extLst>
          </p:cNvPr>
          <p:cNvSpPr>
            <a:spLocks noChangeArrowheads="1"/>
          </p:cNvSpPr>
          <p:nvPr/>
        </p:nvSpPr>
        <p:spPr bwMode="auto">
          <a:xfrm>
            <a:off x="1" y="1"/>
            <a:ext cx="539751" cy="10525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Myriad Pro Light" pitchFamily="34" charset="0"/>
                <a:cs typeface="Arial" charset="0"/>
              </a:defRPr>
            </a:lvl1pPr>
            <a:lvl2pPr marL="742950" indent="-285750" eaLnBrk="0" hangingPunct="0">
              <a:defRPr sz="1600">
                <a:solidFill>
                  <a:schemeClr val="tx1"/>
                </a:solidFill>
                <a:latin typeface="Myriad Pro Light" pitchFamily="34" charset="0"/>
                <a:cs typeface="Arial" charset="0"/>
              </a:defRPr>
            </a:lvl2pPr>
            <a:lvl3pPr marL="1143000" indent="-228600" eaLnBrk="0" hangingPunct="0">
              <a:defRPr sz="1600">
                <a:solidFill>
                  <a:schemeClr val="tx1"/>
                </a:solidFill>
                <a:latin typeface="Myriad Pro Light" pitchFamily="34" charset="0"/>
                <a:cs typeface="Arial" charset="0"/>
              </a:defRPr>
            </a:lvl3pPr>
            <a:lvl4pPr marL="1600200" indent="-228600" eaLnBrk="0" hangingPunct="0">
              <a:defRPr sz="1600">
                <a:solidFill>
                  <a:schemeClr val="tx1"/>
                </a:solidFill>
                <a:latin typeface="Myriad Pro Light" pitchFamily="34" charset="0"/>
                <a:cs typeface="Arial" charset="0"/>
              </a:defRPr>
            </a:lvl4pPr>
            <a:lvl5pPr marL="2057400" indent="-228600" eaLnBrk="0" hangingPunct="0">
              <a:defRPr sz="1600">
                <a:solidFill>
                  <a:schemeClr val="tx1"/>
                </a:solidFill>
                <a:latin typeface="Myriad Pro Light" pitchFamily="34" charset="0"/>
                <a:cs typeface="Arial"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charset="0"/>
              </a:defRPr>
            </a:lvl9pPr>
          </a:lstStyle>
          <a:p>
            <a:pPr eaLnBrk="1" hangingPunct="1">
              <a:defRPr/>
            </a:pPr>
            <a:endParaRPr lang="en-GB" altLang="en-US" sz="1600"/>
          </a:p>
        </p:txBody>
      </p:sp>
      <p:sp>
        <p:nvSpPr>
          <p:cNvPr id="4" name="Line 9">
            <a:extLst>
              <a:ext uri="{FF2B5EF4-FFF2-40B4-BE49-F238E27FC236}">
                <a16:creationId xmlns:a16="http://schemas.microsoft.com/office/drawing/2014/main" id="{F1484555-ABEC-42E0-9B2D-0E65177F2982}"/>
              </a:ext>
            </a:extLst>
          </p:cNvPr>
          <p:cNvSpPr>
            <a:spLocks noChangeShapeType="1"/>
          </p:cNvSpPr>
          <p:nvPr/>
        </p:nvSpPr>
        <p:spPr bwMode="auto">
          <a:xfrm>
            <a:off x="0" y="1052513"/>
            <a:ext cx="121920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 name="Line 43">
            <a:extLst>
              <a:ext uri="{FF2B5EF4-FFF2-40B4-BE49-F238E27FC236}">
                <a16:creationId xmlns:a16="http://schemas.microsoft.com/office/drawing/2014/main" id="{B2415FAB-879B-4D76-BF1E-F204FBF97116}"/>
              </a:ext>
            </a:extLst>
          </p:cNvPr>
          <p:cNvSpPr>
            <a:spLocks noChangeShapeType="1"/>
          </p:cNvSpPr>
          <p:nvPr/>
        </p:nvSpPr>
        <p:spPr bwMode="auto">
          <a:xfrm>
            <a:off x="0" y="6326188"/>
            <a:ext cx="12192000" cy="0"/>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7" name="Picture 11">
            <a:extLst>
              <a:ext uri="{FF2B5EF4-FFF2-40B4-BE49-F238E27FC236}">
                <a16:creationId xmlns:a16="http://schemas.microsoft.com/office/drawing/2014/main" id="{013B43B2-D3E5-4FB8-AF48-11AEEF50795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4" y="6450014"/>
            <a:ext cx="19198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51" name="Rectangle 35"/>
          <p:cNvSpPr>
            <a:spLocks noGrp="1" noChangeArrowheads="1"/>
          </p:cNvSpPr>
          <p:nvPr>
            <p:ph type="subTitle" sz="quarter" idx="1"/>
          </p:nvPr>
        </p:nvSpPr>
        <p:spPr>
          <a:xfrm>
            <a:off x="902681" y="1924050"/>
            <a:ext cx="5871308" cy="3287713"/>
          </a:xfrm>
        </p:spPr>
        <p:txBody>
          <a:bodyPr/>
          <a:lstStyle>
            <a:lvl1pPr marL="0" indent="0">
              <a:buFont typeface="Wingdings" pitchFamily="2" charset="2"/>
              <a:buNone/>
              <a:defRPr sz="2400"/>
            </a:lvl1pPr>
          </a:lstStyle>
          <a:p>
            <a:pPr lvl="0"/>
            <a:r>
              <a:rPr lang="en-US" noProof="0"/>
              <a:t>Click to edit Master subtitle style</a:t>
            </a:r>
          </a:p>
        </p:txBody>
      </p:sp>
      <p:sp>
        <p:nvSpPr>
          <p:cNvPr id="8" name="Rectangle 43">
            <a:extLst>
              <a:ext uri="{FF2B5EF4-FFF2-40B4-BE49-F238E27FC236}">
                <a16:creationId xmlns:a16="http://schemas.microsoft.com/office/drawing/2014/main" id="{53788149-C0F9-458E-8CC7-2758FE433944}"/>
              </a:ext>
            </a:extLst>
          </p:cNvPr>
          <p:cNvSpPr>
            <a:spLocks noGrp="1" noChangeArrowheads="1"/>
          </p:cNvSpPr>
          <p:nvPr>
            <p:ph type="sldNum" sz="quarter" idx="10"/>
          </p:nvPr>
        </p:nvSpPr>
        <p:spPr/>
        <p:txBody>
          <a:bodyPr/>
          <a:lstStyle>
            <a:lvl1pPr>
              <a:defRPr/>
            </a:lvl1pPr>
          </a:lstStyle>
          <a:p>
            <a:pPr>
              <a:defRPr/>
            </a:pPr>
            <a:fld id="{70D8E8EF-343D-4B63-B48E-97E706DC5DA4}" type="slidenum">
              <a:rPr lang="en-US" altLang="en-US"/>
              <a:pPr>
                <a:defRPr/>
              </a:pPr>
              <a:t>‹#›</a:t>
            </a:fld>
            <a:endParaRPr lang="en-US" altLang="en-US"/>
          </a:p>
        </p:txBody>
      </p:sp>
    </p:spTree>
    <p:extLst>
      <p:ext uri="{BB962C8B-B14F-4D97-AF65-F5344CB8AC3E}">
        <p14:creationId xmlns:p14="http://schemas.microsoft.com/office/powerpoint/2010/main" val="3692047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A4FF-79BB-4E3C-B0F7-340171DB33F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E3F801A-663A-44C5-A3BF-C2264CE8525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69CFCD-7A24-4CB0-98FF-6A79AD95E6A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2B50D90-ACEE-43AF-81B4-00F8495B8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E1566-E528-492C-85A8-B14867C22641}"/>
              </a:ext>
            </a:extLst>
          </p:cNvPr>
          <p:cNvSpPr>
            <a:spLocks noGrp="1"/>
          </p:cNvSpPr>
          <p:nvPr>
            <p:ph type="sldNum" sz="quarter" idx="12"/>
          </p:nvPr>
        </p:nvSpPr>
        <p:spPr/>
        <p:txBody>
          <a:bodyPr/>
          <a:lstStyle/>
          <a:p>
            <a:fld id="{861F354E-2086-4AE7-AFDE-E493EB196469}" type="slidenum">
              <a:rPr lang="en-GB" smtClean="0"/>
              <a:t>‹#›</a:t>
            </a:fld>
            <a:endParaRPr lang="en-GB"/>
          </a:p>
        </p:txBody>
      </p:sp>
    </p:spTree>
    <p:extLst>
      <p:ext uri="{BB962C8B-B14F-4D97-AF65-F5344CB8AC3E}">
        <p14:creationId xmlns:p14="http://schemas.microsoft.com/office/powerpoint/2010/main" val="23857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670E-FECE-4D91-9644-6F6871BB54E2}"/>
              </a:ext>
            </a:extLst>
          </p:cNvPr>
          <p:cNvSpPr>
            <a:spLocks noGrp="1"/>
          </p:cNvSpPr>
          <p:nvPr>
            <p:ph type="ctrTitle"/>
          </p:nvPr>
        </p:nvSpPr>
        <p:spPr>
          <a:xfrm>
            <a:off x="838199" y="1122362"/>
            <a:ext cx="10527707" cy="3364179"/>
          </a:xfrm>
        </p:spPr>
        <p:txBody>
          <a:bodyPr lIns="0" anchor="b">
            <a:normAutofit/>
          </a:bodyPr>
          <a:lstStyle>
            <a:lvl1pPr algn="l">
              <a:defRPr lang="en-GB" sz="5400" b="0" kern="1200" dirty="0">
                <a:solidFill>
                  <a:schemeClr val="bg1"/>
                </a:solidFill>
                <a:latin typeface="+mj-lt"/>
                <a:ea typeface="+mj-ea"/>
                <a:cs typeface="+mj-cs"/>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7874E4E-658A-4130-B169-D84B1E188F4C}"/>
              </a:ext>
            </a:extLst>
          </p:cNvPr>
          <p:cNvSpPr>
            <a:spLocks noGrp="1"/>
          </p:cNvSpPr>
          <p:nvPr>
            <p:ph type="subTitle" idx="1"/>
          </p:nvPr>
        </p:nvSpPr>
        <p:spPr>
          <a:xfrm>
            <a:off x="838199" y="4563454"/>
            <a:ext cx="10527707" cy="1606610"/>
          </a:xfrm>
        </p:spPr>
        <p:txBody>
          <a:bodyPr lIns="0">
            <a:normAutofit/>
          </a:bodyPr>
          <a:lstStyle>
            <a:lvl1pPr marL="0" indent="0" algn="l">
              <a:buNone/>
              <a:defRPr lang="en-GB" sz="24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B4BB-3AA6-41D3-BBD0-0592815D103A}"/>
              </a:ext>
            </a:extLst>
          </p:cNvPr>
          <p:cNvSpPr>
            <a:spLocks noGrp="1"/>
          </p:cNvSpPr>
          <p:nvPr>
            <p:ph type="dt" sz="half" idx="10"/>
          </p:nvPr>
        </p:nvSpPr>
        <p:spPr/>
        <p:txBody>
          <a:bodyPr/>
          <a:lstStyle/>
          <a:p>
            <a:fld id="{AE0D4324-B381-4E63-9DBA-FFD2E9CCF414}" type="datetime1">
              <a:rPr lang="en-GB" smtClean="0"/>
              <a:t>04/11/2022</a:t>
            </a:fld>
            <a:endParaRPr lang="en-GB"/>
          </a:p>
        </p:txBody>
      </p:sp>
      <p:sp>
        <p:nvSpPr>
          <p:cNvPr id="5" name="Footer Placeholder 4">
            <a:extLst>
              <a:ext uri="{FF2B5EF4-FFF2-40B4-BE49-F238E27FC236}">
                <a16:creationId xmlns:a16="http://schemas.microsoft.com/office/drawing/2014/main" id="{ED196E3F-DD7B-4CF1-8CCB-8EC1EE143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74AA5-7F3C-48F7-BBCE-89EF72A19E42}"/>
              </a:ext>
            </a:extLst>
          </p:cNvPr>
          <p:cNvSpPr>
            <a:spLocks noGrp="1"/>
          </p:cNvSpPr>
          <p:nvPr>
            <p:ph type="sldNum" sz="quarter" idx="12"/>
          </p:nvPr>
        </p:nvSpPr>
        <p:spPr/>
        <p:txBody>
          <a:bodyPr/>
          <a:lstStyle/>
          <a:p>
            <a:fld id="{80C09EF9-B2B1-4CDF-A903-08D723B35DB9}" type="slidenum">
              <a:rPr lang="en-GB" smtClean="0"/>
              <a:t>‹#›</a:t>
            </a:fld>
            <a:endParaRPr lang="en-GB"/>
          </a:p>
        </p:txBody>
      </p:sp>
    </p:spTree>
    <p:custDataLst>
      <p:tags r:id="rId1"/>
    </p:custDataLst>
    <p:extLst>
      <p:ext uri="{BB962C8B-B14F-4D97-AF65-F5344CB8AC3E}">
        <p14:creationId xmlns:p14="http://schemas.microsoft.com/office/powerpoint/2010/main" val="180948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670E-FECE-4D91-9644-6F6871BB54E2}"/>
              </a:ext>
            </a:extLst>
          </p:cNvPr>
          <p:cNvSpPr>
            <a:spLocks noGrp="1"/>
          </p:cNvSpPr>
          <p:nvPr>
            <p:ph type="ctrTitle"/>
          </p:nvPr>
        </p:nvSpPr>
        <p:spPr>
          <a:xfrm>
            <a:off x="838199" y="1122362"/>
            <a:ext cx="10527707" cy="3364179"/>
          </a:xfrm>
        </p:spPr>
        <p:txBody>
          <a:bodyPr lIns="0" anchor="b">
            <a:normAutofit/>
          </a:bodyPr>
          <a:lstStyle>
            <a:lvl1pPr algn="l">
              <a:defRPr lang="en-GB" sz="5400" b="0" kern="1200" dirty="0">
                <a:solidFill>
                  <a:schemeClr val="bg1"/>
                </a:solidFill>
                <a:latin typeface="+mj-lt"/>
                <a:ea typeface="+mj-ea"/>
                <a:cs typeface="+mj-cs"/>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7874E4E-658A-4130-B169-D84B1E188F4C}"/>
              </a:ext>
            </a:extLst>
          </p:cNvPr>
          <p:cNvSpPr>
            <a:spLocks noGrp="1"/>
          </p:cNvSpPr>
          <p:nvPr>
            <p:ph type="subTitle" idx="1"/>
          </p:nvPr>
        </p:nvSpPr>
        <p:spPr>
          <a:xfrm>
            <a:off x="838199" y="4563454"/>
            <a:ext cx="10527707" cy="1606610"/>
          </a:xfrm>
        </p:spPr>
        <p:txBody>
          <a:bodyPr lIns="0">
            <a:normAutofit/>
          </a:bodyPr>
          <a:lstStyle>
            <a:lvl1pPr marL="0" indent="0" algn="l">
              <a:buNone/>
              <a:defRPr lang="en-GB" sz="24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B4BB-3AA6-41D3-BBD0-0592815D103A}"/>
              </a:ext>
            </a:extLst>
          </p:cNvPr>
          <p:cNvSpPr>
            <a:spLocks noGrp="1"/>
          </p:cNvSpPr>
          <p:nvPr>
            <p:ph type="dt" sz="half" idx="10"/>
          </p:nvPr>
        </p:nvSpPr>
        <p:spPr/>
        <p:txBody>
          <a:bodyPr/>
          <a:lstStyle/>
          <a:p>
            <a:fld id="{5C59CA35-0EAE-4535-B6E4-D731BA2C3E1B}" type="datetime1">
              <a:rPr lang="en-GB" smtClean="0"/>
              <a:t>04/11/2022</a:t>
            </a:fld>
            <a:endParaRPr lang="en-GB"/>
          </a:p>
        </p:txBody>
      </p:sp>
      <p:sp>
        <p:nvSpPr>
          <p:cNvPr id="5" name="Footer Placeholder 4">
            <a:extLst>
              <a:ext uri="{FF2B5EF4-FFF2-40B4-BE49-F238E27FC236}">
                <a16:creationId xmlns:a16="http://schemas.microsoft.com/office/drawing/2014/main" id="{ED196E3F-DD7B-4CF1-8CCB-8EC1EE143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74AA5-7F3C-48F7-BBCE-89EF72A19E42}"/>
              </a:ext>
            </a:extLst>
          </p:cNvPr>
          <p:cNvSpPr>
            <a:spLocks noGrp="1"/>
          </p:cNvSpPr>
          <p:nvPr>
            <p:ph type="sldNum" sz="quarter" idx="12"/>
          </p:nvPr>
        </p:nvSpPr>
        <p:spPr/>
        <p:txBody>
          <a:bodyPr/>
          <a:lstStyle/>
          <a:p>
            <a:fld id="{80C09EF9-B2B1-4CDF-A903-08D723B35DB9}" type="slidenum">
              <a:rPr lang="en-GB" smtClean="0"/>
              <a:t>‹#›</a:t>
            </a:fld>
            <a:endParaRPr lang="en-GB"/>
          </a:p>
        </p:txBody>
      </p:sp>
    </p:spTree>
    <p:custDataLst>
      <p:tags r:id="rId1"/>
    </p:custDataLst>
    <p:extLst>
      <p:ext uri="{BB962C8B-B14F-4D97-AF65-F5344CB8AC3E}">
        <p14:creationId xmlns:p14="http://schemas.microsoft.com/office/powerpoint/2010/main" val="38198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25C1-4287-4620-AE65-639B9AA11859}"/>
              </a:ext>
            </a:extLst>
          </p:cNvPr>
          <p:cNvSpPr>
            <a:spLocks noGrp="1"/>
          </p:cNvSpPr>
          <p:nvPr>
            <p:ph type="title"/>
          </p:nvPr>
        </p:nvSpPr>
        <p:spPr>
          <a:xfrm>
            <a:off x="831850" y="1145136"/>
            <a:ext cx="10515600" cy="3417339"/>
          </a:xfrm>
        </p:spPr>
        <p:txBody>
          <a:bodyPr anchor="b">
            <a:normAutofit/>
          </a:bodyPr>
          <a:lstStyle>
            <a:lvl1pPr>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BD9E31-9C16-47B3-82D8-99E77FE4D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E7A37-E8E4-42D1-90D8-10F294CA6051}"/>
              </a:ext>
            </a:extLst>
          </p:cNvPr>
          <p:cNvSpPr>
            <a:spLocks noGrp="1"/>
          </p:cNvSpPr>
          <p:nvPr>
            <p:ph type="dt" sz="half" idx="10"/>
          </p:nvPr>
        </p:nvSpPr>
        <p:spPr/>
        <p:txBody>
          <a:bodyPr/>
          <a:lstStyle/>
          <a:p>
            <a:fld id="{D2D331F0-BD47-4CC0-878C-9747A8C3C2A0}" type="datetime1">
              <a:rPr lang="en-GB" smtClean="0"/>
              <a:t>04/11/2022</a:t>
            </a:fld>
            <a:endParaRPr lang="en-GB"/>
          </a:p>
        </p:txBody>
      </p:sp>
      <p:sp>
        <p:nvSpPr>
          <p:cNvPr id="5" name="Footer Placeholder 4">
            <a:extLst>
              <a:ext uri="{FF2B5EF4-FFF2-40B4-BE49-F238E27FC236}">
                <a16:creationId xmlns:a16="http://schemas.microsoft.com/office/drawing/2014/main" id="{6926368A-E23F-4262-933A-81212097C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27889F-D4FF-466F-A8D0-BCC2F48360CC}"/>
              </a:ext>
            </a:extLst>
          </p:cNvPr>
          <p:cNvSpPr>
            <a:spLocks noGrp="1"/>
          </p:cNvSpPr>
          <p:nvPr>
            <p:ph type="sldNum" sz="quarter" idx="12"/>
          </p:nvPr>
        </p:nvSpPr>
        <p:spPr/>
        <p:txBody>
          <a:bodyPr/>
          <a:lstStyle/>
          <a:p>
            <a:fld id="{80C09EF9-B2B1-4CDF-A903-08D723B35DB9}" type="slidenum">
              <a:rPr lang="en-GB" smtClean="0"/>
              <a:t>‹#›</a:t>
            </a:fld>
            <a:endParaRPr lang="en-GB"/>
          </a:p>
        </p:txBody>
      </p:sp>
    </p:spTree>
    <p:custDataLst>
      <p:tags r:id="rId1"/>
    </p:custDataLst>
    <p:extLst>
      <p:ext uri="{BB962C8B-B14F-4D97-AF65-F5344CB8AC3E}">
        <p14:creationId xmlns:p14="http://schemas.microsoft.com/office/powerpoint/2010/main" val="326015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5A6D48-5183-4A26-856B-7B4F613245EC}"/>
              </a:ext>
            </a:extLst>
          </p:cNvPr>
          <p:cNvSpPr/>
          <p:nvPr userDrawn="1"/>
        </p:nvSpPr>
        <p:spPr>
          <a:xfrm>
            <a:off x="0" y="0"/>
            <a:ext cx="12192000" cy="8572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a:extLst>
              <a:ext uri="{FF2B5EF4-FFF2-40B4-BE49-F238E27FC236}">
                <a16:creationId xmlns:a16="http://schemas.microsoft.com/office/drawing/2014/main" id="{AB7E3369-9B04-4221-A001-3C62DF3651E3}"/>
              </a:ext>
            </a:extLst>
          </p:cNvPr>
          <p:cNvSpPr>
            <a:spLocks noGrp="1"/>
          </p:cNvSpPr>
          <p:nvPr>
            <p:ph idx="1"/>
          </p:nvPr>
        </p:nvSpPr>
        <p:spPr>
          <a:xfrm>
            <a:off x="838200" y="1145136"/>
            <a:ext cx="10515600" cy="50318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608B9-E534-45D2-8E8D-791AD664F4CE}"/>
              </a:ext>
            </a:extLst>
          </p:cNvPr>
          <p:cNvSpPr>
            <a:spLocks noGrp="1"/>
          </p:cNvSpPr>
          <p:nvPr>
            <p:ph type="dt" sz="half" idx="10"/>
          </p:nvPr>
        </p:nvSpPr>
        <p:spPr/>
        <p:txBody>
          <a:bodyPr/>
          <a:lstStyle/>
          <a:p>
            <a:fld id="{1099ABD7-0EF8-498F-92D8-2CC73FE9C703}" type="datetime1">
              <a:rPr lang="en-GB" smtClean="0"/>
              <a:t>04/11/2022</a:t>
            </a:fld>
            <a:endParaRPr lang="en-GB"/>
          </a:p>
        </p:txBody>
      </p:sp>
      <p:sp>
        <p:nvSpPr>
          <p:cNvPr id="5" name="Footer Placeholder 4">
            <a:extLst>
              <a:ext uri="{FF2B5EF4-FFF2-40B4-BE49-F238E27FC236}">
                <a16:creationId xmlns:a16="http://schemas.microsoft.com/office/drawing/2014/main" id="{CDDA4B19-AFAA-4FBF-B7A1-706C0B1C4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B4628-BF0A-4E46-9949-A739CA8AA993}"/>
              </a:ext>
            </a:extLst>
          </p:cNvPr>
          <p:cNvSpPr>
            <a:spLocks noGrp="1"/>
          </p:cNvSpPr>
          <p:nvPr>
            <p:ph type="sldNum" sz="quarter" idx="12"/>
          </p:nvPr>
        </p:nvSpPr>
        <p:spPr/>
        <p:txBody>
          <a:bodyPr/>
          <a:lstStyle>
            <a:lvl1pPr>
              <a:defRPr>
                <a:solidFill>
                  <a:schemeClr val="tx2"/>
                </a:solidFill>
              </a:defRPr>
            </a:lvl1pPr>
          </a:lstStyle>
          <a:p>
            <a:fld id="{80C09EF9-B2B1-4CDF-A903-08D723B35DB9}" type="slidenum">
              <a:rPr lang="en-GB" smtClean="0"/>
              <a:pPr/>
              <a:t>‹#›</a:t>
            </a:fld>
            <a:endParaRPr lang="en-GB"/>
          </a:p>
        </p:txBody>
      </p:sp>
      <p:sp>
        <p:nvSpPr>
          <p:cNvPr id="8" name="Title 1">
            <a:extLst>
              <a:ext uri="{FF2B5EF4-FFF2-40B4-BE49-F238E27FC236}">
                <a16:creationId xmlns:a16="http://schemas.microsoft.com/office/drawing/2014/main" id="{01279F62-C518-44B1-8C74-DFC5E37E1338}"/>
              </a:ext>
            </a:extLst>
          </p:cNvPr>
          <p:cNvSpPr>
            <a:spLocks noGrp="1"/>
          </p:cNvSpPr>
          <p:nvPr>
            <p:ph type="title"/>
          </p:nvPr>
        </p:nvSpPr>
        <p:spPr>
          <a:xfrm>
            <a:off x="838200" y="355601"/>
            <a:ext cx="10515600" cy="492139"/>
          </a:xfrm>
        </p:spPr>
        <p:txBody>
          <a:bodyPr>
            <a:normAutofit/>
          </a:bodyPr>
          <a:lstStyle>
            <a:lvl1pPr algn="l">
              <a:defRPr lang="en-GB" sz="2800" kern="1200" dirty="0">
                <a:solidFill>
                  <a:schemeClr val="bg1"/>
                </a:solidFill>
                <a:latin typeface="+mj-lt"/>
                <a:ea typeface="+mn-ea"/>
                <a:cs typeface="+mn-cs"/>
              </a:defRPr>
            </a:lvl1pPr>
          </a:lstStyle>
          <a:p>
            <a:r>
              <a:rPr lang="en-US"/>
              <a:t>Click to edit Master title style</a:t>
            </a:r>
            <a:endParaRPr lang="en-GB"/>
          </a:p>
        </p:txBody>
      </p:sp>
      <p:sp>
        <p:nvSpPr>
          <p:cNvPr id="9" name="Text Placeholder 12">
            <a:extLst>
              <a:ext uri="{FF2B5EF4-FFF2-40B4-BE49-F238E27FC236}">
                <a16:creationId xmlns:a16="http://schemas.microsoft.com/office/drawing/2014/main" id="{AD2E5530-5BC9-4E7C-BDA3-EBD07AC3AA8B}"/>
              </a:ext>
            </a:extLst>
          </p:cNvPr>
          <p:cNvSpPr>
            <a:spLocks noGrp="1"/>
          </p:cNvSpPr>
          <p:nvPr>
            <p:ph type="body" sz="quarter" idx="13"/>
          </p:nvPr>
        </p:nvSpPr>
        <p:spPr>
          <a:xfrm>
            <a:off x="838200" y="94347"/>
            <a:ext cx="10515600" cy="201168"/>
          </a:xfrm>
        </p:spPr>
        <p:txBody>
          <a:bodyPr>
            <a:noAutofit/>
          </a:bodyPr>
          <a:lstStyle>
            <a:lvl1pPr marL="0" indent="0" algn="l">
              <a:buNone/>
              <a:defRPr lang="en-US" sz="1400" kern="1200" dirty="0" smtClean="0">
                <a:solidFill>
                  <a:schemeClr val="bg1"/>
                </a:solidFill>
                <a:latin typeface="+mn-lt"/>
                <a:ea typeface="+mn-ea"/>
                <a:cs typeface="+mn-cs"/>
              </a:defRPr>
            </a:lvl1pPr>
            <a:lvl2pPr marL="45720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870551835"/>
      </p:ext>
    </p:extLst>
  </p:cSld>
  <p:clrMapOvr>
    <a:masterClrMapping/>
  </p:clrMapOvr>
  <p:extLst>
    <p:ext uri="{DCECCB84-F9BA-43D5-87BE-67443E8EF086}">
      <p15:sldGuideLst xmlns:p15="http://schemas.microsoft.com/office/powerpoint/2012/main">
        <p15:guide id="1" orient="horz" pos="544">
          <p15:clr>
            <a:srgbClr val="FB5000"/>
          </p15:clr>
        </p15:guide>
        <p15:guide id="2">
          <p15:clr>
            <a:srgbClr val="FB5000"/>
          </p15:clr>
        </p15:guide>
        <p15:guide id="3" pos="7680">
          <p15:clr>
            <a:srgbClr val="FB5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alpha val="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5A6D48-5183-4A26-856B-7B4F613245EC}"/>
              </a:ext>
            </a:extLst>
          </p:cNvPr>
          <p:cNvSpPr/>
          <p:nvPr userDrawn="1"/>
        </p:nvSpPr>
        <p:spPr>
          <a:xfrm>
            <a:off x="0" y="0"/>
            <a:ext cx="12192000" cy="8572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3EAE069-6212-4B2A-91ED-B71DBCFEBC23}"/>
              </a:ext>
            </a:extLst>
          </p:cNvPr>
          <p:cNvSpPr>
            <a:spLocks noGrp="1"/>
          </p:cNvSpPr>
          <p:nvPr>
            <p:ph type="title"/>
          </p:nvPr>
        </p:nvSpPr>
        <p:spPr>
          <a:xfrm>
            <a:off x="838200" y="355601"/>
            <a:ext cx="10515600" cy="492139"/>
          </a:xfrm>
        </p:spPr>
        <p:txBody>
          <a:bodyPr>
            <a:normAutofit/>
          </a:bodyPr>
          <a:lstStyle>
            <a:lvl1pPr algn="l">
              <a:defRPr lang="en-GB" sz="2800" kern="1200" dirty="0">
                <a:solidFill>
                  <a:schemeClr val="bg1"/>
                </a:solidFill>
                <a:latin typeface="+mj-lt"/>
                <a:ea typeface="+mn-ea"/>
                <a:cs typeface="+mn-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7E3369-9B04-4221-A001-3C62DF3651E3}"/>
              </a:ext>
            </a:extLst>
          </p:cNvPr>
          <p:cNvSpPr>
            <a:spLocks noGrp="1"/>
          </p:cNvSpPr>
          <p:nvPr>
            <p:ph idx="1"/>
          </p:nvPr>
        </p:nvSpPr>
        <p:spPr>
          <a:xfrm>
            <a:off x="838200" y="1145136"/>
            <a:ext cx="10515600" cy="50318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608B9-E534-45D2-8E8D-791AD664F4CE}"/>
              </a:ext>
            </a:extLst>
          </p:cNvPr>
          <p:cNvSpPr>
            <a:spLocks noGrp="1"/>
          </p:cNvSpPr>
          <p:nvPr>
            <p:ph type="dt" sz="half" idx="10"/>
          </p:nvPr>
        </p:nvSpPr>
        <p:spPr/>
        <p:txBody>
          <a:bodyPr/>
          <a:lstStyle/>
          <a:p>
            <a:fld id="{8EC062DC-292F-4107-94E9-6E0B59C0F17B}" type="datetime1">
              <a:rPr lang="en-GB" smtClean="0"/>
              <a:t>04/11/2022</a:t>
            </a:fld>
            <a:endParaRPr lang="en-GB"/>
          </a:p>
        </p:txBody>
      </p:sp>
      <p:sp>
        <p:nvSpPr>
          <p:cNvPr id="5" name="Footer Placeholder 4">
            <a:extLst>
              <a:ext uri="{FF2B5EF4-FFF2-40B4-BE49-F238E27FC236}">
                <a16:creationId xmlns:a16="http://schemas.microsoft.com/office/drawing/2014/main" id="{CDDA4B19-AFAA-4FBF-B7A1-706C0B1C4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B4628-BF0A-4E46-9949-A739CA8AA993}"/>
              </a:ext>
            </a:extLst>
          </p:cNvPr>
          <p:cNvSpPr>
            <a:spLocks noGrp="1"/>
          </p:cNvSpPr>
          <p:nvPr>
            <p:ph type="sldNum" sz="quarter" idx="12"/>
          </p:nvPr>
        </p:nvSpPr>
        <p:spPr/>
        <p:txBody>
          <a:bodyPr/>
          <a:lstStyle>
            <a:lvl1pPr>
              <a:defRPr>
                <a:solidFill>
                  <a:schemeClr val="bg1"/>
                </a:solidFill>
              </a:defRPr>
            </a:lvl1pPr>
          </a:lstStyle>
          <a:p>
            <a:fld id="{80C09EF9-B2B1-4CDF-A903-08D723B35DB9}" type="slidenum">
              <a:rPr lang="en-GB" smtClean="0"/>
              <a:pPr/>
              <a:t>‹#›</a:t>
            </a:fld>
            <a:endParaRPr lang="en-GB"/>
          </a:p>
        </p:txBody>
      </p:sp>
      <p:sp>
        <p:nvSpPr>
          <p:cNvPr id="13" name="Text Placeholder 12">
            <a:extLst>
              <a:ext uri="{FF2B5EF4-FFF2-40B4-BE49-F238E27FC236}">
                <a16:creationId xmlns:a16="http://schemas.microsoft.com/office/drawing/2014/main" id="{9AB67191-4E14-423A-A6F8-4B2FFBA8A0FE}"/>
              </a:ext>
            </a:extLst>
          </p:cNvPr>
          <p:cNvSpPr>
            <a:spLocks noGrp="1"/>
          </p:cNvSpPr>
          <p:nvPr>
            <p:ph type="body" sz="quarter" idx="13"/>
          </p:nvPr>
        </p:nvSpPr>
        <p:spPr>
          <a:xfrm>
            <a:off x="838200" y="94347"/>
            <a:ext cx="10515600" cy="201168"/>
          </a:xfrm>
        </p:spPr>
        <p:txBody>
          <a:bodyPr>
            <a:noAutofit/>
          </a:bodyPr>
          <a:lstStyle>
            <a:lvl1pPr marL="0" indent="0" algn="l">
              <a:buNone/>
              <a:defRPr lang="en-US" sz="1400" kern="1200" dirty="0" smtClean="0">
                <a:solidFill>
                  <a:schemeClr val="bg1"/>
                </a:solidFill>
                <a:latin typeface="+mn-lt"/>
                <a:ea typeface="+mn-ea"/>
                <a:cs typeface="+mn-cs"/>
              </a:defRPr>
            </a:lvl1pPr>
            <a:lvl2pPr marL="45720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09894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426ED1-8325-4C26-B14A-5E5A50BCCB44}"/>
              </a:ext>
            </a:extLst>
          </p:cNvPr>
          <p:cNvSpPr/>
          <p:nvPr userDrawn="1"/>
        </p:nvSpPr>
        <p:spPr>
          <a:xfrm>
            <a:off x="0" y="0"/>
            <a:ext cx="12192000" cy="8572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E76E71D5-036B-4F4B-87E0-E9D5E793AD31}"/>
              </a:ext>
            </a:extLst>
          </p:cNvPr>
          <p:cNvSpPr>
            <a:spLocks noGrp="1"/>
          </p:cNvSpPr>
          <p:nvPr>
            <p:ph type="title"/>
          </p:nvPr>
        </p:nvSpPr>
        <p:spPr>
          <a:xfrm>
            <a:off x="838200" y="355601"/>
            <a:ext cx="10515600" cy="492139"/>
          </a:xfrm>
        </p:spPr>
        <p:txBody>
          <a:bodyPr>
            <a:normAutofit/>
          </a:bodyPr>
          <a:lstStyle>
            <a:lvl1pPr>
              <a:defRPr lang="en-GB" sz="2800" kern="1200" dirty="0">
                <a:solidFill>
                  <a:schemeClr val="bg1"/>
                </a:solidFill>
                <a:latin typeface="+mj-lt"/>
                <a:ea typeface="+mn-ea"/>
                <a:cs typeface="+mn-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E1BC5D-6308-4550-A045-3A5EDC8D3E9C}"/>
              </a:ext>
            </a:extLst>
          </p:cNvPr>
          <p:cNvSpPr>
            <a:spLocks noGrp="1"/>
          </p:cNvSpPr>
          <p:nvPr>
            <p:ph sz="half" idx="1"/>
          </p:nvPr>
        </p:nvSpPr>
        <p:spPr>
          <a:xfrm>
            <a:off x="838200" y="1145136"/>
            <a:ext cx="5181600" cy="50318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A133CF-C30B-4B00-8367-22DCBB921E42}"/>
              </a:ext>
            </a:extLst>
          </p:cNvPr>
          <p:cNvSpPr>
            <a:spLocks noGrp="1"/>
          </p:cNvSpPr>
          <p:nvPr>
            <p:ph sz="half" idx="2"/>
          </p:nvPr>
        </p:nvSpPr>
        <p:spPr>
          <a:xfrm>
            <a:off x="6172200" y="1145136"/>
            <a:ext cx="5181600" cy="50318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F6E885-C5D9-4AFA-95D7-37B853D69AB0}"/>
              </a:ext>
            </a:extLst>
          </p:cNvPr>
          <p:cNvSpPr>
            <a:spLocks noGrp="1"/>
          </p:cNvSpPr>
          <p:nvPr>
            <p:ph type="dt" sz="half" idx="10"/>
          </p:nvPr>
        </p:nvSpPr>
        <p:spPr/>
        <p:txBody>
          <a:bodyPr/>
          <a:lstStyle/>
          <a:p>
            <a:fld id="{31ED3BB4-2AF7-4E0E-92DE-AD3EA4D8DAE7}" type="datetime1">
              <a:rPr lang="en-GB" smtClean="0"/>
              <a:t>04/11/2022</a:t>
            </a:fld>
            <a:endParaRPr lang="en-GB"/>
          </a:p>
        </p:txBody>
      </p:sp>
      <p:sp>
        <p:nvSpPr>
          <p:cNvPr id="6" name="Footer Placeholder 5">
            <a:extLst>
              <a:ext uri="{FF2B5EF4-FFF2-40B4-BE49-F238E27FC236}">
                <a16:creationId xmlns:a16="http://schemas.microsoft.com/office/drawing/2014/main" id="{583A7A78-0FA0-4940-AD8A-4E343A1A76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1C9C80-E83F-4514-93D4-1C924E22846E}"/>
              </a:ext>
            </a:extLst>
          </p:cNvPr>
          <p:cNvSpPr>
            <a:spLocks noGrp="1"/>
          </p:cNvSpPr>
          <p:nvPr>
            <p:ph type="sldNum" sz="quarter" idx="12"/>
          </p:nvPr>
        </p:nvSpPr>
        <p:spPr/>
        <p:txBody>
          <a:bodyPr/>
          <a:lstStyle>
            <a:lvl1pPr>
              <a:defRPr>
                <a:solidFill>
                  <a:schemeClr val="tx2"/>
                </a:solidFill>
              </a:defRPr>
            </a:lvl1pPr>
          </a:lstStyle>
          <a:p>
            <a:fld id="{80C09EF9-B2B1-4CDF-A903-08D723B35DB9}" type="slidenum">
              <a:rPr lang="en-GB" smtClean="0"/>
              <a:pPr/>
              <a:t>‹#›</a:t>
            </a:fld>
            <a:endParaRPr lang="en-GB"/>
          </a:p>
        </p:txBody>
      </p:sp>
      <p:sp>
        <p:nvSpPr>
          <p:cNvPr id="9" name="Text Placeholder 12">
            <a:extLst>
              <a:ext uri="{FF2B5EF4-FFF2-40B4-BE49-F238E27FC236}">
                <a16:creationId xmlns:a16="http://schemas.microsoft.com/office/drawing/2014/main" id="{A1EB92DC-4973-4FAD-B388-CFE63D5C68DC}"/>
              </a:ext>
            </a:extLst>
          </p:cNvPr>
          <p:cNvSpPr>
            <a:spLocks noGrp="1"/>
          </p:cNvSpPr>
          <p:nvPr>
            <p:ph type="body" sz="quarter" idx="13"/>
          </p:nvPr>
        </p:nvSpPr>
        <p:spPr>
          <a:xfrm>
            <a:off x="838200" y="94347"/>
            <a:ext cx="10515600" cy="201168"/>
          </a:xfrm>
        </p:spPr>
        <p:txBody>
          <a:bodyPr>
            <a:noAutofit/>
          </a:bodyPr>
          <a:lstStyle>
            <a:lvl1pPr marL="0" indent="0" algn="l">
              <a:buNone/>
              <a:defRPr lang="en-US" sz="1400" kern="1200" dirty="0" smtClean="0">
                <a:solidFill>
                  <a:schemeClr val="bg1"/>
                </a:solidFill>
                <a:latin typeface="+mn-lt"/>
                <a:ea typeface="+mn-ea"/>
                <a:cs typeface="+mn-cs"/>
              </a:defRPr>
            </a:lvl1pPr>
            <a:lvl2pPr marL="45720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53310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49460-4A04-4D1B-ABD2-7F8B0CDA0D89}"/>
              </a:ext>
            </a:extLst>
          </p:cNvPr>
          <p:cNvSpPr>
            <a:spLocks noGrp="1"/>
          </p:cNvSpPr>
          <p:nvPr>
            <p:ph type="title"/>
          </p:nvPr>
        </p:nvSpPr>
        <p:spPr>
          <a:xfrm>
            <a:off x="838200" y="365125"/>
            <a:ext cx="10515600" cy="1325563"/>
          </a:xfrm>
          <a:prstGeom prst="rect">
            <a:avLst/>
          </a:prstGeom>
        </p:spPr>
        <p:txBody>
          <a:bodyPr vert="horz" lIns="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7EF6D4-5DD3-4177-8C60-DA8AE02FFB3C}"/>
              </a:ext>
            </a:extLst>
          </p:cNvPr>
          <p:cNvSpPr>
            <a:spLocks noGrp="1"/>
          </p:cNvSpPr>
          <p:nvPr>
            <p:ph type="body" idx="1"/>
          </p:nvPr>
        </p:nvSpPr>
        <p:spPr>
          <a:xfrm>
            <a:off x="838200" y="1825625"/>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2AA9F-D854-498A-A8D1-AD68E190A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EB9C1-AE18-4ED2-8604-74C329781345}" type="datetime1">
              <a:rPr lang="en-GB" smtClean="0"/>
              <a:t>04/11/2022</a:t>
            </a:fld>
            <a:endParaRPr lang="en-GB"/>
          </a:p>
        </p:txBody>
      </p:sp>
      <p:sp>
        <p:nvSpPr>
          <p:cNvPr id="5" name="Footer Placeholder 4">
            <a:extLst>
              <a:ext uri="{FF2B5EF4-FFF2-40B4-BE49-F238E27FC236}">
                <a16:creationId xmlns:a16="http://schemas.microsoft.com/office/drawing/2014/main" id="{C80B89AA-E94E-4111-8360-BC75263FB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Rectangle 7">
            <a:extLst>
              <a:ext uri="{FF2B5EF4-FFF2-40B4-BE49-F238E27FC236}">
                <a16:creationId xmlns:a16="http://schemas.microsoft.com/office/drawing/2014/main" id="{A0C3A953-326F-4EE2-8543-F9012474B8AB}"/>
              </a:ext>
            </a:extLst>
          </p:cNvPr>
          <p:cNvSpPr/>
          <p:nvPr userDrawn="1"/>
        </p:nvSpPr>
        <p:spPr>
          <a:xfrm>
            <a:off x="0" y="6316185"/>
            <a:ext cx="1219200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Slide Number Placeholder 5">
            <a:extLst>
              <a:ext uri="{FF2B5EF4-FFF2-40B4-BE49-F238E27FC236}">
                <a16:creationId xmlns:a16="http://schemas.microsoft.com/office/drawing/2014/main" id="{433EF17A-422B-4697-BDB6-468B1307F758}"/>
              </a:ext>
            </a:extLst>
          </p:cNvPr>
          <p:cNvSpPr>
            <a:spLocks noGrp="1"/>
          </p:cNvSpPr>
          <p:nvPr>
            <p:ph type="sldNum" sz="quarter" idx="4"/>
          </p:nvPr>
        </p:nvSpPr>
        <p:spPr>
          <a:xfrm>
            <a:off x="211161" y="6397511"/>
            <a:ext cx="600075" cy="365125"/>
          </a:xfrm>
          <a:prstGeom prst="rect">
            <a:avLst/>
          </a:prstGeom>
        </p:spPr>
        <p:txBody>
          <a:bodyPr vert="horz" lIns="91440" tIns="45720" rIns="91440" bIns="45720" rtlCol="0" anchor="ctr"/>
          <a:lstStyle>
            <a:lvl1pPr algn="l">
              <a:defRPr sz="1000" i="0">
                <a:solidFill>
                  <a:schemeClr val="tx2"/>
                </a:solidFill>
                <a:latin typeface="+mn-lt"/>
              </a:defRPr>
            </a:lvl1pPr>
          </a:lstStyle>
          <a:p>
            <a:fld id="{80C09EF9-B2B1-4CDF-A903-08D723B35DB9}" type="slidenum">
              <a:rPr lang="en-GB" smtClean="0"/>
              <a:pPr/>
              <a:t>‹#›</a:t>
            </a:fld>
            <a:endParaRPr lang="en-GB"/>
          </a:p>
        </p:txBody>
      </p:sp>
      <p:pic>
        <p:nvPicPr>
          <p:cNvPr id="10" name="Picture 9" descr="Logo&#10;&#10;Description automatically generated">
            <a:extLst>
              <a:ext uri="{FF2B5EF4-FFF2-40B4-BE49-F238E27FC236}">
                <a16:creationId xmlns:a16="http://schemas.microsoft.com/office/drawing/2014/main" id="{11A240D1-AB0D-45EC-ADEB-5957B8FC74B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142253" y="6398112"/>
            <a:ext cx="1838586" cy="411480"/>
          </a:xfrm>
          <a:prstGeom prst="rect">
            <a:avLst/>
          </a:prstGeom>
        </p:spPr>
      </p:pic>
    </p:spTree>
    <p:custDataLst>
      <p:tags r:id="rId16"/>
    </p:custDataLst>
    <p:extLst>
      <p:ext uri="{BB962C8B-B14F-4D97-AF65-F5344CB8AC3E}">
        <p14:creationId xmlns:p14="http://schemas.microsoft.com/office/powerpoint/2010/main" val="209907825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9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242CBB"/>
          </p15:clr>
        </p15:guide>
        <p15:guide id="2" pos="7680">
          <p15:clr>
            <a:srgbClr val="242CBB"/>
          </p15:clr>
        </p15:guide>
        <p15:guide id="3" pos="113">
          <p15:clr>
            <a:srgbClr val="242CBB"/>
          </p15:clr>
        </p15:guide>
        <p15:guide id="4" pos="1261">
          <p15:clr>
            <a:srgbClr val="242CBB"/>
          </p15:clr>
        </p15:guide>
        <p15:guide id="5" pos="1374">
          <p15:clr>
            <a:srgbClr val="242CBB"/>
          </p15:clr>
        </p15:guide>
        <p15:guide id="6" pos="2522">
          <p15:clr>
            <a:srgbClr val="242CBB"/>
          </p15:clr>
        </p15:guide>
        <p15:guide id="7" pos="2635">
          <p15:clr>
            <a:srgbClr val="242CBB"/>
          </p15:clr>
        </p15:guide>
        <p15:guide id="8" pos="3783">
          <p15:clr>
            <a:srgbClr val="242CBB"/>
          </p15:clr>
        </p15:guide>
        <p15:guide id="9" pos="3896">
          <p15:clr>
            <a:srgbClr val="242CBB"/>
          </p15:clr>
        </p15:guide>
        <p15:guide id="10" pos="5044">
          <p15:clr>
            <a:srgbClr val="242CBB"/>
          </p15:clr>
        </p15:guide>
        <p15:guide id="11" pos="5157">
          <p15:clr>
            <a:srgbClr val="242CBB"/>
          </p15:clr>
        </p15:guide>
        <p15:guide id="12" pos="6305">
          <p15:clr>
            <a:srgbClr val="242CBB"/>
          </p15:clr>
        </p15:guide>
        <p15:guide id="13" pos="6418">
          <p15:clr>
            <a:srgbClr val="242CBB"/>
          </p15:clr>
        </p15:guide>
        <p15:guide id="14" pos="7566">
          <p15:clr>
            <a:srgbClr val="242CBB"/>
          </p15:clr>
        </p15:guide>
        <p15:guide id="15" orient="horz">
          <p15:clr>
            <a:srgbClr val="242CBB"/>
          </p15:clr>
        </p15:guide>
        <p15:guide id="16" orient="horz" pos="4320">
          <p15:clr>
            <a:srgbClr val="242CBB"/>
          </p15:clr>
        </p15:guide>
        <p15:guide id="17" orient="horz" pos="113">
          <p15:clr>
            <a:srgbClr val="242CBB"/>
          </p15:clr>
        </p15:guide>
        <p15:guide id="18" orient="horz" pos="701">
          <p15:clr>
            <a:srgbClr val="242CBB"/>
          </p15:clr>
        </p15:guide>
        <p15:guide id="19" orient="horz" pos="814">
          <p15:clr>
            <a:srgbClr val="242CBB"/>
          </p15:clr>
        </p15:guide>
        <p15:guide id="20" orient="horz" pos="1402">
          <p15:clr>
            <a:srgbClr val="242CBB"/>
          </p15:clr>
        </p15:guide>
        <p15:guide id="21" orient="horz" pos="1515">
          <p15:clr>
            <a:srgbClr val="242CBB"/>
          </p15:clr>
        </p15:guide>
        <p15:guide id="22" orient="horz" pos="2103">
          <p15:clr>
            <a:srgbClr val="242CBB"/>
          </p15:clr>
        </p15:guide>
        <p15:guide id="23" orient="horz" pos="2216">
          <p15:clr>
            <a:srgbClr val="242CBB"/>
          </p15:clr>
        </p15:guide>
        <p15:guide id="24" orient="horz" pos="2804">
          <p15:clr>
            <a:srgbClr val="242CBB"/>
          </p15:clr>
        </p15:guide>
        <p15:guide id="25" orient="horz" pos="2917">
          <p15:clr>
            <a:srgbClr val="242CBB"/>
          </p15:clr>
        </p15:guide>
        <p15:guide id="26" orient="horz" pos="3505">
          <p15:clr>
            <a:srgbClr val="242CBB"/>
          </p15:clr>
        </p15:guide>
        <p15:guide id="27" orient="horz" pos="3618">
          <p15:clr>
            <a:srgbClr val="242CBB"/>
          </p15:clr>
        </p15:guide>
        <p15:guide id="28" orient="horz" pos="4206">
          <p15:clr>
            <a:srgbClr val="242CB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83" name="Group 59">
            <a:extLst>
              <a:ext uri="{FF2B5EF4-FFF2-40B4-BE49-F238E27FC236}">
                <a16:creationId xmlns:a16="http://schemas.microsoft.com/office/drawing/2014/main" id="{A8F31EA0-A3E3-4C53-9D27-AA6247CC707E}"/>
              </a:ext>
            </a:extLst>
          </p:cNvPr>
          <p:cNvGraphicFramePr>
            <a:graphicFrameLocks noGrp="1"/>
          </p:cNvGraphicFramePr>
          <p:nvPr>
            <p:extLst>
              <p:ext uri="{D42A27DB-BD31-4B8C-83A1-F6EECF244321}">
                <p14:modId xmlns:p14="http://schemas.microsoft.com/office/powerpoint/2010/main" val="1342645567"/>
              </p:ext>
            </p:extLst>
          </p:nvPr>
        </p:nvGraphicFramePr>
        <p:xfrm>
          <a:off x="0" y="1"/>
          <a:ext cx="12192000" cy="727075"/>
        </p:xfrm>
        <a:graphic>
          <a:graphicData uri="http://schemas.openxmlformats.org/drawingml/2006/table">
            <a:tbl>
              <a:tblPr/>
              <a:tblGrid>
                <a:gridCol w="543169">
                  <a:extLst>
                    <a:ext uri="{9D8B030D-6E8A-4147-A177-3AD203B41FA5}">
                      <a16:colId xmlns:a16="http://schemas.microsoft.com/office/drawing/2014/main" val="20000"/>
                    </a:ext>
                  </a:extLst>
                </a:gridCol>
                <a:gridCol w="11648831">
                  <a:extLst>
                    <a:ext uri="{9D8B030D-6E8A-4147-A177-3AD203B41FA5}">
                      <a16:colId xmlns:a16="http://schemas.microsoft.com/office/drawing/2014/main" val="20001"/>
                    </a:ext>
                  </a:extLst>
                </a:gridCol>
              </a:tblGrid>
              <a:tr h="727075">
                <a:tc>
                  <a:txBody>
                    <a:bodyPr/>
                    <a:lstStyle/>
                    <a:p>
                      <a:pPr marL="0" marR="0" lvl="0" indent="0" algn="l" defTabSz="914400" rtl="0" eaLnBrk="1" fontAlgn="base" latinLnBrk="0" hangingPunct="1">
                        <a:lnSpc>
                          <a:spcPct val="100000"/>
                        </a:lnSpc>
                        <a:spcBef>
                          <a:spcPct val="20000"/>
                        </a:spcBef>
                        <a:spcAft>
                          <a:spcPct val="0"/>
                        </a:spcAft>
                        <a:buClrTx/>
                        <a:buSzPct val="15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112541" marR="112541" horzOverflow="overflow">
                    <a:lnL cap="flat">
                      <a:noFill/>
                    </a:lnL>
                    <a:lnR>
                      <a:noFill/>
                    </a:lnR>
                    <a:lnT cap="flat">
                      <a:noFill/>
                    </a:lnT>
                    <a:lnB w="12700" cap="flat" cmpd="sng" algn="ctr">
                      <a:solidFill>
                        <a:srgbClr val="FF33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Tx/>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112541" marR="112541" horzOverflow="overflow">
                    <a:lnL>
                      <a:noFill/>
                    </a:lnL>
                    <a:lnR cap="flat">
                      <a:noFill/>
                    </a:lnR>
                    <a:lnT cap="flat">
                      <a:noFill/>
                    </a:lnT>
                    <a:lnB w="12700"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30" name="Rectangle 39">
            <a:extLst>
              <a:ext uri="{FF2B5EF4-FFF2-40B4-BE49-F238E27FC236}">
                <a16:creationId xmlns:a16="http://schemas.microsoft.com/office/drawing/2014/main" id="{C24D9242-A649-4F5D-BC74-F095C4BD5AA9}"/>
              </a:ext>
            </a:extLst>
          </p:cNvPr>
          <p:cNvSpPr>
            <a:spLocks noGrp="1" noChangeArrowheads="1"/>
          </p:cNvSpPr>
          <p:nvPr>
            <p:ph type="title"/>
          </p:nvPr>
        </p:nvSpPr>
        <p:spPr bwMode="auto">
          <a:xfrm>
            <a:off x="543984" y="1"/>
            <a:ext cx="11648016"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endParaRPr lang="en-US" altLang="en-US"/>
          </a:p>
        </p:txBody>
      </p:sp>
      <p:sp>
        <p:nvSpPr>
          <p:cNvPr id="1067" name="Rectangle 43">
            <a:extLst>
              <a:ext uri="{FF2B5EF4-FFF2-40B4-BE49-F238E27FC236}">
                <a16:creationId xmlns:a16="http://schemas.microsoft.com/office/drawing/2014/main" id="{2B9092B7-A1C3-417D-B565-1E16F59A08AA}"/>
              </a:ext>
            </a:extLst>
          </p:cNvPr>
          <p:cNvSpPr>
            <a:spLocks noGrp="1" noChangeArrowheads="1"/>
          </p:cNvSpPr>
          <p:nvPr>
            <p:ph type="sldNum" sz="quarter" idx="4"/>
          </p:nvPr>
        </p:nvSpPr>
        <p:spPr bwMode="auto">
          <a:xfrm>
            <a:off x="11432117" y="174626"/>
            <a:ext cx="759883"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a:latin typeface="Myriad Pro Light" panose="020B0403030403020204" pitchFamily="34" charset="0"/>
              </a:defRPr>
            </a:lvl1pPr>
          </a:lstStyle>
          <a:p>
            <a:pPr>
              <a:defRPr/>
            </a:pPr>
            <a:fld id="{64210B65-C1F5-4EC2-8637-AF4B04806B21}" type="slidenum">
              <a:rPr lang="en-US" altLang="en-US"/>
              <a:pPr>
                <a:defRPr/>
              </a:pPr>
              <a:t>‹#›</a:t>
            </a:fld>
            <a:endParaRPr lang="en-US" altLang="en-US"/>
          </a:p>
        </p:txBody>
      </p:sp>
      <p:sp>
        <p:nvSpPr>
          <p:cNvPr id="1032" name="Rectangle 44">
            <a:extLst>
              <a:ext uri="{FF2B5EF4-FFF2-40B4-BE49-F238E27FC236}">
                <a16:creationId xmlns:a16="http://schemas.microsoft.com/office/drawing/2014/main" id="{A0BF7983-0FD8-4EE8-9A4C-24D98E0A1EA7}"/>
              </a:ext>
            </a:extLst>
          </p:cNvPr>
          <p:cNvSpPr>
            <a:spLocks noChangeArrowheads="1"/>
          </p:cNvSpPr>
          <p:nvPr/>
        </p:nvSpPr>
        <p:spPr bwMode="auto">
          <a:xfrm>
            <a:off x="8767233" y="6561138"/>
            <a:ext cx="2167467" cy="296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Myriad Pro Light" pitchFamily="34" charset="0"/>
                <a:cs typeface="Arial" charset="0"/>
              </a:defRPr>
            </a:lvl1pPr>
            <a:lvl2pPr marL="742950" indent="-285750" eaLnBrk="0" hangingPunct="0">
              <a:defRPr sz="1600">
                <a:solidFill>
                  <a:schemeClr val="tx1"/>
                </a:solidFill>
                <a:latin typeface="Myriad Pro Light" pitchFamily="34" charset="0"/>
                <a:cs typeface="Arial" charset="0"/>
              </a:defRPr>
            </a:lvl2pPr>
            <a:lvl3pPr marL="1143000" indent="-228600" eaLnBrk="0" hangingPunct="0">
              <a:defRPr sz="1600">
                <a:solidFill>
                  <a:schemeClr val="tx1"/>
                </a:solidFill>
                <a:latin typeface="Myriad Pro Light" pitchFamily="34" charset="0"/>
                <a:cs typeface="Arial" charset="0"/>
              </a:defRPr>
            </a:lvl3pPr>
            <a:lvl4pPr marL="1600200" indent="-228600" eaLnBrk="0" hangingPunct="0">
              <a:defRPr sz="1600">
                <a:solidFill>
                  <a:schemeClr val="tx1"/>
                </a:solidFill>
                <a:latin typeface="Myriad Pro Light" pitchFamily="34" charset="0"/>
                <a:cs typeface="Arial" charset="0"/>
              </a:defRPr>
            </a:lvl4pPr>
            <a:lvl5pPr marL="2057400" indent="-228600" eaLnBrk="0" hangingPunct="0">
              <a:defRPr sz="1600">
                <a:solidFill>
                  <a:schemeClr val="tx1"/>
                </a:solidFill>
                <a:latin typeface="Myriad Pro Light" pitchFamily="34" charset="0"/>
                <a:cs typeface="Arial"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charset="0"/>
              </a:defRPr>
            </a:lvl9pPr>
          </a:lstStyle>
          <a:p>
            <a:pPr algn="ctr" eaLnBrk="1" hangingPunct="1">
              <a:defRPr/>
            </a:pPr>
            <a:endParaRPr lang="en-GB" altLang="en-US" sz="1600"/>
          </a:p>
        </p:txBody>
      </p:sp>
      <p:sp>
        <p:nvSpPr>
          <p:cNvPr id="1033" name="Rectangle 57">
            <a:extLst>
              <a:ext uri="{FF2B5EF4-FFF2-40B4-BE49-F238E27FC236}">
                <a16:creationId xmlns:a16="http://schemas.microsoft.com/office/drawing/2014/main" id="{99056B0E-2901-4CA9-8658-CDE9A9D1BFCF}"/>
              </a:ext>
            </a:extLst>
          </p:cNvPr>
          <p:cNvSpPr>
            <a:spLocks noGrp="1" noChangeArrowheads="1"/>
          </p:cNvSpPr>
          <p:nvPr>
            <p:ph type="body" idx="1"/>
          </p:nvPr>
        </p:nvSpPr>
        <p:spPr bwMode="auto">
          <a:xfrm>
            <a:off x="804334" y="1081088"/>
            <a:ext cx="10811933"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4" name="Line 60">
            <a:extLst>
              <a:ext uri="{FF2B5EF4-FFF2-40B4-BE49-F238E27FC236}">
                <a16:creationId xmlns:a16="http://schemas.microsoft.com/office/drawing/2014/main" id="{815AAF9A-52E9-4303-9176-3E31C063BADD}"/>
              </a:ext>
            </a:extLst>
          </p:cNvPr>
          <p:cNvSpPr>
            <a:spLocks noChangeShapeType="1"/>
          </p:cNvSpPr>
          <p:nvPr/>
        </p:nvSpPr>
        <p:spPr bwMode="auto">
          <a:xfrm>
            <a:off x="0" y="6326188"/>
            <a:ext cx="12192000" cy="0"/>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extLst>
      <p:ext uri="{BB962C8B-B14F-4D97-AF65-F5344CB8AC3E}">
        <p14:creationId xmlns:p14="http://schemas.microsoft.com/office/powerpoint/2010/main" val="34274551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Myriad Pro Light" pitchFamily="34" charset="0"/>
        </a:defRPr>
      </a:lvl2pPr>
      <a:lvl3pPr algn="l" rtl="0" eaLnBrk="0" fontAlgn="base" hangingPunct="0">
        <a:spcBef>
          <a:spcPct val="0"/>
        </a:spcBef>
        <a:spcAft>
          <a:spcPct val="0"/>
        </a:spcAft>
        <a:defRPr sz="2400">
          <a:solidFill>
            <a:schemeClr val="tx1"/>
          </a:solidFill>
          <a:latin typeface="Myriad Pro Light" pitchFamily="34" charset="0"/>
        </a:defRPr>
      </a:lvl3pPr>
      <a:lvl4pPr algn="l" rtl="0" eaLnBrk="0" fontAlgn="base" hangingPunct="0">
        <a:spcBef>
          <a:spcPct val="0"/>
        </a:spcBef>
        <a:spcAft>
          <a:spcPct val="0"/>
        </a:spcAft>
        <a:defRPr sz="2400">
          <a:solidFill>
            <a:schemeClr val="tx1"/>
          </a:solidFill>
          <a:latin typeface="Myriad Pro Light" pitchFamily="34" charset="0"/>
        </a:defRPr>
      </a:lvl4pPr>
      <a:lvl5pPr algn="l" rtl="0" eaLnBrk="0" fontAlgn="base" hangingPunct="0">
        <a:spcBef>
          <a:spcPct val="0"/>
        </a:spcBef>
        <a:spcAft>
          <a:spcPct val="0"/>
        </a:spcAft>
        <a:defRPr sz="2400">
          <a:solidFill>
            <a:schemeClr val="tx1"/>
          </a:solidFill>
          <a:latin typeface="Myriad Pro Light" pitchFamily="34" charset="0"/>
        </a:defRPr>
      </a:lvl5pPr>
      <a:lvl6pPr marL="457200" algn="l" rtl="0" fontAlgn="base">
        <a:spcBef>
          <a:spcPct val="0"/>
        </a:spcBef>
        <a:spcAft>
          <a:spcPct val="0"/>
        </a:spcAft>
        <a:defRPr sz="2400">
          <a:solidFill>
            <a:schemeClr val="tx1"/>
          </a:solidFill>
          <a:latin typeface="Myriad Pro Light" pitchFamily="34" charset="0"/>
        </a:defRPr>
      </a:lvl6pPr>
      <a:lvl7pPr marL="914400" algn="l" rtl="0" fontAlgn="base">
        <a:spcBef>
          <a:spcPct val="0"/>
        </a:spcBef>
        <a:spcAft>
          <a:spcPct val="0"/>
        </a:spcAft>
        <a:defRPr sz="2400">
          <a:solidFill>
            <a:schemeClr val="tx1"/>
          </a:solidFill>
          <a:latin typeface="Myriad Pro Light" pitchFamily="34" charset="0"/>
        </a:defRPr>
      </a:lvl7pPr>
      <a:lvl8pPr marL="1371600" algn="l" rtl="0" fontAlgn="base">
        <a:spcBef>
          <a:spcPct val="0"/>
        </a:spcBef>
        <a:spcAft>
          <a:spcPct val="0"/>
        </a:spcAft>
        <a:defRPr sz="2400">
          <a:solidFill>
            <a:schemeClr val="tx1"/>
          </a:solidFill>
          <a:latin typeface="Myriad Pro Light" pitchFamily="34" charset="0"/>
        </a:defRPr>
      </a:lvl8pPr>
      <a:lvl9pPr marL="1828800" algn="l" rtl="0" fontAlgn="base">
        <a:spcBef>
          <a:spcPct val="0"/>
        </a:spcBef>
        <a:spcAft>
          <a:spcPct val="0"/>
        </a:spcAft>
        <a:defRPr sz="2400">
          <a:solidFill>
            <a:schemeClr val="tx1"/>
          </a:solidFill>
          <a:latin typeface="Myriad Pro Light" pitchFamily="34" charset="0"/>
        </a:defRPr>
      </a:lvl9pPr>
    </p:titleStyle>
    <p:bodyStyle>
      <a:lvl1pPr marL="342900" indent="-342900" algn="l" rtl="0" eaLnBrk="0" fontAlgn="base" hangingPunct="0">
        <a:spcBef>
          <a:spcPct val="20000"/>
        </a:spcBef>
        <a:spcAft>
          <a:spcPct val="0"/>
        </a:spcAft>
        <a:buSzPct val="150000"/>
        <a:buChar char="•"/>
        <a:defRPr sz="16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SzPct val="150000"/>
        <a:buChar char="•"/>
        <a:defRPr sz="1400">
          <a:solidFill>
            <a:schemeClr val="tx1"/>
          </a:solidFill>
          <a:latin typeface="+mn-lt"/>
        </a:defRPr>
      </a:lvl2pPr>
      <a:lvl3pPr marL="1143000" indent="-228600" algn="l" rtl="0" eaLnBrk="0" fontAlgn="base" hangingPunct="0">
        <a:spcBef>
          <a:spcPct val="20000"/>
        </a:spcBef>
        <a:spcAft>
          <a:spcPct val="0"/>
        </a:spcAft>
        <a:buSzPct val="150000"/>
        <a:buChar char="•"/>
        <a:defRPr sz="1200">
          <a:solidFill>
            <a:schemeClr val="tx1"/>
          </a:solidFill>
          <a:latin typeface="+mn-lt"/>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5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slideLayout" Target="../slideLayouts/slideLayout12.xml"/><Relationship Id="rId1" Type="http://schemas.openxmlformats.org/officeDocument/2006/relationships/tags" Target="../tags/tag52.xml"/><Relationship Id="rId4" Type="http://schemas.openxmlformats.org/officeDocument/2006/relationships/image" Target="cid:image007.png@01D84F44.5D1A8860"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65.png"/></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12.xml"/><Relationship Id="rId1" Type="http://schemas.openxmlformats.org/officeDocument/2006/relationships/tags" Target="../tags/tag57.xml"/><Relationship Id="rId4" Type="http://schemas.openxmlformats.org/officeDocument/2006/relationships/image" Target="cid:image001.png@01D807B9.7578B9E0"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72.xml.rels><?xml version="1.0" encoding="UTF-8" standalone="yes"?>
<Relationships xmlns="http://schemas.openxmlformats.org/package/2006/relationships"><Relationship Id="rId8" Type="http://schemas.openxmlformats.org/officeDocument/2006/relationships/hyperlink" Target="mailto:rupert.bonsor@guinnessfunds.com" TargetMode="External"/><Relationship Id="rId13" Type="http://schemas.openxmlformats.org/officeDocument/2006/relationships/hyperlink" Target="mailto:info@guinnessfunds.com" TargetMode="External"/><Relationship Id="rId3" Type="http://schemas.openxmlformats.org/officeDocument/2006/relationships/hyperlink" Target="mailto:charlie.riddell@guinnessfunds.com" TargetMode="External"/><Relationship Id="rId7" Type="http://schemas.openxmlformats.org/officeDocument/2006/relationships/hyperlink" Target="mailto:charlie.crole@guinnessfunds.com" TargetMode="External"/><Relationship Id="rId12" Type="http://schemas.openxmlformats.org/officeDocument/2006/relationships/hyperlink" Target="mailto:jamie.melrose@guinnessgi.com" TargetMode="External"/><Relationship Id="rId2" Type="http://schemas.openxmlformats.org/officeDocument/2006/relationships/slideLayout" Target="../slideLayouts/slideLayout12.xml"/><Relationship Id="rId1" Type="http://schemas.openxmlformats.org/officeDocument/2006/relationships/tags" Target="../tags/tag63.xml"/><Relationship Id="rId6" Type="http://schemas.openxmlformats.org/officeDocument/2006/relationships/hyperlink" Target="mailto:alex.hall@guinnessfunds.com" TargetMode="External"/><Relationship Id="rId11" Type="http://schemas.openxmlformats.org/officeDocument/2006/relationships/hyperlink" Target="mailto:jonathan.waghorn@gafunds.com" TargetMode="External"/><Relationship Id="rId5" Type="http://schemas.openxmlformats.org/officeDocument/2006/relationships/hyperlink" Target="mailto:deborah.kay@guinnessfunds.com" TargetMode="External"/><Relationship Id="rId10" Type="http://schemas.openxmlformats.org/officeDocument/2006/relationships/hyperlink" Target="mailto:will.riley@gafunds.com" TargetMode="External"/><Relationship Id="rId4" Type="http://schemas.openxmlformats.org/officeDocument/2006/relationships/hyperlink" Target="mailto:flurry.wright@guinnessfunds.com" TargetMode="External"/><Relationship Id="rId9" Type="http://schemas.openxmlformats.org/officeDocument/2006/relationships/hyperlink" Target="mailto:harry.fife@guinnessgi.com" TargetMode="External"/><Relationship Id="rId14" Type="http://schemas.openxmlformats.org/officeDocument/2006/relationships/hyperlink" Target="mailto:www.guinnessfunds.com" TargetMode="Externa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74.xml.rels><?xml version="1.0" encoding="UTF-8" standalone="yes"?>
<Relationships xmlns="http://schemas.openxmlformats.org/package/2006/relationships"><Relationship Id="rId3" Type="http://schemas.openxmlformats.org/officeDocument/2006/relationships/hyperlink" Target="https://www.linkgroup.eu/policy-statements/irish-management-company/" TargetMode="External"/><Relationship Id="rId2" Type="http://schemas.openxmlformats.org/officeDocument/2006/relationships/slideLayout" Target="../slideLayouts/slideLayout11.xml"/><Relationship Id="rId1" Type="http://schemas.openxmlformats.org/officeDocument/2006/relationships/tags" Target="../tags/tag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E229C390-9078-4D5F-9986-681A5327258F}"/>
              </a:ext>
            </a:extLst>
          </p:cNvPr>
          <p:cNvSpPr/>
          <p:nvPr/>
        </p:nvSpPr>
        <p:spPr>
          <a:xfrm>
            <a:off x="6684343" y="-903686"/>
            <a:ext cx="7065208" cy="7065208"/>
          </a:xfrm>
          <a:prstGeom prst="flowChartConnector">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 clipart&#10;&#10;Description automatically generated">
            <a:extLst>
              <a:ext uri="{FF2B5EF4-FFF2-40B4-BE49-F238E27FC236}">
                <a16:creationId xmlns:a16="http://schemas.microsoft.com/office/drawing/2014/main" id="{E147D1FC-ACD8-4574-B784-A88A6DF793D4}"/>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82713"/>
          <a:stretch/>
        </p:blipFill>
        <p:spPr>
          <a:xfrm>
            <a:off x="7954798" y="419572"/>
            <a:ext cx="4034002" cy="5227764"/>
          </a:xfrm>
          <a:prstGeom prst="rect">
            <a:avLst/>
          </a:prstGeom>
        </p:spPr>
      </p:pic>
      <p:sp>
        <p:nvSpPr>
          <p:cNvPr id="4" name="Title 3">
            <a:extLst>
              <a:ext uri="{FF2B5EF4-FFF2-40B4-BE49-F238E27FC236}">
                <a16:creationId xmlns:a16="http://schemas.microsoft.com/office/drawing/2014/main" id="{C0BF81DF-8041-4FAE-877B-F9379AD80493}"/>
              </a:ext>
            </a:extLst>
          </p:cNvPr>
          <p:cNvSpPr>
            <a:spLocks noGrp="1"/>
          </p:cNvSpPr>
          <p:nvPr>
            <p:ph type="ctrTitle"/>
          </p:nvPr>
        </p:nvSpPr>
        <p:spPr/>
        <p:txBody>
          <a:bodyPr anchor="b">
            <a:normAutofit/>
          </a:bodyPr>
          <a:lstStyle/>
          <a:p>
            <a:r>
              <a:rPr lang="en-US"/>
              <a:t>Guinness</a:t>
            </a:r>
            <a:br>
              <a:rPr lang="en-US"/>
            </a:br>
            <a:r>
              <a:rPr lang="en-US"/>
              <a:t>Sustainable Energy Fund</a:t>
            </a:r>
          </a:p>
        </p:txBody>
      </p:sp>
      <p:sp>
        <p:nvSpPr>
          <p:cNvPr id="5" name="Subtitle 4">
            <a:extLst>
              <a:ext uri="{FF2B5EF4-FFF2-40B4-BE49-F238E27FC236}">
                <a16:creationId xmlns:a16="http://schemas.microsoft.com/office/drawing/2014/main" id="{25318359-DF1B-403A-93E9-171B04C0583C}"/>
              </a:ext>
            </a:extLst>
          </p:cNvPr>
          <p:cNvSpPr>
            <a:spLocks noGrp="1"/>
          </p:cNvSpPr>
          <p:nvPr>
            <p:ph type="subTitle" idx="1"/>
          </p:nvPr>
        </p:nvSpPr>
        <p:spPr/>
        <p:txBody>
          <a:bodyPr>
            <a:normAutofit/>
          </a:bodyPr>
          <a:lstStyle/>
          <a:p>
            <a:r>
              <a:rPr lang="fr-FR" sz="1600" dirty="0"/>
              <a:t>Jonathan Waghorn (Co-manager)</a:t>
            </a:r>
            <a:br>
              <a:rPr lang="fr-FR" sz="1600" dirty="0"/>
            </a:br>
            <a:r>
              <a:rPr lang="fr-FR" sz="1600" dirty="0"/>
              <a:t>Will Riley, CA (Co-manager)</a:t>
            </a:r>
            <a:br>
              <a:rPr lang="fr-FR" sz="1600" dirty="0"/>
            </a:br>
            <a:r>
              <a:rPr lang="fr-FR" sz="1600" dirty="0"/>
              <a:t>Jamie Melrose, CFA, CAIA (</a:t>
            </a:r>
            <a:r>
              <a:rPr lang="fr-FR" sz="1600" dirty="0" err="1"/>
              <a:t>Analyst</a:t>
            </a:r>
            <a:r>
              <a:rPr lang="fr-FR" sz="1600" dirty="0"/>
              <a:t>)</a:t>
            </a:r>
            <a:endParaRPr lang="ru-RU" sz="1600" dirty="0"/>
          </a:p>
          <a:p>
            <a:endParaRPr lang="fr-FR" sz="1600" dirty="0">
              <a:solidFill>
                <a:schemeClr val="accent6"/>
              </a:solidFill>
            </a:endParaRPr>
          </a:p>
          <a:p>
            <a:r>
              <a:rPr lang="en-GB" dirty="0"/>
              <a:t>November 2022</a:t>
            </a:r>
            <a:endParaRPr lang="ru-RU" dirty="0"/>
          </a:p>
        </p:txBody>
      </p:sp>
      <p:sp>
        <p:nvSpPr>
          <p:cNvPr id="8" name="TextBox 7">
            <a:extLst>
              <a:ext uri="{FF2B5EF4-FFF2-40B4-BE49-F238E27FC236}">
                <a16:creationId xmlns:a16="http://schemas.microsoft.com/office/drawing/2014/main" id="{435F4829-5D9B-48B9-A120-443947CD9173}"/>
              </a:ext>
            </a:extLst>
          </p:cNvPr>
          <p:cNvSpPr txBox="1"/>
          <p:nvPr/>
        </p:nvSpPr>
        <p:spPr>
          <a:xfrm>
            <a:off x="-23268" y="81075"/>
            <a:ext cx="12238536" cy="684803"/>
          </a:xfrm>
          <a:prstGeom prst="rect">
            <a:avLst/>
          </a:prstGeom>
          <a:noFill/>
        </p:spPr>
        <p:txBody>
          <a:bodyPr wrap="square">
            <a:spAutoFit/>
          </a:bodyPr>
          <a:lstStyle/>
          <a:p>
            <a:pPr algn="ctr">
              <a:lnSpc>
                <a:spcPct val="115000"/>
              </a:lnSpc>
              <a:spcAft>
                <a:spcPts val="1000"/>
              </a:spcAft>
            </a:pPr>
            <a:r>
              <a:rPr lang="en-US" sz="900" i="0">
                <a:solidFill>
                  <a:schemeClr val="bg1"/>
                </a:solidFill>
                <a:effectLst/>
                <a:latin typeface="+mn-lt"/>
                <a:ea typeface="Calibri" panose="020F0502020204030204" pitchFamily="34" charset="0"/>
                <a:cs typeface="Calibri" panose="020F0502020204030204" pitchFamily="34" charset="0"/>
              </a:rPr>
              <a:t>This is a marketing communication. </a:t>
            </a:r>
            <a:r>
              <a:rPr lang="en-GB" sz="900" i="0">
                <a:solidFill>
                  <a:schemeClr val="bg1"/>
                </a:solidFill>
                <a:effectLst/>
                <a:latin typeface="+mn-lt"/>
                <a:ea typeface="Calibri" panose="020F0502020204030204" pitchFamily="34" charset="0"/>
                <a:cs typeface="Calibri" panose="020F0502020204030204" pitchFamily="34" charset="0"/>
              </a:rPr>
              <a:t>Please refer to the prospectus and KIID for the Fund, which contain detailed information on its characteristics and objectives, before making any final investment decisions.</a:t>
            </a:r>
          </a:p>
          <a:p>
            <a:pPr algn="ctr">
              <a:lnSpc>
                <a:spcPct val="115000"/>
              </a:lnSpc>
              <a:spcAft>
                <a:spcPts val="1000"/>
              </a:spcAft>
            </a:pPr>
            <a:r>
              <a:rPr lang="en-US" sz="900">
                <a:solidFill>
                  <a:schemeClr val="bg1"/>
                </a:solidFill>
                <a:latin typeface="+mn-lt"/>
                <a:cs typeface="Calibri" panose="020F0502020204030204" pitchFamily="34" charset="0"/>
              </a:rPr>
              <a:t>This document is presented to you in your capacity as a Professional Client and is not for general distribution to Retail Clients. </a:t>
            </a:r>
            <a:br>
              <a:rPr lang="en-US" sz="900">
                <a:solidFill>
                  <a:schemeClr val="bg1"/>
                </a:solidFill>
                <a:latin typeface="+mn-lt"/>
                <a:cs typeface="Calibri" panose="020F0502020204030204" pitchFamily="34" charset="0"/>
              </a:rPr>
            </a:br>
            <a:r>
              <a:rPr lang="en-US" sz="900">
                <a:solidFill>
                  <a:schemeClr val="bg1"/>
                </a:solidFill>
                <a:latin typeface="+mn-lt"/>
                <a:cs typeface="Calibri" panose="020F0502020204030204" pitchFamily="34" charset="0"/>
              </a:rPr>
              <a:t>Should you receive this document as a Retail Client you should disregard its content and take no action based upon it.</a:t>
            </a:r>
          </a:p>
        </p:txBody>
      </p:sp>
    </p:spTree>
    <p:custDataLst>
      <p:tags r:id="rId1"/>
    </p:custDataLst>
    <p:extLst>
      <p:ext uri="{BB962C8B-B14F-4D97-AF65-F5344CB8AC3E}">
        <p14:creationId xmlns:p14="http://schemas.microsoft.com/office/powerpoint/2010/main" val="322036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4832BD-7061-4EA0-A24F-559810C3BED2}"/>
              </a:ext>
            </a:extLst>
          </p:cNvPr>
          <p:cNvSpPr>
            <a:spLocks noGrp="1"/>
          </p:cNvSpPr>
          <p:nvPr>
            <p:ph type="sldNum" sz="quarter" idx="12"/>
          </p:nvPr>
        </p:nvSpPr>
        <p:spPr/>
        <p:txBody>
          <a:bodyPr/>
          <a:lstStyle/>
          <a:p>
            <a:fld id="{80C09EF9-B2B1-4CDF-A903-08D723B35DB9}" type="slidenum">
              <a:rPr lang="en-GB" smtClean="0"/>
              <a:pPr/>
              <a:t>9</a:t>
            </a:fld>
            <a:endParaRPr lang="en-GB"/>
          </a:p>
        </p:txBody>
      </p:sp>
      <p:sp>
        <p:nvSpPr>
          <p:cNvPr id="3" name="Title 2">
            <a:extLst>
              <a:ext uri="{FF2B5EF4-FFF2-40B4-BE49-F238E27FC236}">
                <a16:creationId xmlns:a16="http://schemas.microsoft.com/office/drawing/2014/main" id="{B0897B7C-CD67-468D-AA28-9710FA4110A0}"/>
              </a:ext>
            </a:extLst>
          </p:cNvPr>
          <p:cNvSpPr>
            <a:spLocks noGrp="1"/>
          </p:cNvSpPr>
          <p:nvPr>
            <p:ph type="title"/>
          </p:nvPr>
        </p:nvSpPr>
        <p:spPr/>
        <p:txBody>
          <a:bodyPr/>
          <a:lstStyle/>
          <a:p>
            <a:r>
              <a:rPr lang="en-GB"/>
              <a:t>Investment process and style</a:t>
            </a:r>
            <a:endParaRPr lang="ru-RU"/>
          </a:p>
        </p:txBody>
      </p:sp>
      <p:sp>
        <p:nvSpPr>
          <p:cNvPr id="4" name="Text Placeholder 3">
            <a:extLst>
              <a:ext uri="{FF2B5EF4-FFF2-40B4-BE49-F238E27FC236}">
                <a16:creationId xmlns:a16="http://schemas.microsoft.com/office/drawing/2014/main" id="{798D6AC3-998B-49C4-BD42-F279F26E48A1}"/>
              </a:ext>
            </a:extLst>
          </p:cNvPr>
          <p:cNvSpPr>
            <a:spLocks noGrp="1"/>
          </p:cNvSpPr>
          <p:nvPr>
            <p:ph type="body" sz="quarter" idx="13"/>
          </p:nvPr>
        </p:nvSpPr>
        <p:spPr/>
        <p:txBody>
          <a:bodyPr/>
          <a:lstStyle/>
          <a:p>
            <a:r>
              <a:rPr lang="en-US"/>
              <a:t>Guinness Sustainable Energy Fund	</a:t>
            </a:r>
          </a:p>
          <a:p>
            <a:endParaRPr lang="en-GB"/>
          </a:p>
        </p:txBody>
      </p:sp>
      <p:sp>
        <p:nvSpPr>
          <p:cNvPr id="6" name="Content Placeholder 5">
            <a:extLst>
              <a:ext uri="{FF2B5EF4-FFF2-40B4-BE49-F238E27FC236}">
                <a16:creationId xmlns:a16="http://schemas.microsoft.com/office/drawing/2014/main" id="{EB00DA2C-E909-45E5-A72A-BA9AD7185EE4}"/>
              </a:ext>
            </a:extLst>
          </p:cNvPr>
          <p:cNvSpPr txBox="1">
            <a:spLocks/>
          </p:cNvSpPr>
          <p:nvPr/>
        </p:nvSpPr>
        <p:spPr>
          <a:xfrm>
            <a:off x="838200" y="1035114"/>
            <a:ext cx="10515599" cy="49213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lstStyle>
            <a:defPPr>
              <a:defRPr lang="en-US"/>
            </a:defPPr>
            <a:lvl1pPr>
              <a:defRPr sz="1400" i="0">
                <a:solidFill>
                  <a:schemeClr val="tx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lnSpc>
                <a:spcPct val="150000"/>
              </a:lnSpc>
            </a:pPr>
            <a:r>
              <a:rPr lang="en-US" sz="1800" b="1"/>
              <a:t>Our stock selection process is 50% top down and 50% bottom up</a:t>
            </a:r>
          </a:p>
        </p:txBody>
      </p:sp>
      <p:graphicFrame>
        <p:nvGraphicFramePr>
          <p:cNvPr id="19" name="Table 18">
            <a:extLst>
              <a:ext uri="{FF2B5EF4-FFF2-40B4-BE49-F238E27FC236}">
                <a16:creationId xmlns:a16="http://schemas.microsoft.com/office/drawing/2014/main" id="{BD9E356E-A9F4-48FA-A451-06A0EDA598D1}"/>
              </a:ext>
            </a:extLst>
          </p:cNvPr>
          <p:cNvGraphicFramePr>
            <a:graphicFrameLocks noGrp="1"/>
          </p:cNvGraphicFramePr>
          <p:nvPr>
            <p:extLst>
              <p:ext uri="{D42A27DB-BD31-4B8C-83A1-F6EECF244321}">
                <p14:modId xmlns:p14="http://schemas.microsoft.com/office/powerpoint/2010/main" val="373694202"/>
              </p:ext>
            </p:extLst>
          </p:nvPr>
        </p:nvGraphicFramePr>
        <p:xfrm>
          <a:off x="478303" y="1784428"/>
          <a:ext cx="5527210" cy="4301784"/>
        </p:xfrm>
        <a:graphic>
          <a:graphicData uri="http://schemas.openxmlformats.org/drawingml/2006/table">
            <a:tbl>
              <a:tblPr firstRow="1" firstCol="1" lastRow="1" lastCol="1" bandRow="1" bandCol="1"/>
              <a:tblGrid>
                <a:gridCol w="5527210">
                  <a:extLst>
                    <a:ext uri="{9D8B030D-6E8A-4147-A177-3AD203B41FA5}">
                      <a16:colId xmlns:a16="http://schemas.microsoft.com/office/drawing/2014/main" val="1892505969"/>
                    </a:ext>
                  </a:extLst>
                </a:gridCol>
              </a:tblGrid>
              <a:tr h="336157">
                <a:tc>
                  <a:txBody>
                    <a:bodyPr/>
                    <a:lstStyle/>
                    <a:p>
                      <a:pPr algn="ctr" rtl="0" fontAlgn="ctr"/>
                      <a:r>
                        <a:rPr lang="en-GB" sz="1600" b="0" i="0" u="none" strike="noStrike">
                          <a:solidFill>
                            <a:schemeClr val="bg1"/>
                          </a:solidFill>
                          <a:effectLst/>
                          <a:latin typeface="+mj-lt"/>
                        </a:rPr>
                        <a:t>Top down (50%)</a:t>
                      </a:r>
                    </a:p>
                  </a:txBody>
                  <a:tcPr marR="7054" marT="7054"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688966202"/>
                  </a:ext>
                </a:extLst>
              </a:tr>
              <a:tr h="3965627">
                <a:tc>
                  <a:txBody>
                    <a:bodyPr/>
                    <a:lstStyle/>
                    <a:p>
                      <a:pPr marL="285750" indent="-285750" algn="l" rtl="0" fontAlgn="ctr">
                        <a:lnSpc>
                          <a:spcPct val="100000"/>
                        </a:lnSpc>
                        <a:buFont typeface="Arial" panose="020B0604020202020204" pitchFamily="34" charset="0"/>
                        <a:buChar char="•"/>
                      </a:pPr>
                      <a:endParaRPr lang="en-US" sz="1600" b="0" i="0" u="none" strike="noStrike">
                        <a:solidFill>
                          <a:schemeClr val="tx2"/>
                        </a:solidFill>
                        <a:effectLst/>
                        <a:latin typeface="Montserrat" panose="00000500000000000000" pitchFamily="2" charset="0"/>
                      </a:endParaRPr>
                    </a:p>
                    <a:p>
                      <a:pPr marL="285750" indent="-285750" algn="l" rtl="0" fontAlgn="ctr">
                        <a:lnSpc>
                          <a:spcPct val="100000"/>
                        </a:lnSpc>
                        <a:buFont typeface="Arial" panose="020B0604020202020204" pitchFamily="34" charset="0"/>
                        <a:buChar char="•"/>
                      </a:pPr>
                      <a:r>
                        <a:rPr lang="en-GB" sz="1600" b="1" i="0" u="none" strike="noStrike" kern="1200">
                          <a:solidFill>
                            <a:schemeClr val="tx2"/>
                          </a:solidFill>
                          <a:effectLst/>
                          <a:latin typeface="Montserrat" panose="00000500000000000000" pitchFamily="2" charset="0"/>
                          <a:ea typeface="+mn-ea"/>
                          <a:cs typeface="+mn-cs"/>
                        </a:rPr>
                        <a:t>Rigorous in-house analysis of sustainable energy industry data</a:t>
                      </a:r>
                    </a:p>
                    <a:p>
                      <a:pPr marL="285750" indent="-285750" algn="l" rtl="0" fontAlgn="ctr">
                        <a:lnSpc>
                          <a:spcPct val="100000"/>
                        </a:lnSpc>
                        <a:buFont typeface="Arial" panose="020B0604020202020204" pitchFamily="34" charset="0"/>
                        <a:buChar char="•"/>
                      </a:pPr>
                      <a:endParaRPr lang="en-GB" sz="1600" b="0" i="0" u="none" strike="noStrike">
                        <a:solidFill>
                          <a:schemeClr val="tx2"/>
                        </a:solidFill>
                        <a:effectLst/>
                        <a:latin typeface="Montserrat" panose="00000500000000000000" pitchFamily="2" charset="0"/>
                      </a:endParaRPr>
                    </a:p>
                    <a:p>
                      <a:pPr marL="285750" indent="-285750" algn="l" rtl="0" fontAlgn="ctr">
                        <a:lnSpc>
                          <a:spcPct val="100000"/>
                        </a:lnSpc>
                        <a:buFont typeface="Arial" panose="020B0604020202020204" pitchFamily="34" charset="0"/>
                        <a:buChar char="•"/>
                      </a:pPr>
                      <a:r>
                        <a:rPr lang="en-GB" sz="1600" b="0" i="0" u="none" strike="noStrike">
                          <a:solidFill>
                            <a:schemeClr val="tx2"/>
                          </a:solidFill>
                          <a:effectLst/>
                          <a:latin typeface="Montserrat" panose="00000500000000000000" pitchFamily="2" charset="0"/>
                        </a:rPr>
                        <a:t>Analysis of the key drivers of growth, scarcity, barriers to entry and economics informs our weighting to our internally generated Sustainable Energy subsectors</a:t>
                      </a:r>
                    </a:p>
                    <a:p>
                      <a:pPr marL="285750" indent="-285750" algn="l" rtl="0" fontAlgn="ctr">
                        <a:lnSpc>
                          <a:spcPct val="100000"/>
                        </a:lnSpc>
                        <a:buFont typeface="Arial" panose="020B0604020202020204" pitchFamily="34" charset="0"/>
                        <a:buChar char="•"/>
                      </a:pPr>
                      <a:endParaRPr lang="en-GB" sz="1600" b="0" i="0" u="none" strike="noStrike">
                        <a:solidFill>
                          <a:schemeClr val="tx2"/>
                        </a:solidFill>
                        <a:effectLst/>
                        <a:latin typeface="Montserrat" panose="00000500000000000000" pitchFamily="2" charset="0"/>
                      </a:endParaRPr>
                    </a:p>
                    <a:p>
                      <a:pPr marL="285750" indent="-285750" algn="l" rtl="0" fontAlgn="ctr">
                        <a:lnSpc>
                          <a:spcPct val="100000"/>
                        </a:lnSpc>
                        <a:buFont typeface="Arial" panose="020B0604020202020204" pitchFamily="34" charset="0"/>
                        <a:buChar char="•"/>
                      </a:pPr>
                      <a:r>
                        <a:rPr lang="en-GB" sz="1600" b="0" i="0" u="none" strike="noStrike">
                          <a:solidFill>
                            <a:schemeClr val="tx2"/>
                          </a:solidFill>
                          <a:effectLst/>
                          <a:latin typeface="Montserrat" panose="00000500000000000000" pitchFamily="2" charset="0"/>
                        </a:rPr>
                        <a:t>Informs our sub-sector allocation between displacement, electrification, generation and installation</a:t>
                      </a:r>
                    </a:p>
                    <a:p>
                      <a:pPr marL="285750" indent="-285750" algn="l" rtl="0" fontAlgn="ctr">
                        <a:lnSpc>
                          <a:spcPct val="100000"/>
                        </a:lnSpc>
                        <a:buFont typeface="Arial" panose="020B0604020202020204" pitchFamily="34" charset="0"/>
                        <a:buChar char="•"/>
                      </a:pPr>
                      <a:endParaRPr lang="en-US" sz="1600" b="0" i="0" u="none" strike="noStrike">
                        <a:solidFill>
                          <a:schemeClr val="tx1"/>
                        </a:solidFill>
                        <a:effectLst/>
                        <a:latin typeface="Montserrat" panose="00000500000000000000" pitchFamily="2" charset="0"/>
                      </a:endParaRPr>
                    </a:p>
                  </a:txBody>
                  <a:tcPr marR="7054" marB="0">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accent4">
                        <a:lumMod val="60000"/>
                        <a:lumOff val="40000"/>
                        <a:alpha val="30000"/>
                      </a:schemeClr>
                    </a:solidFill>
                  </a:tcPr>
                </a:tc>
                <a:extLst>
                  <a:ext uri="{0D108BD9-81ED-4DB2-BD59-A6C34878D82A}">
                    <a16:rowId xmlns:a16="http://schemas.microsoft.com/office/drawing/2014/main" val="2301360303"/>
                  </a:ext>
                </a:extLst>
              </a:tr>
            </a:tbl>
          </a:graphicData>
        </a:graphic>
      </p:graphicFrame>
      <p:graphicFrame>
        <p:nvGraphicFramePr>
          <p:cNvPr id="20" name="Table 19">
            <a:extLst>
              <a:ext uri="{FF2B5EF4-FFF2-40B4-BE49-F238E27FC236}">
                <a16:creationId xmlns:a16="http://schemas.microsoft.com/office/drawing/2014/main" id="{F175EC48-0DFD-4F32-AE3A-693E768C3926}"/>
              </a:ext>
            </a:extLst>
          </p:cNvPr>
          <p:cNvGraphicFramePr>
            <a:graphicFrameLocks noGrp="1"/>
          </p:cNvGraphicFramePr>
          <p:nvPr>
            <p:extLst>
              <p:ext uri="{D42A27DB-BD31-4B8C-83A1-F6EECF244321}">
                <p14:modId xmlns:p14="http://schemas.microsoft.com/office/powerpoint/2010/main" val="4025226093"/>
              </p:ext>
            </p:extLst>
          </p:nvPr>
        </p:nvGraphicFramePr>
        <p:xfrm>
          <a:off x="6186490" y="1784428"/>
          <a:ext cx="5527206" cy="4301784"/>
        </p:xfrm>
        <a:graphic>
          <a:graphicData uri="http://schemas.openxmlformats.org/drawingml/2006/table">
            <a:tbl>
              <a:tblPr firstRow="1" firstCol="1" lastRow="1" lastCol="1" bandRow="1" bandCol="1"/>
              <a:tblGrid>
                <a:gridCol w="5527206">
                  <a:extLst>
                    <a:ext uri="{9D8B030D-6E8A-4147-A177-3AD203B41FA5}">
                      <a16:colId xmlns:a16="http://schemas.microsoft.com/office/drawing/2014/main" val="1892505969"/>
                    </a:ext>
                  </a:extLst>
                </a:gridCol>
              </a:tblGrid>
              <a:tr h="336157">
                <a:tc>
                  <a:txBody>
                    <a:bodyPr/>
                    <a:lstStyle/>
                    <a:p>
                      <a:pPr algn="ctr" rtl="0" fontAlgn="ctr"/>
                      <a:r>
                        <a:rPr lang="en-GB" sz="1600" b="0" i="0" u="none" strike="noStrike">
                          <a:solidFill>
                            <a:schemeClr val="bg1"/>
                          </a:solidFill>
                          <a:effectLst/>
                          <a:latin typeface="+mj-lt"/>
                        </a:rPr>
                        <a:t>Bottom up (50%)</a:t>
                      </a:r>
                    </a:p>
                  </a:txBody>
                  <a:tcPr marR="7054" marT="7054"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688966202"/>
                  </a:ext>
                </a:extLst>
              </a:tr>
              <a:tr h="3965627">
                <a:tc>
                  <a:txBody>
                    <a:bodyPr/>
                    <a:lstStyle/>
                    <a:p>
                      <a:pPr marL="285750" indent="-285750" algn="l" rtl="0" fontAlgn="ctr">
                        <a:lnSpc>
                          <a:spcPct val="100000"/>
                        </a:lnSpc>
                        <a:buFont typeface="Arial" panose="020B0604020202020204" pitchFamily="34" charset="0"/>
                        <a:buChar char="•"/>
                      </a:pPr>
                      <a:endParaRPr lang="en-US" sz="1600" b="0" i="0" u="none" strike="noStrike">
                        <a:solidFill>
                          <a:schemeClr val="tx2"/>
                        </a:solidFill>
                        <a:effectLst/>
                        <a:latin typeface="Montserrat" panose="00000500000000000000" pitchFamily="2" charset="0"/>
                      </a:endParaRPr>
                    </a:p>
                    <a:p>
                      <a:pPr marL="285750" indent="-285750" algn="l" rtl="0" fontAlgn="ctr">
                        <a:lnSpc>
                          <a:spcPct val="100000"/>
                        </a:lnSpc>
                        <a:buFont typeface="Arial" panose="020B0604020202020204" pitchFamily="34" charset="0"/>
                        <a:buChar char="•"/>
                      </a:pPr>
                      <a:r>
                        <a:rPr lang="en-GB" sz="1600" b="1" i="0" u="none" strike="noStrike">
                          <a:solidFill>
                            <a:schemeClr val="tx2"/>
                          </a:solidFill>
                          <a:effectLst/>
                          <a:latin typeface="Montserrat" panose="00000500000000000000" pitchFamily="2" charset="0"/>
                        </a:rPr>
                        <a:t>Two stage selection of the best stocks to populate our top down themes:</a:t>
                      </a:r>
                    </a:p>
                    <a:p>
                      <a:pPr marL="285750" indent="-285750" algn="l" rtl="0" fontAlgn="ctr">
                        <a:lnSpc>
                          <a:spcPct val="100000"/>
                        </a:lnSpc>
                        <a:buFont typeface="Arial" panose="020B0604020202020204" pitchFamily="34" charset="0"/>
                        <a:buChar char="•"/>
                      </a:pPr>
                      <a:endParaRPr lang="en-GB" sz="1600" b="0" i="0" u="none" strike="noStrike">
                        <a:solidFill>
                          <a:schemeClr val="tx1"/>
                        </a:solidFill>
                        <a:effectLst/>
                        <a:latin typeface="Montserrat" panose="00000500000000000000" pitchFamily="2" charset="0"/>
                      </a:endParaRPr>
                    </a:p>
                    <a:p>
                      <a:pPr marL="285750" indent="-285750" algn="l" rtl="0" fontAlgn="ctr">
                        <a:lnSpc>
                          <a:spcPct val="100000"/>
                        </a:lnSpc>
                        <a:buFont typeface="Arial" panose="020B0604020202020204" pitchFamily="34" charset="0"/>
                        <a:buChar char="•"/>
                      </a:pPr>
                      <a:r>
                        <a:rPr lang="en-GB" sz="1600" b="1" i="0" u="none" strike="noStrike">
                          <a:solidFill>
                            <a:schemeClr val="tx2"/>
                          </a:solidFill>
                          <a:effectLst/>
                          <a:latin typeface="Montserrat" panose="00000500000000000000" pitchFamily="2" charset="0"/>
                        </a:rPr>
                        <a:t>Disciplined screening process</a:t>
                      </a:r>
                      <a:r>
                        <a:rPr lang="en-GB" sz="1600" b="0" i="0" u="none" strike="noStrike">
                          <a:solidFill>
                            <a:schemeClr val="tx2"/>
                          </a:solidFill>
                          <a:effectLst/>
                          <a:latin typeface="Montserrat" panose="00000500000000000000" pitchFamily="2" charset="0"/>
                        </a:rPr>
                        <a:t> Regular screening of a universe of around 250 global sustainable energy stocks (market cap of &gt;$500m) using our in-house model. Our screen considers valuation, quality, earnings momentum and price momentum</a:t>
                      </a:r>
                    </a:p>
                    <a:p>
                      <a:pPr marL="285750" indent="-285750" algn="l" rtl="0" fontAlgn="ctr">
                        <a:lnSpc>
                          <a:spcPct val="100000"/>
                        </a:lnSpc>
                        <a:buFont typeface="Arial" panose="020B0604020202020204" pitchFamily="34" charset="0"/>
                        <a:buChar char="•"/>
                      </a:pPr>
                      <a:endParaRPr lang="en-GB" sz="1600" b="0" i="0" u="none" strike="noStrike">
                        <a:solidFill>
                          <a:schemeClr val="tx2"/>
                        </a:solidFill>
                        <a:effectLst/>
                        <a:latin typeface="Montserrat" panose="00000500000000000000" pitchFamily="2" charset="0"/>
                      </a:endParaRPr>
                    </a:p>
                    <a:p>
                      <a:pPr marL="285750" indent="-285750" algn="l" rtl="0" fontAlgn="ctr">
                        <a:lnSpc>
                          <a:spcPct val="100000"/>
                        </a:lnSpc>
                        <a:buFont typeface="Arial" panose="020B0604020202020204" pitchFamily="34" charset="0"/>
                        <a:buChar char="•"/>
                      </a:pPr>
                      <a:r>
                        <a:rPr lang="en-GB" sz="1600" b="1" i="0" u="none" strike="noStrike">
                          <a:solidFill>
                            <a:schemeClr val="tx2"/>
                          </a:solidFill>
                          <a:effectLst/>
                          <a:latin typeface="Montserrat" panose="00000500000000000000" pitchFamily="2" charset="0"/>
                        </a:rPr>
                        <a:t>Detailed financial modelling</a:t>
                      </a:r>
                      <a:r>
                        <a:rPr lang="en-GB" sz="1600" b="0" i="0" u="none" strike="noStrike">
                          <a:solidFill>
                            <a:schemeClr val="tx2"/>
                          </a:solidFill>
                          <a:effectLst/>
                          <a:latin typeface="Montserrat" panose="00000500000000000000" pitchFamily="2" charset="0"/>
                        </a:rPr>
                        <a:t> Ideas are taken from our screens and a detailed financial model is created to establish whether we have conviction to buy or sell</a:t>
                      </a:r>
                    </a:p>
                    <a:p>
                      <a:pPr marL="285750" indent="-285750" algn="l" rtl="0" fontAlgn="ctr">
                        <a:lnSpc>
                          <a:spcPct val="100000"/>
                        </a:lnSpc>
                        <a:buFont typeface="Arial" panose="020B0604020202020204" pitchFamily="34" charset="0"/>
                        <a:buChar char="•"/>
                      </a:pPr>
                      <a:endParaRPr lang="en-US" sz="1600" b="0" i="0" u="none" strike="noStrike">
                        <a:solidFill>
                          <a:schemeClr val="tx1"/>
                        </a:solidFill>
                        <a:effectLst/>
                        <a:latin typeface="Montserrat" panose="00000500000000000000" pitchFamily="2" charset="0"/>
                      </a:endParaRPr>
                    </a:p>
                  </a:txBody>
                  <a:tcPr marR="7054" marB="0">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chemeClr val="accent4">
                        <a:lumMod val="60000"/>
                        <a:lumOff val="40000"/>
                        <a:alpha val="30000"/>
                      </a:schemeClr>
                    </a:solidFill>
                  </a:tcPr>
                </a:tc>
                <a:extLst>
                  <a:ext uri="{0D108BD9-81ED-4DB2-BD59-A6C34878D82A}">
                    <a16:rowId xmlns:a16="http://schemas.microsoft.com/office/drawing/2014/main" val="2301360303"/>
                  </a:ext>
                </a:extLst>
              </a:tr>
            </a:tbl>
          </a:graphicData>
        </a:graphic>
      </p:graphicFrame>
    </p:spTree>
    <p:custDataLst>
      <p:tags r:id="rId1"/>
    </p:custDataLst>
    <p:extLst>
      <p:ext uri="{BB962C8B-B14F-4D97-AF65-F5344CB8AC3E}">
        <p14:creationId xmlns:p14="http://schemas.microsoft.com/office/powerpoint/2010/main" val="158075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4832BD-7061-4EA0-A24F-559810C3BED2}"/>
              </a:ext>
            </a:extLst>
          </p:cNvPr>
          <p:cNvSpPr>
            <a:spLocks noGrp="1"/>
          </p:cNvSpPr>
          <p:nvPr>
            <p:ph type="sldNum" sz="quarter" idx="12"/>
          </p:nvPr>
        </p:nvSpPr>
        <p:spPr/>
        <p:txBody>
          <a:bodyPr/>
          <a:lstStyle/>
          <a:p>
            <a:fld id="{80C09EF9-B2B1-4CDF-A903-08D723B35DB9}" type="slidenum">
              <a:rPr lang="en-GB" smtClean="0"/>
              <a:pPr/>
              <a:t>10</a:t>
            </a:fld>
            <a:endParaRPr lang="en-GB"/>
          </a:p>
        </p:txBody>
      </p:sp>
      <p:sp>
        <p:nvSpPr>
          <p:cNvPr id="3" name="Title 2">
            <a:extLst>
              <a:ext uri="{FF2B5EF4-FFF2-40B4-BE49-F238E27FC236}">
                <a16:creationId xmlns:a16="http://schemas.microsoft.com/office/drawing/2014/main" id="{B0897B7C-CD67-468D-AA28-9710FA4110A0}"/>
              </a:ext>
            </a:extLst>
          </p:cNvPr>
          <p:cNvSpPr>
            <a:spLocks noGrp="1"/>
          </p:cNvSpPr>
          <p:nvPr>
            <p:ph type="title"/>
          </p:nvPr>
        </p:nvSpPr>
        <p:spPr>
          <a:xfrm>
            <a:off x="838200" y="355601"/>
            <a:ext cx="11353800" cy="492139"/>
          </a:xfrm>
        </p:spPr>
        <p:txBody>
          <a:bodyPr>
            <a:noAutofit/>
          </a:bodyPr>
          <a:lstStyle/>
          <a:p>
            <a:r>
              <a:rPr lang="en-US"/>
              <a:t>Process: screening </a:t>
            </a:r>
            <a:r>
              <a:rPr lang="en-US" err="1"/>
              <a:t>prioritises</a:t>
            </a:r>
            <a:r>
              <a:rPr lang="en-US"/>
              <a:t> stocks for in-depth analysis</a:t>
            </a:r>
            <a:endParaRPr lang="ru-RU"/>
          </a:p>
        </p:txBody>
      </p:sp>
      <p:sp>
        <p:nvSpPr>
          <p:cNvPr id="4" name="Text Placeholder 3">
            <a:extLst>
              <a:ext uri="{FF2B5EF4-FFF2-40B4-BE49-F238E27FC236}">
                <a16:creationId xmlns:a16="http://schemas.microsoft.com/office/drawing/2014/main" id="{798D6AC3-998B-49C4-BD42-F279F26E48A1}"/>
              </a:ext>
            </a:extLst>
          </p:cNvPr>
          <p:cNvSpPr>
            <a:spLocks noGrp="1"/>
          </p:cNvSpPr>
          <p:nvPr>
            <p:ph type="body" sz="quarter" idx="13"/>
          </p:nvPr>
        </p:nvSpPr>
        <p:spPr/>
        <p:txBody>
          <a:bodyPr/>
          <a:lstStyle/>
          <a:p>
            <a:r>
              <a:rPr lang="en-US"/>
              <a:t>Guinness Sustainable Energy Fund	</a:t>
            </a:r>
          </a:p>
          <a:p>
            <a:endParaRPr lang="en-GB"/>
          </a:p>
        </p:txBody>
      </p:sp>
      <p:grpSp>
        <p:nvGrpSpPr>
          <p:cNvPr id="8" name="Diagram 3">
            <a:extLst>
              <a:ext uri="{FF2B5EF4-FFF2-40B4-BE49-F238E27FC236}">
                <a16:creationId xmlns:a16="http://schemas.microsoft.com/office/drawing/2014/main" id="{5276028E-98E7-4454-B758-C70CA44A2EFC}"/>
              </a:ext>
            </a:extLst>
          </p:cNvPr>
          <p:cNvGrpSpPr>
            <a:grpSpLocks noChangeAspect="1"/>
          </p:cNvGrpSpPr>
          <p:nvPr/>
        </p:nvGrpSpPr>
        <p:grpSpPr bwMode="auto">
          <a:xfrm>
            <a:off x="8110493" y="1776676"/>
            <a:ext cx="3453125" cy="3344766"/>
            <a:chOff x="1585" y="938"/>
            <a:chExt cx="2591" cy="2449"/>
          </a:xfrm>
        </p:grpSpPr>
        <p:sp>
          <p:nvSpPr>
            <p:cNvPr id="9" name="_s1028">
              <a:extLst>
                <a:ext uri="{FF2B5EF4-FFF2-40B4-BE49-F238E27FC236}">
                  <a16:creationId xmlns:a16="http://schemas.microsoft.com/office/drawing/2014/main" id="{1BFB833B-3C0B-45AE-9CE3-361C65FC6C6C}"/>
                </a:ext>
              </a:extLst>
            </p:cNvPr>
            <p:cNvSpPr>
              <a:spLocks noChangeArrowheads="1" noTextEdit="1"/>
            </p:cNvSpPr>
            <p:nvPr/>
          </p:nvSpPr>
          <p:spPr bwMode="auto">
            <a:xfrm>
              <a:off x="2048" y="938"/>
              <a:ext cx="1665" cy="16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endParaRPr lang="ru-RU">
                <a:latin typeface="+mn-lt"/>
              </a:endParaRPr>
            </a:p>
          </p:txBody>
        </p:sp>
        <p:sp>
          <p:nvSpPr>
            <p:cNvPr id="10" name="_s1029">
              <a:extLst>
                <a:ext uri="{FF2B5EF4-FFF2-40B4-BE49-F238E27FC236}">
                  <a16:creationId xmlns:a16="http://schemas.microsoft.com/office/drawing/2014/main" id="{97F84180-F4DA-44FA-ABDD-92D6491236F9}"/>
                </a:ext>
              </a:extLst>
            </p:cNvPr>
            <p:cNvSpPr>
              <a:spLocks noChangeArrowheads="1" noTextEdit="1"/>
            </p:cNvSpPr>
            <p:nvPr/>
          </p:nvSpPr>
          <p:spPr bwMode="auto">
            <a:xfrm rot="5400000">
              <a:off x="2440" y="1330"/>
              <a:ext cx="1665" cy="16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endParaRPr lang="ru-RU">
                <a:latin typeface="+mn-lt"/>
              </a:endParaRPr>
            </a:p>
          </p:txBody>
        </p:sp>
        <p:sp>
          <p:nvSpPr>
            <p:cNvPr id="11" name="_s1030">
              <a:extLst>
                <a:ext uri="{FF2B5EF4-FFF2-40B4-BE49-F238E27FC236}">
                  <a16:creationId xmlns:a16="http://schemas.microsoft.com/office/drawing/2014/main" id="{07010CB4-55DF-4D46-B873-C3E91A4FD4A5}"/>
                </a:ext>
              </a:extLst>
            </p:cNvPr>
            <p:cNvSpPr>
              <a:spLocks noChangeArrowheads="1" noTextEdit="1"/>
            </p:cNvSpPr>
            <p:nvPr/>
          </p:nvSpPr>
          <p:spPr bwMode="auto">
            <a:xfrm rot="10800000">
              <a:off x="2048" y="1722"/>
              <a:ext cx="1665" cy="16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endParaRPr lang="ru-RU">
                <a:latin typeface="+mn-lt"/>
              </a:endParaRPr>
            </a:p>
          </p:txBody>
        </p:sp>
        <p:sp>
          <p:nvSpPr>
            <p:cNvPr id="12" name="_s1031">
              <a:extLst>
                <a:ext uri="{FF2B5EF4-FFF2-40B4-BE49-F238E27FC236}">
                  <a16:creationId xmlns:a16="http://schemas.microsoft.com/office/drawing/2014/main" id="{5779B4CB-9E0E-4C55-AFB8-307E033507BE}"/>
                </a:ext>
              </a:extLst>
            </p:cNvPr>
            <p:cNvSpPr>
              <a:spLocks noChangeArrowheads="1" noTextEdit="1"/>
            </p:cNvSpPr>
            <p:nvPr/>
          </p:nvSpPr>
          <p:spPr bwMode="auto">
            <a:xfrm rot="-5400000">
              <a:off x="1656" y="1330"/>
              <a:ext cx="1665" cy="16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endParaRPr lang="ru-RU">
                <a:latin typeface="+mn-lt"/>
              </a:endParaRPr>
            </a:p>
          </p:txBody>
        </p:sp>
        <p:sp>
          <p:nvSpPr>
            <p:cNvPr id="13" name="_s1032">
              <a:extLst>
                <a:ext uri="{FF2B5EF4-FFF2-40B4-BE49-F238E27FC236}">
                  <a16:creationId xmlns:a16="http://schemas.microsoft.com/office/drawing/2014/main" id="{E0EB58C5-634A-4705-AF42-EDE192191E94}"/>
                </a:ext>
              </a:extLst>
            </p:cNvPr>
            <p:cNvSpPr>
              <a:spLocks noChangeArrowheads="1"/>
            </p:cNvSpPr>
            <p:nvPr/>
          </p:nvSpPr>
          <p:spPr bwMode="auto">
            <a:xfrm>
              <a:off x="3324" y="1157"/>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SzPct val="150000"/>
                <a:buChar char="•"/>
                <a:defRPr sz="1600">
                  <a:solidFill>
                    <a:schemeClr val="tx1"/>
                  </a:solidFill>
                  <a:latin typeface="Myriad Pro Light" panose="020B0403030403020204" pitchFamily="34" charset="0"/>
                </a:defRPr>
              </a:lvl1pPr>
              <a:lvl2pPr marL="742950" indent="-285750">
                <a:spcBef>
                  <a:spcPct val="20000"/>
                </a:spcBef>
                <a:buSzPct val="150000"/>
                <a:buChar char="•"/>
                <a:defRPr sz="1400">
                  <a:solidFill>
                    <a:schemeClr val="tx1"/>
                  </a:solidFill>
                  <a:latin typeface="Myriad Pro Light" panose="020B0403030403020204" pitchFamily="34" charset="0"/>
                </a:defRPr>
              </a:lvl2pPr>
              <a:lvl3pPr marL="1143000" indent="-228600">
                <a:spcBef>
                  <a:spcPct val="20000"/>
                </a:spcBef>
                <a:buSzPct val="150000"/>
                <a:buChar char="•"/>
                <a:defRPr sz="1200">
                  <a:solidFill>
                    <a:schemeClr val="tx1"/>
                  </a:solidFill>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pPr algn="ctr" eaLnBrk="1" hangingPunct="1">
                <a:spcBef>
                  <a:spcPct val="0"/>
                </a:spcBef>
                <a:buSzTx/>
                <a:buFontTx/>
                <a:buNone/>
              </a:pPr>
              <a:r>
                <a:rPr lang="en-GB" altLang="en-US" sz="1200" b="1">
                  <a:solidFill>
                    <a:schemeClr val="accent5"/>
                  </a:solidFill>
                  <a:latin typeface="+mn-lt"/>
                </a:rPr>
                <a:t>(2)</a:t>
              </a:r>
            </a:p>
            <a:p>
              <a:pPr algn="ctr" eaLnBrk="1" hangingPunct="1">
                <a:spcBef>
                  <a:spcPct val="0"/>
                </a:spcBef>
                <a:buSzTx/>
                <a:buFontTx/>
                <a:buNone/>
              </a:pPr>
              <a:r>
                <a:rPr lang="en-GB" altLang="en-US" sz="1200" b="1">
                  <a:solidFill>
                    <a:schemeClr val="accent3"/>
                  </a:solidFill>
                  <a:latin typeface="+mn-lt"/>
                </a:rPr>
                <a:t>Quality</a:t>
              </a:r>
            </a:p>
            <a:p>
              <a:pPr algn="ctr" eaLnBrk="1" hangingPunct="1">
                <a:spcBef>
                  <a:spcPct val="0"/>
                </a:spcBef>
                <a:buSzTx/>
                <a:buFontTx/>
                <a:buNone/>
              </a:pPr>
              <a:r>
                <a:rPr lang="en-GB" altLang="en-US" sz="1000">
                  <a:solidFill>
                    <a:schemeClr val="accent5"/>
                  </a:solidFill>
                  <a:latin typeface="+mn-lt"/>
                </a:rPr>
                <a:t>Return on capital</a:t>
              </a:r>
              <a:endParaRPr lang="en-US" altLang="en-US" sz="1000">
                <a:solidFill>
                  <a:schemeClr val="accent5"/>
                </a:solidFill>
                <a:latin typeface="+mn-lt"/>
              </a:endParaRPr>
            </a:p>
            <a:p>
              <a:pPr algn="ctr" eaLnBrk="1" hangingPunct="1">
                <a:spcBef>
                  <a:spcPct val="0"/>
                </a:spcBef>
                <a:buSzTx/>
                <a:buFontTx/>
                <a:buNone/>
              </a:pPr>
              <a:endParaRPr lang="en-US" altLang="en-US" sz="1200">
                <a:solidFill>
                  <a:schemeClr val="accent5"/>
                </a:solidFill>
                <a:latin typeface="+mn-lt"/>
              </a:endParaRPr>
            </a:p>
          </p:txBody>
        </p:sp>
        <p:sp>
          <p:nvSpPr>
            <p:cNvPr id="14" name="_s1033">
              <a:extLst>
                <a:ext uri="{FF2B5EF4-FFF2-40B4-BE49-F238E27FC236}">
                  <a16:creationId xmlns:a16="http://schemas.microsoft.com/office/drawing/2014/main" id="{5F0D5B5D-169B-4BD8-B0CE-62677A086FE8}"/>
                </a:ext>
              </a:extLst>
            </p:cNvPr>
            <p:cNvSpPr>
              <a:spLocks noChangeArrowheads="1"/>
            </p:cNvSpPr>
            <p:nvPr/>
          </p:nvSpPr>
          <p:spPr bwMode="auto">
            <a:xfrm>
              <a:off x="1585" y="2617"/>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SzPct val="150000"/>
                <a:buChar char="•"/>
                <a:defRPr sz="1600">
                  <a:solidFill>
                    <a:schemeClr val="tx1"/>
                  </a:solidFill>
                  <a:latin typeface="Myriad Pro Light" panose="020B0403030403020204" pitchFamily="34" charset="0"/>
                </a:defRPr>
              </a:lvl1pPr>
              <a:lvl2pPr marL="742950" indent="-285750">
                <a:spcBef>
                  <a:spcPct val="20000"/>
                </a:spcBef>
                <a:buSzPct val="150000"/>
                <a:buChar char="•"/>
                <a:defRPr sz="1400">
                  <a:solidFill>
                    <a:schemeClr val="tx1"/>
                  </a:solidFill>
                  <a:latin typeface="Myriad Pro Light" panose="020B0403030403020204" pitchFamily="34" charset="0"/>
                </a:defRPr>
              </a:lvl2pPr>
              <a:lvl3pPr marL="1143000" indent="-228600">
                <a:spcBef>
                  <a:spcPct val="20000"/>
                </a:spcBef>
                <a:buSzPct val="150000"/>
                <a:buChar char="•"/>
                <a:defRPr sz="1200">
                  <a:solidFill>
                    <a:schemeClr val="tx1"/>
                  </a:solidFill>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pPr algn="ctr" eaLnBrk="1" hangingPunct="1">
                <a:spcBef>
                  <a:spcPct val="0"/>
                </a:spcBef>
                <a:buSzTx/>
                <a:buFontTx/>
                <a:buNone/>
              </a:pPr>
              <a:r>
                <a:rPr lang="en-GB" altLang="en-US" sz="1200" b="1">
                  <a:solidFill>
                    <a:schemeClr val="accent5"/>
                  </a:solidFill>
                  <a:latin typeface="+mn-lt"/>
                </a:rPr>
                <a:t>(4)</a:t>
              </a:r>
            </a:p>
            <a:p>
              <a:pPr algn="ctr" eaLnBrk="1" hangingPunct="1">
                <a:spcBef>
                  <a:spcPct val="0"/>
                </a:spcBef>
                <a:buSzTx/>
                <a:buFontTx/>
                <a:buNone/>
              </a:pPr>
              <a:r>
                <a:rPr lang="en-GB" altLang="en-US" sz="1200" b="1">
                  <a:solidFill>
                    <a:schemeClr val="accent3"/>
                  </a:solidFill>
                  <a:latin typeface="+mn-lt"/>
                </a:rPr>
                <a:t>Stock price momentum</a:t>
              </a:r>
            </a:p>
            <a:p>
              <a:pPr algn="ctr" eaLnBrk="1" hangingPunct="1">
                <a:spcBef>
                  <a:spcPct val="0"/>
                </a:spcBef>
                <a:buSzTx/>
                <a:buFontTx/>
                <a:buNone/>
              </a:pPr>
              <a:r>
                <a:rPr lang="en-GB" altLang="en-US" sz="1000">
                  <a:solidFill>
                    <a:schemeClr val="accent5"/>
                  </a:solidFill>
                  <a:latin typeface="+mn-lt"/>
                </a:rPr>
                <a:t>Stock price movements </a:t>
              </a:r>
            </a:p>
            <a:p>
              <a:pPr algn="ctr" eaLnBrk="1" hangingPunct="1">
                <a:spcBef>
                  <a:spcPct val="0"/>
                </a:spcBef>
                <a:buSzTx/>
                <a:buFontTx/>
                <a:buNone/>
              </a:pPr>
              <a:r>
                <a:rPr lang="en-GB" altLang="en-US" sz="1000">
                  <a:solidFill>
                    <a:schemeClr val="accent5"/>
                  </a:solidFill>
                  <a:latin typeface="+mn-lt"/>
                </a:rPr>
                <a:t>vs peers</a:t>
              </a:r>
              <a:endParaRPr lang="en-US" altLang="en-US" sz="1000">
                <a:solidFill>
                  <a:schemeClr val="accent5"/>
                </a:solidFill>
                <a:latin typeface="+mn-lt"/>
              </a:endParaRPr>
            </a:p>
          </p:txBody>
        </p:sp>
        <p:sp>
          <p:nvSpPr>
            <p:cNvPr id="15" name="_s1034">
              <a:extLst>
                <a:ext uri="{FF2B5EF4-FFF2-40B4-BE49-F238E27FC236}">
                  <a16:creationId xmlns:a16="http://schemas.microsoft.com/office/drawing/2014/main" id="{1EB0DFBB-3856-44FC-ADB0-312806FAC24D}"/>
                </a:ext>
              </a:extLst>
            </p:cNvPr>
            <p:cNvSpPr>
              <a:spLocks noChangeArrowheads="1"/>
            </p:cNvSpPr>
            <p:nvPr/>
          </p:nvSpPr>
          <p:spPr bwMode="auto">
            <a:xfrm>
              <a:off x="1809" y="1159"/>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SzPct val="150000"/>
                <a:buChar char="•"/>
                <a:defRPr sz="1600">
                  <a:solidFill>
                    <a:schemeClr val="tx1"/>
                  </a:solidFill>
                  <a:latin typeface="Myriad Pro Light" panose="020B0403030403020204" pitchFamily="34" charset="0"/>
                </a:defRPr>
              </a:lvl1pPr>
              <a:lvl2pPr marL="742950" indent="-285750">
                <a:spcBef>
                  <a:spcPct val="20000"/>
                </a:spcBef>
                <a:buSzPct val="150000"/>
                <a:buChar char="•"/>
                <a:defRPr sz="1400">
                  <a:solidFill>
                    <a:schemeClr val="tx1"/>
                  </a:solidFill>
                  <a:latin typeface="Myriad Pro Light" panose="020B0403030403020204" pitchFamily="34" charset="0"/>
                </a:defRPr>
              </a:lvl2pPr>
              <a:lvl3pPr marL="1143000" indent="-228600">
                <a:spcBef>
                  <a:spcPct val="20000"/>
                </a:spcBef>
                <a:buSzPct val="150000"/>
                <a:buChar char="•"/>
                <a:defRPr sz="1200">
                  <a:solidFill>
                    <a:schemeClr val="tx1"/>
                  </a:solidFill>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pPr algn="ctr" eaLnBrk="1" hangingPunct="1">
                <a:spcBef>
                  <a:spcPct val="0"/>
                </a:spcBef>
                <a:buSzTx/>
                <a:buFontTx/>
                <a:buNone/>
              </a:pPr>
              <a:r>
                <a:rPr lang="en-GB" altLang="en-US" sz="1200" b="1">
                  <a:solidFill>
                    <a:schemeClr val="accent5"/>
                  </a:solidFill>
                  <a:latin typeface="+mn-lt"/>
                </a:rPr>
                <a:t>(1)</a:t>
              </a:r>
            </a:p>
            <a:p>
              <a:pPr algn="ctr" eaLnBrk="1" hangingPunct="1">
                <a:spcBef>
                  <a:spcPct val="0"/>
                </a:spcBef>
                <a:buSzTx/>
                <a:buFontTx/>
                <a:buNone/>
              </a:pPr>
              <a:r>
                <a:rPr lang="en-GB" altLang="en-US" sz="1200" b="1">
                  <a:solidFill>
                    <a:schemeClr val="accent3"/>
                  </a:solidFill>
                  <a:latin typeface="+mn-lt"/>
                </a:rPr>
                <a:t>Valuation</a:t>
              </a:r>
            </a:p>
            <a:p>
              <a:pPr algn="ctr" eaLnBrk="1" hangingPunct="1">
                <a:spcBef>
                  <a:spcPct val="0"/>
                </a:spcBef>
                <a:buSzTx/>
                <a:buFontTx/>
                <a:buNone/>
              </a:pPr>
              <a:r>
                <a:rPr lang="en-GB" altLang="en-US" sz="1000">
                  <a:solidFill>
                    <a:schemeClr val="accent5"/>
                  </a:solidFill>
                  <a:latin typeface="+mn-lt"/>
                </a:rPr>
                <a:t>Relative value vs peers</a:t>
              </a:r>
              <a:endParaRPr lang="en-US" altLang="en-US" sz="1000">
                <a:solidFill>
                  <a:schemeClr val="accent5"/>
                </a:solidFill>
                <a:latin typeface="+mn-lt"/>
              </a:endParaRPr>
            </a:p>
            <a:p>
              <a:pPr algn="ctr" eaLnBrk="1" hangingPunct="1">
                <a:spcBef>
                  <a:spcPct val="0"/>
                </a:spcBef>
                <a:buSzTx/>
                <a:buFontTx/>
                <a:buNone/>
              </a:pPr>
              <a:endParaRPr lang="en-US" altLang="en-US" sz="1200">
                <a:solidFill>
                  <a:schemeClr val="accent5"/>
                </a:solidFill>
                <a:latin typeface="+mn-lt"/>
              </a:endParaRPr>
            </a:p>
          </p:txBody>
        </p:sp>
        <p:sp>
          <p:nvSpPr>
            <p:cNvPr id="16" name="_s1035">
              <a:extLst>
                <a:ext uri="{FF2B5EF4-FFF2-40B4-BE49-F238E27FC236}">
                  <a16:creationId xmlns:a16="http://schemas.microsoft.com/office/drawing/2014/main" id="{AA441075-143F-401B-88E9-8570EDE5B6FE}"/>
                </a:ext>
              </a:extLst>
            </p:cNvPr>
            <p:cNvSpPr>
              <a:spLocks noChangeArrowheads="1"/>
            </p:cNvSpPr>
            <p:nvPr/>
          </p:nvSpPr>
          <p:spPr bwMode="auto">
            <a:xfrm>
              <a:off x="3549" y="2682"/>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SzPct val="150000"/>
                <a:buChar char="•"/>
                <a:defRPr sz="1600">
                  <a:solidFill>
                    <a:schemeClr val="tx1"/>
                  </a:solidFill>
                  <a:latin typeface="Myriad Pro Light" panose="020B0403030403020204" pitchFamily="34" charset="0"/>
                </a:defRPr>
              </a:lvl1pPr>
              <a:lvl2pPr marL="742950" indent="-285750">
                <a:spcBef>
                  <a:spcPct val="20000"/>
                </a:spcBef>
                <a:buSzPct val="150000"/>
                <a:buChar char="•"/>
                <a:defRPr sz="1400">
                  <a:solidFill>
                    <a:schemeClr val="tx1"/>
                  </a:solidFill>
                  <a:latin typeface="Myriad Pro Light" panose="020B0403030403020204" pitchFamily="34" charset="0"/>
                </a:defRPr>
              </a:lvl2pPr>
              <a:lvl3pPr marL="1143000" indent="-228600">
                <a:spcBef>
                  <a:spcPct val="20000"/>
                </a:spcBef>
                <a:buSzPct val="150000"/>
                <a:buChar char="•"/>
                <a:defRPr sz="1200">
                  <a:solidFill>
                    <a:schemeClr val="tx1"/>
                  </a:solidFill>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pPr algn="ctr" eaLnBrk="1" hangingPunct="1">
                <a:spcBef>
                  <a:spcPct val="0"/>
                </a:spcBef>
                <a:buSzTx/>
                <a:buFontTx/>
                <a:buNone/>
              </a:pPr>
              <a:r>
                <a:rPr lang="en-GB" altLang="en-US" sz="1200" b="1">
                  <a:solidFill>
                    <a:schemeClr val="accent5"/>
                  </a:solidFill>
                  <a:latin typeface="+mn-lt"/>
                </a:rPr>
                <a:t>(3)</a:t>
              </a:r>
            </a:p>
            <a:p>
              <a:pPr algn="ctr" eaLnBrk="1" hangingPunct="1">
                <a:spcBef>
                  <a:spcPct val="0"/>
                </a:spcBef>
                <a:buSzTx/>
                <a:buFontTx/>
                <a:buNone/>
              </a:pPr>
              <a:r>
                <a:rPr lang="en-GB" altLang="en-US" sz="1200" b="1">
                  <a:solidFill>
                    <a:schemeClr val="accent3"/>
                  </a:solidFill>
                  <a:latin typeface="+mn-lt"/>
                </a:rPr>
                <a:t>Earnings momentum</a:t>
              </a:r>
            </a:p>
            <a:p>
              <a:pPr algn="ctr" eaLnBrk="1" hangingPunct="1">
                <a:spcBef>
                  <a:spcPct val="0"/>
                </a:spcBef>
                <a:buSzTx/>
                <a:buFontTx/>
                <a:buNone/>
              </a:pPr>
              <a:r>
                <a:rPr lang="en-GB" altLang="en-US" sz="1000">
                  <a:solidFill>
                    <a:schemeClr val="accent5"/>
                  </a:solidFill>
                  <a:latin typeface="+mn-lt"/>
                </a:rPr>
                <a:t>Analysts’ earnings </a:t>
              </a:r>
            </a:p>
            <a:p>
              <a:pPr algn="ctr" eaLnBrk="1" hangingPunct="1">
                <a:spcBef>
                  <a:spcPct val="0"/>
                </a:spcBef>
                <a:buSzTx/>
                <a:buFontTx/>
                <a:buNone/>
              </a:pPr>
              <a:r>
                <a:rPr lang="en-GB" altLang="en-US" sz="1000">
                  <a:solidFill>
                    <a:schemeClr val="accent5"/>
                  </a:solidFill>
                  <a:latin typeface="+mn-lt"/>
                </a:rPr>
                <a:t>forecasts changes</a:t>
              </a:r>
              <a:endParaRPr lang="en-US" altLang="en-US" sz="1000">
                <a:solidFill>
                  <a:schemeClr val="accent5"/>
                </a:solidFill>
                <a:latin typeface="+mn-lt"/>
              </a:endParaRPr>
            </a:p>
            <a:p>
              <a:pPr algn="ctr" eaLnBrk="1" hangingPunct="1">
                <a:spcBef>
                  <a:spcPct val="0"/>
                </a:spcBef>
                <a:buSzTx/>
                <a:buFontTx/>
                <a:buNone/>
              </a:pPr>
              <a:endParaRPr lang="en-US" altLang="en-US" sz="1200">
                <a:solidFill>
                  <a:schemeClr val="accent5"/>
                </a:solidFill>
                <a:latin typeface="+mn-lt"/>
              </a:endParaRPr>
            </a:p>
          </p:txBody>
        </p:sp>
      </p:grpSp>
      <p:sp>
        <p:nvSpPr>
          <p:cNvPr id="17" name="Rectangle: Rounded Corners 16">
            <a:extLst>
              <a:ext uri="{FF2B5EF4-FFF2-40B4-BE49-F238E27FC236}">
                <a16:creationId xmlns:a16="http://schemas.microsoft.com/office/drawing/2014/main" id="{8DA215F7-6C71-4004-94F3-7CAE395CD961}"/>
              </a:ext>
            </a:extLst>
          </p:cNvPr>
          <p:cNvSpPr/>
          <p:nvPr/>
        </p:nvSpPr>
        <p:spPr>
          <a:xfrm>
            <a:off x="357529" y="1052961"/>
            <a:ext cx="6738596" cy="5527112"/>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GB" sz="1400">
                <a:solidFill>
                  <a:schemeClr val="tx2"/>
                </a:solidFill>
              </a:rPr>
              <a:t>Each month we rank our universe of  c.250 stocks based on four fundamental criteria to identify companies that demonstrate:</a:t>
            </a:r>
          </a:p>
          <a:p>
            <a:pPr marL="800100" lvl="1" indent="-342900">
              <a:lnSpc>
                <a:spcPct val="150000"/>
              </a:lnSpc>
              <a:buFont typeface="+mj-lt"/>
              <a:buAutoNum type="arabicPeriod"/>
            </a:pPr>
            <a:r>
              <a:rPr lang="en-GB" sz="1400">
                <a:solidFill>
                  <a:schemeClr val="tx2"/>
                </a:solidFill>
              </a:rPr>
              <a:t>Value</a:t>
            </a:r>
          </a:p>
          <a:p>
            <a:pPr marL="800100" lvl="1" indent="-342900">
              <a:lnSpc>
                <a:spcPct val="150000"/>
              </a:lnSpc>
              <a:buFont typeface="+mj-lt"/>
              <a:buAutoNum type="arabicPeriod"/>
            </a:pPr>
            <a:r>
              <a:rPr lang="en-GB" sz="1400">
                <a:solidFill>
                  <a:schemeClr val="tx2"/>
                </a:solidFill>
              </a:rPr>
              <a:t>Quality (high return on capital)</a:t>
            </a:r>
          </a:p>
          <a:p>
            <a:pPr marL="800100" lvl="1" indent="-342900">
              <a:lnSpc>
                <a:spcPct val="150000"/>
              </a:lnSpc>
              <a:buFont typeface="+mj-lt"/>
              <a:buAutoNum type="arabicPeriod"/>
            </a:pPr>
            <a:r>
              <a:rPr lang="en-GB" sz="1400">
                <a:solidFill>
                  <a:schemeClr val="tx2"/>
                </a:solidFill>
              </a:rPr>
              <a:t>Positive earnings momentum</a:t>
            </a:r>
          </a:p>
          <a:p>
            <a:pPr marL="800100" lvl="1" indent="-342900">
              <a:lnSpc>
                <a:spcPct val="150000"/>
              </a:lnSpc>
              <a:buFont typeface="+mj-lt"/>
              <a:buAutoNum type="arabicPeriod"/>
            </a:pPr>
            <a:r>
              <a:rPr lang="en-GB" sz="1400">
                <a:solidFill>
                  <a:schemeClr val="tx2"/>
                </a:solidFill>
              </a:rPr>
              <a:t>Positive stock price momentum</a:t>
            </a:r>
          </a:p>
          <a:p>
            <a:pPr marL="285750" indent="-285750">
              <a:lnSpc>
                <a:spcPct val="150000"/>
              </a:lnSpc>
              <a:buFont typeface="Arial" panose="020B0604020202020204" pitchFamily="34" charset="0"/>
              <a:buChar char="•"/>
            </a:pPr>
            <a:endParaRPr lang="en-GB" sz="1400">
              <a:solidFill>
                <a:schemeClr val="tx2"/>
              </a:solidFill>
            </a:endParaRPr>
          </a:p>
          <a:p>
            <a:pPr marL="285750" indent="-285750">
              <a:lnSpc>
                <a:spcPct val="150000"/>
              </a:lnSpc>
              <a:buFont typeface="Arial" panose="020B0604020202020204" pitchFamily="34" charset="0"/>
              <a:buChar char="•"/>
            </a:pPr>
            <a:r>
              <a:rPr lang="en-GB" sz="1400">
                <a:solidFill>
                  <a:schemeClr val="tx2"/>
                </a:solidFill>
              </a:rPr>
              <a:t>Stocks are scored 1-10 on each of the 4 criterion and then ranked</a:t>
            </a:r>
          </a:p>
          <a:p>
            <a:pPr marL="285750" indent="-285750">
              <a:lnSpc>
                <a:spcPct val="150000"/>
              </a:lnSpc>
              <a:buFont typeface="Arial" panose="020B0604020202020204" pitchFamily="34" charset="0"/>
              <a:buChar char="•"/>
            </a:pPr>
            <a:endParaRPr lang="en-GB" sz="1400">
              <a:solidFill>
                <a:schemeClr val="tx2"/>
              </a:solidFill>
            </a:endParaRPr>
          </a:p>
          <a:p>
            <a:pPr marL="285750" indent="-285750">
              <a:lnSpc>
                <a:spcPct val="150000"/>
              </a:lnSpc>
              <a:buFont typeface="Arial" panose="020B0604020202020204" pitchFamily="34" charset="0"/>
              <a:buChar char="•"/>
            </a:pPr>
            <a:r>
              <a:rPr lang="en-GB" sz="1400" b="1">
                <a:solidFill>
                  <a:schemeClr val="tx2"/>
                </a:solidFill>
              </a:rPr>
              <a:t>Screening allows prioritisation of stocks for deeper due diligence</a:t>
            </a:r>
          </a:p>
          <a:p>
            <a:pPr marL="285750" indent="-285750">
              <a:lnSpc>
                <a:spcPct val="150000"/>
              </a:lnSpc>
              <a:buFont typeface="Arial" panose="020B0604020202020204" pitchFamily="34" charset="0"/>
              <a:buChar char="•"/>
            </a:pPr>
            <a:endParaRPr lang="en-GB" sz="1400">
              <a:solidFill>
                <a:schemeClr val="tx2"/>
              </a:solidFill>
            </a:endParaRPr>
          </a:p>
          <a:p>
            <a:pPr marL="285750" indent="-285750">
              <a:lnSpc>
                <a:spcPct val="150000"/>
              </a:lnSpc>
              <a:buFont typeface="Arial" panose="020B0604020202020204" pitchFamily="34" charset="0"/>
              <a:buChar char="•"/>
            </a:pPr>
            <a:r>
              <a:rPr lang="en-GB" sz="1400">
                <a:solidFill>
                  <a:schemeClr val="tx2"/>
                </a:solidFill>
              </a:rPr>
              <a:t>It helps to </a:t>
            </a:r>
            <a:r>
              <a:rPr lang="en-GB" sz="1400" b="1">
                <a:solidFill>
                  <a:schemeClr val="tx2"/>
                </a:solidFill>
              </a:rPr>
              <a:t>maintain our objectivity </a:t>
            </a:r>
            <a:r>
              <a:rPr lang="en-GB" sz="1400">
                <a:solidFill>
                  <a:schemeClr val="tx2"/>
                </a:solidFill>
              </a:rPr>
              <a:t>when considering the energy universe - we are not constrained to stocks we already know well</a:t>
            </a:r>
          </a:p>
          <a:p>
            <a:pPr marL="285750" indent="-285750">
              <a:lnSpc>
                <a:spcPct val="150000"/>
              </a:lnSpc>
              <a:buFont typeface="Arial" panose="020B0604020202020204" pitchFamily="34" charset="0"/>
              <a:buChar char="•"/>
            </a:pPr>
            <a:endParaRPr lang="en-GB" sz="1400">
              <a:solidFill>
                <a:schemeClr val="tx2"/>
              </a:solidFill>
            </a:endParaRPr>
          </a:p>
          <a:p>
            <a:pPr marL="285750" indent="-285750">
              <a:lnSpc>
                <a:spcPct val="150000"/>
              </a:lnSpc>
              <a:buFont typeface="Arial" panose="020B0604020202020204" pitchFamily="34" charset="0"/>
              <a:buChar char="•"/>
            </a:pPr>
            <a:r>
              <a:rPr lang="en-GB" sz="1400">
                <a:solidFill>
                  <a:schemeClr val="tx2"/>
                </a:solidFill>
              </a:rPr>
              <a:t>It also helps with our </a:t>
            </a:r>
            <a:r>
              <a:rPr lang="en-GB" sz="1400" b="1">
                <a:solidFill>
                  <a:schemeClr val="tx2"/>
                </a:solidFill>
              </a:rPr>
              <a:t>sell discipline</a:t>
            </a:r>
            <a:r>
              <a:rPr lang="en-GB" sz="1400">
                <a:solidFill>
                  <a:schemeClr val="tx2"/>
                </a:solidFill>
              </a:rPr>
              <a:t>, by highlighting companies in the portfolio that are scoring poorly, either because value has been realised or because fundamentals have deteriorated</a:t>
            </a:r>
          </a:p>
        </p:txBody>
      </p:sp>
    </p:spTree>
    <p:custDataLst>
      <p:tags r:id="rId1"/>
    </p:custDataLst>
    <p:extLst>
      <p:ext uri="{BB962C8B-B14F-4D97-AF65-F5344CB8AC3E}">
        <p14:creationId xmlns:p14="http://schemas.microsoft.com/office/powerpoint/2010/main" val="242847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25E16-E397-4FC8-B4C3-0FD97839AB40}"/>
              </a:ext>
            </a:extLst>
          </p:cNvPr>
          <p:cNvSpPr>
            <a:spLocks noGrp="1"/>
          </p:cNvSpPr>
          <p:nvPr>
            <p:ph type="sldNum" sz="quarter" idx="12"/>
          </p:nvPr>
        </p:nvSpPr>
        <p:spPr/>
        <p:txBody>
          <a:bodyPr/>
          <a:lstStyle/>
          <a:p>
            <a:fld id="{80C09EF9-B2B1-4CDF-A903-08D723B35DB9}" type="slidenum">
              <a:rPr lang="en-GB" smtClean="0"/>
              <a:pPr/>
              <a:t>11</a:t>
            </a:fld>
            <a:endParaRPr lang="en-GB"/>
          </a:p>
        </p:txBody>
      </p:sp>
      <p:sp>
        <p:nvSpPr>
          <p:cNvPr id="3" name="Title 2">
            <a:extLst>
              <a:ext uri="{FF2B5EF4-FFF2-40B4-BE49-F238E27FC236}">
                <a16:creationId xmlns:a16="http://schemas.microsoft.com/office/drawing/2014/main" id="{75C55950-5148-4D64-87BA-1F133EE2BE45}"/>
              </a:ext>
            </a:extLst>
          </p:cNvPr>
          <p:cNvSpPr>
            <a:spLocks noGrp="1"/>
          </p:cNvSpPr>
          <p:nvPr>
            <p:ph type="title"/>
          </p:nvPr>
        </p:nvSpPr>
        <p:spPr/>
        <p:txBody>
          <a:bodyPr>
            <a:normAutofit/>
          </a:bodyPr>
          <a:lstStyle/>
          <a:p>
            <a:r>
              <a:rPr lang="en-GB"/>
              <a:t>Process: fundamental screening of stocks</a:t>
            </a:r>
            <a:endParaRPr lang="ru-RU"/>
          </a:p>
        </p:txBody>
      </p:sp>
      <p:sp>
        <p:nvSpPr>
          <p:cNvPr id="4" name="Text Placeholder 3">
            <a:extLst>
              <a:ext uri="{FF2B5EF4-FFF2-40B4-BE49-F238E27FC236}">
                <a16:creationId xmlns:a16="http://schemas.microsoft.com/office/drawing/2014/main" id="{3DD85BB7-4ED8-4040-98B6-94572972BAD2}"/>
              </a:ext>
            </a:extLst>
          </p:cNvPr>
          <p:cNvSpPr>
            <a:spLocks noGrp="1"/>
          </p:cNvSpPr>
          <p:nvPr>
            <p:ph type="body" sz="quarter" idx="13"/>
          </p:nvPr>
        </p:nvSpPr>
        <p:spPr/>
        <p:txBody>
          <a:bodyPr/>
          <a:lstStyle/>
          <a:p>
            <a:r>
              <a:rPr lang="en-US"/>
              <a:t>Guinness Sustainable Energy Fund	</a:t>
            </a:r>
          </a:p>
          <a:p>
            <a:endParaRPr lang="en-GB"/>
          </a:p>
        </p:txBody>
      </p:sp>
      <p:sp>
        <p:nvSpPr>
          <p:cNvPr id="7" name="Rectangle: Rounded Corners 6">
            <a:extLst>
              <a:ext uri="{FF2B5EF4-FFF2-40B4-BE49-F238E27FC236}">
                <a16:creationId xmlns:a16="http://schemas.microsoft.com/office/drawing/2014/main" id="{78A88F19-2632-4683-A75C-19DC4B90D58D}"/>
              </a:ext>
            </a:extLst>
          </p:cNvPr>
          <p:cNvSpPr/>
          <p:nvPr/>
        </p:nvSpPr>
        <p:spPr>
          <a:xfrm>
            <a:off x="285749" y="991667"/>
            <a:ext cx="11477625" cy="1627563"/>
          </a:xfrm>
          <a:prstGeom prst="roundRect">
            <a:avLst>
              <a:gd name="adj" fmla="val 9418"/>
            </a:avLst>
          </a:prstGeom>
          <a:solidFill>
            <a:schemeClr val="accent4">
              <a:lumMod val="60000"/>
              <a:lumOff val="40000"/>
              <a:alpha val="30000"/>
            </a:schemeClr>
          </a:solidFill>
        </p:spPr>
        <p:txBody>
          <a:bodyPr/>
          <a:lstStyle/>
          <a:p>
            <a:pPr marL="228600" indent="-228600" defTabSz="914400" fontAlgn="auto">
              <a:lnSpc>
                <a:spcPct val="90000"/>
              </a:lnSpc>
              <a:spcBef>
                <a:spcPts val="1000"/>
              </a:spcBef>
              <a:spcAft>
                <a:spcPts val="0"/>
              </a:spcAft>
              <a:buFont typeface="Arial" panose="020B0604020202020204" pitchFamily="34" charset="0"/>
              <a:buChar char="•"/>
            </a:pPr>
            <a:r>
              <a:rPr lang="en-US" sz="1600">
                <a:solidFill>
                  <a:schemeClr val="tx2"/>
                </a:solidFill>
                <a:latin typeface="+mn-lt"/>
              </a:rPr>
              <a:t>Targeted fundamental and rigorous analysis to deliver a final 30 position portfolio</a:t>
            </a:r>
          </a:p>
          <a:p>
            <a:pPr marL="228600" indent="-228600" defTabSz="914400" fontAlgn="auto">
              <a:lnSpc>
                <a:spcPct val="90000"/>
              </a:lnSpc>
              <a:spcBef>
                <a:spcPts val="1000"/>
              </a:spcBef>
              <a:spcAft>
                <a:spcPts val="0"/>
              </a:spcAft>
              <a:buFont typeface="Arial" panose="020B0604020202020204" pitchFamily="34" charset="0"/>
              <a:buChar char="•"/>
            </a:pPr>
            <a:r>
              <a:rPr lang="en-US" sz="1600" b="1">
                <a:solidFill>
                  <a:schemeClr val="tx2"/>
                </a:solidFill>
                <a:latin typeface="+mn-lt"/>
              </a:rPr>
              <a:t>Disciplined company valuation </a:t>
            </a:r>
            <a:r>
              <a:rPr lang="en-US" sz="1600">
                <a:solidFill>
                  <a:schemeClr val="tx2"/>
                </a:solidFill>
                <a:latin typeface="+mn-lt"/>
              </a:rPr>
              <a:t>is integral to our due diligence procedure</a:t>
            </a:r>
          </a:p>
          <a:p>
            <a:pPr marL="228600" indent="-228600" defTabSz="914400" fontAlgn="auto">
              <a:lnSpc>
                <a:spcPct val="90000"/>
              </a:lnSpc>
              <a:spcBef>
                <a:spcPts val="1000"/>
              </a:spcBef>
              <a:spcAft>
                <a:spcPts val="0"/>
              </a:spcAft>
              <a:buFont typeface="Arial" panose="020B0604020202020204" pitchFamily="34" charset="0"/>
              <a:buChar char="•"/>
            </a:pPr>
            <a:r>
              <a:rPr lang="en-US" sz="1600">
                <a:solidFill>
                  <a:schemeClr val="tx2"/>
                </a:solidFill>
                <a:latin typeface="+mn-lt"/>
              </a:rPr>
              <a:t>We </a:t>
            </a:r>
            <a:r>
              <a:rPr lang="en-US" sz="1600" err="1">
                <a:solidFill>
                  <a:schemeClr val="tx2"/>
                </a:solidFill>
                <a:latin typeface="+mn-lt"/>
              </a:rPr>
              <a:t>emphasise</a:t>
            </a:r>
            <a:r>
              <a:rPr lang="en-US" sz="1600">
                <a:solidFill>
                  <a:schemeClr val="tx2"/>
                </a:solidFill>
                <a:latin typeface="+mn-lt"/>
              </a:rPr>
              <a:t> different valuation metrics for different energy subsectors</a:t>
            </a:r>
          </a:p>
          <a:p>
            <a:pPr marL="228600" indent="-228600" defTabSz="914400" fontAlgn="auto">
              <a:lnSpc>
                <a:spcPct val="90000"/>
              </a:lnSpc>
              <a:spcBef>
                <a:spcPts val="1000"/>
              </a:spcBef>
              <a:spcAft>
                <a:spcPts val="0"/>
              </a:spcAft>
              <a:buFont typeface="Arial" panose="020B0604020202020204" pitchFamily="34" charset="0"/>
              <a:buChar char="•"/>
            </a:pPr>
            <a:r>
              <a:rPr lang="en-US" sz="1600">
                <a:solidFill>
                  <a:schemeClr val="tx2"/>
                </a:solidFill>
                <a:latin typeface="+mn-lt"/>
              </a:rPr>
              <a:t>We look for patterns of value across various metrics rather than growth per se</a:t>
            </a:r>
          </a:p>
        </p:txBody>
      </p:sp>
      <p:sp>
        <p:nvSpPr>
          <p:cNvPr id="11" name="Text Box 4">
            <a:extLst>
              <a:ext uri="{FF2B5EF4-FFF2-40B4-BE49-F238E27FC236}">
                <a16:creationId xmlns:a16="http://schemas.microsoft.com/office/drawing/2014/main" id="{C62416D3-673E-401E-83BA-8E4D832B44B6}"/>
              </a:ext>
            </a:extLst>
          </p:cNvPr>
          <p:cNvSpPr txBox="1">
            <a:spLocks noChangeArrowheads="1"/>
          </p:cNvSpPr>
          <p:nvPr/>
        </p:nvSpPr>
        <p:spPr bwMode="auto">
          <a:xfrm>
            <a:off x="592161"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Bloomberg; Guinness Global Investors</a:t>
            </a:r>
          </a:p>
        </p:txBody>
      </p:sp>
      <p:sp>
        <p:nvSpPr>
          <p:cNvPr id="12" name="TextBox 6">
            <a:extLst>
              <a:ext uri="{FF2B5EF4-FFF2-40B4-BE49-F238E27FC236}">
                <a16:creationId xmlns:a16="http://schemas.microsoft.com/office/drawing/2014/main" id="{33300676-2EF1-4203-983B-155E9AFEAC7C}"/>
              </a:ext>
            </a:extLst>
          </p:cNvPr>
          <p:cNvSpPr txBox="1">
            <a:spLocks noChangeArrowheads="1"/>
          </p:cNvSpPr>
          <p:nvPr/>
        </p:nvSpPr>
        <p:spPr bwMode="auto">
          <a:xfrm>
            <a:off x="838200" y="2667998"/>
            <a:ext cx="43957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GB" altLang="en-US">
                <a:latin typeface="+mn-lt"/>
              </a:rPr>
              <a:t>Example valuation summary</a:t>
            </a:r>
          </a:p>
        </p:txBody>
      </p:sp>
      <p:sp>
        <p:nvSpPr>
          <p:cNvPr id="13" name="TextBox 6">
            <a:extLst>
              <a:ext uri="{FF2B5EF4-FFF2-40B4-BE49-F238E27FC236}">
                <a16:creationId xmlns:a16="http://schemas.microsoft.com/office/drawing/2014/main" id="{BAB1ECA2-B143-4773-903A-5EB15945AC2F}"/>
              </a:ext>
            </a:extLst>
          </p:cNvPr>
          <p:cNvSpPr txBox="1">
            <a:spLocks noChangeArrowheads="1"/>
          </p:cNvSpPr>
          <p:nvPr/>
        </p:nvSpPr>
        <p:spPr bwMode="auto">
          <a:xfrm>
            <a:off x="6831125" y="2657331"/>
            <a:ext cx="4395787" cy="31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50000"/>
              <a:buChar char="•"/>
              <a:defRPr sz="1600">
                <a:solidFill>
                  <a:schemeClr val="tx1"/>
                </a:solidFill>
                <a:latin typeface="Myriad Pro Light" panose="020B0403030403020204" pitchFamily="34" charset="0"/>
              </a:defRPr>
            </a:lvl1pPr>
            <a:lvl2pPr marL="742950" indent="-285750">
              <a:spcBef>
                <a:spcPct val="20000"/>
              </a:spcBef>
              <a:buSzPct val="150000"/>
              <a:buChar char="•"/>
              <a:defRPr sz="1400">
                <a:solidFill>
                  <a:schemeClr val="tx1"/>
                </a:solidFill>
                <a:latin typeface="Myriad Pro Light" panose="020B0403030403020204" pitchFamily="34" charset="0"/>
              </a:defRPr>
            </a:lvl2pPr>
            <a:lvl3pPr marL="1143000" indent="-228600">
              <a:spcBef>
                <a:spcPct val="20000"/>
              </a:spcBef>
              <a:buSzPct val="150000"/>
              <a:buChar char="•"/>
              <a:defRPr sz="1200">
                <a:solidFill>
                  <a:schemeClr val="tx1"/>
                </a:solidFill>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pPr algn="ctr" eaLnBrk="1" hangingPunct="1">
              <a:spcBef>
                <a:spcPct val="0"/>
              </a:spcBef>
              <a:buSzTx/>
              <a:buFontTx/>
              <a:buNone/>
            </a:pPr>
            <a:r>
              <a:rPr lang="en-GB" altLang="en-US" b="1">
                <a:latin typeface="+mn-lt"/>
              </a:rPr>
              <a:t>Example company model</a:t>
            </a:r>
          </a:p>
        </p:txBody>
      </p:sp>
      <p:pic>
        <p:nvPicPr>
          <p:cNvPr id="16" name="Picture 15">
            <a:extLst>
              <a:ext uri="{FF2B5EF4-FFF2-40B4-BE49-F238E27FC236}">
                <a16:creationId xmlns:a16="http://schemas.microsoft.com/office/drawing/2014/main" id="{4BB0C9EE-E3CC-4623-8D08-265E56538276}"/>
              </a:ext>
            </a:extLst>
          </p:cNvPr>
          <p:cNvPicPr>
            <a:picLocks noChangeAspect="1"/>
          </p:cNvPicPr>
          <p:nvPr/>
        </p:nvPicPr>
        <p:blipFill>
          <a:blip r:embed="rId3"/>
          <a:stretch>
            <a:fillRect/>
          </a:stretch>
        </p:blipFill>
        <p:spPr>
          <a:xfrm>
            <a:off x="202161" y="3024741"/>
            <a:ext cx="5504305" cy="3204000"/>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6347C6F-FD94-419F-B324-B92EB0E3507F}"/>
              </a:ext>
            </a:extLst>
          </p:cNvPr>
          <p:cNvPicPr>
            <a:picLocks noChangeAspect="1"/>
          </p:cNvPicPr>
          <p:nvPr/>
        </p:nvPicPr>
        <p:blipFill>
          <a:blip r:embed="rId4"/>
          <a:stretch>
            <a:fillRect/>
          </a:stretch>
        </p:blipFill>
        <p:spPr>
          <a:xfrm>
            <a:off x="6455782" y="3027406"/>
            <a:ext cx="5451622" cy="3204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6955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4832BD-7061-4EA0-A24F-559810C3BED2}"/>
              </a:ext>
            </a:extLst>
          </p:cNvPr>
          <p:cNvSpPr>
            <a:spLocks noGrp="1"/>
          </p:cNvSpPr>
          <p:nvPr>
            <p:ph type="sldNum" sz="quarter" idx="12"/>
          </p:nvPr>
        </p:nvSpPr>
        <p:spPr/>
        <p:txBody>
          <a:bodyPr/>
          <a:lstStyle/>
          <a:p>
            <a:fld id="{80C09EF9-B2B1-4CDF-A903-08D723B35DB9}" type="slidenum">
              <a:rPr lang="en-GB" smtClean="0"/>
              <a:pPr/>
              <a:t>12</a:t>
            </a:fld>
            <a:endParaRPr lang="en-GB"/>
          </a:p>
        </p:txBody>
      </p:sp>
      <p:sp>
        <p:nvSpPr>
          <p:cNvPr id="3" name="Title 2">
            <a:extLst>
              <a:ext uri="{FF2B5EF4-FFF2-40B4-BE49-F238E27FC236}">
                <a16:creationId xmlns:a16="http://schemas.microsoft.com/office/drawing/2014/main" id="{B0897B7C-CD67-468D-AA28-9710FA4110A0}"/>
              </a:ext>
            </a:extLst>
          </p:cNvPr>
          <p:cNvSpPr>
            <a:spLocks noGrp="1"/>
          </p:cNvSpPr>
          <p:nvPr>
            <p:ph type="title"/>
          </p:nvPr>
        </p:nvSpPr>
        <p:spPr/>
        <p:txBody>
          <a:bodyPr/>
          <a:lstStyle/>
          <a:p>
            <a:r>
              <a:rPr lang="en-GB"/>
              <a:t>Responsible investing &amp; ESG</a:t>
            </a:r>
            <a:endParaRPr lang="ru-RU"/>
          </a:p>
        </p:txBody>
      </p:sp>
      <p:sp>
        <p:nvSpPr>
          <p:cNvPr id="4" name="Text Placeholder 3">
            <a:extLst>
              <a:ext uri="{FF2B5EF4-FFF2-40B4-BE49-F238E27FC236}">
                <a16:creationId xmlns:a16="http://schemas.microsoft.com/office/drawing/2014/main" id="{798D6AC3-998B-49C4-BD42-F279F26E48A1}"/>
              </a:ext>
            </a:extLst>
          </p:cNvPr>
          <p:cNvSpPr>
            <a:spLocks noGrp="1"/>
          </p:cNvSpPr>
          <p:nvPr>
            <p:ph type="body" sz="quarter" idx="13"/>
          </p:nvPr>
        </p:nvSpPr>
        <p:spPr/>
        <p:txBody>
          <a:bodyPr/>
          <a:lstStyle/>
          <a:p>
            <a:r>
              <a:rPr lang="en-US"/>
              <a:t>Guinness Sustainable Energy Fund	</a:t>
            </a:r>
          </a:p>
          <a:p>
            <a:endParaRPr lang="en-GB"/>
          </a:p>
        </p:txBody>
      </p:sp>
      <p:sp>
        <p:nvSpPr>
          <p:cNvPr id="6" name="Content Placeholder 5">
            <a:extLst>
              <a:ext uri="{FF2B5EF4-FFF2-40B4-BE49-F238E27FC236}">
                <a16:creationId xmlns:a16="http://schemas.microsoft.com/office/drawing/2014/main" id="{EB00DA2C-E909-45E5-A72A-BA9AD7185EE4}"/>
              </a:ext>
            </a:extLst>
          </p:cNvPr>
          <p:cNvSpPr txBox="1">
            <a:spLocks/>
          </p:cNvSpPr>
          <p:nvPr/>
        </p:nvSpPr>
        <p:spPr>
          <a:xfrm>
            <a:off x="838200" y="903289"/>
            <a:ext cx="10515599" cy="36849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a:defRPr sz="1400" i="0">
                <a:solidFill>
                  <a:schemeClr val="tx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en-US" sz="1800" b="1"/>
              <a:t>We adopt the UN PRI framework for responsible investing &amp; ESG:</a:t>
            </a:r>
          </a:p>
        </p:txBody>
      </p:sp>
      <p:graphicFrame>
        <p:nvGraphicFramePr>
          <p:cNvPr id="8" name="Table 7">
            <a:extLst>
              <a:ext uri="{FF2B5EF4-FFF2-40B4-BE49-F238E27FC236}">
                <a16:creationId xmlns:a16="http://schemas.microsoft.com/office/drawing/2014/main" id="{30535D2C-1D3D-4CDD-81E5-6D35F6FA34DC}"/>
              </a:ext>
            </a:extLst>
          </p:cNvPr>
          <p:cNvGraphicFramePr>
            <a:graphicFrameLocks noGrp="1"/>
          </p:cNvGraphicFramePr>
          <p:nvPr>
            <p:extLst>
              <p:ext uri="{D42A27DB-BD31-4B8C-83A1-F6EECF244321}">
                <p14:modId xmlns:p14="http://schemas.microsoft.com/office/powerpoint/2010/main" val="3670761511"/>
              </p:ext>
            </p:extLst>
          </p:nvPr>
        </p:nvGraphicFramePr>
        <p:xfrm>
          <a:off x="838200" y="1311529"/>
          <a:ext cx="10515599" cy="4333360"/>
        </p:xfrm>
        <a:graphic>
          <a:graphicData uri="http://schemas.openxmlformats.org/drawingml/2006/table">
            <a:tbl>
              <a:tblPr firstRow="1" firstCol="1" bandRow="1"/>
              <a:tblGrid>
                <a:gridCol w="6308405">
                  <a:extLst>
                    <a:ext uri="{9D8B030D-6E8A-4147-A177-3AD203B41FA5}">
                      <a16:colId xmlns:a16="http://schemas.microsoft.com/office/drawing/2014/main" val="20000"/>
                    </a:ext>
                  </a:extLst>
                </a:gridCol>
                <a:gridCol w="2314131">
                  <a:extLst>
                    <a:ext uri="{9D8B030D-6E8A-4147-A177-3AD203B41FA5}">
                      <a16:colId xmlns:a16="http://schemas.microsoft.com/office/drawing/2014/main" val="20001"/>
                    </a:ext>
                  </a:extLst>
                </a:gridCol>
                <a:gridCol w="1893063">
                  <a:extLst>
                    <a:ext uri="{9D8B030D-6E8A-4147-A177-3AD203B41FA5}">
                      <a16:colId xmlns:a16="http://schemas.microsoft.com/office/drawing/2014/main" val="20002"/>
                    </a:ext>
                  </a:extLst>
                </a:gridCol>
              </a:tblGrid>
              <a:tr h="496069">
                <a:tc>
                  <a:txBody>
                    <a:bodyPr/>
                    <a:lstStyle/>
                    <a:p>
                      <a:pPr algn="ctr">
                        <a:spcAft>
                          <a:spcPts val="0"/>
                        </a:spcAft>
                      </a:pPr>
                      <a:r>
                        <a:rPr lang="en-GB"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ESG Incorporation</a:t>
                      </a:r>
                    </a:p>
                    <a:p>
                      <a:pPr algn="ctr">
                        <a:spcAft>
                          <a:spcPts val="0"/>
                        </a:spcAft>
                      </a:pPr>
                      <a:r>
                        <a:rPr lang="en-GB"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Considering ESG issues when building a portfolio</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gridSpan="2">
                  <a:txBody>
                    <a:bodyPr/>
                    <a:lstStyle/>
                    <a:p>
                      <a:pPr marL="0" algn="ctr" defTabSz="914400" rtl="0" eaLnBrk="1" latinLnBrk="0" hangingPunct="1">
                        <a:spcAft>
                          <a:spcPts val="0"/>
                        </a:spcAft>
                      </a:pPr>
                      <a:r>
                        <a:rPr lang="en-GB" sz="2000" b="1" kern="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Stewardship</a:t>
                      </a:r>
                    </a:p>
                    <a:p>
                      <a:pPr algn="ctr">
                        <a:spcAft>
                          <a:spcPts val="0"/>
                        </a:spcAft>
                      </a:pPr>
                      <a:r>
                        <a:rPr lang="en-GB"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Improving Investees’ ESG Performance</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endParaRPr lang="en-GB"/>
                    </a:p>
                  </a:txBody>
                  <a:tcPr/>
                </a:tc>
                <a:extLst>
                  <a:ext uri="{0D108BD9-81ED-4DB2-BD59-A6C34878D82A}">
                    <a16:rowId xmlns:a16="http://schemas.microsoft.com/office/drawing/2014/main" val="10000"/>
                  </a:ext>
                </a:extLst>
              </a:tr>
              <a:tr h="879976">
                <a:tc>
                  <a:txBody>
                    <a:bodyPr/>
                    <a:lstStyle/>
                    <a:p>
                      <a:pPr algn="just">
                        <a:spcAft>
                          <a:spcPts val="0"/>
                        </a:spcAft>
                      </a:pPr>
                      <a:r>
                        <a:rPr lang="en-GB" sz="1400">
                          <a:solidFill>
                            <a:schemeClr val="tx2"/>
                          </a:solidFill>
                          <a:effectLst/>
                          <a:latin typeface="+mn-lt"/>
                          <a:ea typeface="Calibri" panose="020F0502020204030204" pitchFamily="34" charset="0"/>
                          <a:cs typeface="Times New Roman" panose="02020603050405020304" pitchFamily="18" charset="0"/>
                        </a:rPr>
                        <a:t>“ESG issues can be incorporated into existing investment practices using a combination of three approaches: integration, screening and thematic.”</a:t>
                      </a:r>
                    </a:p>
                  </a:txBody>
                  <a:tcPr marL="68582" marR="68582" marT="0"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30000"/>
                      </a:schemeClr>
                    </a:solidFill>
                  </a:tcPr>
                </a:tc>
                <a:tc gridSpan="2">
                  <a:txBody>
                    <a:bodyPr/>
                    <a:lstStyle/>
                    <a:p>
                      <a:pPr>
                        <a:spcAft>
                          <a:spcPts val="0"/>
                        </a:spcAft>
                      </a:pPr>
                      <a:r>
                        <a:rPr lang="en-GB" sz="1400">
                          <a:solidFill>
                            <a:schemeClr val="tx2"/>
                          </a:solidFill>
                          <a:effectLst/>
                          <a:latin typeface="+mn-lt"/>
                          <a:ea typeface="Calibri" panose="020F0502020204030204" pitchFamily="34" charset="0"/>
                          <a:cs typeface="Times New Roman" panose="02020603050405020304" pitchFamily="18" charset="0"/>
                        </a:rPr>
                        <a:t>“Investors can encourage the companies that are already invested in to improve their ESG risk management.”</a:t>
                      </a:r>
                    </a:p>
                  </a:txBody>
                  <a:tcPr marL="68582" marR="68582" marT="0" marB="0"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30000"/>
                      </a:schemeClr>
                    </a:solidFill>
                  </a:tcPr>
                </a:tc>
                <a:tc hMerge="1">
                  <a:txBody>
                    <a:bodyPr/>
                    <a:lstStyle/>
                    <a:p>
                      <a:endParaRPr lang="en-GB"/>
                    </a:p>
                  </a:txBody>
                  <a:tcPr/>
                </a:tc>
                <a:extLst>
                  <a:ext uri="{0D108BD9-81ED-4DB2-BD59-A6C34878D82A}">
                    <a16:rowId xmlns:a16="http://schemas.microsoft.com/office/drawing/2014/main" val="10001"/>
                  </a:ext>
                </a:extLst>
              </a:tr>
              <a:tr h="374904">
                <a:tc>
                  <a:txBody>
                    <a:bodyPr/>
                    <a:lstStyle/>
                    <a:p>
                      <a:pPr algn="ctr">
                        <a:spcAft>
                          <a:spcPts val="0"/>
                        </a:spcAft>
                      </a:pPr>
                      <a:endParaRPr lang="en-GB" sz="1400">
                        <a:solidFill>
                          <a:schemeClr val="bg1"/>
                        </a:solidFill>
                        <a:effectLst/>
                        <a:latin typeface="+mn-lt"/>
                        <a:ea typeface="+mn-ea"/>
                        <a:cs typeface="Times New Roman" panose="02020603050405020304" pitchFamily="18" charset="0"/>
                      </a:endParaRPr>
                    </a:p>
                  </a:txBody>
                  <a:tcPr marL="68582" marR="68582" marT="0"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spcAft>
                          <a:spcPts val="0"/>
                        </a:spcAft>
                      </a:pPr>
                      <a:r>
                        <a:rPr lang="en-GB" sz="1400" b="1">
                          <a:solidFill>
                            <a:schemeClr val="bg1"/>
                          </a:solidFill>
                          <a:effectLst/>
                          <a:latin typeface="+mn-lt"/>
                          <a:ea typeface="+mn-ea"/>
                          <a:cs typeface="Times New Roman" panose="02020603050405020304" pitchFamily="18" charset="0"/>
                        </a:rPr>
                        <a:t>Engagement</a:t>
                      </a:r>
                      <a:endParaRPr lang="en-GB" sz="1400">
                        <a:solidFill>
                          <a:schemeClr val="bg1"/>
                        </a:solidFill>
                        <a:effectLst/>
                        <a:latin typeface="+mn-lt"/>
                        <a:ea typeface="+mn-ea"/>
                        <a:cs typeface="Times New Roman" panose="02020603050405020304" pitchFamily="18" charset="0"/>
                      </a:endParaRPr>
                    </a:p>
                  </a:txBody>
                  <a:tcPr marL="68582" marR="68582"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spcAft>
                          <a:spcPts val="0"/>
                        </a:spcAft>
                      </a:pPr>
                      <a:r>
                        <a:rPr lang="en-GB" sz="1400" b="1">
                          <a:solidFill>
                            <a:schemeClr val="bg1"/>
                          </a:solidFill>
                          <a:effectLst/>
                          <a:latin typeface="+mn-lt"/>
                          <a:ea typeface="+mn-ea"/>
                          <a:cs typeface="Times New Roman" panose="02020603050405020304" pitchFamily="18" charset="0"/>
                        </a:rPr>
                        <a:t>Proxy voting</a:t>
                      </a:r>
                      <a:endParaRPr lang="en-GB" sz="1400">
                        <a:solidFill>
                          <a:schemeClr val="bg1"/>
                        </a:solidFill>
                        <a:effectLst/>
                        <a:latin typeface="+mn-lt"/>
                        <a:ea typeface="+mn-ea"/>
                        <a:cs typeface="Times New Roman" panose="02020603050405020304" pitchFamily="18" charset="0"/>
                      </a:endParaRPr>
                    </a:p>
                  </a:txBody>
                  <a:tcPr marL="68582" marR="68582" marT="0" marB="0" anchor="ctr">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2"/>
                  </a:ext>
                </a:extLst>
              </a:tr>
              <a:tr h="2265288">
                <a:tc>
                  <a:txBody>
                    <a:bodyPr/>
                    <a:lstStyle/>
                    <a:p>
                      <a:pPr>
                        <a:spcAft>
                          <a:spcPts val="0"/>
                        </a:spcAft>
                      </a:pPr>
                      <a:endParaRPr lang="en-GB" sz="1400" b="1">
                        <a:solidFill>
                          <a:schemeClr val="tx2"/>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spcAft>
                          <a:spcPts val="0"/>
                        </a:spcAft>
                      </a:pPr>
                      <a:r>
                        <a:rPr lang="en-GB" sz="1400" b="1" kern="1200">
                          <a:solidFill>
                            <a:schemeClr val="tx2"/>
                          </a:solidFill>
                          <a:effectLst/>
                          <a:latin typeface="+mn-lt"/>
                          <a:ea typeface="Calibri" panose="020F0502020204030204" pitchFamily="34" charset="0"/>
                          <a:cs typeface="Times New Roman" panose="02020603050405020304" pitchFamily="18" charset="0"/>
                        </a:rPr>
                        <a:t>‘Top-down’ ESG integration </a:t>
                      </a:r>
                      <a:r>
                        <a:rPr lang="en-GB" sz="1400" b="0" kern="1200">
                          <a:solidFill>
                            <a:schemeClr val="tx2"/>
                          </a:solidFill>
                          <a:effectLst/>
                          <a:latin typeface="+mn-lt"/>
                          <a:ea typeface="Calibri" panose="020F0502020204030204" pitchFamily="34" charset="0"/>
                          <a:cs typeface="Times New Roman" panose="02020603050405020304" pitchFamily="18" charset="0"/>
                        </a:rPr>
                        <a:t>via in-house global energy transition modelling </a:t>
                      </a:r>
                    </a:p>
                    <a:p>
                      <a:pPr marL="0" algn="l" defTabSz="914400" rtl="0" eaLnBrk="1" latinLnBrk="0" hangingPunct="1">
                        <a:spcAft>
                          <a:spcPts val="0"/>
                        </a:spcAft>
                      </a:pPr>
                      <a:endParaRPr lang="en-GB" sz="1400" b="0" kern="1200">
                        <a:solidFill>
                          <a:schemeClr val="tx2"/>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effectLst/>
                          <a:latin typeface="+mn-lt"/>
                          <a:ea typeface="Calibri" panose="020F0502020204030204" pitchFamily="34" charset="0"/>
                          <a:cs typeface="Times New Roman" panose="02020603050405020304" pitchFamily="18" charset="0"/>
                        </a:rPr>
                        <a:t>‘Bottom-up’ ESG integration </a:t>
                      </a:r>
                      <a:r>
                        <a:rPr lang="en-GB" sz="1400" b="0" kern="1200">
                          <a:solidFill>
                            <a:schemeClr val="tx2"/>
                          </a:solidFill>
                          <a:effectLst/>
                          <a:latin typeface="+mn-lt"/>
                          <a:ea typeface="Calibri" panose="020F0502020204030204" pitchFamily="34" charset="0"/>
                          <a:cs typeface="Times New Roman" panose="02020603050405020304" pitchFamily="18" charset="0"/>
                        </a:rPr>
                        <a:t>via in-house qualitative ESG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a:solidFill>
                          <a:schemeClr val="tx2"/>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effectLst/>
                          <a:latin typeface="+mn-lt"/>
                          <a:ea typeface="Calibri" panose="020F0502020204030204" pitchFamily="34" charset="0"/>
                          <a:cs typeface="Times New Roman" panose="02020603050405020304" pitchFamily="18" charset="0"/>
                        </a:rPr>
                        <a:t>Norges Bank </a:t>
                      </a:r>
                      <a:r>
                        <a:rPr lang="en-GB" sz="1400" b="0" kern="1200">
                          <a:solidFill>
                            <a:schemeClr val="tx2"/>
                          </a:solidFill>
                          <a:effectLst/>
                          <a:latin typeface="+mn-lt"/>
                          <a:ea typeface="Calibri" panose="020F0502020204030204" pitchFamily="34" charset="0"/>
                          <a:cs typeface="Times New Roman" panose="02020603050405020304" pitchFamily="18" charset="0"/>
                        </a:rPr>
                        <a:t>exclusion list compliant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a:solidFill>
                          <a:schemeClr val="tx2"/>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a:solidFill>
                            <a:schemeClr val="tx2"/>
                          </a:solidFill>
                          <a:effectLst/>
                          <a:latin typeface="+mn-lt"/>
                          <a:ea typeface="Calibri" panose="020F0502020204030204" pitchFamily="34" charset="0"/>
                          <a:cs typeface="Times New Roman" panose="02020603050405020304" pitchFamily="18" charset="0"/>
                        </a:rPr>
                        <a:t>Designated an </a:t>
                      </a:r>
                      <a:r>
                        <a:rPr lang="en-GB" sz="1400" b="1" kern="1200">
                          <a:solidFill>
                            <a:schemeClr val="tx2"/>
                          </a:solidFill>
                          <a:effectLst/>
                          <a:latin typeface="+mn-lt"/>
                          <a:ea typeface="Calibri" panose="020F0502020204030204" pitchFamily="34" charset="0"/>
                          <a:cs typeface="Times New Roman" panose="02020603050405020304" pitchFamily="18" charset="0"/>
                        </a:rPr>
                        <a:t>impact-aligned fund </a:t>
                      </a:r>
                      <a:r>
                        <a:rPr lang="en-GB" sz="1400" b="0" kern="1200">
                          <a:solidFill>
                            <a:schemeClr val="tx2"/>
                          </a:solidFill>
                          <a:effectLst/>
                          <a:latin typeface="+mn-lt"/>
                          <a:ea typeface="Calibri" panose="020F0502020204030204" pitchFamily="34" charset="0"/>
                          <a:cs typeface="Times New Roman" panose="02020603050405020304" pitchFamily="18" charset="0"/>
                        </a:rPr>
                        <a:t>in that it seeks to combine capital appreciation with a positive environmental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a:solidFill>
                          <a:schemeClr val="tx2"/>
                        </a:solidFill>
                        <a:effectLst/>
                        <a:latin typeface="+mn-lt"/>
                        <a:ea typeface="Calibri" panose="020F0502020204030204" pitchFamily="34" charset="0"/>
                        <a:cs typeface="Times New Roman" panose="02020603050405020304" pitchFamily="18" charset="0"/>
                      </a:endParaRPr>
                    </a:p>
                    <a:p>
                      <a:pPr>
                        <a:spcAft>
                          <a:spcPts val="0"/>
                        </a:spcAft>
                      </a:pPr>
                      <a:endParaRPr lang="en-GB" sz="1400">
                        <a:solidFill>
                          <a:schemeClr val="tx2"/>
                        </a:solidFill>
                        <a:effectLst/>
                        <a:latin typeface="+mn-lt"/>
                        <a:ea typeface="Calibri" panose="020F0502020204030204" pitchFamily="34" charset="0"/>
                        <a:cs typeface="Times New Roman" panose="02020603050405020304" pitchFamily="18" charset="0"/>
                      </a:endParaRPr>
                    </a:p>
                  </a:txBody>
                  <a:tcPr marL="68582" marR="68582" marT="0" marB="0">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30000"/>
                      </a:schemeClr>
                    </a:solidFill>
                  </a:tcPr>
                </a:tc>
                <a:tc>
                  <a:txBody>
                    <a:bodyPr/>
                    <a:lstStyle/>
                    <a:p>
                      <a:pPr>
                        <a:spcAft>
                          <a:spcPts val="0"/>
                        </a:spcAft>
                      </a:pPr>
                      <a:endParaRPr lang="en-GB" sz="1400">
                        <a:solidFill>
                          <a:schemeClr val="tx2"/>
                        </a:solidFill>
                        <a:effectLst/>
                        <a:latin typeface="+mn-lt"/>
                        <a:ea typeface="Calibri" panose="020F0502020204030204" pitchFamily="34" charset="0"/>
                        <a:cs typeface="Times New Roman" panose="02020603050405020304" pitchFamily="18" charset="0"/>
                      </a:endParaRPr>
                    </a:p>
                    <a:p>
                      <a:pPr>
                        <a:spcAft>
                          <a:spcPts val="0"/>
                        </a:spcAft>
                      </a:pPr>
                      <a:r>
                        <a:rPr lang="en-GB" sz="1400" b="1">
                          <a:solidFill>
                            <a:schemeClr val="tx2"/>
                          </a:solidFill>
                          <a:effectLst/>
                          <a:latin typeface="+mn-lt"/>
                          <a:ea typeface="Calibri" panose="020F0502020204030204" pitchFamily="34" charset="0"/>
                          <a:cs typeface="Times New Roman" panose="02020603050405020304" pitchFamily="18" charset="0"/>
                        </a:rPr>
                        <a:t>ESG engagement </a:t>
                      </a:r>
                      <a:r>
                        <a:rPr lang="en-GB" sz="1400">
                          <a:solidFill>
                            <a:schemeClr val="tx2"/>
                          </a:solidFill>
                          <a:effectLst/>
                          <a:latin typeface="+mn-lt"/>
                          <a:ea typeface="Calibri" panose="020F0502020204030204" pitchFamily="34" charset="0"/>
                          <a:cs typeface="Times New Roman" panose="02020603050405020304" pitchFamily="18" charset="0"/>
                        </a:rPr>
                        <a:t>with investee companies takes place:</a:t>
                      </a:r>
                    </a:p>
                    <a:p>
                      <a:pPr>
                        <a:spcAft>
                          <a:spcPts val="0"/>
                        </a:spcAft>
                      </a:pPr>
                      <a:endParaRPr lang="en-GB" sz="1400">
                        <a:solidFill>
                          <a:schemeClr val="tx2"/>
                        </a:solidFill>
                        <a:effectLst/>
                        <a:latin typeface="+mn-lt"/>
                        <a:ea typeface="Calibri" panose="020F0502020204030204" pitchFamily="34" charset="0"/>
                        <a:cs typeface="Times New Roman" panose="02020603050405020304" pitchFamily="18" charset="0"/>
                      </a:endParaRPr>
                    </a:p>
                    <a:p>
                      <a:pPr marL="0" indent="0">
                        <a:spcAft>
                          <a:spcPts val="0"/>
                        </a:spcAft>
                        <a:buNone/>
                      </a:pPr>
                      <a:r>
                        <a:rPr lang="en-GB" sz="1400" err="1">
                          <a:solidFill>
                            <a:schemeClr val="tx2"/>
                          </a:solidFill>
                          <a:effectLst/>
                          <a:latin typeface="+mn-lt"/>
                          <a:ea typeface="Calibri" panose="020F0502020204030204" pitchFamily="34" charset="0"/>
                          <a:cs typeface="Times New Roman" panose="02020603050405020304" pitchFamily="18" charset="0"/>
                        </a:rPr>
                        <a:t>i</a:t>
                      </a:r>
                      <a:r>
                        <a:rPr lang="en-GB" sz="1400">
                          <a:solidFill>
                            <a:schemeClr val="tx2"/>
                          </a:solidFill>
                          <a:effectLst/>
                          <a:latin typeface="+mn-lt"/>
                          <a:ea typeface="Calibri" panose="020F0502020204030204" pitchFamily="34" charset="0"/>
                          <a:cs typeface="Times New Roman" panose="02020603050405020304" pitchFamily="18" charset="0"/>
                        </a:rPr>
                        <a:t>)  At corporate level</a:t>
                      </a:r>
                    </a:p>
                    <a:p>
                      <a:pPr marL="0" indent="0">
                        <a:spcAft>
                          <a:spcPts val="0"/>
                        </a:spcAft>
                        <a:buNone/>
                      </a:pPr>
                      <a:endParaRPr lang="en-GB" sz="1400">
                        <a:solidFill>
                          <a:schemeClr val="tx2"/>
                        </a:solidFill>
                        <a:effectLst/>
                        <a:latin typeface="+mn-lt"/>
                        <a:ea typeface="Calibri" panose="020F0502020204030204" pitchFamily="34" charset="0"/>
                        <a:cs typeface="Times New Roman" panose="02020603050405020304" pitchFamily="18" charset="0"/>
                      </a:endParaRPr>
                    </a:p>
                    <a:p>
                      <a:pPr marL="0" indent="0">
                        <a:spcAft>
                          <a:spcPts val="0"/>
                        </a:spcAft>
                        <a:buNone/>
                      </a:pPr>
                      <a:r>
                        <a:rPr lang="en-GB" sz="1400">
                          <a:solidFill>
                            <a:schemeClr val="tx2"/>
                          </a:solidFill>
                          <a:effectLst/>
                          <a:latin typeface="+mn-lt"/>
                          <a:ea typeface="Calibri" panose="020F0502020204030204" pitchFamily="34" charset="0"/>
                          <a:cs typeface="Times New Roman" panose="02020603050405020304" pitchFamily="18" charset="0"/>
                        </a:rPr>
                        <a:t>ii) By investment team</a:t>
                      </a:r>
                    </a:p>
                    <a:p>
                      <a:pPr marL="0" indent="0">
                        <a:spcAft>
                          <a:spcPts val="0"/>
                        </a:spcAft>
                        <a:buNone/>
                      </a:pPr>
                      <a:endParaRPr lang="en-GB" sz="1400">
                        <a:solidFill>
                          <a:schemeClr val="tx2"/>
                        </a:solidFill>
                        <a:effectLst/>
                        <a:latin typeface="+mn-lt"/>
                        <a:ea typeface="Calibri" panose="020F0502020204030204" pitchFamily="34" charset="0"/>
                        <a:cs typeface="Times New Roman" panose="02020603050405020304" pitchFamily="18" charset="0"/>
                      </a:endParaRPr>
                    </a:p>
                    <a:p>
                      <a:pPr marL="0" indent="0">
                        <a:spcAft>
                          <a:spcPts val="0"/>
                        </a:spcAft>
                        <a:buNone/>
                      </a:pPr>
                      <a:r>
                        <a:rPr lang="en-GB" sz="1400">
                          <a:solidFill>
                            <a:schemeClr val="tx2"/>
                          </a:solidFill>
                          <a:effectLst/>
                          <a:latin typeface="+mn-lt"/>
                          <a:ea typeface="Calibri" panose="020F0502020204030204" pitchFamily="34" charset="0"/>
                          <a:cs typeface="Times New Roman" panose="02020603050405020304" pitchFamily="18" charset="0"/>
                        </a:rPr>
                        <a:t>iii) Collaboratively via   Climate Action 100+</a:t>
                      </a:r>
                    </a:p>
                  </a:txBody>
                  <a:tcPr marL="68582" marR="68582" marT="0" marB="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30000"/>
                      </a:schemeClr>
                    </a:solidFill>
                  </a:tcPr>
                </a:tc>
                <a:tc>
                  <a:txBody>
                    <a:bodyPr/>
                    <a:lstStyle/>
                    <a:p>
                      <a:pPr>
                        <a:spcAft>
                          <a:spcPts val="0"/>
                        </a:spcAft>
                      </a:pPr>
                      <a:endParaRPr lang="en-GB" sz="1400" kern="1200">
                        <a:solidFill>
                          <a:schemeClr val="tx2"/>
                        </a:solidFill>
                        <a:effectLst/>
                        <a:latin typeface="+mn-lt"/>
                        <a:ea typeface="+mn-ea"/>
                        <a:cs typeface="Times New Roman" panose="02020603050405020304" pitchFamily="18" charset="0"/>
                      </a:endParaRPr>
                    </a:p>
                    <a:p>
                      <a:pPr>
                        <a:spcAft>
                          <a:spcPts val="0"/>
                        </a:spcAft>
                      </a:pPr>
                      <a:r>
                        <a:rPr lang="en-GB" sz="1400" b="1" kern="1200">
                          <a:solidFill>
                            <a:schemeClr val="tx2"/>
                          </a:solidFill>
                          <a:effectLst/>
                          <a:latin typeface="+mn-lt"/>
                          <a:ea typeface="+mn-ea"/>
                          <a:cs typeface="Times New Roman" panose="02020603050405020304" pitchFamily="18" charset="0"/>
                        </a:rPr>
                        <a:t>Proxy voting </a:t>
                      </a:r>
                      <a:r>
                        <a:rPr lang="en-GB" sz="1400" b="0" kern="1200">
                          <a:solidFill>
                            <a:schemeClr val="tx2"/>
                          </a:solidFill>
                          <a:effectLst/>
                          <a:latin typeface="+mn-lt"/>
                          <a:ea typeface="+mn-ea"/>
                          <a:cs typeface="Times New Roman" panose="02020603050405020304" pitchFamily="18" charset="0"/>
                        </a:rPr>
                        <a:t>on ESG issues</a:t>
                      </a:r>
                      <a:r>
                        <a:rPr lang="en-GB" sz="1400" b="1" kern="1200">
                          <a:solidFill>
                            <a:schemeClr val="tx2"/>
                          </a:solidFill>
                          <a:effectLst/>
                          <a:latin typeface="+mn-lt"/>
                          <a:ea typeface="+mn-ea"/>
                          <a:cs typeface="Times New Roman" panose="02020603050405020304" pitchFamily="18" charset="0"/>
                        </a:rPr>
                        <a:t> </a:t>
                      </a:r>
                      <a:r>
                        <a:rPr lang="en-GB" sz="1400" kern="1200">
                          <a:solidFill>
                            <a:schemeClr val="tx2"/>
                          </a:solidFill>
                          <a:effectLst/>
                          <a:latin typeface="+mn-lt"/>
                          <a:ea typeface="+mn-ea"/>
                          <a:cs typeface="Times New Roman" panose="02020603050405020304" pitchFamily="18" charset="0"/>
                        </a:rPr>
                        <a:t>for companies in the fund carried out by the portfolio managers </a:t>
                      </a:r>
                      <a:endParaRPr lang="en-GB" sz="1400" kern="1200">
                        <a:solidFill>
                          <a:schemeClr val="tx2"/>
                        </a:solidFill>
                        <a:effectLst/>
                        <a:latin typeface="+mn-lt"/>
                        <a:ea typeface="Calibri" panose="020F0502020204030204" pitchFamily="34" charset="0"/>
                        <a:cs typeface="Times New Roman" panose="02020603050405020304" pitchFamily="18" charset="0"/>
                      </a:endParaRPr>
                    </a:p>
                  </a:txBody>
                  <a:tcPr marL="68582" marR="68582" marT="0" marB="0">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30000"/>
                      </a:schemeClr>
                    </a:solidFill>
                  </a:tcPr>
                </a:tc>
                <a:extLst>
                  <a:ext uri="{0D108BD9-81ED-4DB2-BD59-A6C34878D82A}">
                    <a16:rowId xmlns:a16="http://schemas.microsoft.com/office/drawing/2014/main" val="10003"/>
                  </a:ext>
                </a:extLst>
              </a:tr>
            </a:tbl>
          </a:graphicData>
        </a:graphic>
      </p:graphicFrame>
      <p:pic>
        <p:nvPicPr>
          <p:cNvPr id="9" name="Picture 1">
            <a:extLst>
              <a:ext uri="{FF2B5EF4-FFF2-40B4-BE49-F238E27FC236}">
                <a16:creationId xmlns:a16="http://schemas.microsoft.com/office/drawing/2014/main" id="{33D1D8BC-A60D-43C3-B35F-20155DBC89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2474" y="5954711"/>
            <a:ext cx="1497013" cy="73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21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1B87F3-D4FA-4555-A725-FF1A640CB9CA}"/>
              </a:ext>
            </a:extLst>
          </p:cNvPr>
          <p:cNvSpPr>
            <a:spLocks noGrp="1"/>
          </p:cNvSpPr>
          <p:nvPr>
            <p:ph type="sldNum" sz="quarter" idx="12"/>
          </p:nvPr>
        </p:nvSpPr>
        <p:spPr/>
        <p:txBody>
          <a:bodyPr/>
          <a:lstStyle/>
          <a:p>
            <a:fld id="{80C09EF9-B2B1-4CDF-A903-08D723B35DB9}" type="slidenum">
              <a:rPr lang="en-GB" smtClean="0"/>
              <a:pPr/>
              <a:t>13</a:t>
            </a:fld>
            <a:endParaRPr lang="en-GB"/>
          </a:p>
        </p:txBody>
      </p:sp>
      <p:sp>
        <p:nvSpPr>
          <p:cNvPr id="3" name="Title 2">
            <a:extLst>
              <a:ext uri="{FF2B5EF4-FFF2-40B4-BE49-F238E27FC236}">
                <a16:creationId xmlns:a16="http://schemas.microsoft.com/office/drawing/2014/main" id="{60E4813A-F598-4B6A-9138-5ACB964C2567}"/>
              </a:ext>
            </a:extLst>
          </p:cNvPr>
          <p:cNvSpPr>
            <a:spLocks noGrp="1"/>
          </p:cNvSpPr>
          <p:nvPr>
            <p:ph type="title"/>
          </p:nvPr>
        </p:nvSpPr>
        <p:spPr/>
        <p:txBody>
          <a:bodyPr/>
          <a:lstStyle/>
          <a:p>
            <a:r>
              <a:rPr lang="en-GB"/>
              <a:t>Portfolio construction</a:t>
            </a:r>
            <a:endParaRPr lang="ru-RU"/>
          </a:p>
        </p:txBody>
      </p:sp>
      <p:sp>
        <p:nvSpPr>
          <p:cNvPr id="4" name="Text Placeholder 3">
            <a:extLst>
              <a:ext uri="{FF2B5EF4-FFF2-40B4-BE49-F238E27FC236}">
                <a16:creationId xmlns:a16="http://schemas.microsoft.com/office/drawing/2014/main" id="{294F922F-F91F-4C35-A78C-6D39022CF6E0}"/>
              </a:ext>
            </a:extLst>
          </p:cNvPr>
          <p:cNvSpPr>
            <a:spLocks noGrp="1"/>
          </p:cNvSpPr>
          <p:nvPr>
            <p:ph type="body" sz="quarter" idx="13"/>
          </p:nvPr>
        </p:nvSpPr>
        <p:spPr/>
        <p:txBody>
          <a:bodyPr/>
          <a:lstStyle/>
          <a:p>
            <a:r>
              <a:rPr lang="en-US"/>
              <a:t>Guinness Sustainable Energy Fund	</a:t>
            </a:r>
          </a:p>
          <a:p>
            <a:endParaRPr lang="en-GB"/>
          </a:p>
        </p:txBody>
      </p:sp>
      <p:sp>
        <p:nvSpPr>
          <p:cNvPr id="5" name="Rectangle: Rounded Corners 4">
            <a:extLst>
              <a:ext uri="{FF2B5EF4-FFF2-40B4-BE49-F238E27FC236}">
                <a16:creationId xmlns:a16="http://schemas.microsoft.com/office/drawing/2014/main" id="{316E21AB-7EC8-4C50-8409-239347BF2271}"/>
              </a:ext>
            </a:extLst>
          </p:cNvPr>
          <p:cNvSpPr/>
          <p:nvPr/>
        </p:nvSpPr>
        <p:spPr>
          <a:xfrm>
            <a:off x="2536696" y="1066800"/>
            <a:ext cx="9064753" cy="2152650"/>
          </a:xfrm>
          <a:prstGeom prst="roundRect">
            <a:avLst>
              <a:gd name="adj" fmla="val 15655"/>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175" marR="0" lvl="1" algn="l" defTabSz="914400" rtl="0" eaLnBrk="0" fontAlgn="base" latinLnBrk="0" hangingPunct="0">
              <a:lnSpc>
                <a:spcPct val="100000"/>
              </a:lnSpc>
              <a:spcAft>
                <a:spcPts val="600"/>
              </a:spcAft>
              <a:buClrTx/>
              <a:buSzPct val="100000"/>
              <a:tabLst/>
              <a:defRPr/>
            </a:pPr>
            <a:endParaRPr kumimoji="0" lang="en-US" sz="1400" b="1" i="0" u="none" strike="noStrike" kern="1200" cap="none" spc="0" normalizeH="0" baseline="0" noProof="0">
              <a:ln>
                <a:noFill/>
              </a:ln>
              <a:solidFill>
                <a:schemeClr val="tx2"/>
              </a:solidFill>
              <a:effectLst/>
              <a:uLnTx/>
              <a:uFillTx/>
              <a:latin typeface="Montserrat"/>
              <a:ea typeface="+mn-ea"/>
              <a:cs typeface="+mn-cs"/>
            </a:endParaRPr>
          </a:p>
          <a:p>
            <a:pPr marL="3175" marR="0" lvl="1" algn="l" defTabSz="914400" rtl="0" eaLnBrk="0" fontAlgn="base" latinLnBrk="0" hangingPunct="0">
              <a:lnSpc>
                <a:spcPct val="100000"/>
              </a:lnSpc>
              <a:spcAft>
                <a:spcPts val="600"/>
              </a:spcAft>
              <a:buClrTx/>
              <a:buSzPct val="100000"/>
              <a:tabLst/>
              <a:defRPr/>
            </a:pPr>
            <a:r>
              <a:rPr kumimoji="0" lang="en-GB" sz="1400" b="1" i="0" u="none" strike="noStrike" kern="1200" cap="none" spc="0" normalizeH="0" baseline="0" noProof="0">
                <a:ln>
                  <a:noFill/>
                </a:ln>
                <a:solidFill>
                  <a:schemeClr val="tx2"/>
                </a:solidFill>
                <a:effectLst/>
                <a:uLnTx/>
                <a:uFillTx/>
                <a:latin typeface="Montserrat"/>
                <a:ea typeface="+mn-ea"/>
                <a:cs typeface="+mn-cs"/>
              </a:rPr>
              <a:t>Equally-weighted portfolio of 30 best ideas</a:t>
            </a:r>
          </a:p>
          <a:p>
            <a:pPr marL="288925" marR="0" lvl="1" indent="-285750" algn="l" defTabSz="914400" rtl="0" eaLnBrk="0" fontAlgn="base" latinLnBrk="0" hangingPunct="0">
              <a:lnSpc>
                <a:spcPct val="100000"/>
              </a:lnSpc>
              <a:spcAft>
                <a:spcPts val="600"/>
              </a:spcAft>
              <a:buClrTx/>
              <a:buSzPct val="100000"/>
              <a:buFont typeface="Arial" panose="020B0604020202020204" pitchFamily="34" charset="0"/>
              <a:buChar char="•"/>
              <a:tabLst/>
              <a:defRPr/>
            </a:pPr>
            <a:r>
              <a:rPr kumimoji="0" lang="en-GB" sz="1400" i="0" u="none" strike="noStrike" kern="1200" cap="none" spc="0" normalizeH="0" baseline="0" noProof="0">
                <a:ln>
                  <a:noFill/>
                </a:ln>
                <a:solidFill>
                  <a:schemeClr val="tx2"/>
                </a:solidFill>
                <a:effectLst/>
                <a:uLnTx/>
                <a:uFillTx/>
                <a:latin typeface="Montserrat"/>
                <a:ea typeface="+mn-ea"/>
                <a:cs typeface="+mn-cs"/>
              </a:rPr>
              <a:t>Reduces </a:t>
            </a:r>
            <a:r>
              <a:rPr kumimoji="0" lang="en-GB" sz="1400" b="1" i="0" u="none" strike="noStrike" kern="1200" cap="none" spc="0" normalizeH="0" baseline="0" noProof="0">
                <a:ln>
                  <a:noFill/>
                </a:ln>
                <a:solidFill>
                  <a:schemeClr val="tx2"/>
                </a:solidFill>
                <a:effectLst/>
                <a:uLnTx/>
                <a:uFillTx/>
                <a:latin typeface="Montserrat"/>
                <a:ea typeface="+mn-ea"/>
                <a:cs typeface="+mn-cs"/>
              </a:rPr>
              <a:t>stock-specific risk </a:t>
            </a:r>
            <a:r>
              <a:rPr kumimoji="0" lang="en-GB" sz="1400" i="0" u="none" strike="noStrike" kern="1200" cap="none" spc="0" normalizeH="0" baseline="0" noProof="0">
                <a:ln>
                  <a:noFill/>
                </a:ln>
                <a:solidFill>
                  <a:schemeClr val="tx2"/>
                </a:solidFill>
                <a:effectLst/>
                <a:uLnTx/>
                <a:uFillTx/>
                <a:latin typeface="Montserrat"/>
                <a:ea typeface="+mn-ea"/>
                <a:cs typeface="+mn-cs"/>
              </a:rPr>
              <a:t>(max 3.33% loss per position) </a:t>
            </a:r>
          </a:p>
          <a:p>
            <a:pPr marL="288925" marR="0" lvl="1" indent="-285750" algn="l" defTabSz="914400" rtl="0" eaLnBrk="0" fontAlgn="base" latinLnBrk="0" hangingPunct="0">
              <a:lnSpc>
                <a:spcPct val="100000"/>
              </a:lnSpc>
              <a:spcAft>
                <a:spcPts val="600"/>
              </a:spcAft>
              <a:buClrTx/>
              <a:buSzPct val="100000"/>
              <a:buFont typeface="Arial" panose="020B0604020202020204" pitchFamily="34" charset="0"/>
              <a:buChar char="•"/>
              <a:tabLst/>
              <a:defRPr/>
            </a:pPr>
            <a:r>
              <a:rPr kumimoji="0" lang="en-GB" sz="1400" i="0" u="none" strike="noStrike" kern="1200" cap="none" spc="0" normalizeH="0" baseline="0" noProof="0">
                <a:ln>
                  <a:noFill/>
                </a:ln>
                <a:solidFill>
                  <a:schemeClr val="tx2"/>
                </a:solidFill>
                <a:effectLst/>
                <a:uLnTx/>
                <a:uFillTx/>
                <a:latin typeface="Montserrat"/>
                <a:ea typeface="+mn-ea"/>
                <a:cs typeface="+mn-cs"/>
              </a:rPr>
              <a:t>Maintains a healthy level of </a:t>
            </a:r>
            <a:r>
              <a:rPr kumimoji="0" lang="en-GB" sz="1400" b="1" i="0" u="none" strike="noStrike" kern="1200" cap="none" spc="0" normalizeH="0" baseline="0" noProof="0">
                <a:ln>
                  <a:noFill/>
                </a:ln>
                <a:solidFill>
                  <a:schemeClr val="tx2"/>
                </a:solidFill>
                <a:effectLst/>
                <a:uLnTx/>
                <a:uFillTx/>
                <a:latin typeface="Montserrat"/>
                <a:ea typeface="+mn-ea"/>
                <a:cs typeface="+mn-cs"/>
              </a:rPr>
              <a:t>fund concentration</a:t>
            </a:r>
          </a:p>
          <a:p>
            <a:pPr marL="288925" marR="0" lvl="1" indent="-285750" algn="l" defTabSz="914400" rtl="0" eaLnBrk="0" fontAlgn="base" latinLnBrk="0" hangingPunct="0">
              <a:lnSpc>
                <a:spcPct val="100000"/>
              </a:lnSpc>
              <a:spcAft>
                <a:spcPts val="600"/>
              </a:spcAft>
              <a:buClrTx/>
              <a:buSzPct val="100000"/>
              <a:buFont typeface="Arial" panose="020B0604020202020204" pitchFamily="34" charset="0"/>
              <a:buChar char="•"/>
              <a:tabLst/>
              <a:defRPr/>
            </a:pPr>
            <a:r>
              <a:rPr kumimoji="0" lang="en-GB" sz="1400" i="0" u="none" strike="noStrike" kern="1200" cap="none" spc="0" normalizeH="0" baseline="0" noProof="0">
                <a:ln>
                  <a:noFill/>
                </a:ln>
                <a:solidFill>
                  <a:schemeClr val="tx2"/>
                </a:solidFill>
                <a:effectLst/>
                <a:uLnTx/>
                <a:uFillTx/>
                <a:latin typeface="Montserrat"/>
                <a:ea typeface="+mn-ea"/>
                <a:cs typeface="+mn-cs"/>
              </a:rPr>
              <a:t>Imposes a </a:t>
            </a:r>
            <a:r>
              <a:rPr kumimoji="0" lang="en-GB" sz="1400" b="1" i="0" u="none" strike="noStrike" kern="1200" cap="none" spc="0" normalizeH="0" baseline="0" noProof="0">
                <a:ln>
                  <a:noFill/>
                </a:ln>
                <a:solidFill>
                  <a:schemeClr val="tx2"/>
                </a:solidFill>
                <a:effectLst/>
                <a:uLnTx/>
                <a:uFillTx/>
                <a:latin typeface="Montserrat"/>
                <a:ea typeface="+mn-ea"/>
                <a:cs typeface="+mn-cs"/>
              </a:rPr>
              <a:t>structural sell discipline </a:t>
            </a:r>
            <a:r>
              <a:rPr kumimoji="0" lang="en-GB" sz="1400" i="0" u="none" strike="noStrike" kern="1200" cap="none" spc="0" normalizeH="0" baseline="0" noProof="0">
                <a:ln>
                  <a:noFill/>
                </a:ln>
                <a:solidFill>
                  <a:schemeClr val="tx2"/>
                </a:solidFill>
                <a:effectLst/>
                <a:uLnTx/>
                <a:uFillTx/>
                <a:latin typeface="Montserrat"/>
                <a:ea typeface="+mn-ea"/>
                <a:cs typeface="+mn-cs"/>
              </a:rPr>
              <a:t>in that we have to sell an existing stock to buy a new one</a:t>
            </a:r>
          </a:p>
          <a:p>
            <a:pPr marL="288925" marR="0" lvl="1" indent="-285750" algn="l" defTabSz="914400" rtl="0" eaLnBrk="0" fontAlgn="base" latinLnBrk="0" hangingPunct="0">
              <a:lnSpc>
                <a:spcPct val="100000"/>
              </a:lnSpc>
              <a:spcAft>
                <a:spcPts val="600"/>
              </a:spcAft>
              <a:buClrTx/>
              <a:buSzPct val="100000"/>
              <a:buFont typeface="Arial" panose="020B0604020202020204" pitchFamily="34" charset="0"/>
              <a:buChar char="•"/>
              <a:tabLst/>
              <a:defRPr/>
            </a:pPr>
            <a:r>
              <a:rPr kumimoji="0" lang="en-GB" sz="1400" i="0" u="none" strike="noStrike" kern="1200" cap="none" spc="0" normalizeH="0" baseline="0" noProof="0">
                <a:ln>
                  <a:noFill/>
                </a:ln>
                <a:solidFill>
                  <a:schemeClr val="tx2"/>
                </a:solidFill>
                <a:effectLst/>
                <a:uLnTx/>
                <a:uFillTx/>
                <a:latin typeface="Montserrat"/>
                <a:ea typeface="+mn-ea"/>
                <a:cs typeface="+mn-cs"/>
              </a:rPr>
              <a:t>Generates a </a:t>
            </a:r>
            <a:r>
              <a:rPr kumimoji="0" lang="en-GB" sz="1400" b="1" i="0" u="none" strike="noStrike" kern="1200" cap="none" spc="0" normalizeH="0" baseline="0" noProof="0">
                <a:ln>
                  <a:noFill/>
                </a:ln>
                <a:solidFill>
                  <a:schemeClr val="tx2"/>
                </a:solidFill>
                <a:effectLst/>
                <a:uLnTx/>
                <a:uFillTx/>
                <a:latin typeface="Montserrat"/>
                <a:ea typeface="+mn-ea"/>
                <a:cs typeface="+mn-cs"/>
              </a:rPr>
              <a:t>rebalancing premium </a:t>
            </a:r>
            <a:r>
              <a:rPr kumimoji="0" lang="en-GB" sz="1400" i="0" u="none" strike="noStrike" kern="1200" cap="none" spc="0" normalizeH="0" baseline="0" noProof="0">
                <a:ln>
                  <a:noFill/>
                </a:ln>
                <a:solidFill>
                  <a:schemeClr val="tx2"/>
                </a:solidFill>
                <a:effectLst/>
                <a:uLnTx/>
                <a:uFillTx/>
                <a:latin typeface="Montserrat"/>
                <a:ea typeface="+mn-ea"/>
                <a:cs typeface="+mn-cs"/>
              </a:rPr>
              <a:t>as we “top up” positions when they underperform</a:t>
            </a:r>
          </a:p>
          <a:p>
            <a:pPr marL="288925" marR="0" lvl="1" indent="-285750" algn="l" defTabSz="914400" rtl="0" eaLnBrk="0" fontAlgn="base" latinLnBrk="0" hangingPunct="0">
              <a:lnSpc>
                <a:spcPct val="100000"/>
              </a:lnSpc>
              <a:spcAft>
                <a:spcPts val="600"/>
              </a:spcAft>
              <a:buClrTx/>
              <a:buSzPct val="100000"/>
              <a:buFont typeface="Arial" panose="020B0604020202020204" pitchFamily="34" charset="0"/>
              <a:buChar char="•"/>
              <a:tabLst/>
              <a:defRPr/>
            </a:pPr>
            <a:r>
              <a:rPr kumimoji="0" lang="en-GB" sz="1400" b="1" i="0" u="none" strike="noStrike" kern="1200" cap="none" spc="0" normalizeH="0" baseline="0" noProof="0">
                <a:ln>
                  <a:noFill/>
                </a:ln>
                <a:solidFill>
                  <a:schemeClr val="tx2"/>
                </a:solidFill>
                <a:effectLst/>
                <a:uLnTx/>
                <a:uFillTx/>
                <a:latin typeface="Montserrat"/>
                <a:ea typeface="+mn-ea"/>
                <a:cs typeface="+mn-cs"/>
              </a:rPr>
              <a:t>Keeps life simple </a:t>
            </a:r>
            <a:r>
              <a:rPr kumimoji="0" lang="en-GB" sz="1400" i="0" u="none" strike="noStrike" kern="1200" cap="none" spc="0" normalizeH="0" baseline="0" noProof="0">
                <a:ln>
                  <a:noFill/>
                </a:ln>
                <a:solidFill>
                  <a:schemeClr val="tx2"/>
                </a:solidFill>
                <a:effectLst/>
                <a:uLnTx/>
                <a:uFillTx/>
                <a:latin typeface="Montserrat"/>
                <a:ea typeface="+mn-ea"/>
                <a:cs typeface="+mn-cs"/>
              </a:rPr>
              <a:t>as we focus our time on stock selection rather than position weighting</a:t>
            </a:r>
          </a:p>
          <a:p>
            <a:pPr marL="3175" marR="0" lvl="1" algn="l" defTabSz="914400" rtl="0" eaLnBrk="0" fontAlgn="base" latinLnBrk="0" hangingPunct="0">
              <a:lnSpc>
                <a:spcPct val="100000"/>
              </a:lnSpc>
              <a:spcAft>
                <a:spcPts val="600"/>
              </a:spcAft>
              <a:buClrTx/>
              <a:buSzPct val="100000"/>
              <a:tabLst/>
              <a:defRPr/>
            </a:pPr>
            <a:endParaRPr kumimoji="0" lang="en-US" sz="1400" b="1" i="0" u="none" strike="noStrike" kern="1200" cap="none" spc="0" normalizeH="0" baseline="0" noProof="0">
              <a:ln>
                <a:noFill/>
              </a:ln>
              <a:solidFill>
                <a:schemeClr val="tx2"/>
              </a:solidFill>
              <a:effectLst/>
              <a:uLnTx/>
              <a:uFillTx/>
              <a:latin typeface="Montserrat"/>
              <a:ea typeface="+mn-ea"/>
              <a:cs typeface="+mn-cs"/>
            </a:endParaRPr>
          </a:p>
        </p:txBody>
      </p:sp>
      <p:sp>
        <p:nvSpPr>
          <p:cNvPr id="6" name="Rectangle: Rounded Corners 5">
            <a:extLst>
              <a:ext uri="{FF2B5EF4-FFF2-40B4-BE49-F238E27FC236}">
                <a16:creationId xmlns:a16="http://schemas.microsoft.com/office/drawing/2014/main" id="{43F42683-6E9B-4487-B733-D622AF44751F}"/>
              </a:ext>
            </a:extLst>
          </p:cNvPr>
          <p:cNvSpPr/>
          <p:nvPr/>
        </p:nvSpPr>
        <p:spPr>
          <a:xfrm>
            <a:off x="593722" y="1079014"/>
            <a:ext cx="1762125" cy="2140436"/>
          </a:xfrm>
          <a:prstGeom prst="roundRect">
            <a:avLst>
              <a:gd name="adj" fmla="val 12735"/>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0"/>
              </a:spcBef>
            </a:pPr>
            <a:r>
              <a:rPr lang="en-GB" i="0">
                <a:solidFill>
                  <a:schemeClr val="bg1"/>
                </a:solidFill>
                <a:latin typeface="+mj-lt"/>
              </a:rPr>
              <a:t>Stock level</a:t>
            </a:r>
          </a:p>
        </p:txBody>
      </p:sp>
      <p:sp>
        <p:nvSpPr>
          <p:cNvPr id="7" name="Rectangle: Rounded Corners 6">
            <a:extLst>
              <a:ext uri="{FF2B5EF4-FFF2-40B4-BE49-F238E27FC236}">
                <a16:creationId xmlns:a16="http://schemas.microsoft.com/office/drawing/2014/main" id="{EC5DD0A4-353C-481E-AECC-EC8303393471}"/>
              </a:ext>
            </a:extLst>
          </p:cNvPr>
          <p:cNvSpPr/>
          <p:nvPr/>
        </p:nvSpPr>
        <p:spPr>
          <a:xfrm>
            <a:off x="2536696" y="3429000"/>
            <a:ext cx="9064753" cy="1714312"/>
          </a:xfrm>
          <a:prstGeom prst="roundRect">
            <a:avLst>
              <a:gd name="adj" fmla="val 15655"/>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175" lvl="1" defTabSz="914400" eaLnBrk="0" hangingPunct="0">
              <a:spcAft>
                <a:spcPts val="600"/>
              </a:spcAft>
              <a:buSzPct val="100000"/>
            </a:pPr>
            <a:r>
              <a:rPr lang="en-GB" sz="1400" b="1">
                <a:solidFill>
                  <a:schemeClr val="tx2"/>
                </a:solidFill>
                <a:latin typeface="Montserrat"/>
              </a:rPr>
              <a:t>No benchmark adherence in sector weightings</a:t>
            </a:r>
          </a:p>
          <a:p>
            <a:pPr marL="288925" lvl="1" indent="-285750" defTabSz="914400" eaLnBrk="0" hangingPunct="0">
              <a:spcAft>
                <a:spcPts val="600"/>
              </a:spcAft>
              <a:buSzPct val="100000"/>
              <a:buFont typeface="Arial" panose="020B0604020202020204" pitchFamily="34" charset="0"/>
              <a:buChar char="•"/>
            </a:pPr>
            <a:r>
              <a:rPr lang="en-GB" sz="1400">
                <a:solidFill>
                  <a:schemeClr val="tx2"/>
                </a:solidFill>
                <a:latin typeface="Montserrat"/>
              </a:rPr>
              <a:t>Sector weights driven entirely by top down subsector allocation and bottom up value characteristics</a:t>
            </a:r>
          </a:p>
          <a:p>
            <a:pPr marL="288925" lvl="1" indent="-285750" defTabSz="914400" eaLnBrk="0" hangingPunct="0">
              <a:spcAft>
                <a:spcPts val="600"/>
              </a:spcAft>
              <a:buSzPct val="100000"/>
              <a:buFont typeface="Arial" panose="020B0604020202020204" pitchFamily="34" charset="0"/>
              <a:buChar char="•"/>
            </a:pPr>
            <a:r>
              <a:rPr lang="en-GB" sz="1400">
                <a:solidFill>
                  <a:schemeClr val="tx2"/>
                </a:solidFill>
                <a:latin typeface="Montserrat"/>
              </a:rPr>
              <a:t>No underweight restrictions</a:t>
            </a:r>
          </a:p>
          <a:p>
            <a:pPr marL="288925" lvl="1" indent="-285750" defTabSz="914400" eaLnBrk="0" hangingPunct="0">
              <a:spcAft>
                <a:spcPts val="600"/>
              </a:spcAft>
              <a:buSzPct val="100000"/>
              <a:buFont typeface="Arial" panose="020B0604020202020204" pitchFamily="34" charset="0"/>
              <a:buChar char="•"/>
            </a:pPr>
            <a:r>
              <a:rPr lang="en-GB" sz="1400">
                <a:solidFill>
                  <a:schemeClr val="tx2"/>
                </a:solidFill>
                <a:latin typeface="Montserrat"/>
              </a:rPr>
              <a:t>Active share versus MSCI World NR Index is currently in excess of 99%</a:t>
            </a:r>
            <a:endParaRPr lang="en-US" sz="1400">
              <a:solidFill>
                <a:schemeClr val="tx2"/>
              </a:solidFill>
              <a:latin typeface="Montserrat"/>
            </a:endParaRPr>
          </a:p>
        </p:txBody>
      </p:sp>
      <p:sp>
        <p:nvSpPr>
          <p:cNvPr id="8" name="Rectangle: Rounded Corners 7">
            <a:extLst>
              <a:ext uri="{FF2B5EF4-FFF2-40B4-BE49-F238E27FC236}">
                <a16:creationId xmlns:a16="http://schemas.microsoft.com/office/drawing/2014/main" id="{439A16BF-E062-466C-8FFE-F9C05B568BB8}"/>
              </a:ext>
            </a:extLst>
          </p:cNvPr>
          <p:cNvSpPr/>
          <p:nvPr/>
        </p:nvSpPr>
        <p:spPr>
          <a:xfrm>
            <a:off x="593723" y="3428999"/>
            <a:ext cx="1762125" cy="1714311"/>
          </a:xfrm>
          <a:prstGeom prst="roundRect">
            <a:avLst>
              <a:gd name="adj" fmla="val 12735"/>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0"/>
              </a:spcBef>
            </a:pPr>
            <a:r>
              <a:rPr lang="en-GB" i="0">
                <a:solidFill>
                  <a:schemeClr val="bg1"/>
                </a:solidFill>
                <a:latin typeface="+mj-lt"/>
              </a:rPr>
              <a:t>Sector level</a:t>
            </a:r>
          </a:p>
        </p:txBody>
      </p:sp>
      <p:sp>
        <p:nvSpPr>
          <p:cNvPr id="9" name="Rectangle: Rounded Corners 8">
            <a:extLst>
              <a:ext uri="{FF2B5EF4-FFF2-40B4-BE49-F238E27FC236}">
                <a16:creationId xmlns:a16="http://schemas.microsoft.com/office/drawing/2014/main" id="{C90FE0D3-B2AB-4CEC-A434-04562C5C20A9}"/>
              </a:ext>
            </a:extLst>
          </p:cNvPr>
          <p:cNvSpPr/>
          <p:nvPr/>
        </p:nvSpPr>
        <p:spPr>
          <a:xfrm>
            <a:off x="2536696" y="5469144"/>
            <a:ext cx="9064753" cy="867453"/>
          </a:xfrm>
          <a:prstGeom prst="roundRect">
            <a:avLst>
              <a:gd name="adj" fmla="val 15655"/>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4625" lvl="1" indent="-171450" defTabSz="914400" eaLnBrk="0" hangingPunct="0">
              <a:lnSpc>
                <a:spcPct val="150000"/>
              </a:lnSpc>
              <a:spcAft>
                <a:spcPts val="600"/>
              </a:spcAft>
              <a:buSzPct val="100000"/>
              <a:buFont typeface="Arial" panose="020B0604020202020204" pitchFamily="34" charset="0"/>
              <a:buChar char="•"/>
            </a:pPr>
            <a:endParaRPr lang="en-US" sz="1400">
              <a:solidFill>
                <a:srgbClr val="21315C"/>
              </a:solidFill>
              <a:latin typeface="Montserrat"/>
            </a:endParaRPr>
          </a:p>
          <a:p>
            <a:pPr marL="174625" lvl="1" indent="-171450" defTabSz="914400" eaLnBrk="0" hangingPunct="0">
              <a:lnSpc>
                <a:spcPct val="150000"/>
              </a:lnSpc>
              <a:spcAft>
                <a:spcPts val="600"/>
              </a:spcAft>
              <a:buSzPct val="100000"/>
              <a:buFont typeface="Arial" panose="020B0604020202020204" pitchFamily="34" charset="0"/>
              <a:buChar char="•"/>
            </a:pPr>
            <a:r>
              <a:rPr lang="en-GB" sz="1400">
                <a:solidFill>
                  <a:schemeClr val="tx2"/>
                </a:solidFill>
                <a:latin typeface="Montserrat"/>
              </a:rPr>
              <a:t>For liquidity and risk reasons, 90% of the Fund is generally invested in companies with a market capitalisation of more than USD$500m </a:t>
            </a:r>
          </a:p>
          <a:p>
            <a:pPr marL="174625" lvl="1" indent="-171450" defTabSz="914400" eaLnBrk="0" hangingPunct="0">
              <a:lnSpc>
                <a:spcPct val="150000"/>
              </a:lnSpc>
              <a:spcAft>
                <a:spcPts val="600"/>
              </a:spcAft>
              <a:buSzPct val="100000"/>
              <a:buFont typeface="Arial" panose="020B0604020202020204" pitchFamily="34" charset="0"/>
              <a:buChar char="•"/>
            </a:pPr>
            <a:endParaRPr lang="en-US" sz="1400">
              <a:solidFill>
                <a:srgbClr val="21315C"/>
              </a:solidFill>
              <a:latin typeface="Montserrat"/>
            </a:endParaRPr>
          </a:p>
        </p:txBody>
      </p:sp>
      <p:sp>
        <p:nvSpPr>
          <p:cNvPr id="10" name="Rectangle: Rounded Corners 9">
            <a:extLst>
              <a:ext uri="{FF2B5EF4-FFF2-40B4-BE49-F238E27FC236}">
                <a16:creationId xmlns:a16="http://schemas.microsoft.com/office/drawing/2014/main" id="{B5116B87-14DE-4A89-BB5F-CC34EAED88C7}"/>
              </a:ext>
            </a:extLst>
          </p:cNvPr>
          <p:cNvSpPr/>
          <p:nvPr/>
        </p:nvSpPr>
        <p:spPr>
          <a:xfrm>
            <a:off x="593721" y="5469144"/>
            <a:ext cx="1762125" cy="867453"/>
          </a:xfrm>
          <a:prstGeom prst="roundRect">
            <a:avLst>
              <a:gd name="adj" fmla="val 12735"/>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0"/>
              </a:spcBef>
            </a:pPr>
            <a:r>
              <a:rPr lang="en-GB" i="0">
                <a:solidFill>
                  <a:schemeClr val="bg1"/>
                </a:solidFill>
                <a:latin typeface="+mj-lt"/>
              </a:rPr>
              <a:t>Market cap</a:t>
            </a:r>
          </a:p>
        </p:txBody>
      </p:sp>
    </p:spTree>
    <p:custDataLst>
      <p:tags r:id="rId1"/>
    </p:custDataLst>
    <p:extLst>
      <p:ext uri="{BB962C8B-B14F-4D97-AF65-F5344CB8AC3E}">
        <p14:creationId xmlns:p14="http://schemas.microsoft.com/office/powerpoint/2010/main" val="180789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C2A051-C4B1-4C44-95C2-FE4AC7C3F199}"/>
              </a:ext>
            </a:extLst>
          </p:cNvPr>
          <p:cNvPicPr>
            <a:picLocks noChangeAspect="1"/>
          </p:cNvPicPr>
          <p:nvPr/>
        </p:nvPicPr>
        <p:blipFill>
          <a:blip r:embed="rId3"/>
          <a:stretch>
            <a:fillRect/>
          </a:stretch>
        </p:blipFill>
        <p:spPr>
          <a:xfrm>
            <a:off x="318558" y="1092200"/>
            <a:ext cx="11492944" cy="4315316"/>
          </a:xfrm>
          <a:prstGeom prst="rect">
            <a:avLst/>
          </a:prstGeom>
        </p:spPr>
      </p:pic>
      <p:sp>
        <p:nvSpPr>
          <p:cNvPr id="3" name="Slide Number Placeholder 2">
            <a:extLst>
              <a:ext uri="{FF2B5EF4-FFF2-40B4-BE49-F238E27FC236}">
                <a16:creationId xmlns:a16="http://schemas.microsoft.com/office/drawing/2014/main" id="{FFEE7329-CC29-4CA5-B54C-BC2015CEB7B1}"/>
              </a:ext>
            </a:extLst>
          </p:cNvPr>
          <p:cNvSpPr>
            <a:spLocks noGrp="1"/>
          </p:cNvSpPr>
          <p:nvPr>
            <p:ph type="sldNum" sz="quarter" idx="12"/>
          </p:nvPr>
        </p:nvSpPr>
        <p:spPr/>
        <p:txBody>
          <a:bodyPr/>
          <a:lstStyle/>
          <a:p>
            <a:pPr>
              <a:defRPr/>
            </a:pPr>
            <a:fld id="{2B3F05D1-5E67-4DAC-9E2A-7161238B5B62}" type="slidenum">
              <a:rPr lang="en-US" altLang="en-US" smtClean="0"/>
              <a:pPr>
                <a:defRPr/>
              </a:pPr>
              <a:t>14</a:t>
            </a:fld>
            <a:endParaRPr lang="en-US" altLang="en-US"/>
          </a:p>
        </p:txBody>
      </p:sp>
      <p:sp>
        <p:nvSpPr>
          <p:cNvPr id="63491" name="Rectangle 2">
            <a:extLst>
              <a:ext uri="{FF2B5EF4-FFF2-40B4-BE49-F238E27FC236}">
                <a16:creationId xmlns:a16="http://schemas.microsoft.com/office/drawing/2014/main" id="{1A4317D4-3485-4952-B04A-FDACEFC550DF}"/>
              </a:ext>
            </a:extLst>
          </p:cNvPr>
          <p:cNvSpPr>
            <a:spLocks noGrp="1" noChangeArrowheads="1"/>
          </p:cNvSpPr>
          <p:nvPr>
            <p:ph type="title"/>
          </p:nvPr>
        </p:nvSpPr>
        <p:spPr/>
        <p:txBody>
          <a:bodyPr>
            <a:normAutofit/>
          </a:bodyPr>
          <a:lstStyle/>
          <a:p>
            <a:pPr eaLnBrk="1" hangingPunct="1"/>
            <a:r>
              <a:rPr lang="en-GB" altLang="en-US" dirty="0"/>
              <a:t>Portfolio analysis</a:t>
            </a:r>
          </a:p>
        </p:txBody>
      </p:sp>
      <p:sp>
        <p:nvSpPr>
          <p:cNvPr id="5" name="Text Placeholder 4">
            <a:extLst>
              <a:ext uri="{FF2B5EF4-FFF2-40B4-BE49-F238E27FC236}">
                <a16:creationId xmlns:a16="http://schemas.microsoft.com/office/drawing/2014/main" id="{F4234C74-E91B-43E8-8B13-703AD67701DF}"/>
              </a:ext>
            </a:extLst>
          </p:cNvPr>
          <p:cNvSpPr>
            <a:spLocks noGrp="1"/>
          </p:cNvSpPr>
          <p:nvPr>
            <p:ph type="body" sz="quarter" idx="13"/>
          </p:nvPr>
        </p:nvSpPr>
        <p:spPr/>
        <p:txBody>
          <a:bodyPr/>
          <a:lstStyle/>
          <a:p>
            <a:r>
              <a:rPr lang="en-US" dirty="0"/>
              <a:t>Guinness Sustainable Energy Fund	</a:t>
            </a:r>
          </a:p>
          <a:p>
            <a:endParaRPr lang="en-GB" dirty="0"/>
          </a:p>
        </p:txBody>
      </p:sp>
      <p:sp>
        <p:nvSpPr>
          <p:cNvPr id="63492" name="Text Box 4">
            <a:extLst>
              <a:ext uri="{FF2B5EF4-FFF2-40B4-BE49-F238E27FC236}">
                <a16:creationId xmlns:a16="http://schemas.microsoft.com/office/drawing/2014/main" id="{0FA4C277-316C-491D-966C-B07C50148DC6}"/>
              </a:ext>
            </a:extLst>
          </p:cNvPr>
          <p:cNvSpPr txBox="1">
            <a:spLocks noChangeArrowheads="1"/>
          </p:cNvSpPr>
          <p:nvPr/>
        </p:nvSpPr>
        <p:spPr bwMode="auto">
          <a:xfrm>
            <a:off x="985839" y="6015822"/>
            <a:ext cx="63601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defTabSz="457212" eaLnBrk="1" hangingPunct="1">
              <a:defRPr sz="800" i="0">
                <a:solidFill>
                  <a:prstClr val="black"/>
                </a:solidFill>
                <a:latin typeface="+mn-lt"/>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r>
              <a:rPr lang="en-GB" altLang="en-US" dirty="0"/>
              <a:t>USA data excludes three US listed stocks; Trane Technologies and </a:t>
            </a:r>
            <a:r>
              <a:rPr lang="en-GB" altLang="en-US" dirty="0" err="1"/>
              <a:t>Aptiv</a:t>
            </a:r>
            <a:r>
              <a:rPr lang="en-GB" altLang="en-US" dirty="0"/>
              <a:t> (Irish domiciled) and SolarEdge (Israeli domiciled)</a:t>
            </a:r>
          </a:p>
          <a:p>
            <a:endParaRPr lang="en-GB" altLang="en-US" dirty="0"/>
          </a:p>
          <a:p>
            <a:r>
              <a:rPr lang="en-GB" altLang="en-US" dirty="0"/>
              <a:t>Source:</a:t>
            </a:r>
            <a:r>
              <a:rPr lang="en-US" altLang="en-US" dirty="0"/>
              <a:t> Guinness Global Investors </a:t>
            </a:r>
            <a:r>
              <a:rPr lang="en-GB" altLang="en-US" dirty="0"/>
              <a:t>(data at October 31 2022)</a:t>
            </a:r>
          </a:p>
          <a:p>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15</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Sustainable Energy Fund: portfolio by theme</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7" name="TextBox 6">
            <a:extLst>
              <a:ext uri="{FF2B5EF4-FFF2-40B4-BE49-F238E27FC236}">
                <a16:creationId xmlns:a16="http://schemas.microsoft.com/office/drawing/2014/main" id="{5737E3E5-C133-4572-A742-1464491CF9C4}"/>
              </a:ext>
            </a:extLst>
          </p:cNvPr>
          <p:cNvSpPr txBox="1">
            <a:spLocks noChangeArrowheads="1"/>
          </p:cNvSpPr>
          <p:nvPr/>
        </p:nvSpPr>
        <p:spPr bwMode="auto">
          <a:xfrm>
            <a:off x="838201" y="1401158"/>
            <a:ext cx="1051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Sustainable Energy Fund: portfolio by theme</a:t>
            </a:r>
          </a:p>
        </p:txBody>
      </p:sp>
      <p:sp>
        <p:nvSpPr>
          <p:cNvPr id="9" name="Text Box 4">
            <a:extLst>
              <a:ext uri="{FF2B5EF4-FFF2-40B4-BE49-F238E27FC236}">
                <a16:creationId xmlns:a16="http://schemas.microsoft.com/office/drawing/2014/main" id="{7263FB9F-5944-4E48-9165-4CDB85546BE4}"/>
              </a:ext>
            </a:extLst>
          </p:cNvPr>
          <p:cNvSpPr txBox="1">
            <a:spLocks noChangeArrowheads="1"/>
          </p:cNvSpPr>
          <p:nvPr/>
        </p:nvSpPr>
        <p:spPr bwMode="auto">
          <a:xfrm>
            <a:off x="650875" y="6499110"/>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dirty="0">
                <a:solidFill>
                  <a:prstClr val="black"/>
                </a:solidFill>
                <a:latin typeface="+mn-lt"/>
                <a:ea typeface="ＭＳ Ｐゴシック" pitchFamily="-84" charset="-128"/>
              </a:rPr>
              <a:t>Source: Guinness </a:t>
            </a:r>
            <a:r>
              <a:rPr lang="en-US" sz="800" i="0" dirty="0">
                <a:solidFill>
                  <a:prstClr val="black"/>
                </a:solidFill>
                <a:latin typeface="+mn-lt"/>
              </a:rPr>
              <a:t>Global Investors</a:t>
            </a:r>
            <a:r>
              <a:rPr lang="en-US" sz="800" i="0" dirty="0">
                <a:solidFill>
                  <a:prstClr val="black"/>
                </a:solidFill>
                <a:latin typeface="+mn-lt"/>
                <a:ea typeface="ＭＳ Ｐゴシック" pitchFamily="-84" charset="-128"/>
              </a:rPr>
              <a:t> (data at October 31 2022)</a:t>
            </a:r>
          </a:p>
        </p:txBody>
      </p:sp>
      <p:pic>
        <p:nvPicPr>
          <p:cNvPr id="6" name="Picture 5">
            <a:extLst>
              <a:ext uri="{FF2B5EF4-FFF2-40B4-BE49-F238E27FC236}">
                <a16:creationId xmlns:a16="http://schemas.microsoft.com/office/drawing/2014/main" id="{08D76527-CA81-4DBF-AA0C-86C83D1E128C}"/>
              </a:ext>
            </a:extLst>
          </p:cNvPr>
          <p:cNvPicPr>
            <a:picLocks noChangeAspect="1"/>
          </p:cNvPicPr>
          <p:nvPr/>
        </p:nvPicPr>
        <p:blipFill>
          <a:blip r:embed="rId3"/>
          <a:stretch>
            <a:fillRect/>
          </a:stretch>
        </p:blipFill>
        <p:spPr>
          <a:xfrm>
            <a:off x="340783" y="1788457"/>
            <a:ext cx="11552747" cy="4158427"/>
          </a:xfrm>
          <a:prstGeom prst="rect">
            <a:avLst/>
          </a:prstGeom>
        </p:spPr>
      </p:pic>
    </p:spTree>
    <p:custDataLst>
      <p:tags r:id="rId1"/>
    </p:custDataLst>
    <p:extLst>
      <p:ext uri="{BB962C8B-B14F-4D97-AF65-F5344CB8AC3E}">
        <p14:creationId xmlns:p14="http://schemas.microsoft.com/office/powerpoint/2010/main" val="117812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332A9D-0D57-4555-AC9A-DD358C2B9B3D}"/>
              </a:ext>
            </a:extLst>
          </p:cNvPr>
          <p:cNvPicPr>
            <a:picLocks noChangeAspect="1"/>
          </p:cNvPicPr>
          <p:nvPr/>
        </p:nvPicPr>
        <p:blipFill>
          <a:blip r:embed="rId4"/>
          <a:stretch>
            <a:fillRect/>
          </a:stretch>
        </p:blipFill>
        <p:spPr>
          <a:xfrm>
            <a:off x="106017" y="3765681"/>
            <a:ext cx="11979966" cy="1484841"/>
          </a:xfrm>
          <a:prstGeom prst="rect">
            <a:avLst/>
          </a:prstGeom>
        </p:spPr>
      </p:pic>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16</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Portfolio valuation characteristics</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838200" y="1135723"/>
            <a:ext cx="10515600" cy="2388527"/>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nSpc>
                <a:spcPct val="150000"/>
              </a:lnSpc>
            </a:pPr>
            <a:r>
              <a:rPr lang="en-US" sz="1600" dirty="0">
                <a:solidFill>
                  <a:schemeClr val="tx2"/>
                </a:solidFill>
              </a:rPr>
              <a:t>The Guinness Sustainable Energy portfolio compares to the MSCI World as follows:</a:t>
            </a:r>
          </a:p>
          <a:p>
            <a:pPr marL="285750" indent="-285750">
              <a:lnSpc>
                <a:spcPct val="150000"/>
              </a:lnSpc>
              <a:buFont typeface="Arial" panose="020B0604020202020204" pitchFamily="34" charset="0"/>
              <a:buChar char="•"/>
            </a:pPr>
            <a:r>
              <a:rPr lang="en-US" sz="1600" dirty="0">
                <a:solidFill>
                  <a:schemeClr val="tx2"/>
                </a:solidFill>
              </a:rPr>
              <a:t>A premium P/E ratio in 2023/2024 of 10-26%</a:t>
            </a:r>
          </a:p>
          <a:p>
            <a:pPr marL="285750" indent="-285750">
              <a:lnSpc>
                <a:spcPct val="150000"/>
              </a:lnSpc>
              <a:buFont typeface="Arial" panose="020B0604020202020204" pitchFamily="34" charset="0"/>
              <a:buChar char="•"/>
            </a:pPr>
            <a:r>
              <a:rPr lang="en-US" sz="1600" dirty="0">
                <a:solidFill>
                  <a:schemeClr val="tx2"/>
                </a:solidFill>
              </a:rPr>
              <a:t>A higher EV/EBITDA multiple</a:t>
            </a:r>
          </a:p>
          <a:p>
            <a:pPr marL="285750" indent="-285750">
              <a:lnSpc>
                <a:spcPct val="150000"/>
              </a:lnSpc>
              <a:buFont typeface="Arial" panose="020B0604020202020204" pitchFamily="34" charset="0"/>
              <a:buChar char="•"/>
            </a:pPr>
            <a:r>
              <a:rPr lang="en-US" sz="1600" dirty="0">
                <a:solidFill>
                  <a:schemeClr val="tx2"/>
                </a:solidFill>
              </a:rPr>
              <a:t>Lower dividend yield</a:t>
            </a:r>
          </a:p>
          <a:p>
            <a:pPr marL="285750" indent="-285750">
              <a:lnSpc>
                <a:spcPct val="150000"/>
              </a:lnSpc>
              <a:buFont typeface="Arial" panose="020B0604020202020204" pitchFamily="34" charset="0"/>
              <a:buChar char="•"/>
            </a:pPr>
            <a:r>
              <a:rPr lang="en-US" sz="1600" dirty="0">
                <a:solidFill>
                  <a:schemeClr val="tx2"/>
                </a:solidFill>
              </a:rPr>
              <a:t>Stronger forecast EPS %pa growth</a:t>
            </a:r>
          </a:p>
          <a:p>
            <a:pPr marL="285750" indent="-285750">
              <a:lnSpc>
                <a:spcPct val="150000"/>
              </a:lnSpc>
              <a:buFont typeface="Arial" panose="020B0604020202020204" pitchFamily="34" charset="0"/>
              <a:buChar char="•"/>
            </a:pPr>
            <a:r>
              <a:rPr lang="en-US" sz="1600" dirty="0">
                <a:solidFill>
                  <a:schemeClr val="tx2"/>
                </a:solidFill>
              </a:rPr>
              <a:t>Improving cashflow return metrics</a:t>
            </a:r>
          </a:p>
        </p:txBody>
      </p:sp>
      <p:sp>
        <p:nvSpPr>
          <p:cNvPr id="9" name="Text Box 4">
            <a:extLst>
              <a:ext uri="{FF2B5EF4-FFF2-40B4-BE49-F238E27FC236}">
                <a16:creationId xmlns:a16="http://schemas.microsoft.com/office/drawing/2014/main" id="{7263FB9F-5944-4E48-9165-4CDB85546BE4}"/>
              </a:ext>
            </a:extLst>
          </p:cNvPr>
          <p:cNvSpPr txBox="1">
            <a:spLocks noChangeArrowheads="1"/>
          </p:cNvSpPr>
          <p:nvPr/>
        </p:nvSpPr>
        <p:spPr bwMode="auto">
          <a:xfrm>
            <a:off x="811236"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fr-FR" sz="800" i="0" dirty="0">
                <a:solidFill>
                  <a:prstClr val="black"/>
                </a:solidFill>
                <a:latin typeface="+mn-lt"/>
                <a:ea typeface="ＭＳ Ｐゴシック" pitchFamily="-84" charset="-128"/>
              </a:rPr>
              <a:t>Source: Guinness </a:t>
            </a:r>
            <a:r>
              <a:rPr lang="fr-FR" sz="800" i="0" dirty="0">
                <a:solidFill>
                  <a:prstClr val="black"/>
                </a:solidFill>
                <a:latin typeface="+mn-lt"/>
              </a:rPr>
              <a:t>Global Investors</a:t>
            </a:r>
            <a:r>
              <a:rPr lang="fr-FR" sz="800" i="0" dirty="0">
                <a:solidFill>
                  <a:prstClr val="black"/>
                </a:solidFill>
                <a:latin typeface="+mn-lt"/>
                <a:ea typeface="ＭＳ Ｐゴシック" pitchFamily="-84" charset="-128"/>
              </a:rPr>
              <a:t> (data at </a:t>
            </a:r>
            <a:r>
              <a:rPr lang="fr-FR" sz="800" i="0" dirty="0" err="1">
                <a:solidFill>
                  <a:prstClr val="black"/>
                </a:solidFill>
                <a:latin typeface="+mn-lt"/>
                <a:ea typeface="ＭＳ Ｐゴシック" pitchFamily="-84" charset="-128"/>
              </a:rPr>
              <a:t>October</a:t>
            </a:r>
            <a:r>
              <a:rPr lang="fr-FR" sz="800" i="0" dirty="0">
                <a:solidFill>
                  <a:prstClr val="black"/>
                </a:solidFill>
                <a:latin typeface="+mn-lt"/>
                <a:ea typeface="ＭＳ Ｐゴシック" pitchFamily="-84" charset="-128"/>
              </a:rPr>
              <a:t> 31 2022)</a:t>
            </a:r>
          </a:p>
        </p:txBody>
      </p:sp>
    </p:spTree>
    <p:custDataLst>
      <p:tags r:id="rId1"/>
    </p:custDataLst>
    <p:extLst>
      <p:ext uri="{BB962C8B-B14F-4D97-AF65-F5344CB8AC3E}">
        <p14:creationId xmlns:p14="http://schemas.microsoft.com/office/powerpoint/2010/main" val="415515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5FDF4F-2357-4891-B458-62659C78C49F}"/>
              </a:ext>
            </a:extLst>
          </p:cNvPr>
          <p:cNvSpPr>
            <a:spLocks noGrp="1"/>
          </p:cNvSpPr>
          <p:nvPr>
            <p:ph idx="1"/>
          </p:nvPr>
        </p:nvSpPr>
        <p:spPr>
          <a:xfrm>
            <a:off x="505309" y="964979"/>
            <a:ext cx="7114931" cy="1149571"/>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normAutofit lnSpcReduction="10000"/>
          </a:bodyPr>
          <a:lstStyle/>
          <a:p>
            <a:pPr marL="171450" indent="-171450" defTabSz="457200" fontAlgn="base">
              <a:lnSpc>
                <a:spcPct val="150000"/>
              </a:lnSpc>
              <a:spcBef>
                <a:spcPct val="0"/>
              </a:spcBef>
              <a:spcAft>
                <a:spcPct val="0"/>
              </a:spcAft>
            </a:pPr>
            <a:r>
              <a:rPr lang="en-GB" sz="1600"/>
              <a:t>The various sustainable energy subsectors offer attractive per annum growth rates over the next ten or twenty years</a:t>
            </a:r>
          </a:p>
          <a:p>
            <a:pPr marL="171450" indent="-171450" defTabSz="457200" fontAlgn="base">
              <a:lnSpc>
                <a:spcPct val="150000"/>
              </a:lnSpc>
              <a:spcBef>
                <a:spcPct val="0"/>
              </a:spcBef>
              <a:spcAft>
                <a:spcPct val="0"/>
              </a:spcAft>
            </a:pPr>
            <a:r>
              <a:rPr lang="en-GB" sz="1600"/>
              <a:t>Premium growth should justify premium valuation</a:t>
            </a:r>
          </a:p>
          <a:p>
            <a:pPr marL="171450" indent="-171450" defTabSz="457200" fontAlgn="base">
              <a:lnSpc>
                <a:spcPct val="150000"/>
              </a:lnSpc>
              <a:spcBef>
                <a:spcPct val="0"/>
              </a:spcBef>
              <a:spcAft>
                <a:spcPct val="0"/>
              </a:spcAft>
            </a:pPr>
            <a:endParaRPr lang="en-GB" sz="1600"/>
          </a:p>
        </p:txBody>
      </p:sp>
      <p:sp>
        <p:nvSpPr>
          <p:cNvPr id="2" name="Slide Number Placeholder 1">
            <a:extLst>
              <a:ext uri="{FF2B5EF4-FFF2-40B4-BE49-F238E27FC236}">
                <a16:creationId xmlns:a16="http://schemas.microsoft.com/office/drawing/2014/main" id="{44CF3A48-4E85-46DE-BA57-E6BA714C2BCB}"/>
              </a:ext>
            </a:extLst>
          </p:cNvPr>
          <p:cNvSpPr>
            <a:spLocks noGrp="1"/>
          </p:cNvSpPr>
          <p:nvPr>
            <p:ph type="sldNum" sz="quarter" idx="12"/>
          </p:nvPr>
        </p:nvSpPr>
        <p:spPr/>
        <p:txBody>
          <a:bodyPr/>
          <a:lstStyle/>
          <a:p>
            <a:pPr>
              <a:defRPr/>
            </a:pPr>
            <a:fld id="{2B3F05D1-5E67-4DAC-9E2A-7161238B5B62}" type="slidenum">
              <a:rPr lang="en-US" altLang="en-US" smtClean="0"/>
              <a:pPr>
                <a:defRPr/>
              </a:pPr>
              <a:t>17</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lstStyle/>
          <a:p>
            <a:pPr eaLnBrk="1" hangingPunct="1"/>
            <a:r>
              <a:rPr lang="en-GB" altLang="en-US" dirty="0"/>
              <a:t>Growth potential well in excess of typical global equities</a:t>
            </a:r>
            <a:endParaRPr lang="en-US" altLang="en-US" dirty="0"/>
          </a:p>
        </p:txBody>
      </p:sp>
      <p:sp>
        <p:nvSpPr>
          <p:cNvPr id="9" name="Text Placeholder 8">
            <a:extLst>
              <a:ext uri="{FF2B5EF4-FFF2-40B4-BE49-F238E27FC236}">
                <a16:creationId xmlns:a16="http://schemas.microsoft.com/office/drawing/2014/main" id="{6659B9F4-FC02-45C5-833B-77116B98761E}"/>
              </a:ext>
            </a:extLst>
          </p:cNvPr>
          <p:cNvSpPr>
            <a:spLocks noGrp="1"/>
          </p:cNvSpPr>
          <p:nvPr>
            <p:ph type="body" sz="quarter" idx="13"/>
          </p:nvPr>
        </p:nvSpPr>
        <p:spPr/>
        <p:txBody>
          <a:bodyPr/>
          <a:lstStyle/>
          <a:p>
            <a:r>
              <a:rPr lang="en-US"/>
              <a:t>Guinness Sustainable Energy Fund	</a:t>
            </a:r>
          </a:p>
          <a:p>
            <a:endParaRPr lang="en-GB"/>
          </a:p>
        </p:txBody>
      </p:sp>
      <p:sp>
        <p:nvSpPr>
          <p:cNvPr id="3" name="Rectangle 2">
            <a:extLst>
              <a:ext uri="{FF2B5EF4-FFF2-40B4-BE49-F238E27FC236}">
                <a16:creationId xmlns:a16="http://schemas.microsoft.com/office/drawing/2014/main" id="{4E36EE90-FF72-4C6B-AE4B-4B6B64075536}"/>
              </a:ext>
            </a:extLst>
          </p:cNvPr>
          <p:cNvSpPr>
            <a:spLocks noChangeArrowheads="1"/>
          </p:cNvSpPr>
          <p:nvPr/>
        </p:nvSpPr>
        <p:spPr bwMode="auto">
          <a:xfrm>
            <a:off x="228841" y="2332959"/>
            <a:ext cx="729614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a:r>
              <a:rPr lang="en-US" altLang="en-US" b="1" u="sng">
                <a:latin typeface="Calibri" panose="020F0502020204030204" pitchFamily="34" charset="0"/>
              </a:rPr>
              <a:t>Ten- and twenty-year growth projections for sustainable energy sectors</a:t>
            </a:r>
            <a:endParaRPr lang="en-GB" altLang="en-US" sz="1350">
              <a:latin typeface="Arial" panose="020B0604020202020204" pitchFamily="34" charset="0"/>
            </a:endParaRPr>
          </a:p>
        </p:txBody>
      </p:sp>
      <p:sp>
        <p:nvSpPr>
          <p:cNvPr id="5" name="Rectangle 4">
            <a:extLst>
              <a:ext uri="{FF2B5EF4-FFF2-40B4-BE49-F238E27FC236}">
                <a16:creationId xmlns:a16="http://schemas.microsoft.com/office/drawing/2014/main" id="{FC34DD8B-EA67-49EF-9F91-FEC04E908D3E}"/>
              </a:ext>
            </a:extLst>
          </p:cNvPr>
          <p:cNvSpPr/>
          <p:nvPr/>
        </p:nvSpPr>
        <p:spPr>
          <a:xfrm>
            <a:off x="579782" y="6464072"/>
            <a:ext cx="55162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sz="800">
                <a:solidFill>
                  <a:prstClr val="black"/>
                </a:solidFill>
                <a:latin typeface="+mn-lt"/>
              </a:rPr>
              <a:t>Source: Guinness Global Investors estimates, Bloomberg, BP</a:t>
            </a:r>
          </a:p>
        </p:txBody>
      </p:sp>
      <p:pic>
        <p:nvPicPr>
          <p:cNvPr id="8" name="Picture 7">
            <a:extLst>
              <a:ext uri="{FF2B5EF4-FFF2-40B4-BE49-F238E27FC236}">
                <a16:creationId xmlns:a16="http://schemas.microsoft.com/office/drawing/2014/main" id="{451A626B-750A-4AA0-B6BE-EB23A6D2A6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335" b="19684"/>
          <a:stretch/>
        </p:blipFill>
        <p:spPr bwMode="auto">
          <a:xfrm>
            <a:off x="505309" y="2619375"/>
            <a:ext cx="6890982" cy="3701266"/>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C5081D0-D2F0-4A05-83E0-DC7D00D0D4EF}"/>
              </a:ext>
            </a:extLst>
          </p:cNvPr>
          <p:cNvPicPr>
            <a:picLocks noChangeAspect="1"/>
          </p:cNvPicPr>
          <p:nvPr/>
        </p:nvPicPr>
        <p:blipFill>
          <a:blip r:embed="rId4"/>
          <a:stretch>
            <a:fillRect/>
          </a:stretch>
        </p:blipFill>
        <p:spPr>
          <a:xfrm>
            <a:off x="8779928" y="4379725"/>
            <a:ext cx="2352803" cy="1738461"/>
          </a:xfrm>
          <a:prstGeom prst="rect">
            <a:avLst/>
          </a:prstGeom>
        </p:spPr>
      </p:pic>
      <p:grpSp>
        <p:nvGrpSpPr>
          <p:cNvPr id="11" name="Group 10">
            <a:extLst>
              <a:ext uri="{FF2B5EF4-FFF2-40B4-BE49-F238E27FC236}">
                <a16:creationId xmlns:a16="http://schemas.microsoft.com/office/drawing/2014/main" id="{9D4C1ED1-73A5-4DCD-B394-AA692FB808CE}"/>
              </a:ext>
            </a:extLst>
          </p:cNvPr>
          <p:cNvGrpSpPr>
            <a:grpSpLocks noChangeAspect="1"/>
          </p:cNvGrpSpPr>
          <p:nvPr/>
        </p:nvGrpSpPr>
        <p:grpSpPr>
          <a:xfrm>
            <a:off x="8001000" y="1145136"/>
            <a:ext cx="3910661" cy="5053829"/>
            <a:chOff x="6861891" y="2967721"/>
            <a:chExt cx="2027403" cy="3223353"/>
          </a:xfrm>
          <a:noFill/>
        </p:grpSpPr>
        <p:sp>
          <p:nvSpPr>
            <p:cNvPr id="12" name="Rectangle 11">
              <a:extLst>
                <a:ext uri="{FF2B5EF4-FFF2-40B4-BE49-F238E27FC236}">
                  <a16:creationId xmlns:a16="http://schemas.microsoft.com/office/drawing/2014/main" id="{5E34FC03-5A1D-44F8-A106-F72F0F0DE437}"/>
                </a:ext>
              </a:extLst>
            </p:cNvPr>
            <p:cNvSpPr/>
            <p:nvPr/>
          </p:nvSpPr>
          <p:spPr>
            <a:xfrm>
              <a:off x="6861891" y="3038673"/>
              <a:ext cx="2027403" cy="2120053"/>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a:latin typeface="+mn-lt"/>
                  <a:cs typeface="Calibri" panose="020F0502020204030204" pitchFamily="34" charset="0"/>
                </a:rPr>
                <a:t>A company that grew its cash flows at a 2%pa faster rate than its peer over a ten-year period would mathematically be worth about </a:t>
              </a:r>
              <a:r>
                <a:rPr lang="en-US" sz="1400" b="1">
                  <a:latin typeface="+mn-lt"/>
                  <a:cs typeface="Calibri" panose="020F0502020204030204" pitchFamily="34" charset="0"/>
                </a:rPr>
                <a:t>10%</a:t>
              </a:r>
              <a:r>
                <a:rPr lang="en-US" sz="1400">
                  <a:latin typeface="+mn-lt"/>
                  <a:cs typeface="Calibri" panose="020F0502020204030204" pitchFamily="34" charset="0"/>
                </a:rPr>
                <a:t> more than its peer.</a:t>
              </a:r>
            </a:p>
            <a:p>
              <a:pPr algn="ctr"/>
              <a:endParaRPr lang="en-US" sz="1400">
                <a:latin typeface="+mn-lt"/>
                <a:cs typeface="Calibri" panose="020F0502020204030204" pitchFamily="34" charset="0"/>
              </a:endParaRPr>
            </a:p>
            <a:p>
              <a:pPr algn="ctr"/>
              <a:r>
                <a:rPr lang="en-US" sz="1400">
                  <a:latin typeface="+mn-lt"/>
                  <a:cs typeface="Calibri" panose="020F0502020204030204" pitchFamily="34" charset="0"/>
                </a:rPr>
                <a:t>If it were maintained for 20 years, the valuation premium should be around </a:t>
              </a:r>
              <a:r>
                <a:rPr lang="en-US" sz="1400" b="1">
                  <a:latin typeface="+mn-lt"/>
                  <a:cs typeface="Calibri" panose="020F0502020204030204" pitchFamily="34" charset="0"/>
                </a:rPr>
                <a:t>20%.</a:t>
              </a:r>
            </a:p>
            <a:p>
              <a:pPr algn="ctr"/>
              <a:endParaRPr lang="en-US" sz="1400">
                <a:latin typeface="+mn-lt"/>
                <a:cs typeface="Calibri" panose="020F0502020204030204" pitchFamily="34" charset="0"/>
              </a:endParaRPr>
            </a:p>
            <a:p>
              <a:pPr algn="ctr"/>
              <a:r>
                <a:rPr lang="en-US" sz="1400">
                  <a:latin typeface="+mn-lt"/>
                  <a:cs typeface="Calibri" panose="020F0502020204030204" pitchFamily="34" charset="0"/>
                </a:rPr>
                <a:t>A 4% growth premium over 10 years would warrant a </a:t>
              </a:r>
              <a:r>
                <a:rPr lang="en-US" sz="1400" b="1">
                  <a:latin typeface="+mn-lt"/>
                  <a:cs typeface="Calibri" panose="020F0502020204030204" pitchFamily="34" charset="0"/>
                </a:rPr>
                <a:t>20% </a:t>
              </a:r>
              <a:r>
                <a:rPr lang="en-US" sz="1400">
                  <a:latin typeface="+mn-lt"/>
                  <a:cs typeface="Calibri" panose="020F0502020204030204" pitchFamily="34" charset="0"/>
                </a:rPr>
                <a:t>valuation</a:t>
              </a:r>
            </a:p>
            <a:p>
              <a:pPr algn="ctr"/>
              <a:endParaRPr lang="en-US" sz="1400">
                <a:latin typeface="+mn-lt"/>
                <a:cs typeface="Calibri" panose="020F0502020204030204" pitchFamily="34" charset="0"/>
              </a:endParaRPr>
            </a:p>
            <a:p>
              <a:pPr algn="ctr"/>
              <a:r>
                <a:rPr lang="en-US" sz="1400">
                  <a:latin typeface="+mn-lt"/>
                  <a:cs typeface="Calibri" panose="020F0502020204030204" pitchFamily="34" charset="0"/>
                </a:rPr>
                <a:t>A 4% growth premium for 20 years would justify a </a:t>
              </a:r>
              <a:r>
                <a:rPr lang="en-US" sz="1400" b="1">
                  <a:latin typeface="+mn-lt"/>
                  <a:cs typeface="Calibri" panose="020F0502020204030204" pitchFamily="34" charset="0"/>
                </a:rPr>
                <a:t>50%</a:t>
              </a:r>
              <a:r>
                <a:rPr lang="en-US" sz="1400">
                  <a:latin typeface="+mn-lt"/>
                  <a:cs typeface="Calibri" panose="020F0502020204030204" pitchFamily="34" charset="0"/>
                </a:rPr>
                <a:t> premium</a:t>
              </a:r>
              <a:endParaRPr lang="en-GB" sz="1400">
                <a:latin typeface="+mn-lt"/>
                <a:cs typeface="Calibri" panose="020F0502020204030204" pitchFamily="34" charset="0"/>
              </a:endParaRPr>
            </a:p>
          </p:txBody>
        </p:sp>
        <p:sp>
          <p:nvSpPr>
            <p:cNvPr id="13" name="Rectangle: Rounded Corners 12">
              <a:extLst>
                <a:ext uri="{FF2B5EF4-FFF2-40B4-BE49-F238E27FC236}">
                  <a16:creationId xmlns:a16="http://schemas.microsoft.com/office/drawing/2014/main" id="{A0FDB1F9-F905-40DE-8231-079804DAB648}"/>
                </a:ext>
              </a:extLst>
            </p:cNvPr>
            <p:cNvSpPr/>
            <p:nvPr/>
          </p:nvSpPr>
          <p:spPr bwMode="auto">
            <a:xfrm>
              <a:off x="6861891" y="2967721"/>
              <a:ext cx="2027403" cy="3223353"/>
            </a:xfrm>
            <a:prstGeom prst="roundRect">
              <a:avLst>
                <a:gd name="adj" fmla="val 10210"/>
              </a:avLst>
            </a:prstGeom>
            <a:grp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a:endParaRPr lang="en-GB" sz="1600">
                <a:latin typeface="Myriad Pro Light" pitchFamily="34" charset="0"/>
              </a:endParaRPr>
            </a:p>
          </p:txBody>
        </p:sp>
      </p:grpSp>
    </p:spTree>
    <p:extLst>
      <p:ext uri="{BB962C8B-B14F-4D97-AF65-F5344CB8AC3E}">
        <p14:creationId xmlns:p14="http://schemas.microsoft.com/office/powerpoint/2010/main" val="97302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E9E35B-C885-48F7-9D47-4EB9C141722A}"/>
              </a:ext>
            </a:extLst>
          </p:cNvPr>
          <p:cNvPicPr>
            <a:picLocks noChangeAspect="1"/>
          </p:cNvPicPr>
          <p:nvPr/>
        </p:nvPicPr>
        <p:blipFill>
          <a:blip r:embed="rId4"/>
          <a:stretch>
            <a:fillRect/>
          </a:stretch>
        </p:blipFill>
        <p:spPr>
          <a:xfrm>
            <a:off x="89628" y="4536102"/>
            <a:ext cx="9232172" cy="824753"/>
          </a:xfrm>
          <a:prstGeom prst="rect">
            <a:avLst/>
          </a:prstGeom>
        </p:spPr>
      </p:pic>
      <p:pic>
        <p:nvPicPr>
          <p:cNvPr id="7" name="Picture 6">
            <a:extLst>
              <a:ext uri="{FF2B5EF4-FFF2-40B4-BE49-F238E27FC236}">
                <a16:creationId xmlns:a16="http://schemas.microsoft.com/office/drawing/2014/main" id="{5EDC92C4-5095-4169-8732-031DE7BA757B}"/>
              </a:ext>
            </a:extLst>
          </p:cNvPr>
          <p:cNvPicPr>
            <a:picLocks noChangeAspect="1"/>
          </p:cNvPicPr>
          <p:nvPr/>
        </p:nvPicPr>
        <p:blipFill>
          <a:blip r:embed="rId5"/>
          <a:stretch>
            <a:fillRect/>
          </a:stretch>
        </p:blipFill>
        <p:spPr>
          <a:xfrm>
            <a:off x="55526" y="1152644"/>
            <a:ext cx="9835423" cy="3272373"/>
          </a:xfrm>
          <a:prstGeom prst="rect">
            <a:avLst/>
          </a:prstGeom>
        </p:spPr>
      </p:pic>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18</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Fund return since relaunch of strategy (USD)</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Guinness Sustainable Energy Fund	</a:t>
            </a:r>
          </a:p>
        </p:txBody>
      </p:sp>
      <p:sp>
        <p:nvSpPr>
          <p:cNvPr id="8" name="Rectangle: Rounded Corners 7">
            <a:extLst>
              <a:ext uri="{FF2B5EF4-FFF2-40B4-BE49-F238E27FC236}">
                <a16:creationId xmlns:a16="http://schemas.microsoft.com/office/drawing/2014/main" id="{9FB2DE13-DC72-4267-B3CF-A41DEA069B69}"/>
              </a:ext>
            </a:extLst>
          </p:cNvPr>
          <p:cNvSpPr/>
          <p:nvPr/>
        </p:nvSpPr>
        <p:spPr>
          <a:xfrm>
            <a:off x="10058400" y="1623403"/>
            <a:ext cx="1790700" cy="3323402"/>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a:solidFill>
                  <a:schemeClr val="tx2"/>
                </a:solidFill>
              </a:rPr>
              <a:t>The Guinness Sustainable Energy fund was repositioned at the end of 2018</a:t>
            </a:r>
          </a:p>
        </p:txBody>
      </p:sp>
      <p:sp>
        <p:nvSpPr>
          <p:cNvPr id="10" name="TextBox 9">
            <a:extLst>
              <a:ext uri="{FF2B5EF4-FFF2-40B4-BE49-F238E27FC236}">
                <a16:creationId xmlns:a16="http://schemas.microsoft.com/office/drawing/2014/main" id="{4B119975-C1BA-40D1-BFC6-E828522ED468}"/>
              </a:ext>
            </a:extLst>
          </p:cNvPr>
          <p:cNvSpPr txBox="1"/>
          <p:nvPr/>
        </p:nvSpPr>
        <p:spPr>
          <a:xfrm>
            <a:off x="0" y="5558819"/>
            <a:ext cx="11891210" cy="707886"/>
          </a:xfrm>
          <a:prstGeom prst="rect">
            <a:avLst/>
          </a:prstGeom>
          <a:noFill/>
        </p:spPr>
        <p:txBody>
          <a:bodyPr wrap="square">
            <a:spAutoFit/>
          </a:bodyPr>
          <a:lstStyle/>
          <a:p>
            <a:r>
              <a:rPr lang="en-GB" sz="800" dirty="0">
                <a:latin typeface="+mn-lt"/>
              </a:rPr>
              <a:t>*Simulated past performance. Performance prior to the launch date of the Y class of the fund (16.02.18) is a composite simulation for Y class performance being based on the actual performance of the Fund’s E class (1.24% OCF). The Guinness Sustainable Energy Fund was launched on 19/12/2007 (A class, 1.49% OCF). The E Class was launched on 02/09/2008 (1.24% OCF). The Y class was launched on 16/02/2018 (0.68% OCF).  </a:t>
            </a:r>
          </a:p>
          <a:p>
            <a:r>
              <a:rPr lang="en-GB" sz="800" dirty="0">
                <a:latin typeface="+mn-lt"/>
              </a:rPr>
              <a:t>Full 12 month performance is available on slide 60</a:t>
            </a:r>
          </a:p>
          <a:p>
            <a:endParaRPr lang="en-GB" sz="800" dirty="0">
              <a:latin typeface="+mn-lt"/>
            </a:endParaRPr>
          </a:p>
          <a:p>
            <a:r>
              <a:rPr lang="en-GB" sz="800" dirty="0">
                <a:latin typeface="+mn-lt"/>
              </a:rPr>
              <a:t>Source: Financial Express, bid to bid, total return. Fund returns are for share classes with a current Ongoing Charges Figure (OCF) of 0.68%; returns for share classes with a different OCF will vary accordingly. </a:t>
            </a:r>
          </a:p>
        </p:txBody>
      </p:sp>
      <p:sp>
        <p:nvSpPr>
          <p:cNvPr id="5" name="TextBox 4">
            <a:extLst>
              <a:ext uri="{FF2B5EF4-FFF2-40B4-BE49-F238E27FC236}">
                <a16:creationId xmlns:a16="http://schemas.microsoft.com/office/drawing/2014/main" id="{C66E4E8B-03CE-49B7-83E2-DDB8F676CB0D}"/>
              </a:ext>
            </a:extLst>
          </p:cNvPr>
          <p:cNvSpPr txBox="1"/>
          <p:nvPr/>
        </p:nvSpPr>
        <p:spPr>
          <a:xfrm>
            <a:off x="8820150" y="4673233"/>
            <a:ext cx="501650" cy="307777"/>
          </a:xfrm>
          <a:prstGeom prst="rect">
            <a:avLst/>
          </a:prstGeom>
          <a:noFill/>
        </p:spPr>
        <p:txBody>
          <a:bodyPr wrap="square" rtlCol="0">
            <a:spAutoFit/>
          </a:bodyPr>
          <a:lstStyle/>
          <a:p>
            <a:r>
              <a:rPr lang="en-GB" sz="1400">
                <a:solidFill>
                  <a:schemeClr val="bg1"/>
                </a:solidFill>
              </a:rPr>
              <a:t>*</a:t>
            </a:r>
          </a:p>
        </p:txBody>
      </p:sp>
      <p:sp>
        <p:nvSpPr>
          <p:cNvPr id="12" name="TextBox 11">
            <a:extLst>
              <a:ext uri="{FF2B5EF4-FFF2-40B4-BE49-F238E27FC236}">
                <a16:creationId xmlns:a16="http://schemas.microsoft.com/office/drawing/2014/main" id="{0528D3A0-942F-4739-8935-CAADEEA7FFAB}"/>
              </a:ext>
            </a:extLst>
          </p:cNvPr>
          <p:cNvSpPr txBox="1"/>
          <p:nvPr/>
        </p:nvSpPr>
        <p:spPr>
          <a:xfrm>
            <a:off x="89629" y="921211"/>
            <a:ext cx="9527727" cy="369332"/>
          </a:xfrm>
          <a:prstGeom prst="rect">
            <a:avLst/>
          </a:prstGeom>
        </p:spPr>
        <p:txBody>
          <a:bodyPr vert="horz" lIns="0" tIns="45720" rIns="0" bIns="45720" rtlCol="0">
            <a:noAutofit/>
          </a:bodyPr>
          <a:lstStyle>
            <a:defPPr>
              <a:defRPr lang="en-US"/>
            </a:defPPr>
            <a:lvl1pPr indent="0" defTabSz="914332">
              <a:lnSpc>
                <a:spcPct val="100000"/>
              </a:lnSpc>
              <a:spcBef>
                <a:spcPts val="100"/>
              </a:spcBef>
              <a:spcAft>
                <a:spcPts val="400"/>
              </a:spcAft>
              <a:buFont typeface="Arial" panose="020B0604020202020204" pitchFamily="34" charset="0"/>
              <a:buNone/>
              <a:defRPr sz="900">
                <a:solidFill>
                  <a:schemeClr val="accent1"/>
                </a:solidFill>
                <a:latin typeface="Montserrat Light" panose="00000400000000000000" pitchFamily="2" charset="0"/>
              </a:defRPr>
            </a:lvl1pPr>
            <a:lvl2pPr marL="685750" indent="-228584" defTabSz="914332">
              <a:lnSpc>
                <a:spcPct val="100000"/>
              </a:lnSpc>
              <a:spcBef>
                <a:spcPts val="100"/>
              </a:spcBef>
              <a:spcAft>
                <a:spcPts val="400"/>
              </a:spcAft>
              <a:buFont typeface="Arial" panose="020B0604020202020204" pitchFamily="34" charset="0"/>
              <a:buChar char="•"/>
              <a:defRPr sz="2400"/>
            </a:lvl2pPr>
            <a:lvl3pPr marL="1142914" indent="-228584" defTabSz="914332">
              <a:lnSpc>
                <a:spcPct val="100000"/>
              </a:lnSpc>
              <a:spcBef>
                <a:spcPts val="100"/>
              </a:spcBef>
              <a:spcAft>
                <a:spcPts val="400"/>
              </a:spcAft>
              <a:buFont typeface="Arial" panose="020B0604020202020204" pitchFamily="34" charset="0"/>
              <a:buChar char="•"/>
              <a:defRPr sz="2000"/>
            </a:lvl3pPr>
            <a:lvl4pPr marL="1600080" indent="-228584" defTabSz="914332">
              <a:lnSpc>
                <a:spcPct val="100000"/>
              </a:lnSpc>
              <a:spcBef>
                <a:spcPts val="100"/>
              </a:spcBef>
              <a:spcAft>
                <a:spcPts val="400"/>
              </a:spcAft>
              <a:buFont typeface="Arial" panose="020B0604020202020204" pitchFamily="34" charset="0"/>
              <a:buChar char="•"/>
            </a:lvl4pPr>
            <a:lvl5pPr marL="2057247" indent="-228584" defTabSz="914332">
              <a:lnSpc>
                <a:spcPct val="100000"/>
              </a:lnSpc>
              <a:spcBef>
                <a:spcPts val="100"/>
              </a:spcBef>
              <a:spcAft>
                <a:spcPts val="400"/>
              </a:spcAft>
              <a:buFont typeface="Arial" panose="020B0604020202020204" pitchFamily="34" charset="0"/>
              <a:buChar cha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marL="0" indent="0">
              <a:spcBef>
                <a:spcPts val="0"/>
              </a:spcBef>
              <a:spcAft>
                <a:spcPts val="0"/>
              </a:spcAft>
              <a:buNone/>
            </a:pPr>
            <a:r>
              <a:rPr lang="en-GB" sz="1050" i="0">
                <a:solidFill>
                  <a:schemeClr val="tx2"/>
                </a:solidFill>
                <a:latin typeface="Montserrat Light" panose="00000400000000000000" pitchFamily="2" charset="0"/>
                <a:ea typeface="Calibri"/>
                <a:cs typeface="Times New Roman"/>
              </a:rPr>
              <a:t>Past performance does not predict future returns </a:t>
            </a:r>
          </a:p>
        </p:txBody>
      </p:sp>
    </p:spTree>
    <p:custDataLst>
      <p:tags r:id="rId1"/>
    </p:custDataLst>
    <p:extLst>
      <p:ext uri="{BB962C8B-B14F-4D97-AF65-F5344CB8AC3E}">
        <p14:creationId xmlns:p14="http://schemas.microsoft.com/office/powerpoint/2010/main" val="23136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4CEADC-7F05-42F0-863E-286E03E612B3}"/>
              </a:ext>
            </a:extLst>
          </p:cNvPr>
          <p:cNvSpPr>
            <a:spLocks noGrp="1"/>
          </p:cNvSpPr>
          <p:nvPr>
            <p:ph type="sldNum" sz="quarter" idx="12"/>
          </p:nvPr>
        </p:nvSpPr>
        <p:spPr>
          <a:xfrm>
            <a:off x="211161" y="6397511"/>
            <a:ext cx="600075"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i="0" kern="1200">
                <a:solidFill>
                  <a:schemeClr val="tx2"/>
                </a:solidFill>
                <a:latin typeface="+mn-lt"/>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a:lstStyle>
          <a:p>
            <a:fld id="{80C09EF9-B2B1-4CDF-A903-08D723B35DB9}" type="slidenum">
              <a:rPr lang="en-GB" smtClean="0"/>
              <a:pPr/>
              <a:t>1</a:t>
            </a:fld>
            <a:endParaRPr lang="en-GB"/>
          </a:p>
        </p:txBody>
      </p:sp>
      <p:sp>
        <p:nvSpPr>
          <p:cNvPr id="2" name="Title 1">
            <a:extLst>
              <a:ext uri="{FF2B5EF4-FFF2-40B4-BE49-F238E27FC236}">
                <a16:creationId xmlns:a16="http://schemas.microsoft.com/office/drawing/2014/main" id="{5672F78A-93C0-4845-B5AF-28B6DFFE2A46}"/>
              </a:ext>
            </a:extLst>
          </p:cNvPr>
          <p:cNvSpPr>
            <a:spLocks noGrp="1"/>
          </p:cNvSpPr>
          <p:nvPr>
            <p:ph type="title"/>
          </p:nvPr>
        </p:nvSpPr>
        <p:spPr/>
        <p:txBody>
          <a:bodyPr/>
          <a:lstStyle/>
          <a:p>
            <a:r>
              <a:rPr lang="en-GB"/>
              <a:t>Risk &amp; Performance</a:t>
            </a:r>
            <a:endParaRPr lang="ru-RU"/>
          </a:p>
        </p:txBody>
      </p:sp>
      <p:sp>
        <p:nvSpPr>
          <p:cNvPr id="3" name="Text Placeholder 2">
            <a:extLst>
              <a:ext uri="{FF2B5EF4-FFF2-40B4-BE49-F238E27FC236}">
                <a16:creationId xmlns:a16="http://schemas.microsoft.com/office/drawing/2014/main" id="{0E778A01-69A0-49FC-B1FE-0596D1D4973A}"/>
              </a:ext>
            </a:extLst>
          </p:cNvPr>
          <p:cNvSpPr>
            <a:spLocks noGrp="1"/>
          </p:cNvSpPr>
          <p:nvPr>
            <p:ph type="body" sz="quarter" idx="13"/>
          </p:nvPr>
        </p:nvSpPr>
        <p:spPr/>
        <p:txBody>
          <a:bodyPr/>
          <a:lstStyle/>
          <a:p>
            <a:r>
              <a:rPr lang="en-GB"/>
              <a:t>Guinness Sustainable Energy Fund</a:t>
            </a:r>
          </a:p>
        </p:txBody>
      </p:sp>
      <p:sp>
        <p:nvSpPr>
          <p:cNvPr id="8" name="Content Placeholder 4">
            <a:extLst>
              <a:ext uri="{FF2B5EF4-FFF2-40B4-BE49-F238E27FC236}">
                <a16:creationId xmlns:a16="http://schemas.microsoft.com/office/drawing/2014/main" id="{B25F6631-BC76-4301-8A60-C622819A924E}"/>
              </a:ext>
            </a:extLst>
          </p:cNvPr>
          <p:cNvSpPr txBox="1">
            <a:spLocks/>
          </p:cNvSpPr>
          <p:nvPr/>
        </p:nvSpPr>
        <p:spPr>
          <a:xfrm>
            <a:off x="811236" y="1082992"/>
            <a:ext cx="10515600" cy="5314519"/>
          </a:xfrm>
          <a:prstGeom prst="rect">
            <a:avLst/>
          </a:prstGeom>
        </p:spPr>
        <p:txBody>
          <a:bodyPr lIns="91440" tIns="45720" rIns="91440" bIns="45720" anchor="t">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14400" eaLnBrk="1" hangingPunct="1">
              <a:lnSpc>
                <a:spcPct val="100000"/>
              </a:lnSpc>
              <a:spcBef>
                <a:spcPts val="600"/>
              </a:spcBef>
              <a:spcAft>
                <a:spcPts val="600"/>
              </a:spcAft>
              <a:buNone/>
            </a:pPr>
            <a:r>
              <a:rPr lang="en-GB" sz="1200" b="1">
                <a:latin typeface="Montserrat Light"/>
              </a:rPr>
              <a:t>Risk</a:t>
            </a:r>
            <a:r>
              <a:rPr lang="en-GB" sz="1200">
                <a:latin typeface="Montserrat Light"/>
              </a:rPr>
              <a:t>: The Guinness Sustainable Energy fund is an equity fund. Investors should be willing and able to assume the risks of equity investing. The value of an investment and the income from it can fall as well as rise as a result of market and currency movement, and you may not get back the amount originally invested. The Fund invests only in companies involved in the energy sector; they are therefore susceptible to the performance of that one sector, and can be volatile. Details on the risk factors are included in the Funds’ documentation, available on our website (guinnessgi.com/literature). ​</a:t>
            </a:r>
          </a:p>
          <a:p>
            <a:pPr marL="0" indent="0" algn="just" defTabSz="914400" eaLnBrk="1" hangingPunct="1">
              <a:lnSpc>
                <a:spcPct val="100000"/>
              </a:lnSpc>
              <a:spcBef>
                <a:spcPts val="600"/>
              </a:spcBef>
              <a:spcAft>
                <a:spcPts val="600"/>
              </a:spcAft>
              <a:buNone/>
            </a:pPr>
            <a:r>
              <a:rPr lang="en-GB" sz="1200">
                <a:latin typeface="Montserrat Light" panose="00000400000000000000" pitchFamily="2" charset="0"/>
              </a:rPr>
              <a:t>Guinness Sustainable Energy Fund:</a:t>
            </a:r>
          </a:p>
          <a:p>
            <a:pPr marL="0" indent="0" algn="just" defTabSz="914400" eaLnBrk="1" hangingPunct="1">
              <a:lnSpc>
                <a:spcPct val="100000"/>
              </a:lnSpc>
              <a:spcBef>
                <a:spcPts val="600"/>
              </a:spcBef>
              <a:spcAft>
                <a:spcPts val="600"/>
              </a:spcAft>
              <a:buNone/>
            </a:pPr>
            <a:endParaRPr lang="en-GB" sz="1200">
              <a:latin typeface="Montserrat Light" panose="00000400000000000000" pitchFamily="2" charset="0"/>
            </a:endParaRPr>
          </a:p>
          <a:p>
            <a:pPr marL="0" indent="0" algn="just" defTabSz="914400" eaLnBrk="1" hangingPunct="1">
              <a:lnSpc>
                <a:spcPct val="100000"/>
              </a:lnSpc>
              <a:spcBef>
                <a:spcPts val="600"/>
              </a:spcBef>
              <a:spcAft>
                <a:spcPts val="600"/>
              </a:spcAft>
              <a:buNone/>
            </a:pPr>
            <a:endParaRPr lang="en-GB" sz="1200">
              <a:latin typeface="Montserrat Light" panose="00000400000000000000" pitchFamily="2" charset="0"/>
            </a:endParaRPr>
          </a:p>
          <a:p>
            <a:pPr marL="0" indent="0" algn="just" defTabSz="914400" eaLnBrk="1" hangingPunct="1">
              <a:lnSpc>
                <a:spcPct val="100000"/>
              </a:lnSpc>
              <a:spcBef>
                <a:spcPts val="600"/>
              </a:spcBef>
              <a:spcAft>
                <a:spcPts val="600"/>
              </a:spcAft>
              <a:buNone/>
            </a:pPr>
            <a:endParaRPr lang="en-GB" sz="1200">
              <a:latin typeface="Montserrat Light" panose="00000400000000000000" pitchFamily="2" charset="0"/>
            </a:endParaRPr>
          </a:p>
          <a:p>
            <a:pPr marL="0" indent="0" algn="just" defTabSz="914400" eaLnBrk="1" hangingPunct="1">
              <a:lnSpc>
                <a:spcPct val="100000"/>
              </a:lnSpc>
              <a:spcBef>
                <a:spcPts val="600"/>
              </a:spcBef>
              <a:spcAft>
                <a:spcPts val="600"/>
              </a:spcAft>
              <a:buNone/>
            </a:pPr>
            <a:r>
              <a:rPr lang="en-GB" sz="1200">
                <a:latin typeface="Montserrat Light"/>
              </a:rPr>
              <a:t>The risk and reward indicator shows where the funds rank in terms of their potential risk and return. The higher the rank the greater the potential reward but the greater the risk of losing money. The shaded area in the table shows this fund’s rank. The Sustainable Energy Fund is ranked as 6 because its volatility has been measured as above average to high. This is based on how investments have performed in the past and you should note that the fund may perform differently in the future and its rank may change. Historical data may not be a reliable indicator for the future.</a:t>
            </a:r>
          </a:p>
          <a:p>
            <a:pPr marL="0" indent="0" algn="just" defTabSz="914400" eaLnBrk="1" hangingPunct="1">
              <a:lnSpc>
                <a:spcPct val="100000"/>
              </a:lnSpc>
              <a:spcBef>
                <a:spcPts val="600"/>
              </a:spcBef>
              <a:spcAft>
                <a:spcPts val="600"/>
              </a:spcAft>
              <a:buNone/>
            </a:pPr>
            <a:r>
              <a:rPr lang="en-GB" sz="1200" b="1">
                <a:latin typeface="Montserrat Light" panose="00000400000000000000" pitchFamily="2" charset="0"/>
              </a:rPr>
              <a:t>Performance</a:t>
            </a:r>
            <a:r>
              <a:rPr lang="en-GB" sz="1200">
                <a:latin typeface="Montserrat Light" panose="00000400000000000000" pitchFamily="2" charset="0"/>
              </a:rPr>
              <a:t>: Past performance is not a guide to future returns. ​</a:t>
            </a:r>
          </a:p>
          <a:p>
            <a:pPr marL="0" indent="0" algn="just" defTabSz="914400" eaLnBrk="1" hangingPunct="1">
              <a:lnSpc>
                <a:spcPct val="100000"/>
              </a:lnSpc>
              <a:spcBef>
                <a:spcPts val="600"/>
              </a:spcBef>
              <a:spcAft>
                <a:spcPts val="600"/>
              </a:spcAft>
              <a:buNone/>
            </a:pPr>
            <a:r>
              <a:rPr lang="en-GB" sz="1200">
                <a:latin typeface="Montserrat Light"/>
              </a:rPr>
              <a:t>Investors should note that fees and expenses are charged to the capital of the fund. This reduces the return on your investment by an amount equivalent to the Ongoing Charges Figure (OCF). The fund performance shown has been reduced by the current OCF of 0.68% per annum. Returns for share classes with different OCFs will vary accordingly. Performance returns do not reflect any initial charge; any such charge will also reduce the return. </a:t>
            </a:r>
          </a:p>
          <a:p>
            <a:pPr marL="0" indent="0" algn="just" defTabSz="914400" eaLnBrk="1" hangingPunct="1">
              <a:lnSpc>
                <a:spcPct val="100000"/>
              </a:lnSpc>
              <a:spcBef>
                <a:spcPts val="600"/>
              </a:spcBef>
              <a:spcAft>
                <a:spcPts val="600"/>
              </a:spcAft>
              <a:buNone/>
            </a:pPr>
            <a:r>
              <a:rPr lang="en-GB" sz="1200">
                <a:latin typeface="Montserrat Light"/>
              </a:rPr>
              <a:t>The Fund is actively managed with the MSCI World Index used as a comparator benchmark only. </a:t>
            </a:r>
            <a:endParaRPr lang="en-GB" sz="1200">
              <a:latin typeface="Montserrat Light" panose="00000400000000000000" pitchFamily="2" charset="0"/>
            </a:endParaRPr>
          </a:p>
          <a:p>
            <a:pPr marL="0" indent="0" algn="just" defTabSz="914400" eaLnBrk="1" hangingPunct="1">
              <a:lnSpc>
                <a:spcPct val="100000"/>
              </a:lnSpc>
              <a:spcBef>
                <a:spcPts val="600"/>
              </a:spcBef>
              <a:spcAft>
                <a:spcPts val="600"/>
              </a:spcAft>
              <a:buNone/>
            </a:pPr>
            <a:endParaRPr lang="en-US" sz="1200">
              <a:latin typeface="Montserrat Light" panose="00000400000000000000" pitchFamily="2" charset="0"/>
            </a:endParaRPr>
          </a:p>
        </p:txBody>
      </p:sp>
      <p:pic>
        <p:nvPicPr>
          <p:cNvPr id="6" name="Picture 5">
            <a:extLst>
              <a:ext uri="{FF2B5EF4-FFF2-40B4-BE49-F238E27FC236}">
                <a16:creationId xmlns:a16="http://schemas.microsoft.com/office/drawing/2014/main" id="{30C5FF79-39A7-9DA0-6B67-AEA243436DD2}"/>
              </a:ext>
            </a:extLst>
          </p:cNvPr>
          <p:cNvPicPr>
            <a:picLocks noChangeAspect="1"/>
          </p:cNvPicPr>
          <p:nvPr/>
        </p:nvPicPr>
        <p:blipFill>
          <a:blip r:embed="rId3"/>
          <a:stretch>
            <a:fillRect/>
          </a:stretch>
        </p:blipFill>
        <p:spPr>
          <a:xfrm>
            <a:off x="811236" y="2538603"/>
            <a:ext cx="3600000" cy="801099"/>
          </a:xfrm>
          <a:prstGeom prst="rect">
            <a:avLst/>
          </a:prstGeom>
        </p:spPr>
      </p:pic>
    </p:spTree>
    <p:custDataLst>
      <p:tags r:id="rId1"/>
    </p:custDataLst>
    <p:extLst>
      <p:ext uri="{BB962C8B-B14F-4D97-AF65-F5344CB8AC3E}">
        <p14:creationId xmlns:p14="http://schemas.microsoft.com/office/powerpoint/2010/main" val="224277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4773223-5A31-4B08-BF80-623EAE87F5F3}"/>
              </a:ext>
            </a:extLst>
          </p:cNvPr>
          <p:cNvSpPr>
            <a:spLocks noGrp="1" noChangeArrowheads="1"/>
          </p:cNvSpPr>
          <p:nvPr>
            <p:ph type="title"/>
          </p:nvPr>
        </p:nvSpPr>
        <p:spPr/>
        <p:txBody>
          <a:bodyPr/>
          <a:lstStyle/>
          <a:p>
            <a:pPr eaLnBrk="1" hangingPunct="1"/>
            <a:r>
              <a:rPr lang="en-GB" altLang="en-US" dirty="0"/>
              <a:t>Performance characteristics</a:t>
            </a:r>
            <a:endParaRPr lang="en-US" altLang="en-US" dirty="0"/>
          </a:p>
        </p:txBody>
      </p:sp>
      <p:sp>
        <p:nvSpPr>
          <p:cNvPr id="3" name="Slide Number Placeholder 2">
            <a:extLst>
              <a:ext uri="{FF2B5EF4-FFF2-40B4-BE49-F238E27FC236}">
                <a16:creationId xmlns:a16="http://schemas.microsoft.com/office/drawing/2014/main" id="{82162BB8-8EDD-4BC7-9D92-AB2A1816A0AA}"/>
              </a:ext>
            </a:extLst>
          </p:cNvPr>
          <p:cNvSpPr>
            <a:spLocks noGrp="1"/>
          </p:cNvSpPr>
          <p:nvPr>
            <p:ph type="sldNum" sz="quarter" idx="12"/>
          </p:nvPr>
        </p:nvSpPr>
        <p:spPr/>
        <p:txBody>
          <a:bodyPr/>
          <a:lstStyle/>
          <a:p>
            <a:pPr>
              <a:defRPr/>
            </a:pPr>
            <a:fld id="{2B3F05D1-5E67-4DAC-9E2A-7161238B5B62}" type="slidenum">
              <a:rPr lang="en-US" altLang="en-US" smtClean="0"/>
              <a:pPr>
                <a:defRPr/>
              </a:pPr>
              <a:t>19</a:t>
            </a:fld>
            <a:endParaRPr lang="en-US" altLang="en-US"/>
          </a:p>
        </p:txBody>
      </p:sp>
      <p:sp>
        <p:nvSpPr>
          <p:cNvPr id="7" name="Text Placeholder 6">
            <a:extLst>
              <a:ext uri="{FF2B5EF4-FFF2-40B4-BE49-F238E27FC236}">
                <a16:creationId xmlns:a16="http://schemas.microsoft.com/office/drawing/2014/main" id="{E4A65E58-9CF3-4694-A526-81CB024A3E35}"/>
              </a:ext>
            </a:extLst>
          </p:cNvPr>
          <p:cNvSpPr>
            <a:spLocks noGrp="1"/>
          </p:cNvSpPr>
          <p:nvPr>
            <p:ph type="body" sz="quarter" idx="13"/>
          </p:nvPr>
        </p:nvSpPr>
        <p:spPr/>
        <p:txBody>
          <a:bodyPr/>
          <a:lstStyle/>
          <a:p>
            <a:r>
              <a:rPr lang="en-US"/>
              <a:t>Guinness Sustainable Energy Fund	</a:t>
            </a:r>
          </a:p>
          <a:p>
            <a:endParaRPr lang="en-GB"/>
          </a:p>
        </p:txBody>
      </p:sp>
      <p:sp>
        <p:nvSpPr>
          <p:cNvPr id="9" name="Text Box 4">
            <a:extLst>
              <a:ext uri="{FF2B5EF4-FFF2-40B4-BE49-F238E27FC236}">
                <a16:creationId xmlns:a16="http://schemas.microsoft.com/office/drawing/2014/main" id="{FBB00041-DB5E-4E24-981E-442636EC79BD}"/>
              </a:ext>
            </a:extLst>
          </p:cNvPr>
          <p:cNvSpPr txBox="1">
            <a:spLocks noChangeArrowheads="1"/>
          </p:cNvSpPr>
          <p:nvPr/>
        </p:nvSpPr>
        <p:spPr bwMode="auto">
          <a:xfrm>
            <a:off x="324723" y="5917230"/>
            <a:ext cx="93122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defTabSz="457212" eaLnBrk="1" hangingPunct="1">
              <a:defRPr sz="800" i="0">
                <a:solidFill>
                  <a:prstClr val="black"/>
                </a:solidFill>
                <a:latin typeface="+mn-lt"/>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r>
              <a:rPr lang="en-GB" altLang="en-US"/>
              <a:t>Source:</a:t>
            </a:r>
            <a:r>
              <a:rPr lang="en-US" altLang="en-US"/>
              <a:t> Guinness Global Investors </a:t>
            </a:r>
            <a:r>
              <a:rPr lang="en-GB" altLang="en-US"/>
              <a:t>(data from 28 February 2019 at September 30 2022)..</a:t>
            </a:r>
            <a:endParaRPr lang="en-US" altLang="en-US"/>
          </a:p>
        </p:txBody>
      </p:sp>
      <p:sp>
        <p:nvSpPr>
          <p:cNvPr id="10" name="TextBox 9">
            <a:extLst>
              <a:ext uri="{FF2B5EF4-FFF2-40B4-BE49-F238E27FC236}">
                <a16:creationId xmlns:a16="http://schemas.microsoft.com/office/drawing/2014/main" id="{F0FB8FBA-9198-4D97-9061-B7C7B26DA4A6}"/>
              </a:ext>
            </a:extLst>
          </p:cNvPr>
          <p:cNvSpPr txBox="1"/>
          <p:nvPr/>
        </p:nvSpPr>
        <p:spPr>
          <a:xfrm>
            <a:off x="324723" y="927911"/>
            <a:ext cx="9527727" cy="369332"/>
          </a:xfrm>
          <a:prstGeom prst="rect">
            <a:avLst/>
          </a:prstGeom>
        </p:spPr>
        <p:txBody>
          <a:bodyPr vert="horz" lIns="0" tIns="45720" rIns="0" bIns="45720" rtlCol="0">
            <a:noAutofit/>
          </a:bodyPr>
          <a:lstStyle>
            <a:defPPr>
              <a:defRPr lang="en-US"/>
            </a:defPPr>
            <a:lvl1pPr indent="0" defTabSz="914332">
              <a:lnSpc>
                <a:spcPct val="100000"/>
              </a:lnSpc>
              <a:spcBef>
                <a:spcPts val="100"/>
              </a:spcBef>
              <a:spcAft>
                <a:spcPts val="400"/>
              </a:spcAft>
              <a:buFont typeface="Arial" panose="020B0604020202020204" pitchFamily="34" charset="0"/>
              <a:buNone/>
              <a:defRPr sz="900">
                <a:solidFill>
                  <a:schemeClr val="accent1"/>
                </a:solidFill>
                <a:latin typeface="Montserrat Light" panose="00000400000000000000" pitchFamily="2" charset="0"/>
              </a:defRPr>
            </a:lvl1pPr>
            <a:lvl2pPr marL="685750" indent="-228584" defTabSz="914332">
              <a:lnSpc>
                <a:spcPct val="100000"/>
              </a:lnSpc>
              <a:spcBef>
                <a:spcPts val="100"/>
              </a:spcBef>
              <a:spcAft>
                <a:spcPts val="400"/>
              </a:spcAft>
              <a:buFont typeface="Arial" panose="020B0604020202020204" pitchFamily="34" charset="0"/>
              <a:buChar char="•"/>
              <a:defRPr sz="2400"/>
            </a:lvl2pPr>
            <a:lvl3pPr marL="1142914" indent="-228584" defTabSz="914332">
              <a:lnSpc>
                <a:spcPct val="100000"/>
              </a:lnSpc>
              <a:spcBef>
                <a:spcPts val="100"/>
              </a:spcBef>
              <a:spcAft>
                <a:spcPts val="400"/>
              </a:spcAft>
              <a:buFont typeface="Arial" panose="020B0604020202020204" pitchFamily="34" charset="0"/>
              <a:buChar char="•"/>
              <a:defRPr sz="2000"/>
            </a:lvl3pPr>
            <a:lvl4pPr marL="1600080" indent="-228584" defTabSz="914332">
              <a:lnSpc>
                <a:spcPct val="100000"/>
              </a:lnSpc>
              <a:spcBef>
                <a:spcPts val="100"/>
              </a:spcBef>
              <a:spcAft>
                <a:spcPts val="400"/>
              </a:spcAft>
              <a:buFont typeface="Arial" panose="020B0604020202020204" pitchFamily="34" charset="0"/>
              <a:buChar char="•"/>
            </a:lvl4pPr>
            <a:lvl5pPr marL="2057247" indent="-228584" defTabSz="914332">
              <a:lnSpc>
                <a:spcPct val="100000"/>
              </a:lnSpc>
              <a:spcBef>
                <a:spcPts val="100"/>
              </a:spcBef>
              <a:spcAft>
                <a:spcPts val="400"/>
              </a:spcAft>
              <a:buFont typeface="Arial" panose="020B0604020202020204" pitchFamily="34" charset="0"/>
              <a:buChar cha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marL="0" indent="0">
              <a:spcBef>
                <a:spcPts val="0"/>
              </a:spcBef>
              <a:spcAft>
                <a:spcPts val="0"/>
              </a:spcAft>
              <a:buNone/>
            </a:pPr>
            <a:r>
              <a:rPr lang="en-GB" sz="1050" i="0">
                <a:solidFill>
                  <a:schemeClr val="tx2"/>
                </a:solidFill>
                <a:latin typeface="Montserrat Light" panose="00000400000000000000" pitchFamily="2" charset="0"/>
                <a:ea typeface="Calibri"/>
                <a:cs typeface="Times New Roman"/>
              </a:rPr>
              <a:t>Past performance does not predict future returns </a:t>
            </a:r>
          </a:p>
        </p:txBody>
      </p:sp>
      <p:pic>
        <p:nvPicPr>
          <p:cNvPr id="5" name="Picture 4">
            <a:extLst>
              <a:ext uri="{FF2B5EF4-FFF2-40B4-BE49-F238E27FC236}">
                <a16:creationId xmlns:a16="http://schemas.microsoft.com/office/drawing/2014/main" id="{95EC5B9F-0B37-48C9-8B63-38F20778E77C}"/>
              </a:ext>
            </a:extLst>
          </p:cNvPr>
          <p:cNvPicPr>
            <a:picLocks noChangeAspect="1"/>
          </p:cNvPicPr>
          <p:nvPr/>
        </p:nvPicPr>
        <p:blipFill>
          <a:blip r:embed="rId3"/>
          <a:stretch>
            <a:fillRect/>
          </a:stretch>
        </p:blipFill>
        <p:spPr>
          <a:xfrm>
            <a:off x="9525" y="1562080"/>
            <a:ext cx="5569062" cy="3637241"/>
          </a:xfrm>
          <a:prstGeom prst="rect">
            <a:avLst/>
          </a:prstGeom>
        </p:spPr>
      </p:pic>
      <p:pic>
        <p:nvPicPr>
          <p:cNvPr id="6" name="Picture 5">
            <a:extLst>
              <a:ext uri="{FF2B5EF4-FFF2-40B4-BE49-F238E27FC236}">
                <a16:creationId xmlns:a16="http://schemas.microsoft.com/office/drawing/2014/main" id="{8A0FF1F6-6B47-482A-8888-E1645B7CC8FE}"/>
              </a:ext>
            </a:extLst>
          </p:cNvPr>
          <p:cNvPicPr>
            <a:picLocks noChangeAspect="1"/>
          </p:cNvPicPr>
          <p:nvPr/>
        </p:nvPicPr>
        <p:blipFill>
          <a:blip r:embed="rId4"/>
          <a:stretch>
            <a:fillRect/>
          </a:stretch>
        </p:blipFill>
        <p:spPr>
          <a:xfrm>
            <a:off x="5578587" y="1480136"/>
            <a:ext cx="6338858" cy="4140000"/>
          </a:xfrm>
          <a:prstGeom prst="rect">
            <a:avLst/>
          </a:prstGeom>
        </p:spPr>
      </p:pic>
    </p:spTree>
    <p:extLst>
      <p:ext uri="{BB962C8B-B14F-4D97-AF65-F5344CB8AC3E}">
        <p14:creationId xmlns:p14="http://schemas.microsoft.com/office/powerpoint/2010/main" val="24408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20</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lstStyle/>
          <a:p>
            <a:r>
              <a:rPr lang="en-US"/>
              <a:t>Indicative fund attribution, 3yrs to December 2021</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619432" y="1112839"/>
            <a:ext cx="10734368" cy="1414051"/>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marL="285750" indent="-285750">
              <a:lnSpc>
                <a:spcPct val="150000"/>
              </a:lnSpc>
              <a:buFont typeface="Arial" panose="020B0604020202020204" pitchFamily="34" charset="0"/>
              <a:buChar char="•"/>
            </a:pPr>
            <a:r>
              <a:rPr lang="en-US" sz="1600">
                <a:solidFill>
                  <a:schemeClr val="tx2"/>
                </a:solidFill>
              </a:rPr>
              <a:t>The Guinness Sustainable Energy fund delivered 166.7%  (USD) TR over the 3yrs to Dec 2021</a:t>
            </a:r>
          </a:p>
          <a:p>
            <a:pPr marL="285750" indent="-285750">
              <a:lnSpc>
                <a:spcPct val="150000"/>
              </a:lnSpc>
              <a:buFont typeface="Arial" panose="020B0604020202020204" pitchFamily="34" charset="0"/>
              <a:buChar char="•"/>
            </a:pPr>
            <a:r>
              <a:rPr lang="en-US" sz="1600">
                <a:solidFill>
                  <a:schemeClr val="tx2"/>
                </a:solidFill>
              </a:rPr>
              <a:t>Sector allocation positive across most sub sectors</a:t>
            </a:r>
          </a:p>
          <a:p>
            <a:pPr marL="285750" indent="-285750">
              <a:lnSpc>
                <a:spcPct val="150000"/>
              </a:lnSpc>
              <a:buFont typeface="Arial" panose="020B0604020202020204" pitchFamily="34" charset="0"/>
              <a:buChar char="•"/>
            </a:pPr>
            <a:r>
              <a:rPr lang="en-US" sz="1600">
                <a:solidFill>
                  <a:schemeClr val="tx2"/>
                </a:solidFill>
              </a:rPr>
              <a:t>Stock selection positive on balance</a:t>
            </a:r>
          </a:p>
        </p:txBody>
      </p:sp>
      <p:sp>
        <p:nvSpPr>
          <p:cNvPr id="7" name="TextBox 6">
            <a:extLst>
              <a:ext uri="{FF2B5EF4-FFF2-40B4-BE49-F238E27FC236}">
                <a16:creationId xmlns:a16="http://schemas.microsoft.com/office/drawing/2014/main" id="{5737E3E5-C133-4572-A742-1464491CF9C4}"/>
              </a:ext>
            </a:extLst>
          </p:cNvPr>
          <p:cNvSpPr txBox="1">
            <a:spLocks noChangeArrowheads="1"/>
          </p:cNvSpPr>
          <p:nvPr/>
        </p:nvSpPr>
        <p:spPr bwMode="auto">
          <a:xfrm>
            <a:off x="730621" y="2791989"/>
            <a:ext cx="1051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Attribution of Guinness Sustainable Energy Fund versus the universe (2019-2021)</a:t>
            </a:r>
          </a:p>
        </p:txBody>
      </p:sp>
      <p:sp>
        <p:nvSpPr>
          <p:cNvPr id="9" name="Text Box 4">
            <a:extLst>
              <a:ext uri="{FF2B5EF4-FFF2-40B4-BE49-F238E27FC236}">
                <a16:creationId xmlns:a16="http://schemas.microsoft.com/office/drawing/2014/main" id="{7263FB9F-5944-4E48-9165-4CDB85546BE4}"/>
              </a:ext>
            </a:extLst>
          </p:cNvPr>
          <p:cNvSpPr txBox="1">
            <a:spLocks noChangeArrowheads="1"/>
          </p:cNvSpPr>
          <p:nvPr/>
        </p:nvSpPr>
        <p:spPr bwMode="auto">
          <a:xfrm>
            <a:off x="511198"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Guinness  Global Investors, Bloomberg, as of </a:t>
            </a:r>
            <a:r>
              <a:rPr lang="en-US" sz="800" i="0">
                <a:solidFill>
                  <a:prstClr val="black"/>
                </a:solidFill>
                <a:latin typeface="+mn-lt"/>
              </a:rPr>
              <a:t>December 2021</a:t>
            </a:r>
            <a:endParaRPr lang="en-US" sz="800" i="0">
              <a:solidFill>
                <a:prstClr val="black"/>
              </a:solidFill>
              <a:latin typeface="+mn-lt"/>
              <a:ea typeface="ＭＳ Ｐゴシック" pitchFamily="-84" charset="-128"/>
            </a:endParaRPr>
          </a:p>
        </p:txBody>
      </p:sp>
      <p:pic>
        <p:nvPicPr>
          <p:cNvPr id="5" name="Picture 4">
            <a:extLst>
              <a:ext uri="{FF2B5EF4-FFF2-40B4-BE49-F238E27FC236}">
                <a16:creationId xmlns:a16="http://schemas.microsoft.com/office/drawing/2014/main" id="{6175B21D-F737-4EC7-B50A-45EF9B7A6A68}"/>
              </a:ext>
            </a:extLst>
          </p:cNvPr>
          <p:cNvPicPr>
            <a:picLocks noChangeAspect="1"/>
          </p:cNvPicPr>
          <p:nvPr/>
        </p:nvPicPr>
        <p:blipFill>
          <a:blip r:embed="rId3"/>
          <a:stretch>
            <a:fillRect/>
          </a:stretch>
        </p:blipFill>
        <p:spPr>
          <a:xfrm>
            <a:off x="944975" y="3152807"/>
            <a:ext cx="10299441" cy="3023219"/>
          </a:xfrm>
          <a:prstGeom prst="rect">
            <a:avLst/>
          </a:prstGeom>
        </p:spPr>
      </p:pic>
    </p:spTree>
    <p:custDataLst>
      <p:tags r:id="rId1"/>
    </p:custDataLst>
    <p:extLst>
      <p:ext uri="{BB962C8B-B14F-4D97-AF65-F5344CB8AC3E}">
        <p14:creationId xmlns:p14="http://schemas.microsoft.com/office/powerpoint/2010/main" val="419926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F90866-4FA6-4F7A-83DD-C733824755F0}"/>
              </a:ext>
            </a:extLst>
          </p:cNvPr>
          <p:cNvPicPr>
            <a:picLocks noChangeAspect="1"/>
          </p:cNvPicPr>
          <p:nvPr/>
        </p:nvPicPr>
        <p:blipFill>
          <a:blip r:embed="rId3"/>
          <a:stretch>
            <a:fillRect/>
          </a:stretch>
        </p:blipFill>
        <p:spPr>
          <a:xfrm>
            <a:off x="878568" y="1377497"/>
            <a:ext cx="7992132" cy="5217964"/>
          </a:xfrm>
          <a:prstGeom prst="rect">
            <a:avLst/>
          </a:prstGeom>
        </p:spPr>
      </p:pic>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21</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Indicative fund contribution, per position in 2021</a:t>
            </a:r>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Guinness Sustainable Energy Fund</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03250" y="659546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Bloomberg, data as of end Dec 2021, Class Y </a:t>
            </a:r>
            <a:r>
              <a:rPr lang="en-US" sz="800" i="0">
                <a:solidFill>
                  <a:prstClr val="black"/>
                </a:solidFill>
                <a:latin typeface="+mn-lt"/>
              </a:rPr>
              <a:t>USD ACC</a:t>
            </a:r>
            <a:endParaRPr lang="en-US" sz="800" i="0">
              <a:solidFill>
                <a:prstClr val="black"/>
              </a:solidFill>
              <a:latin typeface="+mn-lt"/>
              <a:ea typeface="ＭＳ Ｐゴシック" pitchFamily="-84" charset="-128"/>
            </a:endParaRP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603250" y="1223509"/>
            <a:ext cx="512426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2021 indicative contribution (USD)</a:t>
            </a:r>
          </a:p>
        </p:txBody>
      </p:sp>
      <p:sp>
        <p:nvSpPr>
          <p:cNvPr id="8" name="Rectangle: Rounded Corners 7">
            <a:extLst>
              <a:ext uri="{FF2B5EF4-FFF2-40B4-BE49-F238E27FC236}">
                <a16:creationId xmlns:a16="http://schemas.microsoft.com/office/drawing/2014/main" id="{6A4C9C04-CCD6-4974-812B-8C7F0A39069E}"/>
              </a:ext>
            </a:extLst>
          </p:cNvPr>
          <p:cNvSpPr/>
          <p:nvPr/>
        </p:nvSpPr>
        <p:spPr>
          <a:xfrm>
            <a:off x="6436110" y="1641503"/>
            <a:ext cx="4869180" cy="4533320"/>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nSpc>
                <a:spcPct val="150000"/>
              </a:lnSpc>
            </a:pPr>
            <a:r>
              <a:rPr lang="en-US" sz="1600">
                <a:solidFill>
                  <a:schemeClr val="tx2"/>
                </a:solidFill>
              </a:rPr>
              <a:t>Fund in 2021: +10.4% (USD)</a:t>
            </a:r>
          </a:p>
          <a:p>
            <a:pPr>
              <a:lnSpc>
                <a:spcPct val="150000"/>
              </a:lnSpc>
            </a:pPr>
            <a:endParaRPr lang="en-US" sz="1600">
              <a:solidFill>
                <a:schemeClr val="tx2"/>
              </a:solidFill>
            </a:endParaRPr>
          </a:p>
          <a:p>
            <a:pPr>
              <a:lnSpc>
                <a:spcPct val="150000"/>
              </a:lnSpc>
            </a:pPr>
            <a:r>
              <a:rPr lang="en-US" sz="1600">
                <a:solidFill>
                  <a:schemeClr val="accent3"/>
                </a:solidFill>
              </a:rPr>
              <a:t>Strongest</a:t>
            </a:r>
            <a:r>
              <a:rPr lang="en-US" sz="1600">
                <a:solidFill>
                  <a:schemeClr val="tx2"/>
                </a:solidFill>
              </a:rPr>
              <a:t> themes/stocks:</a:t>
            </a:r>
          </a:p>
          <a:p>
            <a:pPr marL="171450" indent="-171450">
              <a:lnSpc>
                <a:spcPct val="150000"/>
              </a:lnSpc>
              <a:buFont typeface="Arial" panose="020B0604020202020204" pitchFamily="34" charset="0"/>
              <a:buChar char="•"/>
            </a:pPr>
            <a:r>
              <a:rPr lang="en-US" sz="1600">
                <a:solidFill>
                  <a:schemeClr val="tx2"/>
                </a:solidFill>
              </a:rPr>
              <a:t>China IPPs; </a:t>
            </a:r>
            <a:r>
              <a:rPr lang="en-US" sz="1600" err="1">
                <a:solidFill>
                  <a:schemeClr val="tx2"/>
                </a:solidFill>
              </a:rPr>
              <a:t>Longyuan</a:t>
            </a:r>
            <a:r>
              <a:rPr lang="en-US" sz="1600">
                <a:solidFill>
                  <a:schemeClr val="tx2"/>
                </a:solidFill>
              </a:rPr>
              <a:t> and </a:t>
            </a:r>
            <a:r>
              <a:rPr lang="en-US" sz="1600" err="1">
                <a:solidFill>
                  <a:schemeClr val="tx2"/>
                </a:solidFill>
              </a:rPr>
              <a:t>Suntien</a:t>
            </a:r>
            <a:endParaRPr lang="en-US" sz="1600">
              <a:solidFill>
                <a:schemeClr val="tx2"/>
              </a:solidFill>
            </a:endParaRPr>
          </a:p>
          <a:p>
            <a:pPr marL="171450" indent="-171450">
              <a:lnSpc>
                <a:spcPct val="150000"/>
              </a:lnSpc>
              <a:buFont typeface="Arial" panose="020B0604020202020204" pitchFamily="34" charset="0"/>
              <a:buChar char="•"/>
            </a:pPr>
            <a:r>
              <a:rPr lang="en-US" sz="1600">
                <a:solidFill>
                  <a:schemeClr val="tx2"/>
                </a:solidFill>
              </a:rPr>
              <a:t>Electrification; </a:t>
            </a:r>
            <a:r>
              <a:rPr lang="en-US" sz="1600" err="1">
                <a:solidFill>
                  <a:schemeClr val="tx2"/>
                </a:solidFill>
              </a:rPr>
              <a:t>Onsemi</a:t>
            </a:r>
            <a:r>
              <a:rPr lang="en-US" sz="1600">
                <a:solidFill>
                  <a:schemeClr val="tx2"/>
                </a:solidFill>
              </a:rPr>
              <a:t>, </a:t>
            </a:r>
            <a:r>
              <a:rPr lang="en-US" sz="1600" err="1">
                <a:solidFill>
                  <a:schemeClr val="tx2"/>
                </a:solidFill>
              </a:rPr>
              <a:t>Gentherm</a:t>
            </a:r>
            <a:endParaRPr lang="en-US" sz="1600">
              <a:solidFill>
                <a:schemeClr val="tx2"/>
              </a:solidFill>
            </a:endParaRPr>
          </a:p>
          <a:p>
            <a:pPr marL="171450" indent="-171450">
              <a:lnSpc>
                <a:spcPct val="150000"/>
              </a:lnSpc>
              <a:buFont typeface="Arial" panose="020B0604020202020204" pitchFamily="34" charset="0"/>
              <a:buChar char="•"/>
            </a:pPr>
            <a:r>
              <a:rPr lang="en-US" sz="1600">
                <a:solidFill>
                  <a:schemeClr val="tx2"/>
                </a:solidFill>
              </a:rPr>
              <a:t>Displacement; </a:t>
            </a:r>
            <a:r>
              <a:rPr lang="en-US" sz="1600" err="1">
                <a:solidFill>
                  <a:schemeClr val="tx2"/>
                </a:solidFill>
              </a:rPr>
              <a:t>Nibe</a:t>
            </a:r>
            <a:r>
              <a:rPr lang="en-US" sz="1600">
                <a:solidFill>
                  <a:schemeClr val="tx2"/>
                </a:solidFill>
              </a:rPr>
              <a:t>; Ameresco, Hubbell</a:t>
            </a:r>
          </a:p>
          <a:p>
            <a:pPr marL="171450" indent="-171450">
              <a:lnSpc>
                <a:spcPct val="150000"/>
              </a:lnSpc>
              <a:buFont typeface="Arial" panose="020B0604020202020204" pitchFamily="34" charset="0"/>
              <a:buChar char="•"/>
            </a:pPr>
            <a:r>
              <a:rPr lang="en-US" sz="1600">
                <a:solidFill>
                  <a:schemeClr val="tx2"/>
                </a:solidFill>
              </a:rPr>
              <a:t>Equipment; Schneider, and </a:t>
            </a:r>
            <a:r>
              <a:rPr lang="en-US" sz="1600" err="1">
                <a:solidFill>
                  <a:schemeClr val="tx2"/>
                </a:solidFill>
              </a:rPr>
              <a:t>Daqo</a:t>
            </a:r>
            <a:r>
              <a:rPr lang="en-US" sz="1600">
                <a:solidFill>
                  <a:schemeClr val="tx2"/>
                </a:solidFill>
              </a:rPr>
              <a:t> (China polysilicon)</a:t>
            </a:r>
          </a:p>
          <a:p>
            <a:pPr marL="171450" indent="-171450">
              <a:lnSpc>
                <a:spcPct val="150000"/>
              </a:lnSpc>
              <a:buFont typeface="Arial" panose="020B0604020202020204" pitchFamily="34" charset="0"/>
              <a:buChar char="•"/>
            </a:pPr>
            <a:endParaRPr lang="en-US" sz="1600">
              <a:solidFill>
                <a:schemeClr val="tx2"/>
              </a:solidFill>
            </a:endParaRPr>
          </a:p>
          <a:p>
            <a:pPr>
              <a:lnSpc>
                <a:spcPct val="150000"/>
              </a:lnSpc>
            </a:pPr>
            <a:r>
              <a:rPr lang="en-US" sz="1600">
                <a:solidFill>
                  <a:schemeClr val="accent3"/>
                </a:solidFill>
              </a:rPr>
              <a:t>Weakest</a:t>
            </a:r>
            <a:r>
              <a:rPr lang="en-US" sz="1600">
                <a:solidFill>
                  <a:schemeClr val="tx2"/>
                </a:solidFill>
              </a:rPr>
              <a:t> themes/stocks:</a:t>
            </a:r>
          </a:p>
          <a:p>
            <a:pPr marL="171450" indent="-171450">
              <a:lnSpc>
                <a:spcPct val="150000"/>
              </a:lnSpc>
              <a:buFont typeface="Arial" panose="020B0604020202020204" pitchFamily="34" charset="0"/>
              <a:buChar char="•"/>
            </a:pPr>
            <a:r>
              <a:rPr lang="en-US" sz="1600">
                <a:solidFill>
                  <a:schemeClr val="tx2"/>
                </a:solidFill>
              </a:rPr>
              <a:t>Equipment; wind and solar</a:t>
            </a:r>
          </a:p>
          <a:p>
            <a:pPr marL="171450" indent="-171450">
              <a:lnSpc>
                <a:spcPct val="150000"/>
              </a:lnSpc>
              <a:buFont typeface="Arial" panose="020B0604020202020204" pitchFamily="34" charset="0"/>
              <a:buChar char="•"/>
            </a:pPr>
            <a:r>
              <a:rPr lang="en-US" sz="1600">
                <a:solidFill>
                  <a:schemeClr val="tx2"/>
                </a:solidFill>
              </a:rPr>
              <a:t>Generation; Iberdrola and </a:t>
            </a:r>
            <a:r>
              <a:rPr lang="en-US" sz="1600" err="1">
                <a:solidFill>
                  <a:schemeClr val="tx2"/>
                </a:solidFill>
              </a:rPr>
              <a:t>Albioma</a:t>
            </a:r>
            <a:endParaRPr lang="en-US" sz="1600">
              <a:solidFill>
                <a:schemeClr val="tx2"/>
              </a:solidFill>
            </a:endParaRPr>
          </a:p>
        </p:txBody>
      </p:sp>
      <p:sp>
        <p:nvSpPr>
          <p:cNvPr id="11" name="TextBox 10">
            <a:extLst>
              <a:ext uri="{FF2B5EF4-FFF2-40B4-BE49-F238E27FC236}">
                <a16:creationId xmlns:a16="http://schemas.microsoft.com/office/drawing/2014/main" id="{2E3710C9-CDE6-420C-9FD0-9467141E90D9}"/>
              </a:ext>
            </a:extLst>
          </p:cNvPr>
          <p:cNvSpPr txBox="1"/>
          <p:nvPr/>
        </p:nvSpPr>
        <p:spPr>
          <a:xfrm>
            <a:off x="878568" y="925088"/>
            <a:ext cx="9527727" cy="369332"/>
          </a:xfrm>
          <a:prstGeom prst="rect">
            <a:avLst/>
          </a:prstGeom>
        </p:spPr>
        <p:txBody>
          <a:bodyPr vert="horz" lIns="0" tIns="45720" rIns="0" bIns="45720" rtlCol="0">
            <a:noAutofit/>
          </a:bodyPr>
          <a:lstStyle>
            <a:defPPr>
              <a:defRPr lang="en-US"/>
            </a:defPPr>
            <a:lvl1pPr indent="0" defTabSz="914332">
              <a:lnSpc>
                <a:spcPct val="100000"/>
              </a:lnSpc>
              <a:spcBef>
                <a:spcPts val="100"/>
              </a:spcBef>
              <a:spcAft>
                <a:spcPts val="400"/>
              </a:spcAft>
              <a:buFont typeface="Arial" panose="020B0604020202020204" pitchFamily="34" charset="0"/>
              <a:buNone/>
              <a:defRPr sz="900">
                <a:solidFill>
                  <a:schemeClr val="accent1"/>
                </a:solidFill>
                <a:latin typeface="Montserrat Light" panose="00000400000000000000" pitchFamily="2" charset="0"/>
              </a:defRPr>
            </a:lvl1pPr>
            <a:lvl2pPr marL="685750" indent="-228584" defTabSz="914332">
              <a:lnSpc>
                <a:spcPct val="100000"/>
              </a:lnSpc>
              <a:spcBef>
                <a:spcPts val="100"/>
              </a:spcBef>
              <a:spcAft>
                <a:spcPts val="400"/>
              </a:spcAft>
              <a:buFont typeface="Arial" panose="020B0604020202020204" pitchFamily="34" charset="0"/>
              <a:buChar char="•"/>
              <a:defRPr sz="2400"/>
            </a:lvl2pPr>
            <a:lvl3pPr marL="1142914" indent="-228584" defTabSz="914332">
              <a:lnSpc>
                <a:spcPct val="100000"/>
              </a:lnSpc>
              <a:spcBef>
                <a:spcPts val="100"/>
              </a:spcBef>
              <a:spcAft>
                <a:spcPts val="400"/>
              </a:spcAft>
              <a:buFont typeface="Arial" panose="020B0604020202020204" pitchFamily="34" charset="0"/>
              <a:buChar char="•"/>
              <a:defRPr sz="2000"/>
            </a:lvl3pPr>
            <a:lvl4pPr marL="1600080" indent="-228584" defTabSz="914332">
              <a:lnSpc>
                <a:spcPct val="100000"/>
              </a:lnSpc>
              <a:spcBef>
                <a:spcPts val="100"/>
              </a:spcBef>
              <a:spcAft>
                <a:spcPts val="400"/>
              </a:spcAft>
              <a:buFont typeface="Arial" panose="020B0604020202020204" pitchFamily="34" charset="0"/>
              <a:buChar char="•"/>
            </a:lvl4pPr>
            <a:lvl5pPr marL="2057247" indent="-228584" defTabSz="914332">
              <a:lnSpc>
                <a:spcPct val="100000"/>
              </a:lnSpc>
              <a:spcBef>
                <a:spcPts val="100"/>
              </a:spcBef>
              <a:spcAft>
                <a:spcPts val="400"/>
              </a:spcAft>
              <a:buFont typeface="Arial" panose="020B0604020202020204" pitchFamily="34" charset="0"/>
              <a:buChar cha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marL="0" indent="0">
              <a:spcBef>
                <a:spcPts val="0"/>
              </a:spcBef>
              <a:spcAft>
                <a:spcPts val="0"/>
              </a:spcAft>
              <a:buNone/>
            </a:pPr>
            <a:r>
              <a:rPr lang="en-GB" sz="1050" i="0">
                <a:solidFill>
                  <a:schemeClr val="tx2"/>
                </a:solidFill>
                <a:latin typeface="Montserrat Light" panose="00000400000000000000" pitchFamily="2" charset="0"/>
                <a:ea typeface="Calibri"/>
                <a:cs typeface="Times New Roman"/>
              </a:rPr>
              <a:t>Past performance does not predict future returns </a:t>
            </a:r>
          </a:p>
        </p:txBody>
      </p:sp>
    </p:spTree>
    <p:custDataLst>
      <p:tags r:id="rId1"/>
    </p:custDataLst>
    <p:extLst>
      <p:ext uri="{BB962C8B-B14F-4D97-AF65-F5344CB8AC3E}">
        <p14:creationId xmlns:p14="http://schemas.microsoft.com/office/powerpoint/2010/main" val="79529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66B8F-40D3-4A32-90BE-7A0B18328C1B}"/>
              </a:ext>
            </a:extLst>
          </p:cNvPr>
          <p:cNvPicPr>
            <a:picLocks noChangeAspect="1"/>
          </p:cNvPicPr>
          <p:nvPr/>
        </p:nvPicPr>
        <p:blipFill>
          <a:blip r:embed="rId3"/>
          <a:stretch>
            <a:fillRect/>
          </a:stretch>
        </p:blipFill>
        <p:spPr>
          <a:xfrm>
            <a:off x="676275" y="1393116"/>
            <a:ext cx="7991475" cy="5219350"/>
          </a:xfrm>
          <a:prstGeom prst="rect">
            <a:avLst/>
          </a:prstGeom>
        </p:spPr>
      </p:pic>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22</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Indicative fund contribution, per position in 9mth 2022</a:t>
            </a:r>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Guinness Sustainable Energy Fund</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03250" y="659546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Bloomberg, data as of end September 2022, Class Y </a:t>
            </a:r>
            <a:r>
              <a:rPr lang="en-US" sz="800" i="0">
                <a:solidFill>
                  <a:prstClr val="black"/>
                </a:solidFill>
                <a:latin typeface="+mn-lt"/>
              </a:rPr>
              <a:t>USD ACC</a:t>
            </a:r>
            <a:endParaRPr lang="en-US" sz="800" i="0">
              <a:solidFill>
                <a:prstClr val="black"/>
              </a:solidFill>
              <a:latin typeface="+mn-lt"/>
              <a:ea typeface="ＭＳ Ｐゴシック" pitchFamily="-84" charset="-128"/>
            </a:endParaRP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811236" y="1200273"/>
            <a:ext cx="512426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9mth 2022 indicative contribution (USD)</a:t>
            </a:r>
          </a:p>
        </p:txBody>
      </p:sp>
      <p:sp>
        <p:nvSpPr>
          <p:cNvPr id="8" name="Rectangle: Rounded Corners 7">
            <a:extLst>
              <a:ext uri="{FF2B5EF4-FFF2-40B4-BE49-F238E27FC236}">
                <a16:creationId xmlns:a16="http://schemas.microsoft.com/office/drawing/2014/main" id="{6A4C9C04-CCD6-4974-812B-8C7F0A39069E}"/>
              </a:ext>
            </a:extLst>
          </p:cNvPr>
          <p:cNvSpPr/>
          <p:nvPr/>
        </p:nvSpPr>
        <p:spPr>
          <a:xfrm>
            <a:off x="5954507" y="1491773"/>
            <a:ext cx="5862324" cy="4779658"/>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nSpc>
                <a:spcPct val="150000"/>
              </a:lnSpc>
            </a:pPr>
            <a:r>
              <a:rPr lang="en-US" sz="1400">
                <a:solidFill>
                  <a:schemeClr val="tx2"/>
                </a:solidFill>
              </a:rPr>
              <a:t>Fund in 9mth 2022 (to end September): -21.6% (USD)</a:t>
            </a:r>
          </a:p>
          <a:p>
            <a:pPr>
              <a:lnSpc>
                <a:spcPct val="150000"/>
              </a:lnSpc>
            </a:pPr>
            <a:endParaRPr lang="en-US" sz="1400">
              <a:solidFill>
                <a:schemeClr val="tx2"/>
              </a:solidFill>
            </a:endParaRPr>
          </a:p>
          <a:p>
            <a:pPr>
              <a:lnSpc>
                <a:spcPct val="150000"/>
              </a:lnSpc>
            </a:pPr>
            <a:r>
              <a:rPr lang="en-US" sz="1400">
                <a:solidFill>
                  <a:schemeClr val="accent3"/>
                </a:solidFill>
              </a:rPr>
              <a:t>Strongest</a:t>
            </a:r>
            <a:r>
              <a:rPr lang="en-US" sz="1400">
                <a:solidFill>
                  <a:schemeClr val="tx2"/>
                </a:solidFill>
              </a:rPr>
              <a:t> themes/stocks:</a:t>
            </a:r>
          </a:p>
          <a:p>
            <a:pPr marL="171450" indent="-171450">
              <a:lnSpc>
                <a:spcPct val="150000"/>
              </a:lnSpc>
              <a:buFont typeface="Arial" panose="020B0604020202020204" pitchFamily="34" charset="0"/>
              <a:buChar char="•"/>
            </a:pPr>
            <a:r>
              <a:rPr lang="en-US" sz="1400">
                <a:solidFill>
                  <a:schemeClr val="tx2"/>
                </a:solidFill>
              </a:rPr>
              <a:t>Solar equipment; First Solar, </a:t>
            </a:r>
            <a:r>
              <a:rPr lang="en-US" sz="1400" err="1">
                <a:solidFill>
                  <a:schemeClr val="tx2"/>
                </a:solidFill>
              </a:rPr>
              <a:t>EnPhase</a:t>
            </a:r>
            <a:r>
              <a:rPr lang="en-US" sz="1400">
                <a:solidFill>
                  <a:schemeClr val="tx2"/>
                </a:solidFill>
              </a:rPr>
              <a:t> and Canadian Solar in reaction to IRA announcement</a:t>
            </a:r>
          </a:p>
          <a:p>
            <a:pPr marL="171450" indent="-171450">
              <a:lnSpc>
                <a:spcPct val="150000"/>
              </a:lnSpc>
              <a:buFont typeface="Arial" panose="020B0604020202020204" pitchFamily="34" charset="0"/>
              <a:buChar char="•"/>
            </a:pPr>
            <a:r>
              <a:rPr lang="en-US" sz="1400">
                <a:solidFill>
                  <a:schemeClr val="tx2"/>
                </a:solidFill>
              </a:rPr>
              <a:t>Generation; </a:t>
            </a:r>
            <a:r>
              <a:rPr lang="en-US" sz="1400" err="1">
                <a:solidFill>
                  <a:schemeClr val="tx2"/>
                </a:solidFill>
              </a:rPr>
              <a:t>Albioma</a:t>
            </a:r>
            <a:r>
              <a:rPr lang="en-US" sz="1400">
                <a:solidFill>
                  <a:schemeClr val="tx2"/>
                </a:solidFill>
              </a:rPr>
              <a:t> (bid from KKR), </a:t>
            </a:r>
            <a:r>
              <a:rPr lang="en-US" sz="1400" err="1">
                <a:solidFill>
                  <a:schemeClr val="tx2"/>
                </a:solidFill>
              </a:rPr>
              <a:t>Ormat</a:t>
            </a:r>
            <a:r>
              <a:rPr lang="en-US" sz="1400">
                <a:solidFill>
                  <a:schemeClr val="tx2"/>
                </a:solidFill>
              </a:rPr>
              <a:t> and TransAlta (safe havens)</a:t>
            </a:r>
          </a:p>
          <a:p>
            <a:pPr marL="171450" indent="-171450">
              <a:lnSpc>
                <a:spcPct val="150000"/>
              </a:lnSpc>
              <a:buFont typeface="Arial" panose="020B0604020202020204" pitchFamily="34" charset="0"/>
              <a:buChar char="•"/>
            </a:pPr>
            <a:r>
              <a:rPr lang="en-US" sz="1400">
                <a:solidFill>
                  <a:schemeClr val="tx2"/>
                </a:solidFill>
              </a:rPr>
              <a:t>US domiciled stocks typically stronger</a:t>
            </a:r>
          </a:p>
          <a:p>
            <a:pPr marL="171450" indent="-171450">
              <a:lnSpc>
                <a:spcPct val="150000"/>
              </a:lnSpc>
              <a:buFont typeface="Arial" panose="020B0604020202020204" pitchFamily="34" charset="0"/>
              <a:buChar char="•"/>
            </a:pPr>
            <a:endParaRPr lang="en-US" sz="1400">
              <a:solidFill>
                <a:schemeClr val="tx2"/>
              </a:solidFill>
            </a:endParaRPr>
          </a:p>
          <a:p>
            <a:pPr>
              <a:lnSpc>
                <a:spcPct val="150000"/>
              </a:lnSpc>
            </a:pPr>
            <a:r>
              <a:rPr lang="en-US" sz="1400">
                <a:solidFill>
                  <a:schemeClr val="accent3"/>
                </a:solidFill>
              </a:rPr>
              <a:t>Weakest</a:t>
            </a:r>
            <a:r>
              <a:rPr lang="en-US" sz="1400">
                <a:solidFill>
                  <a:schemeClr val="tx2"/>
                </a:solidFill>
              </a:rPr>
              <a:t> themes/stocks:</a:t>
            </a:r>
          </a:p>
          <a:p>
            <a:pPr marL="171450" indent="-171450">
              <a:lnSpc>
                <a:spcPct val="150000"/>
              </a:lnSpc>
              <a:buFont typeface="Arial" panose="020B0604020202020204" pitchFamily="34" charset="0"/>
              <a:buChar char="•"/>
            </a:pPr>
            <a:r>
              <a:rPr lang="en-US" sz="1400">
                <a:solidFill>
                  <a:schemeClr val="tx2"/>
                </a:solidFill>
              </a:rPr>
              <a:t>Electrification; slowing auto sales outlook and raw material inflation, Standard Investment take 5% of Johnson Matthey</a:t>
            </a:r>
          </a:p>
          <a:p>
            <a:pPr marL="171450" indent="-171450">
              <a:lnSpc>
                <a:spcPct val="150000"/>
              </a:lnSpc>
              <a:buFont typeface="Arial" panose="020B0604020202020204" pitchFamily="34" charset="0"/>
              <a:buChar char="•"/>
            </a:pPr>
            <a:r>
              <a:rPr lang="en-US" sz="1400">
                <a:solidFill>
                  <a:schemeClr val="tx2"/>
                </a:solidFill>
              </a:rPr>
              <a:t>Quality/growth de-rating; Schneider Electric and Nibe</a:t>
            </a:r>
          </a:p>
          <a:p>
            <a:pPr marL="171450" indent="-171450">
              <a:lnSpc>
                <a:spcPct val="150000"/>
              </a:lnSpc>
              <a:buFont typeface="Arial" panose="020B0604020202020204" pitchFamily="34" charset="0"/>
              <a:buChar char="•"/>
            </a:pPr>
            <a:r>
              <a:rPr lang="en-US" sz="1400">
                <a:solidFill>
                  <a:schemeClr val="tx2"/>
                </a:solidFill>
              </a:rPr>
              <a:t>Chinese generation; weaker with Chinese market weakness</a:t>
            </a:r>
          </a:p>
        </p:txBody>
      </p:sp>
      <p:sp>
        <p:nvSpPr>
          <p:cNvPr id="11" name="TextBox 10">
            <a:extLst>
              <a:ext uri="{FF2B5EF4-FFF2-40B4-BE49-F238E27FC236}">
                <a16:creationId xmlns:a16="http://schemas.microsoft.com/office/drawing/2014/main" id="{67ED50DB-9449-420F-AFD4-971D076D0138}"/>
              </a:ext>
            </a:extLst>
          </p:cNvPr>
          <p:cNvSpPr txBox="1"/>
          <p:nvPr/>
        </p:nvSpPr>
        <p:spPr>
          <a:xfrm>
            <a:off x="838200" y="935762"/>
            <a:ext cx="9527727" cy="369332"/>
          </a:xfrm>
          <a:prstGeom prst="rect">
            <a:avLst/>
          </a:prstGeom>
        </p:spPr>
        <p:txBody>
          <a:bodyPr vert="horz" lIns="0" tIns="45720" rIns="0" bIns="45720" rtlCol="0">
            <a:noAutofit/>
          </a:bodyPr>
          <a:lstStyle>
            <a:defPPr>
              <a:defRPr lang="en-US"/>
            </a:defPPr>
            <a:lvl1pPr indent="0" defTabSz="914332">
              <a:lnSpc>
                <a:spcPct val="100000"/>
              </a:lnSpc>
              <a:spcBef>
                <a:spcPts val="100"/>
              </a:spcBef>
              <a:spcAft>
                <a:spcPts val="400"/>
              </a:spcAft>
              <a:buFont typeface="Arial" panose="020B0604020202020204" pitchFamily="34" charset="0"/>
              <a:buNone/>
              <a:defRPr sz="900">
                <a:solidFill>
                  <a:schemeClr val="accent1"/>
                </a:solidFill>
                <a:latin typeface="Montserrat Light" panose="00000400000000000000" pitchFamily="2" charset="0"/>
              </a:defRPr>
            </a:lvl1pPr>
            <a:lvl2pPr marL="685750" indent="-228584" defTabSz="914332">
              <a:lnSpc>
                <a:spcPct val="100000"/>
              </a:lnSpc>
              <a:spcBef>
                <a:spcPts val="100"/>
              </a:spcBef>
              <a:spcAft>
                <a:spcPts val="400"/>
              </a:spcAft>
              <a:buFont typeface="Arial" panose="020B0604020202020204" pitchFamily="34" charset="0"/>
              <a:buChar char="•"/>
              <a:defRPr sz="2400"/>
            </a:lvl2pPr>
            <a:lvl3pPr marL="1142914" indent="-228584" defTabSz="914332">
              <a:lnSpc>
                <a:spcPct val="100000"/>
              </a:lnSpc>
              <a:spcBef>
                <a:spcPts val="100"/>
              </a:spcBef>
              <a:spcAft>
                <a:spcPts val="400"/>
              </a:spcAft>
              <a:buFont typeface="Arial" panose="020B0604020202020204" pitchFamily="34" charset="0"/>
              <a:buChar char="•"/>
              <a:defRPr sz="2000"/>
            </a:lvl3pPr>
            <a:lvl4pPr marL="1600080" indent="-228584" defTabSz="914332">
              <a:lnSpc>
                <a:spcPct val="100000"/>
              </a:lnSpc>
              <a:spcBef>
                <a:spcPts val="100"/>
              </a:spcBef>
              <a:spcAft>
                <a:spcPts val="400"/>
              </a:spcAft>
              <a:buFont typeface="Arial" panose="020B0604020202020204" pitchFamily="34" charset="0"/>
              <a:buChar char="•"/>
            </a:lvl4pPr>
            <a:lvl5pPr marL="2057247" indent="-228584" defTabSz="914332">
              <a:lnSpc>
                <a:spcPct val="100000"/>
              </a:lnSpc>
              <a:spcBef>
                <a:spcPts val="100"/>
              </a:spcBef>
              <a:spcAft>
                <a:spcPts val="400"/>
              </a:spcAft>
              <a:buFont typeface="Arial" panose="020B0604020202020204" pitchFamily="34" charset="0"/>
              <a:buChar cha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marL="0" indent="0">
              <a:spcBef>
                <a:spcPts val="0"/>
              </a:spcBef>
              <a:spcAft>
                <a:spcPts val="0"/>
              </a:spcAft>
              <a:buNone/>
            </a:pPr>
            <a:r>
              <a:rPr lang="en-GB" sz="1050" i="0">
                <a:solidFill>
                  <a:schemeClr val="tx2"/>
                </a:solidFill>
                <a:latin typeface="Montserrat Light" panose="00000400000000000000" pitchFamily="2" charset="0"/>
                <a:ea typeface="Calibri"/>
                <a:cs typeface="Times New Roman"/>
              </a:rPr>
              <a:t>Past performance does not predict future returns </a:t>
            </a:r>
          </a:p>
        </p:txBody>
      </p:sp>
    </p:spTree>
    <p:custDataLst>
      <p:tags r:id="rId1"/>
    </p:custDataLst>
    <p:extLst>
      <p:ext uri="{BB962C8B-B14F-4D97-AF65-F5344CB8AC3E}">
        <p14:creationId xmlns:p14="http://schemas.microsoft.com/office/powerpoint/2010/main" val="2598873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44F0C-2FD9-4B45-B740-BEB1EC7ACB37}"/>
              </a:ext>
            </a:extLst>
          </p:cNvPr>
          <p:cNvPicPr>
            <a:picLocks noChangeAspect="1"/>
          </p:cNvPicPr>
          <p:nvPr/>
        </p:nvPicPr>
        <p:blipFill>
          <a:blip r:embed="rId3"/>
          <a:stretch>
            <a:fillRect/>
          </a:stretch>
        </p:blipFill>
        <p:spPr>
          <a:xfrm>
            <a:off x="442967" y="1357778"/>
            <a:ext cx="7992463" cy="5220000"/>
          </a:xfrm>
          <a:prstGeom prst="rect">
            <a:avLst/>
          </a:prstGeom>
        </p:spPr>
      </p:pic>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23</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Indicative fund contribution, per position in 3Q 2022</a:t>
            </a:r>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Guinness Sustainable Energy Fund</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03250" y="659546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Bloomberg, data as of end September 2022, Class Y </a:t>
            </a:r>
            <a:r>
              <a:rPr lang="en-US" sz="800" i="0">
                <a:solidFill>
                  <a:prstClr val="black"/>
                </a:solidFill>
                <a:latin typeface="+mn-lt"/>
              </a:rPr>
              <a:t>USD ACC</a:t>
            </a:r>
            <a:endParaRPr lang="en-US" sz="800" i="0">
              <a:solidFill>
                <a:prstClr val="black"/>
              </a:solidFill>
              <a:latin typeface="+mn-lt"/>
              <a:ea typeface="ＭＳ Ｐゴシック" pitchFamily="-84" charset="-128"/>
            </a:endParaRP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811236" y="1200273"/>
            <a:ext cx="512426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3Q 2022 indicative contribution (USD)</a:t>
            </a:r>
          </a:p>
        </p:txBody>
      </p:sp>
      <p:sp>
        <p:nvSpPr>
          <p:cNvPr id="8" name="Rectangle: Rounded Corners 7">
            <a:extLst>
              <a:ext uri="{FF2B5EF4-FFF2-40B4-BE49-F238E27FC236}">
                <a16:creationId xmlns:a16="http://schemas.microsoft.com/office/drawing/2014/main" id="{6A4C9C04-CCD6-4974-812B-8C7F0A39069E}"/>
              </a:ext>
            </a:extLst>
          </p:cNvPr>
          <p:cNvSpPr/>
          <p:nvPr/>
        </p:nvSpPr>
        <p:spPr>
          <a:xfrm>
            <a:off x="5751977" y="1120428"/>
            <a:ext cx="5997056" cy="5220000"/>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nSpc>
                <a:spcPct val="150000"/>
              </a:lnSpc>
            </a:pPr>
            <a:r>
              <a:rPr lang="en-US" sz="1400">
                <a:solidFill>
                  <a:schemeClr val="tx2"/>
                </a:solidFill>
              </a:rPr>
              <a:t>Fund in 3Q 2022: +1.0% (USD)</a:t>
            </a:r>
          </a:p>
          <a:p>
            <a:pPr>
              <a:lnSpc>
                <a:spcPct val="150000"/>
              </a:lnSpc>
            </a:pPr>
            <a:endParaRPr lang="en-US" sz="1400">
              <a:solidFill>
                <a:schemeClr val="tx2"/>
              </a:solidFill>
            </a:endParaRPr>
          </a:p>
          <a:p>
            <a:pPr>
              <a:lnSpc>
                <a:spcPct val="150000"/>
              </a:lnSpc>
            </a:pPr>
            <a:r>
              <a:rPr lang="en-US" sz="1400">
                <a:solidFill>
                  <a:schemeClr val="accent3"/>
                </a:solidFill>
              </a:rPr>
              <a:t>Strongest</a:t>
            </a:r>
            <a:r>
              <a:rPr lang="en-US" sz="1400">
                <a:solidFill>
                  <a:schemeClr val="tx2"/>
                </a:solidFill>
              </a:rPr>
              <a:t> themes/stocks:</a:t>
            </a:r>
          </a:p>
          <a:p>
            <a:pPr marL="171450" indent="-171450">
              <a:lnSpc>
                <a:spcPct val="150000"/>
              </a:lnSpc>
              <a:buFont typeface="Arial" panose="020B0604020202020204" pitchFamily="34" charset="0"/>
              <a:buChar char="•"/>
            </a:pPr>
            <a:r>
              <a:rPr lang="en-US" sz="1400">
                <a:solidFill>
                  <a:schemeClr val="tx2"/>
                </a:solidFill>
              </a:rPr>
              <a:t>Solar equipment; First Solar (+94% over 3Q, 320bp contribution), </a:t>
            </a:r>
            <a:r>
              <a:rPr lang="en-US" sz="1400" err="1">
                <a:solidFill>
                  <a:schemeClr val="tx2"/>
                </a:solidFill>
              </a:rPr>
              <a:t>EnPhase</a:t>
            </a:r>
            <a:r>
              <a:rPr lang="en-US" sz="1400">
                <a:solidFill>
                  <a:schemeClr val="tx2"/>
                </a:solidFill>
              </a:rPr>
              <a:t> and Canadian Solar in reaction to positive growth outlook from IRA announcement</a:t>
            </a:r>
          </a:p>
          <a:p>
            <a:pPr marL="171450" indent="-171450">
              <a:lnSpc>
                <a:spcPct val="150000"/>
              </a:lnSpc>
              <a:buFont typeface="Arial" panose="020B0604020202020204" pitchFamily="34" charset="0"/>
              <a:buChar char="•"/>
            </a:pPr>
            <a:r>
              <a:rPr lang="en-US" sz="1400">
                <a:solidFill>
                  <a:schemeClr val="tx2"/>
                </a:solidFill>
              </a:rPr>
              <a:t>Displacement; Hubbell, Ameresco and Nibe in reaction to efficiency products/services outlook post IRA announcement</a:t>
            </a:r>
          </a:p>
          <a:p>
            <a:pPr marL="171450" indent="-171450">
              <a:lnSpc>
                <a:spcPct val="150000"/>
              </a:lnSpc>
              <a:buFont typeface="Arial" panose="020B0604020202020204" pitchFamily="34" charset="0"/>
              <a:buChar char="•"/>
            </a:pPr>
            <a:r>
              <a:rPr lang="en-US" sz="1400">
                <a:solidFill>
                  <a:schemeClr val="tx2"/>
                </a:solidFill>
              </a:rPr>
              <a:t>US stocks particularly strong (11 of 12 strongest performers being US listed companies)</a:t>
            </a:r>
          </a:p>
          <a:p>
            <a:pPr marL="171450" indent="-171450">
              <a:lnSpc>
                <a:spcPct val="150000"/>
              </a:lnSpc>
              <a:buFont typeface="Arial" panose="020B0604020202020204" pitchFamily="34" charset="0"/>
              <a:buChar char="•"/>
            </a:pPr>
            <a:endParaRPr lang="en-US" sz="1400">
              <a:solidFill>
                <a:schemeClr val="tx2"/>
              </a:solidFill>
            </a:endParaRPr>
          </a:p>
          <a:p>
            <a:pPr>
              <a:lnSpc>
                <a:spcPct val="150000"/>
              </a:lnSpc>
            </a:pPr>
            <a:r>
              <a:rPr lang="en-US" sz="1400">
                <a:solidFill>
                  <a:schemeClr val="accent3"/>
                </a:solidFill>
              </a:rPr>
              <a:t>Weakest</a:t>
            </a:r>
            <a:r>
              <a:rPr lang="en-US" sz="1400">
                <a:solidFill>
                  <a:schemeClr val="tx2"/>
                </a:solidFill>
              </a:rPr>
              <a:t> themes/stocks:</a:t>
            </a:r>
          </a:p>
          <a:p>
            <a:pPr marL="171450" indent="-171450">
              <a:lnSpc>
                <a:spcPct val="150000"/>
              </a:lnSpc>
              <a:buFont typeface="Arial" panose="020B0604020202020204" pitchFamily="34" charset="0"/>
              <a:buChar char="•"/>
            </a:pPr>
            <a:r>
              <a:rPr lang="en-US" sz="1400">
                <a:solidFill>
                  <a:schemeClr val="tx2"/>
                </a:solidFill>
              </a:rPr>
              <a:t>Electrification; slowing auto sales outlook and raw material inflation still persists but impact has lessened</a:t>
            </a:r>
          </a:p>
          <a:p>
            <a:pPr marL="171450" indent="-171450">
              <a:lnSpc>
                <a:spcPct val="150000"/>
              </a:lnSpc>
              <a:buFont typeface="Arial" panose="020B0604020202020204" pitchFamily="34" charset="0"/>
              <a:buChar char="•"/>
            </a:pPr>
            <a:r>
              <a:rPr lang="en-US" sz="1400">
                <a:solidFill>
                  <a:schemeClr val="tx2"/>
                </a:solidFill>
              </a:rPr>
              <a:t>China; 4 of 5 weakest stocks HK listed, whether generation or solar equipment) in line with Chinese market weakness</a:t>
            </a:r>
          </a:p>
        </p:txBody>
      </p:sp>
      <p:sp>
        <p:nvSpPr>
          <p:cNvPr id="11" name="TextBox 10">
            <a:extLst>
              <a:ext uri="{FF2B5EF4-FFF2-40B4-BE49-F238E27FC236}">
                <a16:creationId xmlns:a16="http://schemas.microsoft.com/office/drawing/2014/main" id="{67ED50DB-9449-420F-AFD4-971D076D0138}"/>
              </a:ext>
            </a:extLst>
          </p:cNvPr>
          <p:cNvSpPr txBox="1"/>
          <p:nvPr/>
        </p:nvSpPr>
        <p:spPr>
          <a:xfrm>
            <a:off x="838200" y="935762"/>
            <a:ext cx="9527727" cy="369332"/>
          </a:xfrm>
          <a:prstGeom prst="rect">
            <a:avLst/>
          </a:prstGeom>
        </p:spPr>
        <p:txBody>
          <a:bodyPr vert="horz" lIns="0" tIns="45720" rIns="0" bIns="45720" rtlCol="0">
            <a:noAutofit/>
          </a:bodyPr>
          <a:lstStyle>
            <a:defPPr>
              <a:defRPr lang="en-US"/>
            </a:defPPr>
            <a:lvl1pPr indent="0" defTabSz="914332">
              <a:lnSpc>
                <a:spcPct val="100000"/>
              </a:lnSpc>
              <a:spcBef>
                <a:spcPts val="100"/>
              </a:spcBef>
              <a:spcAft>
                <a:spcPts val="400"/>
              </a:spcAft>
              <a:buFont typeface="Arial" panose="020B0604020202020204" pitchFamily="34" charset="0"/>
              <a:buNone/>
              <a:defRPr sz="900">
                <a:solidFill>
                  <a:schemeClr val="accent1"/>
                </a:solidFill>
                <a:latin typeface="Montserrat Light" panose="00000400000000000000" pitchFamily="2" charset="0"/>
              </a:defRPr>
            </a:lvl1pPr>
            <a:lvl2pPr marL="685750" indent="-228584" defTabSz="914332">
              <a:lnSpc>
                <a:spcPct val="100000"/>
              </a:lnSpc>
              <a:spcBef>
                <a:spcPts val="100"/>
              </a:spcBef>
              <a:spcAft>
                <a:spcPts val="400"/>
              </a:spcAft>
              <a:buFont typeface="Arial" panose="020B0604020202020204" pitchFamily="34" charset="0"/>
              <a:buChar char="•"/>
              <a:defRPr sz="2400"/>
            </a:lvl2pPr>
            <a:lvl3pPr marL="1142914" indent="-228584" defTabSz="914332">
              <a:lnSpc>
                <a:spcPct val="100000"/>
              </a:lnSpc>
              <a:spcBef>
                <a:spcPts val="100"/>
              </a:spcBef>
              <a:spcAft>
                <a:spcPts val="400"/>
              </a:spcAft>
              <a:buFont typeface="Arial" panose="020B0604020202020204" pitchFamily="34" charset="0"/>
              <a:buChar char="•"/>
              <a:defRPr sz="2000"/>
            </a:lvl3pPr>
            <a:lvl4pPr marL="1600080" indent="-228584" defTabSz="914332">
              <a:lnSpc>
                <a:spcPct val="100000"/>
              </a:lnSpc>
              <a:spcBef>
                <a:spcPts val="100"/>
              </a:spcBef>
              <a:spcAft>
                <a:spcPts val="400"/>
              </a:spcAft>
              <a:buFont typeface="Arial" panose="020B0604020202020204" pitchFamily="34" charset="0"/>
              <a:buChar char="•"/>
            </a:lvl4pPr>
            <a:lvl5pPr marL="2057247" indent="-228584" defTabSz="914332">
              <a:lnSpc>
                <a:spcPct val="100000"/>
              </a:lnSpc>
              <a:spcBef>
                <a:spcPts val="100"/>
              </a:spcBef>
              <a:spcAft>
                <a:spcPts val="400"/>
              </a:spcAft>
              <a:buFont typeface="Arial" panose="020B0604020202020204" pitchFamily="34" charset="0"/>
              <a:buChar cha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marL="0" indent="0">
              <a:spcBef>
                <a:spcPts val="0"/>
              </a:spcBef>
              <a:spcAft>
                <a:spcPts val="0"/>
              </a:spcAft>
              <a:buNone/>
            </a:pPr>
            <a:r>
              <a:rPr lang="en-GB" sz="1050" i="0">
                <a:solidFill>
                  <a:schemeClr val="tx2"/>
                </a:solidFill>
                <a:latin typeface="Montserrat Light" panose="00000400000000000000" pitchFamily="2" charset="0"/>
                <a:ea typeface="Calibri"/>
                <a:cs typeface="Times New Roman"/>
              </a:rPr>
              <a:t>Past performance does not predict future returns </a:t>
            </a:r>
          </a:p>
        </p:txBody>
      </p:sp>
    </p:spTree>
    <p:custDataLst>
      <p:tags r:id="rId1"/>
    </p:custDataLst>
    <p:extLst>
      <p:ext uri="{BB962C8B-B14F-4D97-AF65-F5344CB8AC3E}">
        <p14:creationId xmlns:p14="http://schemas.microsoft.com/office/powerpoint/2010/main" val="674428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721945-F4A0-4A32-8C56-7F29A644BAB5}"/>
              </a:ext>
            </a:extLst>
          </p:cNvPr>
          <p:cNvSpPr>
            <a:spLocks noGrp="1"/>
          </p:cNvSpPr>
          <p:nvPr>
            <p:ph idx="1"/>
          </p:nvPr>
        </p:nvSpPr>
        <p:spPr>
          <a:xfrm>
            <a:off x="7468339" y="1548330"/>
            <a:ext cx="4475139" cy="1469962"/>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normAutofit lnSpcReduction="10000"/>
          </a:bodyPr>
          <a:lstStyle/>
          <a:p>
            <a:pPr marL="171450" indent="-171450" defTabSz="457200" fontAlgn="base">
              <a:lnSpc>
                <a:spcPct val="150000"/>
              </a:lnSpc>
              <a:spcBef>
                <a:spcPct val="0"/>
              </a:spcBef>
              <a:spcAft>
                <a:spcPct val="0"/>
              </a:spcAft>
            </a:pPr>
            <a:r>
              <a:rPr lang="en-GB" sz="1600"/>
              <a:t>In 2021, per </a:t>
            </a:r>
            <a:r>
              <a:rPr lang="en-GB" sz="1600" err="1"/>
              <a:t>US$mn</a:t>
            </a:r>
            <a:r>
              <a:rPr lang="en-GB" sz="1600"/>
              <a:t> of portfolio assets, we estimate that the annualised carbon:</a:t>
            </a:r>
          </a:p>
          <a:p>
            <a:pPr marL="628650" lvl="1" indent="-171450" defTabSz="457200" fontAlgn="base">
              <a:lnSpc>
                <a:spcPct val="150000"/>
              </a:lnSpc>
              <a:spcBef>
                <a:spcPct val="0"/>
              </a:spcBef>
              <a:spcAft>
                <a:spcPct val="0"/>
              </a:spcAft>
            </a:pPr>
            <a:r>
              <a:rPr lang="en-GB" sz="1600"/>
              <a:t>cost was c.101 tCO2e/$m</a:t>
            </a:r>
          </a:p>
          <a:p>
            <a:pPr marL="628650" lvl="1" indent="-171450" defTabSz="457200" fontAlgn="base">
              <a:lnSpc>
                <a:spcPct val="150000"/>
              </a:lnSpc>
              <a:spcBef>
                <a:spcPct val="0"/>
              </a:spcBef>
              <a:spcAft>
                <a:spcPct val="0"/>
              </a:spcAft>
            </a:pPr>
            <a:r>
              <a:rPr lang="en-GB" sz="1600"/>
              <a:t>displaced was c.655 tCO2e/$m</a:t>
            </a:r>
          </a:p>
          <a:p>
            <a:pPr marL="171450" indent="-171450" defTabSz="457200" fontAlgn="base">
              <a:lnSpc>
                <a:spcPct val="150000"/>
              </a:lnSpc>
              <a:spcBef>
                <a:spcPct val="0"/>
              </a:spcBef>
              <a:spcAft>
                <a:spcPct val="0"/>
              </a:spcAft>
            </a:pPr>
            <a:endParaRPr lang="en-GB" sz="1600"/>
          </a:p>
        </p:txBody>
      </p:sp>
      <p:sp>
        <p:nvSpPr>
          <p:cNvPr id="2" name="Slide Number Placeholder 1">
            <a:extLst>
              <a:ext uri="{FF2B5EF4-FFF2-40B4-BE49-F238E27FC236}">
                <a16:creationId xmlns:a16="http://schemas.microsoft.com/office/drawing/2014/main" id="{C1A6FFDE-23E8-4DFC-B669-075395420F1A}"/>
              </a:ext>
            </a:extLst>
          </p:cNvPr>
          <p:cNvSpPr>
            <a:spLocks noGrp="1"/>
          </p:cNvSpPr>
          <p:nvPr>
            <p:ph type="sldNum" sz="quarter" idx="12"/>
          </p:nvPr>
        </p:nvSpPr>
        <p:spPr/>
        <p:txBody>
          <a:bodyPr/>
          <a:lstStyle/>
          <a:p>
            <a:pPr>
              <a:defRPr/>
            </a:pPr>
            <a:fld id="{2B3F05D1-5E67-4DAC-9E2A-7161238B5B62}" type="slidenum">
              <a:rPr lang="en-US" altLang="en-US" smtClean="0"/>
              <a:pPr>
                <a:defRPr/>
              </a:pPr>
              <a:t>24</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vert="horz" lIns="0" tIns="45720" rIns="91440" bIns="45720" rtlCol="0" anchor="ctr">
            <a:normAutofit fontScale="90000"/>
          </a:bodyPr>
          <a:lstStyle/>
          <a:p>
            <a:r>
              <a:rPr lang="en-GB" altLang="en-US"/>
              <a:t>Portfolio holdings’ impact – carbon dioxide emissions avoided</a:t>
            </a:r>
            <a:endParaRPr lang="en-US" altLang="en-US"/>
          </a:p>
        </p:txBody>
      </p:sp>
      <p:sp>
        <p:nvSpPr>
          <p:cNvPr id="8" name="Text Placeholder 7">
            <a:extLst>
              <a:ext uri="{FF2B5EF4-FFF2-40B4-BE49-F238E27FC236}">
                <a16:creationId xmlns:a16="http://schemas.microsoft.com/office/drawing/2014/main" id="{CFB404FA-2C50-4BEC-B815-59AF5DE6628D}"/>
              </a:ext>
            </a:extLst>
          </p:cNvPr>
          <p:cNvSpPr>
            <a:spLocks noGrp="1"/>
          </p:cNvSpPr>
          <p:nvPr>
            <p:ph type="body" sz="quarter" idx="13"/>
          </p:nvPr>
        </p:nvSpPr>
        <p:spPr/>
        <p:txBody>
          <a:bodyPr/>
          <a:lstStyle/>
          <a:p>
            <a:r>
              <a:rPr lang="en-US"/>
              <a:t>Guinness Sustainable Energy Fund	</a:t>
            </a:r>
          </a:p>
          <a:p>
            <a:endParaRPr lang="en-GB" b="1"/>
          </a:p>
        </p:txBody>
      </p:sp>
      <p:sp>
        <p:nvSpPr>
          <p:cNvPr id="6" name="Rectangle 3">
            <a:extLst>
              <a:ext uri="{FF2B5EF4-FFF2-40B4-BE49-F238E27FC236}">
                <a16:creationId xmlns:a16="http://schemas.microsoft.com/office/drawing/2014/main" id="{01DD4830-AABF-4B18-9DF7-964510CAD591}"/>
              </a:ext>
            </a:extLst>
          </p:cNvPr>
          <p:cNvSpPr>
            <a:spLocks noChangeArrowheads="1"/>
          </p:cNvSpPr>
          <p:nvPr/>
        </p:nvSpPr>
        <p:spPr bwMode="auto">
          <a:xfrm>
            <a:off x="999281" y="1027501"/>
            <a:ext cx="5454357"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Myriad Pro Light" pitchFamily="34" charset="0"/>
                <a:cs typeface="Arial" panose="020B0604020202020204" pitchFamily="34" charset="0"/>
              </a:defRPr>
            </a:lvl1pPr>
            <a:lvl2pPr marL="742950" indent="-285750">
              <a:defRPr sz="1600">
                <a:solidFill>
                  <a:schemeClr val="tx1"/>
                </a:solidFill>
                <a:latin typeface="Myriad Pro Light" pitchFamily="34" charset="0"/>
                <a:cs typeface="Arial" panose="020B0604020202020204" pitchFamily="34" charset="0"/>
              </a:defRPr>
            </a:lvl2pPr>
            <a:lvl3pPr marL="1143000" indent="-228600">
              <a:defRPr sz="1600">
                <a:solidFill>
                  <a:schemeClr val="tx1"/>
                </a:solidFill>
                <a:latin typeface="Myriad Pro Light" pitchFamily="34" charset="0"/>
                <a:cs typeface="Arial" panose="020B0604020202020204" pitchFamily="34" charset="0"/>
              </a:defRPr>
            </a:lvl3pPr>
            <a:lvl4pPr marL="1600200" indent="-228600">
              <a:defRPr sz="1600">
                <a:solidFill>
                  <a:schemeClr val="tx1"/>
                </a:solidFill>
                <a:latin typeface="Myriad Pro Light" pitchFamily="34" charset="0"/>
                <a:cs typeface="Arial" panose="020B0604020202020204" pitchFamily="34" charset="0"/>
              </a:defRPr>
            </a:lvl4pPr>
            <a:lvl5pPr marL="2057400" indent="-228600">
              <a:defRPr sz="1600">
                <a:solidFill>
                  <a:schemeClr val="tx1"/>
                </a:solidFill>
                <a:latin typeface="Myriad Pro Light"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9pPr>
          </a:lstStyle>
          <a:p>
            <a:pPr algn="ctr">
              <a:spcBef>
                <a:spcPts val="225"/>
              </a:spcBef>
              <a:spcAft>
                <a:spcPts val="225"/>
              </a:spcAft>
            </a:pPr>
            <a:r>
              <a:rPr lang="en-GB" altLang="en-US" sz="1800" b="1" u="sng">
                <a:solidFill>
                  <a:schemeClr val="tx2"/>
                </a:solidFill>
                <a:latin typeface="Calibri" panose="020F0502020204030204" pitchFamily="34" charset="0"/>
              </a:rPr>
              <a:t>Estimated annualised carbon cost vs carbon displaced</a:t>
            </a:r>
          </a:p>
          <a:p>
            <a:pPr algn="ctr">
              <a:spcBef>
                <a:spcPts val="225"/>
              </a:spcBef>
              <a:spcAft>
                <a:spcPts val="225"/>
              </a:spcAft>
            </a:pPr>
            <a:r>
              <a:rPr lang="en-GB" altLang="en-US" sz="1800" b="1" u="sng">
                <a:solidFill>
                  <a:schemeClr val="tx2"/>
                </a:solidFill>
                <a:latin typeface="Calibri" panose="020F0502020204030204" pitchFamily="34" charset="0"/>
              </a:rPr>
              <a:t>(tonnes) per $1m of </a:t>
            </a:r>
            <a:r>
              <a:rPr lang="en-GB" altLang="en-US" sz="1800" b="1" u="sng" err="1">
                <a:solidFill>
                  <a:schemeClr val="tx2"/>
                </a:solidFill>
                <a:latin typeface="Calibri" panose="020F0502020204030204" pitchFamily="34" charset="0"/>
              </a:rPr>
              <a:t>AuM</a:t>
            </a:r>
            <a:r>
              <a:rPr lang="en-GB" altLang="en-US" sz="1800" b="1" u="sng">
                <a:solidFill>
                  <a:schemeClr val="tx2"/>
                </a:solidFill>
                <a:latin typeface="Calibri" panose="020F0502020204030204" pitchFamily="34" charset="0"/>
              </a:rPr>
              <a:t> by sector</a:t>
            </a:r>
            <a:endParaRPr lang="en-GB" altLang="en-US" sz="1800">
              <a:solidFill>
                <a:schemeClr val="tx2"/>
              </a:solidFill>
              <a:latin typeface="Calibri" panose="020F0502020204030204" pitchFamily="34" charset="0"/>
            </a:endParaRPr>
          </a:p>
        </p:txBody>
      </p:sp>
      <p:sp>
        <p:nvSpPr>
          <p:cNvPr id="7" name="Rectangle 6">
            <a:extLst>
              <a:ext uri="{FF2B5EF4-FFF2-40B4-BE49-F238E27FC236}">
                <a16:creationId xmlns:a16="http://schemas.microsoft.com/office/drawing/2014/main" id="{4DF68EAA-77F7-4747-A5D4-8730333668D4}"/>
              </a:ext>
            </a:extLst>
          </p:cNvPr>
          <p:cNvSpPr/>
          <p:nvPr/>
        </p:nvSpPr>
        <p:spPr>
          <a:xfrm>
            <a:off x="521110" y="6366727"/>
            <a:ext cx="83048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sz="800">
                <a:solidFill>
                  <a:prstClr val="black"/>
                </a:solidFill>
                <a:latin typeface="+mn-lt"/>
              </a:rPr>
              <a:t>Sources: Environmental Protection Agency; Guinness Global Investors estimates for carbon emissions displaced; net carbon emissions calculation incorporates scope 1, 2 and ‘4’ emissions. For further information please see the Guinness Sustainable Energy fund impact report</a:t>
            </a:r>
          </a:p>
        </p:txBody>
      </p:sp>
      <p:grpSp>
        <p:nvGrpSpPr>
          <p:cNvPr id="19" name="Group 18">
            <a:extLst>
              <a:ext uri="{FF2B5EF4-FFF2-40B4-BE49-F238E27FC236}">
                <a16:creationId xmlns:a16="http://schemas.microsoft.com/office/drawing/2014/main" id="{DEBF73A2-3FD8-410A-BD19-87694B2048BE}"/>
              </a:ext>
            </a:extLst>
          </p:cNvPr>
          <p:cNvGrpSpPr/>
          <p:nvPr/>
        </p:nvGrpSpPr>
        <p:grpSpPr>
          <a:xfrm>
            <a:off x="7575874" y="3478716"/>
            <a:ext cx="4282751" cy="2007684"/>
            <a:chOff x="8465541" y="1027501"/>
            <a:chExt cx="3368351" cy="1591874"/>
          </a:xfrm>
        </p:grpSpPr>
        <p:pic>
          <p:nvPicPr>
            <p:cNvPr id="17" name="Picture 16">
              <a:extLst>
                <a:ext uri="{FF2B5EF4-FFF2-40B4-BE49-F238E27FC236}">
                  <a16:creationId xmlns:a16="http://schemas.microsoft.com/office/drawing/2014/main" id="{9F3EE1B6-AE57-4CE3-AED5-27C98D1BD24C}"/>
                </a:ext>
              </a:extLst>
            </p:cNvPr>
            <p:cNvPicPr>
              <a:picLocks noChangeAspect="1"/>
            </p:cNvPicPr>
            <p:nvPr/>
          </p:nvPicPr>
          <p:blipFill>
            <a:blip r:embed="rId3"/>
            <a:stretch>
              <a:fillRect/>
            </a:stretch>
          </p:blipFill>
          <p:spPr>
            <a:xfrm>
              <a:off x="8572013" y="1445445"/>
              <a:ext cx="3261879" cy="1112759"/>
            </a:xfrm>
            <a:prstGeom prst="rect">
              <a:avLst/>
            </a:prstGeom>
          </p:spPr>
        </p:pic>
        <p:grpSp>
          <p:nvGrpSpPr>
            <p:cNvPr id="15" name="Group 14">
              <a:extLst>
                <a:ext uri="{FF2B5EF4-FFF2-40B4-BE49-F238E27FC236}">
                  <a16:creationId xmlns:a16="http://schemas.microsoft.com/office/drawing/2014/main" id="{C35A74C4-B2F5-4FB1-B100-347905A839D0}"/>
                </a:ext>
              </a:extLst>
            </p:cNvPr>
            <p:cNvGrpSpPr>
              <a:grpSpLocks noChangeAspect="1"/>
            </p:cNvGrpSpPr>
            <p:nvPr/>
          </p:nvGrpSpPr>
          <p:grpSpPr>
            <a:xfrm>
              <a:off x="8465541" y="1027501"/>
              <a:ext cx="3368351" cy="1591874"/>
              <a:chOff x="6861891" y="2967721"/>
              <a:chExt cx="2027403" cy="3223353"/>
            </a:xfrm>
          </p:grpSpPr>
          <p:sp>
            <p:nvSpPr>
              <p:cNvPr id="11" name="Rectangle 10">
                <a:extLst>
                  <a:ext uri="{FF2B5EF4-FFF2-40B4-BE49-F238E27FC236}">
                    <a16:creationId xmlns:a16="http://schemas.microsoft.com/office/drawing/2014/main" id="{68BE9235-A115-4543-8156-296D6CEF4312}"/>
                  </a:ext>
                </a:extLst>
              </p:cNvPr>
              <p:cNvSpPr/>
              <p:nvPr/>
            </p:nvSpPr>
            <p:spPr>
              <a:xfrm>
                <a:off x="6974858" y="3018057"/>
                <a:ext cx="1801468" cy="1012345"/>
              </a:xfrm>
              <a:prstGeom prst="rect">
                <a:avLst/>
              </a:prstGeom>
            </p:spPr>
            <p:txBody>
              <a:bodyPr wrap="square">
                <a:spAutoFit/>
              </a:bodyPr>
              <a:lstStyle/>
              <a:p>
                <a:pPr algn="ctr"/>
                <a:r>
                  <a:rPr lang="en-GB" sz="1200" b="1">
                    <a:solidFill>
                      <a:schemeClr val="tx2"/>
                    </a:solidFill>
                    <a:latin typeface="+mn-lt"/>
                    <a:cs typeface="Calibri" panose="020F0502020204030204" pitchFamily="34" charset="0"/>
                  </a:rPr>
                  <a:t>655 tonnes of CO</a:t>
                </a:r>
                <a:r>
                  <a:rPr lang="en-GB" sz="1200" b="1" baseline="-25000">
                    <a:solidFill>
                      <a:schemeClr val="tx2"/>
                    </a:solidFill>
                    <a:latin typeface="+mn-lt"/>
                    <a:cs typeface="Calibri" panose="020F0502020204030204" pitchFamily="34" charset="0"/>
                  </a:rPr>
                  <a:t>2</a:t>
                </a:r>
                <a:r>
                  <a:rPr lang="en-GB" sz="1200" b="1">
                    <a:solidFill>
                      <a:schemeClr val="tx2"/>
                    </a:solidFill>
                    <a:latin typeface="+mn-lt"/>
                    <a:cs typeface="Calibri" panose="020F0502020204030204" pitchFamily="34" charset="0"/>
                  </a:rPr>
                  <a:t> is equivalent to one of the following: </a:t>
                </a:r>
              </a:p>
            </p:txBody>
          </p:sp>
          <p:sp>
            <p:nvSpPr>
              <p:cNvPr id="16" name="Rectangle: Rounded Corners 15">
                <a:extLst>
                  <a:ext uri="{FF2B5EF4-FFF2-40B4-BE49-F238E27FC236}">
                    <a16:creationId xmlns:a16="http://schemas.microsoft.com/office/drawing/2014/main" id="{74430DFB-38D9-4477-AD99-3148AC9B448C}"/>
                  </a:ext>
                </a:extLst>
              </p:cNvPr>
              <p:cNvSpPr/>
              <p:nvPr/>
            </p:nvSpPr>
            <p:spPr bwMode="auto">
              <a:xfrm>
                <a:off x="6861891" y="2967721"/>
                <a:ext cx="2027403" cy="3223353"/>
              </a:xfrm>
              <a:prstGeom prst="roundRect">
                <a:avLst/>
              </a:prstGeom>
              <a:noFill/>
              <a:ln w="19050" cap="flat" cmpd="sng" algn="ctr">
                <a:solidFill>
                  <a:schemeClr val="accent4">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a:endParaRPr lang="en-GB" sz="1600">
                  <a:latin typeface="Myriad Pro Light" pitchFamily="34" charset="0"/>
                </a:endParaRPr>
              </a:p>
            </p:txBody>
          </p:sp>
        </p:grpSp>
      </p:grpSp>
      <p:sp>
        <p:nvSpPr>
          <p:cNvPr id="18" name="TextBox 17">
            <a:extLst>
              <a:ext uri="{FF2B5EF4-FFF2-40B4-BE49-F238E27FC236}">
                <a16:creationId xmlns:a16="http://schemas.microsoft.com/office/drawing/2014/main" id="{74E1BB31-6011-4728-BA6D-F191F4F1B927}"/>
              </a:ext>
            </a:extLst>
          </p:cNvPr>
          <p:cNvSpPr txBox="1"/>
          <p:nvPr/>
        </p:nvSpPr>
        <p:spPr>
          <a:xfrm>
            <a:off x="7505701" y="5676900"/>
            <a:ext cx="4456458" cy="646331"/>
          </a:xfrm>
          <a:prstGeom prst="rect">
            <a:avLst/>
          </a:prstGeom>
          <a:noFill/>
        </p:spPr>
        <p:txBody>
          <a:bodyPr wrap="square">
            <a:spAutoFit/>
          </a:bodyPr>
          <a:lstStyle/>
          <a:p>
            <a:r>
              <a:rPr lang="en-GB" altLang="en-US" b="1">
                <a:solidFill>
                  <a:schemeClr val="tx2"/>
                </a:solidFill>
                <a:latin typeface="Calibri" panose="020F0502020204030204" pitchFamily="34" charset="0"/>
              </a:rPr>
              <a:t>Note</a:t>
            </a:r>
            <a:r>
              <a:rPr lang="en-GB" altLang="en-US">
                <a:solidFill>
                  <a:schemeClr val="tx2"/>
                </a:solidFill>
                <a:latin typeface="Calibri" panose="020F0502020204030204" pitchFamily="34" charset="0"/>
              </a:rPr>
              <a:t>: these are unaudited figures, which rely on internal estimates </a:t>
            </a:r>
            <a:endParaRPr lang="en-GB"/>
          </a:p>
        </p:txBody>
      </p:sp>
      <p:pic>
        <p:nvPicPr>
          <p:cNvPr id="12" name="Picture 11">
            <a:extLst>
              <a:ext uri="{FF2B5EF4-FFF2-40B4-BE49-F238E27FC236}">
                <a16:creationId xmlns:a16="http://schemas.microsoft.com/office/drawing/2014/main" id="{2A3BECC4-26FF-4180-8447-55C00992F641}"/>
              </a:ext>
            </a:extLst>
          </p:cNvPr>
          <p:cNvPicPr>
            <a:picLocks noChangeAspect="1"/>
          </p:cNvPicPr>
          <p:nvPr/>
        </p:nvPicPr>
        <p:blipFill>
          <a:blip r:embed="rId4"/>
          <a:stretch>
            <a:fillRect/>
          </a:stretch>
        </p:blipFill>
        <p:spPr>
          <a:xfrm>
            <a:off x="211161" y="1691248"/>
            <a:ext cx="7161518" cy="4475225"/>
          </a:xfrm>
          <a:prstGeom prst="rect">
            <a:avLst/>
          </a:prstGeom>
        </p:spPr>
      </p:pic>
    </p:spTree>
    <p:extLst>
      <p:ext uri="{BB962C8B-B14F-4D97-AF65-F5344CB8AC3E}">
        <p14:creationId xmlns:p14="http://schemas.microsoft.com/office/powerpoint/2010/main" val="551651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60119-696A-4526-B0C0-3B524AD92A97}"/>
              </a:ext>
            </a:extLst>
          </p:cNvPr>
          <p:cNvSpPr>
            <a:spLocks noGrp="1"/>
          </p:cNvSpPr>
          <p:nvPr>
            <p:ph idx="1"/>
          </p:nvPr>
        </p:nvSpPr>
        <p:spPr>
          <a:xfrm>
            <a:off x="421260" y="995249"/>
            <a:ext cx="10056661" cy="926117"/>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rmAutofit/>
          </a:bodyPr>
          <a:lstStyle/>
          <a:p>
            <a:pPr marL="171450" indent="-171450" defTabSz="457200" fontAlgn="base">
              <a:lnSpc>
                <a:spcPct val="150000"/>
              </a:lnSpc>
              <a:spcBef>
                <a:spcPct val="0"/>
              </a:spcBef>
              <a:spcAft>
                <a:spcPct val="0"/>
              </a:spcAft>
            </a:pPr>
            <a:r>
              <a:rPr lang="en-GB" sz="1600"/>
              <a:t>We conduct an impact mapping exercise; matching divisional activity to relevant SDG targets</a:t>
            </a:r>
          </a:p>
          <a:p>
            <a:pPr marL="171450" indent="-171450" defTabSz="457200" fontAlgn="base">
              <a:lnSpc>
                <a:spcPct val="150000"/>
              </a:lnSpc>
              <a:spcBef>
                <a:spcPct val="0"/>
              </a:spcBef>
              <a:spcAft>
                <a:spcPct val="0"/>
              </a:spcAft>
            </a:pPr>
            <a:r>
              <a:rPr lang="en-GB" sz="1600"/>
              <a:t>The fund maps to SDGs 7, 9 and 11 by design and contributes to SDG 13</a:t>
            </a:r>
          </a:p>
          <a:p>
            <a:pPr marL="171450" indent="-171450" defTabSz="457200" fontAlgn="base">
              <a:lnSpc>
                <a:spcPct val="150000"/>
              </a:lnSpc>
              <a:spcBef>
                <a:spcPct val="0"/>
              </a:spcBef>
              <a:spcAft>
                <a:spcPct val="0"/>
              </a:spcAft>
            </a:pPr>
            <a:endParaRPr lang="en-GB" sz="1600"/>
          </a:p>
          <a:p>
            <a:pPr marL="171450" indent="-171450" defTabSz="457200" fontAlgn="base">
              <a:lnSpc>
                <a:spcPct val="150000"/>
              </a:lnSpc>
              <a:spcBef>
                <a:spcPct val="0"/>
              </a:spcBef>
              <a:spcAft>
                <a:spcPct val="0"/>
              </a:spcAft>
            </a:pPr>
            <a:endParaRPr lang="en-GB" sz="1600"/>
          </a:p>
          <a:p>
            <a:pPr marL="171450" indent="-171450" defTabSz="457200" fontAlgn="base">
              <a:lnSpc>
                <a:spcPct val="150000"/>
              </a:lnSpc>
              <a:spcBef>
                <a:spcPct val="0"/>
              </a:spcBef>
              <a:spcAft>
                <a:spcPct val="0"/>
              </a:spcAft>
            </a:pPr>
            <a:endParaRPr lang="en-GB" sz="1600"/>
          </a:p>
          <a:p>
            <a:pPr marL="171450" indent="-171450" defTabSz="457200" fontAlgn="base">
              <a:lnSpc>
                <a:spcPct val="150000"/>
              </a:lnSpc>
              <a:spcBef>
                <a:spcPct val="0"/>
              </a:spcBef>
              <a:spcAft>
                <a:spcPct val="0"/>
              </a:spcAft>
            </a:pPr>
            <a:endParaRPr lang="en-GB" sz="1600"/>
          </a:p>
          <a:p>
            <a:pPr marL="171450" indent="-171450" defTabSz="457200" fontAlgn="base">
              <a:lnSpc>
                <a:spcPct val="150000"/>
              </a:lnSpc>
              <a:spcBef>
                <a:spcPct val="0"/>
              </a:spcBef>
              <a:spcAft>
                <a:spcPct val="0"/>
              </a:spcAft>
            </a:pPr>
            <a:endParaRPr lang="en-GB" sz="1600"/>
          </a:p>
          <a:p>
            <a:pPr marL="171450" indent="-171450" defTabSz="457200" fontAlgn="base">
              <a:lnSpc>
                <a:spcPct val="150000"/>
              </a:lnSpc>
              <a:spcBef>
                <a:spcPct val="0"/>
              </a:spcBef>
              <a:spcAft>
                <a:spcPct val="0"/>
              </a:spcAft>
            </a:pPr>
            <a:endParaRPr lang="en-GB" sz="1600"/>
          </a:p>
          <a:p>
            <a:pPr marL="171450" indent="-171450" defTabSz="457200" fontAlgn="base">
              <a:lnSpc>
                <a:spcPct val="150000"/>
              </a:lnSpc>
              <a:spcBef>
                <a:spcPct val="0"/>
              </a:spcBef>
              <a:spcAft>
                <a:spcPct val="0"/>
              </a:spcAft>
            </a:pPr>
            <a:endParaRPr lang="en-GB" sz="1600"/>
          </a:p>
          <a:p>
            <a:pPr marL="171450" indent="-171450" defTabSz="457200" fontAlgn="base">
              <a:lnSpc>
                <a:spcPct val="150000"/>
              </a:lnSpc>
              <a:spcBef>
                <a:spcPct val="0"/>
              </a:spcBef>
              <a:spcAft>
                <a:spcPct val="0"/>
              </a:spcAft>
            </a:pPr>
            <a:endParaRPr lang="en-GB" sz="1600"/>
          </a:p>
        </p:txBody>
      </p:sp>
      <p:sp>
        <p:nvSpPr>
          <p:cNvPr id="2" name="Slide Number Placeholder 1">
            <a:extLst>
              <a:ext uri="{FF2B5EF4-FFF2-40B4-BE49-F238E27FC236}">
                <a16:creationId xmlns:a16="http://schemas.microsoft.com/office/drawing/2014/main" id="{5A421FD9-14B5-44B4-AD33-08F9ED5CAB20}"/>
              </a:ext>
            </a:extLst>
          </p:cNvPr>
          <p:cNvSpPr>
            <a:spLocks noGrp="1"/>
          </p:cNvSpPr>
          <p:nvPr>
            <p:ph type="sldNum" sz="quarter" idx="12"/>
          </p:nvPr>
        </p:nvSpPr>
        <p:spPr/>
        <p:txBody>
          <a:bodyPr/>
          <a:lstStyle/>
          <a:p>
            <a:pPr>
              <a:defRPr/>
            </a:pPr>
            <a:fld id="{2B3F05D1-5E67-4DAC-9E2A-7161238B5B62}" type="slidenum">
              <a:rPr lang="en-US" altLang="en-US" smtClean="0"/>
              <a:pPr>
                <a:defRPr/>
              </a:pPr>
              <a:t>25</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vert="horz" lIns="0" tIns="45720" rIns="91440" bIns="45720" rtlCol="0" anchor="ctr">
            <a:normAutofit/>
          </a:bodyPr>
          <a:lstStyle/>
          <a:p>
            <a:r>
              <a:rPr lang="en-GB" altLang="en-US"/>
              <a:t>Portfolio holdings’ impact – mapping to the UN SDGs</a:t>
            </a:r>
            <a:endParaRPr lang="en-US" altLang="en-US"/>
          </a:p>
        </p:txBody>
      </p:sp>
      <p:sp>
        <p:nvSpPr>
          <p:cNvPr id="5" name="Text Placeholder 4">
            <a:extLst>
              <a:ext uri="{FF2B5EF4-FFF2-40B4-BE49-F238E27FC236}">
                <a16:creationId xmlns:a16="http://schemas.microsoft.com/office/drawing/2014/main" id="{4FA53EBD-4486-4667-AFB1-1E22AA5348E7}"/>
              </a:ext>
            </a:extLst>
          </p:cNvPr>
          <p:cNvSpPr>
            <a:spLocks noGrp="1"/>
          </p:cNvSpPr>
          <p:nvPr>
            <p:ph type="body" sz="quarter" idx="13"/>
          </p:nvPr>
        </p:nvSpPr>
        <p:spPr/>
        <p:txBody>
          <a:bodyPr/>
          <a:lstStyle/>
          <a:p>
            <a:r>
              <a:rPr lang="en-US"/>
              <a:t>Guinness Sustainable Energy Fund	</a:t>
            </a:r>
          </a:p>
          <a:p>
            <a:endParaRPr lang="en-GB"/>
          </a:p>
        </p:txBody>
      </p:sp>
      <p:sp>
        <p:nvSpPr>
          <p:cNvPr id="7" name="Rectangle 6">
            <a:extLst>
              <a:ext uri="{FF2B5EF4-FFF2-40B4-BE49-F238E27FC236}">
                <a16:creationId xmlns:a16="http://schemas.microsoft.com/office/drawing/2014/main" id="{4DF68EAA-77F7-4747-A5D4-8730333668D4}"/>
              </a:ext>
            </a:extLst>
          </p:cNvPr>
          <p:cNvSpPr/>
          <p:nvPr/>
        </p:nvSpPr>
        <p:spPr>
          <a:xfrm>
            <a:off x="568918" y="6452747"/>
            <a:ext cx="56197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sz="800">
                <a:solidFill>
                  <a:prstClr val="black"/>
                </a:solidFill>
                <a:latin typeface="+mn-lt"/>
              </a:rPr>
              <a:t>Source: United Nations, Guinness Global Investors estimates for portfolio at end December 2021</a:t>
            </a:r>
          </a:p>
        </p:txBody>
      </p:sp>
      <p:grpSp>
        <p:nvGrpSpPr>
          <p:cNvPr id="22" name="Group 21">
            <a:extLst>
              <a:ext uri="{FF2B5EF4-FFF2-40B4-BE49-F238E27FC236}">
                <a16:creationId xmlns:a16="http://schemas.microsoft.com/office/drawing/2014/main" id="{D382C619-E839-4A0D-A8BD-7BE9AFFC2128}"/>
              </a:ext>
            </a:extLst>
          </p:cNvPr>
          <p:cNvGrpSpPr>
            <a:grpSpLocks noChangeAspect="1"/>
          </p:cNvGrpSpPr>
          <p:nvPr/>
        </p:nvGrpSpPr>
        <p:grpSpPr>
          <a:xfrm>
            <a:off x="211161" y="2111526"/>
            <a:ext cx="10266759" cy="4205123"/>
            <a:chOff x="428510" y="2283793"/>
            <a:chExt cx="9947868" cy="4074510"/>
          </a:xfrm>
        </p:grpSpPr>
        <p:grpSp>
          <p:nvGrpSpPr>
            <p:cNvPr id="24" name="Group 23">
              <a:extLst>
                <a:ext uri="{FF2B5EF4-FFF2-40B4-BE49-F238E27FC236}">
                  <a16:creationId xmlns:a16="http://schemas.microsoft.com/office/drawing/2014/main" id="{DD381A98-03F6-4669-98CA-14ADD2358425}"/>
                </a:ext>
              </a:extLst>
            </p:cNvPr>
            <p:cNvGrpSpPr/>
            <p:nvPr/>
          </p:nvGrpSpPr>
          <p:grpSpPr>
            <a:xfrm>
              <a:off x="428510" y="2283793"/>
              <a:ext cx="4973934" cy="3431244"/>
              <a:chOff x="428510" y="2283793"/>
              <a:chExt cx="4973934" cy="3431244"/>
            </a:xfrm>
          </p:grpSpPr>
          <p:pic>
            <p:nvPicPr>
              <p:cNvPr id="30" name="Picture 29">
                <a:extLst>
                  <a:ext uri="{FF2B5EF4-FFF2-40B4-BE49-F238E27FC236}">
                    <a16:creationId xmlns:a16="http://schemas.microsoft.com/office/drawing/2014/main" id="{CF5DB55E-3AF4-44AC-90A4-0E3D976FF724}"/>
                  </a:ext>
                </a:extLst>
              </p:cNvPr>
              <p:cNvPicPr>
                <a:picLocks noChangeAspect="1"/>
              </p:cNvPicPr>
              <p:nvPr/>
            </p:nvPicPr>
            <p:blipFill rotWithShape="1">
              <a:blip r:embed="rId3"/>
              <a:srcRect b="83301"/>
              <a:stretch/>
            </p:blipFill>
            <p:spPr>
              <a:xfrm>
                <a:off x="428510" y="2283793"/>
                <a:ext cx="4973934" cy="1145207"/>
              </a:xfrm>
              <a:prstGeom prst="rect">
                <a:avLst/>
              </a:prstGeom>
            </p:spPr>
          </p:pic>
          <p:pic>
            <p:nvPicPr>
              <p:cNvPr id="31" name="Picture 30">
                <a:extLst>
                  <a:ext uri="{FF2B5EF4-FFF2-40B4-BE49-F238E27FC236}">
                    <a16:creationId xmlns:a16="http://schemas.microsoft.com/office/drawing/2014/main" id="{66AA4DF3-AB6F-4830-83A7-3C90D01A832F}"/>
                  </a:ext>
                </a:extLst>
              </p:cNvPr>
              <p:cNvPicPr>
                <a:picLocks noChangeAspect="1"/>
              </p:cNvPicPr>
              <p:nvPr/>
            </p:nvPicPr>
            <p:blipFill rotWithShape="1">
              <a:blip r:embed="rId3"/>
              <a:srcRect t="65066"/>
              <a:stretch/>
            </p:blipFill>
            <p:spPr>
              <a:xfrm>
                <a:off x="428510" y="3319262"/>
                <a:ext cx="4973934" cy="2395775"/>
              </a:xfrm>
              <a:prstGeom prst="rect">
                <a:avLst/>
              </a:prstGeom>
            </p:spPr>
          </p:pic>
        </p:grpSp>
        <p:grpSp>
          <p:nvGrpSpPr>
            <p:cNvPr id="25" name="Group 24">
              <a:extLst>
                <a:ext uri="{FF2B5EF4-FFF2-40B4-BE49-F238E27FC236}">
                  <a16:creationId xmlns:a16="http://schemas.microsoft.com/office/drawing/2014/main" id="{28C1CB57-A975-4049-A357-3ABE5FD8D214}"/>
                </a:ext>
              </a:extLst>
            </p:cNvPr>
            <p:cNvGrpSpPr/>
            <p:nvPr/>
          </p:nvGrpSpPr>
          <p:grpSpPr>
            <a:xfrm>
              <a:off x="5402444" y="2283793"/>
              <a:ext cx="4973934" cy="3800099"/>
              <a:chOff x="5402444" y="2283793"/>
              <a:chExt cx="4973934" cy="3800099"/>
            </a:xfrm>
          </p:grpSpPr>
          <p:pic>
            <p:nvPicPr>
              <p:cNvPr id="28" name="Picture 27">
                <a:extLst>
                  <a:ext uri="{FF2B5EF4-FFF2-40B4-BE49-F238E27FC236}">
                    <a16:creationId xmlns:a16="http://schemas.microsoft.com/office/drawing/2014/main" id="{3F0EAFB9-4A89-4425-9A8D-06D8B73020E5}"/>
                  </a:ext>
                </a:extLst>
              </p:cNvPr>
              <p:cNvPicPr>
                <a:picLocks noChangeAspect="1"/>
              </p:cNvPicPr>
              <p:nvPr/>
            </p:nvPicPr>
            <p:blipFill rotWithShape="1">
              <a:blip r:embed="rId3"/>
              <a:srcRect t="16409" b="34982"/>
              <a:stretch/>
            </p:blipFill>
            <p:spPr>
              <a:xfrm>
                <a:off x="5402444" y="2750256"/>
                <a:ext cx="4973934" cy="3333636"/>
              </a:xfrm>
              <a:prstGeom prst="rect">
                <a:avLst/>
              </a:prstGeom>
            </p:spPr>
          </p:pic>
          <p:pic>
            <p:nvPicPr>
              <p:cNvPr id="29" name="Picture 28">
                <a:extLst>
                  <a:ext uri="{FF2B5EF4-FFF2-40B4-BE49-F238E27FC236}">
                    <a16:creationId xmlns:a16="http://schemas.microsoft.com/office/drawing/2014/main" id="{B2E6E33A-63A5-4622-A158-AFC3ECA9DF01}"/>
                  </a:ext>
                </a:extLst>
              </p:cNvPr>
              <p:cNvPicPr>
                <a:picLocks noChangeAspect="1"/>
              </p:cNvPicPr>
              <p:nvPr/>
            </p:nvPicPr>
            <p:blipFill rotWithShape="1">
              <a:blip r:embed="rId3"/>
              <a:srcRect b="92822"/>
              <a:stretch/>
            </p:blipFill>
            <p:spPr>
              <a:xfrm>
                <a:off x="5402444" y="2283793"/>
                <a:ext cx="4973934" cy="492267"/>
              </a:xfrm>
              <a:prstGeom prst="rect">
                <a:avLst/>
              </a:prstGeom>
            </p:spPr>
          </p:pic>
        </p:grpSp>
        <p:pic>
          <p:nvPicPr>
            <p:cNvPr id="26" name="Picture 25">
              <a:extLst>
                <a:ext uri="{FF2B5EF4-FFF2-40B4-BE49-F238E27FC236}">
                  <a16:creationId xmlns:a16="http://schemas.microsoft.com/office/drawing/2014/main" id="{CD406BBA-2289-4526-AE6D-960701FDF373}"/>
                </a:ext>
              </a:extLst>
            </p:cNvPr>
            <p:cNvPicPr>
              <a:picLocks noChangeAspect="1"/>
            </p:cNvPicPr>
            <p:nvPr/>
          </p:nvPicPr>
          <p:blipFill rotWithShape="1">
            <a:blip r:embed="rId4"/>
            <a:srcRect t="14081" b="14075"/>
            <a:stretch/>
          </p:blipFill>
          <p:spPr>
            <a:xfrm>
              <a:off x="961019" y="5715037"/>
              <a:ext cx="4010025" cy="643266"/>
            </a:xfrm>
            <a:prstGeom prst="rect">
              <a:avLst/>
            </a:prstGeom>
          </p:spPr>
        </p:pic>
      </p:grpSp>
      <p:grpSp>
        <p:nvGrpSpPr>
          <p:cNvPr id="8" name="Group 7">
            <a:extLst>
              <a:ext uri="{FF2B5EF4-FFF2-40B4-BE49-F238E27FC236}">
                <a16:creationId xmlns:a16="http://schemas.microsoft.com/office/drawing/2014/main" id="{D175D63E-D9C3-49D3-AF94-B0C0083D1C4D}"/>
              </a:ext>
            </a:extLst>
          </p:cNvPr>
          <p:cNvGrpSpPr>
            <a:grpSpLocks noChangeAspect="1"/>
          </p:cNvGrpSpPr>
          <p:nvPr/>
        </p:nvGrpSpPr>
        <p:grpSpPr>
          <a:xfrm>
            <a:off x="10866483" y="2001479"/>
            <a:ext cx="1114356" cy="3872459"/>
            <a:chOff x="10076287" y="2068875"/>
            <a:chExt cx="1239344" cy="4306800"/>
          </a:xfrm>
        </p:grpSpPr>
        <p:pic>
          <p:nvPicPr>
            <p:cNvPr id="34" name="Picture 33">
              <a:extLst>
                <a:ext uri="{FF2B5EF4-FFF2-40B4-BE49-F238E27FC236}">
                  <a16:creationId xmlns:a16="http://schemas.microsoft.com/office/drawing/2014/main" id="{EA00E077-BCF9-4B63-A579-B44E9F631A65}"/>
                </a:ext>
              </a:extLst>
            </p:cNvPr>
            <p:cNvPicPr>
              <a:picLocks noChangeAspect="1"/>
            </p:cNvPicPr>
            <p:nvPr/>
          </p:nvPicPr>
          <p:blipFill rotWithShape="1">
            <a:blip r:embed="rId5"/>
            <a:srcRect l="49620" r="34294"/>
            <a:stretch/>
          </p:blipFill>
          <p:spPr>
            <a:xfrm>
              <a:off x="10095337" y="4215675"/>
              <a:ext cx="1140797" cy="1065514"/>
            </a:xfrm>
            <a:prstGeom prst="rect">
              <a:avLst/>
            </a:prstGeom>
          </p:spPr>
        </p:pic>
        <p:pic>
          <p:nvPicPr>
            <p:cNvPr id="35" name="Picture 34">
              <a:extLst>
                <a:ext uri="{FF2B5EF4-FFF2-40B4-BE49-F238E27FC236}">
                  <a16:creationId xmlns:a16="http://schemas.microsoft.com/office/drawing/2014/main" id="{D56B84D1-8B96-4046-9CA4-3B7A39B42AB1}"/>
                </a:ext>
              </a:extLst>
            </p:cNvPr>
            <p:cNvPicPr>
              <a:picLocks noChangeAspect="1"/>
            </p:cNvPicPr>
            <p:nvPr/>
          </p:nvPicPr>
          <p:blipFill rotWithShape="1">
            <a:blip r:embed="rId5"/>
            <a:srcRect l="17637" r="66277"/>
            <a:stretch/>
          </p:blipFill>
          <p:spPr>
            <a:xfrm>
              <a:off x="10076287" y="2068875"/>
              <a:ext cx="1140797" cy="1065514"/>
            </a:xfrm>
            <a:prstGeom prst="rect">
              <a:avLst/>
            </a:prstGeom>
          </p:spPr>
        </p:pic>
        <p:pic>
          <p:nvPicPr>
            <p:cNvPr id="39" name="Picture 38">
              <a:extLst>
                <a:ext uri="{FF2B5EF4-FFF2-40B4-BE49-F238E27FC236}">
                  <a16:creationId xmlns:a16="http://schemas.microsoft.com/office/drawing/2014/main" id="{345B4FF0-EE0C-485E-963E-025403C41997}"/>
                </a:ext>
              </a:extLst>
            </p:cNvPr>
            <p:cNvPicPr>
              <a:picLocks noChangeAspect="1"/>
            </p:cNvPicPr>
            <p:nvPr/>
          </p:nvPicPr>
          <p:blipFill rotWithShape="1">
            <a:blip r:embed="rId5"/>
            <a:srcRect l="65348" r="17759"/>
            <a:stretch/>
          </p:blipFill>
          <p:spPr>
            <a:xfrm>
              <a:off x="10117595" y="5310161"/>
              <a:ext cx="1198036" cy="1065514"/>
            </a:xfrm>
            <a:prstGeom prst="rect">
              <a:avLst/>
            </a:prstGeom>
          </p:spPr>
        </p:pic>
        <p:pic>
          <p:nvPicPr>
            <p:cNvPr id="40" name="Picture 39">
              <a:extLst>
                <a:ext uri="{FF2B5EF4-FFF2-40B4-BE49-F238E27FC236}">
                  <a16:creationId xmlns:a16="http://schemas.microsoft.com/office/drawing/2014/main" id="{CC8F2879-9940-492F-9E43-290D16E372E1}"/>
                </a:ext>
              </a:extLst>
            </p:cNvPr>
            <p:cNvPicPr>
              <a:picLocks noChangeAspect="1"/>
            </p:cNvPicPr>
            <p:nvPr/>
          </p:nvPicPr>
          <p:blipFill rotWithShape="1">
            <a:blip r:embed="rId5"/>
            <a:srcRect l="33812" r="50012"/>
            <a:stretch/>
          </p:blipFill>
          <p:spPr>
            <a:xfrm>
              <a:off x="10104892" y="3121189"/>
              <a:ext cx="1147124" cy="1065514"/>
            </a:xfrm>
            <a:prstGeom prst="rect">
              <a:avLst/>
            </a:prstGeom>
          </p:spPr>
        </p:pic>
      </p:grpSp>
      <p:grpSp>
        <p:nvGrpSpPr>
          <p:cNvPr id="43" name="Group 42">
            <a:extLst>
              <a:ext uri="{FF2B5EF4-FFF2-40B4-BE49-F238E27FC236}">
                <a16:creationId xmlns:a16="http://schemas.microsoft.com/office/drawing/2014/main" id="{596B2291-4E4C-42F1-AB93-F85CEEF5035A}"/>
              </a:ext>
            </a:extLst>
          </p:cNvPr>
          <p:cNvGrpSpPr>
            <a:grpSpLocks noChangeAspect="1"/>
          </p:cNvGrpSpPr>
          <p:nvPr/>
        </p:nvGrpSpPr>
        <p:grpSpPr>
          <a:xfrm>
            <a:off x="10775961" y="1183404"/>
            <a:ext cx="1274739" cy="4850037"/>
            <a:chOff x="6861891" y="2967721"/>
            <a:chExt cx="2027403" cy="3223353"/>
          </a:xfrm>
        </p:grpSpPr>
        <p:sp>
          <p:nvSpPr>
            <p:cNvPr id="44" name="Rectangle 43">
              <a:extLst>
                <a:ext uri="{FF2B5EF4-FFF2-40B4-BE49-F238E27FC236}">
                  <a16:creationId xmlns:a16="http://schemas.microsoft.com/office/drawing/2014/main" id="{092E0DEF-544D-4E15-98AB-21D507047057}"/>
                </a:ext>
              </a:extLst>
            </p:cNvPr>
            <p:cNvSpPr/>
            <p:nvPr/>
          </p:nvSpPr>
          <p:spPr>
            <a:xfrm>
              <a:off x="6974858" y="3018057"/>
              <a:ext cx="1801468" cy="444724"/>
            </a:xfrm>
            <a:prstGeom prst="rect">
              <a:avLst/>
            </a:prstGeom>
          </p:spPr>
          <p:txBody>
            <a:bodyPr wrap="square">
              <a:spAutoFit/>
            </a:bodyPr>
            <a:lstStyle/>
            <a:p>
              <a:pPr algn="ctr"/>
              <a:r>
                <a:rPr lang="en-GB" sz="1200" b="1">
                  <a:solidFill>
                    <a:schemeClr val="tx2"/>
                  </a:solidFill>
                  <a:latin typeface="+mn-lt"/>
                  <a:cs typeface="Calibri" panose="020F0502020204030204" pitchFamily="34" charset="0"/>
                </a:rPr>
                <a:t>Relevant ‘Direct’ SDGs </a:t>
              </a:r>
            </a:p>
          </p:txBody>
        </p:sp>
        <p:sp>
          <p:nvSpPr>
            <p:cNvPr id="45" name="Rectangle: Rounded Corners 44">
              <a:extLst>
                <a:ext uri="{FF2B5EF4-FFF2-40B4-BE49-F238E27FC236}">
                  <a16:creationId xmlns:a16="http://schemas.microsoft.com/office/drawing/2014/main" id="{9B286F3B-ADC5-4634-B9D3-4DF4F188227A}"/>
                </a:ext>
              </a:extLst>
            </p:cNvPr>
            <p:cNvSpPr/>
            <p:nvPr/>
          </p:nvSpPr>
          <p:spPr bwMode="auto">
            <a:xfrm>
              <a:off x="6861891" y="2967721"/>
              <a:ext cx="2027403" cy="3223353"/>
            </a:xfrm>
            <a:prstGeom prst="roundRect">
              <a:avLst/>
            </a:prstGeom>
            <a:noFill/>
            <a:ln w="19050" cap="flat" cmpd="sng" algn="ctr">
              <a:solidFill>
                <a:schemeClr val="accent4">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914400"/>
              <a:endParaRPr lang="en-GB" sz="1600">
                <a:latin typeface="Myriad Pro Light" pitchFamily="34" charset="0"/>
              </a:endParaRPr>
            </a:p>
          </p:txBody>
        </p:sp>
      </p:grpSp>
    </p:spTree>
    <p:extLst>
      <p:ext uri="{BB962C8B-B14F-4D97-AF65-F5344CB8AC3E}">
        <p14:creationId xmlns:p14="http://schemas.microsoft.com/office/powerpoint/2010/main" val="86368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26</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Why Guinness for sustainable energy?</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838200" y="989014"/>
            <a:ext cx="10515600" cy="5284672"/>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b="1">
                <a:solidFill>
                  <a:schemeClr val="tx2"/>
                </a:solidFill>
              </a:rPr>
              <a:t>Experience in energy </a:t>
            </a:r>
            <a:r>
              <a:rPr lang="en-US" sz="1600">
                <a:solidFill>
                  <a:schemeClr val="tx2"/>
                </a:solidFill>
              </a:rPr>
              <a:t>23+ year track record. The Guinness investment team therefore has a strong understanding of the energy transition, from both a conventional and sustainable energy perspective. </a:t>
            </a:r>
          </a:p>
          <a:p>
            <a:pPr marL="285750" indent="-285750">
              <a:lnSpc>
                <a:spcPct val="150000"/>
              </a:lnSpc>
              <a:buFont typeface="Arial" panose="020B0604020202020204" pitchFamily="34" charset="0"/>
              <a:buChar char="•"/>
            </a:pPr>
            <a:endParaRPr lang="en-US" sz="1600">
              <a:solidFill>
                <a:schemeClr val="tx2"/>
              </a:solidFill>
            </a:endParaRPr>
          </a:p>
          <a:p>
            <a:pPr marL="285750" indent="-285750">
              <a:lnSpc>
                <a:spcPct val="150000"/>
              </a:lnSpc>
              <a:buFont typeface="Arial" panose="020B0604020202020204" pitchFamily="34" charset="0"/>
              <a:buChar char="•"/>
            </a:pPr>
            <a:r>
              <a:rPr lang="en-US" sz="1600" b="1">
                <a:solidFill>
                  <a:schemeClr val="tx2"/>
                </a:solidFill>
              </a:rPr>
              <a:t>Intelligent universe design </a:t>
            </a:r>
            <a:r>
              <a:rPr lang="en-US" sz="1600">
                <a:solidFill>
                  <a:schemeClr val="tx2"/>
                </a:solidFill>
              </a:rPr>
              <a:t>Guinness has built an intelligent universe of around 250 stocks, covering the breadth of the sustainable energy sector from electrification and efficiency to equipment and generation.  This universe is specific to Guinness.  </a:t>
            </a:r>
          </a:p>
          <a:p>
            <a:pPr marL="285750" indent="-285750">
              <a:lnSpc>
                <a:spcPct val="150000"/>
              </a:lnSpc>
              <a:buFont typeface="Arial" panose="020B0604020202020204" pitchFamily="34" charset="0"/>
              <a:buChar char="•"/>
            </a:pPr>
            <a:endParaRPr lang="en-US" sz="1600">
              <a:solidFill>
                <a:schemeClr val="tx2"/>
              </a:solidFill>
            </a:endParaRPr>
          </a:p>
          <a:p>
            <a:pPr marL="285750" indent="-285750">
              <a:lnSpc>
                <a:spcPct val="150000"/>
              </a:lnSpc>
              <a:buFont typeface="Arial" panose="020B0604020202020204" pitchFamily="34" charset="0"/>
              <a:buChar char="•"/>
            </a:pPr>
            <a:r>
              <a:rPr lang="en-US" sz="1600" b="1">
                <a:solidFill>
                  <a:schemeClr val="tx2"/>
                </a:solidFill>
              </a:rPr>
              <a:t>Attractive portfolio characteristics </a:t>
            </a:r>
            <a:r>
              <a:rPr lang="en-US" sz="1600">
                <a:solidFill>
                  <a:schemeClr val="tx2"/>
                </a:solidFill>
              </a:rPr>
              <a:t>The Guinness sustainable energy portfolio has better expected growth prospects than the MSCI World and trades at a P/E premium.</a:t>
            </a:r>
          </a:p>
          <a:p>
            <a:pPr marL="285750" indent="-285750">
              <a:lnSpc>
                <a:spcPct val="150000"/>
              </a:lnSpc>
              <a:buFont typeface="Arial" panose="020B0604020202020204" pitchFamily="34" charset="0"/>
              <a:buChar char="•"/>
            </a:pPr>
            <a:endParaRPr lang="en-US" sz="1600">
              <a:solidFill>
                <a:schemeClr val="tx2"/>
              </a:solidFill>
            </a:endParaRPr>
          </a:p>
          <a:p>
            <a:pPr marL="285750" indent="-285750">
              <a:lnSpc>
                <a:spcPct val="150000"/>
              </a:lnSpc>
              <a:buFont typeface="Arial" panose="020B0604020202020204" pitchFamily="34" charset="0"/>
              <a:buChar char="•"/>
            </a:pPr>
            <a:r>
              <a:rPr lang="en-US" sz="1600" b="1">
                <a:solidFill>
                  <a:schemeClr val="tx2"/>
                </a:solidFill>
              </a:rPr>
              <a:t>Fund is impact aligned </a:t>
            </a:r>
            <a:r>
              <a:rPr lang="en-US" sz="1600">
                <a:solidFill>
                  <a:schemeClr val="tx2"/>
                </a:solidFill>
              </a:rPr>
              <a:t>The Guinness Sustainable Energy Fund, designated as Article 9 under EU SFDR, invests in companies playing a key role in global </a:t>
            </a:r>
            <a:r>
              <a:rPr lang="en-US" sz="1600" err="1">
                <a:solidFill>
                  <a:schemeClr val="tx2"/>
                </a:solidFill>
              </a:rPr>
              <a:t>decarbonisation</a:t>
            </a:r>
            <a:r>
              <a:rPr lang="en-US" sz="1600">
                <a:solidFill>
                  <a:schemeClr val="tx2"/>
                </a:solidFill>
              </a:rPr>
              <a:t> and provides a vehicle for investors to align their capital with this positive impact.</a:t>
            </a:r>
          </a:p>
        </p:txBody>
      </p:sp>
    </p:spTree>
    <p:custDataLst>
      <p:tags r:id="rId1"/>
    </p:custDataLst>
    <p:extLst>
      <p:ext uri="{BB962C8B-B14F-4D97-AF65-F5344CB8AC3E}">
        <p14:creationId xmlns:p14="http://schemas.microsoft.com/office/powerpoint/2010/main" val="1055776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1D808B-8CBF-4DCC-B5A1-14522EEBFE8E}"/>
              </a:ext>
            </a:extLst>
          </p:cNvPr>
          <p:cNvSpPr>
            <a:spLocks noGrp="1"/>
          </p:cNvSpPr>
          <p:nvPr>
            <p:ph idx="1"/>
          </p:nvPr>
        </p:nvSpPr>
        <p:spPr>
          <a:xfrm>
            <a:off x="838200" y="2028825"/>
            <a:ext cx="10515600" cy="2819400"/>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defTabSz="457200" fontAlgn="base">
              <a:lnSpc>
                <a:spcPct val="150000"/>
              </a:lnSpc>
              <a:spcBef>
                <a:spcPct val="0"/>
              </a:spcBef>
              <a:spcAft>
                <a:spcPct val="0"/>
              </a:spcAft>
            </a:pPr>
            <a:r>
              <a:rPr lang="en-GB" altLang="en-US" sz="1600"/>
              <a:t>The transition to a sustainable energy system will driven as much by economics as climate concerns</a:t>
            </a:r>
          </a:p>
          <a:p>
            <a:pPr marL="285750" indent="-285750" defTabSz="457200" fontAlgn="base">
              <a:lnSpc>
                <a:spcPct val="150000"/>
              </a:lnSpc>
              <a:spcBef>
                <a:spcPct val="0"/>
              </a:spcBef>
              <a:spcAft>
                <a:spcPct val="0"/>
              </a:spcAft>
            </a:pPr>
            <a:endParaRPr lang="en-GB" altLang="en-US" sz="1600"/>
          </a:p>
          <a:p>
            <a:pPr marL="285750" indent="-285750" defTabSz="457200" fontAlgn="base">
              <a:lnSpc>
                <a:spcPct val="150000"/>
              </a:lnSpc>
              <a:spcBef>
                <a:spcPct val="0"/>
              </a:spcBef>
              <a:spcAft>
                <a:spcPct val="0"/>
              </a:spcAft>
            </a:pPr>
            <a:r>
              <a:rPr lang="en-GB" altLang="en-US" sz="1600"/>
              <a:t>The sustainable energy transition offers multiple investment themes that likely see secular growth for 20-30 years</a:t>
            </a:r>
          </a:p>
          <a:p>
            <a:pPr marL="285750" indent="-285750" defTabSz="457200" fontAlgn="base">
              <a:lnSpc>
                <a:spcPct val="150000"/>
              </a:lnSpc>
              <a:spcBef>
                <a:spcPct val="0"/>
              </a:spcBef>
              <a:spcAft>
                <a:spcPct val="0"/>
              </a:spcAft>
            </a:pPr>
            <a:endParaRPr lang="en-GB" altLang="en-US" sz="1600"/>
          </a:p>
          <a:p>
            <a:pPr marL="285750" indent="-285750" defTabSz="457200" fontAlgn="base">
              <a:lnSpc>
                <a:spcPct val="150000"/>
              </a:lnSpc>
              <a:spcBef>
                <a:spcPct val="0"/>
              </a:spcBef>
              <a:spcAft>
                <a:spcPct val="0"/>
              </a:spcAft>
            </a:pPr>
            <a:r>
              <a:rPr lang="en-GB" altLang="en-US" sz="1600"/>
              <a:t>The Guinness Sustainable Energy Fund is designed to capitalise on these opportunities</a:t>
            </a:r>
          </a:p>
          <a:p>
            <a:pPr marL="285750" indent="-285750" defTabSz="457200" fontAlgn="base">
              <a:lnSpc>
                <a:spcPct val="150000"/>
              </a:lnSpc>
              <a:spcBef>
                <a:spcPct val="0"/>
              </a:spcBef>
              <a:spcAft>
                <a:spcPct val="0"/>
              </a:spcAft>
            </a:pPr>
            <a:endParaRPr lang="en-GB" altLang="en-US" sz="1600"/>
          </a:p>
          <a:p>
            <a:pPr marL="285750" indent="-285750" defTabSz="457200" fontAlgn="base">
              <a:lnSpc>
                <a:spcPct val="150000"/>
              </a:lnSpc>
              <a:spcBef>
                <a:spcPct val="0"/>
              </a:spcBef>
              <a:spcAft>
                <a:spcPct val="0"/>
              </a:spcAft>
            </a:pPr>
            <a:endParaRPr lang="en-GB" altLang="en-US" sz="1600"/>
          </a:p>
          <a:p>
            <a:pPr marL="285750" indent="-285750" defTabSz="457200" fontAlgn="base">
              <a:lnSpc>
                <a:spcPct val="150000"/>
              </a:lnSpc>
              <a:spcBef>
                <a:spcPct val="0"/>
              </a:spcBef>
              <a:spcAft>
                <a:spcPct val="0"/>
              </a:spcAft>
            </a:pPr>
            <a:endParaRPr lang="en-GB" altLang="en-US" sz="1600"/>
          </a:p>
          <a:p>
            <a:pPr marL="285750" indent="-285750" defTabSz="457200" fontAlgn="base">
              <a:lnSpc>
                <a:spcPct val="150000"/>
              </a:lnSpc>
              <a:spcBef>
                <a:spcPct val="0"/>
              </a:spcBef>
              <a:spcAft>
                <a:spcPct val="0"/>
              </a:spcAft>
            </a:pPr>
            <a:endParaRPr lang="en-GB" sz="1600"/>
          </a:p>
        </p:txBody>
      </p:sp>
      <p:sp>
        <p:nvSpPr>
          <p:cNvPr id="2" name="Slide Number Placeholder 1">
            <a:extLst>
              <a:ext uri="{FF2B5EF4-FFF2-40B4-BE49-F238E27FC236}">
                <a16:creationId xmlns:a16="http://schemas.microsoft.com/office/drawing/2014/main" id="{97BBB183-EB1B-4895-BB9E-F5A15BEA431E}"/>
              </a:ext>
            </a:extLst>
          </p:cNvPr>
          <p:cNvSpPr>
            <a:spLocks noGrp="1"/>
          </p:cNvSpPr>
          <p:nvPr>
            <p:ph type="sldNum" sz="quarter" idx="12"/>
          </p:nvPr>
        </p:nvSpPr>
        <p:spPr/>
        <p:txBody>
          <a:bodyPr/>
          <a:lstStyle/>
          <a:p>
            <a:pPr>
              <a:defRPr/>
            </a:pPr>
            <a:fld id="{2B3F05D1-5E67-4DAC-9E2A-7161238B5B62}" type="slidenum">
              <a:rPr lang="en-US" altLang="en-US" smtClean="0"/>
              <a:pPr>
                <a:defRPr/>
              </a:pPr>
              <a:t>27</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lstStyle/>
          <a:p>
            <a:pPr eaLnBrk="1" hangingPunct="1"/>
            <a:r>
              <a:rPr lang="en-GB" altLang="en-US">
                <a:cs typeface="Arial" panose="020B0604020202020204" pitchFamily="34" charset="0"/>
              </a:rPr>
              <a:t>Key takeaways</a:t>
            </a:r>
            <a:endParaRPr lang="en-US" altLang="en-US">
              <a:cs typeface="Arial" panose="020B0604020202020204" pitchFamily="34" charset="0"/>
            </a:endParaRPr>
          </a:p>
        </p:txBody>
      </p:sp>
      <p:sp>
        <p:nvSpPr>
          <p:cNvPr id="4" name="Text Placeholder 3">
            <a:extLst>
              <a:ext uri="{FF2B5EF4-FFF2-40B4-BE49-F238E27FC236}">
                <a16:creationId xmlns:a16="http://schemas.microsoft.com/office/drawing/2014/main" id="{C4452006-8441-48C2-91DC-F2D707BADFC1}"/>
              </a:ext>
            </a:extLst>
          </p:cNvPr>
          <p:cNvSpPr>
            <a:spLocks noGrp="1"/>
          </p:cNvSpPr>
          <p:nvPr>
            <p:ph type="body" sz="quarter" idx="13"/>
          </p:nvPr>
        </p:nvSpPr>
        <p:spPr/>
        <p:txBody>
          <a:bodyPr/>
          <a:lstStyle/>
          <a:p>
            <a:r>
              <a:rPr lang="en-US"/>
              <a:t>Guinness Sustainable Energy Fund</a:t>
            </a:r>
          </a:p>
          <a:p>
            <a:endParaRPr lang="en-GB"/>
          </a:p>
        </p:txBody>
      </p:sp>
    </p:spTree>
    <p:extLst>
      <p:ext uri="{BB962C8B-B14F-4D97-AF65-F5344CB8AC3E}">
        <p14:creationId xmlns:p14="http://schemas.microsoft.com/office/powerpoint/2010/main" val="2542595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9DD9D0-2DB2-48DC-8BB6-0362E94877B5}"/>
              </a:ext>
            </a:extLst>
          </p:cNvPr>
          <p:cNvPicPr>
            <a:picLocks noChangeAspect="1"/>
          </p:cNvPicPr>
          <p:nvPr/>
        </p:nvPicPr>
        <p:blipFill>
          <a:blip r:embed="rId3"/>
          <a:stretch>
            <a:fillRect/>
          </a:stretch>
        </p:blipFill>
        <p:spPr>
          <a:xfrm>
            <a:off x="2825568" y="928072"/>
            <a:ext cx="6715997" cy="5746927"/>
          </a:xfrm>
          <a:prstGeom prst="rect">
            <a:avLst/>
          </a:prstGeom>
        </p:spPr>
      </p:pic>
      <p:sp>
        <p:nvSpPr>
          <p:cNvPr id="6" name="Slide Number Placeholder 5">
            <a:extLst>
              <a:ext uri="{FF2B5EF4-FFF2-40B4-BE49-F238E27FC236}">
                <a16:creationId xmlns:a16="http://schemas.microsoft.com/office/drawing/2014/main" id="{61D8AD27-2AFE-44B3-9AD0-EDCC5EA5FD62}"/>
              </a:ext>
            </a:extLst>
          </p:cNvPr>
          <p:cNvSpPr>
            <a:spLocks noGrp="1"/>
          </p:cNvSpPr>
          <p:nvPr>
            <p:ph type="sldNum" sz="quarter" idx="12"/>
          </p:nvPr>
        </p:nvSpPr>
        <p:spPr/>
        <p:txBody>
          <a:bodyPr/>
          <a:lstStyle/>
          <a:p>
            <a:pPr>
              <a:defRPr/>
            </a:pPr>
            <a:fld id="{2B3F05D1-5E67-4DAC-9E2A-7161238B5B62}" type="slidenum">
              <a:rPr lang="en-US" altLang="en-US" smtClean="0"/>
              <a:pPr>
                <a:defRPr/>
              </a:pPr>
              <a:t>28</a:t>
            </a:fld>
            <a:endParaRPr lang="en-US" altLang="en-US"/>
          </a:p>
        </p:txBody>
      </p:sp>
      <p:sp>
        <p:nvSpPr>
          <p:cNvPr id="84994" name="Rectangle 2">
            <a:extLst>
              <a:ext uri="{FF2B5EF4-FFF2-40B4-BE49-F238E27FC236}">
                <a16:creationId xmlns:a16="http://schemas.microsoft.com/office/drawing/2014/main" id="{956623A1-1116-4198-AC00-1C5AAA330C5A}"/>
              </a:ext>
            </a:extLst>
          </p:cNvPr>
          <p:cNvSpPr>
            <a:spLocks noGrp="1" noChangeArrowheads="1"/>
          </p:cNvSpPr>
          <p:nvPr>
            <p:ph type="title"/>
          </p:nvPr>
        </p:nvSpPr>
        <p:spPr/>
        <p:txBody>
          <a:bodyPr>
            <a:normAutofit/>
          </a:bodyPr>
          <a:lstStyle/>
          <a:p>
            <a:pPr eaLnBrk="1" hangingPunct="1"/>
            <a:r>
              <a:rPr lang="en-GB" altLang="en-US" dirty="0"/>
              <a:t>The Guinness Sustainable Energy portfolio</a:t>
            </a:r>
          </a:p>
        </p:txBody>
      </p:sp>
      <p:sp>
        <p:nvSpPr>
          <p:cNvPr id="4" name="Text Placeholder 3">
            <a:extLst>
              <a:ext uri="{FF2B5EF4-FFF2-40B4-BE49-F238E27FC236}">
                <a16:creationId xmlns:a16="http://schemas.microsoft.com/office/drawing/2014/main" id="{D890512C-8BDC-4CE7-B9FC-FD6848FB7C27}"/>
              </a:ext>
            </a:extLst>
          </p:cNvPr>
          <p:cNvSpPr>
            <a:spLocks noGrp="1"/>
          </p:cNvSpPr>
          <p:nvPr>
            <p:ph type="body" sz="quarter" idx="13"/>
          </p:nvPr>
        </p:nvSpPr>
        <p:spPr/>
        <p:txBody>
          <a:bodyPr/>
          <a:lstStyle/>
          <a:p>
            <a:r>
              <a:rPr lang="en-US" dirty="0"/>
              <a:t>Guinness Sustainable Energy Fund</a:t>
            </a:r>
          </a:p>
          <a:p>
            <a:endParaRPr lang="en-GB" dirty="0"/>
          </a:p>
        </p:txBody>
      </p:sp>
      <p:sp>
        <p:nvSpPr>
          <p:cNvPr id="8" name="Text Box 4">
            <a:extLst>
              <a:ext uri="{FF2B5EF4-FFF2-40B4-BE49-F238E27FC236}">
                <a16:creationId xmlns:a16="http://schemas.microsoft.com/office/drawing/2014/main" id="{BA2FAB78-E1A1-48BC-8228-B85C626D4D19}"/>
              </a:ext>
            </a:extLst>
          </p:cNvPr>
          <p:cNvSpPr txBox="1">
            <a:spLocks noChangeArrowheads="1"/>
          </p:cNvSpPr>
          <p:nvPr/>
        </p:nvSpPr>
        <p:spPr bwMode="auto">
          <a:xfrm>
            <a:off x="511198" y="6605472"/>
            <a:ext cx="379746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defTabSz="457212" eaLnBrk="1" hangingPunct="1">
              <a:defRPr sz="800" i="0">
                <a:solidFill>
                  <a:prstClr val="black"/>
                </a:solidFill>
                <a:latin typeface="+mn-lt"/>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r>
              <a:rPr lang="en-GB" altLang="en-US" dirty="0"/>
              <a:t>Source:</a:t>
            </a:r>
            <a:r>
              <a:rPr lang="en-US" altLang="en-US" dirty="0"/>
              <a:t> Guinness Global Investors </a:t>
            </a:r>
            <a:r>
              <a:rPr lang="en-GB" altLang="en-US" dirty="0"/>
              <a:t>(data </a:t>
            </a:r>
            <a:r>
              <a:rPr lang="en-GB" altLang="en-US"/>
              <a:t>at October 31 </a:t>
            </a:r>
            <a:r>
              <a:rPr lang="en-GB" altLang="en-US" dirty="0"/>
              <a:t>2022)</a:t>
            </a:r>
            <a:endParaRPr lang="en-US" altLang="en-US" dirty="0"/>
          </a:p>
        </p:txBody>
      </p:sp>
      <p:sp>
        <p:nvSpPr>
          <p:cNvPr id="7" name="Content Placeholder 4">
            <a:extLst>
              <a:ext uri="{FF2B5EF4-FFF2-40B4-BE49-F238E27FC236}">
                <a16:creationId xmlns:a16="http://schemas.microsoft.com/office/drawing/2014/main" id="{A0312ED3-BE8C-4DB3-8D3A-5D2D9F74101B}"/>
              </a:ext>
            </a:extLst>
          </p:cNvPr>
          <p:cNvSpPr txBox="1">
            <a:spLocks/>
          </p:cNvSpPr>
          <p:nvPr/>
        </p:nvSpPr>
        <p:spPr>
          <a:xfrm>
            <a:off x="317234" y="4382647"/>
            <a:ext cx="1489052" cy="2014863"/>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GB" sz="800" i="0">
                <a:solidFill>
                  <a:schemeClr val="tx2"/>
                </a:solidFill>
                <a:latin typeface="Montserrat Light" panose="00000400000000000000" pitchFamily="2" charset="0"/>
                <a:ea typeface="Calibri"/>
                <a:cs typeface="Times New Roman"/>
              </a:rPr>
              <a:t>Source:  Guinness Asset Management, Bloomberg (data as at 30.09.2022)</a:t>
            </a:r>
          </a:p>
          <a:p>
            <a:pPr marL="0" indent="0">
              <a:spcBef>
                <a:spcPts val="0"/>
              </a:spcBef>
              <a:spcAft>
                <a:spcPts val="0"/>
              </a:spcAft>
              <a:buNone/>
            </a:pPr>
            <a:r>
              <a:rPr lang="en-GB" sz="800" i="0">
                <a:solidFill>
                  <a:schemeClr val="tx2"/>
                </a:solidFill>
                <a:latin typeface="Montserrat Light" panose="00000400000000000000" pitchFamily="2" charset="0"/>
                <a:ea typeface="Calibri"/>
                <a:cs typeface="Times New Roman"/>
              </a:rPr>
              <a:t>By receipt of this presentation document in either hard or soft copy, the recipient agrees not to copy, disclose, disseminate or use this information other than in their own fund selection process. Note: this portfolio data is Confidential Information that, until the 10th day of each month, is not in the public domain. </a:t>
            </a:r>
          </a:p>
        </p:txBody>
      </p:sp>
    </p:spTree>
    <p:extLst>
      <p:ext uri="{BB962C8B-B14F-4D97-AF65-F5344CB8AC3E}">
        <p14:creationId xmlns:p14="http://schemas.microsoft.com/office/powerpoint/2010/main" val="271115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AD1A47-B145-4473-9932-044A3C0897A3}"/>
              </a:ext>
            </a:extLst>
          </p:cNvPr>
          <p:cNvSpPr>
            <a:spLocks noGrp="1"/>
          </p:cNvSpPr>
          <p:nvPr>
            <p:ph type="sldNum" sz="quarter" idx="12"/>
          </p:nvPr>
        </p:nvSpPr>
        <p:spPr/>
        <p:txBody>
          <a:bodyPr/>
          <a:lstStyle/>
          <a:p>
            <a:fld id="{80C09EF9-B2B1-4CDF-A903-08D723B35DB9}" type="slidenum">
              <a:rPr lang="en-GB" smtClean="0"/>
              <a:t>2</a:t>
            </a:fld>
            <a:endParaRPr lang="en-GB"/>
          </a:p>
        </p:txBody>
      </p:sp>
      <p:pic>
        <p:nvPicPr>
          <p:cNvPr id="5" name="Picture 4" descr="A picture containing tree, outdoor, building, old&#10;&#10;Description automatically generated">
            <a:extLst>
              <a:ext uri="{FF2B5EF4-FFF2-40B4-BE49-F238E27FC236}">
                <a16:creationId xmlns:a16="http://schemas.microsoft.com/office/drawing/2014/main" id="{1504A6BC-ED8B-46D5-83BA-9F8F0F9CBAB2}"/>
              </a:ext>
            </a:extLst>
          </p:cNvPr>
          <p:cNvPicPr>
            <a:picLocks noChangeAspect="1"/>
          </p:cNvPicPr>
          <p:nvPr/>
        </p:nvPicPr>
        <p:blipFill rotWithShape="1">
          <a:blip r:embed="rId3">
            <a:extLst>
              <a:ext uri="{28A0092B-C50C-407E-A947-70E740481C1C}">
                <a14:useLocalDpi xmlns:a14="http://schemas.microsoft.com/office/drawing/2010/main" val="0"/>
              </a:ext>
            </a:extLst>
          </a:blip>
          <a:srcRect l="28043" r="33596" b="13226"/>
          <a:stretch/>
        </p:blipFill>
        <p:spPr>
          <a:xfrm>
            <a:off x="1" y="0"/>
            <a:ext cx="4562376" cy="6858001"/>
          </a:xfrm>
          <a:prstGeom prst="rect">
            <a:avLst/>
          </a:prstGeom>
        </p:spPr>
      </p:pic>
      <p:sp>
        <p:nvSpPr>
          <p:cNvPr id="7" name="Title 2">
            <a:extLst>
              <a:ext uri="{FF2B5EF4-FFF2-40B4-BE49-F238E27FC236}">
                <a16:creationId xmlns:a16="http://schemas.microsoft.com/office/drawing/2014/main" id="{1DF7BF59-8B25-470B-8A47-CF0E28149AF1}"/>
              </a:ext>
            </a:extLst>
          </p:cNvPr>
          <p:cNvSpPr txBox="1">
            <a:spLocks/>
          </p:cNvSpPr>
          <p:nvPr/>
        </p:nvSpPr>
        <p:spPr>
          <a:xfrm>
            <a:off x="413494" y="556751"/>
            <a:ext cx="3529855" cy="2022375"/>
          </a:xfrm>
          <a:prstGeom prst="rect">
            <a:avLst/>
          </a:prstGeom>
        </p:spPr>
        <p:txBody>
          <a:bodyPr/>
          <a:lstStyle>
            <a:lvl1pPr algn="l" rtl="0" eaLnBrk="0" fontAlgn="base" hangingPunct="0">
              <a:spcBef>
                <a:spcPct val="0"/>
              </a:spcBef>
              <a:spcAft>
                <a:spcPct val="0"/>
              </a:spcAft>
              <a:defRPr sz="24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400">
                <a:solidFill>
                  <a:schemeClr val="tx1"/>
                </a:solidFill>
                <a:latin typeface="Myriad Pro Light" pitchFamily="34" charset="0"/>
              </a:defRPr>
            </a:lvl2pPr>
            <a:lvl3pPr algn="l" rtl="0" eaLnBrk="0" fontAlgn="base" hangingPunct="0">
              <a:spcBef>
                <a:spcPct val="0"/>
              </a:spcBef>
              <a:spcAft>
                <a:spcPct val="0"/>
              </a:spcAft>
              <a:defRPr sz="2400">
                <a:solidFill>
                  <a:schemeClr val="tx1"/>
                </a:solidFill>
                <a:latin typeface="Myriad Pro Light" pitchFamily="34" charset="0"/>
              </a:defRPr>
            </a:lvl3pPr>
            <a:lvl4pPr algn="l" rtl="0" eaLnBrk="0" fontAlgn="base" hangingPunct="0">
              <a:spcBef>
                <a:spcPct val="0"/>
              </a:spcBef>
              <a:spcAft>
                <a:spcPct val="0"/>
              </a:spcAft>
              <a:defRPr sz="2400">
                <a:solidFill>
                  <a:schemeClr val="tx1"/>
                </a:solidFill>
                <a:latin typeface="Myriad Pro Light" pitchFamily="34" charset="0"/>
              </a:defRPr>
            </a:lvl4pPr>
            <a:lvl5pPr algn="l" rtl="0" eaLnBrk="0" fontAlgn="base" hangingPunct="0">
              <a:spcBef>
                <a:spcPct val="0"/>
              </a:spcBef>
              <a:spcAft>
                <a:spcPct val="0"/>
              </a:spcAft>
              <a:defRPr sz="2400">
                <a:solidFill>
                  <a:schemeClr val="tx1"/>
                </a:solidFill>
                <a:latin typeface="Myriad Pro Light" pitchFamily="34" charset="0"/>
              </a:defRPr>
            </a:lvl5pPr>
            <a:lvl6pPr marL="457200" algn="l" rtl="0" fontAlgn="base">
              <a:spcBef>
                <a:spcPct val="0"/>
              </a:spcBef>
              <a:spcAft>
                <a:spcPct val="0"/>
              </a:spcAft>
              <a:defRPr sz="2400">
                <a:solidFill>
                  <a:schemeClr val="tx1"/>
                </a:solidFill>
                <a:latin typeface="Myriad Pro Light" pitchFamily="34" charset="0"/>
              </a:defRPr>
            </a:lvl6pPr>
            <a:lvl7pPr marL="914400" algn="l" rtl="0" fontAlgn="base">
              <a:spcBef>
                <a:spcPct val="0"/>
              </a:spcBef>
              <a:spcAft>
                <a:spcPct val="0"/>
              </a:spcAft>
              <a:defRPr sz="2400">
                <a:solidFill>
                  <a:schemeClr val="tx1"/>
                </a:solidFill>
                <a:latin typeface="Myriad Pro Light" pitchFamily="34" charset="0"/>
              </a:defRPr>
            </a:lvl7pPr>
            <a:lvl8pPr marL="1371600" algn="l" rtl="0" fontAlgn="base">
              <a:spcBef>
                <a:spcPct val="0"/>
              </a:spcBef>
              <a:spcAft>
                <a:spcPct val="0"/>
              </a:spcAft>
              <a:defRPr sz="2400">
                <a:solidFill>
                  <a:schemeClr val="tx1"/>
                </a:solidFill>
                <a:latin typeface="Myriad Pro Light" pitchFamily="34" charset="0"/>
              </a:defRPr>
            </a:lvl8pPr>
            <a:lvl9pPr marL="1828800" algn="l" rtl="0" fontAlgn="base">
              <a:spcBef>
                <a:spcPct val="0"/>
              </a:spcBef>
              <a:spcAft>
                <a:spcPct val="0"/>
              </a:spcAft>
              <a:defRPr sz="2400">
                <a:solidFill>
                  <a:schemeClr val="tx1"/>
                </a:solidFill>
                <a:latin typeface="Myriad Pro Light" pitchFamily="34" charset="0"/>
              </a:defRPr>
            </a:lvl9pPr>
          </a:lstStyle>
          <a:p>
            <a:r>
              <a:rPr lang="en-GB" sz="2800" kern="0">
                <a:solidFill>
                  <a:srgbClr val="FFFFFF"/>
                </a:solidFill>
                <a:latin typeface="Montserrat Medium"/>
              </a:rPr>
              <a:t>ABOUT</a:t>
            </a:r>
            <a:br>
              <a:rPr lang="en-GB" kern="0">
                <a:solidFill>
                  <a:srgbClr val="FFFFFF"/>
                </a:solidFill>
                <a:latin typeface="Montserrat Medium"/>
              </a:rPr>
            </a:br>
            <a:r>
              <a:rPr lang="en-GB" kern="0">
                <a:solidFill>
                  <a:srgbClr val="FFFFFF"/>
                </a:solidFill>
                <a:latin typeface="Montserrat Medium"/>
              </a:rPr>
              <a:t>Guinness Sustainable</a:t>
            </a:r>
            <a:br>
              <a:rPr lang="en-GB" kern="0">
                <a:solidFill>
                  <a:srgbClr val="FFFFFF"/>
                </a:solidFill>
                <a:latin typeface="Montserrat Medium"/>
              </a:rPr>
            </a:br>
            <a:r>
              <a:rPr lang="en-GB" kern="0">
                <a:solidFill>
                  <a:srgbClr val="FFFFFF"/>
                </a:solidFill>
                <a:latin typeface="Montserrat Medium"/>
              </a:rPr>
              <a:t>Energy Fund</a:t>
            </a:r>
          </a:p>
        </p:txBody>
      </p:sp>
      <p:grpSp>
        <p:nvGrpSpPr>
          <p:cNvPr id="8" name="Group 7">
            <a:extLst>
              <a:ext uri="{FF2B5EF4-FFF2-40B4-BE49-F238E27FC236}">
                <a16:creationId xmlns:a16="http://schemas.microsoft.com/office/drawing/2014/main" id="{D078396C-40CF-4C72-A660-F896601C77EF}"/>
              </a:ext>
            </a:extLst>
          </p:cNvPr>
          <p:cNvGrpSpPr/>
          <p:nvPr/>
        </p:nvGrpSpPr>
        <p:grpSpPr>
          <a:xfrm>
            <a:off x="4045178" y="224010"/>
            <a:ext cx="3017520" cy="6409980"/>
            <a:chOff x="4045178" y="105900"/>
            <a:chExt cx="3017520" cy="6409980"/>
          </a:xfrm>
        </p:grpSpPr>
        <p:sp>
          <p:nvSpPr>
            <p:cNvPr id="9" name="Oval 8">
              <a:extLst>
                <a:ext uri="{FF2B5EF4-FFF2-40B4-BE49-F238E27FC236}">
                  <a16:creationId xmlns:a16="http://schemas.microsoft.com/office/drawing/2014/main" id="{6CC00067-B172-40D1-8033-92A8FD35AA33}"/>
                </a:ext>
              </a:extLst>
            </p:cNvPr>
            <p:cNvSpPr/>
            <p:nvPr/>
          </p:nvSpPr>
          <p:spPr bwMode="auto">
            <a:xfrm>
              <a:off x="4045178" y="3132600"/>
              <a:ext cx="3017520" cy="3383280"/>
            </a:xfrm>
            <a:prstGeom prst="ellipse">
              <a:avLst/>
            </a:prstGeom>
            <a:solidFill>
              <a:srgbClr val="FFFFFF"/>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000" b="0" i="1" u="none" strike="noStrike" kern="0" cap="none" spc="0" normalizeH="0" baseline="0" noProof="0">
                  <a:ln>
                    <a:noFill/>
                  </a:ln>
                  <a:solidFill>
                    <a:srgbClr val="F1F1F1"/>
                  </a:solidFill>
                  <a:effectLst/>
                  <a:uLnTx/>
                  <a:uFillTx/>
                  <a:latin typeface="Myriad Pro Light" pitchFamily="34" charset="0"/>
                </a:rPr>
                <a:t>1</a:t>
              </a:r>
            </a:p>
            <a:p>
              <a:pPr marL="0" marR="0" lvl="0" indent="0" algn="ctr" defTabSz="914400" eaLnBrk="1" fontAlgn="base" latinLnBrk="0" hangingPunct="1">
                <a:lnSpc>
                  <a:spcPct val="100000"/>
                </a:lnSpc>
                <a:spcBef>
                  <a:spcPct val="50000"/>
                </a:spcBef>
                <a:spcAft>
                  <a:spcPct val="0"/>
                </a:spcAft>
                <a:buClrTx/>
                <a:buSzTx/>
                <a:buFontTx/>
                <a:buNone/>
                <a:tabLst/>
                <a:defRPr/>
              </a:pPr>
              <a:r>
                <a:rPr lang="en-US" sz="2000" i="1" kern="0">
                  <a:solidFill>
                    <a:srgbClr val="F1F1F1"/>
                  </a:solidFill>
                  <a:latin typeface="Myriad Pro Light" pitchFamily="34" charset="0"/>
                </a:rPr>
                <a:t>1</a:t>
              </a:r>
              <a:endParaRPr kumimoji="0" lang="en-GB" sz="2000" b="0" i="1" u="none" strike="noStrike" kern="0" cap="none" spc="0" normalizeH="0" baseline="0" noProof="0">
                <a:ln>
                  <a:noFill/>
                </a:ln>
                <a:solidFill>
                  <a:srgbClr val="F1F1F1"/>
                </a:solidFill>
                <a:effectLst/>
                <a:uLnTx/>
                <a:uFillTx/>
                <a:latin typeface="Myriad Pro Light" pitchFamily="34" charset="0"/>
              </a:endParaRPr>
            </a:p>
          </p:txBody>
        </p:sp>
        <p:sp>
          <p:nvSpPr>
            <p:cNvPr id="10" name="Oval 9">
              <a:extLst>
                <a:ext uri="{FF2B5EF4-FFF2-40B4-BE49-F238E27FC236}">
                  <a16:creationId xmlns:a16="http://schemas.microsoft.com/office/drawing/2014/main" id="{4D1F43FD-1B1F-4316-8B0F-8BA474A84FAE}"/>
                </a:ext>
              </a:extLst>
            </p:cNvPr>
            <p:cNvSpPr/>
            <p:nvPr/>
          </p:nvSpPr>
          <p:spPr bwMode="auto">
            <a:xfrm>
              <a:off x="4045178" y="105900"/>
              <a:ext cx="3017520" cy="3383280"/>
            </a:xfrm>
            <a:prstGeom prst="ellipse">
              <a:avLst/>
            </a:prstGeom>
            <a:solidFill>
              <a:srgbClr val="FFFFFF"/>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000" b="0" i="1" u="none" strike="noStrike" kern="0" cap="none" spc="0" normalizeH="0" baseline="0" noProof="0">
                  <a:ln>
                    <a:noFill/>
                  </a:ln>
                  <a:solidFill>
                    <a:srgbClr val="F1F1F1"/>
                  </a:solidFill>
                  <a:effectLst/>
                  <a:uLnTx/>
                  <a:uFillTx/>
                  <a:latin typeface="Myriad Pro Light" pitchFamily="34" charset="0"/>
                </a:rPr>
                <a:t>1</a:t>
              </a:r>
            </a:p>
            <a:p>
              <a:pPr marL="0" marR="0" lvl="0" indent="0" algn="ctr" defTabSz="914400" eaLnBrk="1" fontAlgn="base" latinLnBrk="0" hangingPunct="1">
                <a:lnSpc>
                  <a:spcPct val="100000"/>
                </a:lnSpc>
                <a:spcBef>
                  <a:spcPct val="50000"/>
                </a:spcBef>
                <a:spcAft>
                  <a:spcPct val="0"/>
                </a:spcAft>
                <a:buClrTx/>
                <a:buSzTx/>
                <a:buFontTx/>
                <a:buNone/>
                <a:tabLst/>
                <a:defRPr/>
              </a:pPr>
              <a:r>
                <a:rPr lang="en-US" sz="2000" i="1" kern="0">
                  <a:solidFill>
                    <a:srgbClr val="F1F1F1"/>
                  </a:solidFill>
                  <a:latin typeface="Myriad Pro Light" pitchFamily="34" charset="0"/>
                </a:rPr>
                <a:t>1</a:t>
              </a:r>
              <a:endParaRPr kumimoji="0" lang="en-GB" sz="2000" b="0" i="1" u="none" strike="noStrike" kern="0" cap="none" spc="0" normalizeH="0" baseline="0" noProof="0">
                <a:ln>
                  <a:noFill/>
                </a:ln>
                <a:solidFill>
                  <a:srgbClr val="F1F1F1"/>
                </a:solidFill>
                <a:effectLst/>
                <a:uLnTx/>
                <a:uFillTx/>
                <a:latin typeface="Myriad Pro Light" pitchFamily="34" charset="0"/>
              </a:endParaRPr>
            </a:p>
          </p:txBody>
        </p:sp>
      </p:grpSp>
      <p:sp>
        <p:nvSpPr>
          <p:cNvPr id="11" name="Text Placeholder 1">
            <a:extLst>
              <a:ext uri="{FF2B5EF4-FFF2-40B4-BE49-F238E27FC236}">
                <a16:creationId xmlns:a16="http://schemas.microsoft.com/office/drawing/2014/main" id="{2A30DC4C-59B1-416A-804A-7CA6FDCF8F30}"/>
              </a:ext>
            </a:extLst>
          </p:cNvPr>
          <p:cNvSpPr txBox="1">
            <a:spLocks/>
          </p:cNvSpPr>
          <p:nvPr/>
        </p:nvSpPr>
        <p:spPr>
          <a:xfrm>
            <a:off x="5192490" y="664058"/>
            <a:ext cx="6381017" cy="3589149"/>
          </a:xfrm>
          <a:prstGeom prst="rect">
            <a:avLst/>
          </a:prstGeom>
        </p:spPr>
        <p:txBody>
          <a:bodyPr vert="horz" lIns="0" tIns="45720" rIns="0" bIns="45720" rtlCol="0">
            <a:noAutofit/>
          </a:bodyPr>
          <a:lstStyle>
            <a:lvl1pPr marL="228584" indent="-228584" algn="l" defTabSz="914332" rtl="0" eaLnBrk="1" latinLnBrk="0" hangingPunct="1">
              <a:lnSpc>
                <a:spcPct val="100000"/>
              </a:lnSpc>
              <a:spcBef>
                <a:spcPts val="100"/>
              </a:spcBef>
              <a:spcAft>
                <a:spcPts val="400"/>
              </a:spcAft>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100000"/>
              </a:lnSpc>
              <a:spcBef>
                <a:spcPts val="100"/>
              </a:spcBef>
              <a:spcAft>
                <a:spcPts val="400"/>
              </a:spcAft>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100"/>
              </a:spcBef>
              <a:spcAft>
                <a:spcPts val="400"/>
              </a:spcAft>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100"/>
              </a:spcBef>
              <a:spcAft>
                <a:spcPts val="400"/>
              </a:spcAft>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1315C"/>
                </a:solidFill>
                <a:effectLst/>
                <a:uLnTx/>
                <a:uFillTx/>
                <a:latin typeface="Montserrat"/>
                <a:ea typeface="+mn-ea"/>
                <a:cs typeface="+mn-cs"/>
              </a:rPr>
              <a:t>Fund invests globally in </a:t>
            </a:r>
            <a:r>
              <a:rPr kumimoji="0" lang="en-GB" sz="1600" b="0" i="0" u="none" strike="noStrike" kern="1200" cap="none" spc="0" normalizeH="0" baseline="0" noProof="0">
                <a:ln>
                  <a:noFill/>
                </a:ln>
                <a:solidFill>
                  <a:srgbClr val="21315C"/>
                </a:solidFill>
                <a:effectLst/>
                <a:uLnTx/>
                <a:uFillTx/>
                <a:latin typeface="Montserrat"/>
                <a:ea typeface="+mn-ea"/>
                <a:cs typeface="+mn-cs"/>
              </a:rPr>
              <a:t>companies engaged in the generation and storage of sustainable energy and the electrification and efficiency of energy demand</a:t>
            </a:r>
            <a:endParaRPr kumimoji="0" lang="en-US" sz="1600" b="0" i="0" u="none" strike="noStrike" kern="1200" cap="none" spc="0" normalizeH="0" baseline="0" noProof="0">
              <a:ln>
                <a:noFill/>
              </a:ln>
              <a:solidFill>
                <a:srgbClr val="21315C"/>
              </a:solidFill>
              <a:effectLst/>
              <a:uLnTx/>
              <a:uFillTx/>
              <a:latin typeface="Montserrat"/>
              <a:ea typeface="+mn-ea"/>
              <a:cs typeface="+mn-cs"/>
            </a:endParaRPr>
          </a:p>
          <a:p>
            <a:pPr marL="228584" marR="0" lvl="0" indent="-228584" algn="l" defTabSz="914332"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1315C"/>
                </a:solidFill>
                <a:effectLst/>
                <a:uLnTx/>
                <a:uFillTx/>
                <a:latin typeface="Montserrat"/>
                <a:ea typeface="+mn-ea"/>
                <a:cs typeface="+mn-cs"/>
              </a:rPr>
              <a:t>Proven long-term track record in global energy fund management </a:t>
            </a:r>
            <a:r>
              <a:rPr kumimoji="0" lang="en-US" sz="1600" b="0" i="0" u="none" strike="noStrike" kern="1200" cap="none" spc="0" normalizeH="0" baseline="0" noProof="0">
                <a:ln>
                  <a:noFill/>
                </a:ln>
                <a:solidFill>
                  <a:srgbClr val="FF0000"/>
                </a:solidFill>
                <a:effectLst/>
                <a:uLnTx/>
                <a:uFillTx/>
                <a:latin typeface="Montserrat"/>
                <a:ea typeface="+mn-ea"/>
                <a:cs typeface="+mn-cs"/>
              </a:rPr>
              <a:t>over 23 years</a:t>
            </a:r>
            <a:r>
              <a:rPr kumimoji="0" lang="en-US" sz="1600" b="0" i="0" u="none" strike="noStrike" kern="1200" cap="none" spc="0" normalizeH="0" baseline="0" noProof="0">
                <a:ln>
                  <a:noFill/>
                </a:ln>
                <a:solidFill>
                  <a:srgbClr val="21315C"/>
                </a:solidFill>
                <a:effectLst/>
                <a:uLnTx/>
                <a:uFillTx/>
                <a:latin typeface="Montserrat"/>
                <a:ea typeface="+mn-ea"/>
                <a:cs typeface="+mn-cs"/>
              </a:rPr>
              <a:t>                                          </a:t>
            </a:r>
          </a:p>
          <a:p>
            <a:pPr marL="0" marR="0" lvl="0" indent="0" algn="l" defTabSz="914332" rtl="0" eaLnBrk="1" fontAlgn="auto" latinLnBrk="0" hangingPunct="1">
              <a:lnSpc>
                <a:spcPct val="114000"/>
              </a:lnSpc>
              <a:spcBef>
                <a:spcPts val="600"/>
              </a:spcBef>
              <a:spcAft>
                <a:spcPts val="600"/>
              </a:spcAft>
              <a:buClrTx/>
              <a:buSzTx/>
              <a:buNone/>
              <a:tabLst/>
              <a:defRPr/>
            </a:pPr>
            <a:r>
              <a:rPr kumimoji="0" lang="en-US" sz="1600" b="0" i="0" u="none" strike="noStrike" kern="1200" cap="none" spc="0" normalizeH="0" baseline="0" noProof="0">
                <a:ln>
                  <a:noFill/>
                </a:ln>
                <a:solidFill>
                  <a:srgbClr val="21315C"/>
                </a:solidFill>
                <a:effectLst/>
                <a:uLnTx/>
                <a:uFillTx/>
                <a:latin typeface="Montserrat"/>
                <a:ea typeface="+mn-ea"/>
                <a:cs typeface="+mn-cs"/>
              </a:rPr>
              <a:t>    Managers of: 	</a:t>
            </a:r>
          </a:p>
          <a:p>
            <a:pPr marL="685766" lvl="1" indent="-228600" fontAlgn="auto">
              <a:lnSpc>
                <a:spcPct val="114000"/>
              </a:lnSpc>
              <a:spcBef>
                <a:spcPts val="600"/>
              </a:spcBef>
              <a:spcAft>
                <a:spcPts val="600"/>
              </a:spcAft>
              <a:buFont typeface="+mj-lt"/>
              <a:buAutoNum type="arabicPeriod"/>
              <a:defRPr/>
            </a:pPr>
            <a:r>
              <a:rPr kumimoji="0" lang="en-US" sz="1200" b="0" i="0" u="none" strike="noStrike" kern="1200" cap="none" spc="0" normalizeH="0" baseline="0" noProof="0">
                <a:ln>
                  <a:noFill/>
                </a:ln>
                <a:solidFill>
                  <a:srgbClr val="21315C"/>
                </a:solidFill>
                <a:effectLst/>
                <a:uLnTx/>
                <a:uFillTx/>
                <a:latin typeface="Montserrat"/>
                <a:ea typeface="+mn-ea"/>
                <a:cs typeface="+mn-cs"/>
              </a:rPr>
              <a:t>Investec Global Energy Fund 1998 - 2008</a:t>
            </a:r>
          </a:p>
          <a:p>
            <a:pPr marL="685766" lvl="1" indent="-228600" fontAlgn="auto">
              <a:lnSpc>
                <a:spcPct val="114000"/>
              </a:lnSpc>
              <a:spcBef>
                <a:spcPts val="600"/>
              </a:spcBef>
              <a:spcAft>
                <a:spcPts val="600"/>
              </a:spcAft>
              <a:buFont typeface="+mj-lt"/>
              <a:buAutoNum type="arabicPeriod"/>
              <a:defRPr/>
            </a:pPr>
            <a:r>
              <a:rPr kumimoji="0" lang="en-US" sz="1200" b="0" i="0" u="none" strike="noStrike" kern="1200" cap="none" spc="0" normalizeH="0" baseline="0" noProof="0">
                <a:ln>
                  <a:noFill/>
                </a:ln>
                <a:solidFill>
                  <a:srgbClr val="21315C"/>
                </a:solidFill>
                <a:effectLst/>
                <a:uLnTx/>
                <a:uFillTx/>
                <a:latin typeface="Montserrat"/>
                <a:ea typeface="+mn-ea"/>
                <a:cs typeface="+mn-cs"/>
              </a:rPr>
              <a:t>Guinness Global Energy Fund 2008 – today</a:t>
            </a:r>
          </a:p>
          <a:p>
            <a:pPr marL="685766" lvl="1" indent="-228600" fontAlgn="auto">
              <a:lnSpc>
                <a:spcPct val="114000"/>
              </a:lnSpc>
              <a:spcBef>
                <a:spcPts val="600"/>
              </a:spcBef>
              <a:spcAft>
                <a:spcPts val="600"/>
              </a:spcAft>
              <a:buFont typeface="+mj-lt"/>
              <a:buAutoNum type="arabicPeriod"/>
              <a:defRPr/>
            </a:pPr>
            <a:r>
              <a:rPr lang="en-GB" sz="1200">
                <a:cs typeface="Arial" pitchFamily="34" charset="0"/>
              </a:rPr>
              <a:t>Guinness Alternative Energy Fund 2007 – 2019</a:t>
            </a:r>
          </a:p>
          <a:p>
            <a:pPr marL="685766" lvl="1" indent="-228600" fontAlgn="auto">
              <a:lnSpc>
                <a:spcPct val="114000"/>
              </a:lnSpc>
              <a:spcBef>
                <a:spcPts val="600"/>
              </a:spcBef>
              <a:spcAft>
                <a:spcPts val="600"/>
              </a:spcAft>
              <a:buFont typeface="+mj-lt"/>
              <a:buAutoNum type="arabicPeriod"/>
              <a:defRPr/>
            </a:pPr>
            <a:r>
              <a:rPr lang="en-GB" sz="1200">
                <a:cs typeface="Arial" pitchFamily="34" charset="0"/>
              </a:rPr>
              <a:t>Guinness Sustainable Energy Fund 2019 - today</a:t>
            </a:r>
          </a:p>
          <a:p>
            <a:pPr fontAlgn="auto">
              <a:lnSpc>
                <a:spcPct val="114000"/>
              </a:lnSpc>
              <a:spcBef>
                <a:spcPts val="600"/>
              </a:spcBef>
              <a:spcAft>
                <a:spcPts val="600"/>
              </a:spcAft>
              <a:defRPr/>
            </a:pPr>
            <a:r>
              <a:rPr kumimoji="0" lang="en-US" sz="1600" b="0" i="0" u="none" strike="noStrike" kern="1200" cap="none" spc="0" normalizeH="0" baseline="0" noProof="0">
                <a:ln>
                  <a:noFill/>
                </a:ln>
                <a:solidFill>
                  <a:srgbClr val="21315C"/>
                </a:solidFill>
                <a:effectLst/>
                <a:uLnTx/>
                <a:uFillTx/>
                <a:latin typeface="Montserrat"/>
                <a:ea typeface="+mn-ea"/>
                <a:cs typeface="+mn-cs"/>
              </a:rPr>
              <a:t>Concentrated portfolio of 30 equally-weighted positions with a value bias.  We believe our focus on our </a:t>
            </a:r>
            <a:r>
              <a:rPr kumimoji="0" lang="en-US" sz="1600" b="0" i="0" u="none" strike="noStrike" kern="1200" cap="none" spc="0" normalizeH="0" baseline="0" noProof="0">
                <a:ln>
                  <a:noFill/>
                </a:ln>
                <a:solidFill>
                  <a:srgbClr val="FF0000"/>
                </a:solidFill>
                <a:effectLst/>
                <a:uLnTx/>
                <a:uFillTx/>
                <a:latin typeface="Montserrat"/>
                <a:ea typeface="+mn-ea"/>
                <a:cs typeface="+mn-cs"/>
              </a:rPr>
              <a:t>30 best ideas</a:t>
            </a:r>
            <a:r>
              <a:rPr kumimoji="0" lang="en-US" sz="1600" b="0" i="0" u="none" strike="noStrike" kern="1200" cap="none" spc="0" normalizeH="0" baseline="0" noProof="0">
                <a:ln>
                  <a:noFill/>
                </a:ln>
                <a:solidFill>
                  <a:srgbClr val="21315C"/>
                </a:solidFill>
                <a:effectLst/>
                <a:uLnTx/>
                <a:uFillTx/>
                <a:latin typeface="Montserrat"/>
                <a:ea typeface="+mn-ea"/>
                <a:cs typeface="+mn-cs"/>
              </a:rPr>
              <a:t> contributes to our outperformance versus other funds</a:t>
            </a:r>
            <a:endParaRPr kumimoji="0" lang="en-US" sz="1200" b="0" i="0" u="none" strike="noStrike" kern="1200" cap="none" spc="0" normalizeH="0" baseline="0" noProof="0">
              <a:ln>
                <a:noFill/>
              </a:ln>
              <a:solidFill>
                <a:srgbClr val="21315C"/>
              </a:solidFill>
              <a:effectLst/>
              <a:uLnTx/>
              <a:uFillTx/>
              <a:latin typeface="Montserrat"/>
              <a:ea typeface="+mn-ea"/>
              <a:cs typeface="+mn-cs"/>
            </a:endParaRPr>
          </a:p>
        </p:txBody>
      </p:sp>
      <p:sp>
        <p:nvSpPr>
          <p:cNvPr id="14" name="Rectangle 13">
            <a:extLst>
              <a:ext uri="{FF2B5EF4-FFF2-40B4-BE49-F238E27FC236}">
                <a16:creationId xmlns:a16="http://schemas.microsoft.com/office/drawing/2014/main" id="{DE603AC4-18FF-4340-85F0-D361ADBCCD96}"/>
              </a:ext>
            </a:extLst>
          </p:cNvPr>
          <p:cNvSpPr/>
          <p:nvPr/>
        </p:nvSpPr>
        <p:spPr>
          <a:xfrm>
            <a:off x="4461893" y="4594506"/>
            <a:ext cx="7730106" cy="2143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5889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27C32-9419-4EC9-8EDF-F3AA387C0C84}"/>
              </a:ext>
            </a:extLst>
          </p:cNvPr>
          <p:cNvSpPr/>
          <p:nvPr/>
        </p:nvSpPr>
        <p:spPr>
          <a:xfrm>
            <a:off x="0" y="0"/>
            <a:ext cx="12192000" cy="611733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
        <p:nvSpPr>
          <p:cNvPr id="4" name="Title 3">
            <a:extLst>
              <a:ext uri="{FF2B5EF4-FFF2-40B4-BE49-F238E27FC236}">
                <a16:creationId xmlns:a16="http://schemas.microsoft.com/office/drawing/2014/main" id="{F0FF7E37-6931-4247-BA7A-3458D9529E0A}"/>
              </a:ext>
            </a:extLst>
          </p:cNvPr>
          <p:cNvSpPr txBox="1">
            <a:spLocks/>
          </p:cNvSpPr>
          <p:nvPr/>
        </p:nvSpPr>
        <p:spPr>
          <a:xfrm>
            <a:off x="832146" y="1746910"/>
            <a:ext cx="10527707" cy="336417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50000"/>
              </a:lnSpc>
              <a:spcAft>
                <a:spcPts val="0"/>
              </a:spcAft>
            </a:pPr>
            <a:r>
              <a:rPr lang="en-US">
                <a:solidFill>
                  <a:schemeClr val="bg1"/>
                </a:solidFill>
              </a:rPr>
              <a:t>Sustainable energy macro</a:t>
            </a:r>
            <a:br>
              <a:rPr lang="en-US">
                <a:solidFill>
                  <a:schemeClr val="bg1"/>
                </a:solidFill>
              </a:rPr>
            </a:br>
            <a:endParaRPr lang="en-US">
              <a:solidFill>
                <a:schemeClr val="bg1"/>
              </a:solidFill>
            </a:endParaRPr>
          </a:p>
        </p:txBody>
      </p:sp>
    </p:spTree>
    <p:custDataLst>
      <p:tags r:id="rId1"/>
    </p:custDataLst>
    <p:extLst>
      <p:ext uri="{BB962C8B-B14F-4D97-AF65-F5344CB8AC3E}">
        <p14:creationId xmlns:p14="http://schemas.microsoft.com/office/powerpoint/2010/main" val="181912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E73DAE-6620-493F-AA97-1000764402C8}"/>
              </a:ext>
            </a:extLst>
          </p:cNvPr>
          <p:cNvPicPr>
            <a:picLocks noChangeAspect="1"/>
          </p:cNvPicPr>
          <p:nvPr/>
        </p:nvPicPr>
        <p:blipFill>
          <a:blip r:embed="rId3"/>
          <a:stretch>
            <a:fillRect/>
          </a:stretch>
        </p:blipFill>
        <p:spPr>
          <a:xfrm>
            <a:off x="211161" y="1160624"/>
            <a:ext cx="8323239" cy="5432278"/>
          </a:xfrm>
          <a:prstGeom prst="rect">
            <a:avLst/>
          </a:prstGeom>
        </p:spPr>
      </p:pic>
      <p:sp>
        <p:nvSpPr>
          <p:cNvPr id="2" name="Slide Number Placeholder 1">
            <a:extLst>
              <a:ext uri="{FF2B5EF4-FFF2-40B4-BE49-F238E27FC236}">
                <a16:creationId xmlns:a16="http://schemas.microsoft.com/office/drawing/2014/main" id="{25D2CD78-FF3C-4ECF-A792-8AE7B551465F}"/>
              </a:ext>
            </a:extLst>
          </p:cNvPr>
          <p:cNvSpPr>
            <a:spLocks noGrp="1"/>
          </p:cNvSpPr>
          <p:nvPr>
            <p:ph type="sldNum" sz="quarter" idx="12"/>
          </p:nvPr>
        </p:nvSpPr>
        <p:spPr/>
        <p:txBody>
          <a:bodyPr/>
          <a:lstStyle/>
          <a:p>
            <a:pPr>
              <a:defRPr/>
            </a:pPr>
            <a:fld id="{2B3F05D1-5E67-4DAC-9E2A-7161238B5B62}" type="slidenum">
              <a:rPr lang="en-US" altLang="en-US" smtClean="0"/>
              <a:pPr>
                <a:defRPr/>
              </a:pPr>
              <a:t>30</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normAutofit fontScale="90000"/>
          </a:bodyPr>
          <a:lstStyle/>
          <a:p>
            <a:pPr eaLnBrk="1" hangingPunct="1"/>
            <a:r>
              <a:rPr lang="en-GB" altLang="en-US" dirty="0"/>
              <a:t>Energy demand has grown historically, more growth ahead</a:t>
            </a:r>
            <a:endParaRPr lang="en-US" altLang="en-US" dirty="0"/>
          </a:p>
        </p:txBody>
      </p:sp>
      <p:sp>
        <p:nvSpPr>
          <p:cNvPr id="5" name="Text Placeholder 4">
            <a:extLst>
              <a:ext uri="{FF2B5EF4-FFF2-40B4-BE49-F238E27FC236}">
                <a16:creationId xmlns:a16="http://schemas.microsoft.com/office/drawing/2014/main" id="{19F94F91-C0CD-4618-8BC6-B1F1786E4A04}"/>
              </a:ext>
            </a:extLst>
          </p:cNvPr>
          <p:cNvSpPr>
            <a:spLocks noGrp="1"/>
          </p:cNvSpPr>
          <p:nvPr>
            <p:ph type="body" sz="quarter" idx="13"/>
          </p:nvPr>
        </p:nvSpPr>
        <p:spPr/>
        <p:txBody>
          <a:bodyPr/>
          <a:lstStyle/>
          <a:p>
            <a:r>
              <a:rPr lang="en-US" dirty="0"/>
              <a:t>Sustainable energy macro</a:t>
            </a:r>
          </a:p>
          <a:p>
            <a:endParaRPr lang="en-GB" dirty="0"/>
          </a:p>
        </p:txBody>
      </p:sp>
      <p:sp>
        <p:nvSpPr>
          <p:cNvPr id="6" name="Rectangle 3">
            <a:extLst>
              <a:ext uri="{FF2B5EF4-FFF2-40B4-BE49-F238E27FC236}">
                <a16:creationId xmlns:a16="http://schemas.microsoft.com/office/drawing/2014/main" id="{01DD4830-AABF-4B18-9DF7-964510CAD591}"/>
              </a:ext>
            </a:extLst>
          </p:cNvPr>
          <p:cNvSpPr>
            <a:spLocks noChangeArrowheads="1"/>
          </p:cNvSpPr>
          <p:nvPr/>
        </p:nvSpPr>
        <p:spPr bwMode="auto">
          <a:xfrm>
            <a:off x="8534400" y="1962150"/>
            <a:ext cx="3162300" cy="3152775"/>
          </a:xfrm>
          <a:prstGeom prst="rect">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rmAutofit/>
          </a:bodyPr>
          <a:lstStyle/>
          <a:p>
            <a:pPr marL="171450" indent="-171450">
              <a:lnSpc>
                <a:spcPct val="150000"/>
              </a:lnSpc>
              <a:buFont typeface="Arial" panose="020B0604020202020204" pitchFamily="34" charset="0"/>
              <a:buChar char="•"/>
            </a:pPr>
            <a:r>
              <a:rPr lang="en-GB" altLang="en-US" sz="1600">
                <a:solidFill>
                  <a:schemeClr val="tx2"/>
                </a:solidFill>
                <a:latin typeface="+mn-lt"/>
                <a:ea typeface="+mn-ea"/>
              </a:rPr>
              <a:t>Global energy demand has expanded by 74% over the last 30 years, from 342EJ to 595EJ of demand</a:t>
            </a:r>
          </a:p>
          <a:p>
            <a:pPr marL="171450" indent="-171450">
              <a:lnSpc>
                <a:spcPct val="150000"/>
              </a:lnSpc>
              <a:buFont typeface="Arial" panose="020B0604020202020204" pitchFamily="34" charset="0"/>
              <a:buChar char="•"/>
            </a:pPr>
            <a:endParaRPr lang="en-GB" altLang="en-US" sz="1600">
              <a:solidFill>
                <a:schemeClr val="tx2"/>
              </a:solidFill>
              <a:latin typeface="+mn-lt"/>
              <a:ea typeface="+mn-ea"/>
            </a:endParaRPr>
          </a:p>
          <a:p>
            <a:pPr marL="171450" indent="-171450">
              <a:lnSpc>
                <a:spcPct val="150000"/>
              </a:lnSpc>
              <a:buFont typeface="Arial" panose="020B0604020202020204" pitchFamily="34" charset="0"/>
              <a:buChar char="•"/>
            </a:pPr>
            <a:r>
              <a:rPr lang="en-GB" altLang="en-US" sz="1600">
                <a:solidFill>
                  <a:schemeClr val="tx2"/>
                </a:solidFill>
                <a:latin typeface="+mn-lt"/>
                <a:ea typeface="+mn-ea"/>
              </a:rPr>
              <a:t>Hydrocarbons dominate, comprising 82% of the current energy mix</a:t>
            </a:r>
          </a:p>
        </p:txBody>
      </p:sp>
      <p:sp>
        <p:nvSpPr>
          <p:cNvPr id="11" name="Rectangle 3">
            <a:extLst>
              <a:ext uri="{FF2B5EF4-FFF2-40B4-BE49-F238E27FC236}">
                <a16:creationId xmlns:a16="http://schemas.microsoft.com/office/drawing/2014/main" id="{1222B98C-1147-40F1-AE65-19EC3F2C991C}"/>
              </a:ext>
            </a:extLst>
          </p:cNvPr>
          <p:cNvSpPr>
            <a:spLocks noChangeArrowheads="1"/>
          </p:cNvSpPr>
          <p:nvPr/>
        </p:nvSpPr>
        <p:spPr bwMode="auto">
          <a:xfrm>
            <a:off x="2192255" y="997579"/>
            <a:ext cx="39228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Myriad Pro Light" pitchFamily="34" charset="0"/>
                <a:cs typeface="Arial" panose="020B0604020202020204" pitchFamily="34" charset="0"/>
              </a:defRPr>
            </a:lvl1pPr>
            <a:lvl2pPr marL="742950" indent="-285750">
              <a:defRPr sz="1600">
                <a:solidFill>
                  <a:schemeClr val="tx1"/>
                </a:solidFill>
                <a:latin typeface="Myriad Pro Light" pitchFamily="34" charset="0"/>
                <a:cs typeface="Arial" panose="020B0604020202020204" pitchFamily="34" charset="0"/>
              </a:defRPr>
            </a:lvl2pPr>
            <a:lvl3pPr marL="1143000" indent="-228600">
              <a:defRPr sz="1600">
                <a:solidFill>
                  <a:schemeClr val="tx1"/>
                </a:solidFill>
                <a:latin typeface="Myriad Pro Light" pitchFamily="34" charset="0"/>
                <a:cs typeface="Arial" panose="020B0604020202020204" pitchFamily="34" charset="0"/>
              </a:defRPr>
            </a:lvl3pPr>
            <a:lvl4pPr marL="1600200" indent="-228600">
              <a:defRPr sz="1600">
                <a:solidFill>
                  <a:schemeClr val="tx1"/>
                </a:solidFill>
                <a:latin typeface="Myriad Pro Light" pitchFamily="34" charset="0"/>
                <a:cs typeface="Arial" panose="020B0604020202020204" pitchFamily="34" charset="0"/>
              </a:defRPr>
            </a:lvl4pPr>
            <a:lvl5pPr marL="2057400" indent="-228600">
              <a:defRPr sz="1600">
                <a:solidFill>
                  <a:schemeClr val="tx1"/>
                </a:solidFill>
                <a:latin typeface="Myriad Pro Light"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9pPr>
          </a:lstStyle>
          <a:p>
            <a:pPr>
              <a:spcBef>
                <a:spcPts val="225"/>
              </a:spcBef>
              <a:spcAft>
                <a:spcPts val="225"/>
              </a:spcAft>
            </a:pPr>
            <a:r>
              <a:rPr lang="en-GB" b="1" u="sng">
                <a:solidFill>
                  <a:schemeClr val="tx2"/>
                </a:solidFill>
                <a:latin typeface="Calibri" panose="020F0502020204030204" pitchFamily="34" charset="0"/>
              </a:rPr>
              <a:t>Global primary energy demand (1965-2021)</a:t>
            </a:r>
            <a:endParaRPr lang="en-GB" altLang="en-US" b="1" u="sng">
              <a:solidFill>
                <a:schemeClr val="tx2"/>
              </a:solidFill>
              <a:latin typeface="Calibri" panose="020F0502020204030204" pitchFamily="34" charset="0"/>
            </a:endParaRPr>
          </a:p>
        </p:txBody>
      </p:sp>
      <p:sp>
        <p:nvSpPr>
          <p:cNvPr id="13" name="Rectangle 3">
            <a:extLst>
              <a:ext uri="{FF2B5EF4-FFF2-40B4-BE49-F238E27FC236}">
                <a16:creationId xmlns:a16="http://schemas.microsoft.com/office/drawing/2014/main" id="{D8B2F8B0-5328-447B-83D5-9E139C2BE0C4}"/>
              </a:ext>
            </a:extLst>
          </p:cNvPr>
          <p:cNvSpPr>
            <a:spLocks noChangeArrowheads="1"/>
          </p:cNvSpPr>
          <p:nvPr/>
        </p:nvSpPr>
        <p:spPr bwMode="auto">
          <a:xfrm>
            <a:off x="595994" y="6502757"/>
            <a:ext cx="50237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225"/>
              </a:spcBef>
              <a:spcAft>
                <a:spcPts val="225"/>
              </a:spcAft>
            </a:pPr>
            <a:r>
              <a:rPr lang="en-GB" altLang="en-US" sz="900">
                <a:solidFill>
                  <a:schemeClr val="tx2"/>
                </a:solidFill>
                <a:latin typeface="+mn-lt"/>
                <a:cs typeface="Arial" panose="020B0604020202020204" pitchFamily="34" charset="0"/>
              </a:rPr>
              <a:t>Source: BP Statistical Review; Guinness Global Investors, July 2022</a:t>
            </a:r>
          </a:p>
        </p:txBody>
      </p:sp>
    </p:spTree>
    <p:extLst>
      <p:ext uri="{BB962C8B-B14F-4D97-AF65-F5344CB8AC3E}">
        <p14:creationId xmlns:p14="http://schemas.microsoft.com/office/powerpoint/2010/main" val="3971971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2F4221-8307-4CA8-A9B1-627973969F0E}"/>
              </a:ext>
            </a:extLst>
          </p:cNvPr>
          <p:cNvPicPr>
            <a:picLocks noChangeAspect="1"/>
          </p:cNvPicPr>
          <p:nvPr/>
        </p:nvPicPr>
        <p:blipFill>
          <a:blip r:embed="rId3"/>
          <a:stretch>
            <a:fillRect/>
          </a:stretch>
        </p:blipFill>
        <p:spPr>
          <a:xfrm>
            <a:off x="124629" y="1205393"/>
            <a:ext cx="8058150" cy="5259264"/>
          </a:xfrm>
          <a:prstGeom prst="rect">
            <a:avLst/>
          </a:prstGeom>
        </p:spPr>
      </p:pic>
      <p:sp>
        <p:nvSpPr>
          <p:cNvPr id="3" name="Slide Number Placeholder 2">
            <a:extLst>
              <a:ext uri="{FF2B5EF4-FFF2-40B4-BE49-F238E27FC236}">
                <a16:creationId xmlns:a16="http://schemas.microsoft.com/office/drawing/2014/main" id="{D54D1304-8FC3-4B37-829D-530EABC289CC}"/>
              </a:ext>
            </a:extLst>
          </p:cNvPr>
          <p:cNvSpPr>
            <a:spLocks noGrp="1"/>
          </p:cNvSpPr>
          <p:nvPr>
            <p:ph type="sldNum" sz="quarter" idx="12"/>
          </p:nvPr>
        </p:nvSpPr>
        <p:spPr/>
        <p:txBody>
          <a:bodyPr/>
          <a:lstStyle/>
          <a:p>
            <a:pPr>
              <a:defRPr/>
            </a:pPr>
            <a:fld id="{2B3F05D1-5E67-4DAC-9E2A-7161238B5B62}" type="slidenum">
              <a:rPr lang="en-US" altLang="en-US" smtClean="0"/>
              <a:pPr>
                <a:defRPr/>
              </a:pPr>
              <a:t>31</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normAutofit/>
          </a:bodyPr>
          <a:lstStyle/>
          <a:p>
            <a:pPr eaLnBrk="1" hangingPunct="1"/>
            <a:r>
              <a:rPr lang="en-GB" altLang="en-US" dirty="0"/>
              <a:t>A future transition to renewables at the expense of coal</a:t>
            </a:r>
            <a:endParaRPr lang="en-US" altLang="en-US" dirty="0"/>
          </a:p>
        </p:txBody>
      </p:sp>
      <p:sp>
        <p:nvSpPr>
          <p:cNvPr id="5" name="Text Placeholder 4">
            <a:extLst>
              <a:ext uri="{FF2B5EF4-FFF2-40B4-BE49-F238E27FC236}">
                <a16:creationId xmlns:a16="http://schemas.microsoft.com/office/drawing/2014/main" id="{7E2274C0-D0F5-4FED-87DC-43839C562387}"/>
              </a:ext>
            </a:extLst>
          </p:cNvPr>
          <p:cNvSpPr>
            <a:spLocks noGrp="1"/>
          </p:cNvSpPr>
          <p:nvPr>
            <p:ph type="body" sz="quarter" idx="13"/>
          </p:nvPr>
        </p:nvSpPr>
        <p:spPr/>
        <p:txBody>
          <a:bodyPr/>
          <a:lstStyle/>
          <a:p>
            <a:r>
              <a:rPr lang="en-US" dirty="0"/>
              <a:t>Sustainable energy macro</a:t>
            </a:r>
          </a:p>
          <a:p>
            <a:endParaRPr lang="en-GB" dirty="0"/>
          </a:p>
        </p:txBody>
      </p:sp>
      <p:sp>
        <p:nvSpPr>
          <p:cNvPr id="6" name="Rectangle 3">
            <a:extLst>
              <a:ext uri="{FF2B5EF4-FFF2-40B4-BE49-F238E27FC236}">
                <a16:creationId xmlns:a16="http://schemas.microsoft.com/office/drawing/2014/main" id="{01DD4830-AABF-4B18-9DF7-964510CAD591}"/>
              </a:ext>
            </a:extLst>
          </p:cNvPr>
          <p:cNvSpPr>
            <a:spLocks noChangeArrowheads="1"/>
          </p:cNvSpPr>
          <p:nvPr/>
        </p:nvSpPr>
        <p:spPr bwMode="auto">
          <a:xfrm>
            <a:off x="7877175" y="1317451"/>
            <a:ext cx="4073984" cy="4883323"/>
          </a:xfrm>
          <a:prstGeom prst="rect">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a:lnSpc>
                <a:spcPct val="150000"/>
              </a:lnSpc>
              <a:buFont typeface="Arial" panose="020B0604020202020204" pitchFamily="34" charset="0"/>
              <a:buChar char="•"/>
            </a:pPr>
            <a:r>
              <a:rPr lang="en-GB" altLang="en-US" sz="1600">
                <a:solidFill>
                  <a:schemeClr val="tx2"/>
                </a:solidFill>
                <a:latin typeface="+mn-lt"/>
                <a:ea typeface="+mn-ea"/>
              </a:rPr>
              <a:t>Coal demand is in terminal decline, falling by over 70% by 2050</a:t>
            </a:r>
          </a:p>
          <a:p>
            <a:pPr marL="171450" indent="-171450">
              <a:lnSpc>
                <a:spcPct val="150000"/>
              </a:lnSpc>
              <a:buFont typeface="Arial" panose="020B0604020202020204" pitchFamily="34" charset="0"/>
              <a:buChar char="•"/>
            </a:pPr>
            <a:endParaRPr lang="en-GB" altLang="en-US" sz="1600">
              <a:solidFill>
                <a:schemeClr val="tx2"/>
              </a:solidFill>
              <a:latin typeface="+mn-lt"/>
              <a:ea typeface="+mn-ea"/>
            </a:endParaRPr>
          </a:p>
          <a:p>
            <a:pPr marL="171450" indent="-171450">
              <a:lnSpc>
                <a:spcPct val="150000"/>
              </a:lnSpc>
              <a:buFont typeface="Arial" panose="020B0604020202020204" pitchFamily="34" charset="0"/>
              <a:buChar char="•"/>
            </a:pPr>
            <a:r>
              <a:rPr lang="en-GB" altLang="en-US" sz="1600">
                <a:solidFill>
                  <a:schemeClr val="tx2"/>
                </a:solidFill>
                <a:latin typeface="+mn-lt"/>
                <a:ea typeface="+mn-ea"/>
              </a:rPr>
              <a:t>Natural gas grows before declining to 2050 at around 90% of the 2021 levels</a:t>
            </a:r>
          </a:p>
          <a:p>
            <a:pPr marL="171450" indent="-171450">
              <a:lnSpc>
                <a:spcPct val="150000"/>
              </a:lnSpc>
              <a:buFont typeface="Arial" panose="020B0604020202020204" pitchFamily="34" charset="0"/>
              <a:buChar char="•"/>
            </a:pPr>
            <a:endParaRPr lang="en-GB" altLang="en-US" sz="1600">
              <a:solidFill>
                <a:schemeClr val="tx2"/>
              </a:solidFill>
            </a:endParaRPr>
          </a:p>
          <a:p>
            <a:pPr marL="171450" indent="-171450">
              <a:lnSpc>
                <a:spcPct val="150000"/>
              </a:lnSpc>
              <a:buFont typeface="Arial" panose="020B0604020202020204" pitchFamily="34" charset="0"/>
              <a:buChar char="•"/>
            </a:pPr>
            <a:r>
              <a:rPr lang="en-GB" altLang="en-US" sz="1600">
                <a:solidFill>
                  <a:schemeClr val="tx2"/>
                </a:solidFill>
                <a:latin typeface="+mn-lt"/>
                <a:ea typeface="+mn-ea"/>
              </a:rPr>
              <a:t>Coal and natural gas are 20% of the  mix in 2050, down from 51% in 2018</a:t>
            </a:r>
          </a:p>
          <a:p>
            <a:pPr marL="171450" indent="-171450">
              <a:lnSpc>
                <a:spcPct val="150000"/>
              </a:lnSpc>
              <a:buFont typeface="Arial" panose="020B0604020202020204" pitchFamily="34" charset="0"/>
              <a:buChar char="•"/>
            </a:pPr>
            <a:endParaRPr lang="en-GB" altLang="en-US" sz="1600">
              <a:solidFill>
                <a:schemeClr val="tx2"/>
              </a:solidFill>
              <a:latin typeface="+mn-lt"/>
              <a:ea typeface="+mn-ea"/>
            </a:endParaRPr>
          </a:p>
          <a:p>
            <a:pPr marL="171450" indent="-171450">
              <a:lnSpc>
                <a:spcPct val="150000"/>
              </a:lnSpc>
              <a:buFont typeface="Arial" panose="020B0604020202020204" pitchFamily="34" charset="0"/>
              <a:buChar char="•"/>
            </a:pPr>
            <a:r>
              <a:rPr lang="en-GB" altLang="en-US" sz="1600">
                <a:solidFill>
                  <a:schemeClr val="tx2"/>
                </a:solidFill>
                <a:latin typeface="+mn-lt"/>
                <a:ea typeface="+mn-ea"/>
              </a:rPr>
              <a:t>Renewables (wind, solar, geothermal and biomass) expand rapidly from 4% in 2018 to 40% in 2050</a:t>
            </a:r>
          </a:p>
        </p:txBody>
      </p:sp>
      <p:sp>
        <p:nvSpPr>
          <p:cNvPr id="14" name="Rectangle 3">
            <a:extLst>
              <a:ext uri="{FF2B5EF4-FFF2-40B4-BE49-F238E27FC236}">
                <a16:creationId xmlns:a16="http://schemas.microsoft.com/office/drawing/2014/main" id="{A923BB58-7035-45CE-A47D-C71E42A1D9F8}"/>
              </a:ext>
            </a:extLst>
          </p:cNvPr>
          <p:cNvSpPr>
            <a:spLocks noChangeArrowheads="1"/>
          </p:cNvSpPr>
          <p:nvPr/>
        </p:nvSpPr>
        <p:spPr bwMode="auto">
          <a:xfrm>
            <a:off x="665162" y="6464657"/>
            <a:ext cx="61642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Myriad Pro Light" pitchFamily="34" charset="0"/>
                <a:cs typeface="Arial" panose="020B0604020202020204" pitchFamily="34" charset="0"/>
              </a:defRPr>
            </a:lvl1pPr>
            <a:lvl2pPr marL="742950" indent="-285750">
              <a:defRPr sz="1600">
                <a:solidFill>
                  <a:schemeClr val="tx1"/>
                </a:solidFill>
                <a:latin typeface="Myriad Pro Light" pitchFamily="34" charset="0"/>
                <a:cs typeface="Arial" panose="020B0604020202020204" pitchFamily="34" charset="0"/>
              </a:defRPr>
            </a:lvl2pPr>
            <a:lvl3pPr marL="1143000" indent="-228600">
              <a:defRPr sz="1600">
                <a:solidFill>
                  <a:schemeClr val="tx1"/>
                </a:solidFill>
                <a:latin typeface="Myriad Pro Light" pitchFamily="34" charset="0"/>
                <a:cs typeface="Arial" panose="020B0604020202020204" pitchFamily="34" charset="0"/>
              </a:defRPr>
            </a:lvl3pPr>
            <a:lvl4pPr marL="1600200" indent="-228600">
              <a:defRPr sz="1600">
                <a:solidFill>
                  <a:schemeClr val="tx1"/>
                </a:solidFill>
                <a:latin typeface="Myriad Pro Light" pitchFamily="34" charset="0"/>
                <a:cs typeface="Arial" panose="020B0604020202020204" pitchFamily="34" charset="0"/>
              </a:defRPr>
            </a:lvl4pPr>
            <a:lvl5pPr marL="2057400" indent="-228600">
              <a:defRPr sz="1600">
                <a:solidFill>
                  <a:schemeClr val="tx1"/>
                </a:solidFill>
                <a:latin typeface="Myriad Pro Light"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9pPr>
          </a:lstStyle>
          <a:p>
            <a:pPr>
              <a:spcBef>
                <a:spcPts val="225"/>
              </a:spcBef>
              <a:spcAft>
                <a:spcPts val="225"/>
              </a:spcAft>
            </a:pPr>
            <a:r>
              <a:rPr lang="en-GB" altLang="en-US" sz="900">
                <a:solidFill>
                  <a:schemeClr val="tx2"/>
                </a:solidFill>
                <a:latin typeface="+mn-lt"/>
              </a:rPr>
              <a:t>Source: BP Statistical Review of World Energy, IEA, Guinness Global Investors, July 2022</a:t>
            </a:r>
          </a:p>
        </p:txBody>
      </p:sp>
      <p:sp>
        <p:nvSpPr>
          <p:cNvPr id="26" name="Rectangle 3">
            <a:extLst>
              <a:ext uri="{FF2B5EF4-FFF2-40B4-BE49-F238E27FC236}">
                <a16:creationId xmlns:a16="http://schemas.microsoft.com/office/drawing/2014/main" id="{73ECBCC3-1974-47B7-A04F-2132D8FED228}"/>
              </a:ext>
            </a:extLst>
          </p:cNvPr>
          <p:cNvSpPr>
            <a:spLocks noChangeArrowheads="1"/>
          </p:cNvSpPr>
          <p:nvPr/>
        </p:nvSpPr>
        <p:spPr bwMode="auto">
          <a:xfrm>
            <a:off x="2192255" y="997579"/>
            <a:ext cx="39228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Myriad Pro Light" pitchFamily="34" charset="0"/>
                <a:cs typeface="Arial" panose="020B0604020202020204" pitchFamily="34" charset="0"/>
              </a:defRPr>
            </a:lvl1pPr>
            <a:lvl2pPr marL="742950" indent="-285750">
              <a:defRPr sz="1600">
                <a:solidFill>
                  <a:schemeClr val="tx1"/>
                </a:solidFill>
                <a:latin typeface="Myriad Pro Light" pitchFamily="34" charset="0"/>
                <a:cs typeface="Arial" panose="020B0604020202020204" pitchFamily="34" charset="0"/>
              </a:defRPr>
            </a:lvl2pPr>
            <a:lvl3pPr marL="1143000" indent="-228600">
              <a:defRPr sz="1600">
                <a:solidFill>
                  <a:schemeClr val="tx1"/>
                </a:solidFill>
                <a:latin typeface="Myriad Pro Light" pitchFamily="34" charset="0"/>
                <a:cs typeface="Arial" panose="020B0604020202020204" pitchFamily="34" charset="0"/>
              </a:defRPr>
            </a:lvl3pPr>
            <a:lvl4pPr marL="1600200" indent="-228600">
              <a:defRPr sz="1600">
                <a:solidFill>
                  <a:schemeClr val="tx1"/>
                </a:solidFill>
                <a:latin typeface="Myriad Pro Light" pitchFamily="34" charset="0"/>
                <a:cs typeface="Arial" panose="020B0604020202020204" pitchFamily="34" charset="0"/>
              </a:defRPr>
            </a:lvl4pPr>
            <a:lvl5pPr marL="2057400" indent="-228600">
              <a:defRPr sz="1600">
                <a:solidFill>
                  <a:schemeClr val="tx1"/>
                </a:solidFill>
                <a:latin typeface="Myriad Pro Light"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9pPr>
          </a:lstStyle>
          <a:p>
            <a:pPr>
              <a:spcBef>
                <a:spcPts val="225"/>
              </a:spcBef>
              <a:spcAft>
                <a:spcPts val="225"/>
              </a:spcAft>
            </a:pPr>
            <a:r>
              <a:rPr lang="en-GB" b="1" u="sng">
                <a:solidFill>
                  <a:schemeClr val="tx2"/>
                </a:solidFill>
                <a:latin typeface="Calibri" panose="020F0502020204030204" pitchFamily="34" charset="0"/>
              </a:rPr>
              <a:t>Global primary energy demand (1965-2050)</a:t>
            </a:r>
            <a:endParaRPr lang="en-GB" altLang="en-US" b="1" u="sng">
              <a:solidFill>
                <a:schemeClr val="tx2"/>
              </a:solidFill>
              <a:latin typeface="Calibri" panose="020F0502020204030204" pitchFamily="34" charset="0"/>
            </a:endParaRPr>
          </a:p>
        </p:txBody>
      </p:sp>
    </p:spTree>
    <p:extLst>
      <p:ext uri="{BB962C8B-B14F-4D97-AF65-F5344CB8AC3E}">
        <p14:creationId xmlns:p14="http://schemas.microsoft.com/office/powerpoint/2010/main" val="857824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C9E66C-F687-47C3-99E6-31371C06C3E9}"/>
              </a:ext>
            </a:extLst>
          </p:cNvPr>
          <p:cNvPicPr>
            <a:picLocks noChangeAspect="1"/>
          </p:cNvPicPr>
          <p:nvPr/>
        </p:nvPicPr>
        <p:blipFill rotWithShape="1">
          <a:blip r:embed="rId3"/>
          <a:srcRect r="15426"/>
          <a:stretch/>
        </p:blipFill>
        <p:spPr>
          <a:xfrm>
            <a:off x="338138" y="1074509"/>
            <a:ext cx="7234237" cy="5582727"/>
          </a:xfrm>
          <a:prstGeom prst="rect">
            <a:avLst/>
          </a:prstGeom>
        </p:spPr>
      </p:pic>
      <p:sp>
        <p:nvSpPr>
          <p:cNvPr id="3" name="Slide Number Placeholder 2">
            <a:extLst>
              <a:ext uri="{FF2B5EF4-FFF2-40B4-BE49-F238E27FC236}">
                <a16:creationId xmlns:a16="http://schemas.microsoft.com/office/drawing/2014/main" id="{8BCA5211-8AD1-48AB-89DF-1D26BAF22D23}"/>
              </a:ext>
            </a:extLst>
          </p:cNvPr>
          <p:cNvSpPr>
            <a:spLocks noGrp="1"/>
          </p:cNvSpPr>
          <p:nvPr>
            <p:ph type="sldNum" sz="quarter" idx="12"/>
          </p:nvPr>
        </p:nvSpPr>
        <p:spPr/>
        <p:txBody>
          <a:bodyPr/>
          <a:lstStyle/>
          <a:p>
            <a:pPr>
              <a:defRPr/>
            </a:pPr>
            <a:fld id="{2B3F05D1-5E67-4DAC-9E2A-7161238B5B62}" type="slidenum">
              <a:rPr lang="en-US" altLang="en-US" smtClean="0"/>
              <a:pPr>
                <a:defRPr/>
              </a:pPr>
              <a:t>32</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normAutofit/>
          </a:bodyPr>
          <a:lstStyle/>
          <a:p>
            <a:pPr eaLnBrk="1" hangingPunct="1"/>
            <a:r>
              <a:rPr lang="en-GB" altLang="en-US" dirty="0"/>
              <a:t>Renewable generation surges in the global power mix </a:t>
            </a:r>
            <a:endParaRPr lang="en-US" altLang="en-US" dirty="0"/>
          </a:p>
        </p:txBody>
      </p:sp>
      <p:sp>
        <p:nvSpPr>
          <p:cNvPr id="5" name="Text Placeholder 4">
            <a:extLst>
              <a:ext uri="{FF2B5EF4-FFF2-40B4-BE49-F238E27FC236}">
                <a16:creationId xmlns:a16="http://schemas.microsoft.com/office/drawing/2014/main" id="{0829F0EA-5E44-4A6C-B871-B69A74B74112}"/>
              </a:ext>
            </a:extLst>
          </p:cNvPr>
          <p:cNvSpPr>
            <a:spLocks noGrp="1"/>
          </p:cNvSpPr>
          <p:nvPr>
            <p:ph type="body" sz="quarter" idx="13"/>
          </p:nvPr>
        </p:nvSpPr>
        <p:spPr/>
        <p:txBody>
          <a:bodyPr/>
          <a:lstStyle/>
          <a:p>
            <a:r>
              <a:rPr lang="en-US"/>
              <a:t>Sustainable energy macro</a:t>
            </a:r>
          </a:p>
          <a:p>
            <a:endParaRPr lang="en-GB"/>
          </a:p>
        </p:txBody>
      </p:sp>
      <p:sp>
        <p:nvSpPr>
          <p:cNvPr id="6" name="Rectangle 3">
            <a:extLst>
              <a:ext uri="{FF2B5EF4-FFF2-40B4-BE49-F238E27FC236}">
                <a16:creationId xmlns:a16="http://schemas.microsoft.com/office/drawing/2014/main" id="{01DD4830-AABF-4B18-9DF7-964510CAD591}"/>
              </a:ext>
            </a:extLst>
          </p:cNvPr>
          <p:cNvSpPr>
            <a:spLocks noChangeArrowheads="1"/>
          </p:cNvSpPr>
          <p:nvPr/>
        </p:nvSpPr>
        <p:spPr bwMode="auto">
          <a:xfrm>
            <a:off x="7886700" y="1941595"/>
            <a:ext cx="3798863" cy="3874273"/>
          </a:xfrm>
          <a:prstGeom prst="rect">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a:lnSpc>
                <a:spcPct val="150000"/>
              </a:lnSpc>
              <a:buFont typeface="Arial" panose="020B0604020202020204" pitchFamily="34" charset="0"/>
              <a:buChar char="•"/>
            </a:pPr>
            <a:r>
              <a:rPr lang="en-GB" altLang="en-US" sz="1600">
                <a:solidFill>
                  <a:schemeClr val="tx2"/>
                </a:solidFill>
                <a:latin typeface="+mn-lt"/>
                <a:ea typeface="+mn-ea"/>
              </a:rPr>
              <a:t>Wind and solar to go from 0.1% of the global power generation mix in 2005, to 9% in 2020 to around 40% in 2035</a:t>
            </a:r>
          </a:p>
          <a:p>
            <a:pPr marL="171450" indent="-171450">
              <a:lnSpc>
                <a:spcPct val="150000"/>
              </a:lnSpc>
              <a:buFont typeface="Arial" panose="020B0604020202020204" pitchFamily="34" charset="0"/>
              <a:buChar char="•"/>
            </a:pPr>
            <a:endParaRPr lang="en-GB" altLang="en-US" sz="1600">
              <a:solidFill>
                <a:schemeClr val="tx2"/>
              </a:solidFill>
              <a:latin typeface="+mn-lt"/>
              <a:ea typeface="+mn-ea"/>
            </a:endParaRPr>
          </a:p>
          <a:p>
            <a:pPr marL="171450" indent="-171450">
              <a:lnSpc>
                <a:spcPct val="150000"/>
              </a:lnSpc>
              <a:buFont typeface="Arial" panose="020B0604020202020204" pitchFamily="34" charset="0"/>
              <a:buChar char="•"/>
            </a:pPr>
            <a:r>
              <a:rPr lang="en-GB" altLang="en-US" sz="1600">
                <a:solidFill>
                  <a:schemeClr val="tx2"/>
                </a:solidFill>
                <a:latin typeface="+mn-lt"/>
                <a:ea typeface="+mn-ea"/>
              </a:rPr>
              <a:t>Current power grids should be able to tolerate 60% from wind and solar with investment in upgrading, digitalisation and the addition of storage</a:t>
            </a:r>
          </a:p>
          <a:p>
            <a:pPr marL="171450" indent="-171450">
              <a:lnSpc>
                <a:spcPct val="150000"/>
              </a:lnSpc>
              <a:buFont typeface="Arial" panose="020B0604020202020204" pitchFamily="34" charset="0"/>
              <a:buChar char="•"/>
            </a:pPr>
            <a:endParaRPr lang="en-GB" altLang="en-US" sz="1600">
              <a:solidFill>
                <a:schemeClr val="tx2"/>
              </a:solidFill>
              <a:latin typeface="+mn-lt"/>
              <a:ea typeface="+mn-ea"/>
            </a:endParaRPr>
          </a:p>
        </p:txBody>
      </p:sp>
      <p:sp>
        <p:nvSpPr>
          <p:cNvPr id="7" name="Rectangle 3">
            <a:extLst>
              <a:ext uri="{FF2B5EF4-FFF2-40B4-BE49-F238E27FC236}">
                <a16:creationId xmlns:a16="http://schemas.microsoft.com/office/drawing/2014/main" id="{0B65D56F-12B7-453D-B517-565122C9145E}"/>
              </a:ext>
            </a:extLst>
          </p:cNvPr>
          <p:cNvSpPr>
            <a:spLocks noChangeArrowheads="1"/>
          </p:cNvSpPr>
          <p:nvPr/>
        </p:nvSpPr>
        <p:spPr bwMode="auto">
          <a:xfrm>
            <a:off x="1924323" y="994828"/>
            <a:ext cx="4433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Myriad Pro Light" pitchFamily="34" charset="0"/>
                <a:cs typeface="Arial" panose="020B0604020202020204" pitchFamily="34" charset="0"/>
              </a:defRPr>
            </a:lvl1pPr>
            <a:lvl2pPr marL="742950" indent="-285750">
              <a:defRPr sz="1600">
                <a:solidFill>
                  <a:schemeClr val="tx1"/>
                </a:solidFill>
                <a:latin typeface="Myriad Pro Light" pitchFamily="34" charset="0"/>
                <a:cs typeface="Arial" panose="020B0604020202020204" pitchFamily="34" charset="0"/>
              </a:defRPr>
            </a:lvl2pPr>
            <a:lvl3pPr marL="1143000" indent="-228600">
              <a:defRPr sz="1600">
                <a:solidFill>
                  <a:schemeClr val="tx1"/>
                </a:solidFill>
                <a:latin typeface="Myriad Pro Light" pitchFamily="34" charset="0"/>
                <a:cs typeface="Arial" panose="020B0604020202020204" pitchFamily="34" charset="0"/>
              </a:defRPr>
            </a:lvl3pPr>
            <a:lvl4pPr marL="1600200" indent="-228600">
              <a:defRPr sz="1600">
                <a:solidFill>
                  <a:schemeClr val="tx1"/>
                </a:solidFill>
                <a:latin typeface="Myriad Pro Light" pitchFamily="34" charset="0"/>
                <a:cs typeface="Arial" panose="020B0604020202020204" pitchFamily="34" charset="0"/>
              </a:defRPr>
            </a:lvl4pPr>
            <a:lvl5pPr marL="2057400" indent="-228600">
              <a:defRPr sz="1600">
                <a:solidFill>
                  <a:schemeClr val="tx1"/>
                </a:solidFill>
                <a:latin typeface="Myriad Pro Light"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9pPr>
          </a:lstStyle>
          <a:p>
            <a:pPr>
              <a:spcBef>
                <a:spcPts val="225"/>
              </a:spcBef>
              <a:spcAft>
                <a:spcPts val="225"/>
              </a:spcAft>
            </a:pPr>
            <a:r>
              <a:rPr lang="en-GB" altLang="en-US" b="1" u="sng">
                <a:solidFill>
                  <a:schemeClr val="tx2"/>
                </a:solidFill>
                <a:latin typeface="Calibri" panose="020F0502020204030204" pitchFamily="34" charset="0"/>
              </a:rPr>
              <a:t>Global electricity generation by type (</a:t>
            </a:r>
            <a:r>
              <a:rPr lang="en-GB" altLang="en-US" b="1" u="sng" err="1">
                <a:solidFill>
                  <a:schemeClr val="tx2"/>
                </a:solidFill>
                <a:latin typeface="Calibri" panose="020F0502020204030204" pitchFamily="34" charset="0"/>
              </a:rPr>
              <a:t>TWh</a:t>
            </a:r>
            <a:r>
              <a:rPr lang="en-GB" altLang="en-US" b="1" u="sng">
                <a:solidFill>
                  <a:schemeClr val="tx2"/>
                </a:solidFill>
                <a:latin typeface="Calibri" panose="020F0502020204030204" pitchFamily="34" charset="0"/>
              </a:rPr>
              <a:t>) </a:t>
            </a:r>
          </a:p>
        </p:txBody>
      </p:sp>
      <p:sp>
        <p:nvSpPr>
          <p:cNvPr id="8" name="Rectangle 3">
            <a:extLst>
              <a:ext uri="{FF2B5EF4-FFF2-40B4-BE49-F238E27FC236}">
                <a16:creationId xmlns:a16="http://schemas.microsoft.com/office/drawing/2014/main" id="{CBEAFA9C-6B2D-4E55-B3FD-3915E31FEB93}"/>
              </a:ext>
            </a:extLst>
          </p:cNvPr>
          <p:cNvSpPr>
            <a:spLocks noChangeArrowheads="1"/>
          </p:cNvSpPr>
          <p:nvPr/>
        </p:nvSpPr>
        <p:spPr bwMode="auto">
          <a:xfrm>
            <a:off x="710263" y="6456917"/>
            <a:ext cx="68621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225"/>
              </a:spcBef>
              <a:spcAft>
                <a:spcPts val="225"/>
              </a:spcAft>
            </a:pPr>
            <a:r>
              <a:rPr lang="en-GB" altLang="en-US" sz="900">
                <a:solidFill>
                  <a:schemeClr val="tx2"/>
                </a:solidFill>
                <a:latin typeface="+mn-lt"/>
                <a:cs typeface="Arial" panose="020B0604020202020204" pitchFamily="34" charset="0"/>
              </a:rPr>
              <a:t>Source: BP Statistical Review; Guinness Global Investors, July 2022</a:t>
            </a:r>
          </a:p>
        </p:txBody>
      </p:sp>
    </p:spTree>
    <p:extLst>
      <p:ext uri="{BB962C8B-B14F-4D97-AF65-F5344CB8AC3E}">
        <p14:creationId xmlns:p14="http://schemas.microsoft.com/office/powerpoint/2010/main" val="4171134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F55E3-987F-490F-A899-2340980339A4}"/>
              </a:ext>
            </a:extLst>
          </p:cNvPr>
          <p:cNvSpPr>
            <a:spLocks noGrp="1"/>
          </p:cNvSpPr>
          <p:nvPr>
            <p:ph idx="1"/>
          </p:nvPr>
        </p:nvSpPr>
        <p:spPr>
          <a:xfrm>
            <a:off x="838200" y="1011786"/>
            <a:ext cx="10515600" cy="5252375"/>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normAutofit fontScale="85000" lnSpcReduction="20000"/>
          </a:bodyPr>
          <a:lstStyle/>
          <a:p>
            <a:pPr marL="285750" indent="-285750" defTabSz="457200" fontAlgn="base">
              <a:lnSpc>
                <a:spcPct val="150000"/>
              </a:lnSpc>
              <a:spcBef>
                <a:spcPct val="0"/>
              </a:spcBef>
              <a:spcAft>
                <a:spcPct val="0"/>
              </a:spcAft>
            </a:pPr>
            <a:r>
              <a:rPr lang="en-GB" sz="1600"/>
              <a:t>The energy transition has </a:t>
            </a:r>
            <a:r>
              <a:rPr lang="en-GB" sz="1600" b="1"/>
              <a:t>accelerated</a:t>
            </a:r>
            <a:r>
              <a:rPr lang="en-GB" sz="1600"/>
              <a:t> as a result of the Russian invasion of the Ukraine and the increasing importance of </a:t>
            </a:r>
            <a:r>
              <a:rPr lang="en-GB" sz="1600" b="1"/>
              <a:t>energy security</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a:t>Europe and US have seen major policy advances via the </a:t>
            </a:r>
            <a:r>
              <a:rPr lang="en-GB" sz="1600" b="1" err="1"/>
              <a:t>REPower</a:t>
            </a:r>
            <a:r>
              <a:rPr lang="en-GB" sz="1600" b="1"/>
              <a:t> EU Plan </a:t>
            </a:r>
            <a:r>
              <a:rPr lang="en-GB" sz="1600"/>
              <a:t>and </a:t>
            </a:r>
            <a:r>
              <a:rPr lang="en-GB" sz="1600" b="1"/>
              <a:t>Inflation Reduction Act</a:t>
            </a:r>
            <a:r>
              <a:rPr lang="en-GB" sz="1600"/>
              <a:t>. </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a:t>Despite raw material inflation, we see </a:t>
            </a:r>
            <a:r>
              <a:rPr lang="en-GB" sz="1600" b="1"/>
              <a:t>better relative economics of sustainable energy </a:t>
            </a:r>
            <a:r>
              <a:rPr lang="en-GB" sz="1600"/>
              <a:t>generation versus fossil fuels</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a:t>Solar, wind, EV and energy efficiency </a:t>
            </a:r>
            <a:r>
              <a:rPr lang="en-GB" sz="1600" b="1"/>
              <a:t>activity is well ahead of growth expectations </a:t>
            </a:r>
            <a:r>
              <a:rPr lang="en-GB" sz="1600"/>
              <a:t>at the start of the year</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b="1"/>
              <a:t>Solar </a:t>
            </a:r>
            <a:r>
              <a:rPr lang="en-GB" sz="1600"/>
              <a:t>installation companies and some </a:t>
            </a:r>
            <a:r>
              <a:rPr lang="en-GB" sz="1600" b="1"/>
              <a:t>generation</a:t>
            </a:r>
            <a:r>
              <a:rPr lang="en-GB" sz="1600"/>
              <a:t> companies outperformed in 9mths 2022 while electrification underperformed. US stocks performing significantly better than Chinese stocks</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b="1"/>
              <a:t>M&amp;A activity</a:t>
            </a:r>
            <a:r>
              <a:rPr lang="en-GB" sz="1600"/>
              <a:t>, indicating pockets of value. KKR acquisition of </a:t>
            </a:r>
            <a:r>
              <a:rPr lang="en-GB" sz="1600" err="1"/>
              <a:t>Albioma</a:t>
            </a:r>
            <a:r>
              <a:rPr lang="en-GB" sz="1600"/>
              <a:t>, Siemens deal for Siemens Gamesa and Standard Investments new 5%+ stake in Johnson Matthey</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a:t>For the foreseeable future, we expect further </a:t>
            </a:r>
            <a:r>
              <a:rPr lang="en-GB" sz="1600" b="1"/>
              <a:t>acceleration of the energy transition </a:t>
            </a:r>
            <a:r>
              <a:rPr lang="en-GB" sz="1600"/>
              <a:t>driven by improved relative economics, supportive policy action and security of supply concerns</a:t>
            </a:r>
          </a:p>
        </p:txBody>
      </p:sp>
      <p:sp>
        <p:nvSpPr>
          <p:cNvPr id="2" name="Slide Number Placeholder 1">
            <a:extLst>
              <a:ext uri="{FF2B5EF4-FFF2-40B4-BE49-F238E27FC236}">
                <a16:creationId xmlns:a16="http://schemas.microsoft.com/office/drawing/2014/main" id="{EE892BC8-74C9-47BB-92FA-7B72508F1D5D}"/>
              </a:ext>
            </a:extLst>
          </p:cNvPr>
          <p:cNvSpPr>
            <a:spLocks noGrp="1"/>
          </p:cNvSpPr>
          <p:nvPr>
            <p:ph type="sldNum" sz="quarter" idx="12"/>
          </p:nvPr>
        </p:nvSpPr>
        <p:spPr>
          <a:prstGeom prst="rect">
            <a:avLst/>
          </a:prstGeom>
        </p:spPr>
        <p:txBody>
          <a:bodyPr/>
          <a:lstStyle/>
          <a:p>
            <a:pPr>
              <a:defRPr/>
            </a:pPr>
            <a:fld id="{2B3F05D1-5E67-4DAC-9E2A-7161238B5B62}" type="slidenum">
              <a:rPr lang="en-US" altLang="en-US" smtClean="0"/>
              <a:pPr>
                <a:defRPr/>
              </a:pPr>
              <a:t>33</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lstStyle/>
          <a:p>
            <a:pPr eaLnBrk="1" hangingPunct="1"/>
            <a:r>
              <a:rPr lang="en-GB" altLang="en-US" dirty="0"/>
              <a:t>YTD Summary</a:t>
            </a:r>
            <a:endParaRPr lang="en-US" altLang="en-US" dirty="0"/>
          </a:p>
        </p:txBody>
      </p:sp>
      <p:sp>
        <p:nvSpPr>
          <p:cNvPr id="4" name="Text Placeholder 3">
            <a:extLst>
              <a:ext uri="{FF2B5EF4-FFF2-40B4-BE49-F238E27FC236}">
                <a16:creationId xmlns:a16="http://schemas.microsoft.com/office/drawing/2014/main" id="{16113706-1225-47B0-AB83-ABA711F2E744}"/>
              </a:ext>
            </a:extLst>
          </p:cNvPr>
          <p:cNvSpPr>
            <a:spLocks noGrp="1"/>
          </p:cNvSpPr>
          <p:nvPr>
            <p:ph type="body" sz="quarter" idx="13"/>
          </p:nvPr>
        </p:nvSpPr>
        <p:spPr/>
        <p:txBody>
          <a:bodyPr/>
          <a:lstStyle/>
          <a:p>
            <a:r>
              <a:rPr lang="en-US" dirty="0"/>
              <a:t>Guinness Sustainable Energy Fund	</a:t>
            </a:r>
          </a:p>
          <a:p>
            <a:endParaRPr lang="en-GB" dirty="0"/>
          </a:p>
        </p:txBody>
      </p:sp>
    </p:spTree>
    <p:extLst>
      <p:ext uri="{BB962C8B-B14F-4D97-AF65-F5344CB8AC3E}">
        <p14:creationId xmlns:p14="http://schemas.microsoft.com/office/powerpoint/2010/main" val="2615507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34</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a:xfrm>
            <a:off x="838199" y="355601"/>
            <a:ext cx="10808855" cy="492139"/>
          </a:xfrm>
        </p:spPr>
        <p:txBody>
          <a:bodyPr>
            <a:normAutofit/>
          </a:bodyPr>
          <a:lstStyle/>
          <a:p>
            <a:r>
              <a:rPr lang="en-US"/>
              <a:t>Global energy shortage likely opening up in the 2020s</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Sustainable energy macro</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50875"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a:t>
            </a:r>
            <a:r>
              <a:rPr lang="en-US" sz="800" i="0">
                <a:solidFill>
                  <a:prstClr val="black"/>
                </a:solidFill>
                <a:latin typeface="+mn-lt"/>
              </a:rPr>
              <a:t>Thunder Said Energy</a:t>
            </a:r>
            <a:r>
              <a:rPr lang="en-US" sz="800" i="0">
                <a:solidFill>
                  <a:prstClr val="black"/>
                </a:solidFill>
                <a:latin typeface="+mn-lt"/>
                <a:ea typeface="ＭＳ Ｐゴシック" pitchFamily="-84" charset="-128"/>
              </a:rPr>
              <a:t>; Guinness </a:t>
            </a:r>
            <a:r>
              <a:rPr lang="en-US" sz="800" i="0">
                <a:solidFill>
                  <a:prstClr val="black"/>
                </a:solidFill>
                <a:latin typeface="+mn-lt"/>
              </a:rPr>
              <a:t>Global Investors estimates</a:t>
            </a:r>
            <a:endParaRPr lang="en-US" sz="800" i="0">
              <a:solidFill>
                <a:prstClr val="black"/>
              </a:solidFill>
              <a:latin typeface="+mn-lt"/>
              <a:ea typeface="ＭＳ Ｐゴシック" pitchFamily="-84" charset="-128"/>
            </a:endParaRP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1087157" y="1681310"/>
            <a:ext cx="5978770" cy="2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Global energy demand vs supply (‘000s TWH pa)</a:t>
            </a:r>
          </a:p>
        </p:txBody>
      </p:sp>
      <p:sp>
        <p:nvSpPr>
          <p:cNvPr id="12" name="Rectangle: Rounded Corners 11">
            <a:extLst>
              <a:ext uri="{FF2B5EF4-FFF2-40B4-BE49-F238E27FC236}">
                <a16:creationId xmlns:a16="http://schemas.microsoft.com/office/drawing/2014/main" id="{A710B94E-D2DD-47C1-8F15-D33ABAA8858A}"/>
              </a:ext>
            </a:extLst>
          </p:cNvPr>
          <p:cNvSpPr/>
          <p:nvPr/>
        </p:nvSpPr>
        <p:spPr>
          <a:xfrm>
            <a:off x="8092353" y="1168714"/>
            <a:ext cx="3959982" cy="4895202"/>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1"/>
                </a:solidFill>
              </a:rPr>
              <a:t>Global energy demand and supply have been well matched over the last 30 years</a:t>
            </a:r>
          </a:p>
          <a:p>
            <a:pPr>
              <a:lnSpc>
                <a:spcPct val="150000"/>
              </a:lnSpc>
            </a:pPr>
            <a:endParaRPr lang="en-US" sz="1600">
              <a:solidFill>
                <a:schemeClr val="tx1"/>
              </a:solidFill>
            </a:endParaRPr>
          </a:p>
          <a:p>
            <a:pPr marL="171450" indent="-171450">
              <a:lnSpc>
                <a:spcPct val="150000"/>
              </a:lnSpc>
              <a:buFont typeface="Arial" panose="020B0604020202020204" pitchFamily="34" charset="0"/>
              <a:buChar char="•"/>
            </a:pPr>
            <a:r>
              <a:rPr lang="en-US" sz="1600">
                <a:solidFill>
                  <a:schemeClr val="tx1"/>
                </a:solidFill>
              </a:rPr>
              <a:t>An </a:t>
            </a:r>
            <a:r>
              <a:rPr lang="en-US" sz="1600" b="1">
                <a:solidFill>
                  <a:schemeClr val="tx1"/>
                </a:solidFill>
              </a:rPr>
              <a:t>energy supply deficit </a:t>
            </a:r>
            <a:r>
              <a:rPr lang="en-US" sz="1600">
                <a:solidFill>
                  <a:schemeClr val="tx1"/>
                </a:solidFill>
              </a:rPr>
              <a:t>is opening up in 2022 of around 2%, potentially widening to c.8% by 2030 (if current plans are pursued)</a:t>
            </a:r>
          </a:p>
          <a:p>
            <a:pPr marL="171450" indent="-171450">
              <a:lnSpc>
                <a:spcPct val="150000"/>
              </a:lnSpc>
              <a:buFont typeface="Arial" panose="020B0604020202020204" pitchFamily="34" charset="0"/>
              <a:buChar char="•"/>
            </a:pPr>
            <a:r>
              <a:rPr lang="en-US" sz="1600">
                <a:solidFill>
                  <a:schemeClr val="tx1"/>
                </a:solidFill>
              </a:rPr>
              <a:t>Likely to result in some demand destruction (via higher energy prices), acceleration of renewables, and some easing of conventional energy winddown</a:t>
            </a:r>
          </a:p>
          <a:p>
            <a:pPr marL="171450" indent="-171450">
              <a:lnSpc>
                <a:spcPct val="150000"/>
              </a:lnSpc>
              <a:buFont typeface="Arial" panose="020B0604020202020204" pitchFamily="34" charset="0"/>
              <a:buChar char="•"/>
            </a:pPr>
            <a:endParaRPr lang="en-US" sz="1600">
              <a:solidFill>
                <a:schemeClr val="tx1"/>
              </a:solidFill>
            </a:endParaRPr>
          </a:p>
        </p:txBody>
      </p:sp>
      <p:pic>
        <p:nvPicPr>
          <p:cNvPr id="8" name="Picture 7">
            <a:extLst>
              <a:ext uri="{FF2B5EF4-FFF2-40B4-BE49-F238E27FC236}">
                <a16:creationId xmlns:a16="http://schemas.microsoft.com/office/drawing/2014/main" id="{1A471B09-20DB-40C3-BEA4-329F9F176493}"/>
              </a:ext>
            </a:extLst>
          </p:cNvPr>
          <p:cNvPicPr>
            <a:picLocks noChangeAspect="1"/>
          </p:cNvPicPr>
          <p:nvPr/>
        </p:nvPicPr>
        <p:blipFill rotWithShape="1">
          <a:blip r:embed="rId3"/>
          <a:srcRect l="2953" r="1595"/>
          <a:stretch/>
        </p:blipFill>
        <p:spPr>
          <a:xfrm>
            <a:off x="188180" y="1901552"/>
            <a:ext cx="7776725" cy="3861574"/>
          </a:xfrm>
          <a:prstGeom prst="rect">
            <a:avLst/>
          </a:prstGeom>
        </p:spPr>
      </p:pic>
    </p:spTree>
    <p:custDataLst>
      <p:tags r:id="rId1"/>
    </p:custDataLst>
    <p:extLst>
      <p:ext uri="{BB962C8B-B14F-4D97-AF65-F5344CB8AC3E}">
        <p14:creationId xmlns:p14="http://schemas.microsoft.com/office/powerpoint/2010/main" val="2221348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35</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Energy Security</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8763000" y="1206085"/>
            <a:ext cx="2962275" cy="4897436"/>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GB" sz="1600">
                <a:solidFill>
                  <a:schemeClr val="tx2"/>
                </a:solidFill>
              </a:rPr>
              <a:t>Energy security has risen up the energy transition agenda</a:t>
            </a:r>
          </a:p>
          <a:p>
            <a:pPr>
              <a:lnSpc>
                <a:spcPct val="150000"/>
              </a:lnSpc>
            </a:pPr>
            <a:endParaRPr lang="en-GB" sz="1600">
              <a:solidFill>
                <a:schemeClr val="tx2"/>
              </a:solidFill>
            </a:endParaRPr>
          </a:p>
          <a:p>
            <a:pPr marL="285750" indent="-285750">
              <a:lnSpc>
                <a:spcPct val="150000"/>
              </a:lnSpc>
              <a:buFont typeface="Arial" panose="020B0604020202020204" pitchFamily="34" charset="0"/>
              <a:buChar char="•"/>
            </a:pPr>
            <a:r>
              <a:rPr lang="en-GB" sz="1600">
                <a:solidFill>
                  <a:schemeClr val="tx2"/>
                </a:solidFill>
              </a:rPr>
              <a:t>Sustainable energy tends to be localised and distributed, and reduces energy importing nations’ reliance on imports</a:t>
            </a:r>
          </a:p>
          <a:p>
            <a:pPr marL="285750" indent="-285750">
              <a:lnSpc>
                <a:spcPct val="150000"/>
              </a:lnSpc>
              <a:buFont typeface="Arial" panose="020B0604020202020204" pitchFamily="34" charset="0"/>
              <a:buChar char="•"/>
            </a:pPr>
            <a:endParaRPr lang="en-GB" sz="1600">
              <a:solidFill>
                <a:schemeClr val="tx2"/>
              </a:solidFill>
            </a:endParaRPr>
          </a:p>
          <a:p>
            <a:pPr marL="285750" indent="-285750">
              <a:lnSpc>
                <a:spcPct val="150000"/>
              </a:lnSpc>
              <a:buFont typeface="Arial" panose="020B0604020202020204" pitchFamily="34" charset="0"/>
              <a:buChar char="•"/>
            </a:pPr>
            <a:endParaRPr lang="en-GB" sz="1600">
              <a:solidFill>
                <a:schemeClr val="tx2"/>
              </a:solidFill>
            </a:endParaRPr>
          </a:p>
          <a:p>
            <a:pPr>
              <a:lnSpc>
                <a:spcPct val="150000"/>
              </a:lnSpc>
            </a:pPr>
            <a:r>
              <a:rPr lang="en-GB" sz="800">
                <a:solidFill>
                  <a:schemeClr val="tx2"/>
                </a:solidFill>
              </a:rPr>
              <a:t>Source: Bloomberg and Guinness Global investors – Sept 2022</a:t>
            </a:r>
          </a:p>
        </p:txBody>
      </p:sp>
      <p:pic>
        <p:nvPicPr>
          <p:cNvPr id="5" name="Picture 4">
            <a:extLst>
              <a:ext uri="{FF2B5EF4-FFF2-40B4-BE49-F238E27FC236}">
                <a16:creationId xmlns:a16="http://schemas.microsoft.com/office/drawing/2014/main" id="{070B8434-B89A-447A-9E0D-BD5AF0B98760}"/>
              </a:ext>
            </a:extLst>
          </p:cNvPr>
          <p:cNvPicPr>
            <a:picLocks noChangeAspect="1"/>
          </p:cNvPicPr>
          <p:nvPr/>
        </p:nvPicPr>
        <p:blipFill>
          <a:blip r:embed="rId3"/>
          <a:stretch>
            <a:fillRect/>
          </a:stretch>
        </p:blipFill>
        <p:spPr>
          <a:xfrm>
            <a:off x="211161" y="1206085"/>
            <a:ext cx="8323239" cy="5436669"/>
          </a:xfrm>
          <a:prstGeom prst="rect">
            <a:avLst/>
          </a:prstGeom>
        </p:spPr>
      </p:pic>
      <p:sp>
        <p:nvSpPr>
          <p:cNvPr id="8" name="TextBox 7">
            <a:extLst>
              <a:ext uri="{FF2B5EF4-FFF2-40B4-BE49-F238E27FC236}">
                <a16:creationId xmlns:a16="http://schemas.microsoft.com/office/drawing/2014/main" id="{BA2C73F4-8857-4355-8AEB-33CD22D33A54}"/>
              </a:ext>
            </a:extLst>
          </p:cNvPr>
          <p:cNvSpPr txBox="1"/>
          <p:nvPr/>
        </p:nvSpPr>
        <p:spPr>
          <a:xfrm>
            <a:off x="1288211" y="1112839"/>
            <a:ext cx="609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n-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GB"/>
              <a:t>G20: net oil &amp; natural gas imports/exports (Exajoules)</a:t>
            </a:r>
          </a:p>
        </p:txBody>
      </p:sp>
      <p:sp>
        <p:nvSpPr>
          <p:cNvPr id="10" name="TextBox 9">
            <a:extLst>
              <a:ext uri="{FF2B5EF4-FFF2-40B4-BE49-F238E27FC236}">
                <a16:creationId xmlns:a16="http://schemas.microsoft.com/office/drawing/2014/main" id="{E65059F9-9C43-464E-9E53-6A200492EDF6}"/>
              </a:ext>
            </a:extLst>
          </p:cNvPr>
          <p:cNvSpPr txBox="1"/>
          <p:nvPr/>
        </p:nvSpPr>
        <p:spPr>
          <a:xfrm>
            <a:off x="838200" y="4258745"/>
            <a:ext cx="2493214" cy="523220"/>
          </a:xfrm>
          <a:prstGeom prst="rect">
            <a:avLst/>
          </a:prstGeom>
          <a:noFill/>
        </p:spPr>
        <p:txBody>
          <a:bodyPr wrap="square">
            <a:spAutoFit/>
          </a:bodyPr>
          <a:lstStyle/>
          <a:p>
            <a:r>
              <a:rPr lang="en-GB" sz="1400" i="1">
                <a:effectLst/>
                <a:latin typeface="Montserrat" panose="00000500000000000000" pitchFamily="2" charset="0"/>
                <a:ea typeface="Montserrat" panose="00000500000000000000" pitchFamily="2" charset="0"/>
                <a:cs typeface="Angsana New" panose="02020603050405020304" pitchFamily="18" charset="-34"/>
              </a:rPr>
              <a:t>Importers in </a:t>
            </a:r>
            <a:r>
              <a:rPr lang="en-GB" sz="1400" b="1" i="1">
                <a:solidFill>
                  <a:srgbClr val="C8102E"/>
                </a:solidFill>
                <a:effectLst/>
                <a:latin typeface="Montserrat" panose="00000500000000000000" pitchFamily="2" charset="0"/>
                <a:ea typeface="Montserrat" panose="00000500000000000000" pitchFamily="2" charset="0"/>
                <a:cs typeface="Angsana New" panose="02020603050405020304" pitchFamily="18" charset="-34"/>
              </a:rPr>
              <a:t>red</a:t>
            </a:r>
            <a:r>
              <a:rPr lang="en-GB" sz="1400" i="1">
                <a:solidFill>
                  <a:srgbClr val="C8102E"/>
                </a:solidFill>
                <a:effectLst/>
                <a:latin typeface="Montserrat" panose="00000500000000000000" pitchFamily="2" charset="0"/>
                <a:ea typeface="Montserrat" panose="00000500000000000000" pitchFamily="2" charset="0"/>
                <a:cs typeface="Angsana New" panose="02020603050405020304" pitchFamily="18" charset="-34"/>
              </a:rPr>
              <a:t> </a:t>
            </a:r>
            <a:r>
              <a:rPr lang="en-GB" sz="1400" i="1">
                <a:effectLst/>
                <a:latin typeface="Montserrat" panose="00000500000000000000" pitchFamily="2" charset="0"/>
                <a:ea typeface="Montserrat" panose="00000500000000000000" pitchFamily="2" charset="0"/>
                <a:cs typeface="Angsana New" panose="02020603050405020304" pitchFamily="18" charset="-34"/>
              </a:rPr>
              <a:t>and exporters in </a:t>
            </a:r>
            <a:r>
              <a:rPr lang="en-GB" sz="1400" b="1" i="1">
                <a:solidFill>
                  <a:srgbClr val="459689"/>
                </a:solidFill>
                <a:effectLst/>
                <a:latin typeface="Montserrat" panose="00000500000000000000" pitchFamily="2" charset="0"/>
                <a:ea typeface="Montserrat" panose="00000500000000000000" pitchFamily="2" charset="0"/>
                <a:cs typeface="Angsana New" panose="02020603050405020304" pitchFamily="18" charset="-34"/>
              </a:rPr>
              <a:t>green</a:t>
            </a:r>
            <a:endParaRPr lang="en-GB" sz="1400"/>
          </a:p>
        </p:txBody>
      </p:sp>
    </p:spTree>
    <p:custDataLst>
      <p:tags r:id="rId1"/>
    </p:custDataLst>
    <p:extLst>
      <p:ext uri="{BB962C8B-B14F-4D97-AF65-F5344CB8AC3E}">
        <p14:creationId xmlns:p14="http://schemas.microsoft.com/office/powerpoint/2010/main" val="2312342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36</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EU reaction to the Russian invasion of the Ukraine</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304800" y="1098591"/>
            <a:ext cx="7070558" cy="5298920"/>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GB" sz="1600">
                <a:solidFill>
                  <a:schemeClr val="tx2"/>
                </a:solidFill>
              </a:rPr>
              <a:t>Pre Ukraine invasion, the EU relied on Russia for 41% of its natural gas, 27% of its oil/oil product and 47% of its coal imports</a:t>
            </a:r>
          </a:p>
          <a:p>
            <a:pPr marL="285750" indent="-285750">
              <a:lnSpc>
                <a:spcPct val="150000"/>
              </a:lnSpc>
              <a:buFont typeface="Arial" panose="020B0604020202020204" pitchFamily="34" charset="0"/>
              <a:buChar char="•"/>
            </a:pPr>
            <a:endParaRPr lang="en-GB" sz="1600">
              <a:solidFill>
                <a:schemeClr val="tx2"/>
              </a:solidFill>
            </a:endParaRPr>
          </a:p>
          <a:p>
            <a:pPr marL="285750" indent="-285750">
              <a:lnSpc>
                <a:spcPct val="150000"/>
              </a:lnSpc>
              <a:buFont typeface="Arial" panose="020B0604020202020204" pitchFamily="34" charset="0"/>
              <a:buChar char="•"/>
            </a:pPr>
            <a:r>
              <a:rPr lang="en-GB" sz="1600">
                <a:solidFill>
                  <a:schemeClr val="tx2"/>
                </a:solidFill>
              </a:rPr>
              <a:t>The </a:t>
            </a:r>
            <a:r>
              <a:rPr lang="en-GB" sz="1600" b="1" err="1">
                <a:solidFill>
                  <a:schemeClr val="accent3"/>
                </a:solidFill>
              </a:rPr>
              <a:t>REPowerEU</a:t>
            </a:r>
            <a:r>
              <a:rPr lang="en-GB" sz="1600" b="1">
                <a:solidFill>
                  <a:schemeClr val="accent3"/>
                </a:solidFill>
              </a:rPr>
              <a:t> deal </a:t>
            </a:r>
            <a:r>
              <a:rPr lang="en-GB" sz="1600">
                <a:solidFill>
                  <a:schemeClr val="tx2"/>
                </a:solidFill>
              </a:rPr>
              <a:t>is designed to increase the resilience of the EU energy system</a:t>
            </a:r>
          </a:p>
          <a:p>
            <a:pPr marL="742950" lvl="1" indent="-285750">
              <a:lnSpc>
                <a:spcPct val="150000"/>
              </a:lnSpc>
              <a:buFont typeface="Arial" panose="020B0604020202020204" pitchFamily="34" charset="0"/>
              <a:buChar char="•"/>
            </a:pPr>
            <a:r>
              <a:rPr lang="en-GB" sz="1600">
                <a:solidFill>
                  <a:schemeClr val="tx2"/>
                </a:solidFill>
              </a:rPr>
              <a:t>Higher LNG and pipeline gas imports from non-Russian suppliers</a:t>
            </a:r>
          </a:p>
          <a:p>
            <a:pPr marL="742950" lvl="1" indent="-285750">
              <a:lnSpc>
                <a:spcPct val="150000"/>
              </a:lnSpc>
              <a:buFont typeface="Arial" panose="020B0604020202020204" pitchFamily="34" charset="0"/>
              <a:buChar char="•"/>
            </a:pPr>
            <a:r>
              <a:rPr lang="en-GB" sz="1600">
                <a:solidFill>
                  <a:schemeClr val="tx2"/>
                </a:solidFill>
              </a:rPr>
              <a:t>Larger volumes of biomethane and renewable hydrogen production/imports</a:t>
            </a:r>
          </a:p>
          <a:p>
            <a:pPr marL="742950" lvl="1" indent="-285750">
              <a:lnSpc>
                <a:spcPct val="150000"/>
              </a:lnSpc>
              <a:buFont typeface="Arial" panose="020B0604020202020204" pitchFamily="34" charset="0"/>
              <a:buChar char="•"/>
            </a:pPr>
            <a:r>
              <a:rPr lang="en-GB" sz="1600">
                <a:solidFill>
                  <a:schemeClr val="tx2"/>
                </a:solidFill>
              </a:rPr>
              <a:t>Greater emphasis on energy efficiency</a:t>
            </a:r>
          </a:p>
          <a:p>
            <a:pPr marL="742950" lvl="1" indent="-285750">
              <a:lnSpc>
                <a:spcPct val="150000"/>
              </a:lnSpc>
              <a:buFont typeface="Arial" panose="020B0604020202020204" pitchFamily="34" charset="0"/>
              <a:buChar char="•"/>
            </a:pPr>
            <a:r>
              <a:rPr lang="en-GB" sz="1600">
                <a:solidFill>
                  <a:schemeClr val="tx2"/>
                </a:solidFill>
              </a:rPr>
              <a:t>Increasing domestic renewable energy capacity</a:t>
            </a:r>
          </a:p>
          <a:p>
            <a:pPr marL="742950" lvl="1" indent="-285750">
              <a:lnSpc>
                <a:spcPct val="150000"/>
              </a:lnSpc>
              <a:buFont typeface="Arial" panose="020B0604020202020204" pitchFamily="34" charset="0"/>
              <a:buChar char="•"/>
            </a:pPr>
            <a:endParaRPr lang="en-GB" sz="1600">
              <a:solidFill>
                <a:schemeClr val="tx2"/>
              </a:solidFill>
            </a:endParaRPr>
          </a:p>
          <a:p>
            <a:pPr marL="285750" indent="-285750">
              <a:lnSpc>
                <a:spcPct val="150000"/>
              </a:lnSpc>
              <a:buFont typeface="Arial" panose="020B0604020202020204" pitchFamily="34" charset="0"/>
              <a:buChar char="•"/>
            </a:pPr>
            <a:r>
              <a:rPr lang="en-GB" sz="1600">
                <a:solidFill>
                  <a:schemeClr val="tx2"/>
                </a:solidFill>
              </a:rPr>
              <a:t>Builds on the EU’s ‘Fit for 55’ proposals which is designed to deliver a 55% reduction in GHG emissions by 2030 (vs 1990)</a:t>
            </a:r>
          </a:p>
          <a:p>
            <a:pPr marL="285750" indent="-285750">
              <a:lnSpc>
                <a:spcPct val="150000"/>
              </a:lnSpc>
              <a:buFont typeface="Arial" panose="020B0604020202020204" pitchFamily="34" charset="0"/>
              <a:buChar char="•"/>
            </a:pPr>
            <a:endParaRPr lang="en-GB" sz="1600">
              <a:solidFill>
                <a:schemeClr val="tx2"/>
              </a:solidFill>
            </a:endParaRPr>
          </a:p>
        </p:txBody>
      </p:sp>
      <p:sp>
        <p:nvSpPr>
          <p:cNvPr id="7" name="TextBox 6">
            <a:extLst>
              <a:ext uri="{FF2B5EF4-FFF2-40B4-BE49-F238E27FC236}">
                <a16:creationId xmlns:a16="http://schemas.microsoft.com/office/drawing/2014/main" id="{CA6A66C6-0B76-4683-848E-DCA563B7EC4E}"/>
              </a:ext>
            </a:extLst>
          </p:cNvPr>
          <p:cNvSpPr txBox="1"/>
          <p:nvPr/>
        </p:nvSpPr>
        <p:spPr>
          <a:xfrm>
            <a:off x="702830" y="6496278"/>
            <a:ext cx="6096000" cy="215444"/>
          </a:xfrm>
          <a:prstGeom prst="rect">
            <a:avLst/>
          </a:prstGeom>
          <a:noFill/>
        </p:spPr>
        <p:txBody>
          <a:bodyPr wrap="square">
            <a:spAutoFit/>
          </a:bodyPr>
          <a:lstStyle/>
          <a:p>
            <a:pPr algn="l" defTabSz="457212" eaLnBrk="1" hangingPunct="1">
              <a:spcBef>
                <a:spcPct val="0"/>
              </a:spcBef>
              <a:defRPr/>
            </a:pPr>
            <a:r>
              <a:rPr lang="en-US" sz="800">
                <a:solidFill>
                  <a:prstClr val="black"/>
                </a:solidFill>
                <a:latin typeface="+mn-lt"/>
              </a:rPr>
              <a:t>Source : Guinness Global Investors estimates; Sept 2022</a:t>
            </a:r>
          </a:p>
        </p:txBody>
      </p:sp>
      <p:pic>
        <p:nvPicPr>
          <p:cNvPr id="9" name="Picture 8">
            <a:extLst>
              <a:ext uri="{FF2B5EF4-FFF2-40B4-BE49-F238E27FC236}">
                <a16:creationId xmlns:a16="http://schemas.microsoft.com/office/drawing/2014/main" id="{133A874B-E688-071D-8A0F-2B9BCF77FBAE}"/>
              </a:ext>
            </a:extLst>
          </p:cNvPr>
          <p:cNvPicPr>
            <a:picLocks noChangeAspect="1"/>
          </p:cNvPicPr>
          <p:nvPr/>
        </p:nvPicPr>
        <p:blipFill rotWithShape="1">
          <a:blip r:embed="rId3"/>
          <a:srcRect l="7799" r="8110"/>
          <a:stretch/>
        </p:blipFill>
        <p:spPr>
          <a:xfrm>
            <a:off x="7507774" y="1655603"/>
            <a:ext cx="4379426" cy="4011097"/>
          </a:xfrm>
          <a:prstGeom prst="rect">
            <a:avLst/>
          </a:prstGeom>
        </p:spPr>
      </p:pic>
      <p:sp>
        <p:nvSpPr>
          <p:cNvPr id="10" name="TextBox 9">
            <a:extLst>
              <a:ext uri="{FF2B5EF4-FFF2-40B4-BE49-F238E27FC236}">
                <a16:creationId xmlns:a16="http://schemas.microsoft.com/office/drawing/2014/main" id="{7A333D13-3B9A-4004-3638-4A6B4D61F8F7}"/>
              </a:ext>
            </a:extLst>
          </p:cNvPr>
          <p:cNvSpPr txBox="1"/>
          <p:nvPr/>
        </p:nvSpPr>
        <p:spPr>
          <a:xfrm>
            <a:off x="7616058" y="1317049"/>
            <a:ext cx="39294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n-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GB"/>
              <a:t>Split of funding for </a:t>
            </a:r>
            <a:r>
              <a:rPr lang="en-GB" err="1"/>
              <a:t>REPower</a:t>
            </a:r>
            <a:r>
              <a:rPr lang="en-GB"/>
              <a:t> EU</a:t>
            </a:r>
          </a:p>
        </p:txBody>
      </p:sp>
    </p:spTree>
    <p:custDataLst>
      <p:tags r:id="rId1"/>
    </p:custDataLst>
    <p:extLst>
      <p:ext uri="{BB962C8B-B14F-4D97-AF65-F5344CB8AC3E}">
        <p14:creationId xmlns:p14="http://schemas.microsoft.com/office/powerpoint/2010/main" val="1913670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3C21D9-DB23-4F83-AF0C-2F3F1B59159F}"/>
              </a:ext>
            </a:extLst>
          </p:cNvPr>
          <p:cNvPicPr>
            <a:picLocks noChangeAspect="1"/>
          </p:cNvPicPr>
          <p:nvPr/>
        </p:nvPicPr>
        <p:blipFill>
          <a:blip r:embed="rId3"/>
          <a:stretch>
            <a:fillRect/>
          </a:stretch>
        </p:blipFill>
        <p:spPr>
          <a:xfrm>
            <a:off x="1106356" y="2730883"/>
            <a:ext cx="9847394" cy="3662505"/>
          </a:xfrm>
          <a:prstGeom prst="rect">
            <a:avLst/>
          </a:prstGeom>
        </p:spPr>
      </p:pic>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37</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German reaction to the Russian invasion of the Ukraine</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395287" y="941389"/>
            <a:ext cx="11401425" cy="1554161"/>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GB" sz="1600">
                <a:solidFill>
                  <a:schemeClr val="tx2"/>
                </a:solidFill>
              </a:rPr>
              <a:t>Germany imports nearly 64% of its energy consumption (up from 59% in 2000) with Russia representing one third of both crude oil/oil product and natural gas demand in 2021</a:t>
            </a:r>
          </a:p>
          <a:p>
            <a:pPr marL="742950" lvl="1" indent="-285750">
              <a:lnSpc>
                <a:spcPct val="150000"/>
              </a:lnSpc>
              <a:buFont typeface="Arial" panose="020B0604020202020204" pitchFamily="34" charset="0"/>
              <a:buChar char="•"/>
            </a:pPr>
            <a:r>
              <a:rPr lang="en-GB" sz="1600">
                <a:solidFill>
                  <a:schemeClr val="tx2"/>
                </a:solidFill>
              </a:rPr>
              <a:t>Two new LNG import terminals have been approved to help fulfil power needs this decade</a:t>
            </a:r>
          </a:p>
          <a:p>
            <a:pPr marL="742950" lvl="1" indent="-285750">
              <a:lnSpc>
                <a:spcPct val="150000"/>
              </a:lnSpc>
              <a:buFont typeface="Arial" panose="020B0604020202020204" pitchFamily="34" charset="0"/>
              <a:buChar char="•"/>
            </a:pPr>
            <a:r>
              <a:rPr lang="en-GB" sz="1600">
                <a:solidFill>
                  <a:schemeClr val="tx2"/>
                </a:solidFill>
              </a:rPr>
              <a:t>The Renewable Energy Sources Act brings 100% renewable power target forward to 2035 from 2040</a:t>
            </a:r>
          </a:p>
        </p:txBody>
      </p:sp>
      <p:sp>
        <p:nvSpPr>
          <p:cNvPr id="8" name="TextBox 7">
            <a:extLst>
              <a:ext uri="{FF2B5EF4-FFF2-40B4-BE49-F238E27FC236}">
                <a16:creationId xmlns:a16="http://schemas.microsoft.com/office/drawing/2014/main" id="{5ACF86CE-96B0-41E5-B276-ADA1BF250981}"/>
              </a:ext>
            </a:extLst>
          </p:cNvPr>
          <p:cNvSpPr txBox="1"/>
          <p:nvPr/>
        </p:nvSpPr>
        <p:spPr>
          <a:xfrm>
            <a:off x="2736011" y="2510615"/>
            <a:ext cx="609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n-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GB"/>
              <a:t>Germany renewable power installed capacity (GW)</a:t>
            </a:r>
          </a:p>
        </p:txBody>
      </p:sp>
      <p:sp>
        <p:nvSpPr>
          <p:cNvPr id="10" name="Text Box 4">
            <a:extLst>
              <a:ext uri="{FF2B5EF4-FFF2-40B4-BE49-F238E27FC236}">
                <a16:creationId xmlns:a16="http://schemas.microsoft.com/office/drawing/2014/main" id="{E6DE5B8C-9EF0-4880-9606-03C07D75BFF0}"/>
              </a:ext>
            </a:extLst>
          </p:cNvPr>
          <p:cNvSpPr txBox="1">
            <a:spLocks noChangeArrowheads="1"/>
          </p:cNvSpPr>
          <p:nvPr/>
        </p:nvSpPr>
        <p:spPr bwMode="auto">
          <a:xfrm>
            <a:off x="811236"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 </a:t>
            </a:r>
            <a:r>
              <a:rPr lang="en-US" sz="800" i="0">
                <a:solidFill>
                  <a:prstClr val="black"/>
                </a:solidFill>
                <a:latin typeface="+mn-lt"/>
              </a:rPr>
              <a:t>BP</a:t>
            </a:r>
            <a:r>
              <a:rPr lang="en-US" sz="800" i="0">
                <a:solidFill>
                  <a:prstClr val="black"/>
                </a:solidFill>
                <a:latin typeface="+mn-lt"/>
                <a:ea typeface="ＭＳ Ｐゴシック" pitchFamily="-84" charset="-128"/>
              </a:rPr>
              <a:t>; Guinness Global Investors estimates; Sept 2022</a:t>
            </a:r>
          </a:p>
        </p:txBody>
      </p:sp>
    </p:spTree>
    <p:custDataLst>
      <p:tags r:id="rId1"/>
    </p:custDataLst>
    <p:extLst>
      <p:ext uri="{BB962C8B-B14F-4D97-AF65-F5344CB8AC3E}">
        <p14:creationId xmlns:p14="http://schemas.microsoft.com/office/powerpoint/2010/main" val="3477566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38</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Broader acceleration of solar deployments across Europe</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8001000" y="2060915"/>
            <a:ext cx="3843838" cy="3859211"/>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GB" sz="1600">
                <a:solidFill>
                  <a:schemeClr val="tx2"/>
                </a:solidFill>
              </a:rPr>
              <a:t>In July 2022, China sold $2.5bn of PV exports to European countries, up from around $1bn per month at the start of 2022, and $0.5bn per month at the start of 2021</a:t>
            </a:r>
          </a:p>
          <a:p>
            <a:pPr>
              <a:lnSpc>
                <a:spcPct val="150000"/>
              </a:lnSpc>
            </a:pPr>
            <a:endParaRPr lang="en-GB" sz="1600">
              <a:solidFill>
                <a:schemeClr val="tx2"/>
              </a:solidFill>
            </a:endParaRPr>
          </a:p>
          <a:p>
            <a:pPr marL="285750" indent="-285750">
              <a:lnSpc>
                <a:spcPct val="150000"/>
              </a:lnSpc>
              <a:buFont typeface="Arial" panose="020B0604020202020204" pitchFamily="34" charset="0"/>
              <a:buChar char="•"/>
            </a:pPr>
            <a:r>
              <a:rPr lang="en-GB" sz="1600">
                <a:solidFill>
                  <a:schemeClr val="tx2"/>
                </a:solidFill>
              </a:rPr>
              <a:t>The biggest importers include Netherlands, Spain, Portugal and Germany</a:t>
            </a:r>
          </a:p>
        </p:txBody>
      </p:sp>
      <p:sp>
        <p:nvSpPr>
          <p:cNvPr id="8" name="TextBox 7">
            <a:extLst>
              <a:ext uri="{FF2B5EF4-FFF2-40B4-BE49-F238E27FC236}">
                <a16:creationId xmlns:a16="http://schemas.microsoft.com/office/drawing/2014/main" id="{5ACF86CE-96B0-41E5-B276-ADA1BF250981}"/>
              </a:ext>
            </a:extLst>
          </p:cNvPr>
          <p:cNvSpPr txBox="1"/>
          <p:nvPr/>
        </p:nvSpPr>
        <p:spPr>
          <a:xfrm>
            <a:off x="838200" y="1218952"/>
            <a:ext cx="609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n-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GB"/>
              <a:t>Chinese PV exports to Europe (EU and non-EU)</a:t>
            </a:r>
          </a:p>
        </p:txBody>
      </p:sp>
      <p:sp>
        <p:nvSpPr>
          <p:cNvPr id="10" name="Text Box 4">
            <a:extLst>
              <a:ext uri="{FF2B5EF4-FFF2-40B4-BE49-F238E27FC236}">
                <a16:creationId xmlns:a16="http://schemas.microsoft.com/office/drawing/2014/main" id="{E6DE5B8C-9EF0-4880-9606-03C07D75BFF0}"/>
              </a:ext>
            </a:extLst>
          </p:cNvPr>
          <p:cNvSpPr txBox="1">
            <a:spLocks noChangeArrowheads="1"/>
          </p:cNvSpPr>
          <p:nvPr/>
        </p:nvSpPr>
        <p:spPr bwMode="auto">
          <a:xfrm>
            <a:off x="811236"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 </a:t>
            </a:r>
            <a:r>
              <a:rPr lang="en-US" sz="800" i="0">
                <a:solidFill>
                  <a:prstClr val="black"/>
                </a:solidFill>
                <a:latin typeface="+mn-lt"/>
              </a:rPr>
              <a:t>BNEF;</a:t>
            </a:r>
            <a:r>
              <a:rPr lang="en-US" sz="800" i="0">
                <a:solidFill>
                  <a:prstClr val="black"/>
                </a:solidFill>
                <a:latin typeface="+mn-lt"/>
                <a:ea typeface="ＭＳ Ｐゴシック" pitchFamily="-84" charset="-128"/>
              </a:rPr>
              <a:t>; Sept 2022</a:t>
            </a:r>
          </a:p>
        </p:txBody>
      </p:sp>
      <p:pic>
        <p:nvPicPr>
          <p:cNvPr id="11" name="Picture 10">
            <a:extLst>
              <a:ext uri="{FF2B5EF4-FFF2-40B4-BE49-F238E27FC236}">
                <a16:creationId xmlns:a16="http://schemas.microsoft.com/office/drawing/2014/main" id="{644773E3-EB0B-8D54-C48C-120DCF17E976}"/>
              </a:ext>
            </a:extLst>
          </p:cNvPr>
          <p:cNvPicPr>
            <a:picLocks noChangeAspect="1"/>
          </p:cNvPicPr>
          <p:nvPr/>
        </p:nvPicPr>
        <p:blipFill rotWithShape="1">
          <a:blip r:embed="rId3"/>
          <a:srcRect t="2292"/>
          <a:stretch/>
        </p:blipFill>
        <p:spPr>
          <a:xfrm>
            <a:off x="211161" y="1651943"/>
            <a:ext cx="7672773" cy="4382198"/>
          </a:xfrm>
          <a:prstGeom prst="rect">
            <a:avLst/>
          </a:prstGeom>
        </p:spPr>
      </p:pic>
    </p:spTree>
    <p:custDataLst>
      <p:tags r:id="rId1"/>
    </p:custDataLst>
    <p:extLst>
      <p:ext uri="{BB962C8B-B14F-4D97-AF65-F5344CB8AC3E}">
        <p14:creationId xmlns:p14="http://schemas.microsoft.com/office/powerpoint/2010/main" val="99922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1E63DB-0FCF-46CE-83F7-3FCE0DD12FEE}"/>
              </a:ext>
            </a:extLst>
          </p:cNvPr>
          <p:cNvSpPr>
            <a:spLocks noGrp="1"/>
          </p:cNvSpPr>
          <p:nvPr>
            <p:ph type="sldNum" sz="quarter" idx="12"/>
          </p:nvPr>
        </p:nvSpPr>
        <p:spPr/>
        <p:txBody>
          <a:bodyPr/>
          <a:lstStyle/>
          <a:p>
            <a:fld id="{80C09EF9-B2B1-4CDF-A903-08D723B35DB9}" type="slidenum">
              <a:rPr lang="en-GB" smtClean="0"/>
              <a:pPr/>
              <a:t>3</a:t>
            </a:fld>
            <a:endParaRPr lang="en-GB"/>
          </a:p>
        </p:txBody>
      </p:sp>
      <p:sp>
        <p:nvSpPr>
          <p:cNvPr id="3" name="Title 2">
            <a:extLst>
              <a:ext uri="{FF2B5EF4-FFF2-40B4-BE49-F238E27FC236}">
                <a16:creationId xmlns:a16="http://schemas.microsoft.com/office/drawing/2014/main" id="{C70ECCFD-54E6-45AE-93B4-6FA2333D3269}"/>
              </a:ext>
            </a:extLst>
          </p:cNvPr>
          <p:cNvSpPr>
            <a:spLocks noGrp="1"/>
          </p:cNvSpPr>
          <p:nvPr>
            <p:ph type="title"/>
          </p:nvPr>
        </p:nvSpPr>
        <p:spPr/>
        <p:txBody>
          <a:bodyPr>
            <a:normAutofit/>
          </a:bodyPr>
          <a:lstStyle/>
          <a:p>
            <a:r>
              <a:rPr lang="en-US"/>
              <a:t>Investment team biographies</a:t>
            </a:r>
            <a:endParaRPr lang="ru-RU"/>
          </a:p>
        </p:txBody>
      </p:sp>
      <p:sp>
        <p:nvSpPr>
          <p:cNvPr id="4" name="Text Placeholder 3">
            <a:extLst>
              <a:ext uri="{FF2B5EF4-FFF2-40B4-BE49-F238E27FC236}">
                <a16:creationId xmlns:a16="http://schemas.microsoft.com/office/drawing/2014/main" id="{382CBFDD-6946-457F-9D2C-93736354894A}"/>
              </a:ext>
            </a:extLst>
          </p:cNvPr>
          <p:cNvSpPr>
            <a:spLocks noGrp="1"/>
          </p:cNvSpPr>
          <p:nvPr>
            <p:ph type="body" sz="quarter" idx="13"/>
          </p:nvPr>
        </p:nvSpPr>
        <p:spPr/>
        <p:txBody>
          <a:bodyPr/>
          <a:lstStyle/>
          <a:p>
            <a:r>
              <a:rPr lang="en-GB"/>
              <a:t>Guinness Sustainable Energy Fund</a:t>
            </a:r>
          </a:p>
        </p:txBody>
      </p:sp>
      <p:grpSp>
        <p:nvGrpSpPr>
          <p:cNvPr id="10" name="Group 9">
            <a:extLst>
              <a:ext uri="{FF2B5EF4-FFF2-40B4-BE49-F238E27FC236}">
                <a16:creationId xmlns:a16="http://schemas.microsoft.com/office/drawing/2014/main" id="{61A0AA40-73C1-4FC9-BD37-7CE6C092FD91}"/>
              </a:ext>
            </a:extLst>
          </p:cNvPr>
          <p:cNvGrpSpPr/>
          <p:nvPr/>
        </p:nvGrpSpPr>
        <p:grpSpPr>
          <a:xfrm>
            <a:off x="2676110" y="1035849"/>
            <a:ext cx="2056790" cy="5179638"/>
            <a:chOff x="831850" y="1240001"/>
            <a:chExt cx="3108960" cy="4937760"/>
          </a:xfrm>
          <a:solidFill>
            <a:schemeClr val="accent4">
              <a:lumMod val="20000"/>
              <a:lumOff val="80000"/>
            </a:schemeClr>
          </a:solidFill>
        </p:grpSpPr>
        <p:sp>
          <p:nvSpPr>
            <p:cNvPr id="11" name="Rectangle: Rounded Corners 10">
              <a:extLst>
                <a:ext uri="{FF2B5EF4-FFF2-40B4-BE49-F238E27FC236}">
                  <a16:creationId xmlns:a16="http://schemas.microsoft.com/office/drawing/2014/main" id="{FBE3E53A-5121-4278-9D9A-6651FD9677D8}"/>
                </a:ext>
              </a:extLst>
            </p:cNvPr>
            <p:cNvSpPr/>
            <p:nvPr/>
          </p:nvSpPr>
          <p:spPr>
            <a:xfrm>
              <a:off x="831850" y="1240001"/>
              <a:ext cx="3108960" cy="4937760"/>
            </a:xfrm>
            <a:prstGeom prst="roundRect">
              <a:avLst>
                <a:gd name="adj" fmla="val 3087"/>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13" name="Rectangle 3">
              <a:extLst>
                <a:ext uri="{FF2B5EF4-FFF2-40B4-BE49-F238E27FC236}">
                  <a16:creationId xmlns:a16="http://schemas.microsoft.com/office/drawing/2014/main" id="{57BFA401-CC72-4F81-95CA-09C28BA761D2}"/>
                </a:ext>
              </a:extLst>
            </p:cNvPr>
            <p:cNvSpPr txBox="1">
              <a:spLocks noChangeArrowheads="1"/>
            </p:cNvSpPr>
            <p:nvPr/>
          </p:nvSpPr>
          <p:spPr bwMode="auto">
            <a:xfrm>
              <a:off x="1063368" y="2978055"/>
              <a:ext cx="2645924" cy="264185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180975" lvl="1" indent="-141288" eaLnBrk="1" hangingPunct="1">
                <a:spcBef>
                  <a:spcPts val="400"/>
                </a:spcBef>
                <a:spcAft>
                  <a:spcPts val="400"/>
                </a:spcAft>
                <a:buSzPct val="100000"/>
              </a:pPr>
              <a:r>
                <a:rPr lang="en-US" sz="1100" i="0" kern="0" dirty="0">
                  <a:solidFill>
                    <a:schemeClr val="tx2"/>
                  </a:solidFill>
                  <a:latin typeface="+mn-lt"/>
                </a:rPr>
                <a:t>Joined Guinness </a:t>
              </a:r>
              <a:r>
                <a:rPr lang="en-US" sz="1100" kern="0" dirty="0">
                  <a:solidFill>
                    <a:schemeClr val="tx2"/>
                  </a:solidFill>
                  <a:latin typeface="+mn-lt"/>
                </a:rPr>
                <a:t>Global investors</a:t>
              </a:r>
              <a:r>
                <a:rPr lang="en-US" sz="1100" i="0" kern="0" dirty="0">
                  <a:solidFill>
                    <a:schemeClr val="tx2"/>
                  </a:solidFill>
                  <a:latin typeface="+mn-lt"/>
                </a:rPr>
                <a:t> in 2013</a:t>
              </a:r>
            </a:p>
            <a:p>
              <a:pPr marL="180975" lvl="1" indent="-141288" eaLnBrk="1" hangingPunct="1">
                <a:spcBef>
                  <a:spcPts val="400"/>
                </a:spcBef>
                <a:spcAft>
                  <a:spcPts val="400"/>
                </a:spcAft>
                <a:buSzPct val="100000"/>
              </a:pPr>
              <a:r>
                <a:rPr lang="en-US" sz="1100" i="0" kern="0" dirty="0">
                  <a:solidFill>
                    <a:schemeClr val="tx2"/>
                  </a:solidFill>
                  <a:latin typeface="+mn-lt"/>
                </a:rPr>
                <a:t>Co-portfolio manager of the Investec Global Energy Fund from February 2008 to May 2012</a:t>
              </a:r>
            </a:p>
            <a:p>
              <a:pPr marL="180975" lvl="1" indent="-141288" eaLnBrk="1" hangingPunct="1">
                <a:spcBef>
                  <a:spcPts val="400"/>
                </a:spcBef>
                <a:spcAft>
                  <a:spcPts val="400"/>
                </a:spcAft>
                <a:buSzPct val="100000"/>
              </a:pPr>
              <a:r>
                <a:rPr lang="en-US" sz="1100" i="0" kern="0" dirty="0">
                  <a:solidFill>
                    <a:schemeClr val="tx2"/>
                  </a:solidFill>
                  <a:latin typeface="+mn-lt"/>
                </a:rPr>
                <a:t>Co-head of energy equity research at Goldman Sachs from 2000-2008</a:t>
              </a:r>
            </a:p>
            <a:p>
              <a:pPr marL="180975" lvl="1" indent="-141288" eaLnBrk="1" hangingPunct="1">
                <a:spcBef>
                  <a:spcPts val="400"/>
                </a:spcBef>
                <a:spcAft>
                  <a:spcPts val="400"/>
                </a:spcAft>
                <a:buSzPct val="100000"/>
              </a:pPr>
              <a:r>
                <a:rPr lang="en-US" sz="1100" i="0" kern="0" dirty="0">
                  <a:solidFill>
                    <a:schemeClr val="tx2"/>
                  </a:solidFill>
                  <a:latin typeface="+mn-lt"/>
                </a:rPr>
                <a:t>Drilling engineer in Dutch North Sea for Shell</a:t>
              </a:r>
            </a:p>
          </p:txBody>
        </p:sp>
        <p:sp>
          <p:nvSpPr>
            <p:cNvPr id="14" name="Rectangle 3">
              <a:extLst>
                <a:ext uri="{FF2B5EF4-FFF2-40B4-BE49-F238E27FC236}">
                  <a16:creationId xmlns:a16="http://schemas.microsoft.com/office/drawing/2014/main" id="{322C1ED8-A592-4F2D-98E9-58724F180AB1}"/>
                </a:ext>
              </a:extLst>
            </p:cNvPr>
            <p:cNvSpPr txBox="1">
              <a:spLocks noChangeArrowheads="1"/>
            </p:cNvSpPr>
            <p:nvPr/>
          </p:nvSpPr>
          <p:spPr bwMode="auto">
            <a:xfrm>
              <a:off x="1063368" y="2486586"/>
              <a:ext cx="2645924" cy="43902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0" indent="0" algn="ctr" eaLnBrk="1" hangingPunct="1">
                <a:buFont typeface="Arial" panose="020B0604020202020204" pitchFamily="34" charset="0"/>
                <a:buNone/>
              </a:pPr>
              <a:r>
                <a:rPr lang="en-GB" sz="1200" i="0" kern="0">
                  <a:solidFill>
                    <a:schemeClr val="accent3"/>
                  </a:solidFill>
                  <a:latin typeface="+mj-lt"/>
                </a:rPr>
                <a:t>Jonathan Waghorn </a:t>
              </a:r>
              <a:endParaRPr lang="ru-RU" sz="1200" i="0" kern="0">
                <a:solidFill>
                  <a:schemeClr val="accent3"/>
                </a:solidFill>
                <a:latin typeface="+mj-lt"/>
              </a:endParaRPr>
            </a:p>
            <a:p>
              <a:pPr marL="0" indent="0" algn="ctr" eaLnBrk="1" hangingPunct="1">
                <a:buFont typeface="Arial" panose="020B0604020202020204" pitchFamily="34" charset="0"/>
                <a:buNone/>
              </a:pPr>
              <a:r>
                <a:rPr lang="en-GB" sz="1000" i="0" kern="0">
                  <a:solidFill>
                    <a:schemeClr val="tx2"/>
                  </a:solidFill>
                  <a:latin typeface="+mn-lt"/>
                </a:rPr>
                <a:t>(Co-manager)</a:t>
              </a:r>
            </a:p>
            <a:p>
              <a:pPr marL="0" indent="0" algn="ctr" eaLnBrk="1" hangingPunct="1">
                <a:buFont typeface="Arial" panose="020B0604020202020204" pitchFamily="34" charset="0"/>
                <a:buNone/>
              </a:pPr>
              <a:endParaRPr lang="en-GB" sz="900" b="1" i="0" kern="0">
                <a:latin typeface="+mn-lt"/>
              </a:endParaRPr>
            </a:p>
          </p:txBody>
        </p:sp>
      </p:grpSp>
      <p:grpSp>
        <p:nvGrpSpPr>
          <p:cNvPr id="15" name="Group 14">
            <a:extLst>
              <a:ext uri="{FF2B5EF4-FFF2-40B4-BE49-F238E27FC236}">
                <a16:creationId xmlns:a16="http://schemas.microsoft.com/office/drawing/2014/main" id="{53A99B73-765A-4C78-ABDD-1B1414D0233D}"/>
              </a:ext>
            </a:extLst>
          </p:cNvPr>
          <p:cNvGrpSpPr/>
          <p:nvPr/>
        </p:nvGrpSpPr>
        <p:grpSpPr>
          <a:xfrm>
            <a:off x="427182" y="1025953"/>
            <a:ext cx="2056790" cy="5179638"/>
            <a:chOff x="4541520" y="1137449"/>
            <a:chExt cx="3108960" cy="4937760"/>
          </a:xfrm>
          <a:solidFill>
            <a:schemeClr val="accent4">
              <a:lumMod val="20000"/>
              <a:lumOff val="80000"/>
            </a:schemeClr>
          </a:solidFill>
        </p:grpSpPr>
        <p:sp>
          <p:nvSpPr>
            <p:cNvPr id="16" name="Rectangle: Rounded Corners 15">
              <a:extLst>
                <a:ext uri="{FF2B5EF4-FFF2-40B4-BE49-F238E27FC236}">
                  <a16:creationId xmlns:a16="http://schemas.microsoft.com/office/drawing/2014/main" id="{85D5819F-E93A-439D-A680-8CF6AA929C05}"/>
                </a:ext>
              </a:extLst>
            </p:cNvPr>
            <p:cNvSpPr/>
            <p:nvPr/>
          </p:nvSpPr>
          <p:spPr>
            <a:xfrm>
              <a:off x="4541520" y="1137449"/>
              <a:ext cx="3108960" cy="4937760"/>
            </a:xfrm>
            <a:prstGeom prst="roundRect">
              <a:avLst>
                <a:gd name="adj" fmla="val 3087"/>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18" name="Rectangle 3">
              <a:extLst>
                <a:ext uri="{FF2B5EF4-FFF2-40B4-BE49-F238E27FC236}">
                  <a16:creationId xmlns:a16="http://schemas.microsoft.com/office/drawing/2014/main" id="{6CF937DB-E31D-42D0-9FF2-287B0F475148}"/>
                </a:ext>
              </a:extLst>
            </p:cNvPr>
            <p:cNvSpPr txBox="1">
              <a:spLocks noChangeArrowheads="1"/>
            </p:cNvSpPr>
            <p:nvPr/>
          </p:nvSpPr>
          <p:spPr bwMode="auto">
            <a:xfrm>
              <a:off x="4807450" y="2905192"/>
              <a:ext cx="2702168" cy="264185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266700" lvl="1" indent="-180975" eaLnBrk="1" hangingPunct="1">
                <a:spcBef>
                  <a:spcPts val="400"/>
                </a:spcBef>
                <a:spcAft>
                  <a:spcPts val="400"/>
                </a:spcAft>
                <a:buSzPct val="100000"/>
              </a:pPr>
              <a:r>
                <a:rPr lang="en-US" sz="1100" kern="0" dirty="0">
                  <a:solidFill>
                    <a:schemeClr val="tx2"/>
                  </a:solidFill>
                  <a:latin typeface="+mn-lt"/>
                </a:rPr>
                <a:t>Joined Guinness Global Investors in 2007 </a:t>
              </a:r>
            </a:p>
            <a:p>
              <a:pPr marL="266700" lvl="1" indent="-180975" eaLnBrk="1" hangingPunct="1">
                <a:spcBef>
                  <a:spcPts val="400"/>
                </a:spcBef>
                <a:spcAft>
                  <a:spcPts val="400"/>
                </a:spcAft>
                <a:buSzPct val="100000"/>
              </a:pPr>
              <a:r>
                <a:rPr lang="en-US" sz="1100" kern="0" dirty="0">
                  <a:solidFill>
                    <a:schemeClr val="tx2"/>
                  </a:solidFill>
                  <a:latin typeface="+mn-lt"/>
                </a:rPr>
                <a:t>Company valuation expert for PwC 2000-2007</a:t>
              </a:r>
            </a:p>
            <a:p>
              <a:pPr marL="266700" lvl="1" indent="-180975" eaLnBrk="1" hangingPunct="1">
                <a:spcBef>
                  <a:spcPts val="400"/>
                </a:spcBef>
                <a:spcAft>
                  <a:spcPts val="400"/>
                </a:spcAft>
                <a:buSzPct val="100000"/>
              </a:pPr>
              <a:r>
                <a:rPr lang="en-US" sz="1100" kern="0" dirty="0">
                  <a:solidFill>
                    <a:schemeClr val="tx2"/>
                  </a:solidFill>
                  <a:latin typeface="+mn-lt"/>
                </a:rPr>
                <a:t>Qualified as a Chartered Accountant in 2003</a:t>
              </a:r>
            </a:p>
            <a:p>
              <a:pPr marL="266700" lvl="1" indent="-180975" eaLnBrk="1" hangingPunct="1">
                <a:spcBef>
                  <a:spcPts val="400"/>
                </a:spcBef>
                <a:spcAft>
                  <a:spcPts val="400"/>
                </a:spcAft>
                <a:buSzPct val="100000"/>
              </a:pPr>
              <a:r>
                <a:rPr lang="en-US" sz="1100" kern="0" dirty="0">
                  <a:solidFill>
                    <a:schemeClr val="tx2"/>
                  </a:solidFill>
                  <a:latin typeface="+mn-lt"/>
                </a:rPr>
                <a:t>Graduated from Cambridge University with a Masters degree in Geography in 1999</a:t>
              </a:r>
            </a:p>
          </p:txBody>
        </p:sp>
        <p:sp>
          <p:nvSpPr>
            <p:cNvPr id="19" name="Rectangle 3">
              <a:extLst>
                <a:ext uri="{FF2B5EF4-FFF2-40B4-BE49-F238E27FC236}">
                  <a16:creationId xmlns:a16="http://schemas.microsoft.com/office/drawing/2014/main" id="{F9325453-60E5-4306-BB23-208FC3C3E642}"/>
                </a:ext>
              </a:extLst>
            </p:cNvPr>
            <p:cNvSpPr txBox="1">
              <a:spLocks noChangeArrowheads="1"/>
            </p:cNvSpPr>
            <p:nvPr/>
          </p:nvSpPr>
          <p:spPr bwMode="auto">
            <a:xfrm>
              <a:off x="4792494" y="2384034"/>
              <a:ext cx="2607013" cy="43902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0" indent="0" algn="ctr" eaLnBrk="1" hangingPunct="1">
                <a:buFont typeface="Arial" panose="020B0604020202020204" pitchFamily="34" charset="0"/>
                <a:buNone/>
              </a:pPr>
              <a:r>
                <a:rPr lang="en-GB" sz="1200" i="0" kern="0">
                  <a:solidFill>
                    <a:schemeClr val="accent3"/>
                  </a:solidFill>
                  <a:latin typeface="+mj-lt"/>
                </a:rPr>
                <a:t>Will Riley</a:t>
              </a:r>
              <a:endParaRPr lang="ru-RU" sz="1200" i="0" kern="0">
                <a:solidFill>
                  <a:schemeClr val="accent3"/>
                </a:solidFill>
                <a:latin typeface="+mj-lt"/>
              </a:endParaRPr>
            </a:p>
            <a:p>
              <a:pPr marL="0" indent="0" algn="ctr" eaLnBrk="1" hangingPunct="1">
                <a:buFont typeface="Arial" panose="020B0604020202020204" pitchFamily="34" charset="0"/>
                <a:buNone/>
              </a:pPr>
              <a:r>
                <a:rPr lang="en-GB" sz="1000" i="0" kern="0">
                  <a:solidFill>
                    <a:schemeClr val="tx2"/>
                  </a:solidFill>
                  <a:latin typeface="+mn-lt"/>
                </a:rPr>
                <a:t>CA (Co-manager)</a:t>
              </a:r>
            </a:p>
          </p:txBody>
        </p:sp>
      </p:grpSp>
      <p:grpSp>
        <p:nvGrpSpPr>
          <p:cNvPr id="25" name="Group 24">
            <a:extLst>
              <a:ext uri="{FF2B5EF4-FFF2-40B4-BE49-F238E27FC236}">
                <a16:creationId xmlns:a16="http://schemas.microsoft.com/office/drawing/2014/main" id="{AD912B93-95C8-4CE6-925E-D548394F07CB}"/>
              </a:ext>
            </a:extLst>
          </p:cNvPr>
          <p:cNvGrpSpPr/>
          <p:nvPr/>
        </p:nvGrpSpPr>
        <p:grpSpPr>
          <a:xfrm>
            <a:off x="4930850" y="1025953"/>
            <a:ext cx="2056790" cy="5179638"/>
            <a:chOff x="8159750" y="1137449"/>
            <a:chExt cx="3108960" cy="4937760"/>
          </a:xfrm>
          <a:solidFill>
            <a:schemeClr val="accent4">
              <a:lumMod val="20000"/>
              <a:lumOff val="80000"/>
            </a:schemeClr>
          </a:solidFill>
        </p:grpSpPr>
        <p:sp>
          <p:nvSpPr>
            <p:cNvPr id="26" name="Rectangle: Rounded Corners 25">
              <a:extLst>
                <a:ext uri="{FF2B5EF4-FFF2-40B4-BE49-F238E27FC236}">
                  <a16:creationId xmlns:a16="http://schemas.microsoft.com/office/drawing/2014/main" id="{E1491EC4-8448-48F6-8B76-50243316C735}"/>
                </a:ext>
              </a:extLst>
            </p:cNvPr>
            <p:cNvSpPr/>
            <p:nvPr/>
          </p:nvSpPr>
          <p:spPr>
            <a:xfrm>
              <a:off x="8159750" y="1137449"/>
              <a:ext cx="3108960" cy="4937760"/>
            </a:xfrm>
            <a:prstGeom prst="roundRect">
              <a:avLst>
                <a:gd name="adj" fmla="val 3087"/>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27" name="Rectangle 3">
              <a:extLst>
                <a:ext uri="{FF2B5EF4-FFF2-40B4-BE49-F238E27FC236}">
                  <a16:creationId xmlns:a16="http://schemas.microsoft.com/office/drawing/2014/main" id="{BAC14FB2-D3EC-4113-BC42-54AE24357B46}"/>
                </a:ext>
              </a:extLst>
            </p:cNvPr>
            <p:cNvSpPr txBox="1">
              <a:spLocks noChangeArrowheads="1"/>
            </p:cNvSpPr>
            <p:nvPr/>
          </p:nvSpPr>
          <p:spPr bwMode="auto">
            <a:xfrm>
              <a:off x="8345871" y="2850087"/>
              <a:ext cx="2736714" cy="30096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180975" lvl="1" indent="-174625" eaLnBrk="1" hangingPunct="1">
                <a:spcBef>
                  <a:spcPts val="400"/>
                </a:spcBef>
                <a:spcAft>
                  <a:spcPts val="400"/>
                </a:spcAft>
                <a:buSzPct val="100000"/>
              </a:pPr>
              <a:r>
                <a:rPr lang="en-US" sz="1100" kern="0" dirty="0">
                  <a:solidFill>
                    <a:schemeClr val="tx2"/>
                  </a:solidFill>
                  <a:latin typeface="+mn-lt"/>
                  <a:ea typeface="ＭＳ Ｐゴシック"/>
                </a:rPr>
                <a:t>Joined Guinness Global Investors in 2019</a:t>
              </a:r>
            </a:p>
            <a:p>
              <a:pPr marL="180975" lvl="1" indent="-174625" eaLnBrk="1" hangingPunct="1">
                <a:spcBef>
                  <a:spcPts val="400"/>
                </a:spcBef>
                <a:spcAft>
                  <a:spcPts val="400"/>
                </a:spcAft>
                <a:buSzPct val="100000"/>
              </a:pPr>
              <a:r>
                <a:rPr lang="en-US" sz="1100" kern="0" dirty="0">
                  <a:solidFill>
                    <a:schemeClr val="tx2"/>
                  </a:solidFill>
                  <a:latin typeface="+mn-lt"/>
                  <a:ea typeface="ＭＳ Ｐゴシック"/>
                </a:rPr>
                <a:t>Investment Manager in Sustainable Ownership at </a:t>
              </a:r>
              <a:r>
                <a:rPr lang="en-US" sz="1100" kern="0" dirty="0" err="1">
                  <a:solidFill>
                    <a:schemeClr val="tx2"/>
                  </a:solidFill>
                  <a:latin typeface="+mn-lt"/>
                  <a:ea typeface="ＭＳ Ｐゴシック"/>
                </a:rPr>
                <a:t>Railpen</a:t>
              </a:r>
              <a:r>
                <a:rPr lang="en-US" sz="1100" kern="0" dirty="0">
                  <a:solidFill>
                    <a:schemeClr val="tx2"/>
                  </a:solidFill>
                  <a:latin typeface="+mn-lt"/>
                  <a:ea typeface="ＭＳ Ｐゴシック"/>
                </a:rPr>
                <a:t> from 2016-2019</a:t>
              </a:r>
            </a:p>
            <a:p>
              <a:pPr marL="180975" lvl="1" indent="-174625" eaLnBrk="1" hangingPunct="1">
                <a:spcBef>
                  <a:spcPts val="400"/>
                </a:spcBef>
                <a:spcAft>
                  <a:spcPts val="400"/>
                </a:spcAft>
                <a:buSzPct val="100000"/>
              </a:pPr>
              <a:r>
                <a:rPr lang="en-US" sz="1100" kern="0" dirty="0">
                  <a:solidFill>
                    <a:schemeClr val="tx2"/>
                  </a:solidFill>
                  <a:latin typeface="+mn-lt"/>
                  <a:ea typeface="ＭＳ Ｐゴシック"/>
                </a:rPr>
                <a:t>Thematic Analyst in Equity Research at Berenberg from 2014-2016</a:t>
              </a:r>
            </a:p>
            <a:p>
              <a:pPr marL="180975" lvl="1" indent="-174625" eaLnBrk="1" hangingPunct="1">
                <a:spcBef>
                  <a:spcPts val="400"/>
                </a:spcBef>
                <a:spcAft>
                  <a:spcPts val="400"/>
                </a:spcAft>
                <a:buSzPct val="100000"/>
              </a:pPr>
              <a:r>
                <a:rPr lang="en-US" sz="1100" kern="0" dirty="0">
                  <a:solidFill>
                    <a:schemeClr val="tx2"/>
                  </a:solidFill>
                  <a:latin typeface="+mn-lt"/>
                  <a:ea typeface="ＭＳ Ｐゴシック"/>
                </a:rPr>
                <a:t>Graduated from the University of Bath with a degree in Mathematics in 2014</a:t>
              </a:r>
            </a:p>
          </p:txBody>
        </p:sp>
        <p:sp>
          <p:nvSpPr>
            <p:cNvPr id="28" name="Rectangle 3">
              <a:extLst>
                <a:ext uri="{FF2B5EF4-FFF2-40B4-BE49-F238E27FC236}">
                  <a16:creationId xmlns:a16="http://schemas.microsoft.com/office/drawing/2014/main" id="{FB6A5DC4-114F-47A5-A4C1-A2C014C74E68}"/>
                </a:ext>
              </a:extLst>
            </p:cNvPr>
            <p:cNvSpPr txBox="1">
              <a:spLocks noChangeArrowheads="1"/>
            </p:cNvSpPr>
            <p:nvPr/>
          </p:nvSpPr>
          <p:spPr bwMode="auto">
            <a:xfrm>
              <a:off x="8345872" y="2387563"/>
              <a:ext cx="2736715" cy="43902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0" indent="0" algn="ctr" eaLnBrk="1" hangingPunct="1">
                <a:buFont typeface="Arial" panose="020B0604020202020204" pitchFamily="34" charset="0"/>
                <a:buNone/>
              </a:pPr>
              <a:r>
                <a:rPr lang="en-GB" sz="1200" i="0" kern="0">
                  <a:solidFill>
                    <a:schemeClr val="accent3"/>
                  </a:solidFill>
                  <a:latin typeface="+mj-lt"/>
                </a:rPr>
                <a:t>Jamie Melrose</a:t>
              </a:r>
            </a:p>
            <a:p>
              <a:pPr marL="0" indent="0" algn="ctr" eaLnBrk="1" hangingPunct="1">
                <a:buFont typeface="Arial" panose="020B0604020202020204" pitchFamily="34" charset="0"/>
                <a:buNone/>
              </a:pPr>
              <a:r>
                <a:rPr lang="en-GB" sz="1000" i="0" kern="0">
                  <a:solidFill>
                    <a:schemeClr val="tx2"/>
                  </a:solidFill>
                  <a:latin typeface="+mn-lt"/>
                </a:rPr>
                <a:t>CFA, CAIA (Analyst)</a:t>
              </a:r>
            </a:p>
          </p:txBody>
        </p:sp>
      </p:grpSp>
      <p:pic>
        <p:nvPicPr>
          <p:cNvPr id="46" name="Picture 45">
            <a:extLst>
              <a:ext uri="{FF2B5EF4-FFF2-40B4-BE49-F238E27FC236}">
                <a16:creationId xmlns:a16="http://schemas.microsoft.com/office/drawing/2014/main" id="{F6C78304-FF3A-48AB-AC4B-911AB8F24CB4}"/>
              </a:ext>
            </a:extLst>
          </p:cNvPr>
          <p:cNvPicPr>
            <a:picLocks noChangeAspect="1"/>
          </p:cNvPicPr>
          <p:nvPr/>
        </p:nvPicPr>
        <p:blipFill>
          <a:blip r:embed="rId3"/>
          <a:srcRect l="17906" t="1859" r="17906" b="1859"/>
          <a:stretch>
            <a:fillRect/>
          </a:stretch>
        </p:blipFill>
        <p:spPr>
          <a:xfrm>
            <a:off x="5432617" y="1204241"/>
            <a:ext cx="1063155" cy="1063155"/>
          </a:xfrm>
          <a:custGeom>
            <a:avLst/>
            <a:gdLst>
              <a:gd name="connsiteX0" fmla="*/ 62896 w 1063155"/>
              <a:gd name="connsiteY0" fmla="*/ 0 h 1063155"/>
              <a:gd name="connsiteX1" fmla="*/ 1000259 w 1063155"/>
              <a:gd name="connsiteY1" fmla="*/ 0 h 1063155"/>
              <a:gd name="connsiteX2" fmla="*/ 1063155 w 1063155"/>
              <a:gd name="connsiteY2" fmla="*/ 62896 h 1063155"/>
              <a:gd name="connsiteX3" fmla="*/ 1063155 w 1063155"/>
              <a:gd name="connsiteY3" fmla="*/ 1000259 h 1063155"/>
              <a:gd name="connsiteX4" fmla="*/ 1000259 w 1063155"/>
              <a:gd name="connsiteY4" fmla="*/ 1063155 h 1063155"/>
              <a:gd name="connsiteX5" fmla="*/ 62896 w 1063155"/>
              <a:gd name="connsiteY5" fmla="*/ 1063155 h 1063155"/>
              <a:gd name="connsiteX6" fmla="*/ 0 w 1063155"/>
              <a:gd name="connsiteY6" fmla="*/ 1000259 h 1063155"/>
              <a:gd name="connsiteX7" fmla="*/ 0 w 1063155"/>
              <a:gd name="connsiteY7" fmla="*/ 62896 h 1063155"/>
              <a:gd name="connsiteX8" fmla="*/ 62896 w 1063155"/>
              <a:gd name="connsiteY8" fmla="*/ 0 h 106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155" h="1063155">
                <a:moveTo>
                  <a:pt x="62896" y="0"/>
                </a:moveTo>
                <a:lnTo>
                  <a:pt x="1000259" y="0"/>
                </a:lnTo>
                <a:cubicBezTo>
                  <a:pt x="1034996" y="0"/>
                  <a:pt x="1063155" y="28159"/>
                  <a:pt x="1063155" y="62896"/>
                </a:cubicBezTo>
                <a:lnTo>
                  <a:pt x="1063155" y="1000259"/>
                </a:lnTo>
                <a:cubicBezTo>
                  <a:pt x="1063155" y="1034996"/>
                  <a:pt x="1034996" y="1063155"/>
                  <a:pt x="1000259" y="1063155"/>
                </a:cubicBezTo>
                <a:lnTo>
                  <a:pt x="62896" y="1063155"/>
                </a:lnTo>
                <a:cubicBezTo>
                  <a:pt x="28159" y="1063155"/>
                  <a:pt x="0" y="1034996"/>
                  <a:pt x="0" y="1000259"/>
                </a:cubicBezTo>
                <a:lnTo>
                  <a:pt x="0" y="62896"/>
                </a:lnTo>
                <a:cubicBezTo>
                  <a:pt x="0" y="28159"/>
                  <a:pt x="28159" y="0"/>
                  <a:pt x="62896" y="0"/>
                </a:cubicBezTo>
                <a:close/>
              </a:path>
            </a:pathLst>
          </a:custGeom>
          <a:solidFill>
            <a:schemeClr val="accent4">
              <a:lumMod val="40000"/>
              <a:lumOff val="60000"/>
            </a:schemeClr>
          </a:solidFill>
        </p:spPr>
      </p:pic>
      <p:pic>
        <p:nvPicPr>
          <p:cNvPr id="41" name="Picture 40">
            <a:extLst>
              <a:ext uri="{FF2B5EF4-FFF2-40B4-BE49-F238E27FC236}">
                <a16:creationId xmlns:a16="http://schemas.microsoft.com/office/drawing/2014/main" id="{38A8E3EB-17F2-44E2-ABC4-D917BAEE30A9}"/>
              </a:ext>
            </a:extLst>
          </p:cNvPr>
          <p:cNvPicPr>
            <a:picLocks noChangeAspect="1"/>
          </p:cNvPicPr>
          <p:nvPr/>
        </p:nvPicPr>
        <p:blipFill>
          <a:blip r:embed="rId4"/>
          <a:srcRect l="12781" t="1859" r="23031" b="1859"/>
          <a:stretch>
            <a:fillRect/>
          </a:stretch>
        </p:blipFill>
        <p:spPr>
          <a:xfrm>
            <a:off x="928947" y="1191665"/>
            <a:ext cx="1063155" cy="1063155"/>
          </a:xfrm>
          <a:custGeom>
            <a:avLst/>
            <a:gdLst>
              <a:gd name="connsiteX0" fmla="*/ 62896 w 1063155"/>
              <a:gd name="connsiteY0" fmla="*/ 0 h 1063155"/>
              <a:gd name="connsiteX1" fmla="*/ 1000259 w 1063155"/>
              <a:gd name="connsiteY1" fmla="*/ 0 h 1063155"/>
              <a:gd name="connsiteX2" fmla="*/ 1063155 w 1063155"/>
              <a:gd name="connsiteY2" fmla="*/ 62896 h 1063155"/>
              <a:gd name="connsiteX3" fmla="*/ 1063155 w 1063155"/>
              <a:gd name="connsiteY3" fmla="*/ 1000259 h 1063155"/>
              <a:gd name="connsiteX4" fmla="*/ 1000259 w 1063155"/>
              <a:gd name="connsiteY4" fmla="*/ 1063155 h 1063155"/>
              <a:gd name="connsiteX5" fmla="*/ 62896 w 1063155"/>
              <a:gd name="connsiteY5" fmla="*/ 1063155 h 1063155"/>
              <a:gd name="connsiteX6" fmla="*/ 0 w 1063155"/>
              <a:gd name="connsiteY6" fmla="*/ 1000259 h 1063155"/>
              <a:gd name="connsiteX7" fmla="*/ 0 w 1063155"/>
              <a:gd name="connsiteY7" fmla="*/ 62896 h 1063155"/>
              <a:gd name="connsiteX8" fmla="*/ 62896 w 1063155"/>
              <a:gd name="connsiteY8" fmla="*/ 0 h 106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155" h="1063155">
                <a:moveTo>
                  <a:pt x="62896" y="0"/>
                </a:moveTo>
                <a:lnTo>
                  <a:pt x="1000259" y="0"/>
                </a:lnTo>
                <a:cubicBezTo>
                  <a:pt x="1034996" y="0"/>
                  <a:pt x="1063155" y="28159"/>
                  <a:pt x="1063155" y="62896"/>
                </a:cubicBezTo>
                <a:lnTo>
                  <a:pt x="1063155" y="1000259"/>
                </a:lnTo>
                <a:cubicBezTo>
                  <a:pt x="1063155" y="1034996"/>
                  <a:pt x="1034996" y="1063155"/>
                  <a:pt x="1000259" y="1063155"/>
                </a:cubicBezTo>
                <a:lnTo>
                  <a:pt x="62896" y="1063155"/>
                </a:lnTo>
                <a:cubicBezTo>
                  <a:pt x="28159" y="1063155"/>
                  <a:pt x="0" y="1034996"/>
                  <a:pt x="0" y="1000259"/>
                </a:cubicBezTo>
                <a:lnTo>
                  <a:pt x="0" y="62896"/>
                </a:lnTo>
                <a:cubicBezTo>
                  <a:pt x="0" y="28159"/>
                  <a:pt x="28159" y="0"/>
                  <a:pt x="62896" y="0"/>
                </a:cubicBezTo>
                <a:close/>
              </a:path>
            </a:pathLst>
          </a:custGeom>
          <a:solidFill>
            <a:schemeClr val="accent4">
              <a:lumMod val="40000"/>
              <a:lumOff val="60000"/>
            </a:schemeClr>
          </a:solidFill>
        </p:spPr>
      </p:pic>
      <p:pic>
        <p:nvPicPr>
          <p:cNvPr id="44" name="Picture 43">
            <a:extLst>
              <a:ext uri="{FF2B5EF4-FFF2-40B4-BE49-F238E27FC236}">
                <a16:creationId xmlns:a16="http://schemas.microsoft.com/office/drawing/2014/main" id="{B91A72D9-E272-4E6E-BEA5-95B13D75CCB5}"/>
              </a:ext>
            </a:extLst>
          </p:cNvPr>
          <p:cNvPicPr>
            <a:picLocks noChangeAspect="1"/>
          </p:cNvPicPr>
          <p:nvPr/>
        </p:nvPicPr>
        <p:blipFill>
          <a:blip r:embed="rId5"/>
          <a:srcRect l="20214" t="4225" r="15598"/>
          <a:stretch>
            <a:fillRect/>
          </a:stretch>
        </p:blipFill>
        <p:spPr>
          <a:xfrm>
            <a:off x="3167979" y="1197065"/>
            <a:ext cx="1063155" cy="1057560"/>
          </a:xfrm>
          <a:custGeom>
            <a:avLst/>
            <a:gdLst>
              <a:gd name="connsiteX0" fmla="*/ 62896 w 1063155"/>
              <a:gd name="connsiteY0" fmla="*/ 0 h 1057560"/>
              <a:gd name="connsiteX1" fmla="*/ 1000259 w 1063155"/>
              <a:gd name="connsiteY1" fmla="*/ 0 h 1057560"/>
              <a:gd name="connsiteX2" fmla="*/ 1063155 w 1063155"/>
              <a:gd name="connsiteY2" fmla="*/ 62896 h 1057560"/>
              <a:gd name="connsiteX3" fmla="*/ 1063155 w 1063155"/>
              <a:gd name="connsiteY3" fmla="*/ 1000259 h 1057560"/>
              <a:gd name="connsiteX4" fmla="*/ 1044734 w 1063155"/>
              <a:gd name="connsiteY4" fmla="*/ 1044734 h 1057560"/>
              <a:gd name="connsiteX5" fmla="*/ 1025709 w 1063155"/>
              <a:gd name="connsiteY5" fmla="*/ 1057560 h 1057560"/>
              <a:gd name="connsiteX6" fmla="*/ 37446 w 1063155"/>
              <a:gd name="connsiteY6" fmla="*/ 1057560 h 1057560"/>
              <a:gd name="connsiteX7" fmla="*/ 18422 w 1063155"/>
              <a:gd name="connsiteY7" fmla="*/ 1044734 h 1057560"/>
              <a:gd name="connsiteX8" fmla="*/ 0 w 1063155"/>
              <a:gd name="connsiteY8" fmla="*/ 1000259 h 1057560"/>
              <a:gd name="connsiteX9" fmla="*/ 0 w 1063155"/>
              <a:gd name="connsiteY9" fmla="*/ 62896 h 1057560"/>
              <a:gd name="connsiteX10" fmla="*/ 62896 w 1063155"/>
              <a:gd name="connsiteY10" fmla="*/ 0 h 105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155" h="1057560">
                <a:moveTo>
                  <a:pt x="62896" y="0"/>
                </a:moveTo>
                <a:lnTo>
                  <a:pt x="1000259" y="0"/>
                </a:lnTo>
                <a:cubicBezTo>
                  <a:pt x="1034996" y="0"/>
                  <a:pt x="1063155" y="28159"/>
                  <a:pt x="1063155" y="62896"/>
                </a:cubicBezTo>
                <a:lnTo>
                  <a:pt x="1063155" y="1000259"/>
                </a:lnTo>
                <a:cubicBezTo>
                  <a:pt x="1063155" y="1017628"/>
                  <a:pt x="1056116" y="1033352"/>
                  <a:pt x="1044734" y="1044734"/>
                </a:cubicBezTo>
                <a:lnTo>
                  <a:pt x="1025709" y="1057560"/>
                </a:lnTo>
                <a:lnTo>
                  <a:pt x="37446" y="1057560"/>
                </a:lnTo>
                <a:lnTo>
                  <a:pt x="18422" y="1044734"/>
                </a:lnTo>
                <a:cubicBezTo>
                  <a:pt x="7040" y="1033352"/>
                  <a:pt x="0" y="1017628"/>
                  <a:pt x="0" y="1000259"/>
                </a:cubicBezTo>
                <a:lnTo>
                  <a:pt x="0" y="62896"/>
                </a:lnTo>
                <a:cubicBezTo>
                  <a:pt x="0" y="28159"/>
                  <a:pt x="28159" y="0"/>
                  <a:pt x="62896" y="0"/>
                </a:cubicBezTo>
                <a:close/>
              </a:path>
            </a:pathLst>
          </a:custGeom>
          <a:solidFill>
            <a:schemeClr val="accent4">
              <a:lumMod val="40000"/>
              <a:lumOff val="60000"/>
            </a:schemeClr>
          </a:solidFill>
        </p:spPr>
      </p:pic>
      <p:grpSp>
        <p:nvGrpSpPr>
          <p:cNvPr id="20" name="Group 19">
            <a:extLst>
              <a:ext uri="{FF2B5EF4-FFF2-40B4-BE49-F238E27FC236}">
                <a16:creationId xmlns:a16="http://schemas.microsoft.com/office/drawing/2014/main" id="{EEADE1BB-A792-4BC4-B1F7-E51B2C453427}"/>
              </a:ext>
            </a:extLst>
          </p:cNvPr>
          <p:cNvGrpSpPr/>
          <p:nvPr/>
        </p:nvGrpSpPr>
        <p:grpSpPr>
          <a:xfrm>
            <a:off x="9389787" y="1036219"/>
            <a:ext cx="2066686" cy="5179267"/>
            <a:chOff x="8159750" y="1137449"/>
            <a:chExt cx="3108960" cy="4937760"/>
          </a:xfrm>
          <a:solidFill>
            <a:schemeClr val="accent4">
              <a:lumMod val="20000"/>
              <a:lumOff val="80000"/>
            </a:schemeClr>
          </a:solidFill>
        </p:grpSpPr>
        <p:sp>
          <p:nvSpPr>
            <p:cNvPr id="21" name="Rectangle: Rounded Corners 20">
              <a:extLst>
                <a:ext uri="{FF2B5EF4-FFF2-40B4-BE49-F238E27FC236}">
                  <a16:creationId xmlns:a16="http://schemas.microsoft.com/office/drawing/2014/main" id="{2AB8E75C-4B18-4112-A749-EB78D488CA90}"/>
                </a:ext>
              </a:extLst>
            </p:cNvPr>
            <p:cNvSpPr/>
            <p:nvPr/>
          </p:nvSpPr>
          <p:spPr>
            <a:xfrm>
              <a:off x="8159750" y="1137449"/>
              <a:ext cx="3108960" cy="4937760"/>
            </a:xfrm>
            <a:prstGeom prst="roundRect">
              <a:avLst>
                <a:gd name="adj" fmla="val 3087"/>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22" name="Rectangle 3">
              <a:extLst>
                <a:ext uri="{FF2B5EF4-FFF2-40B4-BE49-F238E27FC236}">
                  <a16:creationId xmlns:a16="http://schemas.microsoft.com/office/drawing/2014/main" id="{5DABAB65-B826-462C-95D1-F0F6D6290ACB}"/>
                </a:ext>
              </a:extLst>
            </p:cNvPr>
            <p:cNvSpPr txBox="1">
              <a:spLocks noChangeArrowheads="1"/>
            </p:cNvSpPr>
            <p:nvPr/>
          </p:nvSpPr>
          <p:spPr bwMode="auto">
            <a:xfrm>
              <a:off x="8330985" y="2929256"/>
              <a:ext cx="2736716" cy="264185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180975" lvl="1" indent="-174625" eaLnBrk="1" hangingPunct="1">
                <a:spcBef>
                  <a:spcPts val="400"/>
                </a:spcBef>
                <a:spcAft>
                  <a:spcPts val="400"/>
                </a:spcAft>
                <a:buSzPct val="100000"/>
              </a:pPr>
              <a:r>
                <a:rPr lang="en-US" sz="1100" kern="0" dirty="0">
                  <a:solidFill>
                    <a:schemeClr val="tx2"/>
                  </a:solidFill>
                  <a:latin typeface="+mn-lt"/>
                </a:rPr>
                <a:t>Joined Guinness Global Investors in 2021</a:t>
              </a:r>
            </a:p>
            <a:p>
              <a:pPr marL="180975" lvl="1" indent="-174625" eaLnBrk="1" hangingPunct="1">
                <a:spcBef>
                  <a:spcPts val="400"/>
                </a:spcBef>
                <a:spcAft>
                  <a:spcPts val="400"/>
                </a:spcAft>
                <a:buSzPct val="100000"/>
              </a:pPr>
              <a:r>
                <a:rPr lang="en-GB" sz="1100" kern="0" dirty="0">
                  <a:solidFill>
                    <a:schemeClr val="tx2"/>
                  </a:solidFill>
                  <a:latin typeface="+mn-lt"/>
                </a:rPr>
                <a:t>Internship at </a:t>
              </a:r>
              <a:r>
                <a:rPr lang="en-GB" sz="1100" kern="0" dirty="0" err="1">
                  <a:solidFill>
                    <a:schemeClr val="tx2"/>
                  </a:solidFill>
                  <a:latin typeface="+mn-lt"/>
                </a:rPr>
                <a:t>Fundsmith</a:t>
              </a:r>
              <a:r>
                <a:rPr lang="en-GB" sz="1100" kern="0" dirty="0">
                  <a:solidFill>
                    <a:schemeClr val="tx2"/>
                  </a:solidFill>
                  <a:latin typeface="+mn-lt"/>
                </a:rPr>
                <a:t> LLP in investment management and at Vespa Capital as an ESG consultant</a:t>
              </a:r>
            </a:p>
            <a:p>
              <a:pPr marL="180975" lvl="1" indent="-174625" eaLnBrk="1" hangingPunct="1">
                <a:spcBef>
                  <a:spcPts val="400"/>
                </a:spcBef>
                <a:spcAft>
                  <a:spcPts val="400"/>
                </a:spcAft>
                <a:buSzPct val="100000"/>
              </a:pPr>
              <a:r>
                <a:rPr lang="en-GB" sz="1100" kern="0" dirty="0">
                  <a:solidFill>
                    <a:schemeClr val="tx2"/>
                  </a:solidFill>
                  <a:latin typeface="+mn-lt"/>
                </a:rPr>
                <a:t>Graduated from the University of Exeter with a degree in Business and Management with proficiency in Entrepreneurship in 2020</a:t>
              </a:r>
              <a:endParaRPr lang="en-US" sz="1100" kern="0" dirty="0">
                <a:solidFill>
                  <a:schemeClr val="tx2"/>
                </a:solidFill>
                <a:latin typeface="+mn-lt"/>
              </a:endParaRPr>
            </a:p>
          </p:txBody>
        </p:sp>
        <p:sp>
          <p:nvSpPr>
            <p:cNvPr id="23" name="Rectangle 3">
              <a:extLst>
                <a:ext uri="{FF2B5EF4-FFF2-40B4-BE49-F238E27FC236}">
                  <a16:creationId xmlns:a16="http://schemas.microsoft.com/office/drawing/2014/main" id="{3D68A951-CA2F-4FC8-8F3B-BF742F6F56A1}"/>
                </a:ext>
              </a:extLst>
            </p:cNvPr>
            <p:cNvSpPr txBox="1">
              <a:spLocks noChangeArrowheads="1"/>
            </p:cNvSpPr>
            <p:nvPr/>
          </p:nvSpPr>
          <p:spPr bwMode="auto">
            <a:xfrm>
              <a:off x="8345872" y="2387563"/>
              <a:ext cx="2736715" cy="43902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0" indent="0" algn="ctr" eaLnBrk="1" hangingPunct="1">
                <a:buFont typeface="Arial" panose="020B0604020202020204" pitchFamily="34" charset="0"/>
                <a:buNone/>
              </a:pPr>
              <a:r>
                <a:rPr lang="en-GB" sz="1200" i="0" kern="0" dirty="0">
                  <a:solidFill>
                    <a:schemeClr val="accent3"/>
                  </a:solidFill>
                  <a:latin typeface="+mj-lt"/>
                </a:rPr>
                <a:t>Francesca Wheble</a:t>
              </a:r>
            </a:p>
            <a:p>
              <a:pPr marL="0" indent="0" algn="ctr" eaLnBrk="1" hangingPunct="1">
                <a:buFont typeface="Arial" panose="020B0604020202020204" pitchFamily="34" charset="0"/>
                <a:buNone/>
              </a:pPr>
              <a:r>
                <a:rPr lang="en-GB" sz="1000" kern="0" dirty="0">
                  <a:solidFill>
                    <a:schemeClr val="tx2"/>
                  </a:solidFill>
                  <a:latin typeface="+mn-lt"/>
                </a:rPr>
                <a:t>(Responsible Investment </a:t>
              </a:r>
              <a:r>
                <a:rPr lang="en-GB" sz="1000" i="0" kern="0" dirty="0">
                  <a:solidFill>
                    <a:schemeClr val="tx2"/>
                  </a:solidFill>
                  <a:latin typeface="+mn-lt"/>
                </a:rPr>
                <a:t>Analyst)</a:t>
              </a:r>
            </a:p>
          </p:txBody>
        </p:sp>
      </p:grpSp>
      <p:pic>
        <p:nvPicPr>
          <p:cNvPr id="5" name="Picture 4">
            <a:extLst>
              <a:ext uri="{FF2B5EF4-FFF2-40B4-BE49-F238E27FC236}">
                <a16:creationId xmlns:a16="http://schemas.microsoft.com/office/drawing/2014/main" id="{5ED7DEEE-5BDC-4116-840B-3097491CCEB5}"/>
              </a:ext>
            </a:extLst>
          </p:cNvPr>
          <p:cNvPicPr>
            <a:picLocks noChangeAspect="1"/>
          </p:cNvPicPr>
          <p:nvPr/>
        </p:nvPicPr>
        <p:blipFill>
          <a:blip r:embed="rId6"/>
          <a:stretch>
            <a:fillRect/>
          </a:stretch>
        </p:blipFill>
        <p:spPr>
          <a:xfrm>
            <a:off x="9882234" y="1196214"/>
            <a:ext cx="1062000" cy="1062000"/>
          </a:xfrm>
          <a:custGeom>
            <a:avLst/>
            <a:gdLst>
              <a:gd name="connsiteX0" fmla="*/ 62896 w 1063155"/>
              <a:gd name="connsiteY0" fmla="*/ 0 h 1063155"/>
              <a:gd name="connsiteX1" fmla="*/ 1000259 w 1063155"/>
              <a:gd name="connsiteY1" fmla="*/ 0 h 1063155"/>
              <a:gd name="connsiteX2" fmla="*/ 1063155 w 1063155"/>
              <a:gd name="connsiteY2" fmla="*/ 62896 h 1063155"/>
              <a:gd name="connsiteX3" fmla="*/ 1063155 w 1063155"/>
              <a:gd name="connsiteY3" fmla="*/ 1000259 h 1063155"/>
              <a:gd name="connsiteX4" fmla="*/ 1000259 w 1063155"/>
              <a:gd name="connsiteY4" fmla="*/ 1063155 h 1063155"/>
              <a:gd name="connsiteX5" fmla="*/ 62896 w 1063155"/>
              <a:gd name="connsiteY5" fmla="*/ 1063155 h 1063155"/>
              <a:gd name="connsiteX6" fmla="*/ 0 w 1063155"/>
              <a:gd name="connsiteY6" fmla="*/ 1000259 h 1063155"/>
              <a:gd name="connsiteX7" fmla="*/ 0 w 1063155"/>
              <a:gd name="connsiteY7" fmla="*/ 62896 h 1063155"/>
              <a:gd name="connsiteX8" fmla="*/ 62896 w 1063155"/>
              <a:gd name="connsiteY8" fmla="*/ 0 h 106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155" h="1063155">
                <a:moveTo>
                  <a:pt x="62896" y="0"/>
                </a:moveTo>
                <a:lnTo>
                  <a:pt x="1000259" y="0"/>
                </a:lnTo>
                <a:cubicBezTo>
                  <a:pt x="1034996" y="0"/>
                  <a:pt x="1063155" y="28159"/>
                  <a:pt x="1063155" y="62896"/>
                </a:cubicBezTo>
                <a:lnTo>
                  <a:pt x="1063155" y="1000259"/>
                </a:lnTo>
                <a:cubicBezTo>
                  <a:pt x="1063155" y="1034996"/>
                  <a:pt x="1034996" y="1063155"/>
                  <a:pt x="1000259" y="1063155"/>
                </a:cubicBezTo>
                <a:lnTo>
                  <a:pt x="62896" y="1063155"/>
                </a:lnTo>
                <a:cubicBezTo>
                  <a:pt x="28159" y="1063155"/>
                  <a:pt x="0" y="1034996"/>
                  <a:pt x="0" y="1000259"/>
                </a:cubicBezTo>
                <a:lnTo>
                  <a:pt x="0" y="62896"/>
                </a:lnTo>
                <a:cubicBezTo>
                  <a:pt x="0" y="28159"/>
                  <a:pt x="28159" y="0"/>
                  <a:pt x="62896" y="0"/>
                </a:cubicBezTo>
                <a:close/>
              </a:path>
            </a:pathLst>
          </a:custGeom>
          <a:solidFill>
            <a:schemeClr val="accent4">
              <a:lumMod val="40000"/>
              <a:lumOff val="60000"/>
            </a:schemeClr>
          </a:solidFill>
        </p:spPr>
      </p:pic>
      <p:grpSp>
        <p:nvGrpSpPr>
          <p:cNvPr id="6" name="Group 5">
            <a:extLst>
              <a:ext uri="{FF2B5EF4-FFF2-40B4-BE49-F238E27FC236}">
                <a16:creationId xmlns:a16="http://schemas.microsoft.com/office/drawing/2014/main" id="{1CBF29DB-A829-3185-ECE5-E1426E8A39DE}"/>
              </a:ext>
            </a:extLst>
          </p:cNvPr>
          <p:cNvGrpSpPr/>
          <p:nvPr/>
        </p:nvGrpSpPr>
        <p:grpSpPr>
          <a:xfrm>
            <a:off x="7158339" y="1026322"/>
            <a:ext cx="2055600" cy="5180400"/>
            <a:chOff x="8159750" y="1137449"/>
            <a:chExt cx="3108960" cy="4937760"/>
          </a:xfrm>
          <a:solidFill>
            <a:schemeClr val="accent4">
              <a:lumMod val="20000"/>
              <a:lumOff val="80000"/>
            </a:schemeClr>
          </a:solidFill>
        </p:grpSpPr>
        <p:sp>
          <p:nvSpPr>
            <p:cNvPr id="7" name="Rectangle: Rounded Corners 6">
              <a:extLst>
                <a:ext uri="{FF2B5EF4-FFF2-40B4-BE49-F238E27FC236}">
                  <a16:creationId xmlns:a16="http://schemas.microsoft.com/office/drawing/2014/main" id="{40718A7F-36C0-8A2E-D383-BBF914585D8E}"/>
                </a:ext>
              </a:extLst>
            </p:cNvPr>
            <p:cNvSpPr/>
            <p:nvPr/>
          </p:nvSpPr>
          <p:spPr>
            <a:xfrm>
              <a:off x="8159750" y="1137449"/>
              <a:ext cx="3108960" cy="4937760"/>
            </a:xfrm>
            <a:prstGeom prst="roundRect">
              <a:avLst>
                <a:gd name="adj" fmla="val 3087"/>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8" name="Rectangle 3">
              <a:extLst>
                <a:ext uri="{FF2B5EF4-FFF2-40B4-BE49-F238E27FC236}">
                  <a16:creationId xmlns:a16="http://schemas.microsoft.com/office/drawing/2014/main" id="{48022DA5-6C4D-1170-EB33-B1371C81A8B2}"/>
                </a:ext>
              </a:extLst>
            </p:cNvPr>
            <p:cNvSpPr txBox="1">
              <a:spLocks noChangeArrowheads="1"/>
            </p:cNvSpPr>
            <p:nvPr/>
          </p:nvSpPr>
          <p:spPr bwMode="auto">
            <a:xfrm>
              <a:off x="8330985" y="2935257"/>
              <a:ext cx="2703483" cy="30075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180975" lvl="1" indent="-174625" eaLnBrk="1" hangingPunct="1">
                <a:spcBef>
                  <a:spcPts val="400"/>
                </a:spcBef>
                <a:spcAft>
                  <a:spcPts val="400"/>
                </a:spcAft>
              </a:pPr>
              <a:r>
                <a:rPr lang="en-US" sz="1100" kern="0" dirty="0">
                  <a:solidFill>
                    <a:schemeClr val="accent1"/>
                  </a:solidFill>
                  <a:latin typeface="+mn-lt"/>
                  <a:ea typeface="ＭＳ Ｐゴシック"/>
                </a:rPr>
                <a:t>Joined Guinness Global Investors in 2022 </a:t>
              </a:r>
            </a:p>
            <a:p>
              <a:pPr marL="180975" lvl="1" indent="-174625" eaLnBrk="1" hangingPunct="1">
                <a:spcBef>
                  <a:spcPts val="400"/>
                </a:spcBef>
                <a:spcAft>
                  <a:spcPts val="400"/>
                </a:spcAft>
              </a:pPr>
              <a:r>
                <a:rPr lang="en-US" sz="1100" kern="0" dirty="0">
                  <a:solidFill>
                    <a:schemeClr val="accent1"/>
                  </a:solidFill>
                  <a:latin typeface="+mn-lt"/>
                  <a:ea typeface="ＭＳ Ｐゴシック"/>
                </a:rPr>
                <a:t>Global Cyclical Analyst at TT International</a:t>
              </a:r>
              <a:endParaRPr lang="en-US" sz="1100" kern="0" dirty="0">
                <a:solidFill>
                  <a:schemeClr val="accent1"/>
                </a:solidFill>
                <a:latin typeface="Calibri"/>
                <a:ea typeface="ＭＳ Ｐゴシック"/>
                <a:cs typeface="Calibri"/>
              </a:endParaRPr>
            </a:p>
            <a:p>
              <a:pPr marL="180975" lvl="1" indent="-174625">
                <a:spcBef>
                  <a:spcPts val="400"/>
                </a:spcBef>
                <a:spcAft>
                  <a:spcPts val="400"/>
                </a:spcAft>
              </a:pPr>
              <a:r>
                <a:rPr lang="en-US" sz="1100" kern="0" dirty="0">
                  <a:solidFill>
                    <a:schemeClr val="accent1"/>
                  </a:solidFill>
                  <a:latin typeface="+mn-lt"/>
                  <a:ea typeface="ＭＳ Ｐゴシック"/>
                </a:rPr>
                <a:t>Graduated from Oxford University with a degree in Politics, Philosophy and Economics.</a:t>
              </a:r>
              <a:endParaRPr lang="en-US" dirty="0">
                <a:solidFill>
                  <a:schemeClr val="accent1"/>
                </a:solidFill>
                <a:ea typeface="ＭＳ Ｐゴシック"/>
              </a:endParaRPr>
            </a:p>
          </p:txBody>
        </p:sp>
        <p:sp>
          <p:nvSpPr>
            <p:cNvPr id="9" name="Rectangle 3">
              <a:extLst>
                <a:ext uri="{FF2B5EF4-FFF2-40B4-BE49-F238E27FC236}">
                  <a16:creationId xmlns:a16="http://schemas.microsoft.com/office/drawing/2014/main" id="{090E6DAA-FB90-0C8E-FDC7-DDDDE364CA4E}"/>
                </a:ext>
              </a:extLst>
            </p:cNvPr>
            <p:cNvSpPr txBox="1">
              <a:spLocks noChangeArrowheads="1"/>
            </p:cNvSpPr>
            <p:nvPr/>
          </p:nvSpPr>
          <p:spPr bwMode="auto">
            <a:xfrm>
              <a:off x="8345872" y="2387563"/>
              <a:ext cx="2736715" cy="43902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 typeface="Arial" panose="020B0604020202020204" pitchFamily="34" charset="0"/>
                <a:buChar char="•"/>
                <a:defRPr sz="1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SzPct val="150000"/>
                <a:buFont typeface="Arial" panose="020B0604020202020204" pitchFamily="34" charset="0"/>
                <a:buChar char="•"/>
                <a:defRPr sz="1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1600">
                  <a:solidFill>
                    <a:schemeClr val="accent2"/>
                  </a:solidFill>
                  <a:latin typeface="Arial" charset="0"/>
                </a:defRPr>
              </a:lvl4pPr>
              <a:lvl5pPr marL="2057400" indent="-228600" algn="l" rtl="0" eaLnBrk="0" fontAlgn="base" hangingPunct="0">
                <a:spcBef>
                  <a:spcPct val="20000"/>
                </a:spcBef>
                <a:spcAft>
                  <a:spcPct val="0"/>
                </a:spcAft>
                <a:buChar char="»"/>
                <a:defRPr sz="1600">
                  <a:solidFill>
                    <a:schemeClr val="accent2"/>
                  </a:solidFill>
                  <a:latin typeface="Arial" charset="0"/>
                </a:defRPr>
              </a:lvl5pPr>
              <a:lvl6pPr marL="2514600" indent="-228600" algn="l" rtl="0" fontAlgn="base">
                <a:spcBef>
                  <a:spcPct val="20000"/>
                </a:spcBef>
                <a:spcAft>
                  <a:spcPct val="0"/>
                </a:spcAft>
                <a:buChar char="»"/>
                <a:defRPr sz="1600">
                  <a:solidFill>
                    <a:schemeClr val="accent2"/>
                  </a:solidFill>
                  <a:latin typeface="Arial" charset="0"/>
                </a:defRPr>
              </a:lvl6pPr>
              <a:lvl7pPr marL="2971800" indent="-228600" algn="l" rtl="0" fontAlgn="base">
                <a:spcBef>
                  <a:spcPct val="20000"/>
                </a:spcBef>
                <a:spcAft>
                  <a:spcPct val="0"/>
                </a:spcAft>
                <a:buChar char="»"/>
                <a:defRPr sz="1600">
                  <a:solidFill>
                    <a:schemeClr val="accent2"/>
                  </a:solidFill>
                  <a:latin typeface="Arial" charset="0"/>
                </a:defRPr>
              </a:lvl7pPr>
              <a:lvl8pPr marL="3429000" indent="-228600" algn="l" rtl="0" fontAlgn="base">
                <a:spcBef>
                  <a:spcPct val="20000"/>
                </a:spcBef>
                <a:spcAft>
                  <a:spcPct val="0"/>
                </a:spcAft>
                <a:buChar char="»"/>
                <a:defRPr sz="1600">
                  <a:solidFill>
                    <a:schemeClr val="accent2"/>
                  </a:solidFill>
                  <a:latin typeface="Arial" charset="0"/>
                </a:defRPr>
              </a:lvl8pPr>
              <a:lvl9pPr marL="3886200" indent="-228600" algn="l" rtl="0" fontAlgn="base">
                <a:spcBef>
                  <a:spcPct val="20000"/>
                </a:spcBef>
                <a:spcAft>
                  <a:spcPct val="0"/>
                </a:spcAft>
                <a:buChar char="»"/>
                <a:defRPr sz="1600">
                  <a:solidFill>
                    <a:schemeClr val="accent2"/>
                  </a:solidFill>
                  <a:latin typeface="Arial" charset="0"/>
                </a:defRPr>
              </a:lvl9pPr>
            </a:lstStyle>
            <a:p>
              <a:pPr marL="0" indent="0" algn="ctr" eaLnBrk="1" hangingPunct="1">
                <a:buNone/>
              </a:pPr>
              <a:r>
                <a:rPr lang="en-GB" sz="1200" kern="0" dirty="0">
                  <a:solidFill>
                    <a:schemeClr val="accent3"/>
                  </a:solidFill>
                  <a:latin typeface="+mj-lt"/>
                </a:rPr>
                <a:t>Dan </a:t>
              </a:r>
              <a:r>
                <a:rPr lang="en-GB" sz="1200" kern="0" dirty="0" err="1">
                  <a:solidFill>
                    <a:schemeClr val="accent3"/>
                  </a:solidFill>
                  <a:latin typeface="+mj-lt"/>
                </a:rPr>
                <a:t>Hobster</a:t>
              </a:r>
              <a:r>
                <a:rPr lang="en-GB" sz="1200" kern="0" dirty="0">
                  <a:solidFill>
                    <a:schemeClr val="accent3"/>
                  </a:solidFill>
                  <a:latin typeface="+mj-lt"/>
                </a:rPr>
                <a:t> </a:t>
              </a:r>
              <a:endParaRPr lang="en-GB" sz="1200" i="0" kern="0" dirty="0">
                <a:solidFill>
                  <a:schemeClr val="accent3"/>
                </a:solidFill>
                <a:latin typeface="+mj-lt"/>
              </a:endParaRPr>
            </a:p>
            <a:p>
              <a:pPr marL="0" indent="0" algn="ctr" eaLnBrk="1" hangingPunct="1">
                <a:buNone/>
              </a:pPr>
              <a:r>
                <a:rPr lang="en-GB" sz="1000" kern="0" dirty="0">
                  <a:solidFill>
                    <a:schemeClr val="tx2"/>
                  </a:solidFill>
                  <a:latin typeface="+mn-lt"/>
                </a:rPr>
                <a:t>(</a:t>
              </a:r>
              <a:r>
                <a:rPr lang="en-GB" sz="1000" i="0" kern="0" dirty="0">
                  <a:solidFill>
                    <a:schemeClr val="tx2"/>
                  </a:solidFill>
                  <a:latin typeface="+mn-lt"/>
                </a:rPr>
                <a:t>Analyst)</a:t>
              </a:r>
            </a:p>
          </p:txBody>
        </p:sp>
      </p:grpSp>
      <p:pic>
        <p:nvPicPr>
          <p:cNvPr id="24" name="Picture 28">
            <a:extLst>
              <a:ext uri="{FF2B5EF4-FFF2-40B4-BE49-F238E27FC236}">
                <a16:creationId xmlns:a16="http://schemas.microsoft.com/office/drawing/2014/main" id="{FB8B69FA-C2F0-080A-8832-94F143A5F9F1}"/>
              </a:ext>
            </a:extLst>
          </p:cNvPr>
          <p:cNvPicPr>
            <a:picLocks noChangeAspect="1"/>
          </p:cNvPicPr>
          <p:nvPr/>
        </p:nvPicPr>
        <p:blipFill>
          <a:blip r:embed="rId7"/>
          <a:stretch>
            <a:fillRect/>
          </a:stretch>
        </p:blipFill>
        <p:spPr>
          <a:xfrm>
            <a:off x="7623526" y="1198604"/>
            <a:ext cx="1076325" cy="1076325"/>
          </a:xfrm>
          <a:prstGeom prst="rect">
            <a:avLst/>
          </a:prstGeom>
        </p:spPr>
      </p:pic>
    </p:spTree>
    <p:custDataLst>
      <p:tags r:id="rId1"/>
    </p:custDataLst>
    <p:extLst>
      <p:ext uri="{BB962C8B-B14F-4D97-AF65-F5344CB8AC3E}">
        <p14:creationId xmlns:p14="http://schemas.microsoft.com/office/powerpoint/2010/main" val="151714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39</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The Inflation Reduction Act in the US</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838200" y="1112839"/>
            <a:ext cx="10658475" cy="5125119"/>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GB" sz="1600">
                <a:solidFill>
                  <a:schemeClr val="tx2"/>
                </a:solidFill>
              </a:rPr>
              <a:t>The Inflation Reduction Act brings potential</a:t>
            </a:r>
            <a:r>
              <a:rPr lang="en-GB" sz="1600" b="1">
                <a:solidFill>
                  <a:schemeClr val="accent3"/>
                </a:solidFill>
              </a:rPr>
              <a:t> $369bn in support for energy security and climate change</a:t>
            </a:r>
            <a:r>
              <a:rPr lang="en-GB" sz="1600">
                <a:solidFill>
                  <a:schemeClr val="tx2"/>
                </a:solidFill>
              </a:rPr>
              <a:t> in the US, specifically targeting:</a:t>
            </a:r>
          </a:p>
          <a:p>
            <a:pPr marL="285750" indent="-285750">
              <a:lnSpc>
                <a:spcPct val="150000"/>
              </a:lnSpc>
              <a:buFont typeface="Arial" panose="020B0604020202020204" pitchFamily="34" charset="0"/>
              <a:buChar char="•"/>
            </a:pPr>
            <a:endParaRPr lang="en-GB" sz="1600">
              <a:solidFill>
                <a:schemeClr val="tx2"/>
              </a:solidFill>
            </a:endParaRPr>
          </a:p>
          <a:p>
            <a:pPr marL="742950" lvl="1" indent="-285750">
              <a:lnSpc>
                <a:spcPct val="150000"/>
              </a:lnSpc>
              <a:buFont typeface="Arial" panose="020B0604020202020204" pitchFamily="34" charset="0"/>
              <a:buChar char="•"/>
            </a:pPr>
            <a:r>
              <a:rPr lang="en-GB" sz="1600">
                <a:solidFill>
                  <a:schemeClr val="tx2"/>
                </a:solidFill>
              </a:rPr>
              <a:t>Financial support for clean sources of electricity and energy storage</a:t>
            </a:r>
          </a:p>
          <a:p>
            <a:pPr marL="742950" lvl="1" indent="-285750">
              <a:lnSpc>
                <a:spcPct val="150000"/>
              </a:lnSpc>
              <a:buFont typeface="Arial" panose="020B0604020202020204" pitchFamily="34" charset="0"/>
              <a:buChar char="•"/>
            </a:pPr>
            <a:r>
              <a:rPr lang="en-GB" sz="1600">
                <a:solidFill>
                  <a:schemeClr val="tx2"/>
                </a:solidFill>
              </a:rPr>
              <a:t>Tax credits and grants for clean fuels and clean commercial vehicles</a:t>
            </a:r>
          </a:p>
          <a:p>
            <a:pPr marL="742950" lvl="1" indent="-285750">
              <a:lnSpc>
                <a:spcPct val="150000"/>
              </a:lnSpc>
              <a:buFont typeface="Arial" panose="020B0604020202020204" pitchFamily="34" charset="0"/>
              <a:buChar char="•"/>
            </a:pPr>
            <a:r>
              <a:rPr lang="en-GB" sz="1600">
                <a:solidFill>
                  <a:schemeClr val="tx2"/>
                </a:solidFill>
              </a:rPr>
              <a:t>Grants and tax credits to reduce emissions from industrial manufacturing processes</a:t>
            </a:r>
          </a:p>
          <a:p>
            <a:pPr marL="742950" lvl="1" indent="-285750">
              <a:lnSpc>
                <a:spcPct val="150000"/>
              </a:lnSpc>
              <a:buFont typeface="Arial" panose="020B0604020202020204" pitchFamily="34" charset="0"/>
              <a:buChar char="•"/>
            </a:pPr>
            <a:r>
              <a:rPr lang="en-GB" sz="1600">
                <a:solidFill>
                  <a:schemeClr val="tx2"/>
                </a:solidFill>
              </a:rPr>
              <a:t>Funding for US-made clean products</a:t>
            </a:r>
          </a:p>
          <a:p>
            <a:pPr marL="742950" lvl="1" indent="-285750">
              <a:lnSpc>
                <a:spcPct val="150000"/>
              </a:lnSpc>
              <a:buFont typeface="Arial" panose="020B0604020202020204" pitchFamily="34" charset="0"/>
              <a:buChar char="•"/>
            </a:pPr>
            <a:r>
              <a:rPr lang="en-GB" sz="1600">
                <a:solidFill>
                  <a:schemeClr val="tx2"/>
                </a:solidFill>
              </a:rPr>
              <a:t>Funding to reduce emissions in disadvantaged communities and from leaks from natural gas production and distribution</a:t>
            </a:r>
          </a:p>
          <a:p>
            <a:pPr marL="285750" indent="-285750">
              <a:lnSpc>
                <a:spcPct val="150000"/>
              </a:lnSpc>
              <a:buFont typeface="Arial" panose="020B0604020202020204" pitchFamily="34" charset="0"/>
              <a:buChar char="•"/>
            </a:pPr>
            <a:endParaRPr lang="en-GB" sz="1600">
              <a:solidFill>
                <a:schemeClr val="tx2"/>
              </a:solidFill>
            </a:endParaRPr>
          </a:p>
          <a:p>
            <a:pPr algn="ctr">
              <a:lnSpc>
                <a:spcPct val="150000"/>
              </a:lnSpc>
            </a:pPr>
            <a:r>
              <a:rPr lang="en-GB" sz="1600" b="1">
                <a:solidFill>
                  <a:schemeClr val="accent3"/>
                </a:solidFill>
              </a:rPr>
              <a:t>The Act is a material positive for most subsectors owned within the fund  including energy efficiency products, electric vehicle component suppliers, solar module manufacturers, wind blade manufacturers and renewable energy generators.</a:t>
            </a:r>
          </a:p>
          <a:p>
            <a:pPr marL="285750" indent="-285750">
              <a:lnSpc>
                <a:spcPct val="150000"/>
              </a:lnSpc>
              <a:buFont typeface="Arial" panose="020B0604020202020204" pitchFamily="34" charset="0"/>
              <a:buChar char="•"/>
            </a:pPr>
            <a:endParaRPr lang="en-GB" sz="1600">
              <a:solidFill>
                <a:schemeClr val="tx2"/>
              </a:solidFill>
            </a:endParaRPr>
          </a:p>
        </p:txBody>
      </p:sp>
      <p:sp>
        <p:nvSpPr>
          <p:cNvPr id="7" name="TextBox 6">
            <a:extLst>
              <a:ext uri="{FF2B5EF4-FFF2-40B4-BE49-F238E27FC236}">
                <a16:creationId xmlns:a16="http://schemas.microsoft.com/office/drawing/2014/main" id="{CA6A66C6-0B76-4683-848E-DCA563B7EC4E}"/>
              </a:ext>
            </a:extLst>
          </p:cNvPr>
          <p:cNvSpPr txBox="1"/>
          <p:nvPr/>
        </p:nvSpPr>
        <p:spPr>
          <a:xfrm>
            <a:off x="702830" y="6496278"/>
            <a:ext cx="6096000" cy="215444"/>
          </a:xfrm>
          <a:prstGeom prst="rect">
            <a:avLst/>
          </a:prstGeom>
          <a:noFill/>
        </p:spPr>
        <p:txBody>
          <a:bodyPr wrap="square">
            <a:spAutoFit/>
          </a:bodyPr>
          <a:lstStyle/>
          <a:p>
            <a:pPr algn="l" defTabSz="457212" eaLnBrk="1" hangingPunct="1">
              <a:spcBef>
                <a:spcPct val="0"/>
              </a:spcBef>
              <a:defRPr/>
            </a:pPr>
            <a:r>
              <a:rPr lang="en-US" sz="800">
                <a:solidFill>
                  <a:prstClr val="black"/>
                </a:solidFill>
                <a:latin typeface="+mn-lt"/>
              </a:rPr>
              <a:t>Source : Guinness Global Investors estimates</a:t>
            </a:r>
          </a:p>
        </p:txBody>
      </p:sp>
    </p:spTree>
    <p:custDataLst>
      <p:tags r:id="rId1"/>
    </p:custDataLst>
    <p:extLst>
      <p:ext uri="{BB962C8B-B14F-4D97-AF65-F5344CB8AC3E}">
        <p14:creationId xmlns:p14="http://schemas.microsoft.com/office/powerpoint/2010/main" val="2459796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F36F63-259E-62F1-2351-666A1F1C5C30}"/>
              </a:ext>
            </a:extLst>
          </p:cNvPr>
          <p:cNvPicPr>
            <a:picLocks noChangeAspect="1"/>
          </p:cNvPicPr>
          <p:nvPr/>
        </p:nvPicPr>
        <p:blipFill rotWithShape="1">
          <a:blip r:embed="rId3"/>
          <a:srcRect b="2677"/>
          <a:stretch/>
        </p:blipFill>
        <p:spPr>
          <a:xfrm>
            <a:off x="156874" y="1525916"/>
            <a:ext cx="11916879" cy="4811129"/>
          </a:xfrm>
          <a:prstGeom prst="rect">
            <a:avLst/>
          </a:prstGeom>
        </p:spPr>
      </p:pic>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40</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a:xfrm>
            <a:off x="838200" y="355601"/>
            <a:ext cx="11109158" cy="492139"/>
          </a:xfrm>
        </p:spPr>
        <p:txBody>
          <a:bodyPr>
            <a:normAutofit/>
          </a:bodyPr>
          <a:lstStyle/>
          <a:p>
            <a:r>
              <a:rPr lang="en-US"/>
              <a:t>The IRA in the US likely spurs significant renewables growth </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702829" y="1951452"/>
            <a:ext cx="7301687" cy="2464137"/>
          </a:xfrm>
          <a:prstGeom prst="roundRect">
            <a:avLst>
              <a:gd name="adj" fmla="val 3087"/>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GB" sz="1600">
                <a:solidFill>
                  <a:schemeClr val="tx2"/>
                </a:solidFill>
              </a:rPr>
              <a:t>The Inflation Reduction Act looks likely to spur record growth in wind and solar capacity.</a:t>
            </a:r>
          </a:p>
          <a:p>
            <a:pPr marL="285750" indent="-285750">
              <a:lnSpc>
                <a:spcPct val="150000"/>
              </a:lnSpc>
              <a:buFont typeface="Arial" panose="020B0604020202020204" pitchFamily="34" charset="0"/>
              <a:buChar char="•"/>
            </a:pPr>
            <a:r>
              <a:rPr lang="en-GB" sz="1600">
                <a:solidFill>
                  <a:schemeClr val="tx2"/>
                </a:solidFill>
              </a:rPr>
              <a:t>15GW of new </a:t>
            </a:r>
            <a:r>
              <a:rPr lang="en-GB" sz="1600" b="1">
                <a:solidFill>
                  <a:schemeClr val="tx2"/>
                </a:solidFill>
              </a:rPr>
              <a:t>wind</a:t>
            </a:r>
            <a:r>
              <a:rPr lang="en-GB" sz="1600">
                <a:solidFill>
                  <a:schemeClr val="tx2"/>
                </a:solidFill>
              </a:rPr>
              <a:t> capacity in 2020 is modelled to grow to around 39GW per year in 2025/26 (&gt;2x growth)</a:t>
            </a:r>
          </a:p>
          <a:p>
            <a:pPr marL="285750" indent="-285750">
              <a:lnSpc>
                <a:spcPct val="150000"/>
              </a:lnSpc>
              <a:buFont typeface="Arial" panose="020B0604020202020204" pitchFamily="34" charset="0"/>
              <a:buChar char="•"/>
            </a:pPr>
            <a:r>
              <a:rPr lang="en-GB" sz="1600">
                <a:solidFill>
                  <a:schemeClr val="tx2"/>
                </a:solidFill>
              </a:rPr>
              <a:t>10GW of utility-scale </a:t>
            </a:r>
            <a:r>
              <a:rPr lang="en-GB" sz="1600" b="1">
                <a:solidFill>
                  <a:schemeClr val="tx2"/>
                </a:solidFill>
              </a:rPr>
              <a:t>PV solar </a:t>
            </a:r>
            <a:r>
              <a:rPr lang="en-GB" sz="1600">
                <a:solidFill>
                  <a:schemeClr val="tx2"/>
                </a:solidFill>
              </a:rPr>
              <a:t>in 2020 is modelled to grow to around 49GW per year in 2025/26 (~5x growth)</a:t>
            </a:r>
          </a:p>
          <a:p>
            <a:pPr marL="285750" indent="-285750">
              <a:lnSpc>
                <a:spcPct val="150000"/>
              </a:lnSpc>
              <a:buFont typeface="Arial" panose="020B0604020202020204" pitchFamily="34" charset="0"/>
              <a:buChar char="•"/>
            </a:pPr>
            <a:endParaRPr lang="en-GB" sz="1600">
              <a:solidFill>
                <a:schemeClr val="tx2"/>
              </a:solidFill>
            </a:endParaRPr>
          </a:p>
        </p:txBody>
      </p:sp>
      <p:sp>
        <p:nvSpPr>
          <p:cNvPr id="7" name="TextBox 6">
            <a:extLst>
              <a:ext uri="{FF2B5EF4-FFF2-40B4-BE49-F238E27FC236}">
                <a16:creationId xmlns:a16="http://schemas.microsoft.com/office/drawing/2014/main" id="{CA6A66C6-0B76-4683-848E-DCA563B7EC4E}"/>
              </a:ext>
            </a:extLst>
          </p:cNvPr>
          <p:cNvSpPr txBox="1"/>
          <p:nvPr/>
        </p:nvSpPr>
        <p:spPr>
          <a:xfrm>
            <a:off x="702830" y="6496278"/>
            <a:ext cx="6096000" cy="215444"/>
          </a:xfrm>
          <a:prstGeom prst="rect">
            <a:avLst/>
          </a:prstGeom>
          <a:noFill/>
        </p:spPr>
        <p:txBody>
          <a:bodyPr wrap="square">
            <a:spAutoFit/>
          </a:bodyPr>
          <a:lstStyle/>
          <a:p>
            <a:pPr algn="l" defTabSz="457212" eaLnBrk="1" hangingPunct="1">
              <a:spcBef>
                <a:spcPct val="0"/>
              </a:spcBef>
              <a:defRPr/>
            </a:pPr>
            <a:r>
              <a:rPr lang="en-US" sz="800">
                <a:solidFill>
                  <a:prstClr val="black"/>
                </a:solidFill>
                <a:latin typeface="+mn-lt"/>
              </a:rPr>
              <a:t>Source : Princeton University; Guinness Global Investors (Sept 2022)</a:t>
            </a:r>
          </a:p>
        </p:txBody>
      </p:sp>
      <p:sp>
        <p:nvSpPr>
          <p:cNvPr id="9" name="TextBox 8">
            <a:extLst>
              <a:ext uri="{FF2B5EF4-FFF2-40B4-BE49-F238E27FC236}">
                <a16:creationId xmlns:a16="http://schemas.microsoft.com/office/drawing/2014/main" id="{144F17BF-AEF9-17C1-13F5-018DF755E42A}"/>
              </a:ext>
            </a:extLst>
          </p:cNvPr>
          <p:cNvSpPr txBox="1"/>
          <p:nvPr/>
        </p:nvSpPr>
        <p:spPr>
          <a:xfrm>
            <a:off x="118246" y="1279144"/>
            <a:ext cx="916469" cy="276999"/>
          </a:xfrm>
          <a:prstGeom prst="rect">
            <a:avLst/>
          </a:prstGeom>
          <a:noFill/>
        </p:spPr>
        <p:txBody>
          <a:bodyPr wrap="square" rtlCol="0">
            <a:spAutoFit/>
          </a:bodyPr>
          <a:lstStyle/>
          <a:p>
            <a:r>
              <a:rPr lang="en-GB" sz="1200" b="1">
                <a:solidFill>
                  <a:schemeClr val="accent1"/>
                </a:solidFill>
                <a:latin typeface="+mn-lt"/>
              </a:rPr>
              <a:t>GW/year</a:t>
            </a:r>
          </a:p>
        </p:txBody>
      </p:sp>
      <p:sp>
        <p:nvSpPr>
          <p:cNvPr id="12" name="TextBox 11">
            <a:extLst>
              <a:ext uri="{FF2B5EF4-FFF2-40B4-BE49-F238E27FC236}">
                <a16:creationId xmlns:a16="http://schemas.microsoft.com/office/drawing/2014/main" id="{1C7EC31A-8C43-ED3F-908B-4D1C591C5F5D}"/>
              </a:ext>
            </a:extLst>
          </p:cNvPr>
          <p:cNvSpPr txBox="1">
            <a:spLocks noChangeArrowheads="1"/>
          </p:cNvSpPr>
          <p:nvPr/>
        </p:nvSpPr>
        <p:spPr bwMode="auto">
          <a:xfrm>
            <a:off x="811236" y="1092992"/>
            <a:ext cx="1051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Historical annual capacity additions (1950–2020) vs estimated additions under IRA (2021-35)</a:t>
            </a:r>
          </a:p>
        </p:txBody>
      </p:sp>
      <p:sp>
        <p:nvSpPr>
          <p:cNvPr id="13" name="Rectangle 12">
            <a:extLst>
              <a:ext uri="{FF2B5EF4-FFF2-40B4-BE49-F238E27FC236}">
                <a16:creationId xmlns:a16="http://schemas.microsoft.com/office/drawing/2014/main" id="{3E79F03F-F560-3756-6926-FA524256402B}"/>
              </a:ext>
            </a:extLst>
          </p:cNvPr>
          <p:cNvSpPr/>
          <p:nvPr/>
        </p:nvSpPr>
        <p:spPr>
          <a:xfrm>
            <a:off x="4477306" y="1405024"/>
            <a:ext cx="2274956" cy="39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7E06433-427A-7BB2-D3DE-1909C4E12CD0}"/>
              </a:ext>
            </a:extLst>
          </p:cNvPr>
          <p:cNvSpPr/>
          <p:nvPr/>
        </p:nvSpPr>
        <p:spPr>
          <a:xfrm>
            <a:off x="8004516" y="1695360"/>
            <a:ext cx="2425398" cy="39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66716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A29E6B-AFD2-6C5A-5E83-E2F01725B7AF}"/>
              </a:ext>
            </a:extLst>
          </p:cNvPr>
          <p:cNvPicPr>
            <a:picLocks noChangeAspect="1"/>
          </p:cNvPicPr>
          <p:nvPr/>
        </p:nvPicPr>
        <p:blipFill>
          <a:blip r:embed="rId3"/>
          <a:stretch>
            <a:fillRect/>
          </a:stretch>
        </p:blipFill>
        <p:spPr>
          <a:xfrm>
            <a:off x="232116" y="1575283"/>
            <a:ext cx="7335747" cy="4719690"/>
          </a:xfrm>
          <a:prstGeom prst="rect">
            <a:avLst/>
          </a:prstGeom>
        </p:spPr>
      </p:pic>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41</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a:xfrm>
            <a:off x="838200" y="355601"/>
            <a:ext cx="11109158" cy="492139"/>
          </a:xfrm>
        </p:spPr>
        <p:txBody>
          <a:bodyPr>
            <a:normAutofit/>
          </a:bodyPr>
          <a:lstStyle/>
          <a:p>
            <a:r>
              <a:rPr lang="en-US"/>
              <a:t>The IRA in the US will also bring major capital spending </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Guinness Sustainable Energy Fund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7880683" y="1860670"/>
            <a:ext cx="4258353" cy="4171387"/>
          </a:xfrm>
          <a:prstGeom prst="roundRect">
            <a:avLst>
              <a:gd name="adj" fmla="val 3087"/>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GB" sz="1600">
                <a:solidFill>
                  <a:schemeClr val="tx2"/>
                </a:solidFill>
              </a:rPr>
              <a:t>The Inflation Reduction Act could drive over </a:t>
            </a:r>
            <a:r>
              <a:rPr lang="en-GB" sz="1600" b="1">
                <a:solidFill>
                  <a:schemeClr val="tx2"/>
                </a:solidFill>
              </a:rPr>
              <a:t>$4.1trn in cumulative capital investment </a:t>
            </a:r>
            <a:r>
              <a:rPr lang="en-GB" sz="1600">
                <a:solidFill>
                  <a:schemeClr val="tx2"/>
                </a:solidFill>
              </a:rPr>
              <a:t>in new US energy supply infrastructure over the next decade</a:t>
            </a:r>
          </a:p>
          <a:p>
            <a:pPr marL="285750" indent="-285750">
              <a:lnSpc>
                <a:spcPct val="150000"/>
              </a:lnSpc>
              <a:buFont typeface="Arial" panose="020B0604020202020204" pitchFamily="34" charset="0"/>
              <a:buChar char="•"/>
            </a:pPr>
            <a:r>
              <a:rPr lang="en-GB" sz="1600">
                <a:solidFill>
                  <a:schemeClr val="tx2"/>
                </a:solidFill>
              </a:rPr>
              <a:t>The Act will also spur significant investment on the </a:t>
            </a:r>
            <a:r>
              <a:rPr lang="en-GB" sz="1600" b="1">
                <a:solidFill>
                  <a:schemeClr val="tx2"/>
                </a:solidFill>
              </a:rPr>
              <a:t>demand side </a:t>
            </a:r>
            <a:r>
              <a:rPr lang="en-GB" sz="1600">
                <a:solidFill>
                  <a:schemeClr val="tx2"/>
                </a:solidFill>
              </a:rPr>
              <a:t>of the energy system (e.g. EVs; more efficient heating systems, appliances and industrial processes)</a:t>
            </a:r>
          </a:p>
          <a:p>
            <a:pPr marL="285750" indent="-285750">
              <a:lnSpc>
                <a:spcPct val="150000"/>
              </a:lnSpc>
              <a:buFont typeface="Arial" panose="020B0604020202020204" pitchFamily="34" charset="0"/>
              <a:buChar char="•"/>
            </a:pPr>
            <a:endParaRPr lang="en-GB" sz="1600">
              <a:solidFill>
                <a:schemeClr val="tx2"/>
              </a:solidFill>
            </a:endParaRPr>
          </a:p>
          <a:p>
            <a:pPr marL="285750" indent="-285750">
              <a:lnSpc>
                <a:spcPct val="150000"/>
              </a:lnSpc>
              <a:buFont typeface="Arial" panose="020B0604020202020204" pitchFamily="34" charset="0"/>
              <a:buChar char="•"/>
            </a:pPr>
            <a:endParaRPr lang="en-GB" sz="1600">
              <a:solidFill>
                <a:schemeClr val="tx2"/>
              </a:solidFill>
            </a:endParaRPr>
          </a:p>
        </p:txBody>
      </p:sp>
      <p:sp>
        <p:nvSpPr>
          <p:cNvPr id="7" name="TextBox 6">
            <a:extLst>
              <a:ext uri="{FF2B5EF4-FFF2-40B4-BE49-F238E27FC236}">
                <a16:creationId xmlns:a16="http://schemas.microsoft.com/office/drawing/2014/main" id="{CA6A66C6-0B76-4683-848E-DCA563B7EC4E}"/>
              </a:ext>
            </a:extLst>
          </p:cNvPr>
          <p:cNvSpPr txBox="1"/>
          <p:nvPr/>
        </p:nvSpPr>
        <p:spPr>
          <a:xfrm>
            <a:off x="702830" y="6496278"/>
            <a:ext cx="6096000" cy="215444"/>
          </a:xfrm>
          <a:prstGeom prst="rect">
            <a:avLst/>
          </a:prstGeom>
          <a:noFill/>
        </p:spPr>
        <p:txBody>
          <a:bodyPr wrap="square">
            <a:spAutoFit/>
          </a:bodyPr>
          <a:lstStyle/>
          <a:p>
            <a:pPr algn="l" defTabSz="457212" eaLnBrk="1" hangingPunct="1">
              <a:spcBef>
                <a:spcPct val="0"/>
              </a:spcBef>
              <a:defRPr/>
            </a:pPr>
            <a:r>
              <a:rPr lang="en-US" sz="800">
                <a:solidFill>
                  <a:prstClr val="black"/>
                </a:solidFill>
                <a:latin typeface="+mn-lt"/>
              </a:rPr>
              <a:t>Source : Princeton University; Guinness Global Investors (Sept 2022)</a:t>
            </a:r>
          </a:p>
        </p:txBody>
      </p:sp>
      <p:sp>
        <p:nvSpPr>
          <p:cNvPr id="9" name="TextBox 8">
            <a:extLst>
              <a:ext uri="{FF2B5EF4-FFF2-40B4-BE49-F238E27FC236}">
                <a16:creationId xmlns:a16="http://schemas.microsoft.com/office/drawing/2014/main" id="{144F17BF-AEF9-17C1-13F5-018DF755E42A}"/>
              </a:ext>
            </a:extLst>
          </p:cNvPr>
          <p:cNvSpPr txBox="1"/>
          <p:nvPr/>
        </p:nvSpPr>
        <p:spPr>
          <a:xfrm>
            <a:off x="52963" y="1583671"/>
            <a:ext cx="916469" cy="276999"/>
          </a:xfrm>
          <a:prstGeom prst="rect">
            <a:avLst/>
          </a:prstGeom>
          <a:noFill/>
        </p:spPr>
        <p:txBody>
          <a:bodyPr wrap="square" rtlCol="0">
            <a:spAutoFit/>
          </a:bodyPr>
          <a:lstStyle/>
          <a:p>
            <a:r>
              <a:rPr lang="en-GB" sz="1200" b="1">
                <a:solidFill>
                  <a:schemeClr val="accent1"/>
                </a:solidFill>
                <a:latin typeface="+mn-lt"/>
              </a:rPr>
              <a:t>$bn/year</a:t>
            </a:r>
          </a:p>
        </p:txBody>
      </p:sp>
      <p:sp>
        <p:nvSpPr>
          <p:cNvPr id="12" name="TextBox 11">
            <a:extLst>
              <a:ext uri="{FF2B5EF4-FFF2-40B4-BE49-F238E27FC236}">
                <a16:creationId xmlns:a16="http://schemas.microsoft.com/office/drawing/2014/main" id="{1C7EC31A-8C43-ED3F-908B-4D1C591C5F5D}"/>
              </a:ext>
            </a:extLst>
          </p:cNvPr>
          <p:cNvSpPr txBox="1">
            <a:spLocks noChangeArrowheads="1"/>
          </p:cNvSpPr>
          <p:nvPr/>
        </p:nvSpPr>
        <p:spPr bwMode="auto">
          <a:xfrm>
            <a:off x="811236" y="1092992"/>
            <a:ext cx="1051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Annual capital investment in energy supply related infrastructure (2024-35)</a:t>
            </a:r>
          </a:p>
        </p:txBody>
      </p:sp>
    </p:spTree>
    <p:custDataLst>
      <p:tags r:id="rId1"/>
    </p:custDataLst>
    <p:extLst>
      <p:ext uri="{BB962C8B-B14F-4D97-AF65-F5344CB8AC3E}">
        <p14:creationId xmlns:p14="http://schemas.microsoft.com/office/powerpoint/2010/main" val="3397180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42</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Headwinds sustained this year</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Sustainable energy macro</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838200" y="907826"/>
            <a:ext cx="10658475" cy="5388199"/>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a:solidFill>
                  <a:schemeClr val="tx2"/>
                </a:solidFill>
              </a:rPr>
              <a:t>There have been three broad areas of headwind for the sustainable energy sector so far this year:</a:t>
            </a:r>
          </a:p>
          <a:p>
            <a:pPr marL="742950" lvl="1" indent="-285750">
              <a:lnSpc>
                <a:spcPct val="150000"/>
              </a:lnSpc>
              <a:buFont typeface="Arial" panose="020B0604020202020204" pitchFamily="34" charset="0"/>
              <a:buChar char="•"/>
            </a:pPr>
            <a:r>
              <a:rPr lang="en-GB" sz="1600">
                <a:solidFill>
                  <a:schemeClr val="tx2"/>
                </a:solidFill>
              </a:rPr>
              <a:t>Record natural gas and electricity prices</a:t>
            </a:r>
          </a:p>
          <a:p>
            <a:pPr marL="742950" lvl="1" indent="-285750">
              <a:lnSpc>
                <a:spcPct val="150000"/>
              </a:lnSpc>
              <a:buFont typeface="Arial" panose="020B0604020202020204" pitchFamily="34" charset="0"/>
              <a:buChar char="•"/>
            </a:pPr>
            <a:r>
              <a:rPr lang="en-GB" sz="1600">
                <a:solidFill>
                  <a:schemeClr val="tx2"/>
                </a:solidFill>
              </a:rPr>
              <a:t>Raw material inflationary conditions</a:t>
            </a:r>
          </a:p>
          <a:p>
            <a:pPr marL="742950" lvl="1" indent="-285750">
              <a:lnSpc>
                <a:spcPct val="150000"/>
              </a:lnSpc>
              <a:buFont typeface="Arial" panose="020B0604020202020204" pitchFamily="34" charset="0"/>
              <a:buChar char="•"/>
            </a:pPr>
            <a:r>
              <a:rPr lang="en-GB" sz="1600">
                <a:solidFill>
                  <a:schemeClr val="tx2"/>
                </a:solidFill>
              </a:rPr>
              <a:t>Supply chain pressures</a:t>
            </a:r>
          </a:p>
          <a:p>
            <a:pPr lvl="1">
              <a:lnSpc>
                <a:spcPct val="150000"/>
              </a:lnSpc>
            </a:pPr>
            <a:endParaRPr lang="en-US" sz="1600">
              <a:solidFill>
                <a:schemeClr val="tx2"/>
              </a:solidFill>
            </a:endParaRPr>
          </a:p>
          <a:p>
            <a:pPr marL="285750" indent="-285750">
              <a:lnSpc>
                <a:spcPct val="150000"/>
              </a:lnSpc>
              <a:buFont typeface="Arial" panose="020B0604020202020204" pitchFamily="34" charset="0"/>
              <a:buChar char="•"/>
            </a:pPr>
            <a:r>
              <a:rPr lang="en-US" sz="1600">
                <a:solidFill>
                  <a:schemeClr val="tx2"/>
                </a:solidFill>
              </a:rPr>
              <a:t>Considering each the main subsectors in the fund:</a:t>
            </a:r>
          </a:p>
          <a:p>
            <a:pPr marL="742950" lvl="1" indent="-285750">
              <a:lnSpc>
                <a:spcPct val="150000"/>
              </a:lnSpc>
              <a:buFont typeface="Arial" panose="020B0604020202020204" pitchFamily="34" charset="0"/>
              <a:buChar char="•"/>
            </a:pPr>
            <a:r>
              <a:rPr lang="en-US" sz="1600" b="1">
                <a:solidFill>
                  <a:schemeClr val="tx2"/>
                </a:solidFill>
              </a:rPr>
              <a:t>Displacement</a:t>
            </a:r>
            <a:r>
              <a:rPr lang="en-US" sz="1600">
                <a:solidFill>
                  <a:schemeClr val="tx2"/>
                </a:solidFill>
              </a:rPr>
              <a:t> – higher raw material prices and finished product prices</a:t>
            </a:r>
          </a:p>
          <a:p>
            <a:pPr marL="742950" lvl="1" indent="-285750">
              <a:lnSpc>
                <a:spcPct val="150000"/>
              </a:lnSpc>
              <a:buFont typeface="Arial" panose="020B0604020202020204" pitchFamily="34" charset="0"/>
              <a:buChar char="•"/>
            </a:pPr>
            <a:r>
              <a:rPr lang="en-US" sz="1600" b="1">
                <a:solidFill>
                  <a:schemeClr val="tx2"/>
                </a:solidFill>
              </a:rPr>
              <a:t>Electrification</a:t>
            </a:r>
            <a:r>
              <a:rPr lang="en-US" sz="1600">
                <a:solidFill>
                  <a:schemeClr val="tx2"/>
                </a:solidFill>
              </a:rPr>
              <a:t> – battery metal and semiconductor cost inflation plus recessionary fears</a:t>
            </a:r>
          </a:p>
          <a:p>
            <a:pPr marL="742950" lvl="1" indent="-285750">
              <a:lnSpc>
                <a:spcPct val="150000"/>
              </a:lnSpc>
              <a:buFont typeface="Arial" panose="020B0604020202020204" pitchFamily="34" charset="0"/>
              <a:buChar char="•"/>
            </a:pPr>
            <a:r>
              <a:rPr lang="en-US" sz="1600" b="1">
                <a:solidFill>
                  <a:schemeClr val="tx2"/>
                </a:solidFill>
              </a:rPr>
              <a:t>Generation</a:t>
            </a:r>
            <a:r>
              <a:rPr lang="en-US" sz="1600">
                <a:solidFill>
                  <a:schemeClr val="tx2"/>
                </a:solidFill>
              </a:rPr>
              <a:t> – relatively immune but higher material costs on new installations</a:t>
            </a:r>
          </a:p>
          <a:p>
            <a:pPr marL="742950" lvl="1" indent="-285750">
              <a:lnSpc>
                <a:spcPct val="150000"/>
              </a:lnSpc>
              <a:buFont typeface="Arial" panose="020B0604020202020204" pitchFamily="34" charset="0"/>
              <a:buChar char="•"/>
            </a:pPr>
            <a:r>
              <a:rPr lang="en-US" sz="1600" b="1">
                <a:solidFill>
                  <a:schemeClr val="tx2"/>
                </a:solidFill>
              </a:rPr>
              <a:t>Installation/Equipment </a:t>
            </a:r>
            <a:r>
              <a:rPr lang="en-US" sz="1600">
                <a:solidFill>
                  <a:schemeClr val="tx2"/>
                </a:solidFill>
              </a:rPr>
              <a:t>– energy costs, supply chain and raw material inflation (</a:t>
            </a:r>
            <a:r>
              <a:rPr lang="en-US" sz="1600" err="1">
                <a:solidFill>
                  <a:schemeClr val="tx2"/>
                </a:solidFill>
              </a:rPr>
              <a:t>eg</a:t>
            </a:r>
            <a:r>
              <a:rPr lang="en-US" sz="1600">
                <a:solidFill>
                  <a:schemeClr val="tx2"/>
                </a:solidFill>
              </a:rPr>
              <a:t> </a:t>
            </a:r>
            <a:r>
              <a:rPr lang="en-US" sz="1600" err="1">
                <a:solidFill>
                  <a:schemeClr val="tx2"/>
                </a:solidFill>
              </a:rPr>
              <a:t>aluminium</a:t>
            </a:r>
            <a:r>
              <a:rPr lang="en-US" sz="1600">
                <a:solidFill>
                  <a:schemeClr val="tx2"/>
                </a:solidFill>
              </a:rPr>
              <a:t> and steel)</a:t>
            </a:r>
          </a:p>
          <a:p>
            <a:pPr marL="285750" indent="-285750">
              <a:lnSpc>
                <a:spcPct val="150000"/>
              </a:lnSpc>
              <a:buFont typeface="Arial" panose="020B0604020202020204" pitchFamily="34" charset="0"/>
              <a:buChar char="•"/>
            </a:pPr>
            <a:endParaRPr lang="en-US" sz="1600">
              <a:solidFill>
                <a:schemeClr val="tx2"/>
              </a:solidFill>
            </a:endParaRPr>
          </a:p>
          <a:p>
            <a:pPr algn="ctr">
              <a:lnSpc>
                <a:spcPct val="150000"/>
              </a:lnSpc>
            </a:pPr>
            <a:r>
              <a:rPr lang="en-US" sz="1600" b="1">
                <a:solidFill>
                  <a:schemeClr val="accent3"/>
                </a:solidFill>
              </a:rPr>
              <a:t>We believe that sustainable energy generation becomes relatively even more economic than fossil fuels despite manufacturing and raw material cost inflation</a:t>
            </a:r>
          </a:p>
        </p:txBody>
      </p:sp>
    </p:spTree>
    <p:custDataLst>
      <p:tags r:id="rId1"/>
    </p:custDataLst>
    <p:extLst>
      <p:ext uri="{BB962C8B-B14F-4D97-AF65-F5344CB8AC3E}">
        <p14:creationId xmlns:p14="http://schemas.microsoft.com/office/powerpoint/2010/main" val="790407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43</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a:xfrm>
            <a:off x="838199" y="355601"/>
            <a:ext cx="10808855" cy="492139"/>
          </a:xfrm>
        </p:spPr>
        <p:txBody>
          <a:bodyPr>
            <a:normAutofit/>
          </a:bodyPr>
          <a:lstStyle/>
          <a:p>
            <a:r>
              <a:rPr lang="en-US"/>
              <a:t>The cost of generating renewable electricity has collapsed</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Sustainable energy macro</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50875"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IRENA;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Sept 2022; LCOE = levelized cost of electricity</a:t>
            </a: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236815" y="1070530"/>
            <a:ext cx="1051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Global LCOE of utility-scale renewable power generation technologies (2010–2021)</a:t>
            </a:r>
          </a:p>
        </p:txBody>
      </p:sp>
      <p:pic>
        <p:nvPicPr>
          <p:cNvPr id="5" name="Picture 4">
            <a:extLst>
              <a:ext uri="{FF2B5EF4-FFF2-40B4-BE49-F238E27FC236}">
                <a16:creationId xmlns:a16="http://schemas.microsoft.com/office/drawing/2014/main" id="{702A25AF-5049-4929-8BA5-9F75AEE78C7D}"/>
              </a:ext>
            </a:extLst>
          </p:cNvPr>
          <p:cNvPicPr>
            <a:picLocks noChangeAspect="1"/>
          </p:cNvPicPr>
          <p:nvPr/>
        </p:nvPicPr>
        <p:blipFill>
          <a:blip r:embed="rId3"/>
          <a:stretch>
            <a:fillRect/>
          </a:stretch>
        </p:blipFill>
        <p:spPr>
          <a:xfrm>
            <a:off x="1203325" y="1459057"/>
            <a:ext cx="7353703" cy="4802812"/>
          </a:xfrm>
          <a:prstGeom prst="rect">
            <a:avLst/>
          </a:prstGeom>
        </p:spPr>
      </p:pic>
      <p:sp>
        <p:nvSpPr>
          <p:cNvPr id="10" name="Rectangle: Rounded Corners 9">
            <a:extLst>
              <a:ext uri="{FF2B5EF4-FFF2-40B4-BE49-F238E27FC236}">
                <a16:creationId xmlns:a16="http://schemas.microsoft.com/office/drawing/2014/main" id="{3C1B81D3-A458-4B38-A296-3B832FB9A9A3}"/>
              </a:ext>
            </a:extLst>
          </p:cNvPr>
          <p:cNvSpPr/>
          <p:nvPr/>
        </p:nvSpPr>
        <p:spPr>
          <a:xfrm>
            <a:off x="8810626" y="2153520"/>
            <a:ext cx="3124200" cy="3513855"/>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150000"/>
              </a:lnSpc>
            </a:pPr>
            <a:r>
              <a:rPr lang="en-US" sz="1600" u="sng">
                <a:solidFill>
                  <a:schemeClr val="tx1"/>
                </a:solidFill>
              </a:rPr>
              <a:t>Change in LCOE</a:t>
            </a:r>
            <a:br>
              <a:rPr lang="en-US" sz="1600" u="sng">
                <a:solidFill>
                  <a:schemeClr val="tx1"/>
                </a:solidFill>
              </a:rPr>
            </a:br>
            <a:r>
              <a:rPr lang="en-US" sz="1600" u="sng">
                <a:solidFill>
                  <a:schemeClr val="tx1"/>
                </a:solidFill>
              </a:rPr>
              <a:t>(2021 vs 2020)</a:t>
            </a:r>
          </a:p>
          <a:p>
            <a:pPr marL="171450" indent="-171450">
              <a:lnSpc>
                <a:spcPct val="150000"/>
              </a:lnSpc>
              <a:buFont typeface="Arial" panose="020B0604020202020204" pitchFamily="34" charset="0"/>
              <a:buChar char="•"/>
            </a:pPr>
            <a:endParaRPr lang="en-US" sz="1600">
              <a:solidFill>
                <a:schemeClr val="tx1"/>
              </a:solidFill>
            </a:endParaRPr>
          </a:p>
          <a:p>
            <a:pPr marL="171450" indent="-171450">
              <a:lnSpc>
                <a:spcPct val="150000"/>
              </a:lnSpc>
              <a:buFont typeface="Arial" panose="020B0604020202020204" pitchFamily="34" charset="0"/>
              <a:buChar char="•"/>
            </a:pPr>
            <a:r>
              <a:rPr lang="en-US" sz="1600">
                <a:solidFill>
                  <a:schemeClr val="tx1"/>
                </a:solidFill>
              </a:rPr>
              <a:t>Onshore wind: -15%</a:t>
            </a:r>
          </a:p>
          <a:p>
            <a:pPr marL="171450" indent="-171450">
              <a:lnSpc>
                <a:spcPct val="150000"/>
              </a:lnSpc>
              <a:buFont typeface="Arial" panose="020B0604020202020204" pitchFamily="34" charset="0"/>
              <a:buChar char="•"/>
            </a:pPr>
            <a:r>
              <a:rPr lang="en-US" sz="1600">
                <a:solidFill>
                  <a:schemeClr val="tx1"/>
                </a:solidFill>
              </a:rPr>
              <a:t>Solar PV: -13%</a:t>
            </a:r>
          </a:p>
          <a:p>
            <a:pPr marL="171450" indent="-171450">
              <a:lnSpc>
                <a:spcPct val="150000"/>
              </a:lnSpc>
              <a:buFont typeface="Arial" panose="020B0604020202020204" pitchFamily="34" charset="0"/>
              <a:buChar char="•"/>
            </a:pPr>
            <a:r>
              <a:rPr lang="en-US" sz="1600">
                <a:solidFill>
                  <a:schemeClr val="tx1"/>
                </a:solidFill>
              </a:rPr>
              <a:t>Offshore wind: -13%</a:t>
            </a:r>
          </a:p>
          <a:p>
            <a:pPr marL="171450" indent="-171450">
              <a:lnSpc>
                <a:spcPct val="150000"/>
              </a:lnSpc>
              <a:buFont typeface="Arial" panose="020B0604020202020204" pitchFamily="34" charset="0"/>
              <a:buChar char="•"/>
            </a:pPr>
            <a:r>
              <a:rPr lang="en-US" sz="1600">
                <a:solidFill>
                  <a:schemeClr val="tx1"/>
                </a:solidFill>
              </a:rPr>
              <a:t>Geothermal: -4%</a:t>
            </a:r>
          </a:p>
          <a:p>
            <a:pPr marL="171450" indent="-171450">
              <a:lnSpc>
                <a:spcPct val="150000"/>
              </a:lnSpc>
              <a:buFont typeface="Arial" panose="020B0604020202020204" pitchFamily="34" charset="0"/>
              <a:buChar char="•"/>
            </a:pPr>
            <a:r>
              <a:rPr lang="en-US" sz="1600">
                <a:solidFill>
                  <a:schemeClr val="tx1"/>
                </a:solidFill>
              </a:rPr>
              <a:t>Hydropower: +9%</a:t>
            </a:r>
          </a:p>
          <a:p>
            <a:pPr marL="171450" indent="-171450">
              <a:lnSpc>
                <a:spcPct val="150000"/>
              </a:lnSpc>
              <a:buFont typeface="Arial" panose="020B0604020202020204" pitchFamily="34" charset="0"/>
              <a:buChar char="•"/>
            </a:pPr>
            <a:r>
              <a:rPr lang="en-US" sz="1600">
                <a:solidFill>
                  <a:schemeClr val="tx1"/>
                </a:solidFill>
              </a:rPr>
              <a:t>Concentrating solar: +7%</a:t>
            </a:r>
          </a:p>
        </p:txBody>
      </p:sp>
    </p:spTree>
    <p:custDataLst>
      <p:tags r:id="rId1"/>
    </p:custDataLst>
    <p:extLst>
      <p:ext uri="{BB962C8B-B14F-4D97-AF65-F5344CB8AC3E}">
        <p14:creationId xmlns:p14="http://schemas.microsoft.com/office/powerpoint/2010/main" val="768735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44</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a:xfrm>
            <a:off x="838199" y="355601"/>
            <a:ext cx="10808855" cy="492139"/>
          </a:xfrm>
        </p:spPr>
        <p:txBody>
          <a:bodyPr>
            <a:normAutofit/>
          </a:bodyPr>
          <a:lstStyle/>
          <a:p>
            <a:r>
              <a:rPr lang="en-US"/>
              <a:t>Relative economics of renewables have improved</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Sustainable energy macro</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50875"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IEA estimates. Data sourced 30.06.2022, * </a:t>
            </a:r>
            <a:r>
              <a:rPr lang="en-GB" sz="800" i="0">
                <a:solidFill>
                  <a:prstClr val="black"/>
                </a:solidFill>
                <a:latin typeface="+mn-lt"/>
                <a:ea typeface="ＭＳ Ｐゴシック" pitchFamily="-84" charset="-128"/>
              </a:rPr>
              <a:t>Refers to same regions within the figure: Europe, United States, China and India</a:t>
            </a:r>
            <a:endParaRPr lang="en-US" sz="800" i="0">
              <a:solidFill>
                <a:prstClr val="black"/>
              </a:solidFill>
              <a:latin typeface="+mn-lt"/>
              <a:ea typeface="ＭＳ Ｐゴシック" pitchFamily="-84" charset="-128"/>
            </a:endParaRP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811236" y="1151081"/>
            <a:ext cx="1051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GB" b="1">
                <a:solidFill>
                  <a:srgbClr val="080808"/>
                </a:solidFill>
                <a:effectLst/>
                <a:latin typeface="Montserrat" panose="00000500000000000000" pitchFamily="2" charset="0"/>
                <a:ea typeface="Montserrat" panose="00000500000000000000" pitchFamily="2" charset="0"/>
                <a:cs typeface="Montserrat" panose="00000500000000000000" pitchFamily="2" charset="0"/>
              </a:rPr>
              <a:t>LCOE (USD/MWh) of utility solar and wind vs competing fossil fuels (2022E)</a:t>
            </a:r>
            <a:endParaRPr lang="en-US" altLang="en-US">
              <a:latin typeface="+mn-lt"/>
            </a:endParaRPr>
          </a:p>
        </p:txBody>
      </p:sp>
      <p:pic>
        <p:nvPicPr>
          <p:cNvPr id="8" name="Picture 7" descr="Chart, waterfall chart&#10;&#10;Description automatically generated">
            <a:extLst>
              <a:ext uri="{FF2B5EF4-FFF2-40B4-BE49-F238E27FC236}">
                <a16:creationId xmlns:a16="http://schemas.microsoft.com/office/drawing/2014/main" id="{D9F6E337-9D37-DE3D-CA99-8D46C71E2D5A}"/>
              </a:ext>
            </a:extLst>
          </p:cNvPr>
          <p:cNvPicPr>
            <a:picLocks noChangeAspect="1"/>
          </p:cNvPicPr>
          <p:nvPr/>
        </p:nvPicPr>
        <p:blipFill rotWithShape="1">
          <a:blip r:embed="rId3">
            <a:extLst>
              <a:ext uri="{28A0092B-C50C-407E-A947-70E740481C1C}">
                <a14:useLocalDpi xmlns:a14="http://schemas.microsoft.com/office/drawing/2010/main" val="0"/>
              </a:ext>
            </a:extLst>
          </a:blip>
          <a:srcRect l="3726"/>
          <a:stretch/>
        </p:blipFill>
        <p:spPr bwMode="auto">
          <a:xfrm>
            <a:off x="1145126" y="1533897"/>
            <a:ext cx="9901748" cy="432713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80338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45</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Outlook for renewable installation continues to improve</a:t>
            </a:r>
            <a:endParaRPr lang="ru-RU"/>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511198"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IEA, Guinness </a:t>
            </a:r>
            <a:r>
              <a:rPr lang="en-US" sz="800" i="0">
                <a:solidFill>
                  <a:prstClr val="black"/>
                </a:solidFill>
                <a:latin typeface="+mn-lt"/>
              </a:rPr>
              <a:t>Global Investors estimates. </a:t>
            </a:r>
            <a:r>
              <a:rPr lang="en-US" sz="800" i="0">
                <a:solidFill>
                  <a:prstClr val="black"/>
                </a:solidFill>
                <a:latin typeface="+mn-lt"/>
                <a:ea typeface="ＭＳ Ｐゴシック" pitchFamily="-84" charset="-128"/>
              </a:rPr>
              <a:t>Data sourced 30.06.2022 </a:t>
            </a: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908687" y="1295498"/>
            <a:ext cx="637952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Renewable capacity installations (GW over five years)</a:t>
            </a:r>
          </a:p>
        </p:txBody>
      </p:sp>
      <p:sp>
        <p:nvSpPr>
          <p:cNvPr id="8" name="Rectangle: Rounded Corners 7">
            <a:extLst>
              <a:ext uri="{FF2B5EF4-FFF2-40B4-BE49-F238E27FC236}">
                <a16:creationId xmlns:a16="http://schemas.microsoft.com/office/drawing/2014/main" id="{6A4C9C04-CCD6-4974-812B-8C7F0A39069E}"/>
              </a:ext>
            </a:extLst>
          </p:cNvPr>
          <p:cNvSpPr/>
          <p:nvPr/>
        </p:nvSpPr>
        <p:spPr>
          <a:xfrm>
            <a:off x="8893661" y="1611123"/>
            <a:ext cx="2898775" cy="3770502"/>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2"/>
                </a:solidFill>
              </a:rPr>
              <a:t>The IEA is forecasting that renewable power additions over the next 5yrs will be just over 1,800 GW (a near 50% increase on its previous five-year forecast published twelve months earlier)</a:t>
            </a:r>
          </a:p>
        </p:txBody>
      </p:sp>
      <p:pic>
        <p:nvPicPr>
          <p:cNvPr id="14" name="Picture 13">
            <a:extLst>
              <a:ext uri="{FF2B5EF4-FFF2-40B4-BE49-F238E27FC236}">
                <a16:creationId xmlns:a16="http://schemas.microsoft.com/office/drawing/2014/main" id="{1E197944-4E9D-4CC6-8D48-0FF538A76472}"/>
              </a:ext>
            </a:extLst>
          </p:cNvPr>
          <p:cNvPicPr>
            <a:picLocks noChangeAspect="1"/>
          </p:cNvPicPr>
          <p:nvPr/>
        </p:nvPicPr>
        <p:blipFill>
          <a:blip r:embed="rId3"/>
          <a:stretch>
            <a:fillRect/>
          </a:stretch>
        </p:blipFill>
        <p:spPr>
          <a:xfrm>
            <a:off x="105222" y="1678312"/>
            <a:ext cx="8420272" cy="4570087"/>
          </a:xfrm>
          <a:prstGeom prst="rect">
            <a:avLst/>
          </a:prstGeom>
        </p:spPr>
      </p:pic>
      <p:sp>
        <p:nvSpPr>
          <p:cNvPr id="9" name="Text Placeholder 8">
            <a:extLst>
              <a:ext uri="{FF2B5EF4-FFF2-40B4-BE49-F238E27FC236}">
                <a16:creationId xmlns:a16="http://schemas.microsoft.com/office/drawing/2014/main" id="{37175BDA-E076-4BD9-A210-9B2985666BA9}"/>
              </a:ext>
            </a:extLst>
          </p:cNvPr>
          <p:cNvSpPr>
            <a:spLocks noGrp="1"/>
          </p:cNvSpPr>
          <p:nvPr>
            <p:ph type="body" sz="quarter" idx="13"/>
          </p:nvPr>
        </p:nvSpPr>
        <p:spPr/>
        <p:txBody>
          <a:bodyPr/>
          <a:lstStyle/>
          <a:p>
            <a:r>
              <a:rPr lang="en-US"/>
              <a:t>Sustainable energy macro</a:t>
            </a:r>
          </a:p>
          <a:p>
            <a:endParaRPr lang="en-GB"/>
          </a:p>
        </p:txBody>
      </p:sp>
    </p:spTree>
    <p:custDataLst>
      <p:tags r:id="rId1"/>
    </p:custDataLst>
    <p:extLst>
      <p:ext uri="{BB962C8B-B14F-4D97-AF65-F5344CB8AC3E}">
        <p14:creationId xmlns:p14="http://schemas.microsoft.com/office/powerpoint/2010/main" val="290001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46</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a:xfrm>
            <a:off x="838199" y="355601"/>
            <a:ext cx="10808855" cy="492139"/>
          </a:xfrm>
        </p:spPr>
        <p:txBody>
          <a:bodyPr>
            <a:normAutofit/>
          </a:bodyPr>
          <a:lstStyle/>
          <a:p>
            <a:r>
              <a:rPr lang="en-US"/>
              <a:t>Clean energy investment growing and now a larger share</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Sustainable energy macro</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50875"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IEA; Guinness </a:t>
            </a:r>
            <a:r>
              <a:rPr lang="en-US" sz="800" i="0">
                <a:solidFill>
                  <a:prstClr val="black"/>
                </a:solidFill>
                <a:latin typeface="+mn-lt"/>
              </a:rPr>
              <a:t>Global Investors estimates</a:t>
            </a:r>
            <a:endParaRPr lang="en-US" sz="800" i="0">
              <a:solidFill>
                <a:prstClr val="black"/>
              </a:solidFill>
              <a:latin typeface="+mn-lt"/>
              <a:ea typeface="ＭＳ Ｐゴシック" pitchFamily="-84" charset="-128"/>
            </a:endParaRP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1139483" y="1491175"/>
            <a:ext cx="5978770" cy="22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GB" altLang="en-US">
                <a:latin typeface="+mn-lt"/>
              </a:rPr>
              <a:t>Annual clean energy investment (US billion dollars)</a:t>
            </a:r>
            <a:endParaRPr lang="en-US" altLang="en-US">
              <a:latin typeface="+mn-lt"/>
            </a:endParaRPr>
          </a:p>
        </p:txBody>
      </p:sp>
      <p:sp>
        <p:nvSpPr>
          <p:cNvPr id="12" name="Rectangle: Rounded Corners 11">
            <a:extLst>
              <a:ext uri="{FF2B5EF4-FFF2-40B4-BE49-F238E27FC236}">
                <a16:creationId xmlns:a16="http://schemas.microsoft.com/office/drawing/2014/main" id="{A710B94E-D2DD-47C1-8F15-D33ABAA8858A}"/>
              </a:ext>
            </a:extLst>
          </p:cNvPr>
          <p:cNvSpPr/>
          <p:nvPr/>
        </p:nvSpPr>
        <p:spPr>
          <a:xfrm>
            <a:off x="9229725" y="1601296"/>
            <a:ext cx="2665388" cy="4520571"/>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1"/>
                </a:solidFill>
              </a:rPr>
              <a:t>Global clean energy investment is $1.4trn and starting to grow</a:t>
            </a:r>
          </a:p>
          <a:p>
            <a:pPr marL="171450" indent="-171450">
              <a:lnSpc>
                <a:spcPct val="150000"/>
              </a:lnSpc>
              <a:buFont typeface="Arial" panose="020B0604020202020204" pitchFamily="34" charset="0"/>
              <a:buChar char="•"/>
            </a:pPr>
            <a:r>
              <a:rPr lang="en-US" sz="1600">
                <a:solidFill>
                  <a:schemeClr val="tx1"/>
                </a:solidFill>
              </a:rPr>
              <a:t>Represents around 55% of total annual energy investment and 75% of the growth in 2022</a:t>
            </a:r>
          </a:p>
          <a:p>
            <a:pPr marL="171450" indent="-171450">
              <a:lnSpc>
                <a:spcPct val="150000"/>
              </a:lnSpc>
              <a:buFont typeface="Arial" panose="020B0604020202020204" pitchFamily="34" charset="0"/>
              <a:buChar char="•"/>
            </a:pPr>
            <a:r>
              <a:rPr lang="en-US" sz="1600">
                <a:solidFill>
                  <a:schemeClr val="tx1"/>
                </a:solidFill>
              </a:rPr>
              <a:t>Clean energy needs to increase to $4.5trn pa in order to achieve a 1.5° scenario</a:t>
            </a:r>
          </a:p>
        </p:txBody>
      </p:sp>
      <p:pic>
        <p:nvPicPr>
          <p:cNvPr id="5" name="Picture 4">
            <a:extLst>
              <a:ext uri="{FF2B5EF4-FFF2-40B4-BE49-F238E27FC236}">
                <a16:creationId xmlns:a16="http://schemas.microsoft.com/office/drawing/2014/main" id="{DB4B9EBD-09A9-4AAD-BAB9-2E2266CF2B4A}"/>
              </a:ext>
            </a:extLst>
          </p:cNvPr>
          <p:cNvPicPr>
            <a:picLocks noChangeAspect="1"/>
          </p:cNvPicPr>
          <p:nvPr/>
        </p:nvPicPr>
        <p:blipFill rotWithShape="1">
          <a:blip r:embed="rId3"/>
          <a:srcRect t="802"/>
          <a:stretch/>
        </p:blipFill>
        <p:spPr>
          <a:xfrm>
            <a:off x="173060" y="1924050"/>
            <a:ext cx="8919979" cy="3917949"/>
          </a:xfrm>
          <a:prstGeom prst="rect">
            <a:avLst/>
          </a:prstGeom>
        </p:spPr>
      </p:pic>
    </p:spTree>
    <p:custDataLst>
      <p:tags r:id="rId1"/>
    </p:custDataLst>
    <p:extLst>
      <p:ext uri="{BB962C8B-B14F-4D97-AF65-F5344CB8AC3E}">
        <p14:creationId xmlns:p14="http://schemas.microsoft.com/office/powerpoint/2010/main" val="336044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47</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fontScale="90000"/>
          </a:bodyPr>
          <a:lstStyle/>
          <a:p>
            <a:r>
              <a:rPr lang="en-US" dirty="0"/>
              <a:t>Record new solar installations in 2022, more to come in 2023</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Solar</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811236" y="980792"/>
            <a:ext cx="10515600" cy="1292224"/>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dirty="0">
                <a:solidFill>
                  <a:schemeClr val="tx2"/>
                </a:solidFill>
              </a:rPr>
              <a:t>Annual solar installations have increased from 19 GW in 2010 to an estimated 260 GW in 2022</a:t>
            </a:r>
          </a:p>
          <a:p>
            <a:pPr marL="285750" indent="-285750">
              <a:lnSpc>
                <a:spcPct val="150000"/>
              </a:lnSpc>
              <a:buFont typeface="Arial" panose="020B0604020202020204" pitchFamily="34" charset="0"/>
              <a:buChar char="•"/>
            </a:pPr>
            <a:r>
              <a:rPr lang="en-US" sz="1600" dirty="0">
                <a:solidFill>
                  <a:schemeClr val="tx2"/>
                </a:solidFill>
              </a:rPr>
              <a:t>Non-OECD now dominates demand, being two thirds of expected installations in 2022</a:t>
            </a:r>
          </a:p>
          <a:p>
            <a:pPr marL="285750" indent="-285750">
              <a:lnSpc>
                <a:spcPct val="150000"/>
              </a:lnSpc>
              <a:buFont typeface="Arial" panose="020B0604020202020204" pitchFamily="34" charset="0"/>
              <a:buChar char="•"/>
            </a:pPr>
            <a:r>
              <a:rPr lang="en-US" sz="1600" dirty="0">
                <a:solidFill>
                  <a:schemeClr val="tx2"/>
                </a:solidFill>
              </a:rPr>
              <a:t>2022 installations </a:t>
            </a:r>
            <a:r>
              <a:rPr lang="en-US" sz="1600" b="1" dirty="0">
                <a:solidFill>
                  <a:schemeClr val="accent3"/>
                </a:solidFill>
              </a:rPr>
              <a:t>higher</a:t>
            </a:r>
            <a:r>
              <a:rPr lang="en-US" sz="1600" dirty="0">
                <a:solidFill>
                  <a:schemeClr val="accent3"/>
                </a:solidFill>
              </a:rPr>
              <a:t> </a:t>
            </a:r>
            <a:r>
              <a:rPr lang="en-US" sz="1600" dirty="0">
                <a:solidFill>
                  <a:schemeClr val="tx2"/>
                </a:solidFill>
              </a:rPr>
              <a:t>than initial estimate of 215 GW and 2023 will see further increases</a:t>
            </a:r>
          </a:p>
        </p:txBody>
      </p:sp>
      <p:sp>
        <p:nvSpPr>
          <p:cNvPr id="7" name="TextBox 6">
            <a:extLst>
              <a:ext uri="{FF2B5EF4-FFF2-40B4-BE49-F238E27FC236}">
                <a16:creationId xmlns:a16="http://schemas.microsoft.com/office/drawing/2014/main" id="{5737E3E5-C133-4572-A742-1464491CF9C4}"/>
              </a:ext>
            </a:extLst>
          </p:cNvPr>
          <p:cNvSpPr txBox="1">
            <a:spLocks noChangeArrowheads="1"/>
          </p:cNvSpPr>
          <p:nvPr/>
        </p:nvSpPr>
        <p:spPr bwMode="auto">
          <a:xfrm>
            <a:off x="838201" y="2354251"/>
            <a:ext cx="1051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Global solar module installations, 2008-2022E (GW)</a:t>
            </a:r>
          </a:p>
        </p:txBody>
      </p:sp>
      <p:sp>
        <p:nvSpPr>
          <p:cNvPr id="9" name="Text Box 4">
            <a:extLst>
              <a:ext uri="{FF2B5EF4-FFF2-40B4-BE49-F238E27FC236}">
                <a16:creationId xmlns:a16="http://schemas.microsoft.com/office/drawing/2014/main" id="{7263FB9F-5944-4E48-9165-4CDB85546BE4}"/>
              </a:ext>
            </a:extLst>
          </p:cNvPr>
          <p:cNvSpPr txBox="1">
            <a:spLocks noChangeArrowheads="1"/>
          </p:cNvSpPr>
          <p:nvPr/>
        </p:nvSpPr>
        <p:spPr bwMode="auto">
          <a:xfrm>
            <a:off x="708025"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dirty="0">
                <a:solidFill>
                  <a:prstClr val="black"/>
                </a:solidFill>
                <a:latin typeface="+mn-lt"/>
                <a:ea typeface="ＭＳ Ｐゴシック" pitchFamily="-84" charset="-128"/>
              </a:rPr>
              <a:t>Source: BP; BNEF; Guinness Global Investors. Data sourced 31.10.2022</a:t>
            </a:r>
          </a:p>
        </p:txBody>
      </p:sp>
      <p:pic>
        <p:nvPicPr>
          <p:cNvPr id="10" name="Picture 9">
            <a:extLst>
              <a:ext uri="{FF2B5EF4-FFF2-40B4-BE49-F238E27FC236}">
                <a16:creationId xmlns:a16="http://schemas.microsoft.com/office/drawing/2014/main" id="{2D8B110E-3483-413E-BAAE-F867F07B13DD}"/>
              </a:ext>
            </a:extLst>
          </p:cNvPr>
          <p:cNvPicPr>
            <a:picLocks noChangeAspect="1"/>
          </p:cNvPicPr>
          <p:nvPr/>
        </p:nvPicPr>
        <p:blipFill>
          <a:blip r:embed="rId3"/>
          <a:stretch>
            <a:fillRect/>
          </a:stretch>
        </p:blipFill>
        <p:spPr>
          <a:xfrm>
            <a:off x="1111908" y="2662226"/>
            <a:ext cx="9914255" cy="3655511"/>
          </a:xfrm>
          <a:prstGeom prst="rect">
            <a:avLst/>
          </a:prstGeom>
        </p:spPr>
      </p:pic>
    </p:spTree>
    <p:custDataLst>
      <p:tags r:id="rId1"/>
    </p:custDataLst>
    <p:extLst>
      <p:ext uri="{BB962C8B-B14F-4D97-AF65-F5344CB8AC3E}">
        <p14:creationId xmlns:p14="http://schemas.microsoft.com/office/powerpoint/2010/main" val="1543963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FD8A8A-0646-4032-A607-BE945831572B}"/>
              </a:ext>
            </a:extLst>
          </p:cNvPr>
          <p:cNvPicPr>
            <a:picLocks noChangeAspect="1"/>
          </p:cNvPicPr>
          <p:nvPr/>
        </p:nvPicPr>
        <p:blipFill>
          <a:blip r:embed="rId3"/>
          <a:stretch>
            <a:fillRect/>
          </a:stretch>
        </p:blipFill>
        <p:spPr>
          <a:xfrm>
            <a:off x="2630899" y="2051740"/>
            <a:ext cx="7217951" cy="4710896"/>
          </a:xfrm>
          <a:prstGeom prst="rect">
            <a:avLst/>
          </a:prstGeom>
        </p:spPr>
      </p:pic>
      <p:sp>
        <p:nvSpPr>
          <p:cNvPr id="2" name="Content Placeholder 1">
            <a:extLst>
              <a:ext uri="{FF2B5EF4-FFF2-40B4-BE49-F238E27FC236}">
                <a16:creationId xmlns:a16="http://schemas.microsoft.com/office/drawing/2014/main" id="{66990E19-4B3D-471E-B851-82DCE2281512}"/>
              </a:ext>
            </a:extLst>
          </p:cNvPr>
          <p:cNvSpPr>
            <a:spLocks noGrp="1"/>
          </p:cNvSpPr>
          <p:nvPr>
            <p:ph idx="1"/>
          </p:nvPr>
        </p:nvSpPr>
        <p:spPr>
          <a:xfrm>
            <a:off x="657104" y="922580"/>
            <a:ext cx="10877792" cy="808003"/>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defTabSz="457200" fontAlgn="base">
              <a:lnSpc>
                <a:spcPct val="150000"/>
              </a:lnSpc>
              <a:spcBef>
                <a:spcPct val="0"/>
              </a:spcBef>
              <a:spcAft>
                <a:spcPct val="0"/>
              </a:spcAft>
            </a:pPr>
            <a:r>
              <a:rPr lang="en-GB" sz="1600" dirty="0"/>
              <a:t>Annual solar installations have increased from 1 GW in 2006 to 184 GW in 2021</a:t>
            </a:r>
          </a:p>
          <a:p>
            <a:pPr marL="171450" indent="-171450" defTabSz="457200" fontAlgn="base">
              <a:lnSpc>
                <a:spcPct val="150000"/>
              </a:lnSpc>
              <a:spcBef>
                <a:spcPct val="0"/>
              </a:spcBef>
              <a:spcAft>
                <a:spcPct val="0"/>
              </a:spcAft>
            </a:pPr>
            <a:r>
              <a:rPr lang="en-GB" sz="1600" dirty="0"/>
              <a:t>Between 1998-2021, nearly 900 GW of solar cells were installed at a max 5yr average rate of 130 GW pa</a:t>
            </a:r>
          </a:p>
          <a:p>
            <a:pPr marL="171450" indent="-171450" defTabSz="457200" fontAlgn="base">
              <a:lnSpc>
                <a:spcPct val="150000"/>
              </a:lnSpc>
              <a:spcBef>
                <a:spcPct val="0"/>
              </a:spcBef>
              <a:spcAft>
                <a:spcPct val="0"/>
              </a:spcAft>
            </a:pPr>
            <a:endParaRPr lang="en-GB" sz="1600" dirty="0"/>
          </a:p>
          <a:p>
            <a:pPr marL="171450" indent="-171450" defTabSz="457200" fontAlgn="base">
              <a:lnSpc>
                <a:spcPct val="150000"/>
              </a:lnSpc>
              <a:spcBef>
                <a:spcPct val="0"/>
              </a:spcBef>
              <a:spcAft>
                <a:spcPct val="0"/>
              </a:spcAft>
            </a:pPr>
            <a:endParaRPr lang="en-GB" sz="1600" dirty="0"/>
          </a:p>
        </p:txBody>
      </p:sp>
      <p:sp>
        <p:nvSpPr>
          <p:cNvPr id="3" name="Slide Number Placeholder 2">
            <a:extLst>
              <a:ext uri="{FF2B5EF4-FFF2-40B4-BE49-F238E27FC236}">
                <a16:creationId xmlns:a16="http://schemas.microsoft.com/office/drawing/2014/main" id="{913AE6E8-3EFF-4C08-9E0C-7614CA0D136E}"/>
              </a:ext>
            </a:extLst>
          </p:cNvPr>
          <p:cNvSpPr>
            <a:spLocks noGrp="1"/>
          </p:cNvSpPr>
          <p:nvPr>
            <p:ph type="sldNum" sz="quarter" idx="12"/>
          </p:nvPr>
        </p:nvSpPr>
        <p:spPr/>
        <p:txBody>
          <a:bodyPr/>
          <a:lstStyle/>
          <a:p>
            <a:pPr>
              <a:defRPr/>
            </a:pPr>
            <a:fld id="{2B3F05D1-5E67-4DAC-9E2A-7161238B5B62}" type="slidenum">
              <a:rPr lang="en-US" altLang="en-US" smtClean="0"/>
              <a:pPr>
                <a:defRPr/>
              </a:pPr>
              <a:t>48</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normAutofit/>
          </a:bodyPr>
          <a:lstStyle/>
          <a:p>
            <a:pPr eaLnBrk="1" hangingPunct="1"/>
            <a:r>
              <a:rPr lang="en-GB" altLang="en-US" dirty="0"/>
              <a:t>Solar annual installation to grow rapidly</a:t>
            </a:r>
            <a:endParaRPr lang="en-US" altLang="en-US" dirty="0"/>
          </a:p>
        </p:txBody>
      </p:sp>
      <p:sp>
        <p:nvSpPr>
          <p:cNvPr id="4" name="Text Placeholder 3">
            <a:extLst>
              <a:ext uri="{FF2B5EF4-FFF2-40B4-BE49-F238E27FC236}">
                <a16:creationId xmlns:a16="http://schemas.microsoft.com/office/drawing/2014/main" id="{BBBB9D64-3E30-43F4-8E7B-55A50F18321E}"/>
              </a:ext>
            </a:extLst>
          </p:cNvPr>
          <p:cNvSpPr>
            <a:spLocks noGrp="1"/>
          </p:cNvSpPr>
          <p:nvPr>
            <p:ph type="body" sz="quarter" idx="13"/>
          </p:nvPr>
        </p:nvSpPr>
        <p:spPr/>
        <p:txBody>
          <a:bodyPr/>
          <a:lstStyle/>
          <a:p>
            <a:r>
              <a:rPr lang="en-US"/>
              <a:t>Solar</a:t>
            </a:r>
          </a:p>
          <a:p>
            <a:endParaRPr lang="en-GB"/>
          </a:p>
        </p:txBody>
      </p:sp>
      <p:sp>
        <p:nvSpPr>
          <p:cNvPr id="8" name="Rectangle 3">
            <a:extLst>
              <a:ext uri="{FF2B5EF4-FFF2-40B4-BE49-F238E27FC236}">
                <a16:creationId xmlns:a16="http://schemas.microsoft.com/office/drawing/2014/main" id="{9C78A33A-50C3-4108-8979-B3ADE6051914}"/>
              </a:ext>
            </a:extLst>
          </p:cNvPr>
          <p:cNvSpPr>
            <a:spLocks noChangeArrowheads="1"/>
          </p:cNvSpPr>
          <p:nvPr/>
        </p:nvSpPr>
        <p:spPr bwMode="auto">
          <a:xfrm>
            <a:off x="556511" y="6472351"/>
            <a:ext cx="47821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altLang="en-US" sz="800">
                <a:solidFill>
                  <a:prstClr val="black"/>
                </a:solidFill>
                <a:latin typeface="+mn-lt"/>
              </a:rPr>
              <a:t>Source: IEA, IPCC, Guinness Global Investors estimates, data sourced 30 June 2022</a:t>
            </a:r>
          </a:p>
        </p:txBody>
      </p:sp>
      <p:sp>
        <p:nvSpPr>
          <p:cNvPr id="7" name="Rectangle 3">
            <a:extLst>
              <a:ext uri="{FF2B5EF4-FFF2-40B4-BE49-F238E27FC236}">
                <a16:creationId xmlns:a16="http://schemas.microsoft.com/office/drawing/2014/main" id="{93412C31-5DF0-4519-9691-D5E538DBBF43}"/>
              </a:ext>
            </a:extLst>
          </p:cNvPr>
          <p:cNvSpPr>
            <a:spLocks noChangeArrowheads="1"/>
          </p:cNvSpPr>
          <p:nvPr/>
        </p:nvSpPr>
        <p:spPr bwMode="auto">
          <a:xfrm>
            <a:off x="1663931" y="1754803"/>
            <a:ext cx="88102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sz="1600" b="1">
                <a:latin typeface="+mn-lt"/>
              </a:rPr>
              <a:t>Global solar annual installations and installed capacity (5 year average)</a:t>
            </a:r>
          </a:p>
        </p:txBody>
      </p:sp>
      <p:sp>
        <p:nvSpPr>
          <p:cNvPr id="13" name="TextBox 12">
            <a:extLst>
              <a:ext uri="{FF2B5EF4-FFF2-40B4-BE49-F238E27FC236}">
                <a16:creationId xmlns:a16="http://schemas.microsoft.com/office/drawing/2014/main" id="{E9EEF17A-E32C-4A38-BAAD-8207CE195E01}"/>
              </a:ext>
            </a:extLst>
          </p:cNvPr>
          <p:cNvSpPr txBox="1"/>
          <p:nvPr/>
        </p:nvSpPr>
        <p:spPr>
          <a:xfrm>
            <a:off x="332212" y="2639662"/>
            <a:ext cx="2420513" cy="3046988"/>
          </a:xfrm>
          <a:prstGeom prst="rect">
            <a:avLst/>
          </a:prstGeom>
          <a:noFill/>
        </p:spPr>
        <p:txBody>
          <a:bodyPr wrap="square">
            <a:spAutoFit/>
          </a:bodyPr>
          <a:lstStyle/>
          <a:p>
            <a:r>
              <a:rPr lang="en-US" sz="1600" b="1">
                <a:solidFill>
                  <a:schemeClr val="accent5"/>
                </a:solidFill>
                <a:latin typeface="+mn-lt"/>
                <a:cs typeface="Calibri" panose="020F0502020204030204" pitchFamily="34" charset="0"/>
              </a:rPr>
              <a:t>Guinness base case</a:t>
            </a:r>
            <a:r>
              <a:rPr lang="en-US" sz="1600">
                <a:solidFill>
                  <a:schemeClr val="accent5"/>
                </a:solidFill>
                <a:latin typeface="+mn-lt"/>
                <a:cs typeface="Calibri" panose="020F0502020204030204" pitchFamily="34" charset="0"/>
              </a:rPr>
              <a:t>: Between 2020 and 2040, solar installations are 5,900GW (10x more than were installed between 1998 and 2019) with the 5yr average rate reaching a maximum rate of 400GWpa in the late 2030s</a:t>
            </a:r>
          </a:p>
        </p:txBody>
      </p:sp>
      <p:sp>
        <p:nvSpPr>
          <p:cNvPr id="14" name="TextBox 13">
            <a:extLst>
              <a:ext uri="{FF2B5EF4-FFF2-40B4-BE49-F238E27FC236}">
                <a16:creationId xmlns:a16="http://schemas.microsoft.com/office/drawing/2014/main" id="{6195D567-865A-4F43-99F6-808C86B1CDC7}"/>
              </a:ext>
            </a:extLst>
          </p:cNvPr>
          <p:cNvSpPr txBox="1"/>
          <p:nvPr/>
        </p:nvSpPr>
        <p:spPr>
          <a:xfrm>
            <a:off x="9639300" y="2762773"/>
            <a:ext cx="2049728" cy="2800767"/>
          </a:xfrm>
          <a:prstGeom prst="rect">
            <a:avLst/>
          </a:prstGeom>
          <a:noFill/>
        </p:spPr>
        <p:txBody>
          <a:bodyPr wrap="square">
            <a:spAutoFit/>
          </a:bodyPr>
          <a:lstStyle/>
          <a:p>
            <a:r>
              <a:rPr lang="en-US" sz="1600">
                <a:solidFill>
                  <a:schemeClr val="accent4">
                    <a:lumMod val="75000"/>
                  </a:schemeClr>
                </a:solidFill>
                <a:latin typeface="+mn-lt"/>
                <a:cs typeface="Calibri" panose="020F0502020204030204" pitchFamily="34" charset="0"/>
              </a:rPr>
              <a:t>Achieving the </a:t>
            </a:r>
            <a:r>
              <a:rPr lang="en-US" sz="1600" b="1">
                <a:solidFill>
                  <a:schemeClr val="accent4">
                    <a:lumMod val="75000"/>
                  </a:schemeClr>
                </a:solidFill>
                <a:latin typeface="+mn-lt"/>
                <a:cs typeface="Calibri" panose="020F0502020204030204" pitchFamily="34" charset="0"/>
              </a:rPr>
              <a:t>IPCC 1.5° scenario </a:t>
            </a:r>
            <a:r>
              <a:rPr lang="en-US" sz="1600">
                <a:solidFill>
                  <a:schemeClr val="accent4">
                    <a:lumMod val="75000"/>
                  </a:schemeClr>
                </a:solidFill>
                <a:latin typeface="+mn-lt"/>
                <a:cs typeface="Calibri" panose="020F0502020204030204" pitchFamily="34" charset="0"/>
              </a:rPr>
              <a:t>would require installations to reach nearly 700GWpa with a total of 11,900GW being installed between 2020 and 2040</a:t>
            </a:r>
          </a:p>
        </p:txBody>
      </p:sp>
    </p:spTree>
    <p:extLst>
      <p:ext uri="{BB962C8B-B14F-4D97-AF65-F5344CB8AC3E}">
        <p14:creationId xmlns:p14="http://schemas.microsoft.com/office/powerpoint/2010/main" val="186418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C54E6-5C26-4A55-9803-C208535EA9CD}"/>
              </a:ext>
            </a:extLst>
          </p:cNvPr>
          <p:cNvSpPr>
            <a:spLocks noGrp="1"/>
          </p:cNvSpPr>
          <p:nvPr>
            <p:ph type="sldNum" sz="quarter" idx="12"/>
          </p:nvPr>
        </p:nvSpPr>
        <p:spPr/>
        <p:txBody>
          <a:bodyPr/>
          <a:lstStyle/>
          <a:p>
            <a:fld id="{80C09EF9-B2B1-4CDF-A903-08D723B35DB9}" type="slidenum">
              <a:rPr lang="en-GB" smtClean="0"/>
              <a:t>4</a:t>
            </a:fld>
            <a:endParaRPr lang="en-GB"/>
          </a:p>
        </p:txBody>
      </p:sp>
      <p:sp>
        <p:nvSpPr>
          <p:cNvPr id="3" name="Title 2">
            <a:extLst>
              <a:ext uri="{FF2B5EF4-FFF2-40B4-BE49-F238E27FC236}">
                <a16:creationId xmlns:a16="http://schemas.microsoft.com/office/drawing/2014/main" id="{F092A722-4DC6-417A-8A5E-654FB2BF7D5A}"/>
              </a:ext>
            </a:extLst>
          </p:cNvPr>
          <p:cNvSpPr>
            <a:spLocks noGrp="1"/>
          </p:cNvSpPr>
          <p:nvPr>
            <p:ph type="title"/>
          </p:nvPr>
        </p:nvSpPr>
        <p:spPr/>
        <p:txBody>
          <a:bodyPr/>
          <a:lstStyle/>
          <a:p>
            <a:r>
              <a:rPr lang="en-US" dirty="0"/>
              <a:t>Characteristics of the Guinness Sustainable Energy Fund</a:t>
            </a:r>
            <a:endParaRPr lang="ru-RU" dirty="0"/>
          </a:p>
        </p:txBody>
      </p:sp>
      <p:sp>
        <p:nvSpPr>
          <p:cNvPr id="4" name="Text Placeholder 3">
            <a:extLst>
              <a:ext uri="{FF2B5EF4-FFF2-40B4-BE49-F238E27FC236}">
                <a16:creationId xmlns:a16="http://schemas.microsoft.com/office/drawing/2014/main" id="{DDC272FC-D831-438A-B0AC-2FBE1B6C5A8A}"/>
              </a:ext>
            </a:extLst>
          </p:cNvPr>
          <p:cNvSpPr>
            <a:spLocks noGrp="1"/>
          </p:cNvSpPr>
          <p:nvPr>
            <p:ph type="body" sz="quarter" idx="13"/>
          </p:nvPr>
        </p:nvSpPr>
        <p:spPr/>
        <p:txBody>
          <a:bodyPr/>
          <a:lstStyle/>
          <a:p>
            <a:r>
              <a:rPr lang="en-US"/>
              <a:t>Guinness Sustainable Energy Fund</a:t>
            </a:r>
          </a:p>
        </p:txBody>
      </p:sp>
      <p:graphicFrame>
        <p:nvGraphicFramePr>
          <p:cNvPr id="5" name="Table 4">
            <a:extLst>
              <a:ext uri="{FF2B5EF4-FFF2-40B4-BE49-F238E27FC236}">
                <a16:creationId xmlns:a16="http://schemas.microsoft.com/office/drawing/2014/main" id="{9EB49DB9-3CDD-45DC-9D8F-3132207DE6C8}"/>
              </a:ext>
            </a:extLst>
          </p:cNvPr>
          <p:cNvGraphicFramePr>
            <a:graphicFrameLocks noGrp="1"/>
          </p:cNvGraphicFramePr>
          <p:nvPr>
            <p:extLst>
              <p:ext uri="{D42A27DB-BD31-4B8C-83A1-F6EECF244321}">
                <p14:modId xmlns:p14="http://schemas.microsoft.com/office/powerpoint/2010/main" val="2933053239"/>
              </p:ext>
            </p:extLst>
          </p:nvPr>
        </p:nvGraphicFramePr>
        <p:xfrm>
          <a:off x="838197" y="1112838"/>
          <a:ext cx="10515600" cy="4436511"/>
        </p:xfrm>
        <a:graphic>
          <a:graphicData uri="http://schemas.openxmlformats.org/drawingml/2006/table">
            <a:tbl>
              <a:tblPr firstRow="1" firstCol="1" lastRow="1" lastCol="1" bandRow="1" bandCol="1">
                <a:tableStyleId>{17292A2E-F333-43FB-9621-5CBBE7FDCDCB}</a:tableStyleId>
              </a:tblPr>
              <a:tblGrid>
                <a:gridCol w="2095503">
                  <a:extLst>
                    <a:ext uri="{9D8B030D-6E8A-4147-A177-3AD203B41FA5}">
                      <a16:colId xmlns:a16="http://schemas.microsoft.com/office/drawing/2014/main" val="1892505969"/>
                    </a:ext>
                  </a:extLst>
                </a:gridCol>
                <a:gridCol w="8420097">
                  <a:extLst>
                    <a:ext uri="{9D8B030D-6E8A-4147-A177-3AD203B41FA5}">
                      <a16:colId xmlns:a16="http://schemas.microsoft.com/office/drawing/2014/main" val="87161423"/>
                    </a:ext>
                  </a:extLst>
                </a:gridCol>
              </a:tblGrid>
              <a:tr h="513562">
                <a:tc gridSpan="2">
                  <a:txBody>
                    <a:bodyPr/>
                    <a:lstStyle/>
                    <a:p>
                      <a:pPr algn="l" rtl="0" fontAlgn="ctr"/>
                      <a:endParaRPr lang="en-GB" sz="1600" b="0" i="0" u="none" strike="noStrike">
                        <a:solidFill>
                          <a:schemeClr val="bg1"/>
                        </a:solidFill>
                        <a:effectLst/>
                        <a:latin typeface="+mj-lt"/>
                      </a:endParaRPr>
                    </a:p>
                  </a:txBody>
                  <a:tcPr marR="7054" marT="7054"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accent4">
                        <a:lumMod val="75000"/>
                      </a:schemeClr>
                    </a:solidFill>
                  </a:tcPr>
                </a:tc>
                <a:tc hMerge="1">
                  <a:txBody>
                    <a:bodyPr/>
                    <a:lstStyle/>
                    <a:p>
                      <a:endParaRPr lang="en-GB"/>
                    </a:p>
                  </a:txBody>
                  <a:tcPr/>
                </a:tc>
                <a:extLst>
                  <a:ext uri="{0D108BD9-81ED-4DB2-BD59-A6C34878D82A}">
                    <a16:rowId xmlns:a16="http://schemas.microsoft.com/office/drawing/2014/main" val="688966202"/>
                  </a:ext>
                </a:extLst>
              </a:tr>
              <a:tr h="873056">
                <a:tc>
                  <a:txBody>
                    <a:bodyPr/>
                    <a:lstStyle/>
                    <a:p>
                      <a:pPr algn="l" rtl="0" fontAlgn="ctr"/>
                      <a:r>
                        <a:rPr lang="en-GB" sz="1600" b="1" u="none" strike="noStrike">
                          <a:solidFill>
                            <a:schemeClr val="tx1"/>
                          </a:solidFill>
                          <a:effectLst/>
                        </a:rPr>
                        <a:t>Single sector</a:t>
                      </a:r>
                      <a:endParaRPr lang="en-GB" sz="1600" b="1" i="0" u="none" strike="noStrike">
                        <a:solidFill>
                          <a:schemeClr val="tx1"/>
                        </a:solidFill>
                        <a:effectLst/>
                        <a:latin typeface="Montserrat" panose="00000500000000000000" pitchFamily="2" charset="0"/>
                      </a:endParaRPr>
                    </a:p>
                  </a:txBody>
                  <a:tcPr marR="7054" marB="0" anchor="ctr">
                    <a:lnL w="1270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lgn="l" rtl="0" fontAlgn="ctr"/>
                      <a:r>
                        <a:rPr lang="en-US" sz="1600" b="0" u="none" strike="noStrike">
                          <a:solidFill>
                            <a:schemeClr val="tx1"/>
                          </a:solidFill>
                          <a:effectLst/>
                        </a:rPr>
                        <a:t>Companies engaged in the generation and storage of sustainable energy and the electrification and efficiency of energy demand. Strategy excludes companies engaged in the extraction of oil, natural gas and coal</a:t>
                      </a:r>
                      <a:endParaRPr lang="en-US" sz="1600" b="0" i="0" u="none" strike="noStrike">
                        <a:solidFill>
                          <a:schemeClr val="tx1"/>
                        </a:solidFill>
                        <a:effectLst/>
                        <a:latin typeface="Montserrat" panose="00000500000000000000" pitchFamily="2" charset="0"/>
                      </a:endParaRPr>
                    </a:p>
                  </a:txBody>
                  <a:tcPr marL="180000" marR="7054" marB="0" anchor="ctr">
                    <a:lnL w="9525"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01360303"/>
                  </a:ext>
                </a:extLst>
              </a:tr>
              <a:tr h="435699">
                <a:tc>
                  <a:txBody>
                    <a:bodyPr/>
                    <a:lstStyle/>
                    <a:p>
                      <a:pPr marL="0" algn="l" defTabSz="914400" rtl="0" eaLnBrk="1" fontAlgn="ctr" latinLnBrk="0" hangingPunct="1">
                        <a:spcBef>
                          <a:spcPts val="1200"/>
                        </a:spcBef>
                      </a:pPr>
                      <a:r>
                        <a:rPr lang="en-GB" sz="1600" b="1" u="none" strike="noStrike" kern="1200">
                          <a:solidFill>
                            <a:schemeClr val="tx1"/>
                          </a:solidFill>
                          <a:effectLst/>
                        </a:rPr>
                        <a:t>High conviction</a:t>
                      </a:r>
                      <a:endParaRPr lang="en-GB" sz="1600" b="1" i="0" u="none" strike="noStrike" kern="1200">
                        <a:solidFill>
                          <a:schemeClr val="tx1"/>
                        </a:solidFill>
                        <a:effectLst/>
                        <a:latin typeface="Montserrat" panose="00000500000000000000" pitchFamily="2" charset="0"/>
                        <a:ea typeface="+mn-ea"/>
                        <a:cs typeface="+mn-cs"/>
                      </a:endParaRPr>
                    </a:p>
                  </a:txBody>
                  <a:tcPr marL="84399" marR="84399" marT="72021" marB="72021" anchor="ctr">
                    <a:lnL w="1270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a:spcBef>
                          <a:spcPts val="1200"/>
                        </a:spcBef>
                      </a:pPr>
                      <a:r>
                        <a:rPr lang="en-GB" sz="1600" b="0" u="none" strike="noStrike" kern="1200">
                          <a:solidFill>
                            <a:schemeClr val="tx1"/>
                          </a:solidFill>
                          <a:effectLst/>
                        </a:rPr>
                        <a:t>Equally weighted, concentrated portfolio (30 positions)</a:t>
                      </a:r>
                      <a:endParaRPr lang="en-GB" sz="1600" b="0" i="0" u="none" strike="noStrike" kern="1200">
                        <a:solidFill>
                          <a:schemeClr val="tx1"/>
                        </a:solidFill>
                        <a:effectLst/>
                        <a:latin typeface="Montserrat" panose="00000500000000000000" pitchFamily="2" charset="0"/>
                        <a:ea typeface="+mn-ea"/>
                        <a:cs typeface="+mn-cs"/>
                      </a:endParaRPr>
                    </a:p>
                  </a:txBody>
                  <a:tcPr marL="166140" marR="84399" marT="72021" marB="72021" anchor="ctr">
                    <a:lnL w="9525"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874002773"/>
                  </a:ext>
                </a:extLst>
              </a:tr>
              <a:tr h="435699">
                <a:tc>
                  <a:txBody>
                    <a:bodyPr/>
                    <a:lstStyle/>
                    <a:p>
                      <a:pPr marL="0" algn="l" defTabSz="914400" rtl="0" eaLnBrk="1" fontAlgn="ctr" latinLnBrk="0" hangingPunct="1">
                        <a:spcBef>
                          <a:spcPts val="1200"/>
                        </a:spcBef>
                      </a:pPr>
                      <a:r>
                        <a:rPr lang="en-GB" sz="1600" b="1" u="none" strike="noStrike" kern="1200">
                          <a:solidFill>
                            <a:schemeClr val="tx1"/>
                          </a:solidFill>
                          <a:effectLst/>
                        </a:rPr>
                        <a:t>Fully invested</a:t>
                      </a:r>
                      <a:endParaRPr lang="en-GB" sz="1600" b="1" i="0" u="none" strike="noStrike" kern="1200">
                        <a:solidFill>
                          <a:schemeClr val="tx1"/>
                        </a:solidFill>
                        <a:effectLst/>
                        <a:latin typeface="Montserrat" panose="00000500000000000000" pitchFamily="2" charset="0"/>
                        <a:ea typeface="+mn-ea"/>
                        <a:cs typeface="+mn-cs"/>
                      </a:endParaRPr>
                    </a:p>
                  </a:txBody>
                  <a:tcPr marL="84399" marR="84399" marT="72021" marB="72021" anchor="ctr">
                    <a:lnL w="1270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600" b="0" u="none" strike="noStrike" kern="1200">
                          <a:solidFill>
                            <a:schemeClr val="tx1"/>
                          </a:solidFill>
                          <a:effectLst/>
                        </a:rPr>
                        <a:t>No cash management, FX hedging or derivatives</a:t>
                      </a:r>
                      <a:endParaRPr lang="en-GB" sz="1600" b="0" i="0" u="none" strike="noStrike" kern="1200">
                        <a:solidFill>
                          <a:schemeClr val="tx1"/>
                        </a:solidFill>
                        <a:effectLst/>
                        <a:latin typeface="Montserrat" panose="00000500000000000000" pitchFamily="2" charset="0"/>
                        <a:ea typeface="+mn-ea"/>
                        <a:cs typeface="+mn-cs"/>
                      </a:endParaRPr>
                    </a:p>
                  </a:txBody>
                  <a:tcPr marL="166140" marR="84399" marT="72021" marB="72021" anchor="ctr">
                    <a:lnL w="9525"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888617643"/>
                  </a:ext>
                </a:extLst>
              </a:tr>
              <a:tr h="435699">
                <a:tc>
                  <a:txBody>
                    <a:bodyPr/>
                    <a:lstStyle/>
                    <a:p>
                      <a:pPr marL="0" algn="l" defTabSz="914400" rtl="0" eaLnBrk="1" fontAlgn="ctr" latinLnBrk="0" hangingPunct="1">
                        <a:spcBef>
                          <a:spcPts val="1200"/>
                        </a:spcBef>
                      </a:pPr>
                      <a:r>
                        <a:rPr lang="en-GB" sz="1600" b="1" u="none" strike="noStrike" kern="1200">
                          <a:solidFill>
                            <a:schemeClr val="tx1"/>
                          </a:solidFill>
                          <a:effectLst/>
                        </a:rPr>
                        <a:t>Unconstrained</a:t>
                      </a:r>
                      <a:endParaRPr lang="en-GB" sz="1600" b="1" i="0" u="none" strike="noStrike" kern="1200">
                        <a:solidFill>
                          <a:schemeClr val="tx1"/>
                        </a:solidFill>
                        <a:effectLst/>
                        <a:latin typeface="Montserrat" panose="00000500000000000000" pitchFamily="2" charset="0"/>
                        <a:ea typeface="+mn-ea"/>
                        <a:cs typeface="+mn-cs"/>
                      </a:endParaRPr>
                    </a:p>
                  </a:txBody>
                  <a:tcPr marL="84399" marR="84399" marT="72021" marB="72021" anchor="ctr">
                    <a:lnL w="1270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600" b="0" u="none" strike="noStrike" kern="1200">
                          <a:solidFill>
                            <a:schemeClr val="tx1"/>
                          </a:solidFill>
                          <a:effectLst/>
                        </a:rPr>
                        <a:t>Benchmark agnostic </a:t>
                      </a:r>
                      <a:endParaRPr lang="en-GB" sz="1600" b="0" i="0" u="none" strike="noStrike" kern="1200">
                        <a:solidFill>
                          <a:schemeClr val="tx1"/>
                        </a:solidFill>
                        <a:effectLst/>
                        <a:latin typeface="Montserrat" panose="00000500000000000000" pitchFamily="2" charset="0"/>
                        <a:ea typeface="+mn-ea"/>
                        <a:cs typeface="+mn-cs"/>
                      </a:endParaRPr>
                    </a:p>
                  </a:txBody>
                  <a:tcPr marL="166140" marR="84399" marT="72021" marB="72021" anchor="ctr">
                    <a:lnL w="9525"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703657613"/>
                  </a:ext>
                </a:extLst>
              </a:tr>
              <a:tr h="435699">
                <a:tc>
                  <a:txBody>
                    <a:bodyPr/>
                    <a:lstStyle/>
                    <a:p>
                      <a:pPr marL="0" algn="l" defTabSz="914400" rtl="0" eaLnBrk="1" fontAlgn="ctr" latinLnBrk="0" hangingPunct="1">
                        <a:spcBef>
                          <a:spcPts val="1200"/>
                        </a:spcBef>
                      </a:pPr>
                      <a:r>
                        <a:rPr lang="en-GB" sz="1600" b="1" u="none" strike="noStrike" kern="1200">
                          <a:solidFill>
                            <a:schemeClr val="tx1"/>
                          </a:solidFill>
                          <a:effectLst/>
                        </a:rPr>
                        <a:t>Global</a:t>
                      </a:r>
                      <a:endParaRPr lang="en-GB" sz="1600" b="1" i="0" u="none" strike="noStrike" kern="1200">
                        <a:solidFill>
                          <a:schemeClr val="tx1"/>
                        </a:solidFill>
                        <a:effectLst/>
                        <a:latin typeface="Montserrat" panose="00000500000000000000" pitchFamily="2" charset="0"/>
                        <a:ea typeface="+mn-ea"/>
                        <a:cs typeface="+mn-cs"/>
                      </a:endParaRPr>
                    </a:p>
                  </a:txBody>
                  <a:tcPr marL="84399" marR="84399" marT="72021" marB="72021" anchor="ctr">
                    <a:lnL w="1270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600" b="0" u="none" strike="noStrike" kern="1200">
                          <a:solidFill>
                            <a:schemeClr val="tx1"/>
                          </a:solidFill>
                          <a:effectLst/>
                        </a:rPr>
                        <a:t>Diversified globally</a:t>
                      </a:r>
                      <a:endParaRPr lang="en-GB" sz="1600" b="0" i="0" u="none" strike="noStrike" kern="1200">
                        <a:solidFill>
                          <a:schemeClr val="tx1"/>
                        </a:solidFill>
                        <a:effectLst/>
                        <a:latin typeface="Montserrat" panose="00000500000000000000" pitchFamily="2" charset="0"/>
                        <a:ea typeface="+mn-ea"/>
                        <a:cs typeface="+mn-cs"/>
                      </a:endParaRPr>
                    </a:p>
                  </a:txBody>
                  <a:tcPr marL="166140" marR="84399" marT="72021" marB="72021" anchor="ctr">
                    <a:lnL w="9525"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79218566"/>
                  </a:ext>
                </a:extLst>
              </a:tr>
              <a:tr h="435699">
                <a:tc>
                  <a:txBody>
                    <a:bodyPr/>
                    <a:lstStyle/>
                    <a:p>
                      <a:pPr marL="0" algn="l" defTabSz="914400" rtl="0" eaLnBrk="1" fontAlgn="ctr" latinLnBrk="0" hangingPunct="1">
                        <a:spcBef>
                          <a:spcPts val="1200"/>
                        </a:spcBef>
                      </a:pPr>
                      <a:r>
                        <a:rPr lang="en-GB" sz="1600" b="1" u="none" strike="noStrike" kern="1200">
                          <a:solidFill>
                            <a:schemeClr val="tx1"/>
                          </a:solidFill>
                          <a:effectLst/>
                        </a:rPr>
                        <a:t>Investment type</a:t>
                      </a:r>
                      <a:endParaRPr lang="en-GB" sz="1600" b="1" i="0" u="none" strike="noStrike" kern="1200">
                        <a:solidFill>
                          <a:schemeClr val="tx1"/>
                        </a:solidFill>
                        <a:effectLst/>
                        <a:latin typeface="Montserrat" panose="00000500000000000000" pitchFamily="2" charset="0"/>
                        <a:ea typeface="+mn-ea"/>
                        <a:cs typeface="+mn-cs"/>
                      </a:endParaRPr>
                    </a:p>
                  </a:txBody>
                  <a:tcPr marL="84399" marR="84399" marT="72021" marB="72021" anchor="ctr">
                    <a:lnL w="1270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600" b="0" u="none" strike="noStrike" kern="1200">
                          <a:solidFill>
                            <a:schemeClr val="tx1"/>
                          </a:solidFill>
                          <a:effectLst/>
                        </a:rPr>
                        <a:t>Listed equities (long-only), low turnover</a:t>
                      </a:r>
                      <a:endParaRPr lang="en-GB" sz="1600" b="0" i="0" u="none" strike="noStrike" kern="1200">
                        <a:solidFill>
                          <a:schemeClr val="tx1"/>
                        </a:solidFill>
                        <a:effectLst/>
                        <a:latin typeface="Montserrat" panose="00000500000000000000" pitchFamily="2" charset="0"/>
                        <a:ea typeface="+mn-ea"/>
                        <a:cs typeface="+mn-cs"/>
                      </a:endParaRPr>
                    </a:p>
                  </a:txBody>
                  <a:tcPr marL="166140" marR="84399" marT="72021" marB="72021" anchor="ctr">
                    <a:lnL w="9525"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88327828"/>
                  </a:ext>
                </a:extLst>
              </a:tr>
              <a:tr h="435699">
                <a:tc>
                  <a:txBody>
                    <a:bodyPr/>
                    <a:lstStyle/>
                    <a:p>
                      <a:pPr marL="0" algn="l" defTabSz="914400" rtl="0" eaLnBrk="1" fontAlgn="ctr" latinLnBrk="0" hangingPunct="1">
                        <a:spcBef>
                          <a:spcPts val="1200"/>
                        </a:spcBef>
                      </a:pPr>
                      <a:r>
                        <a:rPr lang="en-GB" sz="1600" b="1" u="none" strike="noStrike" kern="1200">
                          <a:solidFill>
                            <a:schemeClr val="tx1"/>
                          </a:solidFill>
                          <a:effectLst/>
                        </a:rPr>
                        <a:t>Fund structure</a:t>
                      </a:r>
                      <a:endParaRPr lang="en-GB" sz="1600" b="1" i="0" u="none" strike="noStrike" kern="1200">
                        <a:solidFill>
                          <a:schemeClr val="tx1"/>
                        </a:solidFill>
                        <a:effectLst/>
                        <a:latin typeface="Montserrat" panose="00000500000000000000" pitchFamily="2" charset="0"/>
                        <a:ea typeface="+mn-ea"/>
                        <a:cs typeface="+mn-cs"/>
                      </a:endParaRPr>
                    </a:p>
                  </a:txBody>
                  <a:tcPr marL="84399" marR="84399" marT="72021" marB="72021" anchor="ctr">
                    <a:lnL w="1270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600" b="0" u="none" strike="noStrike" kern="1200">
                          <a:solidFill>
                            <a:schemeClr val="tx1"/>
                          </a:solidFill>
                          <a:effectLst/>
                        </a:rPr>
                        <a:t>Dublin OEIC (UCITS IV); daily dealing; no performance fees</a:t>
                      </a:r>
                      <a:endParaRPr lang="en-GB" sz="1600" b="0" i="0" u="none" strike="noStrike" kern="1200">
                        <a:solidFill>
                          <a:schemeClr val="tx1"/>
                        </a:solidFill>
                        <a:effectLst/>
                        <a:latin typeface="Montserrat" panose="00000500000000000000" pitchFamily="2" charset="0"/>
                        <a:ea typeface="+mn-ea"/>
                        <a:cs typeface="+mn-cs"/>
                      </a:endParaRPr>
                    </a:p>
                  </a:txBody>
                  <a:tcPr marL="166140" marR="84399" marT="72021" marB="72021" anchor="ctr">
                    <a:lnL w="9525"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960342268"/>
                  </a:ext>
                </a:extLst>
              </a:tr>
              <a:tr h="435699">
                <a:tc>
                  <a:txBody>
                    <a:bodyPr/>
                    <a:lstStyle/>
                    <a:p>
                      <a:pPr marL="0" algn="l" defTabSz="914400" rtl="0" eaLnBrk="1" fontAlgn="ctr" latinLnBrk="0" hangingPunct="1">
                        <a:spcBef>
                          <a:spcPts val="1200"/>
                        </a:spcBef>
                      </a:pPr>
                      <a:r>
                        <a:rPr lang="en-GB" sz="1600" b="1" u="none" strike="noStrike" kern="1200">
                          <a:solidFill>
                            <a:schemeClr val="tx1"/>
                          </a:solidFill>
                          <a:effectLst/>
                        </a:rPr>
                        <a:t>Launch date</a:t>
                      </a:r>
                      <a:endParaRPr lang="en-GB" sz="1600" b="1" i="0" u="none" strike="noStrike" kern="1200">
                        <a:solidFill>
                          <a:schemeClr val="tx1"/>
                        </a:solidFill>
                        <a:effectLst/>
                        <a:latin typeface="Montserrat" panose="00000500000000000000" pitchFamily="2" charset="0"/>
                        <a:ea typeface="+mn-ea"/>
                        <a:cs typeface="+mn-cs"/>
                      </a:endParaRPr>
                    </a:p>
                  </a:txBody>
                  <a:tcPr marL="68580" marR="68580" marT="54009" marB="54009" anchor="ctr">
                    <a:lnL w="12700"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GB" sz="1600" b="0" u="none" strike="noStrike" kern="1200">
                          <a:solidFill>
                            <a:schemeClr val="tx1"/>
                          </a:solidFill>
                          <a:effectLst/>
                        </a:rPr>
                        <a:t>19 December 2007</a:t>
                      </a:r>
                      <a:endParaRPr lang="en-GB" sz="1600" b="0" i="0" u="none" strike="noStrike" kern="1200">
                        <a:solidFill>
                          <a:schemeClr val="tx1"/>
                        </a:solidFill>
                        <a:effectLst/>
                        <a:latin typeface="Montserrat" panose="00000500000000000000" pitchFamily="2" charset="0"/>
                        <a:ea typeface="+mn-ea"/>
                        <a:cs typeface="+mn-cs"/>
                      </a:endParaRPr>
                    </a:p>
                  </a:txBody>
                  <a:tcPr marL="135000" marR="68580" marT="54009" marB="54009" anchor="ctr">
                    <a:lnL w="9525"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14717891"/>
                  </a:ext>
                </a:extLst>
              </a:tr>
            </a:tbl>
          </a:graphicData>
        </a:graphic>
      </p:graphicFrame>
    </p:spTree>
    <p:custDataLst>
      <p:tags r:id="rId1"/>
    </p:custDataLst>
    <p:extLst>
      <p:ext uri="{BB962C8B-B14F-4D97-AF65-F5344CB8AC3E}">
        <p14:creationId xmlns:p14="http://schemas.microsoft.com/office/powerpoint/2010/main" val="4185107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49</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a:xfrm>
            <a:off x="838200" y="355601"/>
            <a:ext cx="11106150" cy="492139"/>
          </a:xfrm>
        </p:spPr>
        <p:txBody>
          <a:bodyPr>
            <a:normAutofit fontScale="90000"/>
          </a:bodyPr>
          <a:lstStyle/>
          <a:p>
            <a:r>
              <a:rPr lang="en-US"/>
              <a:t>Wind: record installations in 2021, growth from China and offshore</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Wind</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733425" y="940030"/>
            <a:ext cx="10515600" cy="1292224"/>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a:solidFill>
                  <a:schemeClr val="tx2"/>
                </a:solidFill>
              </a:rPr>
              <a:t>Annual wind installations have increased from 36 GW in 2010 to a peak of 100 GW in 2021</a:t>
            </a:r>
          </a:p>
          <a:p>
            <a:pPr marL="285750" indent="-285750">
              <a:lnSpc>
                <a:spcPct val="150000"/>
              </a:lnSpc>
              <a:buFont typeface="Arial" panose="020B0604020202020204" pitchFamily="34" charset="0"/>
              <a:buChar char="•"/>
            </a:pPr>
            <a:r>
              <a:rPr lang="en-US" sz="1600">
                <a:solidFill>
                  <a:schemeClr val="tx2"/>
                </a:solidFill>
              </a:rPr>
              <a:t>China installations drive the growth – China was &gt;50% of installations in 2021</a:t>
            </a:r>
          </a:p>
          <a:p>
            <a:pPr marL="285750" indent="-285750">
              <a:lnSpc>
                <a:spcPct val="150000"/>
              </a:lnSpc>
              <a:buFont typeface="Arial" panose="020B0604020202020204" pitchFamily="34" charset="0"/>
              <a:buChar char="•"/>
            </a:pPr>
            <a:r>
              <a:rPr lang="en-US" sz="1600">
                <a:solidFill>
                  <a:schemeClr val="tx2"/>
                </a:solidFill>
              </a:rPr>
              <a:t>Offshore installations picking up – expecting to take significantly bigger share by 2025</a:t>
            </a:r>
          </a:p>
        </p:txBody>
      </p:sp>
      <p:sp>
        <p:nvSpPr>
          <p:cNvPr id="7" name="TextBox 6">
            <a:extLst>
              <a:ext uri="{FF2B5EF4-FFF2-40B4-BE49-F238E27FC236}">
                <a16:creationId xmlns:a16="http://schemas.microsoft.com/office/drawing/2014/main" id="{5737E3E5-C133-4572-A742-1464491CF9C4}"/>
              </a:ext>
            </a:extLst>
          </p:cNvPr>
          <p:cNvSpPr txBox="1">
            <a:spLocks noChangeArrowheads="1"/>
          </p:cNvSpPr>
          <p:nvPr/>
        </p:nvSpPr>
        <p:spPr bwMode="auto">
          <a:xfrm>
            <a:off x="581026" y="2324544"/>
            <a:ext cx="1051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Global wind capacity installations, 2008-2022E (GW)</a:t>
            </a:r>
          </a:p>
        </p:txBody>
      </p:sp>
      <p:sp>
        <p:nvSpPr>
          <p:cNvPr id="9" name="Text Box 4">
            <a:extLst>
              <a:ext uri="{FF2B5EF4-FFF2-40B4-BE49-F238E27FC236}">
                <a16:creationId xmlns:a16="http://schemas.microsoft.com/office/drawing/2014/main" id="{7263FB9F-5944-4E48-9165-4CDB85546BE4}"/>
              </a:ext>
            </a:extLst>
          </p:cNvPr>
          <p:cNvSpPr txBox="1">
            <a:spLocks noChangeArrowheads="1"/>
          </p:cNvSpPr>
          <p:nvPr/>
        </p:nvSpPr>
        <p:spPr bwMode="auto">
          <a:xfrm>
            <a:off x="511198"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BP; BNEF; Guinness </a:t>
            </a:r>
            <a:r>
              <a:rPr lang="en-US" sz="800" i="0">
                <a:solidFill>
                  <a:prstClr val="black"/>
                </a:solidFill>
                <a:latin typeface="+mn-lt"/>
              </a:rPr>
              <a:t>Global Investors estimates, </a:t>
            </a:r>
            <a:r>
              <a:rPr lang="en-GB" altLang="en-US" sz="800" i="0">
                <a:solidFill>
                  <a:prstClr val="black"/>
                </a:solidFill>
                <a:latin typeface="+mn-lt"/>
              </a:rPr>
              <a:t>data sourced 30 June 2022</a:t>
            </a:r>
            <a:r>
              <a:rPr lang="en-US" sz="800" i="0">
                <a:solidFill>
                  <a:prstClr val="black"/>
                </a:solidFill>
                <a:latin typeface="+mn-lt"/>
              </a:rPr>
              <a:t> </a:t>
            </a:r>
            <a:endParaRPr lang="en-US" sz="800" i="0">
              <a:solidFill>
                <a:prstClr val="black"/>
              </a:solidFill>
              <a:latin typeface="+mn-lt"/>
              <a:ea typeface="ＭＳ Ｐゴシック" pitchFamily="-84" charset="-128"/>
            </a:endParaRPr>
          </a:p>
        </p:txBody>
      </p:sp>
      <p:pic>
        <p:nvPicPr>
          <p:cNvPr id="5" name="Picture 4">
            <a:extLst>
              <a:ext uri="{FF2B5EF4-FFF2-40B4-BE49-F238E27FC236}">
                <a16:creationId xmlns:a16="http://schemas.microsoft.com/office/drawing/2014/main" id="{3819BE96-3035-40A8-93A5-52880945B732}"/>
              </a:ext>
            </a:extLst>
          </p:cNvPr>
          <p:cNvPicPr>
            <a:picLocks noChangeAspect="1"/>
          </p:cNvPicPr>
          <p:nvPr/>
        </p:nvPicPr>
        <p:blipFill>
          <a:blip r:embed="rId3"/>
          <a:stretch>
            <a:fillRect/>
          </a:stretch>
        </p:blipFill>
        <p:spPr>
          <a:xfrm>
            <a:off x="1828800" y="2632519"/>
            <a:ext cx="8324850" cy="3668810"/>
          </a:xfrm>
          <a:prstGeom prst="rect">
            <a:avLst/>
          </a:prstGeom>
        </p:spPr>
      </p:pic>
    </p:spTree>
    <p:custDataLst>
      <p:tags r:id="rId1"/>
    </p:custDataLst>
    <p:extLst>
      <p:ext uri="{BB962C8B-B14F-4D97-AF65-F5344CB8AC3E}">
        <p14:creationId xmlns:p14="http://schemas.microsoft.com/office/powerpoint/2010/main" val="3474528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A4C9C04-CCD6-4974-812B-8C7F0A39069E}"/>
              </a:ext>
            </a:extLst>
          </p:cNvPr>
          <p:cNvSpPr/>
          <p:nvPr/>
        </p:nvSpPr>
        <p:spPr>
          <a:xfrm>
            <a:off x="680772" y="937749"/>
            <a:ext cx="10830456" cy="852951"/>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2"/>
                </a:solidFill>
              </a:rPr>
              <a:t>Annual offshore wind installations increased from 1 GW in 2010 to an estimated 10.7 GW in 2021</a:t>
            </a:r>
          </a:p>
          <a:p>
            <a:pPr marL="171450" indent="-171450">
              <a:lnSpc>
                <a:spcPct val="150000"/>
              </a:lnSpc>
              <a:buFont typeface="Arial" panose="020B0604020202020204" pitchFamily="34" charset="0"/>
              <a:buChar char="•"/>
            </a:pPr>
            <a:r>
              <a:rPr lang="en-US" sz="1600">
                <a:solidFill>
                  <a:schemeClr val="tx2"/>
                </a:solidFill>
              </a:rPr>
              <a:t>Offshore installations expected to treble by 2030 to 28 GW. Pickup comes in 2025 onwards</a:t>
            </a:r>
          </a:p>
        </p:txBody>
      </p:sp>
      <p:pic>
        <p:nvPicPr>
          <p:cNvPr id="9" name="Picture 8">
            <a:extLst>
              <a:ext uri="{FF2B5EF4-FFF2-40B4-BE49-F238E27FC236}">
                <a16:creationId xmlns:a16="http://schemas.microsoft.com/office/drawing/2014/main" id="{3599DAF2-D6A6-4620-9F71-A1750CC7A807}"/>
              </a:ext>
            </a:extLst>
          </p:cNvPr>
          <p:cNvPicPr>
            <a:picLocks noChangeAspect="1"/>
          </p:cNvPicPr>
          <p:nvPr/>
        </p:nvPicPr>
        <p:blipFill>
          <a:blip r:embed="rId3"/>
          <a:stretch>
            <a:fillRect/>
          </a:stretch>
        </p:blipFill>
        <p:spPr>
          <a:xfrm>
            <a:off x="1913693" y="2079961"/>
            <a:ext cx="8364614" cy="4500112"/>
          </a:xfrm>
          <a:prstGeom prst="rect">
            <a:avLst/>
          </a:prstGeom>
        </p:spPr>
      </p:pic>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50</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Wind: annual offshore installations to treble by 2030</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Wind</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715431"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BNEF; Guinness </a:t>
            </a:r>
            <a:r>
              <a:rPr lang="en-US" sz="800" i="0">
                <a:solidFill>
                  <a:prstClr val="black"/>
                </a:solidFill>
                <a:latin typeface="+mn-lt"/>
              </a:rPr>
              <a:t>Global Investors estimates, </a:t>
            </a:r>
            <a:r>
              <a:rPr lang="en-GB" altLang="en-US" sz="800" i="0">
                <a:solidFill>
                  <a:prstClr val="black"/>
                </a:solidFill>
                <a:latin typeface="+mn-lt"/>
              </a:rPr>
              <a:t>data sourced 30 June 2022</a:t>
            </a:r>
            <a:endParaRPr lang="en-US" sz="800" i="0">
              <a:solidFill>
                <a:prstClr val="black"/>
              </a:solidFill>
              <a:latin typeface="+mn-lt"/>
              <a:ea typeface="ＭＳ Ｐゴシック" pitchFamily="-84" charset="-128"/>
            </a:endParaRP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2189663" y="1859977"/>
            <a:ext cx="702101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Global offshore wind capacity installations, 2020-2035E (GW)</a:t>
            </a:r>
          </a:p>
        </p:txBody>
      </p:sp>
    </p:spTree>
    <p:custDataLst>
      <p:tags r:id="rId1"/>
    </p:custDataLst>
    <p:extLst>
      <p:ext uri="{BB962C8B-B14F-4D97-AF65-F5344CB8AC3E}">
        <p14:creationId xmlns:p14="http://schemas.microsoft.com/office/powerpoint/2010/main" val="3112354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15A761-2E87-45C2-925C-9EA19ED922BE}"/>
              </a:ext>
            </a:extLst>
          </p:cNvPr>
          <p:cNvPicPr>
            <a:picLocks noChangeAspect="1"/>
          </p:cNvPicPr>
          <p:nvPr/>
        </p:nvPicPr>
        <p:blipFill>
          <a:blip r:embed="rId3"/>
          <a:stretch>
            <a:fillRect/>
          </a:stretch>
        </p:blipFill>
        <p:spPr>
          <a:xfrm>
            <a:off x="2752725" y="1968036"/>
            <a:ext cx="7408451" cy="4835229"/>
          </a:xfrm>
          <a:prstGeom prst="rect">
            <a:avLst/>
          </a:prstGeom>
        </p:spPr>
      </p:pic>
      <p:sp>
        <p:nvSpPr>
          <p:cNvPr id="2" name="Content Placeholder 1">
            <a:extLst>
              <a:ext uri="{FF2B5EF4-FFF2-40B4-BE49-F238E27FC236}">
                <a16:creationId xmlns:a16="http://schemas.microsoft.com/office/drawing/2014/main" id="{66990E19-4B3D-471E-B851-82DCE2281512}"/>
              </a:ext>
            </a:extLst>
          </p:cNvPr>
          <p:cNvSpPr>
            <a:spLocks noGrp="1"/>
          </p:cNvSpPr>
          <p:nvPr>
            <p:ph idx="1"/>
          </p:nvPr>
        </p:nvSpPr>
        <p:spPr>
          <a:xfrm>
            <a:off x="811236" y="933465"/>
            <a:ext cx="10515600" cy="808003"/>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defTabSz="457200" fontAlgn="base">
              <a:lnSpc>
                <a:spcPct val="150000"/>
              </a:lnSpc>
              <a:spcBef>
                <a:spcPct val="0"/>
              </a:spcBef>
              <a:spcAft>
                <a:spcPct val="0"/>
              </a:spcAft>
            </a:pPr>
            <a:r>
              <a:rPr lang="en-GB" sz="1600"/>
              <a:t>Annual wind installations have increased from 15GW in 2006 to 100 GW in 2021</a:t>
            </a:r>
          </a:p>
          <a:p>
            <a:pPr marL="171450" indent="-171450" defTabSz="457200" fontAlgn="base">
              <a:lnSpc>
                <a:spcPct val="150000"/>
              </a:lnSpc>
              <a:spcBef>
                <a:spcPct val="0"/>
              </a:spcBef>
              <a:spcAft>
                <a:spcPct val="0"/>
              </a:spcAft>
            </a:pPr>
            <a:r>
              <a:rPr lang="en-GB" sz="1600"/>
              <a:t>Between 1998-2021, 820 GW of wind power was installed at a max 5yr average rate of nearly 75 GW pa</a:t>
            </a:r>
          </a:p>
          <a:p>
            <a:pPr marL="171450" indent="-171450" defTabSz="457200" fontAlgn="base">
              <a:lnSpc>
                <a:spcPct val="150000"/>
              </a:lnSpc>
              <a:spcBef>
                <a:spcPct val="0"/>
              </a:spcBef>
              <a:spcAft>
                <a:spcPct val="0"/>
              </a:spcAft>
            </a:pPr>
            <a:endParaRPr lang="en-GB" sz="1600"/>
          </a:p>
          <a:p>
            <a:pPr marL="171450" indent="-171450" defTabSz="457200" fontAlgn="base">
              <a:lnSpc>
                <a:spcPct val="150000"/>
              </a:lnSpc>
              <a:spcBef>
                <a:spcPct val="0"/>
              </a:spcBef>
              <a:spcAft>
                <a:spcPct val="0"/>
              </a:spcAft>
            </a:pPr>
            <a:endParaRPr lang="en-GB" sz="1600"/>
          </a:p>
        </p:txBody>
      </p:sp>
      <p:sp>
        <p:nvSpPr>
          <p:cNvPr id="3" name="Slide Number Placeholder 2">
            <a:extLst>
              <a:ext uri="{FF2B5EF4-FFF2-40B4-BE49-F238E27FC236}">
                <a16:creationId xmlns:a16="http://schemas.microsoft.com/office/drawing/2014/main" id="{913AE6E8-3EFF-4C08-9E0C-7614CA0D136E}"/>
              </a:ext>
            </a:extLst>
          </p:cNvPr>
          <p:cNvSpPr>
            <a:spLocks noGrp="1"/>
          </p:cNvSpPr>
          <p:nvPr>
            <p:ph type="sldNum" sz="quarter" idx="12"/>
          </p:nvPr>
        </p:nvSpPr>
        <p:spPr/>
        <p:txBody>
          <a:bodyPr/>
          <a:lstStyle/>
          <a:p>
            <a:pPr>
              <a:defRPr/>
            </a:pPr>
            <a:fld id="{2B3F05D1-5E67-4DAC-9E2A-7161238B5B62}" type="slidenum">
              <a:rPr lang="en-US" altLang="en-US" smtClean="0"/>
              <a:pPr>
                <a:defRPr/>
              </a:pPr>
              <a:t>51</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normAutofit/>
          </a:bodyPr>
          <a:lstStyle/>
          <a:p>
            <a:pPr eaLnBrk="1" hangingPunct="1"/>
            <a:r>
              <a:rPr lang="en-GB" altLang="en-US" dirty="0"/>
              <a:t>Wind annual installation to grow rapidly</a:t>
            </a:r>
            <a:endParaRPr lang="en-US" altLang="en-US" dirty="0"/>
          </a:p>
        </p:txBody>
      </p:sp>
      <p:sp>
        <p:nvSpPr>
          <p:cNvPr id="4" name="Text Placeholder 3">
            <a:extLst>
              <a:ext uri="{FF2B5EF4-FFF2-40B4-BE49-F238E27FC236}">
                <a16:creationId xmlns:a16="http://schemas.microsoft.com/office/drawing/2014/main" id="{BBBB9D64-3E30-43F4-8E7B-55A50F18321E}"/>
              </a:ext>
            </a:extLst>
          </p:cNvPr>
          <p:cNvSpPr>
            <a:spLocks noGrp="1"/>
          </p:cNvSpPr>
          <p:nvPr>
            <p:ph type="body" sz="quarter" idx="13"/>
          </p:nvPr>
        </p:nvSpPr>
        <p:spPr/>
        <p:txBody>
          <a:bodyPr/>
          <a:lstStyle/>
          <a:p>
            <a:r>
              <a:rPr lang="en-US"/>
              <a:t>Wind</a:t>
            </a:r>
          </a:p>
          <a:p>
            <a:endParaRPr lang="en-GB"/>
          </a:p>
        </p:txBody>
      </p:sp>
      <p:sp>
        <p:nvSpPr>
          <p:cNvPr id="8" name="Rectangle 3">
            <a:extLst>
              <a:ext uri="{FF2B5EF4-FFF2-40B4-BE49-F238E27FC236}">
                <a16:creationId xmlns:a16="http://schemas.microsoft.com/office/drawing/2014/main" id="{9C78A33A-50C3-4108-8979-B3ADE6051914}"/>
              </a:ext>
            </a:extLst>
          </p:cNvPr>
          <p:cNvSpPr>
            <a:spLocks noChangeArrowheads="1"/>
          </p:cNvSpPr>
          <p:nvPr/>
        </p:nvSpPr>
        <p:spPr bwMode="auto">
          <a:xfrm>
            <a:off x="556511" y="6472351"/>
            <a:ext cx="48837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altLang="en-US" sz="800">
                <a:solidFill>
                  <a:prstClr val="black"/>
                </a:solidFill>
                <a:latin typeface="+mn-lt"/>
              </a:rPr>
              <a:t>Source: IEA, IPCC, Guinness Global Investors estimates, </a:t>
            </a:r>
            <a:r>
              <a:rPr lang="en-GB" altLang="en-US" sz="800" i="0">
                <a:solidFill>
                  <a:prstClr val="black"/>
                </a:solidFill>
                <a:latin typeface="+mn-lt"/>
              </a:rPr>
              <a:t>data sourced 30 June 2022</a:t>
            </a:r>
            <a:endParaRPr lang="en-GB" altLang="en-US" sz="800" b="1">
              <a:solidFill>
                <a:prstClr val="black"/>
              </a:solidFill>
              <a:latin typeface="+mn-lt"/>
            </a:endParaRPr>
          </a:p>
        </p:txBody>
      </p:sp>
      <p:sp>
        <p:nvSpPr>
          <p:cNvPr id="7" name="Rectangle 3">
            <a:extLst>
              <a:ext uri="{FF2B5EF4-FFF2-40B4-BE49-F238E27FC236}">
                <a16:creationId xmlns:a16="http://schemas.microsoft.com/office/drawing/2014/main" id="{93412C31-5DF0-4519-9691-D5E538DBBF43}"/>
              </a:ext>
            </a:extLst>
          </p:cNvPr>
          <p:cNvSpPr>
            <a:spLocks noChangeArrowheads="1"/>
          </p:cNvSpPr>
          <p:nvPr/>
        </p:nvSpPr>
        <p:spPr bwMode="auto">
          <a:xfrm>
            <a:off x="1663931" y="1745278"/>
            <a:ext cx="88102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sz="1600" b="1">
                <a:latin typeface="+mn-lt"/>
              </a:rPr>
              <a:t>Global wind annual installations and installed capacity (5 year average)</a:t>
            </a:r>
          </a:p>
        </p:txBody>
      </p:sp>
      <p:sp>
        <p:nvSpPr>
          <p:cNvPr id="13" name="TextBox 12">
            <a:extLst>
              <a:ext uri="{FF2B5EF4-FFF2-40B4-BE49-F238E27FC236}">
                <a16:creationId xmlns:a16="http://schemas.microsoft.com/office/drawing/2014/main" id="{E9EEF17A-E32C-4A38-BAAD-8207CE195E01}"/>
              </a:ext>
            </a:extLst>
          </p:cNvPr>
          <p:cNvSpPr txBox="1"/>
          <p:nvPr/>
        </p:nvSpPr>
        <p:spPr>
          <a:xfrm>
            <a:off x="332212" y="2639662"/>
            <a:ext cx="2420513" cy="3046988"/>
          </a:xfrm>
          <a:prstGeom prst="rect">
            <a:avLst/>
          </a:prstGeom>
          <a:noFill/>
        </p:spPr>
        <p:txBody>
          <a:bodyPr wrap="square">
            <a:spAutoFit/>
          </a:bodyPr>
          <a:lstStyle/>
          <a:p>
            <a:r>
              <a:rPr lang="en-GB" sz="1600" b="1">
                <a:solidFill>
                  <a:schemeClr val="accent5"/>
                </a:solidFill>
                <a:latin typeface="+mn-lt"/>
                <a:cs typeface="Calibri" panose="020F0502020204030204" pitchFamily="34" charset="0"/>
              </a:rPr>
              <a:t>Guinness base case: </a:t>
            </a:r>
            <a:r>
              <a:rPr lang="en-GB" sz="1600">
                <a:solidFill>
                  <a:schemeClr val="accent5"/>
                </a:solidFill>
                <a:latin typeface="+mn-lt"/>
                <a:cs typeface="Calibri" panose="020F0502020204030204" pitchFamily="34" charset="0"/>
              </a:rPr>
              <a:t>Between 2020 and 2040, wind installations are 2,950GW (&gt;5x more than were installed between 1998 and 2019) with the 5yr average rate reaching a maximum rate of 200GWpa in the late 2030s</a:t>
            </a:r>
          </a:p>
        </p:txBody>
      </p:sp>
      <p:sp>
        <p:nvSpPr>
          <p:cNvPr id="14" name="TextBox 13">
            <a:extLst>
              <a:ext uri="{FF2B5EF4-FFF2-40B4-BE49-F238E27FC236}">
                <a16:creationId xmlns:a16="http://schemas.microsoft.com/office/drawing/2014/main" id="{6195D567-865A-4F43-99F6-808C86B1CDC7}"/>
              </a:ext>
            </a:extLst>
          </p:cNvPr>
          <p:cNvSpPr txBox="1"/>
          <p:nvPr/>
        </p:nvSpPr>
        <p:spPr>
          <a:xfrm>
            <a:off x="9639300" y="2762773"/>
            <a:ext cx="2049728" cy="2800767"/>
          </a:xfrm>
          <a:prstGeom prst="rect">
            <a:avLst/>
          </a:prstGeom>
          <a:noFill/>
        </p:spPr>
        <p:txBody>
          <a:bodyPr wrap="square">
            <a:spAutoFit/>
          </a:bodyPr>
          <a:lstStyle/>
          <a:p>
            <a:r>
              <a:rPr lang="en-GB" sz="1600">
                <a:solidFill>
                  <a:schemeClr val="accent4">
                    <a:lumMod val="75000"/>
                  </a:schemeClr>
                </a:solidFill>
                <a:latin typeface="+mn-lt"/>
                <a:cs typeface="Calibri" panose="020F0502020204030204" pitchFamily="34" charset="0"/>
              </a:rPr>
              <a:t>Achieving the </a:t>
            </a:r>
            <a:r>
              <a:rPr lang="en-GB" sz="1600" b="1">
                <a:solidFill>
                  <a:schemeClr val="accent4">
                    <a:lumMod val="75000"/>
                  </a:schemeClr>
                </a:solidFill>
                <a:latin typeface="+mn-lt"/>
                <a:cs typeface="Calibri" panose="020F0502020204030204" pitchFamily="34" charset="0"/>
              </a:rPr>
              <a:t>IPCC 1.5° scenario </a:t>
            </a:r>
            <a:r>
              <a:rPr lang="en-GB" sz="1600">
                <a:solidFill>
                  <a:schemeClr val="accent4">
                    <a:lumMod val="75000"/>
                  </a:schemeClr>
                </a:solidFill>
                <a:latin typeface="+mn-lt"/>
                <a:cs typeface="Calibri" panose="020F0502020204030204" pitchFamily="34" charset="0"/>
              </a:rPr>
              <a:t>would require installations to reach around 260GWpa with a total of nearly 4,500GW being installed between 2020 and 2040</a:t>
            </a:r>
          </a:p>
        </p:txBody>
      </p:sp>
    </p:spTree>
    <p:extLst>
      <p:ext uri="{BB962C8B-B14F-4D97-AF65-F5344CB8AC3E}">
        <p14:creationId xmlns:p14="http://schemas.microsoft.com/office/powerpoint/2010/main" val="1804256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52</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Over 10 million electric vehicles likely to be sold in 2022</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Electric vehicles and batteries</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03250" y="6470535"/>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EV-Sales, Cleantechnica,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a:t>
            </a:r>
            <a:r>
              <a:rPr lang="en-US" sz="800" i="0">
                <a:solidFill>
                  <a:prstClr val="black"/>
                </a:solidFill>
                <a:latin typeface="+mn-lt"/>
              </a:rPr>
              <a:t>September</a:t>
            </a:r>
            <a:r>
              <a:rPr lang="en-US" sz="800" i="0">
                <a:solidFill>
                  <a:prstClr val="black"/>
                </a:solidFill>
                <a:latin typeface="+mn-lt"/>
                <a:ea typeface="ＭＳ Ｐゴシック" pitchFamily="-84" charset="-128"/>
              </a:rPr>
              <a:t> 2022</a:t>
            </a: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1671831" y="1041525"/>
            <a:ext cx="512426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EV sales by region (rolling 12-month basis)                 </a:t>
            </a:r>
          </a:p>
        </p:txBody>
      </p:sp>
      <p:sp>
        <p:nvSpPr>
          <p:cNvPr id="8" name="Rectangle: Rounded Corners 7">
            <a:extLst>
              <a:ext uri="{FF2B5EF4-FFF2-40B4-BE49-F238E27FC236}">
                <a16:creationId xmlns:a16="http://schemas.microsoft.com/office/drawing/2014/main" id="{6A4C9C04-CCD6-4974-812B-8C7F0A39069E}"/>
              </a:ext>
            </a:extLst>
          </p:cNvPr>
          <p:cNvSpPr/>
          <p:nvPr/>
        </p:nvSpPr>
        <p:spPr>
          <a:xfrm>
            <a:off x="8220075" y="1285175"/>
            <a:ext cx="3619500" cy="4458400"/>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2"/>
                </a:solidFill>
              </a:rPr>
              <a:t>New EV sales in 2021 around 6.5m vehicles, likely to be &gt;10m in 2022</a:t>
            </a:r>
          </a:p>
          <a:p>
            <a:pPr marL="171450" indent="-171450">
              <a:lnSpc>
                <a:spcPct val="150000"/>
              </a:lnSpc>
              <a:buFont typeface="Arial" panose="020B0604020202020204" pitchFamily="34" charset="0"/>
              <a:buChar char="•"/>
            </a:pPr>
            <a:endParaRPr lang="en-US" sz="1600">
              <a:solidFill>
                <a:schemeClr val="tx2"/>
              </a:solidFill>
            </a:endParaRPr>
          </a:p>
          <a:p>
            <a:pPr marL="171450" indent="-171450">
              <a:lnSpc>
                <a:spcPct val="150000"/>
              </a:lnSpc>
              <a:buFont typeface="Arial" panose="020B0604020202020204" pitchFamily="34" charset="0"/>
              <a:buChar char="•"/>
            </a:pPr>
            <a:r>
              <a:rPr lang="en-US" sz="1600">
                <a:solidFill>
                  <a:schemeClr val="tx2"/>
                </a:solidFill>
              </a:rPr>
              <a:t>EV market share nearly 10% for 2022 (vs 4.0% and 2.4% in 2020 and 2019)</a:t>
            </a:r>
          </a:p>
          <a:p>
            <a:pPr marL="171450" indent="-171450">
              <a:lnSpc>
                <a:spcPct val="150000"/>
              </a:lnSpc>
              <a:buFont typeface="Arial" panose="020B0604020202020204" pitchFamily="34" charset="0"/>
              <a:buChar char="•"/>
            </a:pPr>
            <a:endParaRPr lang="en-US" sz="1600">
              <a:solidFill>
                <a:schemeClr val="tx2"/>
              </a:solidFill>
            </a:endParaRPr>
          </a:p>
          <a:p>
            <a:pPr marL="171450" indent="-171450">
              <a:lnSpc>
                <a:spcPct val="150000"/>
              </a:lnSpc>
              <a:buFont typeface="Arial" panose="020B0604020202020204" pitchFamily="34" charset="0"/>
              <a:buChar char="•"/>
            </a:pPr>
            <a:r>
              <a:rPr lang="en-US" sz="1600">
                <a:solidFill>
                  <a:schemeClr val="tx2"/>
                </a:solidFill>
              </a:rPr>
              <a:t>Key drivers are lower EV prices, greater brand choice and growing consumer appetite</a:t>
            </a:r>
          </a:p>
        </p:txBody>
      </p:sp>
      <p:pic>
        <p:nvPicPr>
          <p:cNvPr id="10" name="Picture 9">
            <a:extLst>
              <a:ext uri="{FF2B5EF4-FFF2-40B4-BE49-F238E27FC236}">
                <a16:creationId xmlns:a16="http://schemas.microsoft.com/office/drawing/2014/main" id="{D5D04D60-A72C-472B-A11A-531EDE41D3A4}"/>
              </a:ext>
            </a:extLst>
          </p:cNvPr>
          <p:cNvPicPr>
            <a:picLocks noChangeAspect="1"/>
          </p:cNvPicPr>
          <p:nvPr/>
        </p:nvPicPr>
        <p:blipFill rotWithShape="1">
          <a:blip r:embed="rId3"/>
          <a:srcRect t="5564"/>
          <a:stretch/>
        </p:blipFill>
        <p:spPr>
          <a:xfrm>
            <a:off x="211161" y="1473998"/>
            <a:ext cx="7512648" cy="4660101"/>
          </a:xfrm>
          <a:prstGeom prst="rect">
            <a:avLst/>
          </a:prstGeom>
        </p:spPr>
      </p:pic>
    </p:spTree>
    <p:custDataLst>
      <p:tags r:id="rId1"/>
    </p:custDataLst>
    <p:extLst>
      <p:ext uri="{BB962C8B-B14F-4D97-AF65-F5344CB8AC3E}">
        <p14:creationId xmlns:p14="http://schemas.microsoft.com/office/powerpoint/2010/main" val="106785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a:extLst>
              <a:ext uri="{FF2B5EF4-FFF2-40B4-BE49-F238E27FC236}">
                <a16:creationId xmlns:a16="http://schemas.microsoft.com/office/drawing/2014/main" id="{3E24512B-67D4-48D4-BEC5-3C63EEE49CAF}"/>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10298" r="8267" b="6911"/>
          <a:stretch>
            <a:fillRect/>
          </a:stretch>
        </p:blipFill>
        <p:spPr bwMode="auto">
          <a:xfrm>
            <a:off x="66675" y="1595117"/>
            <a:ext cx="7529780" cy="44378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53</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Electrification of demand as batteries become economic</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Electric vehicles and batteries</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7458075" y="1130349"/>
            <a:ext cx="4429124" cy="4803726"/>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a:solidFill>
                  <a:schemeClr val="tx2"/>
                </a:solidFill>
              </a:rPr>
              <a:t>18% learning rate* for lithium-iron battery storage since 2010</a:t>
            </a:r>
          </a:p>
          <a:p>
            <a:pPr marL="285750" indent="-285750">
              <a:lnSpc>
                <a:spcPct val="150000"/>
              </a:lnSpc>
              <a:buFont typeface="Arial" panose="020B0604020202020204" pitchFamily="34" charset="0"/>
              <a:buChar char="•"/>
            </a:pPr>
            <a:endParaRPr lang="en-US" sz="1600">
              <a:solidFill>
                <a:schemeClr val="tx2"/>
              </a:solidFill>
            </a:endParaRPr>
          </a:p>
          <a:p>
            <a:pPr marL="285750" indent="-285750">
              <a:lnSpc>
                <a:spcPct val="150000"/>
              </a:lnSpc>
              <a:buFont typeface="Arial" panose="020B0604020202020204" pitchFamily="34" charset="0"/>
              <a:buChar char="•"/>
            </a:pPr>
            <a:r>
              <a:rPr lang="en-US" sz="1600">
                <a:solidFill>
                  <a:schemeClr val="tx2"/>
                </a:solidFill>
              </a:rPr>
              <a:t>2021 volume weighted average battery pack price $132/kWh (BNEF)</a:t>
            </a:r>
          </a:p>
          <a:p>
            <a:pPr marL="285750" indent="-285750">
              <a:lnSpc>
                <a:spcPct val="150000"/>
              </a:lnSpc>
              <a:buFont typeface="Arial" panose="020B0604020202020204" pitchFamily="34" charset="0"/>
              <a:buChar char="•"/>
            </a:pPr>
            <a:endParaRPr lang="en-US" sz="1600">
              <a:solidFill>
                <a:schemeClr val="tx2"/>
              </a:solidFill>
            </a:endParaRPr>
          </a:p>
          <a:p>
            <a:pPr marL="285750" indent="-285750">
              <a:lnSpc>
                <a:spcPct val="150000"/>
              </a:lnSpc>
              <a:buFont typeface="Arial" panose="020B0604020202020204" pitchFamily="34" charset="0"/>
              <a:buChar char="•"/>
            </a:pPr>
            <a:r>
              <a:rPr lang="en-US" sz="1600">
                <a:solidFill>
                  <a:schemeClr val="tx2"/>
                </a:solidFill>
              </a:rPr>
              <a:t>$100/kWh is the economic tipping point where demand will increase</a:t>
            </a:r>
          </a:p>
          <a:p>
            <a:pPr marL="285750" indent="-285750">
              <a:lnSpc>
                <a:spcPct val="150000"/>
              </a:lnSpc>
              <a:buFont typeface="Arial" panose="020B0604020202020204" pitchFamily="34" charset="0"/>
              <a:buChar char="•"/>
            </a:pPr>
            <a:endParaRPr lang="en-US" sz="1600">
              <a:solidFill>
                <a:schemeClr val="tx2"/>
              </a:solidFill>
            </a:endParaRPr>
          </a:p>
          <a:p>
            <a:pPr marL="285750" indent="-285750">
              <a:lnSpc>
                <a:spcPct val="150000"/>
              </a:lnSpc>
              <a:buFont typeface="Arial" panose="020B0604020202020204" pitchFamily="34" charset="0"/>
              <a:buChar char="•"/>
            </a:pPr>
            <a:r>
              <a:rPr lang="en-US" sz="1600">
                <a:solidFill>
                  <a:schemeClr val="tx2"/>
                </a:solidFill>
              </a:rPr>
              <a:t>We expect pack costs to increase in 2022 due to raw material and freight inflation</a:t>
            </a:r>
          </a:p>
        </p:txBody>
      </p:sp>
      <p:sp>
        <p:nvSpPr>
          <p:cNvPr id="7" name="TextBox 6">
            <a:extLst>
              <a:ext uri="{FF2B5EF4-FFF2-40B4-BE49-F238E27FC236}">
                <a16:creationId xmlns:a16="http://schemas.microsoft.com/office/drawing/2014/main" id="{5737E3E5-C133-4572-A742-1464491CF9C4}"/>
              </a:ext>
            </a:extLst>
          </p:cNvPr>
          <p:cNvSpPr txBox="1">
            <a:spLocks noChangeArrowheads="1"/>
          </p:cNvSpPr>
          <p:nvPr/>
        </p:nvSpPr>
        <p:spPr bwMode="auto">
          <a:xfrm>
            <a:off x="1057378" y="1130349"/>
            <a:ext cx="5038622" cy="46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Cumulative demand for </a:t>
            </a:r>
            <a:r>
              <a:rPr lang="en-US" altLang="en-US" err="1">
                <a:latin typeface="+mn-lt"/>
              </a:rPr>
              <a:t>LiB</a:t>
            </a:r>
            <a:r>
              <a:rPr lang="en-US" altLang="en-US">
                <a:latin typeface="+mn-lt"/>
              </a:rPr>
              <a:t> packs (MWh) vs Battery pack price ($/kWh)</a:t>
            </a:r>
          </a:p>
        </p:txBody>
      </p:sp>
      <p:sp>
        <p:nvSpPr>
          <p:cNvPr id="9" name="Text Box 4">
            <a:extLst>
              <a:ext uri="{FF2B5EF4-FFF2-40B4-BE49-F238E27FC236}">
                <a16:creationId xmlns:a16="http://schemas.microsoft.com/office/drawing/2014/main" id="{7263FB9F-5944-4E48-9165-4CDB85546BE4}"/>
              </a:ext>
            </a:extLst>
          </p:cNvPr>
          <p:cNvSpPr txBox="1">
            <a:spLocks noChangeArrowheads="1"/>
          </p:cNvSpPr>
          <p:nvPr/>
        </p:nvSpPr>
        <p:spPr bwMode="auto">
          <a:xfrm>
            <a:off x="627617" y="6397511"/>
            <a:ext cx="87402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 The ‘learning rate’ is the cost reduction achieved on average for every doubling of capacity</a:t>
            </a:r>
          </a:p>
          <a:p>
            <a:pPr algn="l" defTabSz="457212" eaLnBrk="1" hangingPunct="1">
              <a:spcBef>
                <a:spcPct val="0"/>
              </a:spcBef>
              <a:defRPr/>
            </a:pPr>
            <a:r>
              <a:rPr lang="en-US" sz="800" i="0">
                <a:solidFill>
                  <a:prstClr val="black"/>
                </a:solidFill>
                <a:latin typeface="+mn-lt"/>
                <a:ea typeface="ＭＳ Ｐゴシック" pitchFamily="-84" charset="-128"/>
              </a:rPr>
              <a:t>Source: Bloomberg; Guinness </a:t>
            </a:r>
            <a:r>
              <a:rPr lang="en-US" sz="800" i="0">
                <a:solidFill>
                  <a:prstClr val="black"/>
                </a:solidFill>
                <a:latin typeface="+mn-lt"/>
              </a:rPr>
              <a:t>Global Investors estimates</a:t>
            </a:r>
            <a:endParaRPr lang="en-US" sz="800" i="0">
              <a:solidFill>
                <a:prstClr val="black"/>
              </a:solidFill>
              <a:latin typeface="+mn-lt"/>
              <a:ea typeface="ＭＳ Ｐゴシック" pitchFamily="-84" charset="-128"/>
            </a:endParaRPr>
          </a:p>
        </p:txBody>
      </p:sp>
    </p:spTree>
    <p:custDataLst>
      <p:tags r:id="rId1"/>
    </p:custDataLst>
    <p:extLst>
      <p:ext uri="{BB962C8B-B14F-4D97-AF65-F5344CB8AC3E}">
        <p14:creationId xmlns:p14="http://schemas.microsoft.com/office/powerpoint/2010/main" val="1539167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FE7FF51-BBA8-4BF4-A399-1DA224A2F780}"/>
              </a:ext>
            </a:extLst>
          </p:cNvPr>
          <p:cNvPicPr>
            <a:picLocks noChangeAspect="1"/>
          </p:cNvPicPr>
          <p:nvPr/>
        </p:nvPicPr>
        <p:blipFill>
          <a:blip r:embed="rId3"/>
          <a:stretch>
            <a:fillRect/>
          </a:stretch>
        </p:blipFill>
        <p:spPr>
          <a:xfrm>
            <a:off x="6924802" y="3285657"/>
            <a:ext cx="4019423" cy="3089387"/>
          </a:xfrm>
          <a:prstGeom prst="rect">
            <a:avLst/>
          </a:prstGeom>
        </p:spPr>
      </p:pic>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54</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a:bodyPr>
          <a:lstStyle/>
          <a:p>
            <a:r>
              <a:rPr lang="en-US"/>
              <a:t>Efficiency investments starting to pick up, more needed</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Efficiency</a:t>
            </a:r>
          </a:p>
        </p:txBody>
      </p:sp>
      <p:sp>
        <p:nvSpPr>
          <p:cNvPr id="6" name="Rectangle: Rounded Corners 5">
            <a:extLst>
              <a:ext uri="{FF2B5EF4-FFF2-40B4-BE49-F238E27FC236}">
                <a16:creationId xmlns:a16="http://schemas.microsoft.com/office/drawing/2014/main" id="{77C23DA1-E202-4689-B884-CD83935B6BBE}"/>
              </a:ext>
            </a:extLst>
          </p:cNvPr>
          <p:cNvSpPr/>
          <p:nvPr/>
        </p:nvSpPr>
        <p:spPr>
          <a:xfrm>
            <a:off x="352425" y="958049"/>
            <a:ext cx="11210925" cy="1651801"/>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a:solidFill>
                  <a:schemeClr val="tx2"/>
                </a:solidFill>
              </a:rPr>
              <a:t>Investment into energy efficiency is accelerating, a focus of government recovery packages</a:t>
            </a:r>
          </a:p>
          <a:p>
            <a:pPr marL="285750" indent="-285750">
              <a:lnSpc>
                <a:spcPct val="150000"/>
              </a:lnSpc>
              <a:buFont typeface="Arial" panose="020B0604020202020204" pitchFamily="34" charset="0"/>
              <a:buChar char="•"/>
            </a:pPr>
            <a:r>
              <a:rPr lang="en-US" sz="1600">
                <a:solidFill>
                  <a:schemeClr val="tx2"/>
                </a:solidFill>
              </a:rPr>
              <a:t>Building renovation and building upgrades remain a critical focus</a:t>
            </a:r>
          </a:p>
          <a:p>
            <a:pPr marL="285750" indent="-285750">
              <a:lnSpc>
                <a:spcPct val="150000"/>
              </a:lnSpc>
              <a:buFont typeface="Arial" panose="020B0604020202020204" pitchFamily="34" charset="0"/>
              <a:buChar char="•"/>
            </a:pPr>
            <a:r>
              <a:rPr lang="en-US" sz="1600">
                <a:solidFill>
                  <a:schemeClr val="tx2"/>
                </a:solidFill>
              </a:rPr>
              <a:t>Based on current government policies, the IEA estimates that energy efficiency spending needs to increase this decade from around $250bn pa to around $375bn pa, rising to $550bn in the 2030s</a:t>
            </a:r>
          </a:p>
        </p:txBody>
      </p:sp>
      <p:sp>
        <p:nvSpPr>
          <p:cNvPr id="7" name="TextBox 6">
            <a:extLst>
              <a:ext uri="{FF2B5EF4-FFF2-40B4-BE49-F238E27FC236}">
                <a16:creationId xmlns:a16="http://schemas.microsoft.com/office/drawing/2014/main" id="{5737E3E5-C133-4572-A742-1464491CF9C4}"/>
              </a:ext>
            </a:extLst>
          </p:cNvPr>
          <p:cNvSpPr txBox="1">
            <a:spLocks noChangeArrowheads="1"/>
          </p:cNvSpPr>
          <p:nvPr/>
        </p:nvSpPr>
        <p:spPr bwMode="auto">
          <a:xfrm>
            <a:off x="1146693" y="2840245"/>
            <a:ext cx="5083416" cy="46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Global government clean energy spending by sector and technology (October 2021)</a:t>
            </a:r>
          </a:p>
        </p:txBody>
      </p:sp>
      <p:sp>
        <p:nvSpPr>
          <p:cNvPr id="9" name="Text Box 4">
            <a:extLst>
              <a:ext uri="{FF2B5EF4-FFF2-40B4-BE49-F238E27FC236}">
                <a16:creationId xmlns:a16="http://schemas.microsoft.com/office/drawing/2014/main" id="{7263FB9F-5944-4E48-9165-4CDB85546BE4}"/>
              </a:ext>
            </a:extLst>
          </p:cNvPr>
          <p:cNvSpPr txBox="1">
            <a:spLocks noChangeArrowheads="1"/>
          </p:cNvSpPr>
          <p:nvPr/>
        </p:nvSpPr>
        <p:spPr bwMode="auto">
          <a:xfrm>
            <a:off x="650875"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rPr>
              <a:t>S</a:t>
            </a:r>
            <a:r>
              <a:rPr lang="en-US" sz="800" i="0">
                <a:solidFill>
                  <a:prstClr val="black"/>
                </a:solidFill>
                <a:latin typeface="+mn-lt"/>
                <a:ea typeface="ＭＳ Ｐゴシック" pitchFamily="-84" charset="-128"/>
              </a:rPr>
              <a:t>ource: IEA, IMF. Data from 31.12.2019 to 31.10.21</a:t>
            </a:r>
          </a:p>
        </p:txBody>
      </p:sp>
      <p:sp>
        <p:nvSpPr>
          <p:cNvPr id="10" name="TextBox 9">
            <a:extLst>
              <a:ext uri="{FF2B5EF4-FFF2-40B4-BE49-F238E27FC236}">
                <a16:creationId xmlns:a16="http://schemas.microsoft.com/office/drawing/2014/main" id="{64EA9CC0-0167-4A39-BCFC-8D1313757A37}"/>
              </a:ext>
            </a:extLst>
          </p:cNvPr>
          <p:cNvSpPr txBox="1">
            <a:spLocks noChangeArrowheads="1"/>
          </p:cNvSpPr>
          <p:nvPr/>
        </p:nvSpPr>
        <p:spPr bwMode="auto">
          <a:xfrm>
            <a:off x="6421300" y="2840245"/>
            <a:ext cx="4432627" cy="46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EU Recovery and Resilience Facility (RFF) fund allocation</a:t>
            </a:r>
          </a:p>
        </p:txBody>
      </p:sp>
      <p:pic>
        <p:nvPicPr>
          <p:cNvPr id="12" name="Picture 11">
            <a:extLst>
              <a:ext uri="{FF2B5EF4-FFF2-40B4-BE49-F238E27FC236}">
                <a16:creationId xmlns:a16="http://schemas.microsoft.com/office/drawing/2014/main" id="{545BCA64-185A-4143-B9A1-E3D602E0A9E4}"/>
              </a:ext>
            </a:extLst>
          </p:cNvPr>
          <p:cNvPicPr>
            <a:picLocks noChangeAspect="1"/>
          </p:cNvPicPr>
          <p:nvPr/>
        </p:nvPicPr>
        <p:blipFill rotWithShape="1">
          <a:blip r:embed="rId4"/>
          <a:srcRect l="5236" t="13906" r="20705" b="16866"/>
          <a:stretch/>
        </p:blipFill>
        <p:spPr bwMode="auto">
          <a:xfrm>
            <a:off x="307309" y="3326118"/>
            <a:ext cx="6113991" cy="312512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432004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A6B2B-9E03-4E34-B89A-17BF156AD8D6}"/>
              </a:ext>
            </a:extLst>
          </p:cNvPr>
          <p:cNvSpPr>
            <a:spLocks noGrp="1"/>
          </p:cNvSpPr>
          <p:nvPr>
            <p:ph type="sldNum" sz="quarter" idx="12"/>
          </p:nvPr>
        </p:nvSpPr>
        <p:spPr/>
        <p:txBody>
          <a:bodyPr/>
          <a:lstStyle/>
          <a:p>
            <a:fld id="{80C09EF9-B2B1-4CDF-A903-08D723B35DB9}" type="slidenum">
              <a:rPr lang="en-GB" smtClean="0"/>
              <a:pPr/>
              <a:t>55</a:t>
            </a:fld>
            <a:endParaRPr lang="en-GB"/>
          </a:p>
        </p:txBody>
      </p:sp>
      <p:sp>
        <p:nvSpPr>
          <p:cNvPr id="3" name="Title 2">
            <a:extLst>
              <a:ext uri="{FF2B5EF4-FFF2-40B4-BE49-F238E27FC236}">
                <a16:creationId xmlns:a16="http://schemas.microsoft.com/office/drawing/2014/main" id="{17C4698C-2D33-4DE9-9313-58F4A54507B3}"/>
              </a:ext>
            </a:extLst>
          </p:cNvPr>
          <p:cNvSpPr>
            <a:spLocks noGrp="1"/>
          </p:cNvSpPr>
          <p:nvPr>
            <p:ph type="title"/>
          </p:nvPr>
        </p:nvSpPr>
        <p:spPr/>
        <p:txBody>
          <a:bodyPr>
            <a:normAutofit fontScale="90000"/>
          </a:bodyPr>
          <a:lstStyle/>
          <a:p>
            <a:r>
              <a:rPr lang="en-US" dirty="0"/>
              <a:t>Implications for sustainable energy of a “net zero” scenario</a:t>
            </a:r>
          </a:p>
        </p:txBody>
      </p:sp>
      <p:sp>
        <p:nvSpPr>
          <p:cNvPr id="4" name="Text Placeholder 3">
            <a:extLst>
              <a:ext uri="{FF2B5EF4-FFF2-40B4-BE49-F238E27FC236}">
                <a16:creationId xmlns:a16="http://schemas.microsoft.com/office/drawing/2014/main" id="{BE7F8CC7-1A61-43FF-96A2-3BB4B19C4DBE}"/>
              </a:ext>
            </a:extLst>
          </p:cNvPr>
          <p:cNvSpPr>
            <a:spLocks noGrp="1"/>
          </p:cNvSpPr>
          <p:nvPr>
            <p:ph type="body" sz="quarter" idx="13"/>
          </p:nvPr>
        </p:nvSpPr>
        <p:spPr/>
        <p:txBody>
          <a:bodyPr/>
          <a:lstStyle/>
          <a:p>
            <a:r>
              <a:rPr lang="en-US"/>
              <a:t>Sustainable energy macro</a:t>
            </a:r>
          </a:p>
        </p:txBody>
      </p:sp>
      <p:sp>
        <p:nvSpPr>
          <p:cNvPr id="9" name="Text Box 4">
            <a:extLst>
              <a:ext uri="{FF2B5EF4-FFF2-40B4-BE49-F238E27FC236}">
                <a16:creationId xmlns:a16="http://schemas.microsoft.com/office/drawing/2014/main" id="{7263FB9F-5944-4E48-9165-4CDB85546BE4}"/>
              </a:ext>
            </a:extLst>
          </p:cNvPr>
          <p:cNvSpPr txBox="1">
            <a:spLocks noChangeArrowheads="1"/>
          </p:cNvSpPr>
          <p:nvPr/>
        </p:nvSpPr>
        <p:spPr bwMode="auto">
          <a:xfrm>
            <a:off x="593725"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fr-FR" sz="800" i="0">
                <a:solidFill>
                  <a:prstClr val="black"/>
                </a:solidFill>
                <a:latin typeface="+mn-lt"/>
                <a:ea typeface="ＭＳ Ｐゴシック" pitchFamily="-84" charset="-128"/>
              </a:rPr>
              <a:t>Source: IPCC, IEA, Guinness </a:t>
            </a:r>
            <a:r>
              <a:rPr lang="fr-FR" sz="800" i="0">
                <a:solidFill>
                  <a:prstClr val="black"/>
                </a:solidFill>
                <a:latin typeface="+mn-lt"/>
              </a:rPr>
              <a:t>Global </a:t>
            </a:r>
            <a:r>
              <a:rPr lang="fr-FR" sz="800" i="0" err="1">
                <a:solidFill>
                  <a:prstClr val="black"/>
                </a:solidFill>
                <a:latin typeface="+mn-lt"/>
              </a:rPr>
              <a:t>Investors</a:t>
            </a:r>
            <a:r>
              <a:rPr lang="fr-FR" sz="800" i="0">
                <a:solidFill>
                  <a:prstClr val="black"/>
                </a:solidFill>
                <a:latin typeface="+mn-lt"/>
                <a:ea typeface="ＭＳ Ｐゴシック" pitchFamily="-84" charset="-128"/>
              </a:rPr>
              <a:t> </a:t>
            </a:r>
            <a:r>
              <a:rPr lang="fr-FR" sz="800" i="0" err="1">
                <a:solidFill>
                  <a:prstClr val="black"/>
                </a:solidFill>
                <a:latin typeface="+mn-lt"/>
                <a:ea typeface="ＭＳ Ｐゴシック" pitchFamily="-84" charset="-128"/>
              </a:rPr>
              <a:t>estimates</a:t>
            </a:r>
            <a:r>
              <a:rPr lang="fr-FR" sz="800" i="0">
                <a:solidFill>
                  <a:prstClr val="black"/>
                </a:solidFill>
                <a:latin typeface="+mn-lt"/>
                <a:ea typeface="ＭＳ Ｐゴシック" pitchFamily="-84" charset="-128"/>
              </a:rPr>
              <a:t>. </a:t>
            </a:r>
            <a:r>
              <a:rPr lang="en-US" sz="800" i="0">
                <a:solidFill>
                  <a:prstClr val="black"/>
                </a:solidFill>
                <a:latin typeface="+mn-lt"/>
                <a:ea typeface="ＭＳ Ｐゴシック" pitchFamily="-84" charset="-128"/>
              </a:rPr>
              <a:t>Data sourced 30.06.2022 </a:t>
            </a:r>
            <a:endParaRPr lang="fr-FR" sz="800" i="0">
              <a:solidFill>
                <a:prstClr val="black"/>
              </a:solidFill>
              <a:latin typeface="+mn-lt"/>
              <a:ea typeface="ＭＳ Ｐゴシック" pitchFamily="-84" charset="-128"/>
            </a:endParaRPr>
          </a:p>
        </p:txBody>
      </p:sp>
      <p:sp>
        <p:nvSpPr>
          <p:cNvPr id="8" name="Rectangle: Rounded Corners 7">
            <a:extLst>
              <a:ext uri="{FF2B5EF4-FFF2-40B4-BE49-F238E27FC236}">
                <a16:creationId xmlns:a16="http://schemas.microsoft.com/office/drawing/2014/main" id="{6583D3A8-5B15-4DA1-A0C1-5C0ACE65115A}"/>
              </a:ext>
            </a:extLst>
          </p:cNvPr>
          <p:cNvSpPr/>
          <p:nvPr/>
        </p:nvSpPr>
        <p:spPr>
          <a:xfrm>
            <a:off x="593725" y="983323"/>
            <a:ext cx="10515600" cy="2102777"/>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a:solidFill>
                  <a:schemeClr val="tx2"/>
                </a:solidFill>
              </a:rPr>
              <a:t>A “net zero scenario” would require the following:</a:t>
            </a:r>
          </a:p>
          <a:p>
            <a:pPr marL="742950" lvl="1" indent="-285750">
              <a:lnSpc>
                <a:spcPct val="150000"/>
              </a:lnSpc>
              <a:buFont typeface="Wingdings" panose="05000000000000000000" pitchFamily="2" charset="2"/>
              <a:buChar char="§"/>
            </a:pPr>
            <a:r>
              <a:rPr lang="en-US" sz="1600">
                <a:solidFill>
                  <a:schemeClr val="tx2"/>
                </a:solidFill>
              </a:rPr>
              <a:t>Solar power generation to grow at c.24%pa in the 2020s (vs base </a:t>
            </a:r>
            <a:r>
              <a:rPr lang="en-US" sz="1600" err="1">
                <a:solidFill>
                  <a:schemeClr val="tx2"/>
                </a:solidFill>
              </a:rPr>
              <a:t>est</a:t>
            </a:r>
            <a:r>
              <a:rPr lang="en-US" sz="1600">
                <a:solidFill>
                  <a:schemeClr val="tx2"/>
                </a:solidFill>
              </a:rPr>
              <a:t> of 17%pa)</a:t>
            </a:r>
          </a:p>
          <a:p>
            <a:pPr marL="742950" lvl="1" indent="-285750">
              <a:lnSpc>
                <a:spcPct val="150000"/>
              </a:lnSpc>
              <a:buFont typeface="Wingdings" panose="05000000000000000000" pitchFamily="2" charset="2"/>
              <a:buChar char="§"/>
            </a:pPr>
            <a:r>
              <a:rPr lang="en-US" sz="1600">
                <a:solidFill>
                  <a:schemeClr val="tx2"/>
                </a:solidFill>
              </a:rPr>
              <a:t>Wind power generation to grow at c.16%pa in the 2020s (vs base </a:t>
            </a:r>
            <a:r>
              <a:rPr lang="en-US" sz="1600" err="1">
                <a:solidFill>
                  <a:schemeClr val="tx2"/>
                </a:solidFill>
              </a:rPr>
              <a:t>est</a:t>
            </a:r>
            <a:r>
              <a:rPr lang="en-US" sz="1600">
                <a:solidFill>
                  <a:schemeClr val="tx2"/>
                </a:solidFill>
              </a:rPr>
              <a:t> of 12%pa)</a:t>
            </a:r>
          </a:p>
          <a:p>
            <a:pPr marL="742950" lvl="1" indent="-285750">
              <a:lnSpc>
                <a:spcPct val="150000"/>
              </a:lnSpc>
              <a:buFont typeface="Wingdings" panose="05000000000000000000" pitchFamily="2" charset="2"/>
              <a:buChar char="§"/>
            </a:pPr>
            <a:r>
              <a:rPr lang="en-US" sz="1600">
                <a:solidFill>
                  <a:schemeClr val="tx2"/>
                </a:solidFill>
              </a:rPr>
              <a:t>Zero global energy demand growth in the 2020/30s (</a:t>
            </a:r>
            <a:r>
              <a:rPr lang="en-US" sz="1600" err="1">
                <a:solidFill>
                  <a:schemeClr val="tx2"/>
                </a:solidFill>
              </a:rPr>
              <a:t>ve</a:t>
            </a:r>
            <a:r>
              <a:rPr lang="en-US" sz="1600">
                <a:solidFill>
                  <a:schemeClr val="tx2"/>
                </a:solidFill>
              </a:rPr>
              <a:t> base </a:t>
            </a:r>
            <a:r>
              <a:rPr lang="en-US" sz="1600" err="1">
                <a:solidFill>
                  <a:schemeClr val="tx2"/>
                </a:solidFill>
              </a:rPr>
              <a:t>est</a:t>
            </a:r>
            <a:r>
              <a:rPr lang="en-US" sz="1600">
                <a:solidFill>
                  <a:schemeClr val="tx2"/>
                </a:solidFill>
              </a:rPr>
              <a:t> of 1%pa and history of 1.9%pa)</a:t>
            </a:r>
          </a:p>
          <a:p>
            <a:pPr marL="742950" lvl="1" indent="-285750">
              <a:lnSpc>
                <a:spcPct val="150000"/>
              </a:lnSpc>
              <a:buFont typeface="Wingdings" panose="05000000000000000000" pitchFamily="2" charset="2"/>
              <a:buChar char="§"/>
            </a:pPr>
            <a:r>
              <a:rPr lang="en-GB" sz="1600">
                <a:solidFill>
                  <a:schemeClr val="tx2"/>
                </a:solidFill>
              </a:rPr>
              <a:t>Global energy investment would need to be over $4.5trn pa (vs $2trn pa currently)</a:t>
            </a:r>
          </a:p>
        </p:txBody>
      </p:sp>
      <p:pic>
        <p:nvPicPr>
          <p:cNvPr id="5" name="Picture 4">
            <a:extLst>
              <a:ext uri="{FF2B5EF4-FFF2-40B4-BE49-F238E27FC236}">
                <a16:creationId xmlns:a16="http://schemas.microsoft.com/office/drawing/2014/main" id="{E3AD75DB-E70E-4A75-A81B-5306EF4E1D10}"/>
              </a:ext>
            </a:extLst>
          </p:cNvPr>
          <p:cNvPicPr>
            <a:picLocks noChangeAspect="1"/>
          </p:cNvPicPr>
          <p:nvPr/>
        </p:nvPicPr>
        <p:blipFill>
          <a:blip r:embed="rId3"/>
          <a:stretch>
            <a:fillRect/>
          </a:stretch>
        </p:blipFill>
        <p:spPr>
          <a:xfrm>
            <a:off x="0" y="3258145"/>
            <a:ext cx="11906250" cy="3121675"/>
          </a:xfrm>
          <a:prstGeom prst="rect">
            <a:avLst/>
          </a:prstGeom>
        </p:spPr>
      </p:pic>
    </p:spTree>
    <p:custDataLst>
      <p:tags r:id="rId1"/>
    </p:custDataLst>
    <p:extLst>
      <p:ext uri="{BB962C8B-B14F-4D97-AF65-F5344CB8AC3E}">
        <p14:creationId xmlns:p14="http://schemas.microsoft.com/office/powerpoint/2010/main" val="3120785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CFAF3D-FEB8-4B2A-8EAE-99DBC23D7FF3}"/>
              </a:ext>
            </a:extLst>
          </p:cNvPr>
          <p:cNvSpPr>
            <a:spLocks noGrp="1"/>
          </p:cNvSpPr>
          <p:nvPr>
            <p:ph type="sldNum" sz="quarter" idx="12"/>
          </p:nvPr>
        </p:nvSpPr>
        <p:spPr/>
        <p:txBody>
          <a:bodyPr/>
          <a:lstStyle/>
          <a:p>
            <a:pPr>
              <a:defRPr/>
            </a:pPr>
            <a:fld id="{2B3F05D1-5E67-4DAC-9E2A-7161238B5B62}" type="slidenum">
              <a:rPr lang="en-US" altLang="en-US" smtClean="0"/>
              <a:pPr>
                <a:defRPr/>
              </a:pPr>
              <a:t>56</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normAutofit/>
          </a:bodyPr>
          <a:lstStyle/>
          <a:p>
            <a:pPr eaLnBrk="1" hangingPunct="1"/>
            <a:r>
              <a:rPr lang="en-GB" altLang="en-US" dirty="0"/>
              <a:t>Nuclear power: will struggle to grow meaningfully</a:t>
            </a:r>
            <a:endParaRPr lang="en-US" altLang="en-US" dirty="0"/>
          </a:p>
        </p:txBody>
      </p:sp>
      <p:sp>
        <p:nvSpPr>
          <p:cNvPr id="4" name="Text Placeholder 3">
            <a:extLst>
              <a:ext uri="{FF2B5EF4-FFF2-40B4-BE49-F238E27FC236}">
                <a16:creationId xmlns:a16="http://schemas.microsoft.com/office/drawing/2014/main" id="{C8106152-56F8-4957-8B07-2E488428BC77}"/>
              </a:ext>
            </a:extLst>
          </p:cNvPr>
          <p:cNvSpPr>
            <a:spLocks noGrp="1"/>
          </p:cNvSpPr>
          <p:nvPr>
            <p:ph type="body" sz="quarter" idx="13"/>
          </p:nvPr>
        </p:nvSpPr>
        <p:spPr/>
        <p:txBody>
          <a:bodyPr/>
          <a:lstStyle/>
          <a:p>
            <a:r>
              <a:rPr lang="en-US"/>
              <a:t>Sustainable energy macro</a:t>
            </a:r>
          </a:p>
          <a:p>
            <a:endParaRPr lang="en-GB"/>
          </a:p>
        </p:txBody>
      </p:sp>
      <p:sp>
        <p:nvSpPr>
          <p:cNvPr id="6" name="Rectangle 3">
            <a:extLst>
              <a:ext uri="{FF2B5EF4-FFF2-40B4-BE49-F238E27FC236}">
                <a16:creationId xmlns:a16="http://schemas.microsoft.com/office/drawing/2014/main" id="{01DD4830-AABF-4B18-9DF7-964510CAD591}"/>
              </a:ext>
            </a:extLst>
          </p:cNvPr>
          <p:cNvSpPr>
            <a:spLocks noChangeArrowheads="1"/>
          </p:cNvSpPr>
          <p:nvPr/>
        </p:nvSpPr>
        <p:spPr bwMode="auto">
          <a:xfrm>
            <a:off x="140616" y="997284"/>
            <a:ext cx="11910767" cy="1126391"/>
          </a:xfrm>
          <a:prstGeom prst="rect">
            <a:avLst/>
          </a:prstGeom>
          <a:solidFill>
            <a:schemeClr val="accent4">
              <a:lumMod val="60000"/>
              <a:lumOff val="40000"/>
              <a:alpha val="30000"/>
            </a:schemeClr>
          </a:solidFill>
        </p:spPr>
        <p:txBody>
          <a:bodyPr/>
          <a:lstStyle/>
          <a:p>
            <a:pPr marL="228600" indent="-228600" defTabSz="914400" fontAlgn="auto">
              <a:lnSpc>
                <a:spcPct val="90000"/>
              </a:lnSpc>
              <a:spcBef>
                <a:spcPts val="1000"/>
              </a:spcBef>
              <a:spcAft>
                <a:spcPts val="0"/>
              </a:spcAft>
              <a:buFont typeface="Arial" panose="020B0604020202020204" pitchFamily="34" charset="0"/>
              <a:buChar char="•"/>
            </a:pPr>
            <a:r>
              <a:rPr lang="en-GB" altLang="en-US" sz="1600">
                <a:solidFill>
                  <a:schemeClr val="tx2"/>
                </a:solidFill>
                <a:latin typeface="+mn-lt"/>
              </a:rPr>
              <a:t>Nuclear power provides 11% of world electricity supply </a:t>
            </a:r>
          </a:p>
          <a:p>
            <a:pPr marL="228600" indent="-228600" defTabSz="914400" fontAlgn="auto">
              <a:lnSpc>
                <a:spcPct val="90000"/>
              </a:lnSpc>
              <a:spcBef>
                <a:spcPts val="1000"/>
              </a:spcBef>
              <a:spcAft>
                <a:spcPts val="0"/>
              </a:spcAft>
              <a:buFont typeface="Arial" panose="020B0604020202020204" pitchFamily="34" charset="0"/>
              <a:buChar char="•"/>
            </a:pPr>
            <a:r>
              <a:rPr lang="en-GB" altLang="en-US" sz="1600">
                <a:solidFill>
                  <a:schemeClr val="tx2"/>
                </a:solidFill>
                <a:latin typeface="+mn-lt"/>
              </a:rPr>
              <a:t>Plants built in the 1970/80s now near the end of their assumed lives. Some will be extended, but many retired </a:t>
            </a:r>
          </a:p>
          <a:p>
            <a:pPr marL="228600" indent="-228600" defTabSz="914400" fontAlgn="auto">
              <a:lnSpc>
                <a:spcPct val="90000"/>
              </a:lnSpc>
              <a:spcBef>
                <a:spcPts val="1000"/>
              </a:spcBef>
              <a:spcAft>
                <a:spcPts val="0"/>
              </a:spcAft>
              <a:buFont typeface="Arial" panose="020B0604020202020204" pitchFamily="34" charset="0"/>
              <a:buChar char="•"/>
            </a:pPr>
            <a:r>
              <a:rPr lang="en-GB" altLang="en-US" sz="1600">
                <a:solidFill>
                  <a:schemeClr val="tx2"/>
                </a:solidFill>
                <a:latin typeface="+mn-lt"/>
              </a:rPr>
              <a:t>New projects are proving too expensive and too capital intensive for the private sector to finance</a:t>
            </a:r>
          </a:p>
        </p:txBody>
      </p:sp>
      <p:pic>
        <p:nvPicPr>
          <p:cNvPr id="7" name="Picture 6">
            <a:extLst>
              <a:ext uri="{FF2B5EF4-FFF2-40B4-BE49-F238E27FC236}">
                <a16:creationId xmlns:a16="http://schemas.microsoft.com/office/drawing/2014/main" id="{F6EB1D6A-3B12-4981-A51F-F85FC375C7EA}"/>
              </a:ext>
            </a:extLst>
          </p:cNvPr>
          <p:cNvPicPr>
            <a:picLocks noChangeAspect="1"/>
          </p:cNvPicPr>
          <p:nvPr/>
        </p:nvPicPr>
        <p:blipFill>
          <a:blip r:embed="rId3"/>
          <a:stretch>
            <a:fillRect/>
          </a:stretch>
        </p:blipFill>
        <p:spPr>
          <a:xfrm>
            <a:off x="1769390" y="2428875"/>
            <a:ext cx="8519753" cy="4057025"/>
          </a:xfrm>
          <a:prstGeom prst="rect">
            <a:avLst/>
          </a:prstGeom>
        </p:spPr>
      </p:pic>
      <p:sp>
        <p:nvSpPr>
          <p:cNvPr id="8" name="Rectangle 3">
            <a:extLst>
              <a:ext uri="{FF2B5EF4-FFF2-40B4-BE49-F238E27FC236}">
                <a16:creationId xmlns:a16="http://schemas.microsoft.com/office/drawing/2014/main" id="{7A4278EB-C532-4FEC-A789-FBD0F620175C}"/>
              </a:ext>
            </a:extLst>
          </p:cNvPr>
          <p:cNvSpPr>
            <a:spLocks noChangeArrowheads="1"/>
          </p:cNvSpPr>
          <p:nvPr/>
        </p:nvSpPr>
        <p:spPr bwMode="auto">
          <a:xfrm>
            <a:off x="3475830" y="2228563"/>
            <a:ext cx="4433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Myriad Pro Light" pitchFamily="34" charset="0"/>
                <a:cs typeface="Arial" panose="020B0604020202020204" pitchFamily="34" charset="0"/>
              </a:defRPr>
            </a:lvl1pPr>
            <a:lvl2pPr marL="742950" indent="-285750">
              <a:defRPr sz="1600">
                <a:solidFill>
                  <a:schemeClr val="tx1"/>
                </a:solidFill>
                <a:latin typeface="Myriad Pro Light" pitchFamily="34" charset="0"/>
                <a:cs typeface="Arial" panose="020B0604020202020204" pitchFamily="34" charset="0"/>
              </a:defRPr>
            </a:lvl2pPr>
            <a:lvl3pPr marL="1143000" indent="-228600">
              <a:defRPr sz="1600">
                <a:solidFill>
                  <a:schemeClr val="tx1"/>
                </a:solidFill>
                <a:latin typeface="Myriad Pro Light" pitchFamily="34" charset="0"/>
                <a:cs typeface="Arial" panose="020B0604020202020204" pitchFamily="34" charset="0"/>
              </a:defRPr>
            </a:lvl3pPr>
            <a:lvl4pPr marL="1600200" indent="-228600">
              <a:defRPr sz="1600">
                <a:solidFill>
                  <a:schemeClr val="tx1"/>
                </a:solidFill>
                <a:latin typeface="Myriad Pro Light" pitchFamily="34" charset="0"/>
                <a:cs typeface="Arial" panose="020B0604020202020204" pitchFamily="34" charset="0"/>
              </a:defRPr>
            </a:lvl4pPr>
            <a:lvl5pPr marL="2057400" indent="-228600">
              <a:defRPr sz="1600">
                <a:solidFill>
                  <a:schemeClr val="tx1"/>
                </a:solidFill>
                <a:latin typeface="Myriad Pro Light"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Myriad Pro Light" pitchFamily="34" charset="0"/>
                <a:cs typeface="Arial" panose="020B0604020202020204" pitchFamily="34" charset="0"/>
              </a:defRPr>
            </a:lvl9pPr>
          </a:lstStyle>
          <a:p>
            <a:pPr>
              <a:spcBef>
                <a:spcPts val="225"/>
              </a:spcBef>
              <a:spcAft>
                <a:spcPts val="225"/>
              </a:spcAft>
            </a:pPr>
            <a:r>
              <a:rPr lang="en-GB" altLang="en-US" b="1" u="sng">
                <a:solidFill>
                  <a:schemeClr val="tx2"/>
                </a:solidFill>
                <a:latin typeface="Calibri" panose="020F0502020204030204" pitchFamily="34" charset="0"/>
              </a:rPr>
              <a:t>Nuclear generation capacity additions since 1950</a:t>
            </a:r>
          </a:p>
        </p:txBody>
      </p:sp>
      <p:sp>
        <p:nvSpPr>
          <p:cNvPr id="9" name="Rectangle 3">
            <a:extLst>
              <a:ext uri="{FF2B5EF4-FFF2-40B4-BE49-F238E27FC236}">
                <a16:creationId xmlns:a16="http://schemas.microsoft.com/office/drawing/2014/main" id="{7A38163B-3456-4848-B83A-DA1CCF426A75}"/>
              </a:ext>
            </a:extLst>
          </p:cNvPr>
          <p:cNvSpPr>
            <a:spLocks noChangeArrowheads="1"/>
          </p:cNvSpPr>
          <p:nvPr/>
        </p:nvSpPr>
        <p:spPr bwMode="auto">
          <a:xfrm>
            <a:off x="551697" y="6502399"/>
            <a:ext cx="292413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altLang="en-US" sz="800">
                <a:solidFill>
                  <a:prstClr val="black"/>
                </a:solidFill>
                <a:latin typeface="+mn-lt"/>
              </a:rPr>
              <a:t>Source: IEA; Guinness Global Investors</a:t>
            </a:r>
          </a:p>
        </p:txBody>
      </p:sp>
    </p:spTree>
    <p:extLst>
      <p:ext uri="{BB962C8B-B14F-4D97-AF65-F5344CB8AC3E}">
        <p14:creationId xmlns:p14="http://schemas.microsoft.com/office/powerpoint/2010/main" val="2733847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25E16-E397-4FC8-B4C3-0FD97839AB40}"/>
              </a:ext>
            </a:extLst>
          </p:cNvPr>
          <p:cNvSpPr>
            <a:spLocks noGrp="1"/>
          </p:cNvSpPr>
          <p:nvPr>
            <p:ph type="sldNum" sz="quarter" idx="12"/>
          </p:nvPr>
        </p:nvSpPr>
        <p:spPr/>
        <p:txBody>
          <a:bodyPr/>
          <a:lstStyle/>
          <a:p>
            <a:fld id="{80C09EF9-B2B1-4CDF-A903-08D723B35DB9}" type="slidenum">
              <a:rPr lang="en-GB" smtClean="0"/>
              <a:pPr/>
              <a:t>57</a:t>
            </a:fld>
            <a:endParaRPr lang="en-GB"/>
          </a:p>
        </p:txBody>
      </p:sp>
      <p:sp>
        <p:nvSpPr>
          <p:cNvPr id="3" name="Title 2">
            <a:extLst>
              <a:ext uri="{FF2B5EF4-FFF2-40B4-BE49-F238E27FC236}">
                <a16:creationId xmlns:a16="http://schemas.microsoft.com/office/drawing/2014/main" id="{75C55950-5148-4D64-87BA-1F133EE2BE45}"/>
              </a:ext>
            </a:extLst>
          </p:cNvPr>
          <p:cNvSpPr>
            <a:spLocks noGrp="1"/>
          </p:cNvSpPr>
          <p:nvPr>
            <p:ph type="title"/>
          </p:nvPr>
        </p:nvSpPr>
        <p:spPr/>
        <p:txBody>
          <a:bodyPr>
            <a:normAutofit fontScale="90000"/>
          </a:bodyPr>
          <a:lstStyle/>
          <a:p>
            <a:r>
              <a:rPr lang="en-US"/>
              <a:t>President Joe Biden announces new carbon emission targets</a:t>
            </a:r>
            <a:endParaRPr lang="ru-RU"/>
          </a:p>
        </p:txBody>
      </p:sp>
      <p:sp>
        <p:nvSpPr>
          <p:cNvPr id="4" name="Text Placeholder 3">
            <a:extLst>
              <a:ext uri="{FF2B5EF4-FFF2-40B4-BE49-F238E27FC236}">
                <a16:creationId xmlns:a16="http://schemas.microsoft.com/office/drawing/2014/main" id="{3DD85BB7-4ED8-4040-98B6-94572972BAD2}"/>
              </a:ext>
            </a:extLst>
          </p:cNvPr>
          <p:cNvSpPr>
            <a:spLocks noGrp="1"/>
          </p:cNvSpPr>
          <p:nvPr>
            <p:ph type="body" sz="quarter" idx="13"/>
          </p:nvPr>
        </p:nvSpPr>
        <p:spPr/>
        <p:txBody>
          <a:bodyPr/>
          <a:lstStyle/>
          <a:p>
            <a:r>
              <a:rPr lang="en-US"/>
              <a:t>Energy transition policy</a:t>
            </a:r>
          </a:p>
        </p:txBody>
      </p:sp>
      <p:sp>
        <p:nvSpPr>
          <p:cNvPr id="7" name="Rectangle: Rounded Corners 6">
            <a:extLst>
              <a:ext uri="{FF2B5EF4-FFF2-40B4-BE49-F238E27FC236}">
                <a16:creationId xmlns:a16="http://schemas.microsoft.com/office/drawing/2014/main" id="{78A88F19-2632-4683-A75C-19DC4B90D58D}"/>
              </a:ext>
            </a:extLst>
          </p:cNvPr>
          <p:cNvSpPr/>
          <p:nvPr/>
        </p:nvSpPr>
        <p:spPr>
          <a:xfrm>
            <a:off x="381000" y="989964"/>
            <a:ext cx="11458575" cy="1821273"/>
          </a:xfrm>
          <a:prstGeom prst="roundRect">
            <a:avLst>
              <a:gd name="adj" fmla="val 9418"/>
            </a:avLst>
          </a:prstGeom>
          <a:solidFill>
            <a:schemeClr val="accent4">
              <a:lumMod val="60000"/>
              <a:lumOff val="40000"/>
              <a:alpha val="30000"/>
            </a:schemeClr>
          </a:solidFill>
        </p:spPr>
        <p:txBody>
          <a:bodyPr/>
          <a:lstStyle/>
          <a:p>
            <a:pPr marL="228600" indent="-228600" defTabSz="914400" fontAlgn="auto">
              <a:lnSpc>
                <a:spcPct val="90000"/>
              </a:lnSpc>
              <a:spcBef>
                <a:spcPts val="1000"/>
              </a:spcBef>
              <a:spcAft>
                <a:spcPts val="0"/>
              </a:spcAft>
              <a:buFont typeface="Arial" panose="020B0604020202020204" pitchFamily="34" charset="0"/>
              <a:buChar char="•"/>
            </a:pPr>
            <a:r>
              <a:rPr lang="en-US" sz="1600">
                <a:solidFill>
                  <a:schemeClr val="tx2"/>
                </a:solidFill>
                <a:latin typeface="+mn-lt"/>
              </a:rPr>
              <a:t>Joe Biden announced significantly increased 2030 GHG emissions targets</a:t>
            </a:r>
          </a:p>
          <a:p>
            <a:pPr marL="685800" lvl="1" indent="-228600" defTabSz="914400" fontAlgn="auto">
              <a:lnSpc>
                <a:spcPct val="90000"/>
              </a:lnSpc>
              <a:spcBef>
                <a:spcPts val="1000"/>
              </a:spcBef>
              <a:spcAft>
                <a:spcPts val="0"/>
              </a:spcAft>
              <a:buFont typeface="Arial" panose="020B0604020202020204" pitchFamily="34" charset="0"/>
              <a:buChar char="•"/>
            </a:pPr>
            <a:r>
              <a:rPr lang="en-US" sz="1600">
                <a:solidFill>
                  <a:schemeClr val="tx2"/>
                </a:solidFill>
                <a:latin typeface="+mn-lt"/>
              </a:rPr>
              <a:t>New target is a 52% reduction in emissions by 2030 (vs 2005 levels)</a:t>
            </a:r>
          </a:p>
          <a:p>
            <a:pPr marL="685800" lvl="1" indent="-228600" defTabSz="914400" fontAlgn="auto">
              <a:lnSpc>
                <a:spcPct val="90000"/>
              </a:lnSpc>
              <a:spcBef>
                <a:spcPts val="1000"/>
              </a:spcBef>
              <a:spcAft>
                <a:spcPts val="0"/>
              </a:spcAft>
              <a:buFont typeface="Arial" panose="020B0604020202020204" pitchFamily="34" charset="0"/>
              <a:buChar char="•"/>
            </a:pPr>
            <a:r>
              <a:rPr lang="en-US" sz="1600">
                <a:solidFill>
                  <a:schemeClr val="tx2"/>
                </a:solidFill>
                <a:latin typeface="+mn-lt"/>
              </a:rPr>
              <a:t>Old target was a 28% reduction in emissions by 2025 (vs 2005 levels)</a:t>
            </a:r>
          </a:p>
          <a:p>
            <a:pPr marL="228600" indent="-228600" defTabSz="914400" fontAlgn="auto">
              <a:lnSpc>
                <a:spcPct val="90000"/>
              </a:lnSpc>
              <a:spcBef>
                <a:spcPts val="1000"/>
              </a:spcBef>
              <a:spcAft>
                <a:spcPts val="0"/>
              </a:spcAft>
              <a:buFont typeface="Arial" panose="020B0604020202020204" pitchFamily="34" charset="0"/>
              <a:buChar char="•"/>
            </a:pPr>
            <a:r>
              <a:rPr lang="en-US" sz="1600">
                <a:solidFill>
                  <a:schemeClr val="tx2"/>
                </a:solidFill>
                <a:latin typeface="+mn-lt"/>
              </a:rPr>
              <a:t>Requires 2025 emissions to be cut by around 38% (up from old target of 28%)</a:t>
            </a:r>
          </a:p>
          <a:p>
            <a:pPr marL="228600" indent="-228600" defTabSz="914400" fontAlgn="auto">
              <a:lnSpc>
                <a:spcPct val="90000"/>
              </a:lnSpc>
              <a:spcBef>
                <a:spcPts val="1000"/>
              </a:spcBef>
              <a:spcAft>
                <a:spcPts val="0"/>
              </a:spcAft>
              <a:buFont typeface="Arial" panose="020B0604020202020204" pitchFamily="34" charset="0"/>
              <a:buChar char="•"/>
            </a:pPr>
            <a:r>
              <a:rPr lang="en-GB" sz="1600">
                <a:solidFill>
                  <a:schemeClr val="tx2"/>
                </a:solidFill>
                <a:latin typeface="+mn-lt"/>
              </a:rPr>
              <a:t>The focus is on clean power generation, building efficiency upgrades and electrification of transportation </a:t>
            </a:r>
            <a:endParaRPr lang="en-US" sz="1600">
              <a:solidFill>
                <a:schemeClr val="tx2"/>
              </a:solidFill>
              <a:latin typeface="+mn-lt"/>
            </a:endParaRPr>
          </a:p>
        </p:txBody>
      </p:sp>
      <p:sp>
        <p:nvSpPr>
          <p:cNvPr id="11" name="Text Box 4">
            <a:extLst>
              <a:ext uri="{FF2B5EF4-FFF2-40B4-BE49-F238E27FC236}">
                <a16:creationId xmlns:a16="http://schemas.microsoft.com/office/drawing/2014/main" id="{C62416D3-673E-401E-83BA-8E4D832B44B6}"/>
              </a:ext>
            </a:extLst>
          </p:cNvPr>
          <p:cNvSpPr txBox="1">
            <a:spLocks noChangeArrowheads="1"/>
          </p:cNvSpPr>
          <p:nvPr/>
        </p:nvSpPr>
        <p:spPr bwMode="auto">
          <a:xfrm>
            <a:off x="511198"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Goldman Sachs. Data sourced 30.06.2022</a:t>
            </a:r>
          </a:p>
        </p:txBody>
      </p:sp>
      <p:sp>
        <p:nvSpPr>
          <p:cNvPr id="12" name="TextBox 6">
            <a:extLst>
              <a:ext uri="{FF2B5EF4-FFF2-40B4-BE49-F238E27FC236}">
                <a16:creationId xmlns:a16="http://schemas.microsoft.com/office/drawing/2014/main" id="{33300676-2EF1-4203-983B-155E9AFEAC7C}"/>
              </a:ext>
            </a:extLst>
          </p:cNvPr>
          <p:cNvSpPr txBox="1">
            <a:spLocks noChangeArrowheads="1"/>
          </p:cNvSpPr>
          <p:nvPr/>
        </p:nvSpPr>
        <p:spPr bwMode="auto">
          <a:xfrm>
            <a:off x="838200" y="2907628"/>
            <a:ext cx="472968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GB" altLang="en-US">
                <a:latin typeface="+mn-lt"/>
              </a:rPr>
              <a:t>Per capita emissions </a:t>
            </a:r>
          </a:p>
        </p:txBody>
      </p:sp>
      <p:sp>
        <p:nvSpPr>
          <p:cNvPr id="13" name="TextBox 6">
            <a:extLst>
              <a:ext uri="{FF2B5EF4-FFF2-40B4-BE49-F238E27FC236}">
                <a16:creationId xmlns:a16="http://schemas.microsoft.com/office/drawing/2014/main" id="{BAB1ECA2-B143-4773-903A-5EB15945AC2F}"/>
              </a:ext>
            </a:extLst>
          </p:cNvPr>
          <p:cNvSpPr txBox="1">
            <a:spLocks noChangeArrowheads="1"/>
          </p:cNvSpPr>
          <p:nvPr/>
        </p:nvSpPr>
        <p:spPr bwMode="auto">
          <a:xfrm>
            <a:off x="5915025" y="2896962"/>
            <a:ext cx="5438775" cy="31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SzPct val="150000"/>
              <a:buChar char="•"/>
              <a:defRPr sz="1600">
                <a:solidFill>
                  <a:schemeClr val="tx1"/>
                </a:solidFill>
                <a:latin typeface="Myriad Pro Light" panose="020B0403030403020204" pitchFamily="34" charset="0"/>
              </a:defRPr>
            </a:lvl1pPr>
            <a:lvl2pPr marL="742950" indent="-285750">
              <a:spcBef>
                <a:spcPct val="20000"/>
              </a:spcBef>
              <a:buSzPct val="150000"/>
              <a:buChar char="•"/>
              <a:defRPr sz="1400">
                <a:solidFill>
                  <a:schemeClr val="tx1"/>
                </a:solidFill>
                <a:latin typeface="Myriad Pro Light" panose="020B0403030403020204" pitchFamily="34" charset="0"/>
              </a:defRPr>
            </a:lvl2pPr>
            <a:lvl3pPr marL="1143000" indent="-228600">
              <a:spcBef>
                <a:spcPct val="20000"/>
              </a:spcBef>
              <a:buSzPct val="150000"/>
              <a:buChar char="•"/>
              <a:defRPr sz="1200">
                <a:solidFill>
                  <a:schemeClr val="tx1"/>
                </a:solidFill>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pPr algn="ctr" eaLnBrk="1" hangingPunct="1">
              <a:spcBef>
                <a:spcPct val="0"/>
              </a:spcBef>
              <a:buSzTx/>
              <a:buFontTx/>
              <a:buNone/>
            </a:pPr>
            <a:r>
              <a:rPr lang="en-GB" altLang="en-US" b="1">
                <a:latin typeface="+mn-lt"/>
              </a:rPr>
              <a:t>Target implied CO2 emissions per capita in 2030</a:t>
            </a:r>
          </a:p>
        </p:txBody>
      </p:sp>
      <p:pic>
        <p:nvPicPr>
          <p:cNvPr id="16" name="Picture 1">
            <a:extLst>
              <a:ext uri="{FF2B5EF4-FFF2-40B4-BE49-F238E27FC236}">
                <a16:creationId xmlns:a16="http://schemas.microsoft.com/office/drawing/2014/main" id="{B5C21F5B-DC5F-40EC-BC84-E7F0B068D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227" b="13060"/>
          <a:stretch>
            <a:fillRect/>
          </a:stretch>
        </p:blipFill>
        <p:spPr bwMode="auto">
          <a:xfrm>
            <a:off x="87570" y="3637987"/>
            <a:ext cx="5831731" cy="254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CCD4C011-9C5A-4AB3-8870-FA9031232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48"/>
          <a:stretch>
            <a:fillRect/>
          </a:stretch>
        </p:blipFill>
        <p:spPr bwMode="auto">
          <a:xfrm>
            <a:off x="6505575" y="3168774"/>
            <a:ext cx="5188767" cy="303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69213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E847AC-292E-4BC8-8476-2E1C805E3FF7}"/>
              </a:ext>
            </a:extLst>
          </p:cNvPr>
          <p:cNvSpPr>
            <a:spLocks noGrp="1"/>
          </p:cNvSpPr>
          <p:nvPr>
            <p:ph idx="1"/>
          </p:nvPr>
        </p:nvSpPr>
        <p:spPr>
          <a:xfrm>
            <a:off x="338137" y="1048709"/>
            <a:ext cx="11515725" cy="2075491"/>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defTabSz="457200" fontAlgn="base">
              <a:lnSpc>
                <a:spcPct val="150000"/>
              </a:lnSpc>
              <a:spcBef>
                <a:spcPct val="0"/>
              </a:spcBef>
              <a:spcAft>
                <a:spcPct val="0"/>
              </a:spcAft>
            </a:pPr>
            <a:r>
              <a:rPr lang="en-GB" sz="1600"/>
              <a:t>Key targets and benchmarks associated with China’s 2060 carbon neutrality plan:</a:t>
            </a:r>
          </a:p>
          <a:p>
            <a:pPr marL="457200" lvl="1" defTabSz="457200" fontAlgn="base">
              <a:lnSpc>
                <a:spcPct val="150000"/>
              </a:lnSpc>
              <a:spcBef>
                <a:spcPct val="0"/>
              </a:spcBef>
              <a:spcAft>
                <a:spcPct val="0"/>
              </a:spcAft>
            </a:pPr>
            <a:r>
              <a:rPr lang="en-GB" sz="1400"/>
              <a:t>Energy demand to peak c.2035 at 6-6.5bn tons of coal equivalent (current 4.8bnTCE)</a:t>
            </a:r>
          </a:p>
          <a:p>
            <a:pPr marL="457200" lvl="1" defTabSz="457200" fontAlgn="base">
              <a:lnSpc>
                <a:spcPct val="150000"/>
              </a:lnSpc>
              <a:spcBef>
                <a:spcPct val="0"/>
              </a:spcBef>
              <a:spcAft>
                <a:spcPct val="0"/>
              </a:spcAft>
            </a:pPr>
            <a:r>
              <a:rPr lang="en-GB" sz="1400"/>
              <a:t>Electricity to be 80% of total energy demand by 2060 (current 19%)</a:t>
            </a:r>
          </a:p>
          <a:p>
            <a:pPr marL="457200" lvl="1" defTabSz="457200" fontAlgn="base">
              <a:lnSpc>
                <a:spcPct val="150000"/>
              </a:lnSpc>
              <a:spcBef>
                <a:spcPct val="0"/>
              </a:spcBef>
              <a:spcAft>
                <a:spcPct val="0"/>
              </a:spcAft>
            </a:pPr>
            <a:r>
              <a:rPr lang="en-GB" sz="1400"/>
              <a:t>Coal power phased out around 2050 (versus current 65% share)</a:t>
            </a:r>
          </a:p>
          <a:p>
            <a:pPr marL="457200" lvl="1" defTabSz="457200" fontAlgn="base">
              <a:lnSpc>
                <a:spcPct val="150000"/>
              </a:lnSpc>
              <a:spcBef>
                <a:spcPct val="0"/>
              </a:spcBef>
              <a:spcAft>
                <a:spcPct val="0"/>
              </a:spcAft>
            </a:pPr>
            <a:r>
              <a:rPr lang="en-GB" sz="1400"/>
              <a:t>Non-fossil share of total energy demand from c15% in 2019 to 24% in 2030, 62% in 2050, and 84% in 2060</a:t>
            </a:r>
          </a:p>
          <a:p>
            <a:pPr marL="457200" lvl="1" defTabSz="457200" fontAlgn="base">
              <a:lnSpc>
                <a:spcPct val="150000"/>
              </a:lnSpc>
              <a:spcBef>
                <a:spcPct val="0"/>
              </a:spcBef>
              <a:spcAft>
                <a:spcPct val="0"/>
              </a:spcAft>
            </a:pPr>
            <a:r>
              <a:rPr lang="en-GB" sz="1400"/>
              <a:t>Carbon emissions peak at 10.2bn tons in 2030; falling to c9bn in 2035, 3bn pa by 2050 and zero by 2060</a:t>
            </a:r>
            <a:br>
              <a:rPr lang="en-GB" sz="1600"/>
            </a:br>
            <a:endParaRPr lang="en-GB" sz="1600"/>
          </a:p>
        </p:txBody>
      </p:sp>
      <p:sp>
        <p:nvSpPr>
          <p:cNvPr id="6" name="Slide Number Placeholder 5">
            <a:extLst>
              <a:ext uri="{FF2B5EF4-FFF2-40B4-BE49-F238E27FC236}">
                <a16:creationId xmlns:a16="http://schemas.microsoft.com/office/drawing/2014/main" id="{4652B13C-FAE3-4592-81C0-EA15C18A0FFF}"/>
              </a:ext>
            </a:extLst>
          </p:cNvPr>
          <p:cNvSpPr>
            <a:spLocks noGrp="1"/>
          </p:cNvSpPr>
          <p:nvPr>
            <p:ph type="sldNum" sz="quarter" idx="12"/>
          </p:nvPr>
        </p:nvSpPr>
        <p:spPr/>
        <p:txBody>
          <a:bodyPr/>
          <a:lstStyle/>
          <a:p>
            <a:fld id="{861F354E-2086-4AE7-AFDE-E493EB196469}" type="slidenum">
              <a:rPr lang="en-GB" smtClean="0"/>
              <a:t>58</a:t>
            </a:fld>
            <a:endParaRPr lang="en-GB"/>
          </a:p>
        </p:txBody>
      </p:sp>
      <p:sp>
        <p:nvSpPr>
          <p:cNvPr id="7" name="Title 6">
            <a:extLst>
              <a:ext uri="{FF2B5EF4-FFF2-40B4-BE49-F238E27FC236}">
                <a16:creationId xmlns:a16="http://schemas.microsoft.com/office/drawing/2014/main" id="{7665996D-C1FD-4A81-B2B9-24394E6C4070}"/>
              </a:ext>
            </a:extLst>
          </p:cNvPr>
          <p:cNvSpPr>
            <a:spLocks noGrp="1"/>
          </p:cNvSpPr>
          <p:nvPr>
            <p:ph type="title"/>
          </p:nvPr>
        </p:nvSpPr>
        <p:spPr/>
        <p:txBody>
          <a:bodyPr>
            <a:normAutofit/>
          </a:bodyPr>
          <a:lstStyle/>
          <a:p>
            <a:r>
              <a:rPr lang="en-US"/>
              <a:t>China targeting carbon neutrality in 2060</a:t>
            </a:r>
            <a:endParaRPr lang="en-GB"/>
          </a:p>
        </p:txBody>
      </p:sp>
      <p:pic>
        <p:nvPicPr>
          <p:cNvPr id="4" name="Picture 3">
            <a:extLst>
              <a:ext uri="{FF2B5EF4-FFF2-40B4-BE49-F238E27FC236}">
                <a16:creationId xmlns:a16="http://schemas.microsoft.com/office/drawing/2014/main" id="{AC17B795-DD85-436A-8EB4-D177804EEEA7}"/>
              </a:ext>
            </a:extLst>
          </p:cNvPr>
          <p:cNvPicPr>
            <a:picLocks noChangeAspect="1"/>
          </p:cNvPicPr>
          <p:nvPr/>
        </p:nvPicPr>
        <p:blipFill rotWithShape="1">
          <a:blip r:embed="rId2"/>
          <a:srcRect l="6949"/>
          <a:stretch/>
        </p:blipFill>
        <p:spPr>
          <a:xfrm>
            <a:off x="2466975" y="3141146"/>
            <a:ext cx="6342843" cy="3361253"/>
          </a:xfrm>
          <a:prstGeom prst="rect">
            <a:avLst/>
          </a:prstGeom>
        </p:spPr>
      </p:pic>
      <p:sp>
        <p:nvSpPr>
          <p:cNvPr id="2" name="Rectangle 3">
            <a:extLst>
              <a:ext uri="{FF2B5EF4-FFF2-40B4-BE49-F238E27FC236}">
                <a16:creationId xmlns:a16="http://schemas.microsoft.com/office/drawing/2014/main" id="{306CDD35-DD0A-45B8-B0E6-8256590386DF}"/>
              </a:ext>
            </a:extLst>
          </p:cNvPr>
          <p:cNvSpPr>
            <a:spLocks noChangeArrowheads="1"/>
          </p:cNvSpPr>
          <p:nvPr/>
        </p:nvSpPr>
        <p:spPr bwMode="auto">
          <a:xfrm>
            <a:off x="673957" y="6489465"/>
            <a:ext cx="476626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altLang="en-US" sz="800">
                <a:solidFill>
                  <a:prstClr val="black"/>
                </a:solidFill>
                <a:latin typeface="+mn-lt"/>
              </a:rPr>
              <a:t>Sources: BP, Bloomberg, Guinness Global Investors estimates. </a:t>
            </a:r>
            <a:r>
              <a:rPr lang="en-US" sz="800" i="0">
                <a:solidFill>
                  <a:prstClr val="black"/>
                </a:solidFill>
                <a:latin typeface="+mn-lt"/>
                <a:ea typeface="ＭＳ Ｐゴシック" pitchFamily="-84" charset="-128"/>
              </a:rPr>
              <a:t>Data sourced 30.06.2022</a:t>
            </a:r>
            <a:endParaRPr lang="en-GB" altLang="en-US" sz="800">
              <a:solidFill>
                <a:prstClr val="black"/>
              </a:solidFill>
              <a:latin typeface="+mn-lt"/>
            </a:endParaRPr>
          </a:p>
        </p:txBody>
      </p:sp>
      <p:sp>
        <p:nvSpPr>
          <p:cNvPr id="11" name="TextBox 10">
            <a:extLst>
              <a:ext uri="{FF2B5EF4-FFF2-40B4-BE49-F238E27FC236}">
                <a16:creationId xmlns:a16="http://schemas.microsoft.com/office/drawing/2014/main" id="{08D4899B-D03B-4C1A-B2CB-1D9730E65106}"/>
              </a:ext>
            </a:extLst>
          </p:cNvPr>
          <p:cNvSpPr txBox="1"/>
          <p:nvPr/>
        </p:nvSpPr>
        <p:spPr>
          <a:xfrm>
            <a:off x="9064648" y="3566215"/>
            <a:ext cx="2789214" cy="2694081"/>
          </a:xfrm>
          <a:prstGeom prst="rect">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lvl1pPr marL="171450" indent="-171450" eaLnBrk="1" latinLnBrk="0" hangingPunct="1">
              <a:lnSpc>
                <a:spcPct val="150000"/>
              </a:lnSpc>
              <a:buFont typeface="Arial" panose="020B0604020202020204" pitchFamily="34" charset="0"/>
              <a:buChar char="•"/>
              <a:defRPr sz="1600">
                <a:solidFill>
                  <a:schemeClr val="tx2"/>
                </a:solidFill>
                <a:latin typeface="+mn-lt"/>
                <a:ea typeface="+mn-ea"/>
              </a:defRPr>
            </a:lvl1pPr>
            <a:lvl2pPr lvl="1" indent="-228600" eaLnBrk="1" latinLnBrk="0" hangingPunct="1">
              <a:lnSpc>
                <a:spcPct val="150000"/>
              </a:lnSpc>
              <a:buFont typeface="Arial" panose="020B0604020202020204" pitchFamily="34" charset="0"/>
              <a:buChar char="•"/>
              <a:defRPr sz="1600">
                <a:solidFill>
                  <a:schemeClr val="tx2"/>
                </a:solidFill>
                <a:latin typeface="+mn-lt"/>
                <a:ea typeface="+mn-ea"/>
              </a:defRPr>
            </a:lvl2pPr>
            <a:lvl3pPr marL="1143000" indent="-228600" defTabSz="914400" eaLnBrk="1" latinLnBrk="0" hangingPunct="1">
              <a:lnSpc>
                <a:spcPct val="90000"/>
              </a:lnSpc>
              <a:spcBef>
                <a:spcPts val="500"/>
              </a:spcBef>
              <a:buFont typeface="Arial" panose="020B0604020202020204" pitchFamily="34" charset="0"/>
              <a:buChar char="•"/>
              <a:defRPr sz="1800">
                <a:solidFill>
                  <a:schemeClr val="tx2"/>
                </a:solidFill>
                <a:latin typeface="+mn-lt"/>
                <a:ea typeface="+mn-ea"/>
              </a:defRPr>
            </a:lvl3pPr>
            <a:lvl4pPr marL="1600200" indent="-228600" defTabSz="914400" eaLnBrk="1" latinLnBrk="0" hangingPunct="1">
              <a:lnSpc>
                <a:spcPct val="90000"/>
              </a:lnSpc>
              <a:spcBef>
                <a:spcPts val="500"/>
              </a:spcBef>
              <a:buFont typeface="Arial" panose="020B0604020202020204" pitchFamily="34" charset="0"/>
              <a:buChar char="•"/>
              <a:defRPr sz="1600">
                <a:solidFill>
                  <a:schemeClr val="tx2"/>
                </a:solidFill>
                <a:latin typeface="+mn-lt"/>
                <a:ea typeface="+mn-ea"/>
              </a:defRPr>
            </a:lvl4pPr>
            <a:lvl5pPr marL="2057400" indent="-228600" defTabSz="914400" eaLnBrk="1" latinLnBrk="0" hangingPunct="1">
              <a:lnSpc>
                <a:spcPct val="90000"/>
              </a:lnSpc>
              <a:spcBef>
                <a:spcPts val="500"/>
              </a:spcBef>
              <a:buFont typeface="Arial" panose="020B0604020202020204" pitchFamily="34" charset="0"/>
              <a:buChar char="•"/>
              <a:defRPr sz="1600">
                <a:solidFill>
                  <a:schemeClr val="tx2"/>
                </a:solidFill>
                <a:latin typeface="+mn-lt"/>
                <a:ea typeface="+mn-ea"/>
              </a:defRPr>
            </a:lvl5pPr>
            <a:lvl6pPr marL="2514600" indent="-228600">
              <a:lnSpc>
                <a:spcPct val="90000"/>
              </a:lnSpc>
              <a:spcBef>
                <a:spcPts val="500"/>
              </a:spcBef>
              <a:buFont typeface="Arial" panose="020B0604020202020204" pitchFamily="34" charset="0"/>
              <a:buChar char="•"/>
              <a:defRPr sz="1800">
                <a:solidFill>
                  <a:schemeClr val="lt1"/>
                </a:solidFill>
                <a:latin typeface="+mn-lt"/>
                <a:ea typeface="+mn-ea"/>
              </a:defRPr>
            </a:lvl6pPr>
            <a:lvl7pPr marL="2971800" indent="-228600">
              <a:lnSpc>
                <a:spcPct val="90000"/>
              </a:lnSpc>
              <a:spcBef>
                <a:spcPts val="500"/>
              </a:spcBef>
              <a:buFont typeface="Arial" panose="020B0604020202020204" pitchFamily="34" charset="0"/>
              <a:buChar char="•"/>
              <a:defRPr sz="1800">
                <a:solidFill>
                  <a:schemeClr val="lt1"/>
                </a:solidFill>
                <a:latin typeface="+mn-lt"/>
                <a:ea typeface="+mn-ea"/>
              </a:defRPr>
            </a:lvl7pPr>
            <a:lvl8pPr marL="3429000" indent="-228600">
              <a:lnSpc>
                <a:spcPct val="90000"/>
              </a:lnSpc>
              <a:spcBef>
                <a:spcPts val="500"/>
              </a:spcBef>
              <a:buFont typeface="Arial" panose="020B0604020202020204" pitchFamily="34" charset="0"/>
              <a:buChar char="•"/>
              <a:defRPr sz="1800">
                <a:solidFill>
                  <a:schemeClr val="lt1"/>
                </a:solidFill>
                <a:latin typeface="+mn-lt"/>
                <a:ea typeface="+mn-ea"/>
              </a:defRPr>
            </a:lvl8pPr>
            <a:lvl9pPr marL="3886200" indent="-228600">
              <a:lnSpc>
                <a:spcPct val="90000"/>
              </a:lnSpc>
              <a:spcBef>
                <a:spcPts val="500"/>
              </a:spcBef>
              <a:buFont typeface="Arial" panose="020B0604020202020204" pitchFamily="34" charset="0"/>
              <a:buChar char="•"/>
              <a:defRPr sz="1800">
                <a:solidFill>
                  <a:schemeClr val="lt1"/>
                </a:solidFill>
                <a:latin typeface="+mn-lt"/>
                <a:ea typeface="+mn-ea"/>
              </a:defRPr>
            </a:lvl9pPr>
          </a:lstStyle>
          <a:p>
            <a:r>
              <a:rPr lang="en-GB" sz="1400"/>
              <a:t>Implications for power generation:</a:t>
            </a:r>
          </a:p>
          <a:p>
            <a:pPr lvl="1"/>
            <a:r>
              <a:rPr lang="en-GB" sz="1400"/>
              <a:t>Solar installed capacity to increase 12x</a:t>
            </a:r>
          </a:p>
          <a:p>
            <a:pPr lvl="1"/>
            <a:r>
              <a:rPr lang="en-GB" sz="1400"/>
              <a:t>Wind installed capacity to increase 8x</a:t>
            </a:r>
          </a:p>
          <a:p>
            <a:pPr lvl="1"/>
            <a:r>
              <a:rPr lang="en-GB" sz="1400"/>
              <a:t>Nuclear installed capacity to increase 4x</a:t>
            </a:r>
          </a:p>
        </p:txBody>
      </p:sp>
      <p:sp>
        <p:nvSpPr>
          <p:cNvPr id="13" name="Text Placeholder 3">
            <a:extLst>
              <a:ext uri="{FF2B5EF4-FFF2-40B4-BE49-F238E27FC236}">
                <a16:creationId xmlns:a16="http://schemas.microsoft.com/office/drawing/2014/main" id="{811ED265-6144-48B4-A5E5-21BF9E7D3863}"/>
              </a:ext>
            </a:extLst>
          </p:cNvPr>
          <p:cNvSpPr>
            <a:spLocks noGrp="1"/>
          </p:cNvSpPr>
          <p:nvPr>
            <p:ph type="body" sz="quarter" idx="13"/>
          </p:nvPr>
        </p:nvSpPr>
        <p:spPr>
          <a:xfrm>
            <a:off x="838200" y="93663"/>
            <a:ext cx="10515600" cy="201612"/>
          </a:xfrm>
        </p:spPr>
        <p:txBody>
          <a:bodyPr/>
          <a:lstStyle/>
          <a:p>
            <a:r>
              <a:rPr lang="en-US"/>
              <a:t>Energy transition policy</a:t>
            </a:r>
          </a:p>
        </p:txBody>
      </p:sp>
    </p:spTree>
    <p:extLst>
      <p:ext uri="{BB962C8B-B14F-4D97-AF65-F5344CB8AC3E}">
        <p14:creationId xmlns:p14="http://schemas.microsoft.com/office/powerpoint/2010/main" val="136364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0F1A4DB-81B7-4207-A946-E0F6F62A9B53}"/>
              </a:ext>
            </a:extLst>
          </p:cNvPr>
          <p:cNvSpPr>
            <a:spLocks noGrp="1"/>
          </p:cNvSpPr>
          <p:nvPr>
            <p:ph idx="1"/>
          </p:nvPr>
        </p:nvSpPr>
        <p:spPr>
          <a:xfrm>
            <a:off x="838200" y="1247775"/>
            <a:ext cx="10515600" cy="2181225"/>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normAutofit lnSpcReduction="10000"/>
          </a:bodyPr>
          <a:lstStyle/>
          <a:p>
            <a:pPr marL="285750" indent="-285750" defTabSz="457200" fontAlgn="base">
              <a:lnSpc>
                <a:spcPct val="150000"/>
              </a:lnSpc>
              <a:spcBef>
                <a:spcPct val="0"/>
              </a:spcBef>
              <a:spcAft>
                <a:spcPct val="0"/>
              </a:spcAft>
            </a:pPr>
            <a:r>
              <a:rPr lang="en-GB" sz="1600"/>
              <a:t>The Guinness Sustainable Energy Fund prioritises returns whilst delivering concentrated exposure to companies playing a key role in global de-carbonisation</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a:t>The Fund’s holdings map most directly to four of the UN’s sustainable development goals</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a:t>The Fund is classified as Article 9 for the purpose of the EU SFDR</a:t>
            </a:r>
          </a:p>
          <a:p>
            <a:pPr marL="285750" indent="-285750" defTabSz="457200" fontAlgn="base">
              <a:lnSpc>
                <a:spcPct val="150000"/>
              </a:lnSpc>
              <a:spcBef>
                <a:spcPct val="0"/>
              </a:spcBef>
              <a:spcAft>
                <a:spcPct val="0"/>
              </a:spcAft>
            </a:pPr>
            <a:endParaRPr lang="en-GB" sz="1600"/>
          </a:p>
        </p:txBody>
      </p:sp>
      <p:sp>
        <p:nvSpPr>
          <p:cNvPr id="2" name="Slide Number Placeholder 1">
            <a:extLst>
              <a:ext uri="{FF2B5EF4-FFF2-40B4-BE49-F238E27FC236}">
                <a16:creationId xmlns:a16="http://schemas.microsoft.com/office/drawing/2014/main" id="{5E44B817-E61D-4C8D-A2C0-4A6F9632E22D}"/>
              </a:ext>
            </a:extLst>
          </p:cNvPr>
          <p:cNvSpPr>
            <a:spLocks noGrp="1"/>
          </p:cNvSpPr>
          <p:nvPr>
            <p:ph type="sldNum" sz="quarter" idx="12"/>
          </p:nvPr>
        </p:nvSpPr>
        <p:spPr>
          <a:prstGeom prst="rect">
            <a:avLst/>
          </a:prstGeom>
        </p:spPr>
        <p:txBody>
          <a:bodyPr/>
          <a:lstStyle/>
          <a:p>
            <a:pPr>
              <a:defRPr/>
            </a:pPr>
            <a:fld id="{2B3F05D1-5E67-4DAC-9E2A-7161238B5B62}" type="slidenum">
              <a:rPr lang="en-US" altLang="en-US" smtClean="0"/>
              <a:pPr>
                <a:defRPr/>
              </a:pPr>
              <a:t>5</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normAutofit fontScale="90000"/>
          </a:bodyPr>
          <a:lstStyle/>
          <a:p>
            <a:pPr eaLnBrk="1" hangingPunct="1"/>
            <a:r>
              <a:rPr lang="en-GB" altLang="en-US" dirty="0"/>
              <a:t>Our investing solution to the Sustainable Energy transition</a:t>
            </a:r>
            <a:endParaRPr lang="en-US" altLang="en-US" dirty="0"/>
          </a:p>
        </p:txBody>
      </p:sp>
      <p:sp>
        <p:nvSpPr>
          <p:cNvPr id="13" name="Text Placeholder 12">
            <a:extLst>
              <a:ext uri="{FF2B5EF4-FFF2-40B4-BE49-F238E27FC236}">
                <a16:creationId xmlns:a16="http://schemas.microsoft.com/office/drawing/2014/main" id="{1BF93231-1CAA-4658-BCBC-FB865A70DC83}"/>
              </a:ext>
            </a:extLst>
          </p:cNvPr>
          <p:cNvSpPr>
            <a:spLocks noGrp="1"/>
          </p:cNvSpPr>
          <p:nvPr>
            <p:ph type="body" sz="quarter" idx="13"/>
          </p:nvPr>
        </p:nvSpPr>
        <p:spPr/>
        <p:txBody>
          <a:bodyPr/>
          <a:lstStyle/>
          <a:p>
            <a:r>
              <a:rPr lang="en-US" dirty="0"/>
              <a:t>Guinness Sustainable Energy Fund	</a:t>
            </a:r>
          </a:p>
          <a:p>
            <a:endParaRPr lang="en-GB" dirty="0"/>
          </a:p>
        </p:txBody>
      </p:sp>
      <p:grpSp>
        <p:nvGrpSpPr>
          <p:cNvPr id="14" name="Group 13">
            <a:extLst>
              <a:ext uri="{FF2B5EF4-FFF2-40B4-BE49-F238E27FC236}">
                <a16:creationId xmlns:a16="http://schemas.microsoft.com/office/drawing/2014/main" id="{08616023-01FC-445F-820B-BAD13C050FD6}"/>
              </a:ext>
            </a:extLst>
          </p:cNvPr>
          <p:cNvGrpSpPr>
            <a:grpSpLocks noChangeAspect="1"/>
          </p:cNvGrpSpPr>
          <p:nvPr/>
        </p:nvGrpSpPr>
        <p:grpSpPr>
          <a:xfrm>
            <a:off x="2093497" y="4040122"/>
            <a:ext cx="7062135" cy="1751077"/>
            <a:chOff x="2417347" y="3678173"/>
            <a:chExt cx="4359852" cy="1081038"/>
          </a:xfrm>
        </p:grpSpPr>
        <p:pic>
          <p:nvPicPr>
            <p:cNvPr id="4" name="Picture 3">
              <a:extLst>
                <a:ext uri="{FF2B5EF4-FFF2-40B4-BE49-F238E27FC236}">
                  <a16:creationId xmlns:a16="http://schemas.microsoft.com/office/drawing/2014/main" id="{11DE9DFD-F2CB-44D2-A9B1-C5F4BE1FB243}"/>
                </a:ext>
              </a:extLst>
            </p:cNvPr>
            <p:cNvPicPr>
              <a:picLocks noChangeAspect="1"/>
            </p:cNvPicPr>
            <p:nvPr/>
          </p:nvPicPr>
          <p:blipFill>
            <a:blip r:embed="rId3"/>
            <a:stretch>
              <a:fillRect/>
            </a:stretch>
          </p:blipFill>
          <p:spPr>
            <a:xfrm>
              <a:off x="2417347" y="3678173"/>
              <a:ext cx="1123254" cy="1081038"/>
            </a:xfrm>
            <a:prstGeom prst="rect">
              <a:avLst/>
            </a:prstGeom>
          </p:spPr>
        </p:pic>
        <p:pic>
          <p:nvPicPr>
            <p:cNvPr id="5" name="Picture 4">
              <a:extLst>
                <a:ext uri="{FF2B5EF4-FFF2-40B4-BE49-F238E27FC236}">
                  <a16:creationId xmlns:a16="http://schemas.microsoft.com/office/drawing/2014/main" id="{04D7D0E6-646D-44B1-9EB7-C261AA899E35}"/>
                </a:ext>
              </a:extLst>
            </p:cNvPr>
            <p:cNvPicPr>
              <a:picLocks noChangeAspect="1"/>
            </p:cNvPicPr>
            <p:nvPr/>
          </p:nvPicPr>
          <p:blipFill>
            <a:blip r:embed="rId4"/>
            <a:stretch>
              <a:fillRect/>
            </a:stretch>
          </p:blipFill>
          <p:spPr>
            <a:xfrm>
              <a:off x="3486617" y="3678173"/>
              <a:ext cx="1130140" cy="1081038"/>
            </a:xfrm>
            <a:prstGeom prst="rect">
              <a:avLst/>
            </a:prstGeom>
          </p:spPr>
        </p:pic>
        <p:pic>
          <p:nvPicPr>
            <p:cNvPr id="8" name="Picture 7">
              <a:extLst>
                <a:ext uri="{FF2B5EF4-FFF2-40B4-BE49-F238E27FC236}">
                  <a16:creationId xmlns:a16="http://schemas.microsoft.com/office/drawing/2014/main" id="{ABE647EE-56C4-43D2-95E0-6B7E855C5AD2}"/>
                </a:ext>
              </a:extLst>
            </p:cNvPr>
            <p:cNvPicPr>
              <a:picLocks noChangeAspect="1"/>
            </p:cNvPicPr>
            <p:nvPr/>
          </p:nvPicPr>
          <p:blipFill rotWithShape="1">
            <a:blip r:embed="rId5"/>
            <a:srcRect t="1822"/>
            <a:stretch/>
          </p:blipFill>
          <p:spPr>
            <a:xfrm>
              <a:off x="4609872" y="3697867"/>
              <a:ext cx="1090411" cy="1061344"/>
            </a:xfrm>
            <a:prstGeom prst="rect">
              <a:avLst/>
            </a:prstGeom>
          </p:spPr>
        </p:pic>
        <p:pic>
          <p:nvPicPr>
            <p:cNvPr id="9" name="Picture 8">
              <a:extLst>
                <a:ext uri="{FF2B5EF4-FFF2-40B4-BE49-F238E27FC236}">
                  <a16:creationId xmlns:a16="http://schemas.microsoft.com/office/drawing/2014/main" id="{13064456-F20F-4FC2-90D4-5449E8753F1E}"/>
                </a:ext>
              </a:extLst>
            </p:cNvPr>
            <p:cNvPicPr>
              <a:picLocks noChangeAspect="1"/>
            </p:cNvPicPr>
            <p:nvPr/>
          </p:nvPicPr>
          <p:blipFill>
            <a:blip r:embed="rId6"/>
            <a:stretch>
              <a:fillRect/>
            </a:stretch>
          </p:blipFill>
          <p:spPr>
            <a:xfrm>
              <a:off x="5700282" y="3697867"/>
              <a:ext cx="1076917" cy="1061344"/>
            </a:xfrm>
            <a:prstGeom prst="rect">
              <a:avLst/>
            </a:prstGeom>
          </p:spPr>
        </p:pic>
      </p:grpSp>
    </p:spTree>
    <p:extLst>
      <p:ext uri="{BB962C8B-B14F-4D97-AF65-F5344CB8AC3E}">
        <p14:creationId xmlns:p14="http://schemas.microsoft.com/office/powerpoint/2010/main" val="1428914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1B2495-3AD0-4DCB-9AA3-EE66D7F2939A}"/>
              </a:ext>
            </a:extLst>
          </p:cNvPr>
          <p:cNvSpPr>
            <a:spLocks noGrp="1"/>
          </p:cNvSpPr>
          <p:nvPr>
            <p:ph idx="1"/>
          </p:nvPr>
        </p:nvSpPr>
        <p:spPr>
          <a:xfrm>
            <a:off x="333375" y="952282"/>
            <a:ext cx="11525250" cy="1779039"/>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defTabSz="457200" fontAlgn="base">
              <a:lnSpc>
                <a:spcPct val="150000"/>
              </a:lnSpc>
              <a:spcBef>
                <a:spcPct val="0"/>
              </a:spcBef>
              <a:spcAft>
                <a:spcPct val="0"/>
              </a:spcAft>
            </a:pPr>
            <a:r>
              <a:rPr lang="en-GB" sz="1600"/>
              <a:t>The European Green Deal makes Europe climate neutral in 2050, targeting a 50-55% reduction by 2030</a:t>
            </a:r>
          </a:p>
          <a:p>
            <a:pPr marL="457200" lvl="1" defTabSz="457200" fontAlgn="base">
              <a:lnSpc>
                <a:spcPct val="150000"/>
              </a:lnSpc>
              <a:spcBef>
                <a:spcPct val="0"/>
              </a:spcBef>
              <a:spcAft>
                <a:spcPct val="0"/>
              </a:spcAft>
            </a:pPr>
            <a:r>
              <a:rPr lang="en-GB" sz="1400" b="1"/>
              <a:t>A more efficient and “circular” energy system </a:t>
            </a:r>
            <a:r>
              <a:rPr lang="en-GB" sz="1400"/>
              <a:t>ensuring efficiency and full utilisation of the energy system</a:t>
            </a:r>
          </a:p>
          <a:p>
            <a:pPr marL="457200" lvl="1" defTabSz="457200" fontAlgn="base">
              <a:lnSpc>
                <a:spcPct val="150000"/>
              </a:lnSpc>
              <a:spcBef>
                <a:spcPct val="0"/>
              </a:spcBef>
              <a:spcAft>
                <a:spcPct val="0"/>
              </a:spcAft>
            </a:pPr>
            <a:r>
              <a:rPr lang="en-GB" sz="1400" b="1"/>
              <a:t>Greater generation of renewable power </a:t>
            </a:r>
            <a:r>
              <a:rPr lang="en-GB" sz="1400"/>
              <a:t>and consumption of electricity in buildings, transport and industry</a:t>
            </a:r>
          </a:p>
          <a:p>
            <a:pPr marL="457200" lvl="1" defTabSz="457200" fontAlgn="base">
              <a:lnSpc>
                <a:spcPct val="150000"/>
              </a:lnSpc>
              <a:spcBef>
                <a:spcPct val="0"/>
              </a:spcBef>
              <a:spcAft>
                <a:spcPct val="0"/>
              </a:spcAft>
            </a:pPr>
            <a:r>
              <a:rPr lang="en-GB" sz="1400" b="1"/>
              <a:t>Promotion of renewable and low-carbon fuels </a:t>
            </a:r>
            <a:r>
              <a:rPr lang="en-GB" sz="1400"/>
              <a:t>to de-carbonise ‘hard to de-carbonise’ sectors and industries</a:t>
            </a:r>
          </a:p>
          <a:p>
            <a:pPr marL="457200" lvl="1" defTabSz="457200" fontAlgn="base">
              <a:lnSpc>
                <a:spcPct val="150000"/>
              </a:lnSpc>
              <a:spcBef>
                <a:spcPct val="0"/>
              </a:spcBef>
              <a:spcAft>
                <a:spcPct val="0"/>
              </a:spcAft>
            </a:pPr>
            <a:r>
              <a:rPr lang="en-GB" sz="1400" b="1"/>
              <a:t>Adapt to an integrated energy system driven </a:t>
            </a:r>
            <a:r>
              <a:rPr lang="en-GB" sz="1400"/>
              <a:t>by infrastructure, smart grid and the adoption of hydrogen</a:t>
            </a:r>
          </a:p>
          <a:p>
            <a:pPr marL="171450" indent="-171450" defTabSz="457200" fontAlgn="base">
              <a:lnSpc>
                <a:spcPct val="150000"/>
              </a:lnSpc>
              <a:spcBef>
                <a:spcPct val="0"/>
              </a:spcBef>
              <a:spcAft>
                <a:spcPct val="0"/>
              </a:spcAft>
            </a:pPr>
            <a:endParaRPr lang="en-GB" sz="1600"/>
          </a:p>
        </p:txBody>
      </p:sp>
      <p:sp>
        <p:nvSpPr>
          <p:cNvPr id="7" name="Slide Number Placeholder 6">
            <a:extLst>
              <a:ext uri="{FF2B5EF4-FFF2-40B4-BE49-F238E27FC236}">
                <a16:creationId xmlns:a16="http://schemas.microsoft.com/office/drawing/2014/main" id="{4FEA232F-71F7-4C19-9E05-1DD7E24ABD30}"/>
              </a:ext>
            </a:extLst>
          </p:cNvPr>
          <p:cNvSpPr>
            <a:spLocks noGrp="1"/>
          </p:cNvSpPr>
          <p:nvPr>
            <p:ph type="sldNum" sz="quarter" idx="12"/>
          </p:nvPr>
        </p:nvSpPr>
        <p:spPr/>
        <p:txBody>
          <a:bodyPr/>
          <a:lstStyle/>
          <a:p>
            <a:pPr>
              <a:defRPr/>
            </a:pPr>
            <a:fld id="{2B3F05D1-5E67-4DAC-9E2A-7161238B5B62}" type="slidenum">
              <a:rPr lang="en-US" altLang="en-US" smtClean="0"/>
              <a:pPr>
                <a:defRPr/>
              </a:pPr>
              <a:t>59</a:t>
            </a:fld>
            <a:endParaRPr lang="en-US" altLang="en-US"/>
          </a:p>
        </p:txBody>
      </p:sp>
      <p:sp>
        <p:nvSpPr>
          <p:cNvPr id="5" name="Title 1">
            <a:extLst>
              <a:ext uri="{FF2B5EF4-FFF2-40B4-BE49-F238E27FC236}">
                <a16:creationId xmlns:a16="http://schemas.microsoft.com/office/drawing/2014/main" id="{42D63CEF-E94F-43D8-83D0-E750A2A02FA0}"/>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pPr eaLnBrk="1" hangingPunct="1"/>
            <a:r>
              <a:rPr lang="en-US" dirty="0"/>
              <a:t>The European “Green Deal”</a:t>
            </a:r>
            <a:endParaRPr lang="en-GB" dirty="0"/>
          </a:p>
        </p:txBody>
      </p:sp>
      <p:sp>
        <p:nvSpPr>
          <p:cNvPr id="4" name="Rectangle 2">
            <a:extLst>
              <a:ext uri="{FF2B5EF4-FFF2-40B4-BE49-F238E27FC236}">
                <a16:creationId xmlns:a16="http://schemas.microsoft.com/office/drawing/2014/main" id="{91C9D015-35C3-4B9E-B541-214A4DFE2CE3}"/>
              </a:ext>
            </a:extLst>
          </p:cNvPr>
          <p:cNvSpPr>
            <a:spLocks noChangeArrowheads="1"/>
          </p:cNvSpPr>
          <p:nvPr/>
        </p:nvSpPr>
        <p:spPr bwMode="auto">
          <a:xfrm>
            <a:off x="211160" y="2817567"/>
            <a:ext cx="53704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a:r>
              <a:rPr lang="en-GB" altLang="en-US" b="1" u="sng">
                <a:latin typeface="Calibri" panose="020F0502020204030204" pitchFamily="34" charset="0"/>
              </a:rPr>
              <a:t>Transition from a linear to an integrated energy system</a:t>
            </a:r>
            <a:br>
              <a:rPr lang="en-GB" altLang="en-US" sz="750" b="1">
                <a:latin typeface="Times New Roman" panose="02020603050405020304" pitchFamily="18" charset="0"/>
                <a:ea typeface="Calibri" panose="020F0502020204030204" pitchFamily="34" charset="0"/>
                <a:cs typeface="Times New Roman" panose="02020603050405020304" pitchFamily="18" charset="0"/>
              </a:rPr>
            </a:br>
            <a:endParaRPr lang="en-GB" altLang="en-US" sz="1350">
              <a:latin typeface="Arial" panose="020B0604020202020204" pitchFamily="34" charset="0"/>
            </a:endParaRPr>
          </a:p>
        </p:txBody>
      </p:sp>
      <p:pic>
        <p:nvPicPr>
          <p:cNvPr id="1025" name="Picture 1">
            <a:extLst>
              <a:ext uri="{FF2B5EF4-FFF2-40B4-BE49-F238E27FC236}">
                <a16:creationId xmlns:a16="http://schemas.microsoft.com/office/drawing/2014/main" id="{92837953-1451-47CB-BA18-DE7863CA3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61" y="3157656"/>
            <a:ext cx="5370445" cy="31121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D1F4E05-6579-4B3B-8A9C-2D2DDB850063}"/>
              </a:ext>
            </a:extLst>
          </p:cNvPr>
          <p:cNvSpPr>
            <a:spLocks noChangeArrowheads="1"/>
          </p:cNvSpPr>
          <p:nvPr/>
        </p:nvSpPr>
        <p:spPr bwMode="auto">
          <a:xfrm>
            <a:off x="511198" y="6482241"/>
            <a:ext cx="41054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altLang="en-US" sz="800">
                <a:solidFill>
                  <a:prstClr val="black"/>
                </a:solidFill>
                <a:latin typeface="+mn-lt"/>
              </a:rPr>
              <a:t>Source: European Commission. </a:t>
            </a:r>
            <a:r>
              <a:rPr lang="en-US" sz="800" i="0">
                <a:solidFill>
                  <a:prstClr val="black"/>
                </a:solidFill>
                <a:latin typeface="+mn-lt"/>
                <a:ea typeface="ＭＳ Ｐゴシック" pitchFamily="-84" charset="-128"/>
              </a:rPr>
              <a:t>Data sourced 30.06.2022</a:t>
            </a:r>
            <a:endParaRPr lang="en-GB" altLang="en-US" sz="800">
              <a:solidFill>
                <a:prstClr val="black"/>
              </a:solidFill>
              <a:latin typeface="+mn-lt"/>
            </a:endParaRPr>
          </a:p>
        </p:txBody>
      </p:sp>
      <p:sp>
        <p:nvSpPr>
          <p:cNvPr id="9" name="Rectangle 8">
            <a:extLst>
              <a:ext uri="{FF2B5EF4-FFF2-40B4-BE49-F238E27FC236}">
                <a16:creationId xmlns:a16="http://schemas.microsoft.com/office/drawing/2014/main" id="{322DE112-919A-4854-B8B5-87D186DD510F}"/>
              </a:ext>
            </a:extLst>
          </p:cNvPr>
          <p:cNvSpPr>
            <a:spLocks noChangeArrowheads="1"/>
          </p:cNvSpPr>
          <p:nvPr/>
        </p:nvSpPr>
        <p:spPr bwMode="auto">
          <a:xfrm>
            <a:off x="5855334" y="2814487"/>
            <a:ext cx="573659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a:r>
              <a:rPr lang="en-US" altLang="en-US" b="1" u="sng">
                <a:latin typeface="Calibri" panose="020F0502020204030204" pitchFamily="34" charset="0"/>
              </a:rPr>
              <a:t>EU Green Deal investment of Eur10trn (2020-2050)</a:t>
            </a:r>
            <a:endParaRPr lang="en-GB" altLang="en-US" sz="1350">
              <a:latin typeface="Arial" panose="020B0604020202020204" pitchFamily="34" charset="0"/>
            </a:endParaRPr>
          </a:p>
        </p:txBody>
      </p:sp>
      <p:pic>
        <p:nvPicPr>
          <p:cNvPr id="10" name="Picture 9">
            <a:extLst>
              <a:ext uri="{FF2B5EF4-FFF2-40B4-BE49-F238E27FC236}">
                <a16:creationId xmlns:a16="http://schemas.microsoft.com/office/drawing/2014/main" id="{8F8A2F7C-4BC7-40F0-A3BE-A70F1559FF29}"/>
              </a:ext>
            </a:extLst>
          </p:cNvPr>
          <p:cNvPicPr>
            <a:picLocks noChangeAspect="1"/>
          </p:cNvPicPr>
          <p:nvPr/>
        </p:nvPicPr>
        <p:blipFill rotWithShape="1">
          <a:blip r:embed="rId3"/>
          <a:srcRect t="22941" b="3520"/>
          <a:stretch/>
        </p:blipFill>
        <p:spPr>
          <a:xfrm>
            <a:off x="5581605" y="3157655"/>
            <a:ext cx="6010320" cy="3204623"/>
          </a:xfrm>
          <a:prstGeom prst="rect">
            <a:avLst/>
          </a:prstGeom>
        </p:spPr>
      </p:pic>
      <p:sp>
        <p:nvSpPr>
          <p:cNvPr id="11" name="Text Placeholder 3">
            <a:extLst>
              <a:ext uri="{FF2B5EF4-FFF2-40B4-BE49-F238E27FC236}">
                <a16:creationId xmlns:a16="http://schemas.microsoft.com/office/drawing/2014/main" id="{D48C63FB-B0BE-4235-906E-9102E564E5DC}"/>
              </a:ext>
            </a:extLst>
          </p:cNvPr>
          <p:cNvSpPr>
            <a:spLocks noGrp="1"/>
          </p:cNvSpPr>
          <p:nvPr>
            <p:ph type="body" sz="quarter" idx="13"/>
          </p:nvPr>
        </p:nvSpPr>
        <p:spPr>
          <a:xfrm>
            <a:off x="838200" y="93663"/>
            <a:ext cx="10515600" cy="201612"/>
          </a:xfrm>
        </p:spPr>
        <p:txBody>
          <a:bodyPr/>
          <a:lstStyle/>
          <a:p>
            <a:r>
              <a:rPr lang="en-US"/>
              <a:t>Energy transition policy</a:t>
            </a:r>
          </a:p>
        </p:txBody>
      </p:sp>
    </p:spTree>
    <p:extLst>
      <p:ext uri="{BB962C8B-B14F-4D97-AF65-F5344CB8AC3E}">
        <p14:creationId xmlns:p14="http://schemas.microsoft.com/office/powerpoint/2010/main" val="3831352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F2E4E0-6BAE-4F37-984A-DB5F3F3EFBBE}"/>
              </a:ext>
            </a:extLst>
          </p:cNvPr>
          <p:cNvPicPr>
            <a:picLocks noChangeAspect="1"/>
          </p:cNvPicPr>
          <p:nvPr/>
        </p:nvPicPr>
        <p:blipFill>
          <a:blip r:embed="rId3"/>
          <a:stretch>
            <a:fillRect/>
          </a:stretch>
        </p:blipFill>
        <p:spPr>
          <a:xfrm>
            <a:off x="246986" y="1456268"/>
            <a:ext cx="7453665" cy="4866402"/>
          </a:xfrm>
          <a:prstGeom prst="rect">
            <a:avLst/>
          </a:prstGeom>
        </p:spPr>
      </p:pic>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60</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lstStyle/>
          <a:p>
            <a:r>
              <a:rPr lang="en-US"/>
              <a:t>The influential 2021 IPCC climate report</a:t>
            </a:r>
            <a:endParaRPr lang="ru-RU"/>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511198"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IPCC, Guinness </a:t>
            </a:r>
            <a:r>
              <a:rPr lang="en-US" sz="800" i="0">
                <a:solidFill>
                  <a:prstClr val="black"/>
                </a:solidFill>
                <a:latin typeface="+mn-lt"/>
              </a:rPr>
              <a:t>Global Investors. </a:t>
            </a:r>
            <a:r>
              <a:rPr lang="en-US" sz="800" i="0">
                <a:solidFill>
                  <a:prstClr val="black"/>
                </a:solidFill>
                <a:latin typeface="+mn-lt"/>
                <a:ea typeface="ＭＳ Ｐゴシック" pitchFamily="-84" charset="-128"/>
              </a:rPr>
              <a:t>Data sourced 30.06.2022 </a:t>
            </a: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246987" y="1148293"/>
            <a:ext cx="6391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Guinness 1.5 degree and base case versus IPCC carbon emission scenarios</a:t>
            </a:r>
          </a:p>
        </p:txBody>
      </p:sp>
      <p:sp>
        <p:nvSpPr>
          <p:cNvPr id="8" name="Rectangle: Rounded Corners 7">
            <a:extLst>
              <a:ext uri="{FF2B5EF4-FFF2-40B4-BE49-F238E27FC236}">
                <a16:creationId xmlns:a16="http://schemas.microsoft.com/office/drawing/2014/main" id="{6A4C9C04-CCD6-4974-812B-8C7F0A39069E}"/>
              </a:ext>
            </a:extLst>
          </p:cNvPr>
          <p:cNvSpPr/>
          <p:nvPr/>
        </p:nvSpPr>
        <p:spPr>
          <a:xfrm>
            <a:off x="7978775" y="1148293"/>
            <a:ext cx="3765550" cy="4931148"/>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2"/>
                </a:solidFill>
              </a:rPr>
              <a:t>Five 2020-2100 scenarios linking carbon dioxide emissions to global warming temperature ranges</a:t>
            </a:r>
          </a:p>
          <a:p>
            <a:pPr marL="171450" indent="-171450">
              <a:lnSpc>
                <a:spcPct val="150000"/>
              </a:lnSpc>
              <a:buFont typeface="Arial" panose="020B0604020202020204" pitchFamily="34" charset="0"/>
              <a:buChar char="•"/>
            </a:pPr>
            <a:r>
              <a:rPr lang="en-US" sz="1600">
                <a:solidFill>
                  <a:schemeClr val="tx2"/>
                </a:solidFill>
              </a:rPr>
              <a:t>The 2100 scenarios range from 1.4° (SSP1-1.9) to 4.4° (SSP5-8.5)</a:t>
            </a:r>
          </a:p>
          <a:p>
            <a:pPr marL="171450" indent="-171450">
              <a:lnSpc>
                <a:spcPct val="150000"/>
              </a:lnSpc>
              <a:buFont typeface="Arial" panose="020B0604020202020204" pitchFamily="34" charset="0"/>
              <a:buChar char="•"/>
            </a:pPr>
            <a:r>
              <a:rPr lang="en-US" sz="1600">
                <a:solidFill>
                  <a:schemeClr val="tx2"/>
                </a:solidFill>
              </a:rPr>
              <a:t>The Guinness base case energy model sits between SSP2-4.5 and SSP1-2.6 (around 2.3°) </a:t>
            </a:r>
          </a:p>
          <a:p>
            <a:pPr marL="171450" indent="-171450">
              <a:lnSpc>
                <a:spcPct val="150000"/>
              </a:lnSpc>
              <a:buFont typeface="Arial" panose="020B0604020202020204" pitchFamily="34" charset="0"/>
              <a:buChar char="•"/>
            </a:pPr>
            <a:r>
              <a:rPr lang="en-US" sz="1600">
                <a:solidFill>
                  <a:schemeClr val="tx2"/>
                </a:solidFill>
              </a:rPr>
              <a:t>The “Guinness 1.5 degree scenario” will be very difficult to deliver on current estimates</a:t>
            </a:r>
          </a:p>
        </p:txBody>
      </p:sp>
      <p:sp>
        <p:nvSpPr>
          <p:cNvPr id="10" name="Text Placeholder 3">
            <a:extLst>
              <a:ext uri="{FF2B5EF4-FFF2-40B4-BE49-F238E27FC236}">
                <a16:creationId xmlns:a16="http://schemas.microsoft.com/office/drawing/2014/main" id="{6435C1AB-EF71-47D6-80FC-1DF8BC22E111}"/>
              </a:ext>
            </a:extLst>
          </p:cNvPr>
          <p:cNvSpPr>
            <a:spLocks noGrp="1"/>
          </p:cNvSpPr>
          <p:nvPr>
            <p:ph type="body" sz="quarter" idx="13"/>
          </p:nvPr>
        </p:nvSpPr>
        <p:spPr>
          <a:xfrm>
            <a:off x="838200" y="93663"/>
            <a:ext cx="10515600" cy="201612"/>
          </a:xfrm>
        </p:spPr>
        <p:txBody>
          <a:bodyPr/>
          <a:lstStyle/>
          <a:p>
            <a:r>
              <a:rPr lang="en-US"/>
              <a:t>Energy transition policy</a:t>
            </a:r>
          </a:p>
        </p:txBody>
      </p:sp>
    </p:spTree>
    <p:custDataLst>
      <p:tags r:id="rId1"/>
    </p:custDataLst>
    <p:extLst>
      <p:ext uri="{BB962C8B-B14F-4D97-AF65-F5344CB8AC3E}">
        <p14:creationId xmlns:p14="http://schemas.microsoft.com/office/powerpoint/2010/main" val="894400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61</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The learning rate for solar has been 28%</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Solar</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622300" y="6476784"/>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BNEF; </a:t>
            </a:r>
            <a:r>
              <a:rPr lang="en-US" sz="800" i="0" err="1">
                <a:solidFill>
                  <a:prstClr val="black"/>
                </a:solidFill>
                <a:latin typeface="+mn-lt"/>
                <a:ea typeface="ＭＳ Ｐゴシック" pitchFamily="-84" charset="-128"/>
              </a:rPr>
              <a:t>Maycock</a:t>
            </a:r>
            <a:r>
              <a:rPr lang="en-US" sz="800" i="0">
                <a:solidFill>
                  <a:prstClr val="black"/>
                </a:solidFill>
                <a:latin typeface="+mn-lt"/>
                <a:ea typeface="ＭＳ Ｐゴシック" pitchFamily="-84" charset="-128"/>
              </a:rPr>
              <a:t>;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December 2021</a:t>
            </a:r>
          </a:p>
        </p:txBody>
      </p:sp>
      <p:sp>
        <p:nvSpPr>
          <p:cNvPr id="12" name="TextBox 11">
            <a:extLst>
              <a:ext uri="{FF2B5EF4-FFF2-40B4-BE49-F238E27FC236}">
                <a16:creationId xmlns:a16="http://schemas.microsoft.com/office/drawing/2014/main" id="{460B9838-A063-427D-94BD-0BA3FE4E88AB}"/>
              </a:ext>
            </a:extLst>
          </p:cNvPr>
          <p:cNvSpPr txBox="1">
            <a:spLocks noChangeArrowheads="1"/>
          </p:cNvSpPr>
          <p:nvPr/>
        </p:nvSpPr>
        <p:spPr bwMode="auto">
          <a:xfrm>
            <a:off x="2284962" y="1129725"/>
            <a:ext cx="512426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Solar module prices (1976 – 2021)</a:t>
            </a:r>
          </a:p>
        </p:txBody>
      </p:sp>
      <p:sp>
        <p:nvSpPr>
          <p:cNvPr id="13" name="Rectangle: Rounded Corners 12">
            <a:extLst>
              <a:ext uri="{FF2B5EF4-FFF2-40B4-BE49-F238E27FC236}">
                <a16:creationId xmlns:a16="http://schemas.microsoft.com/office/drawing/2014/main" id="{BAC6F400-AF35-444D-8C6C-E7271EC7019F}"/>
              </a:ext>
            </a:extLst>
          </p:cNvPr>
          <p:cNvSpPr/>
          <p:nvPr/>
        </p:nvSpPr>
        <p:spPr>
          <a:xfrm>
            <a:off x="9086850" y="2408730"/>
            <a:ext cx="2552700" cy="2125169"/>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2"/>
                </a:solidFill>
              </a:rPr>
              <a:t>The ‘learning rate’ is the cost reduction achieved on average for every doubling of capacity</a:t>
            </a:r>
          </a:p>
        </p:txBody>
      </p:sp>
      <p:pic>
        <p:nvPicPr>
          <p:cNvPr id="14" name="Picture 1">
            <a:extLst>
              <a:ext uri="{FF2B5EF4-FFF2-40B4-BE49-F238E27FC236}">
                <a16:creationId xmlns:a16="http://schemas.microsoft.com/office/drawing/2014/main" id="{6783F9B9-6A7E-41E8-A638-8A5EA421555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13593" y="1420796"/>
            <a:ext cx="8077200" cy="50353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8789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C03BB7-2F45-464D-A392-553351574A37}"/>
              </a:ext>
            </a:extLst>
          </p:cNvPr>
          <p:cNvPicPr>
            <a:picLocks noChangeAspect="1"/>
          </p:cNvPicPr>
          <p:nvPr/>
        </p:nvPicPr>
        <p:blipFill rotWithShape="1">
          <a:blip r:embed="rId2"/>
          <a:srcRect l="6857" r="10714" b="2469"/>
          <a:stretch/>
        </p:blipFill>
        <p:spPr>
          <a:xfrm>
            <a:off x="7399640" y="1364716"/>
            <a:ext cx="1013332" cy="2756468"/>
          </a:xfrm>
          <a:prstGeom prst="rect">
            <a:avLst/>
          </a:prstGeom>
        </p:spPr>
      </p:pic>
      <p:pic>
        <p:nvPicPr>
          <p:cNvPr id="7" name="Picture 6">
            <a:extLst>
              <a:ext uri="{FF2B5EF4-FFF2-40B4-BE49-F238E27FC236}">
                <a16:creationId xmlns:a16="http://schemas.microsoft.com/office/drawing/2014/main" id="{82D6BCF7-C3FB-4C6B-A8A4-55219CDD9C59}"/>
              </a:ext>
            </a:extLst>
          </p:cNvPr>
          <p:cNvPicPr>
            <a:picLocks noChangeAspect="1"/>
          </p:cNvPicPr>
          <p:nvPr/>
        </p:nvPicPr>
        <p:blipFill rotWithShape="1">
          <a:blip r:embed="rId3"/>
          <a:srcRect l="4417" t="5858" r="3177" b="10734"/>
          <a:stretch/>
        </p:blipFill>
        <p:spPr>
          <a:xfrm>
            <a:off x="335058" y="1614991"/>
            <a:ext cx="7041812" cy="4568263"/>
          </a:xfrm>
          <a:prstGeom prst="rect">
            <a:avLst/>
          </a:prstGeom>
        </p:spPr>
      </p:pic>
      <p:sp>
        <p:nvSpPr>
          <p:cNvPr id="8" name="Rectangle 3">
            <a:extLst>
              <a:ext uri="{FF2B5EF4-FFF2-40B4-BE49-F238E27FC236}">
                <a16:creationId xmlns:a16="http://schemas.microsoft.com/office/drawing/2014/main" id="{D2144788-B7C1-4FF1-A35D-A3A37AD3AC94}"/>
              </a:ext>
            </a:extLst>
          </p:cNvPr>
          <p:cNvSpPr>
            <a:spLocks noChangeArrowheads="1"/>
          </p:cNvSpPr>
          <p:nvPr/>
        </p:nvSpPr>
        <p:spPr bwMode="auto">
          <a:xfrm>
            <a:off x="8470959" y="1032124"/>
            <a:ext cx="3463866" cy="5151130"/>
          </a:xfrm>
          <a:prstGeom prst="rect">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a:lnSpc>
                <a:spcPct val="150000"/>
              </a:lnSpc>
              <a:buFont typeface="Arial" panose="020B0604020202020204" pitchFamily="34" charset="0"/>
              <a:buChar char="•"/>
            </a:pPr>
            <a:r>
              <a:rPr lang="en-GB" altLang="en-US" sz="1600">
                <a:solidFill>
                  <a:schemeClr val="tx2"/>
                </a:solidFill>
                <a:latin typeface="+mn-lt"/>
                <a:ea typeface="+mn-ea"/>
              </a:rPr>
              <a:t>The power generated from a turbine is related to the square of the radius of the blade</a:t>
            </a:r>
          </a:p>
          <a:p>
            <a:pPr marL="171450" indent="-171450">
              <a:lnSpc>
                <a:spcPct val="150000"/>
              </a:lnSpc>
              <a:buFont typeface="Arial" panose="020B0604020202020204" pitchFamily="34" charset="0"/>
              <a:buChar char="•"/>
            </a:pPr>
            <a:endParaRPr lang="en-GB" altLang="en-US" sz="1600">
              <a:solidFill>
                <a:schemeClr val="tx2"/>
              </a:solidFill>
              <a:latin typeface="+mn-lt"/>
              <a:ea typeface="+mn-ea"/>
            </a:endParaRPr>
          </a:p>
          <a:p>
            <a:pPr marL="171450" indent="-171450">
              <a:lnSpc>
                <a:spcPct val="150000"/>
              </a:lnSpc>
              <a:buFont typeface="Arial" panose="020B0604020202020204" pitchFamily="34" charset="0"/>
              <a:buChar char="•"/>
            </a:pPr>
            <a:r>
              <a:rPr lang="en-GB" altLang="en-US" sz="1600">
                <a:solidFill>
                  <a:schemeClr val="tx2"/>
                </a:solidFill>
                <a:latin typeface="+mn-lt"/>
                <a:ea typeface="+mn-ea"/>
              </a:rPr>
              <a:t>As new turbines get bigger, efficiencies will go from around 30% in 2019 to nearly 45% by end 2030 and even higher thereafter</a:t>
            </a:r>
          </a:p>
          <a:p>
            <a:pPr marL="171450" indent="-171450">
              <a:lnSpc>
                <a:spcPct val="150000"/>
              </a:lnSpc>
              <a:buFont typeface="Arial" panose="020B0604020202020204" pitchFamily="34" charset="0"/>
              <a:buChar char="•"/>
            </a:pPr>
            <a:endParaRPr lang="en-GB" altLang="en-US" sz="1600">
              <a:solidFill>
                <a:schemeClr val="tx2"/>
              </a:solidFill>
              <a:latin typeface="+mn-lt"/>
              <a:ea typeface="+mn-ea"/>
            </a:endParaRPr>
          </a:p>
          <a:p>
            <a:pPr marL="171450" indent="-171450">
              <a:lnSpc>
                <a:spcPct val="150000"/>
              </a:lnSpc>
              <a:buFont typeface="Arial" panose="020B0604020202020204" pitchFamily="34" charset="0"/>
              <a:buChar char="•"/>
            </a:pPr>
            <a:r>
              <a:rPr lang="en-GB" altLang="en-US" sz="1600">
                <a:solidFill>
                  <a:schemeClr val="tx2"/>
                </a:solidFill>
              </a:rPr>
              <a:t>Planned </a:t>
            </a:r>
            <a:r>
              <a:rPr lang="en-GB" altLang="en-US" sz="1600">
                <a:solidFill>
                  <a:schemeClr val="tx2"/>
                </a:solidFill>
                <a:latin typeface="+mn-lt"/>
                <a:ea typeface="+mn-ea"/>
              </a:rPr>
              <a:t>turbine towers are over 150m high with each blade </a:t>
            </a:r>
            <a:r>
              <a:rPr lang="en-GB" altLang="en-US" sz="1600">
                <a:solidFill>
                  <a:schemeClr val="tx2"/>
                </a:solidFill>
              </a:rPr>
              <a:t>in excess of 100</a:t>
            </a:r>
            <a:r>
              <a:rPr lang="en-GB" altLang="en-US" sz="1600">
                <a:solidFill>
                  <a:schemeClr val="tx2"/>
                </a:solidFill>
                <a:latin typeface="+mn-lt"/>
                <a:ea typeface="+mn-ea"/>
              </a:rPr>
              <a:t>m long</a:t>
            </a:r>
          </a:p>
        </p:txBody>
      </p:sp>
      <p:sp>
        <p:nvSpPr>
          <p:cNvPr id="2" name="Slide Number Placeholder 1">
            <a:extLst>
              <a:ext uri="{FF2B5EF4-FFF2-40B4-BE49-F238E27FC236}">
                <a16:creationId xmlns:a16="http://schemas.microsoft.com/office/drawing/2014/main" id="{BB9B8773-81FE-4022-B2FC-956A23AA6BB5}"/>
              </a:ext>
            </a:extLst>
          </p:cNvPr>
          <p:cNvSpPr>
            <a:spLocks noGrp="1"/>
          </p:cNvSpPr>
          <p:nvPr>
            <p:ph type="sldNum" sz="quarter" idx="12"/>
          </p:nvPr>
        </p:nvSpPr>
        <p:spPr/>
        <p:txBody>
          <a:bodyPr/>
          <a:lstStyle/>
          <a:p>
            <a:pPr>
              <a:defRPr/>
            </a:pPr>
            <a:fld id="{2B3F05D1-5E67-4DAC-9E2A-7161238B5B62}" type="slidenum">
              <a:rPr lang="en-US" altLang="en-US" smtClean="0"/>
              <a:pPr>
                <a:defRPr/>
              </a:pPr>
              <a:t>62</a:t>
            </a:fld>
            <a:endParaRPr lang="en-US" altLang="en-US"/>
          </a:p>
        </p:txBody>
      </p:sp>
      <p:sp>
        <p:nvSpPr>
          <p:cNvPr id="10" name="Rectangle 2">
            <a:extLst>
              <a:ext uri="{FF2B5EF4-FFF2-40B4-BE49-F238E27FC236}">
                <a16:creationId xmlns:a16="http://schemas.microsoft.com/office/drawing/2014/main" id="{4E8EC427-16C1-4F4E-8E79-E4AE3838BA88}"/>
              </a:ext>
            </a:extLst>
          </p:cNvPr>
          <p:cNvSpPr>
            <a:spLocks noGrp="1" noChangeArrowheads="1"/>
          </p:cNvSpPr>
          <p:nvPr>
            <p:ph type="title"/>
          </p:nvPr>
        </p:nvSpPr>
        <p:spPr/>
        <p:txBody>
          <a:bodyPr>
            <a:normAutofit/>
          </a:bodyPr>
          <a:lstStyle/>
          <a:p>
            <a:pPr eaLnBrk="1" hangingPunct="1"/>
            <a:r>
              <a:rPr lang="en-US" altLang="en-US" dirty="0"/>
              <a:t>Wind power costs will fall as turbines get bigger</a:t>
            </a:r>
          </a:p>
        </p:txBody>
      </p:sp>
      <p:sp>
        <p:nvSpPr>
          <p:cNvPr id="5" name="Text Placeholder 4">
            <a:extLst>
              <a:ext uri="{FF2B5EF4-FFF2-40B4-BE49-F238E27FC236}">
                <a16:creationId xmlns:a16="http://schemas.microsoft.com/office/drawing/2014/main" id="{F3A51CBE-E0CD-4999-8968-FE7A7A8717BE}"/>
              </a:ext>
            </a:extLst>
          </p:cNvPr>
          <p:cNvSpPr>
            <a:spLocks noGrp="1"/>
          </p:cNvSpPr>
          <p:nvPr>
            <p:ph type="body" sz="quarter" idx="13"/>
          </p:nvPr>
        </p:nvSpPr>
        <p:spPr/>
        <p:txBody>
          <a:bodyPr/>
          <a:lstStyle/>
          <a:p>
            <a:r>
              <a:rPr lang="en-US"/>
              <a:t>Wind</a:t>
            </a:r>
          </a:p>
          <a:p>
            <a:endParaRPr lang="en-GB"/>
          </a:p>
        </p:txBody>
      </p:sp>
      <p:sp>
        <p:nvSpPr>
          <p:cNvPr id="17" name="Rectangle 3">
            <a:extLst>
              <a:ext uri="{FF2B5EF4-FFF2-40B4-BE49-F238E27FC236}">
                <a16:creationId xmlns:a16="http://schemas.microsoft.com/office/drawing/2014/main" id="{E3F70CB1-1977-457C-981B-D8B32A3C900C}"/>
              </a:ext>
            </a:extLst>
          </p:cNvPr>
          <p:cNvSpPr>
            <a:spLocks noChangeArrowheads="1"/>
          </p:cNvSpPr>
          <p:nvPr/>
        </p:nvSpPr>
        <p:spPr bwMode="auto">
          <a:xfrm>
            <a:off x="430237" y="1163031"/>
            <a:ext cx="61515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sz="1600" b="1">
                <a:latin typeface="+mn-lt"/>
              </a:rPr>
              <a:t>Onshore wind power costs since 1980 vs turbine height</a:t>
            </a:r>
          </a:p>
        </p:txBody>
      </p:sp>
      <p:sp>
        <p:nvSpPr>
          <p:cNvPr id="12" name="Rectangle 3">
            <a:extLst>
              <a:ext uri="{FF2B5EF4-FFF2-40B4-BE49-F238E27FC236}">
                <a16:creationId xmlns:a16="http://schemas.microsoft.com/office/drawing/2014/main" id="{B4AFB79B-7F1E-49FD-B083-2E17CA0B42DB}"/>
              </a:ext>
            </a:extLst>
          </p:cNvPr>
          <p:cNvSpPr>
            <a:spLocks noChangeArrowheads="1"/>
          </p:cNvSpPr>
          <p:nvPr/>
        </p:nvSpPr>
        <p:spPr bwMode="auto">
          <a:xfrm>
            <a:off x="549298" y="6502399"/>
            <a:ext cx="569448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altLang="en-US" sz="800">
                <a:solidFill>
                  <a:prstClr val="black"/>
                </a:solidFill>
                <a:latin typeface="+mn-lt"/>
              </a:rPr>
              <a:t>Source: </a:t>
            </a:r>
            <a:r>
              <a:rPr lang="en-GB" altLang="en-US" sz="800" err="1">
                <a:solidFill>
                  <a:prstClr val="black"/>
                </a:solidFill>
                <a:latin typeface="+mn-lt"/>
              </a:rPr>
              <a:t>Openenergymonitor</a:t>
            </a:r>
            <a:r>
              <a:rPr lang="en-GB" altLang="en-US" sz="800">
                <a:solidFill>
                  <a:prstClr val="black"/>
                </a:solidFill>
                <a:latin typeface="+mn-lt"/>
              </a:rPr>
              <a:t>; Guinness Global Investors estimates, </a:t>
            </a:r>
            <a:r>
              <a:rPr lang="en-GB" altLang="en-US" sz="800" i="0">
                <a:solidFill>
                  <a:prstClr val="black"/>
                </a:solidFill>
                <a:latin typeface="+mn-lt"/>
              </a:rPr>
              <a:t>data sourced 30 June 2022</a:t>
            </a:r>
            <a:endParaRPr lang="en-GB" altLang="en-US" sz="800">
              <a:solidFill>
                <a:prstClr val="black"/>
              </a:solidFill>
              <a:latin typeface="+mn-lt"/>
            </a:endParaRPr>
          </a:p>
        </p:txBody>
      </p:sp>
    </p:spTree>
    <p:extLst>
      <p:ext uri="{BB962C8B-B14F-4D97-AF65-F5344CB8AC3E}">
        <p14:creationId xmlns:p14="http://schemas.microsoft.com/office/powerpoint/2010/main" val="469841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63</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EVs: accelerating penetration</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Electric vehicles and batteries</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716517" y="6458544"/>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 US DoE (actual),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(estimates) as of December 2021</a:t>
            </a: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1730494" y="1067984"/>
            <a:ext cx="512426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Global auto, ICE and EV population to 2050</a:t>
            </a:r>
          </a:p>
        </p:txBody>
      </p:sp>
      <p:sp>
        <p:nvSpPr>
          <p:cNvPr id="8" name="Rectangle: Rounded Corners 7">
            <a:extLst>
              <a:ext uri="{FF2B5EF4-FFF2-40B4-BE49-F238E27FC236}">
                <a16:creationId xmlns:a16="http://schemas.microsoft.com/office/drawing/2014/main" id="{6A4C9C04-CCD6-4974-812B-8C7F0A39069E}"/>
              </a:ext>
            </a:extLst>
          </p:cNvPr>
          <p:cNvSpPr/>
          <p:nvPr/>
        </p:nvSpPr>
        <p:spPr>
          <a:xfrm>
            <a:off x="9086850" y="1737220"/>
            <a:ext cx="2590800" cy="4092080"/>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2"/>
                </a:solidFill>
              </a:rPr>
              <a:t>We expect EV sales to be an increasing proportion of total global vehicle sales:</a:t>
            </a:r>
          </a:p>
          <a:p>
            <a:pPr marL="171450" indent="-171450">
              <a:lnSpc>
                <a:spcPct val="150000"/>
              </a:lnSpc>
              <a:buFont typeface="Arial" panose="020B0604020202020204" pitchFamily="34" charset="0"/>
              <a:buChar char="•"/>
            </a:pPr>
            <a:endParaRPr lang="en-US" sz="1600">
              <a:solidFill>
                <a:schemeClr val="tx2"/>
              </a:solidFill>
            </a:endParaRPr>
          </a:p>
          <a:p>
            <a:pPr marL="171450" indent="-171450">
              <a:lnSpc>
                <a:spcPct val="150000"/>
              </a:lnSpc>
              <a:buFont typeface="Arial" panose="020B0604020202020204" pitchFamily="34" charset="0"/>
              <a:buChar char="•"/>
            </a:pPr>
            <a:r>
              <a:rPr lang="en-US" sz="1600">
                <a:solidFill>
                  <a:schemeClr val="tx2"/>
                </a:solidFill>
              </a:rPr>
              <a:t>20% in 2025</a:t>
            </a:r>
          </a:p>
          <a:p>
            <a:pPr marL="171450" indent="-171450">
              <a:lnSpc>
                <a:spcPct val="150000"/>
              </a:lnSpc>
              <a:buFont typeface="Arial" panose="020B0604020202020204" pitchFamily="34" charset="0"/>
              <a:buChar char="•"/>
            </a:pPr>
            <a:endParaRPr lang="en-US" sz="1600">
              <a:solidFill>
                <a:schemeClr val="tx2"/>
              </a:solidFill>
            </a:endParaRPr>
          </a:p>
          <a:p>
            <a:pPr marL="171450" indent="-171450">
              <a:lnSpc>
                <a:spcPct val="150000"/>
              </a:lnSpc>
              <a:buFont typeface="Arial" panose="020B0604020202020204" pitchFamily="34" charset="0"/>
              <a:buChar char="•"/>
            </a:pPr>
            <a:r>
              <a:rPr lang="en-US" sz="1600">
                <a:solidFill>
                  <a:schemeClr val="tx2"/>
                </a:solidFill>
              </a:rPr>
              <a:t>50% in 2030</a:t>
            </a:r>
          </a:p>
          <a:p>
            <a:pPr marL="171450" indent="-171450">
              <a:lnSpc>
                <a:spcPct val="150000"/>
              </a:lnSpc>
              <a:buFont typeface="Arial" panose="020B0604020202020204" pitchFamily="34" charset="0"/>
              <a:buChar char="•"/>
            </a:pPr>
            <a:endParaRPr lang="en-US" sz="1600">
              <a:solidFill>
                <a:schemeClr val="tx2"/>
              </a:solidFill>
            </a:endParaRPr>
          </a:p>
          <a:p>
            <a:pPr marL="171450" indent="-171450">
              <a:lnSpc>
                <a:spcPct val="150000"/>
              </a:lnSpc>
              <a:buFont typeface="Arial" panose="020B0604020202020204" pitchFamily="34" charset="0"/>
              <a:buChar char="•"/>
            </a:pPr>
            <a:r>
              <a:rPr lang="en-US" sz="1600">
                <a:solidFill>
                  <a:schemeClr val="tx2"/>
                </a:solidFill>
              </a:rPr>
              <a:t>Nearly 100% in 2040</a:t>
            </a:r>
          </a:p>
        </p:txBody>
      </p:sp>
      <p:pic>
        <p:nvPicPr>
          <p:cNvPr id="10" name="Picture 9">
            <a:extLst>
              <a:ext uri="{FF2B5EF4-FFF2-40B4-BE49-F238E27FC236}">
                <a16:creationId xmlns:a16="http://schemas.microsoft.com/office/drawing/2014/main" id="{9E1A6C19-2D27-4FF5-A4D3-0137F0B97C59}"/>
              </a:ext>
            </a:extLst>
          </p:cNvPr>
          <p:cNvPicPr>
            <a:picLocks noChangeAspect="1"/>
          </p:cNvPicPr>
          <p:nvPr/>
        </p:nvPicPr>
        <p:blipFill>
          <a:blip r:embed="rId3"/>
          <a:stretch>
            <a:fillRect/>
          </a:stretch>
        </p:blipFill>
        <p:spPr>
          <a:xfrm>
            <a:off x="581025" y="1406476"/>
            <a:ext cx="7639050" cy="4922506"/>
          </a:xfrm>
          <a:prstGeom prst="rect">
            <a:avLst/>
          </a:prstGeom>
        </p:spPr>
      </p:pic>
    </p:spTree>
    <p:custDataLst>
      <p:tags r:id="rId1"/>
    </p:custDataLst>
    <p:extLst>
      <p:ext uri="{BB962C8B-B14F-4D97-AF65-F5344CB8AC3E}">
        <p14:creationId xmlns:p14="http://schemas.microsoft.com/office/powerpoint/2010/main" val="1053073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D94C1-7545-4340-B860-252A50281C65}"/>
              </a:ext>
            </a:extLst>
          </p:cNvPr>
          <p:cNvSpPr>
            <a:spLocks noGrp="1"/>
          </p:cNvSpPr>
          <p:nvPr>
            <p:ph type="sldNum" sz="quarter" idx="12"/>
          </p:nvPr>
        </p:nvSpPr>
        <p:spPr/>
        <p:txBody>
          <a:bodyPr/>
          <a:lstStyle/>
          <a:p>
            <a:fld id="{80C09EF9-B2B1-4CDF-A903-08D723B35DB9}" type="slidenum">
              <a:rPr lang="en-GB" smtClean="0"/>
              <a:pPr/>
              <a:t>64</a:t>
            </a:fld>
            <a:endParaRPr lang="en-GB"/>
          </a:p>
        </p:txBody>
      </p:sp>
      <p:sp>
        <p:nvSpPr>
          <p:cNvPr id="3" name="Title 2">
            <a:extLst>
              <a:ext uri="{FF2B5EF4-FFF2-40B4-BE49-F238E27FC236}">
                <a16:creationId xmlns:a16="http://schemas.microsoft.com/office/drawing/2014/main" id="{A4D8FCF8-D2DC-4588-9BC2-3F32303A9EAD}"/>
              </a:ext>
            </a:extLst>
          </p:cNvPr>
          <p:cNvSpPr>
            <a:spLocks noGrp="1"/>
          </p:cNvSpPr>
          <p:nvPr>
            <p:ph type="title"/>
          </p:nvPr>
        </p:nvSpPr>
        <p:spPr/>
        <p:txBody>
          <a:bodyPr>
            <a:normAutofit/>
          </a:bodyPr>
          <a:lstStyle/>
          <a:p>
            <a:r>
              <a:rPr lang="en-US"/>
              <a:t>Batteries: demand growing at CAGR of around 20%</a:t>
            </a:r>
            <a:endParaRPr lang="ru-RU"/>
          </a:p>
        </p:txBody>
      </p:sp>
      <p:sp>
        <p:nvSpPr>
          <p:cNvPr id="4" name="Text Placeholder 3">
            <a:extLst>
              <a:ext uri="{FF2B5EF4-FFF2-40B4-BE49-F238E27FC236}">
                <a16:creationId xmlns:a16="http://schemas.microsoft.com/office/drawing/2014/main" id="{D5EE52B5-F129-4523-96C4-7C0EC867C404}"/>
              </a:ext>
            </a:extLst>
          </p:cNvPr>
          <p:cNvSpPr>
            <a:spLocks noGrp="1"/>
          </p:cNvSpPr>
          <p:nvPr>
            <p:ph type="body" sz="quarter" idx="13"/>
          </p:nvPr>
        </p:nvSpPr>
        <p:spPr/>
        <p:txBody>
          <a:bodyPr/>
          <a:lstStyle/>
          <a:p>
            <a:r>
              <a:rPr lang="en-US"/>
              <a:t>Electric vehicles and batteries</a:t>
            </a:r>
          </a:p>
        </p:txBody>
      </p:sp>
      <p:sp>
        <p:nvSpPr>
          <p:cNvPr id="6" name="Text Box 4">
            <a:extLst>
              <a:ext uri="{FF2B5EF4-FFF2-40B4-BE49-F238E27FC236}">
                <a16:creationId xmlns:a16="http://schemas.microsoft.com/office/drawing/2014/main" id="{F6BE56E8-542C-44AD-90BD-301DC7B87B71}"/>
              </a:ext>
            </a:extLst>
          </p:cNvPr>
          <p:cNvSpPr txBox="1">
            <a:spLocks noChangeArrowheads="1"/>
          </p:cNvSpPr>
          <p:nvPr/>
        </p:nvSpPr>
        <p:spPr bwMode="auto">
          <a:xfrm>
            <a:off x="716517" y="6472351"/>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Source: BNEF; Guinness </a:t>
            </a:r>
            <a:r>
              <a:rPr lang="en-US" sz="800" i="0">
                <a:solidFill>
                  <a:prstClr val="black"/>
                </a:solidFill>
                <a:latin typeface="+mn-lt"/>
              </a:rPr>
              <a:t>Global Investors</a:t>
            </a:r>
            <a:r>
              <a:rPr lang="en-US" sz="800" i="0">
                <a:solidFill>
                  <a:prstClr val="black"/>
                </a:solidFill>
                <a:latin typeface="+mn-lt"/>
                <a:ea typeface="ＭＳ Ｐゴシック" pitchFamily="-84" charset="-128"/>
              </a:rPr>
              <a:t> estimates</a:t>
            </a:r>
          </a:p>
        </p:txBody>
      </p:sp>
      <p:sp>
        <p:nvSpPr>
          <p:cNvPr id="7" name="TextBox 6">
            <a:extLst>
              <a:ext uri="{FF2B5EF4-FFF2-40B4-BE49-F238E27FC236}">
                <a16:creationId xmlns:a16="http://schemas.microsoft.com/office/drawing/2014/main" id="{EE849AD5-F3F2-4AE7-A85B-C0F36E2F75C7}"/>
              </a:ext>
            </a:extLst>
          </p:cNvPr>
          <p:cNvSpPr txBox="1">
            <a:spLocks noChangeArrowheads="1"/>
          </p:cNvSpPr>
          <p:nvPr/>
        </p:nvSpPr>
        <p:spPr bwMode="auto">
          <a:xfrm>
            <a:off x="811236" y="1204352"/>
            <a:ext cx="63220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Global Lithium-ion battery demand 2016-25E (GWh)</a:t>
            </a:r>
          </a:p>
        </p:txBody>
      </p:sp>
      <p:sp>
        <p:nvSpPr>
          <p:cNvPr id="8" name="Rectangle: Rounded Corners 7">
            <a:extLst>
              <a:ext uri="{FF2B5EF4-FFF2-40B4-BE49-F238E27FC236}">
                <a16:creationId xmlns:a16="http://schemas.microsoft.com/office/drawing/2014/main" id="{6A4C9C04-CCD6-4974-812B-8C7F0A39069E}"/>
              </a:ext>
            </a:extLst>
          </p:cNvPr>
          <p:cNvSpPr/>
          <p:nvPr/>
        </p:nvSpPr>
        <p:spPr>
          <a:xfrm>
            <a:off x="8677275" y="1600200"/>
            <a:ext cx="3124200" cy="3924299"/>
          </a:xfrm>
          <a:prstGeom prst="roundRect">
            <a:avLst>
              <a:gd name="adj" fmla="val 3087"/>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50" indent="-171450">
              <a:lnSpc>
                <a:spcPct val="150000"/>
              </a:lnSpc>
              <a:buFont typeface="Arial" panose="020B0604020202020204" pitchFamily="34" charset="0"/>
              <a:buChar char="•"/>
            </a:pPr>
            <a:r>
              <a:rPr lang="en-US" sz="1600">
                <a:solidFill>
                  <a:schemeClr val="tx2"/>
                </a:solidFill>
              </a:rPr>
              <a:t>Lithium-ion battery demand is expected to have risen by around 20% in 2021, to c.240 GWh of new capacity</a:t>
            </a:r>
          </a:p>
          <a:p>
            <a:pPr marL="171450" indent="-171450">
              <a:lnSpc>
                <a:spcPct val="150000"/>
              </a:lnSpc>
              <a:buFont typeface="Arial" panose="020B0604020202020204" pitchFamily="34" charset="0"/>
              <a:buChar char="•"/>
            </a:pPr>
            <a:endParaRPr lang="en-US" sz="1600">
              <a:solidFill>
                <a:schemeClr val="tx2"/>
              </a:solidFill>
            </a:endParaRPr>
          </a:p>
          <a:p>
            <a:pPr marL="171450" indent="-171450">
              <a:lnSpc>
                <a:spcPct val="150000"/>
              </a:lnSpc>
              <a:buFont typeface="Arial" panose="020B0604020202020204" pitchFamily="34" charset="0"/>
              <a:buChar char="•"/>
            </a:pPr>
            <a:r>
              <a:rPr lang="en-US" sz="1600">
                <a:solidFill>
                  <a:schemeClr val="tx2"/>
                </a:solidFill>
              </a:rPr>
              <a:t>Demand in 2025 is expected to increase to around 600 GWh, dominated by EV growth</a:t>
            </a:r>
          </a:p>
        </p:txBody>
      </p:sp>
      <p:pic>
        <p:nvPicPr>
          <p:cNvPr id="10" name="Picture 9">
            <a:extLst>
              <a:ext uri="{FF2B5EF4-FFF2-40B4-BE49-F238E27FC236}">
                <a16:creationId xmlns:a16="http://schemas.microsoft.com/office/drawing/2014/main" id="{A0641CAF-023B-48DD-B21A-BA5C704E73BC}"/>
              </a:ext>
            </a:extLst>
          </p:cNvPr>
          <p:cNvPicPr>
            <a:picLocks noChangeAspect="1"/>
          </p:cNvPicPr>
          <p:nvPr/>
        </p:nvPicPr>
        <p:blipFill rotWithShape="1">
          <a:blip r:embed="rId3"/>
          <a:srcRect b="7146"/>
          <a:stretch/>
        </p:blipFill>
        <p:spPr>
          <a:xfrm>
            <a:off x="282823" y="1512327"/>
            <a:ext cx="7461002" cy="4903964"/>
          </a:xfrm>
          <a:prstGeom prst="rect">
            <a:avLst/>
          </a:prstGeom>
        </p:spPr>
      </p:pic>
    </p:spTree>
    <p:custDataLst>
      <p:tags r:id="rId1"/>
    </p:custDataLst>
    <p:extLst>
      <p:ext uri="{BB962C8B-B14F-4D97-AF65-F5344CB8AC3E}">
        <p14:creationId xmlns:p14="http://schemas.microsoft.com/office/powerpoint/2010/main" val="457856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463084-D26E-4B08-8221-48B56ACC16BF}"/>
              </a:ext>
            </a:extLst>
          </p:cNvPr>
          <p:cNvPicPr>
            <a:picLocks noChangeAspect="1"/>
          </p:cNvPicPr>
          <p:nvPr/>
        </p:nvPicPr>
        <p:blipFill>
          <a:blip r:embed="rId3"/>
          <a:stretch>
            <a:fillRect/>
          </a:stretch>
        </p:blipFill>
        <p:spPr>
          <a:xfrm>
            <a:off x="285750" y="1281453"/>
            <a:ext cx="7838733" cy="5116058"/>
          </a:xfrm>
          <a:prstGeom prst="rect">
            <a:avLst/>
          </a:prstGeom>
        </p:spPr>
      </p:pic>
      <p:sp>
        <p:nvSpPr>
          <p:cNvPr id="4" name="Slide Number Placeholder 3">
            <a:extLst>
              <a:ext uri="{FF2B5EF4-FFF2-40B4-BE49-F238E27FC236}">
                <a16:creationId xmlns:a16="http://schemas.microsoft.com/office/drawing/2014/main" id="{9A838A94-4B15-4AF3-96FE-E98A6B71A760}"/>
              </a:ext>
            </a:extLst>
          </p:cNvPr>
          <p:cNvSpPr>
            <a:spLocks noGrp="1"/>
          </p:cNvSpPr>
          <p:nvPr>
            <p:ph type="sldNum" sz="quarter" idx="12"/>
          </p:nvPr>
        </p:nvSpPr>
        <p:spPr/>
        <p:txBody>
          <a:bodyPr/>
          <a:lstStyle/>
          <a:p>
            <a:pPr>
              <a:defRPr/>
            </a:pPr>
            <a:fld id="{2B3F05D1-5E67-4DAC-9E2A-7161238B5B62}" type="slidenum">
              <a:rPr lang="en-US" altLang="en-US" smtClean="0"/>
              <a:pPr>
                <a:defRPr/>
              </a:pPr>
              <a:t>65</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normAutofit fontScale="90000"/>
          </a:bodyPr>
          <a:lstStyle/>
          <a:p>
            <a:pPr eaLnBrk="1" hangingPunct="1"/>
            <a:r>
              <a:rPr lang="en-GB" altLang="en-US" dirty="0"/>
              <a:t>Consumption: Energy efficiency is the ‘first fuel’ to consider</a:t>
            </a:r>
            <a:endParaRPr lang="en-US" altLang="en-US" dirty="0"/>
          </a:p>
        </p:txBody>
      </p:sp>
      <p:sp>
        <p:nvSpPr>
          <p:cNvPr id="10" name="Text Placeholder 9">
            <a:extLst>
              <a:ext uri="{FF2B5EF4-FFF2-40B4-BE49-F238E27FC236}">
                <a16:creationId xmlns:a16="http://schemas.microsoft.com/office/drawing/2014/main" id="{5C3B9B2E-553F-481E-B693-1BDCD07F5217}"/>
              </a:ext>
            </a:extLst>
          </p:cNvPr>
          <p:cNvSpPr>
            <a:spLocks noGrp="1"/>
          </p:cNvSpPr>
          <p:nvPr>
            <p:ph type="body" sz="quarter" idx="13"/>
          </p:nvPr>
        </p:nvSpPr>
        <p:spPr/>
        <p:txBody>
          <a:bodyPr/>
          <a:lstStyle/>
          <a:p>
            <a:r>
              <a:rPr lang="en-US"/>
              <a:t>Efficiency</a:t>
            </a:r>
          </a:p>
          <a:p>
            <a:endParaRPr lang="en-GB"/>
          </a:p>
        </p:txBody>
      </p:sp>
      <p:sp>
        <p:nvSpPr>
          <p:cNvPr id="6" name="Rectangle 3">
            <a:extLst>
              <a:ext uri="{FF2B5EF4-FFF2-40B4-BE49-F238E27FC236}">
                <a16:creationId xmlns:a16="http://schemas.microsoft.com/office/drawing/2014/main" id="{01DD4830-AABF-4B18-9DF7-964510CAD591}"/>
              </a:ext>
            </a:extLst>
          </p:cNvPr>
          <p:cNvSpPr>
            <a:spLocks noChangeArrowheads="1"/>
          </p:cNvSpPr>
          <p:nvPr/>
        </p:nvSpPr>
        <p:spPr bwMode="auto">
          <a:xfrm>
            <a:off x="8267700" y="1061726"/>
            <a:ext cx="3638550" cy="5153532"/>
          </a:xfrm>
          <a:prstGeom prst="rect">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a:lnSpc>
                <a:spcPct val="150000"/>
              </a:lnSpc>
              <a:buFont typeface="Arial" panose="020B0604020202020204" pitchFamily="34" charset="0"/>
              <a:buChar char="•"/>
            </a:pPr>
            <a:r>
              <a:rPr lang="en-GB" sz="1600">
                <a:solidFill>
                  <a:schemeClr val="tx2"/>
                </a:solidFill>
                <a:latin typeface="+mn-lt"/>
                <a:ea typeface="+mn-ea"/>
              </a:rPr>
              <a:t>‘Business as usual’: 74% world energy demand growth to 2050</a:t>
            </a:r>
          </a:p>
          <a:p>
            <a:pPr marL="171450" indent="-171450">
              <a:lnSpc>
                <a:spcPct val="150000"/>
              </a:lnSpc>
              <a:buFont typeface="Arial" panose="020B0604020202020204" pitchFamily="34" charset="0"/>
              <a:buChar char="•"/>
            </a:pPr>
            <a:endParaRPr lang="en-GB" sz="1600">
              <a:solidFill>
                <a:schemeClr val="tx2"/>
              </a:solidFill>
              <a:latin typeface="+mn-lt"/>
              <a:ea typeface="+mn-ea"/>
            </a:endParaRPr>
          </a:p>
          <a:p>
            <a:pPr marL="171450" indent="-171450">
              <a:lnSpc>
                <a:spcPct val="150000"/>
              </a:lnSpc>
              <a:buFont typeface="Arial" panose="020B0604020202020204" pitchFamily="34" charset="0"/>
              <a:buChar char="•"/>
            </a:pPr>
            <a:r>
              <a:rPr lang="en-GB" sz="1600">
                <a:solidFill>
                  <a:schemeClr val="tx2"/>
                </a:solidFill>
                <a:latin typeface="+mn-lt"/>
                <a:ea typeface="+mn-ea"/>
              </a:rPr>
              <a:t>Guinness ‘most likely outcome’: 43% world energy demand growth to 2050</a:t>
            </a:r>
          </a:p>
          <a:p>
            <a:pPr marL="171450" indent="-171450">
              <a:lnSpc>
                <a:spcPct val="150000"/>
              </a:lnSpc>
              <a:buFont typeface="Arial" panose="020B0604020202020204" pitchFamily="34" charset="0"/>
              <a:buChar char="•"/>
            </a:pPr>
            <a:endParaRPr lang="en-GB" sz="1600">
              <a:solidFill>
                <a:schemeClr val="tx2"/>
              </a:solidFill>
              <a:latin typeface="+mn-lt"/>
              <a:ea typeface="+mn-ea"/>
            </a:endParaRPr>
          </a:p>
          <a:p>
            <a:pPr marL="171450" indent="-171450">
              <a:lnSpc>
                <a:spcPct val="150000"/>
              </a:lnSpc>
              <a:buFont typeface="Arial" panose="020B0604020202020204" pitchFamily="34" charset="0"/>
              <a:buChar char="•"/>
            </a:pPr>
            <a:r>
              <a:rPr lang="en-GB" sz="1600">
                <a:solidFill>
                  <a:schemeClr val="tx2"/>
                </a:solidFill>
                <a:latin typeface="+mn-lt"/>
                <a:ea typeface="+mn-ea"/>
              </a:rPr>
              <a:t>Delivered despite population growing by 26% and GDP more than doubling</a:t>
            </a:r>
          </a:p>
          <a:p>
            <a:pPr marL="171450" indent="-171450">
              <a:lnSpc>
                <a:spcPct val="150000"/>
              </a:lnSpc>
              <a:buFont typeface="Arial" panose="020B0604020202020204" pitchFamily="34" charset="0"/>
              <a:buChar char="•"/>
            </a:pPr>
            <a:endParaRPr lang="en-GB" sz="1600">
              <a:solidFill>
                <a:schemeClr val="tx2"/>
              </a:solidFill>
              <a:latin typeface="+mn-lt"/>
              <a:ea typeface="+mn-ea"/>
            </a:endParaRPr>
          </a:p>
          <a:p>
            <a:pPr marL="171450" indent="-171450">
              <a:lnSpc>
                <a:spcPct val="150000"/>
              </a:lnSpc>
              <a:buFont typeface="Arial" panose="020B0604020202020204" pitchFamily="34" charset="0"/>
              <a:buChar char="•"/>
            </a:pPr>
            <a:r>
              <a:rPr lang="en-GB" sz="1600">
                <a:solidFill>
                  <a:schemeClr val="tx2"/>
                </a:solidFill>
                <a:latin typeface="+mn-lt"/>
                <a:ea typeface="+mn-ea"/>
              </a:rPr>
              <a:t>Energy efficiency measures by 2050 save around one quarter of current energy demand</a:t>
            </a:r>
          </a:p>
        </p:txBody>
      </p:sp>
      <p:sp>
        <p:nvSpPr>
          <p:cNvPr id="8" name="Rectangle 3">
            <a:extLst>
              <a:ext uri="{FF2B5EF4-FFF2-40B4-BE49-F238E27FC236}">
                <a16:creationId xmlns:a16="http://schemas.microsoft.com/office/drawing/2014/main" id="{CD60674D-8E80-4F6F-8318-D536D5B583DF}"/>
              </a:ext>
            </a:extLst>
          </p:cNvPr>
          <p:cNvSpPr>
            <a:spLocks noChangeArrowheads="1"/>
          </p:cNvSpPr>
          <p:nvPr/>
        </p:nvSpPr>
        <p:spPr bwMode="auto">
          <a:xfrm>
            <a:off x="511198" y="6500760"/>
            <a:ext cx="43656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defTabSz="457212"/>
            <a:r>
              <a:rPr lang="en-GB" altLang="en-US" sz="800">
                <a:solidFill>
                  <a:prstClr val="black"/>
                </a:solidFill>
                <a:latin typeface="+mn-lt"/>
              </a:rPr>
              <a:t>Source: BP Statistical Review; Guinness Global Investors estimates, July 2020</a:t>
            </a:r>
          </a:p>
        </p:txBody>
      </p:sp>
      <p:sp>
        <p:nvSpPr>
          <p:cNvPr id="11" name="TextBox 10">
            <a:extLst>
              <a:ext uri="{FF2B5EF4-FFF2-40B4-BE49-F238E27FC236}">
                <a16:creationId xmlns:a16="http://schemas.microsoft.com/office/drawing/2014/main" id="{F1D0E353-2D2B-4856-BD49-05FBA4723AB7}"/>
              </a:ext>
            </a:extLst>
          </p:cNvPr>
          <p:cNvSpPr txBox="1">
            <a:spLocks noChangeArrowheads="1"/>
          </p:cNvSpPr>
          <p:nvPr/>
        </p:nvSpPr>
        <p:spPr bwMode="auto">
          <a:xfrm>
            <a:off x="811236" y="1204352"/>
            <a:ext cx="63220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ctr" eaLnBrk="1" hangingPunct="1">
              <a:buSzTx/>
              <a:buFontTx/>
              <a:buNone/>
              <a:defRPr sz="1600" b="1">
                <a:latin typeface="+mj-lt"/>
              </a:defRPr>
            </a:lvl1pPr>
            <a:lvl2pPr marL="742950" indent="-285750">
              <a:spcBef>
                <a:spcPct val="20000"/>
              </a:spcBef>
              <a:buSzPct val="150000"/>
              <a:buChar char="•"/>
              <a:defRPr sz="1400">
                <a:latin typeface="Myriad Pro Light" panose="020B0403030403020204" pitchFamily="34" charset="0"/>
              </a:defRPr>
            </a:lvl2pPr>
            <a:lvl3pPr marL="1143000" indent="-228600">
              <a:spcBef>
                <a:spcPct val="20000"/>
              </a:spcBef>
              <a:buSzPct val="150000"/>
              <a:buChar char="•"/>
              <a:defRPr sz="1200">
                <a:latin typeface="Myriad Pro Light" panose="020B0403030403020204" pitchFamily="34" charset="0"/>
              </a:defRPr>
            </a:lvl3pPr>
            <a:lvl4pPr marL="1600200" indent="-228600">
              <a:spcBef>
                <a:spcPct val="20000"/>
              </a:spcBef>
              <a:buChar char="–"/>
              <a:defRPr sz="1600">
                <a:solidFill>
                  <a:schemeClr val="accent2"/>
                </a:solidFill>
                <a:latin typeface="Arial" panose="020B0604020202020204" pitchFamily="34" charset="0"/>
              </a:defRPr>
            </a:lvl4pPr>
            <a:lvl5pPr marL="2057400" indent="-228600">
              <a:spcBef>
                <a:spcPct val="20000"/>
              </a:spcBef>
              <a:buChar char="»"/>
              <a:defRPr sz="16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accent2"/>
                </a:solidFill>
                <a:latin typeface="Arial" panose="020B0604020202020204" pitchFamily="34" charset="0"/>
              </a:defRPr>
            </a:lvl9pPr>
          </a:lstStyle>
          <a:p>
            <a:r>
              <a:rPr lang="en-US" altLang="en-US">
                <a:latin typeface="+mn-lt"/>
              </a:rPr>
              <a:t>World energy demand with and without efficiency gains</a:t>
            </a:r>
          </a:p>
        </p:txBody>
      </p:sp>
    </p:spTree>
    <p:extLst>
      <p:ext uri="{BB962C8B-B14F-4D97-AF65-F5344CB8AC3E}">
        <p14:creationId xmlns:p14="http://schemas.microsoft.com/office/powerpoint/2010/main" val="1769312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95913B-B292-4E69-8095-8C9C31DB90F7}"/>
              </a:ext>
            </a:extLst>
          </p:cNvPr>
          <p:cNvSpPr>
            <a:spLocks noGrp="1"/>
          </p:cNvSpPr>
          <p:nvPr>
            <p:ph type="sldNum" sz="quarter" idx="12"/>
          </p:nvPr>
        </p:nvSpPr>
        <p:spPr/>
        <p:txBody>
          <a:bodyPr/>
          <a:lstStyle/>
          <a:p>
            <a:pPr>
              <a:defRPr/>
            </a:pPr>
            <a:fld id="{2B3F05D1-5E67-4DAC-9E2A-7161238B5B62}" type="slidenum">
              <a:rPr lang="en-US" altLang="en-US" smtClean="0"/>
              <a:pPr>
                <a:defRPr/>
              </a:pPr>
              <a:t>66</a:t>
            </a:fld>
            <a:endParaRPr lang="en-US" altLang="en-US"/>
          </a:p>
        </p:txBody>
      </p:sp>
      <p:sp>
        <p:nvSpPr>
          <p:cNvPr id="53250" name="Title 1">
            <a:extLst>
              <a:ext uri="{FF2B5EF4-FFF2-40B4-BE49-F238E27FC236}">
                <a16:creationId xmlns:a16="http://schemas.microsoft.com/office/drawing/2014/main" id="{EE85074D-3B59-443A-B6D5-239BFF532D98}"/>
              </a:ext>
            </a:extLst>
          </p:cNvPr>
          <p:cNvSpPr>
            <a:spLocks noGrp="1" noChangeArrowheads="1"/>
          </p:cNvSpPr>
          <p:nvPr>
            <p:ph type="title"/>
          </p:nvPr>
        </p:nvSpPr>
        <p:spPr/>
        <p:txBody>
          <a:bodyPr>
            <a:normAutofit/>
          </a:bodyPr>
          <a:lstStyle/>
          <a:p>
            <a:pPr>
              <a:spcBef>
                <a:spcPts val="1200"/>
              </a:spcBef>
            </a:pPr>
            <a:r>
              <a:rPr lang="en-GB" altLang="en-US" dirty="0"/>
              <a:t>Understanding subsidies in sustainable energy</a:t>
            </a:r>
          </a:p>
        </p:txBody>
      </p:sp>
      <p:sp>
        <p:nvSpPr>
          <p:cNvPr id="4" name="Text Placeholder 3">
            <a:extLst>
              <a:ext uri="{FF2B5EF4-FFF2-40B4-BE49-F238E27FC236}">
                <a16:creationId xmlns:a16="http://schemas.microsoft.com/office/drawing/2014/main" id="{FE4A2AF8-16FA-4657-9D14-ED3D9FCEF925}"/>
              </a:ext>
            </a:extLst>
          </p:cNvPr>
          <p:cNvSpPr>
            <a:spLocks noGrp="1"/>
          </p:cNvSpPr>
          <p:nvPr>
            <p:ph type="body" sz="quarter" idx="13"/>
          </p:nvPr>
        </p:nvSpPr>
        <p:spPr/>
        <p:txBody>
          <a:bodyPr/>
          <a:lstStyle/>
          <a:p>
            <a:r>
              <a:rPr lang="en-US"/>
              <a:t>Sustainable energy macro</a:t>
            </a:r>
          </a:p>
          <a:p>
            <a:endParaRPr lang="en-GB"/>
          </a:p>
        </p:txBody>
      </p:sp>
      <p:sp>
        <p:nvSpPr>
          <p:cNvPr id="53252" name="Rectangle 3">
            <a:extLst>
              <a:ext uri="{FF2B5EF4-FFF2-40B4-BE49-F238E27FC236}">
                <a16:creationId xmlns:a16="http://schemas.microsoft.com/office/drawing/2014/main" id="{C92EB7C6-46CB-48AE-BA7C-E9F82F8D77C3}"/>
              </a:ext>
            </a:extLst>
          </p:cNvPr>
          <p:cNvSpPr>
            <a:spLocks noChangeArrowheads="1"/>
          </p:cNvSpPr>
          <p:nvPr/>
        </p:nvSpPr>
        <p:spPr bwMode="auto">
          <a:xfrm>
            <a:off x="1114425" y="931863"/>
            <a:ext cx="10029825" cy="2311653"/>
          </a:xfrm>
          <a:prstGeom prst="rect">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p>
            <a:pPr marL="171450" indent="-171450">
              <a:lnSpc>
                <a:spcPct val="150000"/>
              </a:lnSpc>
              <a:buFont typeface="Arial" panose="020B0604020202020204" pitchFamily="34" charset="0"/>
              <a:buChar char="•"/>
            </a:pPr>
            <a:r>
              <a:rPr lang="en-GB" altLang="en-US" sz="1600">
                <a:solidFill>
                  <a:schemeClr val="tx2"/>
                </a:solidFill>
                <a:latin typeface="+mn-lt"/>
                <a:ea typeface="+mn-ea"/>
              </a:rPr>
              <a:t>We consider subsidies to take two forms:</a:t>
            </a:r>
          </a:p>
          <a:p>
            <a:pPr lvl="1">
              <a:lnSpc>
                <a:spcPct val="150000"/>
              </a:lnSpc>
            </a:pPr>
            <a:r>
              <a:rPr lang="en-GB" altLang="en-US" sz="1600">
                <a:solidFill>
                  <a:schemeClr val="tx2"/>
                </a:solidFill>
                <a:latin typeface="+mn-lt"/>
                <a:ea typeface="+mn-ea"/>
              </a:rPr>
              <a:t>Support of otherwise unprofitable activities to support political or social goals</a:t>
            </a:r>
          </a:p>
          <a:p>
            <a:pPr lvl="1">
              <a:lnSpc>
                <a:spcPct val="150000"/>
              </a:lnSpc>
            </a:pPr>
            <a:r>
              <a:rPr lang="en-GB" altLang="en-US" sz="1600">
                <a:solidFill>
                  <a:schemeClr val="tx2"/>
                </a:solidFill>
                <a:latin typeface="+mn-lt"/>
                <a:ea typeface="+mn-ea"/>
              </a:rPr>
              <a:t>Acceleration of growth of otherwise unprofitable activities to ultimately gain profitability</a:t>
            </a:r>
          </a:p>
          <a:p>
            <a:pPr marL="171450" indent="-171450">
              <a:lnSpc>
                <a:spcPct val="150000"/>
              </a:lnSpc>
              <a:buFont typeface="Arial" panose="020B0604020202020204" pitchFamily="34" charset="0"/>
              <a:buChar char="•"/>
            </a:pPr>
            <a:r>
              <a:rPr lang="en-GB" altLang="en-US" sz="1600">
                <a:solidFill>
                  <a:schemeClr val="tx2"/>
                </a:solidFill>
                <a:latin typeface="+mn-lt"/>
                <a:ea typeface="+mn-ea"/>
              </a:rPr>
              <a:t>According to IRENA, total global energy industry subsidies were at least $634bn in 2017, split</a:t>
            </a:r>
          </a:p>
          <a:p>
            <a:pPr lvl="1">
              <a:lnSpc>
                <a:spcPct val="150000"/>
              </a:lnSpc>
            </a:pPr>
            <a:r>
              <a:rPr lang="en-GB" altLang="en-US" sz="1600">
                <a:solidFill>
                  <a:schemeClr val="tx2"/>
                </a:solidFill>
                <a:latin typeface="+mn-lt"/>
                <a:ea typeface="+mn-ea"/>
              </a:rPr>
              <a:t>77% to fossil fuels with around half of this going to oil</a:t>
            </a:r>
          </a:p>
          <a:p>
            <a:pPr lvl="1">
              <a:lnSpc>
                <a:spcPct val="150000"/>
              </a:lnSpc>
            </a:pPr>
            <a:r>
              <a:rPr lang="en-GB" altLang="en-US" sz="1600">
                <a:solidFill>
                  <a:schemeClr val="tx2"/>
                </a:solidFill>
                <a:latin typeface="+mn-lt"/>
                <a:ea typeface="+mn-ea"/>
              </a:rPr>
              <a:t>23% to renewables with around half of this going to solar generation</a:t>
            </a:r>
          </a:p>
          <a:p>
            <a:pPr lvl="1">
              <a:lnSpc>
                <a:spcPct val="150000"/>
              </a:lnSpc>
            </a:pPr>
            <a:endParaRPr lang="en-GB" altLang="en-US" sz="1600">
              <a:solidFill>
                <a:schemeClr val="tx2"/>
              </a:solidFill>
              <a:latin typeface="+mn-lt"/>
              <a:ea typeface="+mn-ea"/>
            </a:endParaRPr>
          </a:p>
        </p:txBody>
      </p:sp>
      <p:sp>
        <p:nvSpPr>
          <p:cNvPr id="6" name="Rectangle 5">
            <a:extLst>
              <a:ext uri="{FF2B5EF4-FFF2-40B4-BE49-F238E27FC236}">
                <a16:creationId xmlns:a16="http://schemas.microsoft.com/office/drawing/2014/main" id="{511D4D9E-4A40-41B1-AC93-3B3DD2ECB068}"/>
              </a:ext>
            </a:extLst>
          </p:cNvPr>
          <p:cNvSpPr/>
          <p:nvPr/>
        </p:nvSpPr>
        <p:spPr>
          <a:xfrm>
            <a:off x="2916922" y="3327639"/>
            <a:ext cx="5977156" cy="338554"/>
          </a:xfrm>
          <a:prstGeom prst="rect">
            <a:avLst/>
          </a:prstGeom>
        </p:spPr>
        <p:txBody>
          <a:bodyPr wrap="square">
            <a:spAutoFit/>
          </a:bodyPr>
          <a:lstStyle/>
          <a:p>
            <a:r>
              <a:rPr lang="en-US" sz="1600" b="1" u="sng">
                <a:solidFill>
                  <a:srgbClr val="000000"/>
                </a:solidFill>
                <a:latin typeface="Calibri" panose="020F0502020204030204" pitchFamily="34" charset="0"/>
                <a:cs typeface="Arial" panose="020B0604020202020204" pitchFamily="34" charset="0"/>
              </a:rPr>
              <a:t>Presence of subsidies in the Guinness Sustainable Energy Universe</a:t>
            </a:r>
          </a:p>
        </p:txBody>
      </p:sp>
      <p:pic>
        <p:nvPicPr>
          <p:cNvPr id="11" name="Picture 10">
            <a:extLst>
              <a:ext uri="{FF2B5EF4-FFF2-40B4-BE49-F238E27FC236}">
                <a16:creationId xmlns:a16="http://schemas.microsoft.com/office/drawing/2014/main" id="{AFB9188F-DB0D-4322-B0E5-FCE7EF5FD9B1}"/>
              </a:ext>
            </a:extLst>
          </p:cNvPr>
          <p:cNvPicPr>
            <a:picLocks noChangeAspect="1"/>
          </p:cNvPicPr>
          <p:nvPr/>
        </p:nvPicPr>
        <p:blipFill>
          <a:blip r:embed="rId3"/>
          <a:stretch>
            <a:fillRect/>
          </a:stretch>
        </p:blipFill>
        <p:spPr>
          <a:xfrm>
            <a:off x="117276" y="3657965"/>
            <a:ext cx="11026974" cy="2710972"/>
          </a:xfrm>
          <a:prstGeom prst="rect">
            <a:avLst/>
          </a:prstGeom>
        </p:spPr>
      </p:pic>
    </p:spTree>
    <p:extLst>
      <p:ext uri="{BB962C8B-B14F-4D97-AF65-F5344CB8AC3E}">
        <p14:creationId xmlns:p14="http://schemas.microsoft.com/office/powerpoint/2010/main" val="1380377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3D1BF1-E2E1-4B00-9A4E-061378D69AA6}"/>
              </a:ext>
            </a:extLst>
          </p:cNvPr>
          <p:cNvSpPr>
            <a:spLocks noGrp="1"/>
          </p:cNvSpPr>
          <p:nvPr>
            <p:ph type="sldNum" sz="quarter" idx="12"/>
          </p:nvPr>
        </p:nvSpPr>
        <p:spPr/>
        <p:txBody>
          <a:bodyPr/>
          <a:lstStyle/>
          <a:p>
            <a:pPr>
              <a:defRPr/>
            </a:pPr>
            <a:fld id="{2B3F05D1-5E67-4DAC-9E2A-7161238B5B62}" type="slidenum">
              <a:rPr lang="en-US" altLang="en-US" smtClean="0"/>
              <a:pPr>
                <a:defRPr/>
              </a:pPr>
              <a:t>67</a:t>
            </a:fld>
            <a:endParaRPr lang="en-US" altLang="en-US"/>
          </a:p>
        </p:txBody>
      </p:sp>
      <p:sp>
        <p:nvSpPr>
          <p:cNvPr id="63491" name="Rectangle 2">
            <a:extLst>
              <a:ext uri="{FF2B5EF4-FFF2-40B4-BE49-F238E27FC236}">
                <a16:creationId xmlns:a16="http://schemas.microsoft.com/office/drawing/2014/main" id="{1A4317D4-3485-4952-B04A-FDACEFC550DF}"/>
              </a:ext>
            </a:extLst>
          </p:cNvPr>
          <p:cNvSpPr>
            <a:spLocks noGrp="1" noChangeArrowheads="1"/>
          </p:cNvSpPr>
          <p:nvPr>
            <p:ph type="title"/>
          </p:nvPr>
        </p:nvSpPr>
        <p:spPr/>
        <p:txBody>
          <a:bodyPr/>
          <a:lstStyle/>
          <a:p>
            <a:pPr eaLnBrk="1" hangingPunct="1"/>
            <a:r>
              <a:rPr lang="en-GB" altLang="en-US" dirty="0"/>
              <a:t>Historic Performance (USD)</a:t>
            </a:r>
          </a:p>
        </p:txBody>
      </p:sp>
      <p:sp>
        <p:nvSpPr>
          <p:cNvPr id="5" name="Text Placeholder 4">
            <a:extLst>
              <a:ext uri="{FF2B5EF4-FFF2-40B4-BE49-F238E27FC236}">
                <a16:creationId xmlns:a16="http://schemas.microsoft.com/office/drawing/2014/main" id="{93003517-36F4-499E-83C0-AE07C3416A47}"/>
              </a:ext>
            </a:extLst>
          </p:cNvPr>
          <p:cNvSpPr>
            <a:spLocks noGrp="1"/>
          </p:cNvSpPr>
          <p:nvPr>
            <p:ph type="body" sz="quarter" idx="13"/>
          </p:nvPr>
        </p:nvSpPr>
        <p:spPr/>
        <p:txBody>
          <a:bodyPr/>
          <a:lstStyle/>
          <a:p>
            <a:r>
              <a:rPr lang="en-GB"/>
              <a:t>Guinness Sustainable Energy Fund</a:t>
            </a:r>
          </a:p>
        </p:txBody>
      </p:sp>
      <p:sp>
        <p:nvSpPr>
          <p:cNvPr id="8" name="Content Placeholder 2">
            <a:extLst>
              <a:ext uri="{FF2B5EF4-FFF2-40B4-BE49-F238E27FC236}">
                <a16:creationId xmlns:a16="http://schemas.microsoft.com/office/drawing/2014/main" id="{5D16FE69-9228-4955-9827-AD100313D352}"/>
              </a:ext>
            </a:extLst>
          </p:cNvPr>
          <p:cNvSpPr txBox="1">
            <a:spLocks/>
          </p:cNvSpPr>
          <p:nvPr/>
        </p:nvSpPr>
        <p:spPr bwMode="auto">
          <a:xfrm>
            <a:off x="638174" y="1261783"/>
            <a:ext cx="10715626" cy="1301749"/>
          </a:xfrm>
          <a:prstGeom prst="rect">
            <a:avLst/>
          </a:prstGeo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Autofit/>
          </a:bodyPr>
          <a:lstStyle>
            <a:defPPr>
              <a:defRPr lang="en-US"/>
            </a:defPPr>
            <a:lvl1pPr marL="171450" indent="-171450">
              <a:lnSpc>
                <a:spcPct val="150000"/>
              </a:lnSpc>
              <a:buFont typeface="Arial" panose="020B0604020202020204" pitchFamily="34" charset="0"/>
              <a:buChar char="•"/>
              <a:defRPr sz="1600">
                <a:solidFill>
                  <a:schemeClr val="tx2"/>
                </a:solidFill>
                <a:latin typeface="+mn-lt"/>
                <a:ea typeface="+mn-ea"/>
              </a:defRPr>
            </a:lvl1pPr>
            <a:lvl2pPr lvl="1">
              <a:lnSpc>
                <a:spcPct val="150000"/>
              </a:lnSpc>
              <a:defRPr sz="1600">
                <a:solidFill>
                  <a:schemeClr val="tx2"/>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GB" altLang="en-US"/>
              <a:t>On 31 Dec 2018, the index for the Guinness Sustainable Energy fund became the MSCI World NR</a:t>
            </a:r>
          </a:p>
          <a:p>
            <a:r>
              <a:rPr lang="en-GB" altLang="en-US"/>
              <a:t>Prior to this, the benchmark was the </a:t>
            </a:r>
            <a:r>
              <a:rPr lang="en-GB" altLang="en-US" err="1"/>
              <a:t>Wilderhill</a:t>
            </a:r>
            <a:r>
              <a:rPr lang="en-GB" altLang="en-US"/>
              <a:t> Clean Energy Index (ECO Index)</a:t>
            </a:r>
          </a:p>
          <a:p>
            <a:pPr lvl="1"/>
            <a:r>
              <a:rPr lang="en-GB" altLang="en-US"/>
              <a:t>From 31/12/2007 to 31/12/2018, the fund outperformed the ECO Index by 1.9%pa</a:t>
            </a:r>
          </a:p>
          <a:p>
            <a:endParaRPr lang="en-GB" altLang="en-US"/>
          </a:p>
        </p:txBody>
      </p:sp>
      <p:sp>
        <p:nvSpPr>
          <p:cNvPr id="9" name="TextBox 8">
            <a:extLst>
              <a:ext uri="{FF2B5EF4-FFF2-40B4-BE49-F238E27FC236}">
                <a16:creationId xmlns:a16="http://schemas.microsoft.com/office/drawing/2014/main" id="{251F1AE5-C332-4F50-9ED1-B13772012900}"/>
              </a:ext>
            </a:extLst>
          </p:cNvPr>
          <p:cNvSpPr txBox="1"/>
          <p:nvPr/>
        </p:nvSpPr>
        <p:spPr>
          <a:xfrm>
            <a:off x="576118" y="5272968"/>
            <a:ext cx="11117117" cy="830997"/>
          </a:xfrm>
          <a:prstGeom prst="rect">
            <a:avLst/>
          </a:prstGeom>
          <a:noFill/>
        </p:spPr>
        <p:txBody>
          <a:bodyPr wrap="square">
            <a:spAutoFit/>
          </a:bodyPr>
          <a:lstStyle/>
          <a:p>
            <a:r>
              <a:rPr lang="en-GB" sz="800">
                <a:latin typeface="+mn-lt"/>
              </a:rPr>
              <a:t>Source: Financial Express, bid to bid, total return. Fund returns are for share classes with a current Ongoing Charges Figure (OCF) of 0.68%; returns for share classes with a different OCF will vary accordingly. </a:t>
            </a:r>
          </a:p>
          <a:p>
            <a:endParaRPr lang="en-GB" sz="800">
              <a:latin typeface="+mn-lt"/>
            </a:endParaRPr>
          </a:p>
          <a:p>
            <a:endParaRPr lang="en-GB" sz="800">
              <a:latin typeface="+mn-lt"/>
            </a:endParaRPr>
          </a:p>
          <a:p>
            <a:r>
              <a:rPr lang="en-GB" sz="800">
                <a:latin typeface="+mn-lt"/>
              </a:rPr>
              <a:t>*Simulated past performance. Performance prior to the launch date of the Y class of the fund (16.02.18) is a composite simulation for Y class performance being based on the actual performance of the Fund’s E class (1.24% OCF) and in 2008, before the launch of the E class, the Fund’s A class (1.49% OCF). The Guinness Sustainable Energy Fund was launched on 19/12/2007 (A class, 1.49% OCF). The E Class was launched on 02/09/2008 (1.24% OCF). The Y class was launched on 16/02/2018 (0.68% OCF). </a:t>
            </a:r>
          </a:p>
        </p:txBody>
      </p:sp>
      <p:sp>
        <p:nvSpPr>
          <p:cNvPr id="13" name="TextBox 12">
            <a:extLst>
              <a:ext uri="{FF2B5EF4-FFF2-40B4-BE49-F238E27FC236}">
                <a16:creationId xmlns:a16="http://schemas.microsoft.com/office/drawing/2014/main" id="{99A99BD1-FB0F-4FE1-BB6E-D70336E73FF1}"/>
              </a:ext>
            </a:extLst>
          </p:cNvPr>
          <p:cNvSpPr txBox="1"/>
          <p:nvPr/>
        </p:nvSpPr>
        <p:spPr>
          <a:xfrm>
            <a:off x="89629" y="921211"/>
            <a:ext cx="9527727" cy="369332"/>
          </a:xfrm>
          <a:prstGeom prst="rect">
            <a:avLst/>
          </a:prstGeom>
        </p:spPr>
        <p:txBody>
          <a:bodyPr vert="horz" lIns="0" tIns="45720" rIns="0" bIns="45720" rtlCol="0">
            <a:noAutofit/>
          </a:bodyPr>
          <a:lstStyle>
            <a:defPPr>
              <a:defRPr lang="en-US"/>
            </a:defPPr>
            <a:lvl1pPr indent="0" defTabSz="914332">
              <a:lnSpc>
                <a:spcPct val="100000"/>
              </a:lnSpc>
              <a:spcBef>
                <a:spcPts val="100"/>
              </a:spcBef>
              <a:spcAft>
                <a:spcPts val="400"/>
              </a:spcAft>
              <a:buFont typeface="Arial" panose="020B0604020202020204" pitchFamily="34" charset="0"/>
              <a:buNone/>
              <a:defRPr sz="900">
                <a:solidFill>
                  <a:schemeClr val="accent1"/>
                </a:solidFill>
                <a:latin typeface="Montserrat Light" panose="00000400000000000000" pitchFamily="2" charset="0"/>
              </a:defRPr>
            </a:lvl1pPr>
            <a:lvl2pPr marL="685750" indent="-228584" defTabSz="914332">
              <a:lnSpc>
                <a:spcPct val="100000"/>
              </a:lnSpc>
              <a:spcBef>
                <a:spcPts val="100"/>
              </a:spcBef>
              <a:spcAft>
                <a:spcPts val="400"/>
              </a:spcAft>
              <a:buFont typeface="Arial" panose="020B0604020202020204" pitchFamily="34" charset="0"/>
              <a:buChar char="•"/>
              <a:defRPr sz="2400"/>
            </a:lvl2pPr>
            <a:lvl3pPr marL="1142914" indent="-228584" defTabSz="914332">
              <a:lnSpc>
                <a:spcPct val="100000"/>
              </a:lnSpc>
              <a:spcBef>
                <a:spcPts val="100"/>
              </a:spcBef>
              <a:spcAft>
                <a:spcPts val="400"/>
              </a:spcAft>
              <a:buFont typeface="Arial" panose="020B0604020202020204" pitchFamily="34" charset="0"/>
              <a:buChar char="•"/>
              <a:defRPr sz="2000"/>
            </a:lvl3pPr>
            <a:lvl4pPr marL="1600080" indent="-228584" defTabSz="914332">
              <a:lnSpc>
                <a:spcPct val="100000"/>
              </a:lnSpc>
              <a:spcBef>
                <a:spcPts val="100"/>
              </a:spcBef>
              <a:spcAft>
                <a:spcPts val="400"/>
              </a:spcAft>
              <a:buFont typeface="Arial" panose="020B0604020202020204" pitchFamily="34" charset="0"/>
              <a:buChar char="•"/>
            </a:lvl4pPr>
            <a:lvl5pPr marL="2057247" indent="-228584" defTabSz="914332">
              <a:lnSpc>
                <a:spcPct val="100000"/>
              </a:lnSpc>
              <a:spcBef>
                <a:spcPts val="100"/>
              </a:spcBef>
              <a:spcAft>
                <a:spcPts val="400"/>
              </a:spcAft>
              <a:buFont typeface="Arial" panose="020B0604020202020204" pitchFamily="34" charset="0"/>
              <a:buChar cha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marL="0" indent="0">
              <a:spcBef>
                <a:spcPts val="0"/>
              </a:spcBef>
              <a:spcAft>
                <a:spcPts val="0"/>
              </a:spcAft>
              <a:buNone/>
            </a:pPr>
            <a:r>
              <a:rPr lang="en-GB" sz="1050" i="0">
                <a:solidFill>
                  <a:schemeClr val="tx2"/>
                </a:solidFill>
                <a:latin typeface="Montserrat Light" panose="00000400000000000000" pitchFamily="2" charset="0"/>
                <a:ea typeface="Calibri"/>
                <a:cs typeface="Times New Roman"/>
              </a:rPr>
              <a:t>Past performance does not predict future returns </a:t>
            </a:r>
          </a:p>
        </p:txBody>
      </p:sp>
      <p:pic>
        <p:nvPicPr>
          <p:cNvPr id="2" name="Picture 1">
            <a:extLst>
              <a:ext uri="{FF2B5EF4-FFF2-40B4-BE49-F238E27FC236}">
                <a16:creationId xmlns:a16="http://schemas.microsoft.com/office/drawing/2014/main" id="{332CB00C-4D4E-45FE-8A1F-BF8849644832}"/>
              </a:ext>
            </a:extLst>
          </p:cNvPr>
          <p:cNvPicPr>
            <a:picLocks noChangeAspect="1"/>
          </p:cNvPicPr>
          <p:nvPr/>
        </p:nvPicPr>
        <p:blipFill>
          <a:blip r:embed="rId3"/>
          <a:stretch>
            <a:fillRect/>
          </a:stretch>
        </p:blipFill>
        <p:spPr>
          <a:xfrm>
            <a:off x="105580" y="2672352"/>
            <a:ext cx="11980839" cy="1769647"/>
          </a:xfrm>
          <a:prstGeom prst="rect">
            <a:avLst/>
          </a:prstGeom>
        </p:spPr>
      </p:pic>
    </p:spTree>
    <p:extLst>
      <p:ext uri="{BB962C8B-B14F-4D97-AF65-F5344CB8AC3E}">
        <p14:creationId xmlns:p14="http://schemas.microsoft.com/office/powerpoint/2010/main" val="382415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27C32-9419-4EC9-8EDF-F3AA387C0C84}"/>
              </a:ext>
            </a:extLst>
          </p:cNvPr>
          <p:cNvSpPr/>
          <p:nvPr/>
        </p:nvSpPr>
        <p:spPr>
          <a:xfrm>
            <a:off x="0" y="0"/>
            <a:ext cx="12192000" cy="611733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
        <p:nvSpPr>
          <p:cNvPr id="4" name="Title 3">
            <a:extLst>
              <a:ext uri="{FF2B5EF4-FFF2-40B4-BE49-F238E27FC236}">
                <a16:creationId xmlns:a16="http://schemas.microsoft.com/office/drawing/2014/main" id="{F0FF7E37-6931-4247-BA7A-3458D9529E0A}"/>
              </a:ext>
            </a:extLst>
          </p:cNvPr>
          <p:cNvSpPr txBox="1">
            <a:spLocks/>
          </p:cNvSpPr>
          <p:nvPr/>
        </p:nvSpPr>
        <p:spPr>
          <a:xfrm>
            <a:off x="832146" y="1746910"/>
            <a:ext cx="10527707" cy="336417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50000"/>
              </a:lnSpc>
              <a:spcAft>
                <a:spcPts val="0"/>
              </a:spcAft>
            </a:pPr>
            <a:r>
              <a:rPr lang="en-US">
                <a:solidFill>
                  <a:schemeClr val="bg1"/>
                </a:solidFill>
              </a:rPr>
              <a:t>Appendix</a:t>
            </a:r>
            <a:br>
              <a:rPr lang="en-US">
                <a:solidFill>
                  <a:schemeClr val="bg1"/>
                </a:solidFill>
              </a:rPr>
            </a:br>
            <a:endParaRPr lang="en-US">
              <a:solidFill>
                <a:schemeClr val="bg1"/>
              </a:solidFill>
            </a:endParaRPr>
          </a:p>
        </p:txBody>
      </p:sp>
    </p:spTree>
    <p:custDataLst>
      <p:tags r:id="rId1"/>
    </p:custDataLst>
    <p:extLst>
      <p:ext uri="{BB962C8B-B14F-4D97-AF65-F5344CB8AC3E}">
        <p14:creationId xmlns:p14="http://schemas.microsoft.com/office/powerpoint/2010/main" val="413921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E11B4E-3E9E-485F-AD34-75123585FC17}"/>
              </a:ext>
            </a:extLst>
          </p:cNvPr>
          <p:cNvSpPr>
            <a:spLocks noGrp="1"/>
          </p:cNvSpPr>
          <p:nvPr>
            <p:ph type="sldNum" sz="quarter" idx="12"/>
          </p:nvPr>
        </p:nvSpPr>
        <p:spPr>
          <a:prstGeom prst="rect">
            <a:avLst/>
          </a:prstGeom>
        </p:spPr>
        <p:txBody>
          <a:bodyPr/>
          <a:lstStyle/>
          <a:p>
            <a:pPr>
              <a:defRPr/>
            </a:pPr>
            <a:fld id="{2B3F05D1-5E67-4DAC-9E2A-7161238B5B62}" type="slidenum">
              <a:rPr lang="en-US" altLang="en-US" smtClean="0"/>
              <a:pPr>
                <a:defRPr/>
              </a:pPr>
              <a:t>6</a:t>
            </a:fld>
            <a:endParaRPr lang="en-US" altLang="en-US"/>
          </a:p>
        </p:txBody>
      </p:sp>
      <p:sp>
        <p:nvSpPr>
          <p:cNvPr id="52226" name="Rectangle 2">
            <a:extLst>
              <a:ext uri="{FF2B5EF4-FFF2-40B4-BE49-F238E27FC236}">
                <a16:creationId xmlns:a16="http://schemas.microsoft.com/office/drawing/2014/main" id="{74773223-5A31-4B08-BF80-623EAE87F5F3}"/>
              </a:ext>
            </a:extLst>
          </p:cNvPr>
          <p:cNvSpPr>
            <a:spLocks noGrp="1" noChangeArrowheads="1"/>
          </p:cNvSpPr>
          <p:nvPr>
            <p:ph type="title"/>
          </p:nvPr>
        </p:nvSpPr>
        <p:spPr>
          <a:xfrm>
            <a:off x="838200" y="355601"/>
            <a:ext cx="11168270" cy="492139"/>
          </a:xfrm>
        </p:spPr>
        <p:txBody>
          <a:bodyPr>
            <a:noAutofit/>
          </a:bodyPr>
          <a:lstStyle/>
          <a:p>
            <a:pPr eaLnBrk="1" hangingPunct="1"/>
            <a:r>
              <a:rPr lang="en-GB" altLang="en-US" sz="2400" dirty="0"/>
              <a:t>The energy transition: efficiency &amp; renewables at expense of fossil fuels</a:t>
            </a:r>
            <a:endParaRPr lang="en-US" altLang="en-US" sz="2400" dirty="0"/>
          </a:p>
        </p:txBody>
      </p:sp>
      <p:sp>
        <p:nvSpPr>
          <p:cNvPr id="5" name="Text Placeholder 4">
            <a:extLst>
              <a:ext uri="{FF2B5EF4-FFF2-40B4-BE49-F238E27FC236}">
                <a16:creationId xmlns:a16="http://schemas.microsoft.com/office/drawing/2014/main" id="{685CA57A-F417-4451-A927-5324C07EFC12}"/>
              </a:ext>
            </a:extLst>
          </p:cNvPr>
          <p:cNvSpPr>
            <a:spLocks noGrp="1"/>
          </p:cNvSpPr>
          <p:nvPr>
            <p:ph type="body" sz="quarter" idx="13"/>
          </p:nvPr>
        </p:nvSpPr>
        <p:spPr/>
        <p:txBody>
          <a:bodyPr/>
          <a:lstStyle/>
          <a:p>
            <a:r>
              <a:rPr lang="en-US"/>
              <a:t>Guinness Sustainable Energy Fund</a:t>
            </a:r>
          </a:p>
        </p:txBody>
      </p:sp>
      <p:sp>
        <p:nvSpPr>
          <p:cNvPr id="15" name="Text Box 4">
            <a:extLst>
              <a:ext uri="{FF2B5EF4-FFF2-40B4-BE49-F238E27FC236}">
                <a16:creationId xmlns:a16="http://schemas.microsoft.com/office/drawing/2014/main" id="{CE804143-4A97-4967-8A4C-7524520C1D04}"/>
              </a:ext>
            </a:extLst>
          </p:cNvPr>
          <p:cNvSpPr txBox="1">
            <a:spLocks noChangeArrowheads="1"/>
          </p:cNvSpPr>
          <p:nvPr/>
        </p:nvSpPr>
        <p:spPr bwMode="auto">
          <a:xfrm>
            <a:off x="511198" y="6474194"/>
            <a:ext cx="43783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defTabSz="457212" eaLnBrk="1" hangingPunct="1">
              <a:defRPr sz="800" i="0">
                <a:solidFill>
                  <a:prstClr val="black"/>
                </a:solidFill>
                <a:latin typeface="+mn-lt"/>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r>
              <a:rPr lang="en-GB" altLang="en-US"/>
              <a:t>Source:</a:t>
            </a:r>
            <a:r>
              <a:rPr lang="en-US" altLang="en-US"/>
              <a:t> BP; Guinness Global Investors estimates</a:t>
            </a:r>
          </a:p>
        </p:txBody>
      </p:sp>
      <p:pic>
        <p:nvPicPr>
          <p:cNvPr id="9" name="Picture 8">
            <a:extLst>
              <a:ext uri="{FF2B5EF4-FFF2-40B4-BE49-F238E27FC236}">
                <a16:creationId xmlns:a16="http://schemas.microsoft.com/office/drawing/2014/main" id="{949C589C-1B48-4BE2-A205-3DDABAB1FA56}"/>
              </a:ext>
            </a:extLst>
          </p:cNvPr>
          <p:cNvPicPr>
            <a:picLocks noChangeAspect="1"/>
          </p:cNvPicPr>
          <p:nvPr/>
        </p:nvPicPr>
        <p:blipFill>
          <a:blip r:embed="rId3"/>
          <a:stretch>
            <a:fillRect/>
          </a:stretch>
        </p:blipFill>
        <p:spPr>
          <a:xfrm>
            <a:off x="1153546" y="939369"/>
            <a:ext cx="8418384" cy="5496483"/>
          </a:xfrm>
          <a:prstGeom prst="rect">
            <a:avLst/>
          </a:prstGeom>
        </p:spPr>
      </p:pic>
      <p:sp>
        <p:nvSpPr>
          <p:cNvPr id="7" name="Rectangle: Rounded Corners 6">
            <a:extLst>
              <a:ext uri="{FF2B5EF4-FFF2-40B4-BE49-F238E27FC236}">
                <a16:creationId xmlns:a16="http://schemas.microsoft.com/office/drawing/2014/main" id="{CD0ECB9E-2804-47E8-84BF-734CDED2701A}"/>
              </a:ext>
            </a:extLst>
          </p:cNvPr>
          <p:cNvSpPr/>
          <p:nvPr/>
        </p:nvSpPr>
        <p:spPr>
          <a:xfrm>
            <a:off x="9571931" y="1790700"/>
            <a:ext cx="1781870" cy="771525"/>
          </a:xfrm>
          <a:prstGeom prst="roundRect">
            <a:avLst>
              <a:gd name="adj" fmla="val 15655"/>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nchorCtr="1"/>
          <a:lstStyle/>
          <a:p>
            <a:pPr marL="3175" marR="0" lvl="1" algn="ctr" defTabSz="914400" rtl="0" eaLnBrk="0" fontAlgn="base" latinLnBrk="0" hangingPunct="0">
              <a:lnSpc>
                <a:spcPct val="100000"/>
              </a:lnSpc>
              <a:spcAft>
                <a:spcPts val="600"/>
              </a:spcAft>
              <a:buClrTx/>
              <a:buSzPct val="100000"/>
              <a:tabLst/>
              <a:defRPr/>
            </a:pPr>
            <a:r>
              <a:rPr kumimoji="0" lang="en-GB" sz="1400" b="1" i="0" u="none" strike="noStrike" kern="1200" cap="none" spc="0" normalizeH="0" baseline="0" noProof="0">
                <a:ln>
                  <a:noFill/>
                </a:ln>
                <a:solidFill>
                  <a:schemeClr val="tx2"/>
                </a:solidFill>
                <a:effectLst/>
                <a:uLnTx/>
                <a:uFillTx/>
                <a:latin typeface="Montserrat"/>
                <a:ea typeface="+mn-ea"/>
                <a:cs typeface="+mn-cs"/>
              </a:rPr>
              <a:t>Efficiency</a:t>
            </a:r>
            <a:endParaRPr kumimoji="0" lang="en-US" sz="1400" b="1" i="0" u="none" strike="noStrike" kern="1200" cap="none" spc="0" normalizeH="0" baseline="0" noProof="0">
              <a:ln>
                <a:noFill/>
              </a:ln>
              <a:solidFill>
                <a:schemeClr val="tx2"/>
              </a:solidFill>
              <a:effectLst/>
              <a:uLnTx/>
              <a:uFillTx/>
              <a:latin typeface="Montserrat"/>
              <a:ea typeface="+mn-ea"/>
              <a:cs typeface="+mn-cs"/>
            </a:endParaRPr>
          </a:p>
        </p:txBody>
      </p:sp>
      <p:sp>
        <p:nvSpPr>
          <p:cNvPr id="8" name="Rectangle: Rounded Corners 7">
            <a:extLst>
              <a:ext uri="{FF2B5EF4-FFF2-40B4-BE49-F238E27FC236}">
                <a16:creationId xmlns:a16="http://schemas.microsoft.com/office/drawing/2014/main" id="{4C2CB06C-64F0-4CA3-96F5-7FA6D7E0135F}"/>
              </a:ext>
            </a:extLst>
          </p:cNvPr>
          <p:cNvSpPr/>
          <p:nvPr/>
        </p:nvSpPr>
        <p:spPr>
          <a:xfrm>
            <a:off x="9571931" y="2653854"/>
            <a:ext cx="1781870" cy="1546431"/>
          </a:xfrm>
          <a:prstGeom prst="roundRect">
            <a:avLst>
              <a:gd name="adj" fmla="val 15655"/>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1"/>
          <a:lstStyle/>
          <a:p>
            <a:pPr marL="3175" marR="0" lvl="1" algn="ctr" defTabSz="914400" rtl="0" eaLnBrk="0" fontAlgn="base" latinLnBrk="0" hangingPunct="0">
              <a:lnSpc>
                <a:spcPct val="100000"/>
              </a:lnSpc>
              <a:spcAft>
                <a:spcPts val="600"/>
              </a:spcAft>
              <a:buClrTx/>
              <a:buSzPct val="100000"/>
              <a:tabLst/>
              <a:defRPr/>
            </a:pPr>
            <a:r>
              <a:rPr kumimoji="0" lang="en-GB" sz="1400" b="1" i="0" u="none" strike="noStrike" kern="1200" cap="none" spc="0" normalizeH="0" baseline="0" noProof="0">
                <a:ln>
                  <a:noFill/>
                </a:ln>
                <a:solidFill>
                  <a:schemeClr val="bg1"/>
                </a:solidFill>
                <a:effectLst/>
                <a:uLnTx/>
                <a:uFillTx/>
                <a:latin typeface="Montserrat"/>
                <a:ea typeface="+mn-ea"/>
                <a:cs typeface="+mn-cs"/>
              </a:rPr>
              <a:t>Renewables growth</a:t>
            </a:r>
            <a:endParaRPr kumimoji="0" lang="en-US" sz="1400" b="1" i="0" u="none" strike="noStrike" kern="1200" cap="none" spc="0" normalizeH="0" baseline="0" noProof="0">
              <a:ln>
                <a:noFill/>
              </a:ln>
              <a:solidFill>
                <a:schemeClr val="bg1"/>
              </a:solidFill>
              <a:effectLst/>
              <a:uLnTx/>
              <a:uFillTx/>
              <a:latin typeface="Montserrat"/>
              <a:ea typeface="+mn-ea"/>
              <a:cs typeface="+mn-cs"/>
            </a:endParaRPr>
          </a:p>
        </p:txBody>
      </p:sp>
      <p:sp>
        <p:nvSpPr>
          <p:cNvPr id="10" name="Rectangle: Rounded Corners 9">
            <a:extLst>
              <a:ext uri="{FF2B5EF4-FFF2-40B4-BE49-F238E27FC236}">
                <a16:creationId xmlns:a16="http://schemas.microsoft.com/office/drawing/2014/main" id="{5C73E373-EB93-440E-A455-A21FCC354A83}"/>
              </a:ext>
            </a:extLst>
          </p:cNvPr>
          <p:cNvSpPr/>
          <p:nvPr/>
        </p:nvSpPr>
        <p:spPr>
          <a:xfrm>
            <a:off x="9571930" y="4295776"/>
            <a:ext cx="1781870" cy="1364930"/>
          </a:xfrm>
          <a:prstGeom prst="roundRect">
            <a:avLst>
              <a:gd name="adj" fmla="val 15655"/>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nchorCtr="1"/>
          <a:lstStyle/>
          <a:p>
            <a:pPr marL="3175" marR="0" lvl="1" algn="ctr" defTabSz="914400" rtl="0" eaLnBrk="0" fontAlgn="base" latinLnBrk="0" hangingPunct="0">
              <a:lnSpc>
                <a:spcPct val="100000"/>
              </a:lnSpc>
              <a:spcAft>
                <a:spcPts val="600"/>
              </a:spcAft>
              <a:buClrTx/>
              <a:buSzPct val="100000"/>
              <a:tabLst/>
              <a:defRPr/>
            </a:pPr>
            <a:r>
              <a:rPr kumimoji="0" lang="en-GB" sz="1400" b="1" i="0" u="none" strike="noStrike" kern="1200" cap="none" spc="0" normalizeH="0" baseline="0" noProof="0">
                <a:ln>
                  <a:noFill/>
                </a:ln>
                <a:solidFill>
                  <a:schemeClr val="bg1"/>
                </a:solidFill>
                <a:effectLst/>
                <a:uLnTx/>
                <a:uFillTx/>
                <a:latin typeface="Montserrat"/>
                <a:ea typeface="+mn-ea"/>
                <a:cs typeface="+mn-cs"/>
              </a:rPr>
              <a:t>Fossil fuel reduction</a:t>
            </a:r>
            <a:endParaRPr kumimoji="0" lang="en-US" sz="1400" b="1" i="0" u="none" strike="noStrike" kern="1200" cap="none" spc="0" normalizeH="0" baseline="0" noProof="0">
              <a:ln>
                <a:noFill/>
              </a:ln>
              <a:solidFill>
                <a:schemeClr val="bg1"/>
              </a:solidFill>
              <a:effectLst/>
              <a:uLnTx/>
              <a:uFillTx/>
              <a:latin typeface="Montserrat"/>
              <a:ea typeface="+mn-ea"/>
              <a:cs typeface="+mn-cs"/>
            </a:endParaRPr>
          </a:p>
        </p:txBody>
      </p:sp>
    </p:spTree>
    <p:extLst>
      <p:ext uri="{BB962C8B-B14F-4D97-AF65-F5344CB8AC3E}">
        <p14:creationId xmlns:p14="http://schemas.microsoft.com/office/powerpoint/2010/main" val="525908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25E16-E397-4FC8-B4C3-0FD97839AB40}"/>
              </a:ext>
            </a:extLst>
          </p:cNvPr>
          <p:cNvSpPr>
            <a:spLocks noGrp="1"/>
          </p:cNvSpPr>
          <p:nvPr>
            <p:ph type="sldNum" sz="quarter" idx="12"/>
          </p:nvPr>
        </p:nvSpPr>
        <p:spPr>
          <a:xfrm>
            <a:off x="202694" y="6405978"/>
            <a:ext cx="600075" cy="365125"/>
          </a:xfrm>
        </p:spPr>
        <p:txBody>
          <a:bodyPr/>
          <a:lstStyle/>
          <a:p>
            <a:fld id="{80C09EF9-B2B1-4CDF-A903-08D723B35DB9}" type="slidenum">
              <a:rPr lang="en-GB" smtClean="0"/>
              <a:pPr/>
              <a:t>69</a:t>
            </a:fld>
            <a:endParaRPr lang="en-GB"/>
          </a:p>
        </p:txBody>
      </p:sp>
      <p:sp>
        <p:nvSpPr>
          <p:cNvPr id="3" name="Title 2">
            <a:extLst>
              <a:ext uri="{FF2B5EF4-FFF2-40B4-BE49-F238E27FC236}">
                <a16:creationId xmlns:a16="http://schemas.microsoft.com/office/drawing/2014/main" id="{75C55950-5148-4D64-87BA-1F133EE2BE45}"/>
              </a:ext>
            </a:extLst>
          </p:cNvPr>
          <p:cNvSpPr>
            <a:spLocks noGrp="1"/>
          </p:cNvSpPr>
          <p:nvPr>
            <p:ph type="title"/>
          </p:nvPr>
        </p:nvSpPr>
        <p:spPr/>
        <p:txBody>
          <a:bodyPr>
            <a:normAutofit/>
          </a:bodyPr>
          <a:lstStyle/>
          <a:p>
            <a:r>
              <a:rPr lang="en-US"/>
              <a:t>Key facts: Guinness Sustainable Energy Fund</a:t>
            </a:r>
            <a:endParaRPr lang="ru-RU"/>
          </a:p>
        </p:txBody>
      </p:sp>
      <p:sp>
        <p:nvSpPr>
          <p:cNvPr id="4" name="Text Placeholder 3">
            <a:extLst>
              <a:ext uri="{FF2B5EF4-FFF2-40B4-BE49-F238E27FC236}">
                <a16:creationId xmlns:a16="http://schemas.microsoft.com/office/drawing/2014/main" id="{3DD85BB7-4ED8-4040-98B6-94572972BAD2}"/>
              </a:ext>
            </a:extLst>
          </p:cNvPr>
          <p:cNvSpPr>
            <a:spLocks noGrp="1"/>
          </p:cNvSpPr>
          <p:nvPr>
            <p:ph type="body" sz="quarter" idx="13"/>
          </p:nvPr>
        </p:nvSpPr>
        <p:spPr/>
        <p:txBody>
          <a:bodyPr/>
          <a:lstStyle/>
          <a:p>
            <a:r>
              <a:rPr lang="en-US"/>
              <a:t>Appendix 2: fund &amp; company information</a:t>
            </a:r>
          </a:p>
        </p:txBody>
      </p:sp>
      <p:graphicFrame>
        <p:nvGraphicFramePr>
          <p:cNvPr id="13" name="Table 12">
            <a:extLst>
              <a:ext uri="{FF2B5EF4-FFF2-40B4-BE49-F238E27FC236}">
                <a16:creationId xmlns:a16="http://schemas.microsoft.com/office/drawing/2014/main" id="{5B5A5C55-799F-46C2-8A37-93BCB65A23C1}"/>
              </a:ext>
            </a:extLst>
          </p:cNvPr>
          <p:cNvGraphicFramePr>
            <a:graphicFrameLocks noGrp="1"/>
          </p:cNvGraphicFramePr>
          <p:nvPr>
            <p:extLst>
              <p:ext uri="{D42A27DB-BD31-4B8C-83A1-F6EECF244321}">
                <p14:modId xmlns:p14="http://schemas.microsoft.com/office/powerpoint/2010/main" val="4188272279"/>
              </p:ext>
            </p:extLst>
          </p:nvPr>
        </p:nvGraphicFramePr>
        <p:xfrm>
          <a:off x="1578102" y="1298136"/>
          <a:ext cx="9035797" cy="1367999"/>
        </p:xfrm>
        <a:graphic>
          <a:graphicData uri="http://schemas.openxmlformats.org/drawingml/2006/table">
            <a:tbl>
              <a:tblPr firstRow="1" firstCol="1" bandRow="1"/>
              <a:tblGrid>
                <a:gridCol w="507873">
                  <a:extLst>
                    <a:ext uri="{9D8B030D-6E8A-4147-A177-3AD203B41FA5}">
                      <a16:colId xmlns:a16="http://schemas.microsoft.com/office/drawing/2014/main" val="20000"/>
                    </a:ext>
                  </a:extLst>
                </a:gridCol>
                <a:gridCol w="4263962">
                  <a:extLst>
                    <a:ext uri="{9D8B030D-6E8A-4147-A177-3AD203B41FA5}">
                      <a16:colId xmlns:a16="http://schemas.microsoft.com/office/drawing/2014/main" val="20001"/>
                    </a:ext>
                  </a:extLst>
                </a:gridCol>
                <a:gridCol w="4263962">
                  <a:extLst>
                    <a:ext uri="{9D8B030D-6E8A-4147-A177-3AD203B41FA5}">
                      <a16:colId xmlns:a16="http://schemas.microsoft.com/office/drawing/2014/main" val="20002"/>
                    </a:ext>
                  </a:extLst>
                </a:gridCol>
              </a:tblGrid>
              <a:tr h="240683">
                <a:tc rowSpan="5">
                  <a:txBody>
                    <a:bodyPr/>
                    <a:lstStyle/>
                    <a:p>
                      <a:pPr algn="ctr">
                        <a:spcAft>
                          <a:spcPts val="0"/>
                        </a:spcAft>
                      </a:pPr>
                      <a:r>
                        <a:rPr lang="en-GB" sz="1400" b="1">
                          <a:solidFill>
                            <a:srgbClr val="FFFFFF"/>
                          </a:solidFill>
                          <a:effectLst/>
                          <a:latin typeface="+mn-lt"/>
                          <a:ea typeface="+mn-ea"/>
                          <a:cs typeface="Times New Roman" panose="02020603050405020304" pitchFamily="18" charset="0"/>
                        </a:rPr>
                        <a:t>The Fund</a:t>
                      </a:r>
                    </a:p>
                  </a:txBody>
                  <a:tcPr marL="68582" marR="68582" marT="0" marB="0" vert="vert27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spcAft>
                          <a:spcPts val="0"/>
                        </a:spcAft>
                      </a:pPr>
                      <a:r>
                        <a:rPr lang="en-GB" sz="1400" b="0">
                          <a:effectLst/>
                          <a:latin typeface="+mn-lt"/>
                          <a:ea typeface="Times New Roman"/>
                        </a:rPr>
                        <a:t>Fund launch date</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a:effectLst/>
                          <a:latin typeface="+mn-lt"/>
                          <a:ea typeface="Times New Roman"/>
                        </a:rPr>
                        <a:t>19 December 2007</a:t>
                      </a:r>
                    </a:p>
                  </a:txBody>
                  <a:tcPr marL="132923"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b="0">
                          <a:effectLst/>
                          <a:latin typeface="+mn-lt"/>
                          <a:ea typeface="Times New Roman"/>
                        </a:rPr>
                        <a:t>Fund managers</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a:effectLst/>
                          <a:latin typeface="+mn-lt"/>
                          <a:ea typeface="Times New Roman"/>
                        </a:rPr>
                        <a:t>Will Riley, </a:t>
                      </a:r>
                      <a:r>
                        <a:rPr lang="en-GB" sz="1400" baseline="0">
                          <a:effectLst/>
                          <a:latin typeface="+mn-lt"/>
                          <a:ea typeface="Times New Roman"/>
                        </a:rPr>
                        <a:t>Jonathan Waghorn</a:t>
                      </a:r>
                      <a:endParaRPr lang="en-GB" sz="1400">
                        <a:effectLst/>
                        <a:latin typeface="+mn-lt"/>
                        <a:ea typeface="Times New Roman"/>
                      </a:endParaRPr>
                    </a:p>
                  </a:txBody>
                  <a:tcPr marL="132923"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b="0">
                          <a:effectLst/>
                          <a:latin typeface="+mn-lt"/>
                          <a:ea typeface="Times New Roman"/>
                        </a:rPr>
                        <a:t>Fund size</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b="0">
                          <a:effectLst/>
                          <a:latin typeface="+mn-lt"/>
                          <a:ea typeface="Times New Roman"/>
                        </a:rPr>
                        <a:t>$998m (Dec 31 2021)</a:t>
                      </a:r>
                    </a:p>
                  </a:txBody>
                  <a:tcPr marL="132923"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28100"/>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b="0">
                          <a:effectLst/>
                          <a:latin typeface="+mn-lt"/>
                          <a:ea typeface="Times New Roman"/>
                        </a:rPr>
                        <a:t>AUM in sustainable energy strategy</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b="0">
                          <a:effectLst/>
                          <a:latin typeface="+mn-lt"/>
                          <a:ea typeface="Times New Roman"/>
                        </a:rPr>
                        <a:t>$1030m (Dec 31</a:t>
                      </a:r>
                      <a:r>
                        <a:rPr lang="en-GB" sz="1400" b="0" baseline="0">
                          <a:effectLst/>
                          <a:latin typeface="+mn-lt"/>
                          <a:ea typeface="Times New Roman"/>
                        </a:rPr>
                        <a:t> 2021</a:t>
                      </a:r>
                      <a:r>
                        <a:rPr lang="en-GB" sz="1400" b="0">
                          <a:effectLst/>
                          <a:latin typeface="+mn-lt"/>
                          <a:ea typeface="Times New Roman"/>
                        </a:rPr>
                        <a:t>)</a:t>
                      </a:r>
                    </a:p>
                  </a:txBody>
                  <a:tcPr marL="132923"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914268"/>
                  </a:ext>
                </a:extLst>
              </a:tr>
              <a:tr h="281829">
                <a:tc vMerge="1">
                  <a:txBody>
                    <a:bodyPr/>
                    <a:lstStyle/>
                    <a:p>
                      <a:pPr algn="ctr">
                        <a:spcAft>
                          <a:spcPts val="0"/>
                        </a:spcAft>
                      </a:pPr>
                      <a:endParaRPr lang="en-GB" sz="1600" b="1">
                        <a:solidFill>
                          <a:srgbClr val="FFFFFF"/>
                        </a:solidFill>
                        <a:effectLst/>
                        <a:latin typeface="+mn-lt"/>
                        <a:ea typeface="+mn-ea"/>
                        <a:cs typeface="Times New Roman" panose="02020603050405020304" pitchFamily="18" charset="0"/>
                      </a:endParaRPr>
                    </a:p>
                  </a:txBody>
                  <a:tcPr marL="68582" marR="68582" marT="0" marB="0" vert="vert27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spcAft>
                          <a:spcPts val="0"/>
                        </a:spcAft>
                      </a:pPr>
                      <a:r>
                        <a:rPr lang="en-GB" sz="1400" b="0">
                          <a:effectLst/>
                          <a:latin typeface="+mn-lt"/>
                          <a:ea typeface="Times New Roman"/>
                        </a:rPr>
                        <a:t>Reference index</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a:effectLst/>
                          <a:latin typeface="+mn-lt"/>
                          <a:ea typeface="Times New Roman"/>
                        </a:rPr>
                        <a:t>MSCI World Energy NR Index</a:t>
                      </a:r>
                    </a:p>
                  </a:txBody>
                  <a:tcPr marL="132923"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968073"/>
                  </a:ext>
                </a:extLst>
              </a:tr>
            </a:tbl>
          </a:graphicData>
        </a:graphic>
      </p:graphicFrame>
      <p:graphicFrame>
        <p:nvGraphicFramePr>
          <p:cNvPr id="9" name="Table 8">
            <a:extLst>
              <a:ext uri="{FF2B5EF4-FFF2-40B4-BE49-F238E27FC236}">
                <a16:creationId xmlns:a16="http://schemas.microsoft.com/office/drawing/2014/main" id="{B216A126-63CD-4C62-8522-D1C6027CAED4}"/>
              </a:ext>
            </a:extLst>
          </p:cNvPr>
          <p:cNvGraphicFramePr>
            <a:graphicFrameLocks noGrp="1"/>
          </p:cNvGraphicFramePr>
          <p:nvPr/>
        </p:nvGraphicFramePr>
        <p:xfrm>
          <a:off x="1578102" y="2850615"/>
          <a:ext cx="9035797" cy="1367999"/>
        </p:xfrm>
        <a:graphic>
          <a:graphicData uri="http://schemas.openxmlformats.org/drawingml/2006/table">
            <a:tbl>
              <a:tblPr firstRow="1" firstCol="1" bandRow="1"/>
              <a:tblGrid>
                <a:gridCol w="507873">
                  <a:extLst>
                    <a:ext uri="{9D8B030D-6E8A-4147-A177-3AD203B41FA5}">
                      <a16:colId xmlns:a16="http://schemas.microsoft.com/office/drawing/2014/main" val="20000"/>
                    </a:ext>
                  </a:extLst>
                </a:gridCol>
                <a:gridCol w="4263962">
                  <a:extLst>
                    <a:ext uri="{9D8B030D-6E8A-4147-A177-3AD203B41FA5}">
                      <a16:colId xmlns:a16="http://schemas.microsoft.com/office/drawing/2014/main" val="20001"/>
                    </a:ext>
                  </a:extLst>
                </a:gridCol>
                <a:gridCol w="4263962">
                  <a:extLst>
                    <a:ext uri="{9D8B030D-6E8A-4147-A177-3AD203B41FA5}">
                      <a16:colId xmlns:a16="http://schemas.microsoft.com/office/drawing/2014/main" val="20002"/>
                    </a:ext>
                  </a:extLst>
                </a:gridCol>
              </a:tblGrid>
              <a:tr h="240683">
                <a:tc rowSpan="5">
                  <a:txBody>
                    <a:bodyPr/>
                    <a:lstStyle/>
                    <a:p>
                      <a:pPr algn="ctr">
                        <a:spcAft>
                          <a:spcPts val="0"/>
                        </a:spcAft>
                      </a:pPr>
                      <a:r>
                        <a:rPr lang="en-GB" sz="1400" b="1">
                          <a:solidFill>
                            <a:srgbClr val="FFFFFF"/>
                          </a:solidFill>
                          <a:effectLst/>
                          <a:latin typeface="+mn-lt"/>
                          <a:ea typeface="+mn-ea"/>
                          <a:cs typeface="Times New Roman" panose="02020603050405020304" pitchFamily="18" charset="0"/>
                        </a:rPr>
                        <a:t>Structure &amp; legal</a:t>
                      </a:r>
                    </a:p>
                  </a:txBody>
                  <a:tcPr marL="68582" marR="68582" marT="0" marB="0" vert="vert27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spcAft>
                          <a:spcPts val="0"/>
                        </a:spcAft>
                      </a:pPr>
                      <a:r>
                        <a:rPr lang="en-GB" sz="1400" b="0" kern="1200">
                          <a:solidFill>
                            <a:schemeClr val="tx1"/>
                          </a:solidFill>
                          <a:effectLst/>
                          <a:latin typeface="+mn-lt"/>
                          <a:ea typeface="Times New Roman"/>
                          <a:cs typeface="+mn-cs"/>
                        </a:rPr>
                        <a:t>Domicile</a:t>
                      </a:r>
                    </a:p>
                  </a:txBody>
                  <a:tcPr marL="66462"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kern="1200">
                          <a:solidFill>
                            <a:schemeClr val="tx1"/>
                          </a:solidFill>
                          <a:effectLst/>
                          <a:latin typeface="+mn-lt"/>
                          <a:ea typeface="Times New Roman"/>
                          <a:cs typeface="+mn-cs"/>
                        </a:rPr>
                        <a:t>Ireland</a:t>
                      </a:r>
                    </a:p>
                  </a:txBody>
                  <a:tcPr marL="33231"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b="0" kern="1200">
                          <a:solidFill>
                            <a:schemeClr val="tx1"/>
                          </a:solidFill>
                          <a:effectLst/>
                          <a:latin typeface="+mn-lt"/>
                          <a:ea typeface="Times New Roman"/>
                          <a:cs typeface="+mn-cs"/>
                        </a:rPr>
                        <a:t>Fund structure</a:t>
                      </a:r>
                    </a:p>
                  </a:txBody>
                  <a:tcPr marL="66462"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kern="1200">
                          <a:solidFill>
                            <a:schemeClr val="tx1"/>
                          </a:solidFill>
                          <a:effectLst/>
                          <a:latin typeface="+mn-lt"/>
                          <a:ea typeface="Times New Roman"/>
                          <a:cs typeface="+mn-cs"/>
                        </a:rPr>
                        <a:t>Dublin OEIC (UCITS IV)</a:t>
                      </a:r>
                    </a:p>
                  </a:txBody>
                  <a:tcPr marL="33231"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b="0" kern="1200">
                          <a:solidFill>
                            <a:schemeClr val="tx1"/>
                          </a:solidFill>
                          <a:effectLst/>
                          <a:latin typeface="+mn-lt"/>
                          <a:ea typeface="Times New Roman"/>
                          <a:cs typeface="+mn-cs"/>
                        </a:rPr>
                        <a:t>Administrator</a:t>
                      </a:r>
                    </a:p>
                  </a:txBody>
                  <a:tcPr marL="66462"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kern="1200">
                          <a:solidFill>
                            <a:schemeClr val="tx1"/>
                          </a:solidFill>
                          <a:effectLst/>
                          <a:latin typeface="+mn-lt"/>
                          <a:ea typeface="Times New Roman"/>
                          <a:cs typeface="+mn-cs"/>
                        </a:rPr>
                        <a:t>Link Fund Manager Solutions (Ireland) Ltd</a:t>
                      </a:r>
                    </a:p>
                  </a:txBody>
                  <a:tcPr marL="33231"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28100"/>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b="0" kern="1200">
                          <a:solidFill>
                            <a:schemeClr val="tx1"/>
                          </a:solidFill>
                          <a:effectLst/>
                          <a:latin typeface="+mn-lt"/>
                          <a:ea typeface="Times New Roman"/>
                          <a:cs typeface="+mn-cs"/>
                        </a:rPr>
                        <a:t>Custodian</a:t>
                      </a:r>
                    </a:p>
                  </a:txBody>
                  <a:tcPr marL="66462"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kern="1200">
                          <a:solidFill>
                            <a:schemeClr val="tx1"/>
                          </a:solidFill>
                          <a:effectLst/>
                          <a:latin typeface="+mn-lt"/>
                          <a:ea typeface="Times New Roman"/>
                          <a:cs typeface="+mn-cs"/>
                        </a:rPr>
                        <a:t>Brown Brothers Harriman &amp; Co</a:t>
                      </a:r>
                    </a:p>
                  </a:txBody>
                  <a:tcPr marL="33231"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914268"/>
                  </a:ext>
                </a:extLst>
              </a:tr>
              <a:tr h="281829">
                <a:tc vMerge="1">
                  <a:txBody>
                    <a:bodyPr/>
                    <a:lstStyle/>
                    <a:p>
                      <a:pPr algn="ctr">
                        <a:spcAft>
                          <a:spcPts val="0"/>
                        </a:spcAft>
                      </a:pPr>
                      <a:endParaRPr lang="en-GB" sz="1600" b="1">
                        <a:solidFill>
                          <a:srgbClr val="FFFFFF"/>
                        </a:solidFill>
                        <a:effectLst/>
                        <a:latin typeface="+mn-lt"/>
                        <a:ea typeface="+mn-ea"/>
                        <a:cs typeface="Times New Roman" panose="02020603050405020304" pitchFamily="18" charset="0"/>
                      </a:endParaRPr>
                    </a:p>
                  </a:txBody>
                  <a:tcPr marL="68582" marR="68582" marT="0" marB="0" vert="vert27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spcAft>
                          <a:spcPts val="0"/>
                        </a:spcAft>
                      </a:pPr>
                      <a:r>
                        <a:rPr lang="en-GB" sz="1400" b="0" kern="1200">
                          <a:solidFill>
                            <a:schemeClr val="tx1"/>
                          </a:solidFill>
                          <a:effectLst/>
                          <a:latin typeface="+mn-lt"/>
                          <a:ea typeface="Times New Roman"/>
                          <a:cs typeface="+mn-cs"/>
                        </a:rPr>
                        <a:t>Reporting status</a:t>
                      </a:r>
                    </a:p>
                  </a:txBody>
                  <a:tcPr marL="66462"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a:spcAft>
                          <a:spcPts val="0"/>
                        </a:spcAft>
                      </a:pPr>
                      <a:r>
                        <a:rPr lang="en-GB" sz="1400" kern="1200">
                          <a:solidFill>
                            <a:schemeClr val="tx1"/>
                          </a:solidFill>
                          <a:effectLst/>
                          <a:latin typeface="+mn-lt"/>
                          <a:ea typeface="Times New Roman"/>
                          <a:cs typeface="+mn-cs"/>
                        </a:rPr>
                        <a:t>Reporting Fund for UK tax purposes</a:t>
                      </a:r>
                    </a:p>
                  </a:txBody>
                  <a:tcPr marL="33231"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968073"/>
                  </a:ext>
                </a:extLst>
              </a:tr>
            </a:tbl>
          </a:graphicData>
        </a:graphic>
      </p:graphicFrame>
      <p:graphicFrame>
        <p:nvGraphicFramePr>
          <p:cNvPr id="10" name="Table 9">
            <a:extLst>
              <a:ext uri="{FF2B5EF4-FFF2-40B4-BE49-F238E27FC236}">
                <a16:creationId xmlns:a16="http://schemas.microsoft.com/office/drawing/2014/main" id="{1946FBE5-4C04-431A-BDFB-9B41D15C1CF0}"/>
              </a:ext>
            </a:extLst>
          </p:cNvPr>
          <p:cNvGraphicFramePr>
            <a:graphicFrameLocks noGrp="1"/>
          </p:cNvGraphicFramePr>
          <p:nvPr/>
        </p:nvGraphicFramePr>
        <p:xfrm>
          <a:off x="1578102" y="4403094"/>
          <a:ext cx="9035798" cy="1367999"/>
        </p:xfrm>
        <a:graphic>
          <a:graphicData uri="http://schemas.openxmlformats.org/drawingml/2006/table">
            <a:tbl>
              <a:tblPr firstRow="1" firstCol="1" bandRow="1"/>
              <a:tblGrid>
                <a:gridCol w="517398">
                  <a:extLst>
                    <a:ext uri="{9D8B030D-6E8A-4147-A177-3AD203B41FA5}">
                      <a16:colId xmlns:a16="http://schemas.microsoft.com/office/drawing/2014/main" val="20000"/>
                    </a:ext>
                  </a:extLst>
                </a:gridCol>
                <a:gridCol w="4259200">
                  <a:extLst>
                    <a:ext uri="{9D8B030D-6E8A-4147-A177-3AD203B41FA5}">
                      <a16:colId xmlns:a16="http://schemas.microsoft.com/office/drawing/2014/main" val="20001"/>
                    </a:ext>
                  </a:extLst>
                </a:gridCol>
                <a:gridCol w="4259200">
                  <a:extLst>
                    <a:ext uri="{9D8B030D-6E8A-4147-A177-3AD203B41FA5}">
                      <a16:colId xmlns:a16="http://schemas.microsoft.com/office/drawing/2014/main" val="20002"/>
                    </a:ext>
                  </a:extLst>
                </a:gridCol>
              </a:tblGrid>
              <a:tr h="240683">
                <a:tc rowSpan="5">
                  <a:txBody>
                    <a:bodyPr/>
                    <a:lstStyle/>
                    <a:p>
                      <a:pPr algn="ctr">
                        <a:spcAft>
                          <a:spcPts val="0"/>
                        </a:spcAft>
                      </a:pPr>
                      <a:r>
                        <a:rPr lang="en-GB" sz="1400" b="1">
                          <a:solidFill>
                            <a:srgbClr val="FFFFFF"/>
                          </a:solidFill>
                          <a:effectLst/>
                          <a:latin typeface="+mn-lt"/>
                          <a:ea typeface="+mn-ea"/>
                          <a:cs typeface="Times New Roman" panose="02020603050405020304" pitchFamily="18" charset="0"/>
                        </a:rPr>
                        <a:t>Pricing &amp; dealing</a:t>
                      </a:r>
                    </a:p>
                  </a:txBody>
                  <a:tcPr marL="68582" marR="68582" marT="0" marB="0" vert="vert27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spcAft>
                          <a:spcPts val="0"/>
                        </a:spcAft>
                      </a:pPr>
                      <a:r>
                        <a:rPr lang="en-GB" sz="1400" b="0" kern="1200">
                          <a:solidFill>
                            <a:schemeClr val="tx1"/>
                          </a:solidFill>
                          <a:effectLst/>
                          <a:latin typeface="+mn-lt"/>
                          <a:ea typeface="Times New Roman"/>
                          <a:cs typeface="+mn-cs"/>
                        </a:rPr>
                        <a:t>Pricing</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marL="0" algn="l" defTabSz="914400" rtl="0" eaLnBrk="1" latinLnBrk="0" hangingPunct="1">
                        <a:spcAft>
                          <a:spcPts val="0"/>
                        </a:spcAft>
                      </a:pPr>
                      <a:r>
                        <a:rPr lang="en-GB" sz="1400" kern="1200">
                          <a:solidFill>
                            <a:schemeClr val="tx1"/>
                          </a:solidFill>
                          <a:effectLst/>
                          <a:latin typeface="+mn-lt"/>
                          <a:ea typeface="Times New Roman"/>
                          <a:cs typeface="+mn-cs"/>
                        </a:rPr>
                        <a:t>Daily</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marL="0" algn="l" defTabSz="914400" rtl="0" eaLnBrk="1" latinLnBrk="0" hangingPunct="1">
                        <a:spcAft>
                          <a:spcPts val="0"/>
                        </a:spcAft>
                      </a:pPr>
                      <a:r>
                        <a:rPr lang="en-GB" sz="1400" b="0" kern="1200">
                          <a:solidFill>
                            <a:schemeClr val="tx1"/>
                          </a:solidFill>
                          <a:effectLst/>
                          <a:latin typeface="+mn-lt"/>
                          <a:ea typeface="Times New Roman"/>
                          <a:cs typeface="+mn-cs"/>
                        </a:rPr>
                        <a:t>Performance fee</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marL="0" algn="l" defTabSz="914400" rtl="0" eaLnBrk="1" latinLnBrk="0" hangingPunct="1">
                        <a:spcAft>
                          <a:spcPts val="0"/>
                        </a:spcAft>
                      </a:pPr>
                      <a:r>
                        <a:rPr lang="en-GB" sz="1400" kern="1200">
                          <a:solidFill>
                            <a:schemeClr val="tx1"/>
                          </a:solidFill>
                          <a:effectLst/>
                          <a:latin typeface="+mn-lt"/>
                          <a:ea typeface="Times New Roman"/>
                          <a:cs typeface="+mn-cs"/>
                        </a:rPr>
                        <a:t>None</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marL="0" algn="l" defTabSz="914400" rtl="0" eaLnBrk="1" latinLnBrk="0" hangingPunct="1">
                        <a:spcAft>
                          <a:spcPts val="0"/>
                        </a:spcAft>
                      </a:pPr>
                      <a:r>
                        <a:rPr lang="en-GB" sz="1400" b="0" kern="1200">
                          <a:solidFill>
                            <a:schemeClr val="tx1"/>
                          </a:solidFill>
                          <a:effectLst/>
                          <a:latin typeface="+mn-lt"/>
                          <a:ea typeface="Times New Roman"/>
                          <a:cs typeface="+mn-cs"/>
                        </a:rPr>
                        <a:t>Exit fees</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marL="0" algn="l" defTabSz="914400" rtl="0" eaLnBrk="1" latinLnBrk="0" hangingPunct="1">
                        <a:spcAft>
                          <a:spcPts val="0"/>
                        </a:spcAft>
                      </a:pPr>
                      <a:r>
                        <a:rPr lang="en-GB" sz="1400" kern="1200">
                          <a:solidFill>
                            <a:schemeClr val="tx1"/>
                          </a:solidFill>
                          <a:effectLst/>
                          <a:latin typeface="+mn-lt"/>
                          <a:ea typeface="Times New Roman"/>
                          <a:cs typeface="+mn-cs"/>
                        </a:rPr>
                        <a:t>None</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28100"/>
                  </a:ext>
                </a:extLst>
              </a:tr>
              <a:tr h="281829">
                <a:tc vMerge="1">
                  <a:txBody>
                    <a:bodyPr/>
                    <a:lstStyle/>
                    <a:p>
                      <a:pPr marL="0" marR="0" lvl="0" indent="0" algn="l" defTabSz="914400" rtl="0" eaLnBrk="1" fontAlgn="b" latinLnBrk="0" hangingPunct="1">
                        <a:lnSpc>
                          <a:spcPct val="100000"/>
                        </a:lnSpc>
                        <a:spcBef>
                          <a:spcPct val="0"/>
                        </a:spcBef>
                        <a:spcAft>
                          <a:spcPct val="0"/>
                        </a:spcAft>
                        <a:buClrTx/>
                        <a:buSzPct val="150000"/>
                        <a:buFont typeface="Wingdings" pitchFamily="2" charset="2"/>
                        <a:buNone/>
                        <a:tabLst/>
                      </a:pPr>
                      <a:endParaRPr kumimoji="0" lang="en-GB" sz="1100" b="0" i="0" u="none" strike="noStrike" cap="none" normalizeH="0" baseline="0">
                        <a:ln>
                          <a:noFill/>
                        </a:ln>
                        <a:solidFill>
                          <a:schemeClr val="tx1"/>
                        </a:solidFill>
                        <a:effectLst/>
                        <a:latin typeface="+mn-lt"/>
                      </a:endParaRPr>
                    </a:p>
                  </a:txBody>
                  <a:tcPr marL="33235" marR="33235" marT="35997" marB="35997"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marL="0" algn="l" defTabSz="914400" rtl="0" eaLnBrk="1" latinLnBrk="0" hangingPunct="1">
                        <a:spcAft>
                          <a:spcPts val="0"/>
                        </a:spcAft>
                      </a:pPr>
                      <a:r>
                        <a:rPr lang="en-GB" sz="1400" b="0" kern="1200">
                          <a:solidFill>
                            <a:schemeClr val="tx1"/>
                          </a:solidFill>
                          <a:effectLst/>
                          <a:latin typeface="+mn-lt"/>
                          <a:ea typeface="Times New Roman"/>
                          <a:cs typeface="+mn-cs"/>
                        </a:rPr>
                        <a:t>Valuation point</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marL="0" algn="l" defTabSz="914400" rtl="0" eaLnBrk="1" latinLnBrk="0" hangingPunct="1">
                        <a:spcAft>
                          <a:spcPts val="0"/>
                        </a:spcAft>
                      </a:pPr>
                      <a:r>
                        <a:rPr lang="en-GB" sz="1400" kern="1200">
                          <a:solidFill>
                            <a:schemeClr val="tx1"/>
                          </a:solidFill>
                          <a:effectLst/>
                          <a:latin typeface="+mn-lt"/>
                          <a:ea typeface="Times New Roman"/>
                          <a:cs typeface="+mn-cs"/>
                        </a:rPr>
                        <a:t>23:00 (Dublin time)</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914268"/>
                  </a:ext>
                </a:extLst>
              </a:tr>
              <a:tr h="281829">
                <a:tc vMerge="1">
                  <a:txBody>
                    <a:bodyPr/>
                    <a:lstStyle/>
                    <a:p>
                      <a:pPr algn="ctr">
                        <a:spcAft>
                          <a:spcPts val="0"/>
                        </a:spcAft>
                      </a:pPr>
                      <a:endParaRPr lang="en-GB" sz="1600" b="1">
                        <a:solidFill>
                          <a:srgbClr val="FFFFFF"/>
                        </a:solidFill>
                        <a:effectLst/>
                        <a:latin typeface="+mn-lt"/>
                        <a:ea typeface="+mn-ea"/>
                        <a:cs typeface="Times New Roman" panose="02020603050405020304" pitchFamily="18" charset="0"/>
                      </a:endParaRPr>
                    </a:p>
                  </a:txBody>
                  <a:tcPr marL="68582" marR="68582" marT="0" marB="0" vert="vert27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14400" rtl="0" eaLnBrk="1" latinLnBrk="0" hangingPunct="1">
                        <a:spcAft>
                          <a:spcPts val="0"/>
                        </a:spcAft>
                      </a:pPr>
                      <a:r>
                        <a:rPr lang="en-GB" sz="1400" b="0" kern="1200">
                          <a:solidFill>
                            <a:schemeClr val="tx1"/>
                          </a:solidFill>
                          <a:effectLst/>
                          <a:latin typeface="+mn-lt"/>
                          <a:ea typeface="Times New Roman"/>
                          <a:cs typeface="+mn-cs"/>
                        </a:rPr>
                        <a:t>Dealing cut off</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alpha val="30000"/>
                      </a:schemeClr>
                    </a:solidFill>
                  </a:tcPr>
                </a:tc>
                <a:tc>
                  <a:txBody>
                    <a:bodyPr/>
                    <a:lstStyle/>
                    <a:p>
                      <a:pPr marL="0" algn="l" defTabSz="914400" rtl="0" eaLnBrk="1" latinLnBrk="0" hangingPunct="1">
                        <a:spcAft>
                          <a:spcPts val="0"/>
                        </a:spcAft>
                      </a:pPr>
                      <a:r>
                        <a:rPr lang="en-GB" sz="1400" kern="1200">
                          <a:solidFill>
                            <a:schemeClr val="tx1"/>
                          </a:solidFill>
                          <a:effectLst/>
                          <a:latin typeface="+mn-lt"/>
                          <a:ea typeface="Times New Roman"/>
                          <a:cs typeface="+mn-cs"/>
                        </a:rPr>
                        <a:t>15:00 (Dublin time)</a:t>
                      </a:r>
                    </a:p>
                  </a:txBody>
                  <a:tcPr marL="63305" marR="6330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968073"/>
                  </a:ext>
                </a:extLst>
              </a:tr>
            </a:tbl>
          </a:graphicData>
        </a:graphic>
      </p:graphicFrame>
    </p:spTree>
    <p:custDataLst>
      <p:tags r:id="rId1"/>
    </p:custDataLst>
    <p:extLst>
      <p:ext uri="{BB962C8B-B14F-4D97-AF65-F5344CB8AC3E}">
        <p14:creationId xmlns:p14="http://schemas.microsoft.com/office/powerpoint/2010/main" val="893183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25E16-E397-4FC8-B4C3-0FD97839AB40}"/>
              </a:ext>
            </a:extLst>
          </p:cNvPr>
          <p:cNvSpPr>
            <a:spLocks noGrp="1"/>
          </p:cNvSpPr>
          <p:nvPr>
            <p:ph type="sldNum" sz="quarter" idx="12"/>
          </p:nvPr>
        </p:nvSpPr>
        <p:spPr/>
        <p:txBody>
          <a:bodyPr/>
          <a:lstStyle/>
          <a:p>
            <a:fld id="{80C09EF9-B2B1-4CDF-A903-08D723B35DB9}" type="slidenum">
              <a:rPr lang="en-GB" smtClean="0"/>
              <a:pPr/>
              <a:t>70</a:t>
            </a:fld>
            <a:endParaRPr lang="en-GB"/>
          </a:p>
        </p:txBody>
      </p:sp>
      <p:sp>
        <p:nvSpPr>
          <p:cNvPr id="3" name="Title 2">
            <a:extLst>
              <a:ext uri="{FF2B5EF4-FFF2-40B4-BE49-F238E27FC236}">
                <a16:creationId xmlns:a16="http://schemas.microsoft.com/office/drawing/2014/main" id="{75C55950-5148-4D64-87BA-1F133EE2BE45}"/>
              </a:ext>
            </a:extLst>
          </p:cNvPr>
          <p:cNvSpPr>
            <a:spLocks noGrp="1"/>
          </p:cNvSpPr>
          <p:nvPr>
            <p:ph type="title"/>
          </p:nvPr>
        </p:nvSpPr>
        <p:spPr/>
        <p:txBody>
          <a:bodyPr>
            <a:normAutofit/>
          </a:bodyPr>
          <a:lstStyle/>
          <a:p>
            <a:r>
              <a:rPr lang="en-US"/>
              <a:t>Key facts: Guinness Sustainable Energy Fund</a:t>
            </a:r>
            <a:endParaRPr lang="ru-RU"/>
          </a:p>
        </p:txBody>
      </p:sp>
      <p:sp>
        <p:nvSpPr>
          <p:cNvPr id="4" name="Text Placeholder 3">
            <a:extLst>
              <a:ext uri="{FF2B5EF4-FFF2-40B4-BE49-F238E27FC236}">
                <a16:creationId xmlns:a16="http://schemas.microsoft.com/office/drawing/2014/main" id="{3DD85BB7-4ED8-4040-98B6-94572972BAD2}"/>
              </a:ext>
            </a:extLst>
          </p:cNvPr>
          <p:cNvSpPr>
            <a:spLocks noGrp="1"/>
          </p:cNvSpPr>
          <p:nvPr>
            <p:ph type="body" sz="quarter" idx="13"/>
          </p:nvPr>
        </p:nvSpPr>
        <p:spPr/>
        <p:txBody>
          <a:bodyPr/>
          <a:lstStyle/>
          <a:p>
            <a:r>
              <a:rPr lang="en-US"/>
              <a:t>Appendix 2: fund &amp; company information</a:t>
            </a:r>
          </a:p>
        </p:txBody>
      </p:sp>
      <p:graphicFrame>
        <p:nvGraphicFramePr>
          <p:cNvPr id="8" name="Table 7">
            <a:extLst>
              <a:ext uri="{FF2B5EF4-FFF2-40B4-BE49-F238E27FC236}">
                <a16:creationId xmlns:a16="http://schemas.microsoft.com/office/drawing/2014/main" id="{ADFC70AE-7ABD-4D27-B2D4-D34DF36E2EA4}"/>
              </a:ext>
            </a:extLst>
          </p:cNvPr>
          <p:cNvGraphicFramePr>
            <a:graphicFrameLocks noGrp="1"/>
          </p:cNvGraphicFramePr>
          <p:nvPr>
            <p:extLst>
              <p:ext uri="{D42A27DB-BD31-4B8C-83A1-F6EECF244321}">
                <p14:modId xmlns:p14="http://schemas.microsoft.com/office/powerpoint/2010/main" val="3785697099"/>
              </p:ext>
            </p:extLst>
          </p:nvPr>
        </p:nvGraphicFramePr>
        <p:xfrm>
          <a:off x="1056132" y="1119124"/>
          <a:ext cx="10079735" cy="2966554"/>
        </p:xfrm>
        <a:graphic>
          <a:graphicData uri="http://schemas.openxmlformats.org/drawingml/2006/table">
            <a:tbl>
              <a:tblPr>
                <a:tableStyleId>{5C22544A-7EE6-4342-B048-85BDC9FD1C3A}</a:tableStyleId>
              </a:tblPr>
              <a:tblGrid>
                <a:gridCol w="1166091">
                  <a:extLst>
                    <a:ext uri="{9D8B030D-6E8A-4147-A177-3AD203B41FA5}">
                      <a16:colId xmlns:a16="http://schemas.microsoft.com/office/drawing/2014/main" val="2267738082"/>
                    </a:ext>
                  </a:extLst>
                </a:gridCol>
                <a:gridCol w="1034473">
                  <a:extLst>
                    <a:ext uri="{9D8B030D-6E8A-4147-A177-3AD203B41FA5}">
                      <a16:colId xmlns:a16="http://schemas.microsoft.com/office/drawing/2014/main" val="1257648169"/>
                    </a:ext>
                  </a:extLst>
                </a:gridCol>
                <a:gridCol w="1191491">
                  <a:extLst>
                    <a:ext uri="{9D8B030D-6E8A-4147-A177-3AD203B41FA5}">
                      <a16:colId xmlns:a16="http://schemas.microsoft.com/office/drawing/2014/main" val="3005160305"/>
                    </a:ext>
                  </a:extLst>
                </a:gridCol>
                <a:gridCol w="1579418">
                  <a:extLst>
                    <a:ext uri="{9D8B030D-6E8A-4147-A177-3AD203B41FA5}">
                      <a16:colId xmlns:a16="http://schemas.microsoft.com/office/drawing/2014/main" val="894197664"/>
                    </a:ext>
                  </a:extLst>
                </a:gridCol>
                <a:gridCol w="1702754">
                  <a:extLst>
                    <a:ext uri="{9D8B030D-6E8A-4147-A177-3AD203B41FA5}">
                      <a16:colId xmlns:a16="http://schemas.microsoft.com/office/drawing/2014/main" val="2247256850"/>
                    </a:ext>
                  </a:extLst>
                </a:gridCol>
                <a:gridCol w="1702754">
                  <a:extLst>
                    <a:ext uri="{9D8B030D-6E8A-4147-A177-3AD203B41FA5}">
                      <a16:colId xmlns:a16="http://schemas.microsoft.com/office/drawing/2014/main" val="2120446507"/>
                    </a:ext>
                  </a:extLst>
                </a:gridCol>
                <a:gridCol w="1702754">
                  <a:extLst>
                    <a:ext uri="{9D8B030D-6E8A-4147-A177-3AD203B41FA5}">
                      <a16:colId xmlns:a16="http://schemas.microsoft.com/office/drawing/2014/main" val="2817973950"/>
                    </a:ext>
                  </a:extLst>
                </a:gridCol>
              </a:tblGrid>
              <a:tr h="505540">
                <a:tc>
                  <a:txBody>
                    <a:bodyPr/>
                    <a:lstStyle/>
                    <a:p>
                      <a:pPr marL="0" algn="ctr" defTabSz="457200" rtl="0" eaLnBrk="1" fontAlgn="ctr" latinLnBrk="0" hangingPunct="1"/>
                      <a:r>
                        <a:rPr lang="en-GB" sz="1100" b="0" i="0" u="none" strike="noStrike" kern="1200">
                          <a:solidFill>
                            <a:schemeClr val="bg1"/>
                          </a:solidFill>
                          <a:effectLst/>
                          <a:latin typeface="+mn-lt"/>
                          <a:ea typeface="+mn-ea"/>
                          <a:cs typeface="+mn-cs"/>
                        </a:rPr>
                        <a:t>Name</a:t>
                      </a:r>
                    </a:p>
                  </a:txBody>
                  <a:tcPr marR="7620" marT="7620" marB="0" anchor="ctr">
                    <a:solidFill>
                      <a:srgbClr val="21315C"/>
                    </a:solidFill>
                  </a:tcPr>
                </a:tc>
                <a:tc>
                  <a:txBody>
                    <a:bodyPr/>
                    <a:lstStyle/>
                    <a:p>
                      <a:pPr marL="0" algn="ctr" defTabSz="457200" rtl="0" eaLnBrk="1" fontAlgn="b" latinLnBrk="0" hangingPunct="1"/>
                      <a:r>
                        <a:rPr lang="en-GB" sz="1100" b="0" i="0" u="none" strike="noStrike" kern="1200">
                          <a:solidFill>
                            <a:schemeClr val="bg1"/>
                          </a:solidFill>
                          <a:effectLst/>
                          <a:latin typeface="+mn-lt"/>
                          <a:ea typeface="+mn-ea"/>
                          <a:cs typeface="+mn-cs"/>
                        </a:rPr>
                        <a:t>OCF</a:t>
                      </a:r>
                    </a:p>
                  </a:txBody>
                  <a:tcPr marR="7620" marT="7620" marB="0" anchor="ctr">
                    <a:solidFill>
                      <a:srgbClr val="21315C"/>
                    </a:solidFill>
                  </a:tcPr>
                </a:tc>
                <a:tc>
                  <a:txBody>
                    <a:bodyPr/>
                    <a:lstStyle/>
                    <a:p>
                      <a:pPr marL="0" algn="ctr" defTabSz="457200" rtl="0" eaLnBrk="1" fontAlgn="b" latinLnBrk="0" hangingPunct="1"/>
                      <a:r>
                        <a:rPr lang="en-GB" sz="1100" b="0" i="0" u="none" strike="noStrike" kern="1200">
                          <a:solidFill>
                            <a:schemeClr val="bg1"/>
                          </a:solidFill>
                          <a:effectLst/>
                          <a:latin typeface="+mn-lt"/>
                          <a:ea typeface="+mn-ea"/>
                          <a:cs typeface="+mn-cs"/>
                        </a:rPr>
                        <a:t>Maximum initial charge</a:t>
                      </a:r>
                    </a:p>
                  </a:txBody>
                  <a:tcPr marR="7620" marT="7620" marB="0" anchor="ctr">
                    <a:solidFill>
                      <a:srgbClr val="21315C"/>
                    </a:solidFill>
                  </a:tcPr>
                </a:tc>
                <a:tc>
                  <a:txBody>
                    <a:bodyPr/>
                    <a:lstStyle/>
                    <a:p>
                      <a:pPr marL="0" algn="ctr" defTabSz="457200" rtl="0" eaLnBrk="1" fontAlgn="b" latinLnBrk="0" hangingPunct="1"/>
                      <a:r>
                        <a:rPr lang="en-GB" sz="1100" b="0" i="0" u="none" strike="noStrike" kern="1200">
                          <a:solidFill>
                            <a:schemeClr val="bg1"/>
                          </a:solidFill>
                          <a:effectLst/>
                          <a:latin typeface="+mn-lt"/>
                          <a:ea typeface="+mn-ea"/>
                          <a:cs typeface="+mn-cs"/>
                        </a:rPr>
                        <a:t>Minimum investment</a:t>
                      </a:r>
                    </a:p>
                  </a:txBody>
                  <a:tcPr marR="7620" marT="7620" marB="0" anchor="ctr">
                    <a:solidFill>
                      <a:srgbClr val="21315C"/>
                    </a:solidFill>
                  </a:tcPr>
                </a:tc>
                <a:tc>
                  <a:txBody>
                    <a:bodyPr/>
                    <a:lstStyle/>
                    <a:p>
                      <a:pPr marL="0" algn="ctr" defTabSz="457200" rtl="0" eaLnBrk="1" fontAlgn="b" latinLnBrk="0" hangingPunct="1"/>
                      <a:r>
                        <a:rPr lang="en-GB" sz="1100" b="0" i="0" u="none" strike="noStrike" kern="1200">
                          <a:solidFill>
                            <a:schemeClr val="bg1"/>
                          </a:solidFill>
                          <a:effectLst/>
                          <a:latin typeface="+mn-lt"/>
                          <a:ea typeface="+mn-ea"/>
                          <a:cs typeface="+mn-cs"/>
                        </a:rPr>
                        <a:t>ISIN</a:t>
                      </a:r>
                    </a:p>
                  </a:txBody>
                  <a:tcPr marR="7620" marT="7620" marB="0" anchor="ctr">
                    <a:solidFill>
                      <a:srgbClr val="21315C"/>
                    </a:solidFill>
                  </a:tcPr>
                </a:tc>
                <a:tc>
                  <a:txBody>
                    <a:bodyPr/>
                    <a:lstStyle/>
                    <a:p>
                      <a:pPr marL="0" algn="ctr" defTabSz="457200" rtl="0" eaLnBrk="1" fontAlgn="b" latinLnBrk="0" hangingPunct="1"/>
                      <a:r>
                        <a:rPr lang="en-GB" sz="1100" b="0" i="0" u="none" strike="noStrike" kern="1200">
                          <a:solidFill>
                            <a:schemeClr val="bg1"/>
                          </a:solidFill>
                          <a:effectLst/>
                          <a:latin typeface="+mn-lt"/>
                          <a:ea typeface="+mn-ea"/>
                          <a:cs typeface="+mn-cs"/>
                        </a:rPr>
                        <a:t>Bloomberg</a:t>
                      </a:r>
                    </a:p>
                  </a:txBody>
                  <a:tcPr marR="7620" marT="7620" marB="0" anchor="ctr">
                    <a:solidFill>
                      <a:srgbClr val="21315C"/>
                    </a:solidFill>
                  </a:tcPr>
                </a:tc>
                <a:tc>
                  <a:txBody>
                    <a:bodyPr/>
                    <a:lstStyle/>
                    <a:p>
                      <a:pPr marL="0" algn="ctr" defTabSz="457200" rtl="0" eaLnBrk="1" fontAlgn="b" latinLnBrk="0" hangingPunct="1"/>
                      <a:r>
                        <a:rPr lang="en-GB" sz="1100" b="0" i="0" u="none" strike="noStrike" kern="1200">
                          <a:solidFill>
                            <a:schemeClr val="bg1"/>
                          </a:solidFill>
                          <a:effectLst/>
                          <a:latin typeface="+mn-lt"/>
                          <a:ea typeface="+mn-ea"/>
                          <a:cs typeface="+mn-cs"/>
                        </a:rPr>
                        <a:t>SEDOL</a:t>
                      </a:r>
                    </a:p>
                  </a:txBody>
                  <a:tcPr marR="7620" marT="7620" marB="0" anchor="ctr">
                    <a:solidFill>
                      <a:srgbClr val="21315C"/>
                    </a:solidFill>
                  </a:tcPr>
                </a:tc>
                <a:extLst>
                  <a:ext uri="{0D108BD9-81ED-4DB2-BD59-A6C34878D82A}">
                    <a16:rowId xmlns:a16="http://schemas.microsoft.com/office/drawing/2014/main" val="668398727"/>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C EUR </a:t>
                      </a:r>
                      <a:r>
                        <a:rPr lang="en-GB" sz="1100" b="0" u="none" strike="noStrike" kern="1200" err="1">
                          <a:solidFill>
                            <a:schemeClr val="tx1"/>
                          </a:solidFill>
                          <a:effectLst/>
                          <a:latin typeface="+mn-lt"/>
                          <a:ea typeface="+mn-ea"/>
                          <a:cs typeface="Calibri" panose="020F0502020204030204" pitchFamily="34" charset="0"/>
                        </a:rPr>
                        <a:t>Acc</a:t>
                      </a:r>
                      <a:endParaRPr lang="en-GB" sz="1100" b="0" u="none" strike="noStrike" kern="1200">
                        <a:solidFill>
                          <a:schemeClr val="tx1"/>
                        </a:solidFill>
                        <a:effectLst/>
                        <a:latin typeface="+mn-lt"/>
                        <a:ea typeface="+mn-ea"/>
                        <a:cs typeface="Calibri" panose="020F0502020204030204" pitchFamily="34" charset="0"/>
                      </a:endParaRPr>
                    </a:p>
                  </a:txBody>
                  <a:tcPr marL="9525" marR="9525" marT="9525" marB="0" anchor="ctr">
                    <a:solidFill>
                      <a:schemeClr val="accent6">
                        <a:alpha val="30000"/>
                      </a:schemeClr>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1.87%</a:t>
                      </a:r>
                    </a:p>
                  </a:txBody>
                  <a:tcPr marL="9525" marR="9525" marT="9525" marB="0" anchor="ctr">
                    <a:solidFill>
                      <a:schemeClr val="accent6">
                        <a:alpha val="30000"/>
                      </a:schemeClr>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5%</a:t>
                      </a:r>
                    </a:p>
                  </a:txBody>
                  <a:tcPr marL="9525" marR="9525" marT="9525" marB="0" anchor="ctr">
                    <a:solidFill>
                      <a:schemeClr val="accent6">
                        <a:alpha val="30000"/>
                      </a:schemeClr>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€ 0</a:t>
                      </a:r>
                    </a:p>
                  </a:txBody>
                  <a:tcPr marR="7620" marT="7620" marB="0" anchor="ctr">
                    <a:solidFill>
                      <a:schemeClr val="accent6">
                        <a:alpha val="30000"/>
                      </a:schemeClr>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IE00BGHQF417</a:t>
                      </a:r>
                    </a:p>
                  </a:txBody>
                  <a:tcPr marL="9525" marR="9525" marT="9525" marB="0" anchor="ctr">
                    <a:solidFill>
                      <a:schemeClr val="accent6">
                        <a:alpha val="30000"/>
                      </a:schemeClr>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GUINECE ID</a:t>
                      </a:r>
                    </a:p>
                  </a:txBody>
                  <a:tcPr marL="9525" marR="9525" marT="9525" marB="0" anchor="ctr">
                    <a:solidFill>
                      <a:schemeClr val="accent6">
                        <a:alpha val="30000"/>
                      </a:schemeClr>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BGHQF41</a:t>
                      </a:r>
                    </a:p>
                  </a:txBody>
                  <a:tcPr marL="9525" marR="9525" marT="9525" marB="0" anchor="ctr">
                    <a:solidFill>
                      <a:schemeClr val="accent6">
                        <a:alpha val="30000"/>
                      </a:schemeClr>
                    </a:solidFill>
                  </a:tcPr>
                </a:tc>
                <a:extLst>
                  <a:ext uri="{0D108BD9-81ED-4DB2-BD59-A6C34878D82A}">
                    <a16:rowId xmlns:a16="http://schemas.microsoft.com/office/drawing/2014/main" val="1284824666"/>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C GBP Acc</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1.87%</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5%</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£ 0</a:t>
                      </a:r>
                    </a:p>
                  </a:txBody>
                  <a:tcPr marR="7620" marT="7620"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IE00B3CCJ633</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GUINAEC ID</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B3CCJ63</a:t>
                      </a:r>
                    </a:p>
                  </a:txBody>
                  <a:tcPr marL="9525" marR="9525" marT="9525" marB="0" anchor="ctr">
                    <a:solidFill>
                      <a:srgbClr val="E1EAF2"/>
                    </a:solidFill>
                  </a:tcPr>
                </a:tc>
                <a:extLst>
                  <a:ext uri="{0D108BD9-81ED-4DB2-BD59-A6C34878D82A}">
                    <a16:rowId xmlns:a16="http://schemas.microsoft.com/office/drawing/2014/main" val="1380908154"/>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C USD Acc</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1.87%</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5%</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$ 0</a:t>
                      </a:r>
                    </a:p>
                  </a:txBody>
                  <a:tcPr marR="7620" marT="7620"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IE00B2PGVK34</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GUINAEB ID</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B2PGVK3</a:t>
                      </a:r>
                    </a:p>
                  </a:txBody>
                  <a:tcPr marL="9525" marR="9525" marT="9525" marB="0" anchor="ctr">
                    <a:solidFill>
                      <a:srgbClr val="E1EAF2"/>
                    </a:solidFill>
                  </a:tcPr>
                </a:tc>
                <a:extLst>
                  <a:ext uri="{0D108BD9-81ED-4DB2-BD59-A6C34878D82A}">
                    <a16:rowId xmlns:a16="http://schemas.microsoft.com/office/drawing/2014/main" val="4015430668"/>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D EUR Acc</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1.37%</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5%</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€ 0</a:t>
                      </a:r>
                    </a:p>
                  </a:txBody>
                  <a:tcPr marR="7620" marT="7620"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IE00B3CCJ740</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GUINAED ID</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B3CCJ74</a:t>
                      </a:r>
                    </a:p>
                  </a:txBody>
                  <a:tcPr marL="9525" marR="9525" marT="9525" marB="0" anchor="ctr">
                    <a:solidFill>
                      <a:srgbClr val="E1EAF2"/>
                    </a:solidFill>
                  </a:tcPr>
                </a:tc>
                <a:extLst>
                  <a:ext uri="{0D108BD9-81ED-4DB2-BD59-A6C34878D82A}">
                    <a16:rowId xmlns:a16="http://schemas.microsoft.com/office/drawing/2014/main" val="246061177"/>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D USD Acc</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1.37%</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5%</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$ 0</a:t>
                      </a:r>
                    </a:p>
                  </a:txBody>
                  <a:tcPr marR="7620" marT="7620"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IE00B2PGVJ29</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GUINAEA ID</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B2PGVJ2</a:t>
                      </a:r>
                    </a:p>
                  </a:txBody>
                  <a:tcPr marL="9525" marR="9525" marT="9525" marB="0" anchor="ctr">
                    <a:solidFill>
                      <a:srgbClr val="E1EAF2"/>
                    </a:solidFill>
                  </a:tcPr>
                </a:tc>
                <a:extLst>
                  <a:ext uri="{0D108BD9-81ED-4DB2-BD59-A6C34878D82A}">
                    <a16:rowId xmlns:a16="http://schemas.microsoft.com/office/drawing/2014/main" val="2307336083"/>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 USD Acc</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0.74%</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0%</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$ 10,000,000</a:t>
                      </a:r>
                    </a:p>
                  </a:txBody>
                  <a:tcPr marR="7620" marT="7620"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IE00BMYPNB63</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GUSEIUA ID</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BMYPNB6</a:t>
                      </a:r>
                    </a:p>
                  </a:txBody>
                  <a:tcPr marL="9525" marR="9525" marT="9525" marB="0" anchor="ctr">
                    <a:solidFill>
                      <a:srgbClr val="E1EAF2"/>
                    </a:solidFill>
                  </a:tcPr>
                </a:tc>
                <a:extLst>
                  <a:ext uri="{0D108BD9-81ED-4DB2-BD59-A6C34878D82A}">
                    <a16:rowId xmlns:a16="http://schemas.microsoft.com/office/drawing/2014/main" val="4191203248"/>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Y EUR Acc</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0.67%</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5%</a:t>
                      </a:r>
                    </a:p>
                  </a:txBody>
                  <a:tcPr marL="9525" marR="9525" marT="9525" marB="0" anchor="ctr">
                    <a:solidFill>
                      <a:srgbClr val="E1EAF2"/>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100" b="0" u="none" strike="noStrike" kern="1200">
                          <a:solidFill>
                            <a:schemeClr val="tx1"/>
                          </a:solidFill>
                          <a:effectLst/>
                          <a:latin typeface="+mn-lt"/>
                          <a:ea typeface="+mn-ea"/>
                          <a:cs typeface="Calibri" panose="020F0502020204030204" pitchFamily="34" charset="0"/>
                        </a:rPr>
                        <a:t>€ 0</a:t>
                      </a:r>
                    </a:p>
                  </a:txBody>
                  <a:tcPr marR="7620" marT="7620"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IE00BFYV9M80</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GUIAEZE ID</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BFYV9M8</a:t>
                      </a:r>
                    </a:p>
                  </a:txBody>
                  <a:tcPr marL="9525" marR="9525" marT="9525" marB="0" anchor="ctr">
                    <a:solidFill>
                      <a:srgbClr val="E1EAF2"/>
                    </a:solidFill>
                  </a:tcPr>
                </a:tc>
                <a:extLst>
                  <a:ext uri="{0D108BD9-81ED-4DB2-BD59-A6C34878D82A}">
                    <a16:rowId xmlns:a16="http://schemas.microsoft.com/office/drawing/2014/main" val="2222028940"/>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Y GBP Acc</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0.67%</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5%</a:t>
                      </a:r>
                    </a:p>
                  </a:txBody>
                  <a:tcPr marL="9525" marR="9525" marT="9525" marB="0" anchor="ctr">
                    <a:solidFill>
                      <a:srgbClr val="E1EAF2"/>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100" b="0" u="none" strike="noStrike" kern="1200">
                          <a:solidFill>
                            <a:schemeClr val="tx1"/>
                          </a:solidFill>
                          <a:effectLst/>
                          <a:latin typeface="+mn-lt"/>
                          <a:ea typeface="+mn-ea"/>
                          <a:cs typeface="Calibri" panose="020F0502020204030204" pitchFamily="34" charset="0"/>
                        </a:rPr>
                        <a:t>£ 0</a:t>
                      </a:r>
                    </a:p>
                  </a:txBody>
                  <a:tcPr marR="7620" marT="7620"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IE00BFYV9L73</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GUIAEZG ID</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BFYV9L7</a:t>
                      </a:r>
                    </a:p>
                  </a:txBody>
                  <a:tcPr marL="9525" marR="9525" marT="9525" marB="0" anchor="ctr">
                    <a:solidFill>
                      <a:srgbClr val="E1EAF2"/>
                    </a:solidFill>
                  </a:tcPr>
                </a:tc>
                <a:extLst>
                  <a:ext uri="{0D108BD9-81ED-4DB2-BD59-A6C34878D82A}">
                    <a16:rowId xmlns:a16="http://schemas.microsoft.com/office/drawing/2014/main" val="3354793706"/>
                  </a:ext>
                </a:extLst>
              </a:tr>
              <a:tr h="273446">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Y USD </a:t>
                      </a:r>
                      <a:r>
                        <a:rPr lang="en-GB" sz="1100" b="0" u="none" strike="noStrike" kern="1200" err="1">
                          <a:solidFill>
                            <a:schemeClr val="tx1"/>
                          </a:solidFill>
                          <a:effectLst/>
                          <a:latin typeface="+mn-lt"/>
                          <a:ea typeface="+mn-ea"/>
                          <a:cs typeface="Calibri" panose="020F0502020204030204" pitchFamily="34" charset="0"/>
                        </a:rPr>
                        <a:t>Acc</a:t>
                      </a:r>
                      <a:endParaRPr lang="en-GB" sz="1100" b="0" u="none" strike="noStrike" kern="1200">
                        <a:solidFill>
                          <a:schemeClr val="tx1"/>
                        </a:solidFill>
                        <a:effectLst/>
                        <a:latin typeface="+mn-lt"/>
                        <a:ea typeface="+mn-ea"/>
                        <a:cs typeface="Calibri" panose="020F0502020204030204" pitchFamily="34" charset="0"/>
                      </a:endParaRP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0.67%</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5%</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$ 0</a:t>
                      </a:r>
                    </a:p>
                  </a:txBody>
                  <a:tcPr marR="7620" marT="7620"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IE00BGHQF417</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GUINECE ID</a:t>
                      </a:r>
                    </a:p>
                  </a:txBody>
                  <a:tcPr marL="9525" marR="9525" marT="9525" marB="0" anchor="ctr">
                    <a:solidFill>
                      <a:srgbClr val="E1EAF2"/>
                    </a:solidFill>
                  </a:tcPr>
                </a:tc>
                <a:tc>
                  <a:txBody>
                    <a:bodyPr/>
                    <a:lstStyle/>
                    <a:p>
                      <a:pPr marL="0" algn="ctr" defTabSz="457200" rtl="0" eaLnBrk="1" fontAlgn="b" latinLnBrk="0" hangingPunct="1"/>
                      <a:r>
                        <a:rPr lang="en-GB" sz="1100" b="0" u="none" strike="noStrike" kern="1200">
                          <a:solidFill>
                            <a:schemeClr val="tx1"/>
                          </a:solidFill>
                          <a:effectLst/>
                          <a:latin typeface="+mn-lt"/>
                          <a:ea typeface="+mn-ea"/>
                          <a:cs typeface="Calibri" panose="020F0502020204030204" pitchFamily="34" charset="0"/>
                        </a:rPr>
                        <a:t>BGHQF41</a:t>
                      </a:r>
                    </a:p>
                  </a:txBody>
                  <a:tcPr marL="9525" marR="9525" marT="9525" marB="0" anchor="ctr">
                    <a:solidFill>
                      <a:srgbClr val="E1EAF2"/>
                    </a:solidFill>
                  </a:tcPr>
                </a:tc>
                <a:extLst>
                  <a:ext uri="{0D108BD9-81ED-4DB2-BD59-A6C34878D82A}">
                    <a16:rowId xmlns:a16="http://schemas.microsoft.com/office/drawing/2014/main" val="1325590597"/>
                  </a:ext>
                </a:extLst>
              </a:tr>
            </a:tbl>
          </a:graphicData>
        </a:graphic>
      </p:graphicFrame>
      <p:sp>
        <p:nvSpPr>
          <p:cNvPr id="12" name="Text Box 4">
            <a:extLst>
              <a:ext uri="{FF2B5EF4-FFF2-40B4-BE49-F238E27FC236}">
                <a16:creationId xmlns:a16="http://schemas.microsoft.com/office/drawing/2014/main" id="{3633D12B-93D1-496A-B109-66010A806CF7}"/>
              </a:ext>
            </a:extLst>
          </p:cNvPr>
          <p:cNvSpPr txBox="1">
            <a:spLocks noChangeArrowheads="1"/>
          </p:cNvSpPr>
          <p:nvPr/>
        </p:nvSpPr>
        <p:spPr bwMode="auto">
          <a:xfrm>
            <a:off x="803275" y="6181010"/>
            <a:ext cx="87402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2000" i="1">
                <a:solidFill>
                  <a:schemeClr val="bg2"/>
                </a:solidFill>
                <a:latin typeface="Myriad Pro Light" pitchFamily="34" charset="0"/>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pPr algn="l" defTabSz="457212" eaLnBrk="1" hangingPunct="1">
              <a:spcBef>
                <a:spcPct val="0"/>
              </a:spcBef>
              <a:defRPr/>
            </a:pPr>
            <a:r>
              <a:rPr lang="en-US" sz="800" i="0">
                <a:solidFill>
                  <a:prstClr val="black"/>
                </a:solidFill>
                <a:latin typeface="+mn-lt"/>
                <a:ea typeface="ＭＳ Ｐゴシック" pitchFamily="-84" charset="-128"/>
              </a:rPr>
              <a:t>* For country registrations, please contact our sales team</a:t>
            </a:r>
          </a:p>
        </p:txBody>
      </p:sp>
      <p:sp>
        <p:nvSpPr>
          <p:cNvPr id="14" name="Rectangle: Rounded Corners 13">
            <a:extLst>
              <a:ext uri="{FF2B5EF4-FFF2-40B4-BE49-F238E27FC236}">
                <a16:creationId xmlns:a16="http://schemas.microsoft.com/office/drawing/2014/main" id="{73AA22F8-10D9-4C96-83EA-A5A14EEC8D48}"/>
              </a:ext>
            </a:extLst>
          </p:cNvPr>
          <p:cNvSpPr/>
          <p:nvPr/>
        </p:nvSpPr>
        <p:spPr>
          <a:xfrm>
            <a:off x="838200" y="4554524"/>
            <a:ext cx="10515600" cy="320263"/>
          </a:xfrm>
          <a:prstGeom prst="roundRect">
            <a:avLst>
              <a:gd name="adj" fmla="val 9418"/>
            </a:avLst>
          </a:prstGeom>
          <a:noFill/>
        </p:spPr>
        <p:txBody>
          <a:bodyPr/>
          <a:lstStyle/>
          <a:p>
            <a:pPr algn="ctr" defTabSz="914400" fontAlgn="auto">
              <a:spcBef>
                <a:spcPts val="1000"/>
              </a:spcBef>
              <a:spcAft>
                <a:spcPts val="0"/>
              </a:spcAft>
            </a:pPr>
            <a:r>
              <a:rPr lang="en-US" sz="1400">
                <a:solidFill>
                  <a:schemeClr val="tx1"/>
                </a:solidFill>
                <a:latin typeface="+mn-lt"/>
              </a:rPr>
              <a:t>Fund available across a range of UK and European platforms, including:</a:t>
            </a:r>
          </a:p>
        </p:txBody>
      </p:sp>
      <p:pic>
        <p:nvPicPr>
          <p:cNvPr id="17" name="Picture 16">
            <a:extLst>
              <a:ext uri="{FF2B5EF4-FFF2-40B4-BE49-F238E27FC236}">
                <a16:creationId xmlns:a16="http://schemas.microsoft.com/office/drawing/2014/main" id="{0B27D4C1-B5DA-4981-8341-E0D192653CBD}"/>
              </a:ext>
            </a:extLst>
          </p:cNvPr>
          <p:cNvPicPr>
            <a:picLocks noChangeAspect="1"/>
          </p:cNvPicPr>
          <p:nvPr/>
        </p:nvPicPr>
        <p:blipFill>
          <a:blip r:embed="rId3">
            <a:extLst>
              <a:ext uri="{28A0092B-C50C-407E-A947-70E740481C1C}">
                <a14:useLocalDpi xmlns:a14="http://schemas.microsoft.com/office/drawing/2010/main" val="0"/>
              </a:ext>
            </a:extLst>
          </a:blip>
          <a:srcRect b="60827"/>
          <a:stretch>
            <a:fillRect/>
          </a:stretch>
        </p:blipFill>
        <p:spPr bwMode="auto">
          <a:xfrm>
            <a:off x="2593831" y="4809149"/>
            <a:ext cx="7004337" cy="541176"/>
          </a:xfrm>
          <a:custGeom>
            <a:avLst/>
            <a:gdLst>
              <a:gd name="connsiteX0" fmla="*/ 0 w 8040688"/>
              <a:gd name="connsiteY0" fmla="*/ 0 h 621248"/>
              <a:gd name="connsiteX1" fmla="*/ 8040688 w 8040688"/>
              <a:gd name="connsiteY1" fmla="*/ 0 h 621248"/>
              <a:gd name="connsiteX2" fmla="*/ 8040688 w 8040688"/>
              <a:gd name="connsiteY2" fmla="*/ 621248 h 621248"/>
              <a:gd name="connsiteX3" fmla="*/ 0 w 8040688"/>
              <a:gd name="connsiteY3" fmla="*/ 621248 h 621248"/>
            </a:gdLst>
            <a:ahLst/>
            <a:cxnLst>
              <a:cxn ang="0">
                <a:pos x="connsiteX0" y="connsiteY0"/>
              </a:cxn>
              <a:cxn ang="0">
                <a:pos x="connsiteX1" y="connsiteY1"/>
              </a:cxn>
              <a:cxn ang="0">
                <a:pos x="connsiteX2" y="connsiteY2"/>
              </a:cxn>
              <a:cxn ang="0">
                <a:pos x="connsiteX3" y="connsiteY3"/>
              </a:cxn>
            </a:cxnLst>
            <a:rect l="l" t="t" r="r" b="b"/>
            <a:pathLst>
              <a:path w="8040688" h="621248">
                <a:moveTo>
                  <a:pt x="0" y="0"/>
                </a:moveTo>
                <a:lnTo>
                  <a:pt x="8040688" y="0"/>
                </a:lnTo>
                <a:lnTo>
                  <a:pt x="8040688" y="621248"/>
                </a:lnTo>
                <a:lnTo>
                  <a:pt x="0" y="62124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3C9DB629-2B77-4D30-BFD7-1B434AFD7269}"/>
              </a:ext>
            </a:extLst>
          </p:cNvPr>
          <p:cNvPicPr>
            <a:picLocks noChangeAspect="1"/>
          </p:cNvPicPr>
          <p:nvPr/>
        </p:nvPicPr>
        <p:blipFill>
          <a:blip r:embed="rId3">
            <a:extLst>
              <a:ext uri="{28A0092B-C50C-407E-A947-70E740481C1C}">
                <a14:useLocalDpi xmlns:a14="http://schemas.microsoft.com/office/drawing/2010/main" val="0"/>
              </a:ext>
            </a:extLst>
          </a:blip>
          <a:srcRect t="62013"/>
          <a:stretch>
            <a:fillRect/>
          </a:stretch>
        </p:blipFill>
        <p:spPr bwMode="auto">
          <a:xfrm>
            <a:off x="2593830" y="5366389"/>
            <a:ext cx="7004337" cy="524791"/>
          </a:xfrm>
          <a:custGeom>
            <a:avLst/>
            <a:gdLst>
              <a:gd name="connsiteX0" fmla="*/ 0 w 8040688"/>
              <a:gd name="connsiteY0" fmla="*/ 0 h 602438"/>
              <a:gd name="connsiteX1" fmla="*/ 8040688 w 8040688"/>
              <a:gd name="connsiteY1" fmla="*/ 0 h 602438"/>
              <a:gd name="connsiteX2" fmla="*/ 8040688 w 8040688"/>
              <a:gd name="connsiteY2" fmla="*/ 602438 h 602438"/>
              <a:gd name="connsiteX3" fmla="*/ 0 w 8040688"/>
              <a:gd name="connsiteY3" fmla="*/ 602438 h 602438"/>
            </a:gdLst>
            <a:ahLst/>
            <a:cxnLst>
              <a:cxn ang="0">
                <a:pos x="connsiteX0" y="connsiteY0"/>
              </a:cxn>
              <a:cxn ang="0">
                <a:pos x="connsiteX1" y="connsiteY1"/>
              </a:cxn>
              <a:cxn ang="0">
                <a:pos x="connsiteX2" y="connsiteY2"/>
              </a:cxn>
              <a:cxn ang="0">
                <a:pos x="connsiteX3" y="connsiteY3"/>
              </a:cxn>
            </a:cxnLst>
            <a:rect l="l" t="t" r="r" b="b"/>
            <a:pathLst>
              <a:path w="8040688" h="602438">
                <a:moveTo>
                  <a:pt x="0" y="0"/>
                </a:moveTo>
                <a:lnTo>
                  <a:pt x="8040688" y="0"/>
                </a:lnTo>
                <a:lnTo>
                  <a:pt x="8040688" y="602438"/>
                </a:lnTo>
                <a:lnTo>
                  <a:pt x="0" y="6024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03831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7D42BB-F073-483F-A5D0-7D54EEBD376B}"/>
              </a:ext>
            </a:extLst>
          </p:cNvPr>
          <p:cNvSpPr>
            <a:spLocks noGrp="1"/>
          </p:cNvSpPr>
          <p:nvPr>
            <p:ph type="sldNum" sz="quarter" idx="12"/>
          </p:nvPr>
        </p:nvSpPr>
        <p:spPr/>
        <p:txBody>
          <a:bodyPr/>
          <a:lstStyle/>
          <a:p>
            <a:fld id="{80C09EF9-B2B1-4CDF-A903-08D723B35DB9}" type="slidenum">
              <a:rPr lang="en-GB" smtClean="0"/>
              <a:pPr/>
              <a:t>71</a:t>
            </a:fld>
            <a:endParaRPr lang="en-GB"/>
          </a:p>
        </p:txBody>
      </p:sp>
      <p:sp>
        <p:nvSpPr>
          <p:cNvPr id="3" name="Title 2">
            <a:extLst>
              <a:ext uri="{FF2B5EF4-FFF2-40B4-BE49-F238E27FC236}">
                <a16:creationId xmlns:a16="http://schemas.microsoft.com/office/drawing/2014/main" id="{42BF9230-F344-4D5C-A6D0-24F5DA90D809}"/>
              </a:ext>
            </a:extLst>
          </p:cNvPr>
          <p:cNvSpPr>
            <a:spLocks noGrp="1"/>
          </p:cNvSpPr>
          <p:nvPr>
            <p:ph type="title"/>
          </p:nvPr>
        </p:nvSpPr>
        <p:spPr/>
        <p:txBody>
          <a:bodyPr/>
          <a:lstStyle/>
          <a:p>
            <a:r>
              <a:rPr lang="en-GB"/>
              <a:t>Contact details</a:t>
            </a:r>
            <a:endParaRPr lang="ru-RU"/>
          </a:p>
        </p:txBody>
      </p:sp>
      <p:sp>
        <p:nvSpPr>
          <p:cNvPr id="4" name="Text Placeholder 3">
            <a:extLst>
              <a:ext uri="{FF2B5EF4-FFF2-40B4-BE49-F238E27FC236}">
                <a16:creationId xmlns:a16="http://schemas.microsoft.com/office/drawing/2014/main" id="{38636511-A3ED-4904-A5B6-C79265A72BFD}"/>
              </a:ext>
            </a:extLst>
          </p:cNvPr>
          <p:cNvSpPr>
            <a:spLocks noGrp="1"/>
          </p:cNvSpPr>
          <p:nvPr>
            <p:ph type="body" sz="quarter" idx="13"/>
          </p:nvPr>
        </p:nvSpPr>
        <p:spPr/>
        <p:txBody>
          <a:bodyPr/>
          <a:lstStyle/>
          <a:p>
            <a:r>
              <a:rPr lang="en-GB"/>
              <a:t>Guinness Global Energy Fund</a:t>
            </a:r>
          </a:p>
        </p:txBody>
      </p:sp>
      <p:graphicFrame>
        <p:nvGraphicFramePr>
          <p:cNvPr id="5" name="Content Placeholder 5">
            <a:extLst>
              <a:ext uri="{FF2B5EF4-FFF2-40B4-BE49-F238E27FC236}">
                <a16:creationId xmlns:a16="http://schemas.microsoft.com/office/drawing/2014/main" id="{66266303-B42B-4A62-875C-CD3B43B2E60F}"/>
              </a:ext>
            </a:extLst>
          </p:cNvPr>
          <p:cNvGraphicFramePr>
            <a:graphicFrameLocks/>
          </p:cNvGraphicFramePr>
          <p:nvPr>
            <p:extLst>
              <p:ext uri="{D42A27DB-BD31-4B8C-83A1-F6EECF244321}">
                <p14:modId xmlns:p14="http://schemas.microsoft.com/office/powerpoint/2010/main" val="999339087"/>
              </p:ext>
            </p:extLst>
          </p:nvPr>
        </p:nvGraphicFramePr>
        <p:xfrm>
          <a:off x="838197" y="1125772"/>
          <a:ext cx="10550527" cy="4993371"/>
        </p:xfrm>
        <a:graphic>
          <a:graphicData uri="http://schemas.openxmlformats.org/drawingml/2006/table">
            <a:tbl>
              <a:tblPr firstRow="1" bandRow="1">
                <a:tableStyleId>{2D5ABB26-0587-4C30-8999-92F81FD0307C}</a:tableStyleId>
              </a:tblPr>
              <a:tblGrid>
                <a:gridCol w="3830552">
                  <a:extLst>
                    <a:ext uri="{9D8B030D-6E8A-4147-A177-3AD203B41FA5}">
                      <a16:colId xmlns:a16="http://schemas.microsoft.com/office/drawing/2014/main" val="2086945403"/>
                    </a:ext>
                  </a:extLst>
                </a:gridCol>
                <a:gridCol w="3830552">
                  <a:extLst>
                    <a:ext uri="{9D8B030D-6E8A-4147-A177-3AD203B41FA5}">
                      <a16:colId xmlns:a16="http://schemas.microsoft.com/office/drawing/2014/main" val="988994668"/>
                    </a:ext>
                  </a:extLst>
                </a:gridCol>
                <a:gridCol w="2889423">
                  <a:extLst>
                    <a:ext uri="{9D8B030D-6E8A-4147-A177-3AD203B41FA5}">
                      <a16:colId xmlns:a16="http://schemas.microsoft.com/office/drawing/2014/main" val="2796163334"/>
                    </a:ext>
                  </a:extLst>
                </a:gridCol>
              </a:tblGrid>
              <a:tr h="353217">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u="none" strike="noStrike">
                          <a:solidFill>
                            <a:schemeClr val="tx1"/>
                          </a:solidFill>
                          <a:effectLst/>
                          <a:latin typeface="+mj-lt"/>
                        </a:rPr>
                        <a:t>Sales, marketing and investor relations</a:t>
                      </a:r>
                    </a:p>
                  </a:txBody>
                  <a:tcPr marR="6553" marT="6553" marB="0" anchor="ctr">
                    <a:solidFill>
                      <a:srgbClr val="9DB9D5">
                        <a:alpha val="30196"/>
                      </a:srgbClr>
                    </a:solidFill>
                  </a:tcPr>
                </a:tc>
                <a:tc hMerge="1">
                  <a:txBody>
                    <a:bodyPr/>
                    <a:lstStyle/>
                    <a:p>
                      <a:pPr algn="l" rtl="0" fontAlgn="ctr"/>
                      <a:endParaRPr lang="en-GB" sz="1200" b="0" i="0" u="none" strike="noStrike">
                        <a:solidFill>
                          <a:srgbClr val="000000"/>
                        </a:solidFill>
                        <a:effectLst/>
                        <a:latin typeface="+mn-lt"/>
                      </a:endParaRPr>
                    </a:p>
                  </a:txBody>
                  <a:tcPr marL="6553" marR="6553" marT="6553" marB="0" anchor="ctr"/>
                </a:tc>
                <a:tc hMerge="1">
                  <a:txBody>
                    <a:bodyPr/>
                    <a:lstStyle/>
                    <a:p>
                      <a:pPr algn="l" rtl="0" fontAlgn="ctr"/>
                      <a:endParaRPr lang="en-GB" sz="1200" b="0" i="0" u="none" strike="noStrike">
                        <a:solidFill>
                          <a:srgbClr val="000000"/>
                        </a:solidFill>
                        <a:effectLst/>
                        <a:latin typeface="+mn-lt"/>
                      </a:endParaRPr>
                    </a:p>
                  </a:txBody>
                  <a:tcPr marL="6553" marR="6553" marT="6553" marB="0" anchor="ctr"/>
                </a:tc>
                <a:extLst>
                  <a:ext uri="{0D108BD9-81ED-4DB2-BD59-A6C34878D82A}">
                    <a16:rowId xmlns:a16="http://schemas.microsoft.com/office/drawing/2014/main" val="3903438152"/>
                  </a:ext>
                </a:extLst>
              </a:tr>
              <a:tr h="288556">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rPr>
                        <a:t>Charlie Riddell</a:t>
                      </a:r>
                    </a:p>
                  </a:txBody>
                  <a:tcPr marL="91429" marR="91429" marT="45708" marB="45708"/>
                </a:tc>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hlinkClick r:id="rId3"/>
                        </a:rPr>
                        <a:t>charlie.riddell@guinnessgi.com</a:t>
                      </a:r>
                      <a:endParaRPr lang="en-GB" sz="1100" u="none" strike="noStrike" kern="1200">
                        <a:solidFill>
                          <a:schemeClr val="tx1"/>
                        </a:solidFill>
                        <a:effectLst/>
                        <a:latin typeface="+mn-lt"/>
                        <a:ea typeface="+mn-ea"/>
                        <a:cs typeface="+mn-cs"/>
                      </a:endParaRPr>
                    </a:p>
                  </a:txBody>
                  <a:tcPr marL="91429" marR="91429" marT="45708" marB="45708"/>
                </a:tc>
                <a:tc>
                  <a:txBody>
                    <a:bodyPr/>
                    <a:lstStyle/>
                    <a:p>
                      <a:pPr marL="0" marR="0" indent="92075" algn="l" defTabSz="914400" rtl="0" eaLnBrk="1" fontAlgn="ctr" latinLnBrk="0" hangingPunct="1">
                        <a:lnSpc>
                          <a:spcPct val="100000"/>
                        </a:lnSpc>
                        <a:spcBef>
                          <a:spcPts val="0"/>
                        </a:spcBef>
                        <a:spcAft>
                          <a:spcPts val="0"/>
                        </a:spcAft>
                        <a:buClrTx/>
                        <a:buSzTx/>
                        <a:buFontTx/>
                        <a:buNone/>
                        <a:tabLst/>
                        <a:defRPr/>
                      </a:pPr>
                      <a:r>
                        <a:rPr lang="en-GB" sz="1100" u="none" strike="noStrike" kern="1200">
                          <a:solidFill>
                            <a:schemeClr val="tx1"/>
                          </a:solidFill>
                          <a:effectLst/>
                          <a:latin typeface="+mn-lt"/>
                          <a:ea typeface="+mn-ea"/>
                          <a:cs typeface="+mn-cs"/>
                        </a:rPr>
                        <a:t>+44 (0) 20 7222 3473</a:t>
                      </a:r>
                    </a:p>
                  </a:txBody>
                  <a:tcPr marL="91429" marR="91429" marT="45708" marB="45708"/>
                </a:tc>
                <a:extLst>
                  <a:ext uri="{0D108BD9-81ED-4DB2-BD59-A6C34878D82A}">
                    <a16:rowId xmlns:a16="http://schemas.microsoft.com/office/drawing/2014/main" val="68874984"/>
                  </a:ext>
                </a:extLst>
              </a:tr>
              <a:tr h="288556">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rPr>
                        <a:t>Flurry Wright</a:t>
                      </a:r>
                    </a:p>
                  </a:txBody>
                  <a:tcPr marL="91429" marR="91429" marT="45708" marB="45708"/>
                </a:tc>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hlinkClick r:id="rId4"/>
                        </a:rPr>
                        <a:t>flurry.wright@guinnessgi.com</a:t>
                      </a:r>
                      <a:endParaRPr lang="en-GB" sz="1100" u="none" strike="noStrike" kern="1200">
                        <a:solidFill>
                          <a:schemeClr val="tx1"/>
                        </a:solidFill>
                        <a:effectLst/>
                        <a:latin typeface="+mn-lt"/>
                        <a:ea typeface="+mn-ea"/>
                        <a:cs typeface="+mn-cs"/>
                      </a:endParaRPr>
                    </a:p>
                  </a:txBody>
                  <a:tcPr marL="91429" marR="91429" marT="45708" marB="45708"/>
                </a:tc>
                <a:tc>
                  <a:txBody>
                    <a:bodyPr/>
                    <a:lstStyle/>
                    <a:p>
                      <a:pPr marL="0" marR="0" indent="92075" algn="l" defTabSz="914400" rtl="0" eaLnBrk="1" fontAlgn="ctr" latinLnBrk="0" hangingPunct="1">
                        <a:lnSpc>
                          <a:spcPct val="100000"/>
                        </a:lnSpc>
                        <a:spcBef>
                          <a:spcPts val="0"/>
                        </a:spcBef>
                        <a:spcAft>
                          <a:spcPts val="0"/>
                        </a:spcAft>
                        <a:buClrTx/>
                        <a:buSzTx/>
                        <a:buFontTx/>
                        <a:buNone/>
                        <a:tabLst/>
                        <a:defRPr/>
                      </a:pPr>
                      <a:r>
                        <a:rPr lang="en-GB" sz="1100" u="none" strike="noStrike" kern="1200">
                          <a:solidFill>
                            <a:schemeClr val="tx1"/>
                          </a:solidFill>
                          <a:effectLst/>
                          <a:latin typeface="+mn-lt"/>
                          <a:ea typeface="+mn-ea"/>
                          <a:cs typeface="+mn-cs"/>
                        </a:rPr>
                        <a:t>+44 (0) 20 7222 5703</a:t>
                      </a:r>
                    </a:p>
                  </a:txBody>
                  <a:tcPr marL="91429" marR="91429" marT="45708" marB="45708"/>
                </a:tc>
                <a:extLst>
                  <a:ext uri="{0D108BD9-81ED-4DB2-BD59-A6C34878D82A}">
                    <a16:rowId xmlns:a16="http://schemas.microsoft.com/office/drawing/2014/main" val="2377409113"/>
                  </a:ext>
                </a:extLst>
              </a:tr>
              <a:tr h="288556">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rPr>
                        <a:t>Deborah Kay</a:t>
                      </a:r>
                    </a:p>
                  </a:txBody>
                  <a:tcPr marL="91429" marR="91429" marT="45708" marB="45708"/>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hlinkClick r:id="rId5"/>
                        </a:rPr>
                        <a:t>deborah.kay@guinnessgi.com</a:t>
                      </a:r>
                      <a:endParaRPr lang="en-GB" sz="1100" u="none" strike="noStrike" kern="1200">
                        <a:solidFill>
                          <a:schemeClr val="tx1"/>
                        </a:solidFill>
                        <a:effectLst/>
                        <a:latin typeface="+mn-lt"/>
                        <a:ea typeface="+mn-ea"/>
                        <a:cs typeface="+mn-cs"/>
                      </a:endParaRPr>
                    </a:p>
                  </a:txBody>
                  <a:tcPr marL="91429" marR="91429" marT="45708" marB="45708"/>
                </a:tc>
                <a:tc>
                  <a:txBody>
                    <a:bodyPr/>
                    <a:lstStyle/>
                    <a:p>
                      <a:pPr marL="0" marR="0" indent="92075" algn="l" defTabSz="914400" rtl="0" eaLnBrk="1" fontAlgn="ctr" latinLnBrk="0" hangingPunct="1">
                        <a:lnSpc>
                          <a:spcPct val="100000"/>
                        </a:lnSpc>
                        <a:spcBef>
                          <a:spcPts val="0"/>
                        </a:spcBef>
                        <a:spcAft>
                          <a:spcPts val="0"/>
                        </a:spcAft>
                        <a:buClrTx/>
                        <a:buSzTx/>
                        <a:buFontTx/>
                        <a:buNone/>
                        <a:tabLst/>
                        <a:defRPr/>
                      </a:pPr>
                      <a:r>
                        <a:rPr lang="en-GB" sz="1100" u="none" strike="noStrike" kern="1200">
                          <a:solidFill>
                            <a:schemeClr val="tx1"/>
                          </a:solidFill>
                          <a:effectLst/>
                          <a:latin typeface="+mn-lt"/>
                          <a:ea typeface="+mn-ea"/>
                          <a:cs typeface="+mn-cs"/>
                        </a:rPr>
                        <a:t>+44 (0) 20 7222 2037</a:t>
                      </a:r>
                    </a:p>
                  </a:txBody>
                  <a:tcPr marL="91429" marR="91429" marT="45708" marB="45708"/>
                </a:tc>
                <a:extLst>
                  <a:ext uri="{0D108BD9-81ED-4DB2-BD59-A6C34878D82A}">
                    <a16:rowId xmlns:a16="http://schemas.microsoft.com/office/drawing/2014/main" val="2866444517"/>
                  </a:ext>
                </a:extLst>
              </a:tr>
              <a:tr h="288556">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rPr>
                        <a:t>Alex Hall</a:t>
                      </a:r>
                    </a:p>
                  </a:txBody>
                  <a:tcPr marL="91429" marR="91429" marT="45708" marB="45708"/>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hlinkClick r:id="rId6"/>
                        </a:rPr>
                        <a:t>alex.hall@guinnessgi.com</a:t>
                      </a:r>
                      <a:endParaRPr lang="en-GB" sz="1100" u="none" strike="noStrike" kern="1200">
                        <a:solidFill>
                          <a:schemeClr val="tx1"/>
                        </a:solidFill>
                        <a:effectLst/>
                        <a:latin typeface="+mn-lt"/>
                        <a:ea typeface="+mn-ea"/>
                        <a:cs typeface="+mn-cs"/>
                      </a:endParaRPr>
                    </a:p>
                  </a:txBody>
                  <a:tcPr marL="91429" marR="91429" marT="45708" marB="45708"/>
                </a:tc>
                <a:tc>
                  <a:txBody>
                    <a:bodyPr/>
                    <a:lstStyle/>
                    <a:p>
                      <a:pPr marL="0" marR="0" indent="92075" algn="l" defTabSz="914400" rtl="0" eaLnBrk="1" fontAlgn="ctr" latinLnBrk="0" hangingPunct="1">
                        <a:lnSpc>
                          <a:spcPct val="100000"/>
                        </a:lnSpc>
                        <a:spcBef>
                          <a:spcPts val="0"/>
                        </a:spcBef>
                        <a:spcAft>
                          <a:spcPts val="0"/>
                        </a:spcAft>
                        <a:buClrTx/>
                        <a:buSzTx/>
                        <a:buFontTx/>
                        <a:buNone/>
                        <a:tabLst/>
                        <a:defRPr/>
                      </a:pPr>
                      <a:r>
                        <a:rPr lang="en-GB" sz="1100" u="none" strike="noStrike" kern="1200">
                          <a:solidFill>
                            <a:schemeClr val="tx1"/>
                          </a:solidFill>
                          <a:effectLst/>
                          <a:latin typeface="+mn-lt"/>
                          <a:ea typeface="+mn-ea"/>
                          <a:cs typeface="+mn-cs"/>
                        </a:rPr>
                        <a:t>+44 (0) 20 7042 6525</a:t>
                      </a:r>
                    </a:p>
                  </a:txBody>
                  <a:tcPr marL="91429" marR="91429" marT="45708" marB="45708"/>
                </a:tc>
                <a:extLst>
                  <a:ext uri="{0D108BD9-81ED-4DB2-BD59-A6C34878D82A}">
                    <a16:rowId xmlns:a16="http://schemas.microsoft.com/office/drawing/2014/main" val="652410208"/>
                  </a:ext>
                </a:extLst>
              </a:tr>
              <a:tr h="288556">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rPr>
                        <a:t>Charlie </a:t>
                      </a:r>
                      <a:r>
                        <a:rPr lang="en-GB" sz="1100" u="none" strike="noStrike" kern="1200" err="1">
                          <a:solidFill>
                            <a:schemeClr val="tx1"/>
                          </a:solidFill>
                          <a:effectLst/>
                          <a:latin typeface="+mn-lt"/>
                          <a:ea typeface="+mn-ea"/>
                          <a:cs typeface="+mn-cs"/>
                        </a:rPr>
                        <a:t>Crole</a:t>
                      </a:r>
                      <a:endParaRPr lang="en-GB" sz="1100" u="none" strike="noStrike" kern="1200">
                        <a:solidFill>
                          <a:schemeClr val="tx1"/>
                        </a:solidFill>
                        <a:effectLst/>
                        <a:latin typeface="+mn-lt"/>
                        <a:ea typeface="+mn-ea"/>
                        <a:cs typeface="+mn-cs"/>
                      </a:endParaRPr>
                    </a:p>
                  </a:txBody>
                  <a:tcPr marL="91429" marR="91429" marT="45708" marB="45708"/>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hlinkClick r:id="rId7"/>
                        </a:rPr>
                        <a:t>charlie.crole@guinnessgi.com</a:t>
                      </a:r>
                      <a:endParaRPr lang="en-GB" sz="1100" u="none" strike="noStrike" kern="1200">
                        <a:solidFill>
                          <a:schemeClr val="tx1"/>
                        </a:solidFill>
                        <a:effectLst/>
                        <a:latin typeface="+mn-lt"/>
                        <a:ea typeface="+mn-ea"/>
                        <a:cs typeface="+mn-cs"/>
                      </a:endParaRPr>
                    </a:p>
                  </a:txBody>
                  <a:tcPr marL="91429" marR="91429" marT="45708" marB="45708"/>
                </a:tc>
                <a:tc>
                  <a:txBody>
                    <a:bodyPr/>
                    <a:lstStyle/>
                    <a:p>
                      <a:pPr marL="0" marR="0" indent="92075" algn="l" defTabSz="914400" rtl="0" eaLnBrk="1" fontAlgn="ctr" latinLnBrk="0" hangingPunct="1">
                        <a:lnSpc>
                          <a:spcPct val="100000"/>
                        </a:lnSpc>
                        <a:spcBef>
                          <a:spcPts val="0"/>
                        </a:spcBef>
                        <a:spcAft>
                          <a:spcPts val="0"/>
                        </a:spcAft>
                        <a:buClrTx/>
                        <a:buSzTx/>
                        <a:buFontTx/>
                        <a:buNone/>
                        <a:tabLst/>
                        <a:defRPr/>
                      </a:pPr>
                      <a:r>
                        <a:rPr lang="en-GB" sz="1100" u="none" strike="noStrike" kern="1200">
                          <a:solidFill>
                            <a:schemeClr val="tx1"/>
                          </a:solidFill>
                          <a:effectLst/>
                          <a:latin typeface="+mn-lt"/>
                          <a:ea typeface="+mn-ea"/>
                          <a:cs typeface="+mn-cs"/>
                        </a:rPr>
                        <a:t>+44 (0) 20 7042 6526</a:t>
                      </a:r>
                    </a:p>
                  </a:txBody>
                  <a:tcPr marL="91429" marR="91429" marT="45708" marB="45708"/>
                </a:tc>
                <a:extLst>
                  <a:ext uri="{0D108BD9-81ED-4DB2-BD59-A6C34878D82A}">
                    <a16:rowId xmlns:a16="http://schemas.microsoft.com/office/drawing/2014/main" val="3253049618"/>
                  </a:ext>
                </a:extLst>
              </a:tr>
              <a:tr h="288556">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rPr>
                        <a:t>Rupert Bonsor</a:t>
                      </a:r>
                    </a:p>
                  </a:txBody>
                  <a:tcPr marL="91429" marR="91429" marT="45708" marB="45708"/>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hlinkClick r:id="rId8"/>
                        </a:rPr>
                        <a:t>rupert.bonsor@guinnessgi.com</a:t>
                      </a:r>
                      <a:endParaRPr lang="en-GB" sz="1100" u="none" strike="noStrike" kern="1200">
                        <a:solidFill>
                          <a:schemeClr val="tx1"/>
                        </a:solidFill>
                        <a:effectLst/>
                        <a:latin typeface="+mn-lt"/>
                        <a:ea typeface="+mn-ea"/>
                        <a:cs typeface="+mn-cs"/>
                      </a:endParaRPr>
                    </a:p>
                  </a:txBody>
                  <a:tcPr marL="91429" marR="91429" marT="45708" marB="45708"/>
                </a:tc>
                <a:tc>
                  <a:txBody>
                    <a:bodyPr/>
                    <a:lstStyle/>
                    <a:p>
                      <a:pPr marL="0" indent="92075" algn="l" defTabSz="914400" rtl="0" eaLnBrk="1" fontAlgn="ctr" latinLnBrk="0" hangingPunct="1"/>
                      <a:r>
                        <a:rPr lang="de-DE" sz="1100" u="none" strike="noStrike" kern="1200">
                          <a:solidFill>
                            <a:schemeClr val="tx1"/>
                          </a:solidFill>
                          <a:effectLst/>
                          <a:latin typeface="+mn-lt"/>
                          <a:ea typeface="+mn-ea"/>
                          <a:cs typeface="+mn-cs"/>
                        </a:rPr>
                        <a:t>+44 (0) 20 7042 6529</a:t>
                      </a:r>
                    </a:p>
                  </a:txBody>
                  <a:tcPr marL="91429" marR="91429" marT="45708" marB="45708"/>
                </a:tc>
                <a:extLst>
                  <a:ext uri="{0D108BD9-81ED-4DB2-BD59-A6C34878D82A}">
                    <a16:rowId xmlns:a16="http://schemas.microsoft.com/office/drawing/2014/main" val="2827531938"/>
                  </a:ext>
                </a:extLst>
              </a:tr>
              <a:tr h="288556">
                <a:tc>
                  <a:txBody>
                    <a:bodyPr/>
                    <a:lstStyle/>
                    <a:p>
                      <a:pPr marL="92075" indent="0" algn="l" rtl="0" eaLnBrk="1" fontAlgn="ctr" latinLnBrk="0" hangingPunct="1"/>
                      <a:r>
                        <a:rPr lang="en-GB" sz="1100" u="none" strike="noStrike" kern="1200">
                          <a:solidFill>
                            <a:schemeClr val="tx1"/>
                          </a:solidFill>
                          <a:effectLst/>
                          <a:latin typeface="+mn-lt"/>
                          <a:ea typeface="+mn-ea"/>
                          <a:cs typeface="+mn-cs"/>
                        </a:rPr>
                        <a:t>Harry Fife  </a:t>
                      </a:r>
                    </a:p>
                  </a:txBody>
                  <a:tcPr marL="91429" marR="91429" marT="45708" marB="45708"/>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hlinkClick r:id="rId9"/>
                        </a:rPr>
                        <a:t>harry.fife@guinnessgi.com</a:t>
                      </a:r>
                      <a:endParaRPr lang="en-GB" sz="1100" u="none" strike="noStrike" kern="1200">
                        <a:solidFill>
                          <a:schemeClr val="tx1"/>
                        </a:solidFill>
                        <a:effectLst/>
                        <a:latin typeface="+mn-lt"/>
                        <a:ea typeface="+mn-ea"/>
                        <a:cs typeface="+mn-cs"/>
                      </a:endParaRPr>
                    </a:p>
                  </a:txBody>
                  <a:tcPr marL="91429" marR="91429" marT="45708" marB="45708"/>
                </a:tc>
                <a:tc>
                  <a:txBody>
                    <a:bodyPr/>
                    <a:lstStyle/>
                    <a:p>
                      <a:pPr marL="0" indent="92075" algn="l" defTabSz="914400" rtl="0" eaLnBrk="1" fontAlgn="ctr" latinLnBrk="0" hangingPunct="1"/>
                      <a:endParaRPr lang="de-DE" sz="1100" u="none" strike="noStrike" kern="1200">
                        <a:solidFill>
                          <a:schemeClr val="tx1"/>
                        </a:solidFill>
                        <a:effectLst/>
                        <a:latin typeface="+mn-lt"/>
                        <a:ea typeface="+mn-ea"/>
                        <a:cs typeface="+mn-cs"/>
                      </a:endParaRPr>
                    </a:p>
                  </a:txBody>
                  <a:tcPr marL="91429" marR="91429" marT="45708" marB="45708"/>
                </a:tc>
                <a:extLst>
                  <a:ext uri="{0D108BD9-81ED-4DB2-BD59-A6C34878D82A}">
                    <a16:rowId xmlns:a16="http://schemas.microsoft.com/office/drawing/2014/main" val="885979701"/>
                  </a:ext>
                </a:extLst>
              </a:tr>
              <a:tr h="353217">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u="none" strike="noStrike" kern="1200">
                          <a:solidFill>
                            <a:schemeClr val="tx1"/>
                          </a:solidFill>
                          <a:effectLst/>
                          <a:latin typeface="+mj-lt"/>
                          <a:ea typeface="+mn-ea"/>
                          <a:cs typeface="+mn-cs"/>
                        </a:rPr>
                        <a:t>Investment management team</a:t>
                      </a:r>
                    </a:p>
                  </a:txBody>
                  <a:tcPr marR="6553" marT="6553" marB="0" anchor="ctr">
                    <a:solidFill>
                      <a:srgbClr val="9DB9D5">
                        <a:alpha val="30196"/>
                      </a:srgbClr>
                    </a:solidFill>
                  </a:tcPr>
                </a:tc>
                <a:tc hMerge="1">
                  <a:txBody>
                    <a:bodyPr/>
                    <a:lstStyle/>
                    <a:p>
                      <a:pPr algn="l" rtl="0" fontAlgn="ctr"/>
                      <a:endParaRPr lang="en-GB" sz="1200" b="0" i="0" u="none" strike="noStrike">
                        <a:solidFill>
                          <a:srgbClr val="000000"/>
                        </a:solidFill>
                        <a:effectLst/>
                        <a:latin typeface="+mn-lt"/>
                      </a:endParaRPr>
                    </a:p>
                  </a:txBody>
                  <a:tcPr marL="6553" marR="6553" marT="6553" marB="0" anchor="ctr"/>
                </a:tc>
                <a:tc hMerge="1">
                  <a:txBody>
                    <a:bodyPr/>
                    <a:lstStyle/>
                    <a:p>
                      <a:pPr algn="l" rtl="0" fontAlgn="ctr"/>
                      <a:endParaRPr lang="en-GB" sz="1200" b="0" i="0" u="none" strike="noStrike">
                        <a:solidFill>
                          <a:srgbClr val="000000"/>
                        </a:solidFill>
                        <a:effectLst/>
                        <a:latin typeface="+mn-lt"/>
                      </a:endParaRPr>
                    </a:p>
                  </a:txBody>
                  <a:tcPr marL="6553" marR="6553" marT="6553" marB="0" anchor="ctr"/>
                </a:tc>
                <a:extLst>
                  <a:ext uri="{0D108BD9-81ED-4DB2-BD59-A6C34878D82A}">
                    <a16:rowId xmlns:a16="http://schemas.microsoft.com/office/drawing/2014/main" val="3944659225"/>
                  </a:ext>
                </a:extLst>
              </a:tr>
              <a:tr h="288556">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rPr>
                        <a:t>Will Riley</a:t>
                      </a:r>
                    </a:p>
                  </a:txBody>
                  <a:tcPr marL="91414" marR="91414" marT="45706" marB="45706" anchor="ctr"/>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hlinkClick r:id="rId10"/>
                        </a:rPr>
                        <a:t>will.riley@guinnessgi.com</a:t>
                      </a:r>
                      <a:endParaRPr lang="en-GB" sz="1100" u="none" strike="noStrike" kern="1200">
                        <a:solidFill>
                          <a:schemeClr val="tx1"/>
                        </a:solidFill>
                        <a:effectLst/>
                        <a:latin typeface="+mn-lt"/>
                        <a:ea typeface="+mn-ea"/>
                        <a:cs typeface="+mn-cs"/>
                      </a:endParaRPr>
                    </a:p>
                  </a:txBody>
                  <a:tcPr marL="91414" marR="91414" marT="45706" marB="45706" anchor="ctr"/>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rPr>
                        <a:t>+44 (0) 20 7222 3451</a:t>
                      </a:r>
                    </a:p>
                  </a:txBody>
                  <a:tcPr marL="91414" marR="91414" marT="45706" marB="45706" anchor="ctr"/>
                </a:tc>
                <a:extLst>
                  <a:ext uri="{0D108BD9-81ED-4DB2-BD59-A6C34878D82A}">
                    <a16:rowId xmlns:a16="http://schemas.microsoft.com/office/drawing/2014/main" val="888920035"/>
                  </a:ext>
                </a:extLst>
              </a:tr>
              <a:tr h="288556">
                <a:tc>
                  <a:txBody>
                    <a:bodyPr/>
                    <a:lstStyle/>
                    <a:p>
                      <a:pPr marL="92075" indent="0" algn="l" defTabSz="914400" rtl="0" eaLnBrk="1" fontAlgn="ctr" latinLnBrk="0" hangingPunct="1"/>
                      <a:r>
                        <a:rPr lang="en-GB" sz="1100" u="none" strike="noStrike" kern="1200">
                          <a:solidFill>
                            <a:schemeClr val="tx1"/>
                          </a:solidFill>
                          <a:effectLst/>
                          <a:latin typeface="+mn-lt"/>
                          <a:ea typeface="+mn-ea"/>
                          <a:cs typeface="+mn-cs"/>
                        </a:rPr>
                        <a:t>Jonathan Waghorn</a:t>
                      </a:r>
                    </a:p>
                  </a:txBody>
                  <a:tcPr marL="91414" marR="91414" marT="45706" marB="45706" anchor="ctr"/>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hlinkClick r:id="rId11"/>
                        </a:rPr>
                        <a:t>jonathan.waghorn@guinnessgi.com</a:t>
                      </a:r>
                      <a:endParaRPr lang="en-GB" sz="1100" u="none" strike="noStrike" kern="1200">
                        <a:solidFill>
                          <a:schemeClr val="tx1"/>
                        </a:solidFill>
                        <a:effectLst/>
                        <a:latin typeface="+mn-lt"/>
                        <a:ea typeface="+mn-ea"/>
                        <a:cs typeface="+mn-cs"/>
                      </a:endParaRPr>
                    </a:p>
                  </a:txBody>
                  <a:tcPr marL="91414" marR="91414" marT="45706" marB="45706" anchor="ctr"/>
                </a:tc>
                <a:tc>
                  <a:txBody>
                    <a:bodyPr/>
                    <a:lstStyle/>
                    <a:p>
                      <a:pPr marL="0" indent="92075" algn="l" defTabSz="914400" rtl="0" eaLnBrk="1" fontAlgn="ctr" latinLnBrk="0" hangingPunct="1"/>
                      <a:r>
                        <a:rPr lang="en-GB" sz="1100" u="none" strike="noStrike" kern="1200">
                          <a:solidFill>
                            <a:schemeClr val="tx1"/>
                          </a:solidFill>
                          <a:effectLst/>
                          <a:latin typeface="+mn-lt"/>
                          <a:ea typeface="+mn-ea"/>
                          <a:cs typeface="+mn-cs"/>
                        </a:rPr>
                        <a:t>+44 (0) 20 7222 3457</a:t>
                      </a:r>
                    </a:p>
                  </a:txBody>
                  <a:tcPr marL="91414" marR="91414" marT="45706" marB="45706" anchor="ctr"/>
                </a:tc>
                <a:extLst>
                  <a:ext uri="{0D108BD9-81ED-4DB2-BD59-A6C34878D82A}">
                    <a16:rowId xmlns:a16="http://schemas.microsoft.com/office/drawing/2014/main" val="450563379"/>
                  </a:ext>
                </a:extLst>
              </a:tr>
              <a:tr h="288556">
                <a:tc>
                  <a:txBody>
                    <a:bodyPr/>
                    <a:lstStyle/>
                    <a:p>
                      <a:pPr marL="92075" marR="0" lvl="0" indent="0" algn="l" defTabSz="914400" rtl="0" eaLnBrk="1" fontAlgn="ctr" latinLnBrk="0" hangingPunct="1">
                        <a:lnSpc>
                          <a:spcPct val="100000"/>
                        </a:lnSpc>
                        <a:spcBef>
                          <a:spcPts val="0"/>
                        </a:spcBef>
                        <a:spcAft>
                          <a:spcPts val="0"/>
                        </a:spcAft>
                        <a:buClrTx/>
                        <a:buSzTx/>
                        <a:buFontTx/>
                        <a:buNone/>
                        <a:tabLst/>
                        <a:defRPr/>
                      </a:pPr>
                      <a:r>
                        <a:rPr lang="en-GB" sz="1100" u="none" strike="noStrike" kern="1200">
                          <a:solidFill>
                            <a:schemeClr val="tx1"/>
                          </a:solidFill>
                          <a:effectLst/>
                          <a:latin typeface="+mn-lt"/>
                          <a:ea typeface="+mn-ea"/>
                          <a:cs typeface="+mn-cs"/>
                        </a:rPr>
                        <a:t>Jamie Melrose</a:t>
                      </a:r>
                    </a:p>
                  </a:txBody>
                  <a:tcPr marL="91414" marR="91414" marT="45706" marB="45706" anchor="ctr"/>
                </a:tc>
                <a:tc>
                  <a:txBody>
                    <a:bodyPr/>
                    <a:lstStyle/>
                    <a:p>
                      <a:pPr marL="0" marR="0" lvl="0" indent="92075" algn="l" defTabSz="914400" rtl="0" eaLnBrk="1" fontAlgn="ctr" latinLnBrk="0" hangingPunct="1">
                        <a:lnSpc>
                          <a:spcPct val="100000"/>
                        </a:lnSpc>
                        <a:spcBef>
                          <a:spcPts val="0"/>
                        </a:spcBef>
                        <a:spcAft>
                          <a:spcPts val="0"/>
                        </a:spcAft>
                        <a:buClrTx/>
                        <a:buSzTx/>
                        <a:buFontTx/>
                        <a:buNone/>
                        <a:tabLst/>
                        <a:defRPr/>
                      </a:pPr>
                      <a:r>
                        <a:rPr lang="en-GB" sz="1100" u="none" strike="noStrike" kern="1200">
                          <a:solidFill>
                            <a:schemeClr val="tx1"/>
                          </a:solidFill>
                          <a:effectLst/>
                          <a:latin typeface="+mn-lt"/>
                          <a:ea typeface="+mn-ea"/>
                          <a:cs typeface="+mn-cs"/>
                          <a:hlinkClick r:id="rId12"/>
                        </a:rPr>
                        <a:t>jamie.melrose@guinnessgi.com</a:t>
                      </a:r>
                      <a:r>
                        <a:rPr lang="en-GB" sz="1100" u="none" strike="noStrike" kern="1200">
                          <a:solidFill>
                            <a:schemeClr val="tx1"/>
                          </a:solidFill>
                          <a:effectLst/>
                          <a:latin typeface="+mn-lt"/>
                          <a:ea typeface="+mn-ea"/>
                          <a:cs typeface="+mn-cs"/>
                        </a:rPr>
                        <a:t> </a:t>
                      </a:r>
                    </a:p>
                  </a:txBody>
                  <a:tcPr marL="91414" marR="91414" marT="45706" marB="45706" anchor="ctr"/>
                </a:tc>
                <a:tc>
                  <a:txBody>
                    <a:bodyPr/>
                    <a:lstStyle/>
                    <a:p>
                      <a:pPr marL="0" marR="0" lvl="0" indent="92075" algn="l" defTabSz="914400" rtl="0" eaLnBrk="1" fontAlgn="ctr" latinLnBrk="0" hangingPunct="1">
                        <a:lnSpc>
                          <a:spcPct val="100000"/>
                        </a:lnSpc>
                        <a:spcBef>
                          <a:spcPts val="0"/>
                        </a:spcBef>
                        <a:spcAft>
                          <a:spcPts val="0"/>
                        </a:spcAft>
                        <a:buClrTx/>
                        <a:buSzTx/>
                        <a:buFontTx/>
                        <a:buNone/>
                        <a:tabLst/>
                        <a:defRPr/>
                      </a:pPr>
                      <a:r>
                        <a:rPr lang="en-GB" sz="1100" u="none" strike="noStrike" kern="1200">
                          <a:solidFill>
                            <a:schemeClr val="tx1"/>
                          </a:solidFill>
                          <a:effectLst/>
                          <a:latin typeface="+mn-lt"/>
                          <a:ea typeface="+mn-ea"/>
                          <a:cs typeface="+mn-cs"/>
                        </a:rPr>
                        <a:t>+44 (0)20 7042 6510</a:t>
                      </a:r>
                    </a:p>
                  </a:txBody>
                  <a:tcPr marL="91414" marR="91414" marT="45706" marB="45706" anchor="ctr"/>
                </a:tc>
                <a:extLst>
                  <a:ext uri="{0D108BD9-81ED-4DB2-BD59-A6C34878D82A}">
                    <a16:rowId xmlns:a16="http://schemas.microsoft.com/office/drawing/2014/main" val="3903298493"/>
                  </a:ext>
                </a:extLst>
              </a:tr>
              <a:tr h="288556">
                <a:tc>
                  <a:txBody>
                    <a:bodyPr/>
                    <a:lstStyle/>
                    <a:p>
                      <a:pPr marL="92075" lvl="0" indent="0" algn="l">
                        <a:lnSpc>
                          <a:spcPct val="150000"/>
                        </a:lnSpc>
                        <a:buNone/>
                      </a:pPr>
                      <a:r>
                        <a:rPr lang="en-GB" sz="1100" u="none" strike="noStrike" kern="1200">
                          <a:solidFill>
                            <a:schemeClr val="tx1"/>
                          </a:solidFill>
                          <a:effectLst/>
                          <a:latin typeface="+mn-lt"/>
                          <a:ea typeface="+mn-ea"/>
                          <a:cs typeface="+mn-cs"/>
                        </a:rPr>
                        <a:t>Dan Hobster</a:t>
                      </a:r>
                    </a:p>
                  </a:txBody>
                  <a:tcPr marL="91414" marR="91414" marT="45706" marB="45706" anchor="ctr"/>
                </a:tc>
                <a:tc>
                  <a:txBody>
                    <a:bodyPr/>
                    <a:lstStyle/>
                    <a:p>
                      <a:pPr marL="0" lvl="0" indent="92075" algn="l">
                        <a:lnSpc>
                          <a:spcPct val="150000"/>
                        </a:lnSpc>
                        <a:buNone/>
                      </a:pPr>
                      <a:r>
                        <a:rPr lang="en-GB" sz="1100" i="0" u="sng" strike="noStrike" kern="1200">
                          <a:solidFill>
                            <a:schemeClr val="tx1">
                              <a:lumMod val="60000"/>
                              <a:lumOff val="40000"/>
                            </a:schemeClr>
                          </a:solidFill>
                          <a:effectLst/>
                          <a:latin typeface="+mn-lt"/>
                          <a:ea typeface="+mn-ea"/>
                          <a:cs typeface="+mn-cs"/>
                        </a:rPr>
                        <a:t>dan.hobster@guinnessgi.com</a:t>
                      </a:r>
                    </a:p>
                  </a:txBody>
                  <a:tcPr marL="91414" marR="91414" marT="45706" marB="45706" anchor="ctr"/>
                </a:tc>
                <a:tc>
                  <a:txBody>
                    <a:bodyPr/>
                    <a:lstStyle/>
                    <a:p>
                      <a:pPr marL="0" lvl="0" indent="92075" algn="l">
                        <a:lnSpc>
                          <a:spcPct val="150000"/>
                        </a:lnSpc>
                        <a:buNone/>
                      </a:pPr>
                      <a:r>
                        <a:rPr lang="en-GB" sz="1100" b="0" i="0" u="none" strike="noStrike" kern="1200" noProof="0">
                          <a:solidFill>
                            <a:schemeClr val="tx1"/>
                          </a:solidFill>
                          <a:effectLst/>
                          <a:latin typeface="Montserrat"/>
                        </a:rPr>
                        <a:t>+44 (0)20 7042 6536</a:t>
                      </a:r>
                    </a:p>
                  </a:txBody>
                  <a:tcPr marL="91414" marR="91414" marT="45706" marB="45706" anchor="ctr"/>
                </a:tc>
                <a:extLst>
                  <a:ext uri="{0D108BD9-81ED-4DB2-BD59-A6C34878D82A}">
                    <a16:rowId xmlns:a16="http://schemas.microsoft.com/office/drawing/2014/main" val="3562609969"/>
                  </a:ext>
                </a:extLst>
              </a:tr>
              <a:tr h="353217">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u="none" strike="noStrike" kern="1200">
                          <a:solidFill>
                            <a:schemeClr val="tx1"/>
                          </a:solidFill>
                          <a:effectLst/>
                          <a:latin typeface="+mj-lt"/>
                          <a:ea typeface="+mn-ea"/>
                          <a:cs typeface="+mn-cs"/>
                        </a:rPr>
                        <a:t>Guinness Asset Management Ltd.	</a:t>
                      </a:r>
                    </a:p>
                  </a:txBody>
                  <a:tcPr marR="6553" marT="6553" marB="0" anchor="ctr">
                    <a:solidFill>
                      <a:srgbClr val="9DB9D5">
                        <a:alpha val="30196"/>
                      </a:srgbClr>
                    </a:solidFill>
                  </a:tcPr>
                </a:tc>
                <a:tc hMerge="1">
                  <a:txBody>
                    <a:bodyPr/>
                    <a:lstStyle/>
                    <a:p>
                      <a:pPr algn="l" rtl="0" fontAlgn="ctr"/>
                      <a:endParaRPr lang="en-GB" sz="1200" b="0" i="0" u="none" strike="noStrike">
                        <a:solidFill>
                          <a:srgbClr val="000000"/>
                        </a:solidFill>
                        <a:effectLst/>
                        <a:latin typeface="+mn-lt"/>
                      </a:endParaRPr>
                    </a:p>
                  </a:txBody>
                  <a:tcPr marL="6553" marR="6553" marT="6553" marB="0" anchor="ctr"/>
                </a:tc>
                <a:tc hMerge="1">
                  <a:txBody>
                    <a:bodyPr/>
                    <a:lstStyle/>
                    <a:p>
                      <a:pPr algn="l" rtl="0" fontAlgn="ctr"/>
                      <a:endParaRPr lang="en-GB" sz="1200" b="0" i="0" u="none" strike="noStrike">
                        <a:solidFill>
                          <a:srgbClr val="000000"/>
                        </a:solidFill>
                        <a:effectLst/>
                        <a:latin typeface="+mn-lt"/>
                      </a:endParaRPr>
                    </a:p>
                  </a:txBody>
                  <a:tcPr marL="6553" marR="6553" marT="6553" marB="0" anchor="ctr"/>
                </a:tc>
                <a:extLst>
                  <a:ext uri="{0D108BD9-81ED-4DB2-BD59-A6C34878D82A}">
                    <a16:rowId xmlns:a16="http://schemas.microsoft.com/office/drawing/2014/main" val="1185454724"/>
                  </a:ext>
                </a:extLst>
              </a:tr>
              <a:tr h="288556">
                <a:tc>
                  <a:txBody>
                    <a:bodyPr/>
                    <a:lstStyle/>
                    <a:p>
                      <a:pPr marL="0" algn="l" rtl="0" eaLnBrk="1" fontAlgn="ctr" latinLnBrk="0" hangingPunct="1"/>
                      <a:r>
                        <a:rPr lang="en-GB" sz="1100" u="none" strike="noStrike" kern="1200">
                          <a:solidFill>
                            <a:schemeClr val="tx1"/>
                          </a:solidFill>
                          <a:effectLst/>
                          <a:latin typeface="+mn-lt"/>
                          <a:ea typeface="+mn-ea"/>
                          <a:cs typeface="+mn-cs"/>
                        </a:rPr>
                        <a:t>18 Smith Square, </a:t>
                      </a:r>
                    </a:p>
                  </a:txBody>
                  <a:tcPr marL="182880" marR="6553" marT="6553" marB="0" anchor="ctr"/>
                </a:tc>
                <a:tc>
                  <a:txBody>
                    <a:bodyPr/>
                    <a:lstStyle/>
                    <a:p>
                      <a:pPr marL="0" algn="l" defTabSz="914400" rtl="0" eaLnBrk="1" fontAlgn="ctr" latinLnBrk="0" hangingPunct="1"/>
                      <a:r>
                        <a:rPr lang="en-GB" sz="1100" u="none" strike="noStrike" kern="1200">
                          <a:solidFill>
                            <a:schemeClr val="tx1"/>
                          </a:solidFill>
                          <a:effectLst/>
                          <a:latin typeface="+mn-lt"/>
                          <a:ea typeface="+mn-ea"/>
                          <a:cs typeface="+mn-cs"/>
                          <a:hlinkClick r:id="rId13"/>
                        </a:rPr>
                        <a:t>info@guinnessgi.com</a:t>
                      </a:r>
                      <a:endParaRPr lang="en-GB" sz="1100" u="none" strike="noStrike" kern="1200">
                        <a:solidFill>
                          <a:schemeClr val="tx1"/>
                        </a:solidFill>
                        <a:effectLst/>
                        <a:latin typeface="+mn-lt"/>
                        <a:ea typeface="+mn-ea"/>
                        <a:cs typeface="+mn-cs"/>
                      </a:endParaRPr>
                    </a:p>
                  </a:txBody>
                  <a:tcPr marL="182880" marR="6553" marT="6553" marB="0" anchor="ctr"/>
                </a:tc>
                <a:tc rowSpan="2">
                  <a:txBody>
                    <a:bodyPr/>
                    <a:lstStyle/>
                    <a:p>
                      <a:pPr marL="0" algn="l" defTabSz="914400" rtl="0" eaLnBrk="1" fontAlgn="ctr" latinLnBrk="0" hangingPunct="1"/>
                      <a:r>
                        <a:rPr lang="en-GB" sz="1100" u="none" strike="noStrike" kern="1200">
                          <a:solidFill>
                            <a:schemeClr val="tx1"/>
                          </a:solidFill>
                          <a:effectLst/>
                          <a:latin typeface="+mn-lt"/>
                          <a:ea typeface="+mn-ea"/>
                          <a:cs typeface="+mn-cs"/>
                        </a:rPr>
                        <a:t>+44 (0) 20 7222 5703</a:t>
                      </a:r>
                    </a:p>
                    <a:p>
                      <a:pPr marL="0" algn="l" defTabSz="914400" rtl="0" eaLnBrk="1" fontAlgn="ctr" latinLnBrk="0" hangingPunct="1"/>
                      <a:endParaRPr lang="en-GB" sz="1100" u="none" strike="noStrike" kern="1200">
                        <a:solidFill>
                          <a:schemeClr val="tx1"/>
                        </a:solidFill>
                        <a:effectLst/>
                        <a:latin typeface="+mn-lt"/>
                        <a:ea typeface="+mn-ea"/>
                        <a:cs typeface="+mn-cs"/>
                      </a:endParaRPr>
                    </a:p>
                  </a:txBody>
                  <a:tcPr marL="182880" marR="6553" marT="6553" marB="0" anchor="ctr"/>
                </a:tc>
                <a:extLst>
                  <a:ext uri="{0D108BD9-81ED-4DB2-BD59-A6C34878D82A}">
                    <a16:rowId xmlns:a16="http://schemas.microsoft.com/office/drawing/2014/main" val="4115623139"/>
                  </a:ext>
                </a:extLst>
              </a:tr>
              <a:tr h="222558">
                <a:tc>
                  <a:txBody>
                    <a:bodyPr/>
                    <a:lstStyle/>
                    <a:p>
                      <a:pPr marL="0" algn="l" defTabSz="914400" rtl="0" eaLnBrk="1" fontAlgn="ctr" latinLnBrk="0" hangingPunct="1"/>
                      <a:r>
                        <a:rPr lang="en-GB" sz="1100" u="none" strike="noStrike" kern="1200">
                          <a:solidFill>
                            <a:schemeClr val="tx1"/>
                          </a:solidFill>
                          <a:effectLst/>
                          <a:latin typeface="+mn-lt"/>
                          <a:ea typeface="+mn-ea"/>
                          <a:cs typeface="+mn-cs"/>
                        </a:rPr>
                        <a:t>London SW1P 3HZ</a:t>
                      </a:r>
                    </a:p>
                  </a:txBody>
                  <a:tcPr marL="182880" marR="6553" marT="6553" marB="0" anchor="ctr"/>
                </a:tc>
                <a:tc>
                  <a:txBody>
                    <a:bodyPr/>
                    <a:lstStyle/>
                    <a:p>
                      <a:pPr marL="0" algn="l" defTabSz="914400" rtl="0" eaLnBrk="1" fontAlgn="ctr" latinLnBrk="0" hangingPunct="1"/>
                      <a:r>
                        <a:rPr lang="en-GB" sz="1100" u="none" strike="noStrike" kern="1200">
                          <a:solidFill>
                            <a:schemeClr val="tx1"/>
                          </a:solidFill>
                          <a:effectLst/>
                          <a:latin typeface="+mn-lt"/>
                          <a:ea typeface="+mn-ea"/>
                          <a:cs typeface="+mn-cs"/>
                          <a:hlinkClick r:id="rId14"/>
                        </a:rPr>
                        <a:t>www.guinnessgi.com</a:t>
                      </a:r>
                      <a:endParaRPr lang="en-GB" sz="1100" u="none" strike="noStrike" kern="1200">
                        <a:solidFill>
                          <a:schemeClr val="tx1"/>
                        </a:solidFill>
                        <a:effectLst/>
                        <a:latin typeface="+mn-lt"/>
                        <a:ea typeface="+mn-ea"/>
                        <a:cs typeface="+mn-cs"/>
                      </a:endParaRPr>
                    </a:p>
                  </a:txBody>
                  <a:tcPr marL="182880" marR="6553" marT="6553" marB="0" anchor="ctr"/>
                </a:tc>
                <a:tc vMerge="1">
                  <a:txBody>
                    <a:bodyPr/>
                    <a:lstStyle/>
                    <a:p>
                      <a:endParaRPr lang="en-GB"/>
                    </a:p>
                  </a:txBody>
                  <a:tcPr/>
                </a:tc>
                <a:extLst>
                  <a:ext uri="{0D108BD9-81ED-4DB2-BD59-A6C34878D82A}">
                    <a16:rowId xmlns:a16="http://schemas.microsoft.com/office/drawing/2014/main" val="3811347698"/>
                  </a:ext>
                </a:extLst>
              </a:tr>
              <a:tr h="222558">
                <a:tc>
                  <a:txBody>
                    <a:bodyPr/>
                    <a:lstStyle/>
                    <a:p>
                      <a:pPr marL="0" algn="l" defTabSz="914400" rtl="0" eaLnBrk="1" fontAlgn="ctr" latinLnBrk="0" hangingPunct="1"/>
                      <a:endParaRPr lang="en-GB" sz="1100" u="none" strike="noStrike" kern="1200">
                        <a:solidFill>
                          <a:schemeClr val="tx1"/>
                        </a:solidFill>
                        <a:effectLst/>
                        <a:latin typeface="+mn-lt"/>
                        <a:ea typeface="+mn-ea"/>
                        <a:cs typeface="+mn-cs"/>
                      </a:endParaRPr>
                    </a:p>
                  </a:txBody>
                  <a:tcPr marL="182880" marR="6553" marT="6553" marB="0" anchor="ctr"/>
                </a:tc>
                <a:tc>
                  <a:txBody>
                    <a:bodyPr/>
                    <a:lstStyle/>
                    <a:p>
                      <a:pPr marL="0" algn="l" defTabSz="914400" rtl="0" eaLnBrk="1" fontAlgn="ctr" latinLnBrk="0" hangingPunct="1"/>
                      <a:endParaRPr lang="en-GB" sz="1100" u="none" strike="noStrike" kern="1200">
                        <a:solidFill>
                          <a:schemeClr val="tx1"/>
                        </a:solidFill>
                        <a:effectLst/>
                        <a:latin typeface="+mn-lt"/>
                        <a:ea typeface="+mn-ea"/>
                        <a:cs typeface="+mn-cs"/>
                      </a:endParaRPr>
                    </a:p>
                  </a:txBody>
                  <a:tcPr marL="182880" marR="6553" marT="6553" marB="0" anchor="ctr"/>
                </a:tc>
                <a:tc>
                  <a:txBody>
                    <a:bodyPr/>
                    <a:lstStyle/>
                    <a:p>
                      <a:pPr marL="0" algn="l" defTabSz="914400" rtl="0" eaLnBrk="1" fontAlgn="ctr" latinLnBrk="0" hangingPunct="1"/>
                      <a:endParaRPr lang="en-GB" sz="1100" u="none" strike="noStrike" kern="1200">
                        <a:solidFill>
                          <a:schemeClr val="tx1"/>
                        </a:solidFill>
                        <a:effectLst/>
                        <a:latin typeface="+mn-lt"/>
                        <a:ea typeface="+mn-ea"/>
                        <a:cs typeface="+mn-cs"/>
                      </a:endParaRPr>
                    </a:p>
                  </a:txBody>
                  <a:tcPr marL="182880" marR="6553" marT="6553" marB="0" anchor="ctr"/>
                </a:tc>
                <a:extLst>
                  <a:ext uri="{0D108BD9-81ED-4DB2-BD59-A6C34878D82A}">
                    <a16:rowId xmlns:a16="http://schemas.microsoft.com/office/drawing/2014/main" val="2485856862"/>
                  </a:ext>
                </a:extLst>
              </a:tr>
            </a:tbl>
          </a:graphicData>
        </a:graphic>
      </p:graphicFrame>
      <p:sp>
        <p:nvSpPr>
          <p:cNvPr id="6" name="TextBox 5">
            <a:extLst>
              <a:ext uri="{FF2B5EF4-FFF2-40B4-BE49-F238E27FC236}">
                <a16:creationId xmlns:a16="http://schemas.microsoft.com/office/drawing/2014/main" id="{FE57C7F5-830F-48D9-AF39-D5304E5CA8B0}"/>
              </a:ext>
            </a:extLst>
          </p:cNvPr>
          <p:cNvSpPr txBox="1"/>
          <p:nvPr/>
        </p:nvSpPr>
        <p:spPr>
          <a:xfrm>
            <a:off x="803275" y="6164293"/>
            <a:ext cx="4297649" cy="33810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171450" indent="-171450" algn="l">
              <a:lnSpc>
                <a:spcPct val="150000"/>
              </a:lnSpc>
              <a:spcBef>
                <a:spcPts val="0"/>
              </a:spcBef>
              <a:buFont typeface="Arial" panose="020B0604020202020204" pitchFamily="34" charset="0"/>
              <a:buChar char="•"/>
              <a:defRPr sz="1200" i="0">
                <a:solidFill>
                  <a:schemeClr val="tx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indent="0">
              <a:buNone/>
            </a:pPr>
            <a:r>
              <a:rPr lang="en-US" sz="1000"/>
              <a:t>For your protection, calls to these numbers will be recorded</a:t>
            </a:r>
          </a:p>
        </p:txBody>
      </p:sp>
      <p:sp>
        <p:nvSpPr>
          <p:cNvPr id="7" name="TextBox 6">
            <a:extLst>
              <a:ext uri="{FF2B5EF4-FFF2-40B4-BE49-F238E27FC236}">
                <a16:creationId xmlns:a16="http://schemas.microsoft.com/office/drawing/2014/main" id="{4EA33939-9A50-4220-AFC7-A7B8EC316F73}"/>
              </a:ext>
            </a:extLst>
          </p:cNvPr>
          <p:cNvSpPr txBox="1"/>
          <p:nvPr/>
        </p:nvSpPr>
        <p:spPr>
          <a:xfrm>
            <a:off x="8597900" y="3192790"/>
            <a:ext cx="2146300" cy="261610"/>
          </a:xfrm>
          <a:prstGeom prst="rect">
            <a:avLst/>
          </a:prstGeom>
          <a:noFill/>
        </p:spPr>
        <p:txBody>
          <a:bodyPr wrap="square" rtlCol="0">
            <a:spAutoFit/>
          </a:bodyPr>
          <a:lstStyle/>
          <a:p>
            <a:r>
              <a:rPr lang="en-GB" sz="1100" u="none" strike="noStrike" kern="1200">
                <a:solidFill>
                  <a:schemeClr val="tx1"/>
                </a:solidFill>
                <a:effectLst/>
                <a:latin typeface="+mn-lt"/>
                <a:ea typeface="+mn-ea"/>
                <a:cs typeface="+mn-cs"/>
              </a:rPr>
              <a:t>+44 (0) 207 042 6585</a:t>
            </a:r>
            <a:endParaRPr lang="en-GB" sz="1100"/>
          </a:p>
        </p:txBody>
      </p:sp>
    </p:spTree>
    <p:custDataLst>
      <p:tags r:id="rId1"/>
    </p:custDataLst>
    <p:extLst>
      <p:ext uri="{BB962C8B-B14F-4D97-AF65-F5344CB8AC3E}">
        <p14:creationId xmlns:p14="http://schemas.microsoft.com/office/powerpoint/2010/main" val="8133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7D42BB-F073-483F-A5D0-7D54EEBD376B}"/>
              </a:ext>
            </a:extLst>
          </p:cNvPr>
          <p:cNvSpPr>
            <a:spLocks noGrp="1"/>
          </p:cNvSpPr>
          <p:nvPr>
            <p:ph type="sldNum" sz="quarter" idx="12"/>
          </p:nvPr>
        </p:nvSpPr>
        <p:spPr/>
        <p:txBody>
          <a:bodyPr/>
          <a:lstStyle/>
          <a:p>
            <a:fld id="{80C09EF9-B2B1-4CDF-A903-08D723B35DB9}" type="slidenum">
              <a:rPr lang="en-GB" smtClean="0"/>
              <a:pPr/>
              <a:t>72</a:t>
            </a:fld>
            <a:endParaRPr lang="en-GB"/>
          </a:p>
        </p:txBody>
      </p:sp>
      <p:sp>
        <p:nvSpPr>
          <p:cNvPr id="7" name="Title 3">
            <a:extLst>
              <a:ext uri="{FF2B5EF4-FFF2-40B4-BE49-F238E27FC236}">
                <a16:creationId xmlns:a16="http://schemas.microsoft.com/office/drawing/2014/main" id="{2C0CCE36-59B3-4C58-8E85-F8FA7A06E520}"/>
              </a:ext>
            </a:extLst>
          </p:cNvPr>
          <p:cNvSpPr txBox="1">
            <a:spLocks/>
          </p:cNvSpPr>
          <p:nvPr/>
        </p:nvSpPr>
        <p:spPr>
          <a:xfrm>
            <a:off x="838200" y="295515"/>
            <a:ext cx="10515600" cy="568085"/>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lang="en-GB" sz="2800" kern="1200" dirty="0">
                <a:solidFill>
                  <a:schemeClr val="bg1"/>
                </a:solidFill>
                <a:latin typeface="+mj-lt"/>
                <a:ea typeface="+mn-ea"/>
                <a:cs typeface="+mn-cs"/>
              </a:defRPr>
            </a:lvl1pPr>
          </a:lstStyle>
          <a:p>
            <a:pPr fontAlgn="auto">
              <a:spcAft>
                <a:spcPts val="0"/>
              </a:spcAft>
            </a:pPr>
            <a:r>
              <a:rPr lang="en-US" i="0">
                <a:solidFill>
                  <a:schemeClr val="tx1"/>
                </a:solidFill>
              </a:rPr>
              <a:t>Appendix: definitions</a:t>
            </a:r>
          </a:p>
        </p:txBody>
      </p:sp>
      <p:sp>
        <p:nvSpPr>
          <p:cNvPr id="9" name="Content Placeholder 2">
            <a:extLst>
              <a:ext uri="{FF2B5EF4-FFF2-40B4-BE49-F238E27FC236}">
                <a16:creationId xmlns:a16="http://schemas.microsoft.com/office/drawing/2014/main" id="{6AF3FC74-9EDA-4339-A178-51C89B8ED3E8}"/>
              </a:ext>
            </a:extLst>
          </p:cNvPr>
          <p:cNvSpPr txBox="1">
            <a:spLocks/>
          </p:cNvSpPr>
          <p:nvPr/>
        </p:nvSpPr>
        <p:spPr>
          <a:xfrm>
            <a:off x="838201" y="1112838"/>
            <a:ext cx="11020424" cy="539113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1050" b="1"/>
              <a:t>Alpha</a:t>
            </a:r>
            <a:r>
              <a:rPr lang="en-GB" altLang="en-US" sz="1050"/>
              <a:t> </a:t>
            </a:r>
            <a:r>
              <a:rPr lang="en-GB" altLang="en-US" sz="1050">
                <a:latin typeface="Montserrat Light" panose="00000400000000000000" pitchFamily="2" charset="0"/>
              </a:rPr>
              <a:t>is a measure of a fund's over or underperformance by comparison to its benchmark. It represents the return of the fund when the benchmark is assumed to have a return of zero, and thus indicates the extra value that the manager's activities have contributed.</a:t>
            </a:r>
          </a:p>
          <a:p>
            <a:pPr marL="0" indent="0">
              <a:buNone/>
            </a:pPr>
            <a:r>
              <a:rPr lang="en-GB" altLang="en-US" sz="1050" b="1"/>
              <a:t>Beta</a:t>
            </a:r>
            <a:r>
              <a:rPr lang="en-GB" altLang="en-US" sz="1050"/>
              <a:t> </a:t>
            </a:r>
            <a:r>
              <a:rPr lang="en-GB" altLang="en-US" sz="1050">
                <a:latin typeface="Montserrat Light" panose="00000400000000000000" pitchFamily="2" charset="0"/>
              </a:rPr>
              <a:t>is a statistical estimate of a fund's volatility by comparison to that of its benchmark, i.e. how sensitive the fund is to movements in the section of the market that comprises the benchmark. A fund with a Beta close to 1 will move generally in line with the benchmark. Higher than 1 and the fund is more volatile than the benchmark.</a:t>
            </a:r>
          </a:p>
          <a:p>
            <a:pPr marL="0" indent="0">
              <a:buNone/>
            </a:pPr>
            <a:r>
              <a:rPr lang="en-GB" altLang="en-US" sz="1050" b="1"/>
              <a:t>Information Ratio </a:t>
            </a:r>
            <a:r>
              <a:rPr lang="en-GB" altLang="en-US" sz="1050">
                <a:latin typeface="Montserrat Light" panose="00000400000000000000" pitchFamily="2" charset="0"/>
              </a:rPr>
              <a:t>An assessment of the degree to which a manager uses skill and knowledge to enhance returns, this is a versatile and useful risk-adjusted measure of actively-managed fund performance. It is calculated by deducting the returns of the fund's benchmark from the fund's overall returns, then dividing the result by its Tracking Error. In this way, we arrive at the value, per unit of extra risk assumed, that the manager's decisions have added to what the market would have delivered anyway.</a:t>
            </a:r>
          </a:p>
          <a:p>
            <a:pPr marL="0" indent="0">
              <a:buNone/>
            </a:pPr>
            <a:r>
              <a:rPr lang="en-GB" altLang="en-US" sz="1050" b="1"/>
              <a:t>Maximum Drawdown </a:t>
            </a:r>
            <a:r>
              <a:rPr lang="en-GB" altLang="en-US" sz="1050">
                <a:latin typeface="Montserrat Light" panose="00000400000000000000" pitchFamily="2" charset="0"/>
              </a:rPr>
              <a:t>Represents the worst possible return over a period, e.g. buying at the highest price over the period and selling at the lowest.</a:t>
            </a:r>
          </a:p>
          <a:p>
            <a:pPr marL="0" indent="0">
              <a:buNone/>
            </a:pPr>
            <a:r>
              <a:rPr lang="en-GB" altLang="en-US" sz="1050" b="1"/>
              <a:t>Maximum Loss </a:t>
            </a:r>
            <a:r>
              <a:rPr lang="en-GB" altLang="en-US" sz="1050">
                <a:latin typeface="Montserrat Light" panose="00000400000000000000" pitchFamily="2" charset="0"/>
              </a:rPr>
              <a:t>Represents the worst running return over a period, e.g. the longest running consecutive loss without making a gain</a:t>
            </a:r>
          </a:p>
          <a:p>
            <a:pPr marL="0" indent="0">
              <a:buNone/>
            </a:pPr>
            <a:r>
              <a:rPr lang="en-GB" altLang="en-US" sz="1050">
                <a:latin typeface="Montserrat Light" panose="00000400000000000000" pitchFamily="2" charset="0"/>
              </a:rPr>
              <a:t>The</a:t>
            </a:r>
            <a:r>
              <a:rPr lang="en-GB" altLang="en-US" sz="1050" b="1">
                <a:latin typeface="Montserrat Light" panose="00000400000000000000" pitchFamily="2" charset="0"/>
              </a:rPr>
              <a:t> </a:t>
            </a:r>
            <a:r>
              <a:rPr lang="en-GB" altLang="en-US" sz="1050" b="1"/>
              <a:t>R-Squared </a:t>
            </a:r>
            <a:r>
              <a:rPr lang="en-GB" altLang="en-US" sz="1050">
                <a:latin typeface="Montserrat Light" panose="00000400000000000000" pitchFamily="2" charset="0"/>
              </a:rPr>
              <a:t>measure is an indication of how closely correlated a fund is to an index or a benchmark. It can be treated as a percentage, showing what proportion of a fund's movements can be attributed to those of the benchmark. Values for R-Squared range between 0 and 1, with 0 indicating no correlation at all, and 1, rarely, showing a perfect match. </a:t>
            </a:r>
          </a:p>
          <a:p>
            <a:pPr marL="0" indent="0">
              <a:buNone/>
            </a:pPr>
            <a:r>
              <a:rPr lang="en-GB" altLang="en-US" sz="1050" b="1"/>
              <a:t>Sharpe ratio </a:t>
            </a:r>
            <a:r>
              <a:rPr lang="en-GB" altLang="en-US" sz="1050">
                <a:latin typeface="Montserrat Light" panose="00000400000000000000" pitchFamily="2" charset="0"/>
              </a:rPr>
              <a:t>is a commonly-used measure which calculates the level of a fund's return over and above the return of a notional risk-free investment, such as cash or Government bonds. The difference in returns is then divided by the fund's standard deviation - its volatility, or risk measurement. The resulting ratio is an indication of the amount of excess return generated per unit of risk.</a:t>
            </a:r>
          </a:p>
          <a:p>
            <a:pPr marL="0" indent="0">
              <a:buNone/>
            </a:pPr>
            <a:r>
              <a:rPr lang="en-GB" altLang="en-US" sz="1050" b="1"/>
              <a:t>Tracking Error </a:t>
            </a:r>
            <a:r>
              <a:rPr lang="en-GB" altLang="en-US" sz="1050">
                <a:latin typeface="Montserrat Light" panose="00000400000000000000" pitchFamily="2" charset="0"/>
              </a:rPr>
              <a:t>this statistic measures the standard deviation of a fund's excess returns over the returns of an index or benchmark portfolio. As such, it can be an indication of "riskiness" in the manager's investment style. A Tracking Error below 2 suggests a passive approach, with a close fit between the fund and its benchmark. At 3 and above the correlation is progressively looser: the manager will be deploying a more active investment style, and taking bigger positions away from the benchmark's composition.</a:t>
            </a:r>
          </a:p>
          <a:p>
            <a:pPr marL="0" indent="0">
              <a:buNone/>
            </a:pPr>
            <a:r>
              <a:rPr lang="en-GB" altLang="en-US" sz="1050" b="1"/>
              <a:t>Volatility</a:t>
            </a:r>
            <a:r>
              <a:rPr lang="en-GB" altLang="en-US" sz="1050"/>
              <a:t> </a:t>
            </a:r>
            <a:r>
              <a:rPr lang="en-GB" altLang="en-US" sz="1050">
                <a:latin typeface="Montserrat Light" panose="00000400000000000000" pitchFamily="2" charset="0"/>
              </a:rPr>
              <a:t>Standard deviation is a statistical measurement which, when applied to an investment fund, expresses its volatility, or risk. It shows how widely a range of returns varied from the fund's average return over a particular period. Low volatility reduces the risk of buying into an investment in the upper range of its deviation cycle, then seeing its value head towards the lower extreme. </a:t>
            </a:r>
          </a:p>
          <a:p>
            <a:pPr marL="0" indent="0" algn="just" fontAlgn="auto">
              <a:lnSpc>
                <a:spcPct val="100000"/>
              </a:lnSpc>
              <a:spcBef>
                <a:spcPts val="280"/>
              </a:spcBef>
              <a:spcAft>
                <a:spcPts val="150"/>
              </a:spcAft>
              <a:buFont typeface="Arial" panose="020B0604020202020204" pitchFamily="34" charset="0"/>
              <a:buNone/>
            </a:pPr>
            <a:endParaRPr lang="en-GB" sz="1050">
              <a:latin typeface="Montserrat Light" panose="00000400000000000000" pitchFamily="2" charset="0"/>
            </a:endParaRPr>
          </a:p>
        </p:txBody>
      </p:sp>
    </p:spTree>
    <p:custDataLst>
      <p:tags r:id="rId1"/>
    </p:custDataLst>
    <p:extLst>
      <p:ext uri="{BB962C8B-B14F-4D97-AF65-F5344CB8AC3E}">
        <p14:creationId xmlns:p14="http://schemas.microsoft.com/office/powerpoint/2010/main" val="1198463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7D7D79-CE7A-432C-B803-202782225D37}"/>
              </a:ext>
            </a:extLst>
          </p:cNvPr>
          <p:cNvSpPr>
            <a:spLocks noGrp="1"/>
          </p:cNvSpPr>
          <p:nvPr>
            <p:ph type="sldNum" sz="quarter" idx="12"/>
          </p:nvPr>
        </p:nvSpPr>
        <p:spPr/>
        <p:txBody>
          <a:bodyPr/>
          <a:lstStyle/>
          <a:p>
            <a:fld id="{80C09EF9-B2B1-4CDF-A903-08D723B35DB9}" type="slidenum">
              <a:rPr lang="en-GB" smtClean="0"/>
              <a:pPr/>
              <a:t>73</a:t>
            </a:fld>
            <a:endParaRPr lang="en-GB"/>
          </a:p>
        </p:txBody>
      </p:sp>
      <p:sp>
        <p:nvSpPr>
          <p:cNvPr id="3" name="Content Placeholder 2">
            <a:extLst>
              <a:ext uri="{FF2B5EF4-FFF2-40B4-BE49-F238E27FC236}">
                <a16:creationId xmlns:a16="http://schemas.microsoft.com/office/drawing/2014/main" id="{76FFA753-2D67-454D-AA76-5EDD38EAFD45}"/>
              </a:ext>
            </a:extLst>
          </p:cNvPr>
          <p:cNvSpPr>
            <a:spLocks noGrp="1"/>
          </p:cNvSpPr>
          <p:nvPr>
            <p:ph idx="4294967295"/>
          </p:nvPr>
        </p:nvSpPr>
        <p:spPr>
          <a:xfrm>
            <a:off x="838201" y="847740"/>
            <a:ext cx="11020424" cy="5391135"/>
          </a:xfrm>
        </p:spPr>
        <p:txBody>
          <a:bodyPr>
            <a:noAutofit/>
          </a:bodyPr>
          <a:lstStyle/>
          <a:p>
            <a:pPr marL="0" indent="0" algn="just">
              <a:lnSpc>
                <a:spcPct val="100000"/>
              </a:lnSpc>
              <a:spcBef>
                <a:spcPts val="280"/>
              </a:spcBef>
              <a:spcAft>
                <a:spcPts val="150"/>
              </a:spcAft>
              <a:buNone/>
            </a:pPr>
            <a:r>
              <a:rPr lang="en-GB" sz="800">
                <a:latin typeface="+mj-lt"/>
              </a:rPr>
              <a:t>Issued by Guinness Global investors which is a trading name of Guinness Asset Management Limited </a:t>
            </a:r>
            <a:r>
              <a:rPr lang="en-GB" sz="800">
                <a:latin typeface="Montserrat Light" panose="00000400000000000000" pitchFamily="2" charset="0"/>
              </a:rPr>
              <a:t>which is authorised and regulated by the Financial Conduct Authority. </a:t>
            </a:r>
          </a:p>
          <a:p>
            <a:pPr marL="0" indent="0" algn="just">
              <a:lnSpc>
                <a:spcPct val="100000"/>
              </a:lnSpc>
              <a:spcBef>
                <a:spcPts val="280"/>
              </a:spcBef>
              <a:spcAft>
                <a:spcPts val="150"/>
              </a:spcAft>
              <a:buNone/>
            </a:pPr>
            <a:r>
              <a:rPr lang="en-US" sz="800">
                <a:latin typeface="Montserrat Light" panose="00000400000000000000" pitchFamily="2" charset="0"/>
              </a:rPr>
              <a:t>This report is primarily designed to inform you about Guinness Sustainable Global Equity Fund. Any investment decision should take account of the subjectivity of the comments contained in the report. </a:t>
            </a:r>
          </a:p>
          <a:p>
            <a:pPr marL="0" indent="0" algn="just">
              <a:lnSpc>
                <a:spcPct val="100000"/>
              </a:lnSpc>
              <a:spcBef>
                <a:spcPts val="280"/>
              </a:spcBef>
              <a:spcAft>
                <a:spcPts val="150"/>
              </a:spcAft>
              <a:buNone/>
            </a:pPr>
            <a:r>
              <a:rPr lang="en-US" sz="800">
                <a:latin typeface="Montserrat Light" panose="00000400000000000000" pitchFamily="2" charset="0"/>
              </a:rPr>
              <a:t>This document is provided for information only and all the information contained in it is believed to be reliable but may be inaccurate or incomplete; any opinions stated are honestly held at the time of writing, but are not guaranteed. The contents of the document should not therefore be relied upon. It should not be taken as a recommendation to make an investment in the Fund or to buy or sell individual securities, nor does it constitute an offer for sale.</a:t>
            </a:r>
          </a:p>
          <a:p>
            <a:pPr marL="0" indent="0" algn="just">
              <a:lnSpc>
                <a:spcPct val="100000"/>
              </a:lnSpc>
              <a:spcBef>
                <a:spcPts val="280"/>
              </a:spcBef>
              <a:spcAft>
                <a:spcPts val="150"/>
              </a:spcAft>
              <a:buNone/>
            </a:pPr>
            <a:r>
              <a:rPr lang="en-GB" sz="800">
                <a:latin typeface="+mj-lt"/>
              </a:rPr>
              <a:t>Risk </a:t>
            </a:r>
          </a:p>
          <a:p>
            <a:pPr marL="0" indent="0" algn="just">
              <a:lnSpc>
                <a:spcPct val="100000"/>
              </a:lnSpc>
              <a:spcBef>
                <a:spcPts val="280"/>
              </a:spcBef>
              <a:spcAft>
                <a:spcPts val="150"/>
              </a:spcAft>
              <a:buNone/>
            </a:pPr>
            <a:r>
              <a:rPr lang="en-US" sz="800">
                <a:latin typeface="Montserrat Light" panose="00000400000000000000" pitchFamily="2" charset="0"/>
              </a:rPr>
              <a:t>The Guinness Sustainable Global Equity Fund is an equity fund.</a:t>
            </a:r>
            <a:r>
              <a:rPr lang="en-GB" sz="800">
                <a:latin typeface="Montserrat Light" panose="00000400000000000000" pitchFamily="2" charset="0"/>
              </a:rPr>
              <a:t>  Investors should be willing and able to assume the risks of equity investing. The value of an investment and the income from it can fall as well as rise as a result of market and currency movement, and you may not get back the amount originally invested. Details on the risk factors are included in the Fund’s documentation, available on our website. Shareholders should note that all or part of the fees and expenses will be charged to the capital of the Fund. This will have the effect of lowering the capital value of your investment </a:t>
            </a:r>
            <a:r>
              <a:rPr lang="en-US" sz="800">
                <a:latin typeface="Montserrat Light" panose="00000400000000000000" pitchFamily="2" charset="0"/>
              </a:rPr>
              <a:t>.</a:t>
            </a:r>
          </a:p>
          <a:p>
            <a:pPr marL="0" indent="0" algn="just">
              <a:lnSpc>
                <a:spcPct val="100000"/>
              </a:lnSpc>
              <a:spcBef>
                <a:spcPts val="280"/>
              </a:spcBef>
              <a:spcAft>
                <a:spcPts val="150"/>
              </a:spcAft>
              <a:buNone/>
            </a:pPr>
            <a:r>
              <a:rPr lang="en-GB" sz="800">
                <a:latin typeface="+mj-lt"/>
              </a:rPr>
              <a:t>Documentation    </a:t>
            </a:r>
          </a:p>
          <a:p>
            <a:pPr marL="0" indent="0" algn="just">
              <a:lnSpc>
                <a:spcPct val="100000"/>
              </a:lnSpc>
              <a:spcBef>
                <a:spcPts val="280"/>
              </a:spcBef>
              <a:spcAft>
                <a:spcPts val="150"/>
              </a:spcAft>
              <a:buNone/>
            </a:pPr>
            <a:r>
              <a:rPr lang="en-GB" sz="800">
                <a:latin typeface="Montserrat Light" panose="00000400000000000000" pitchFamily="2" charset="0"/>
              </a:rPr>
              <a:t>The documentation needed to make an investment, including the Prospectus, the Key Investor Information Document (KIID) and the Application Form, is available in English from www.guinnessgi.com or free of charge from:-</a:t>
            </a:r>
          </a:p>
          <a:p>
            <a:pPr algn="just">
              <a:lnSpc>
                <a:spcPct val="100000"/>
              </a:lnSpc>
              <a:spcBef>
                <a:spcPts val="280"/>
              </a:spcBef>
              <a:spcAft>
                <a:spcPts val="150"/>
              </a:spcAft>
            </a:pPr>
            <a:r>
              <a:rPr lang="en-GB" sz="800">
                <a:latin typeface="Montserrat Light" panose="00000400000000000000" pitchFamily="2" charset="0"/>
              </a:rPr>
              <a:t>the Manager: Link Fund Manager Solutions (Ireland) Ltd (LFMSI), 2 Grand Canal Square, Grand Canal Harbour, Dublin 2, Ireland; or,</a:t>
            </a:r>
          </a:p>
          <a:p>
            <a:pPr algn="just">
              <a:lnSpc>
                <a:spcPct val="100000"/>
              </a:lnSpc>
              <a:spcBef>
                <a:spcPts val="280"/>
              </a:spcBef>
              <a:spcAft>
                <a:spcPts val="150"/>
              </a:spcAft>
            </a:pPr>
            <a:r>
              <a:rPr lang="en-GB" sz="800">
                <a:latin typeface="Montserrat Light" panose="00000400000000000000" pitchFamily="2" charset="0"/>
              </a:rPr>
              <a:t>the Promoter and Investment Manager: Guinness Asset Management Ltd, 18 Smith Square, London SW1P 3HZ. </a:t>
            </a:r>
          </a:p>
          <a:p>
            <a:pPr marL="0" indent="0" algn="just">
              <a:lnSpc>
                <a:spcPct val="100000"/>
              </a:lnSpc>
              <a:spcBef>
                <a:spcPts val="280"/>
              </a:spcBef>
              <a:spcAft>
                <a:spcPts val="150"/>
              </a:spcAft>
              <a:buNone/>
            </a:pPr>
            <a:r>
              <a:rPr lang="en-GB" sz="800">
                <a:latin typeface="Montserrat Light" panose="00000400000000000000" pitchFamily="2" charset="0"/>
              </a:rPr>
              <a:t>LFMSI, as UCITS Man Co, has the right to terminate the arrangements made for the marketing of funds in accordance with the UCITS Directive.</a:t>
            </a:r>
          </a:p>
          <a:p>
            <a:pPr marL="0" indent="0" algn="just">
              <a:lnSpc>
                <a:spcPct val="100000"/>
              </a:lnSpc>
              <a:spcBef>
                <a:spcPts val="280"/>
              </a:spcBef>
              <a:spcAft>
                <a:spcPts val="150"/>
              </a:spcAft>
              <a:buNone/>
            </a:pPr>
            <a:r>
              <a:rPr lang="en-GB" sz="800">
                <a:latin typeface="+mj-lt"/>
              </a:rPr>
              <a:t>Investor Rights </a:t>
            </a:r>
          </a:p>
          <a:p>
            <a:pPr marL="0" indent="0" algn="just">
              <a:lnSpc>
                <a:spcPct val="100000"/>
              </a:lnSpc>
              <a:spcBef>
                <a:spcPts val="280"/>
              </a:spcBef>
              <a:spcAft>
                <a:spcPts val="150"/>
              </a:spcAft>
              <a:buNone/>
            </a:pPr>
            <a:r>
              <a:rPr lang="en-GB" sz="800">
                <a:latin typeface="Montserrat Light" panose="00000400000000000000" pitchFamily="2" charset="0"/>
              </a:rPr>
              <a:t>A summary of investor rights in English is available here: </a:t>
            </a:r>
            <a:r>
              <a:rPr lang="en-GB" sz="800">
                <a:latin typeface="Montserrat Light" panose="00000400000000000000" pitchFamily="2" charset="0"/>
                <a:hlinkClick r:id="rId3"/>
              </a:rPr>
              <a:t>https://www.linkgroup.eu/policy-statements/irish-management-company/</a:t>
            </a:r>
            <a:r>
              <a:rPr lang="en-GB" sz="800">
                <a:latin typeface="Montserrat Light" panose="00000400000000000000" pitchFamily="2" charset="0"/>
              </a:rPr>
              <a:t> </a:t>
            </a:r>
          </a:p>
          <a:p>
            <a:pPr marL="0" indent="0" algn="just">
              <a:lnSpc>
                <a:spcPct val="100000"/>
              </a:lnSpc>
              <a:spcBef>
                <a:spcPts val="280"/>
              </a:spcBef>
              <a:spcAft>
                <a:spcPts val="150"/>
              </a:spcAft>
              <a:buNone/>
            </a:pPr>
            <a:r>
              <a:rPr lang="en-GB" sz="800">
                <a:latin typeface="+mj-lt"/>
              </a:rPr>
              <a:t>Residency  </a:t>
            </a:r>
          </a:p>
          <a:p>
            <a:pPr marL="0" indent="0" algn="just">
              <a:lnSpc>
                <a:spcPct val="100000"/>
              </a:lnSpc>
              <a:spcBef>
                <a:spcPts val="280"/>
              </a:spcBef>
              <a:spcAft>
                <a:spcPts val="150"/>
              </a:spcAft>
              <a:buNone/>
            </a:pPr>
            <a:r>
              <a:rPr lang="en-GB" sz="800">
                <a:latin typeface="Montserrat Light" panose="00000400000000000000" pitchFamily="2" charset="0"/>
              </a:rPr>
              <a:t>In countries where the Fund is not registered for sale or in any other circumstances where its distribution is not authorised or is unlawful, the Fund should not be distributed to resident Retail Clients. </a:t>
            </a:r>
            <a:r>
              <a:rPr lang="en-GB" sz="800">
                <a:latin typeface="+mj-lt"/>
              </a:rPr>
              <a:t>THIS INVESTMENT IS NOT FOR SALE TO U.S. PERSONS.</a:t>
            </a:r>
          </a:p>
          <a:p>
            <a:pPr marL="0" indent="0" algn="just">
              <a:lnSpc>
                <a:spcPct val="100000"/>
              </a:lnSpc>
              <a:spcBef>
                <a:spcPts val="280"/>
              </a:spcBef>
              <a:spcAft>
                <a:spcPts val="150"/>
              </a:spcAft>
              <a:buNone/>
            </a:pPr>
            <a:r>
              <a:rPr lang="en-GB" sz="800">
                <a:latin typeface="+mj-lt"/>
              </a:rPr>
              <a:t>Structure &amp; regulation  </a:t>
            </a:r>
          </a:p>
          <a:p>
            <a:pPr marL="0" indent="0" algn="just">
              <a:lnSpc>
                <a:spcPct val="100000"/>
              </a:lnSpc>
              <a:spcBef>
                <a:spcPts val="280"/>
              </a:spcBef>
              <a:spcAft>
                <a:spcPts val="150"/>
              </a:spcAft>
              <a:buNone/>
            </a:pPr>
            <a:r>
              <a:rPr lang="en-GB" sz="800">
                <a:latin typeface="Montserrat Light" panose="00000400000000000000" pitchFamily="2" charset="0"/>
              </a:rPr>
              <a:t>The Fund is a sub-fund of Guinness Asset Management Funds PLC (the “Company”), an open-ended umbrella-type investment company, incorporated in Ireland and authorised and supervised by the Central Bank of Ireland, which operates under EU legislation. The Fund has been approved by the Financial Conduct Authority for sale in the UK. If you are in any doubt about the suitability of investing in this Fund, please consult your investment or other professional adviser.</a:t>
            </a:r>
          </a:p>
          <a:p>
            <a:pPr marL="0" indent="0" algn="just">
              <a:lnSpc>
                <a:spcPct val="100000"/>
              </a:lnSpc>
              <a:spcBef>
                <a:spcPts val="280"/>
              </a:spcBef>
              <a:spcAft>
                <a:spcPts val="150"/>
              </a:spcAft>
              <a:buNone/>
            </a:pPr>
            <a:r>
              <a:rPr lang="en-GB" sz="800">
                <a:latin typeface="+mj-lt"/>
              </a:rPr>
              <a:t>Switzerland</a:t>
            </a:r>
          </a:p>
          <a:p>
            <a:pPr marL="0" indent="0" algn="just">
              <a:lnSpc>
                <a:spcPct val="100000"/>
              </a:lnSpc>
              <a:spcBef>
                <a:spcPts val="280"/>
              </a:spcBef>
              <a:spcAft>
                <a:spcPts val="150"/>
              </a:spcAft>
              <a:buNone/>
            </a:pPr>
            <a:r>
              <a:rPr lang="en-GB" sz="800">
                <a:latin typeface="Montserrat Light" panose="00000400000000000000" pitchFamily="2" charset="0"/>
              </a:rPr>
              <a:t>This is an advertising document. The prospectus and KIID for Switzerland, the articles of association, and the annual and semi-annual reports can be obtained free of charge from the representative in Switzerland, Carnegie Fund Services S.A., 11, rue du </a:t>
            </a:r>
            <a:r>
              <a:rPr lang="en-GB" sz="800" err="1">
                <a:latin typeface="Montserrat Light" panose="00000400000000000000" pitchFamily="2" charset="0"/>
              </a:rPr>
              <a:t>Général</a:t>
            </a:r>
            <a:r>
              <a:rPr lang="en-GB" sz="800">
                <a:latin typeface="Montserrat Light" panose="00000400000000000000" pitchFamily="2" charset="0"/>
              </a:rPr>
              <a:t>-Dufour, 1204 Geneva, Switzerland, Tel. +41 22 705 11 77, www.carnegie-fund-services.ch. The paying agent is Banque  </a:t>
            </a:r>
            <a:r>
              <a:rPr lang="en-GB" sz="800" err="1">
                <a:latin typeface="Montserrat Light" panose="00000400000000000000" pitchFamily="2" charset="0"/>
              </a:rPr>
              <a:t>Cantonale</a:t>
            </a:r>
            <a:r>
              <a:rPr lang="en-GB" sz="800">
                <a:latin typeface="Montserrat Light" panose="00000400000000000000" pitchFamily="2" charset="0"/>
              </a:rPr>
              <a:t> de Genève, 17 Quai de </a:t>
            </a:r>
            <a:r>
              <a:rPr lang="en-GB" sz="800" err="1">
                <a:latin typeface="Montserrat Light" panose="00000400000000000000" pitchFamily="2" charset="0"/>
              </a:rPr>
              <a:t>l'Ile</a:t>
            </a:r>
            <a:r>
              <a:rPr lang="en-GB" sz="800">
                <a:latin typeface="Montserrat Light" panose="00000400000000000000" pitchFamily="2" charset="0"/>
              </a:rPr>
              <a:t>, 1204 Geneva, Switzerland.</a:t>
            </a:r>
          </a:p>
          <a:p>
            <a:pPr marL="0" indent="0" algn="just">
              <a:lnSpc>
                <a:spcPct val="100000"/>
              </a:lnSpc>
              <a:spcBef>
                <a:spcPts val="280"/>
              </a:spcBef>
              <a:spcAft>
                <a:spcPts val="150"/>
              </a:spcAft>
              <a:buNone/>
            </a:pPr>
            <a:r>
              <a:rPr lang="en-GB" sz="800">
                <a:latin typeface="+mj-lt"/>
              </a:rPr>
              <a:t>Singapore</a:t>
            </a:r>
          </a:p>
          <a:p>
            <a:pPr marL="0" indent="0" algn="just">
              <a:lnSpc>
                <a:spcPct val="100000"/>
              </a:lnSpc>
              <a:spcBef>
                <a:spcPts val="280"/>
              </a:spcBef>
              <a:spcAft>
                <a:spcPts val="150"/>
              </a:spcAft>
              <a:buNone/>
            </a:pPr>
            <a:r>
              <a:rPr lang="en-GB" sz="800">
                <a:latin typeface="Montserrat Light" panose="00000400000000000000" pitchFamily="2" charset="0"/>
              </a:rPr>
              <a:t>The </a:t>
            </a:r>
            <a:r>
              <a:rPr lang="en-US" sz="800">
                <a:latin typeface="Montserrat Light" panose="00000400000000000000" pitchFamily="2" charset="0"/>
              </a:rPr>
              <a:t>Fund is not </a:t>
            </a:r>
            <a:r>
              <a:rPr lang="en-US" sz="800" err="1">
                <a:latin typeface="Montserrat Light" panose="00000400000000000000" pitchFamily="2" charset="0"/>
              </a:rPr>
              <a:t>authorised</a:t>
            </a:r>
            <a:r>
              <a:rPr lang="en-US" sz="800">
                <a:latin typeface="Montserrat Light" panose="00000400000000000000" pitchFamily="2" charset="0"/>
              </a:rPr>
              <a:t> or </a:t>
            </a:r>
            <a:r>
              <a:rPr lang="en-US" sz="800" err="1">
                <a:latin typeface="Montserrat Light" panose="00000400000000000000" pitchFamily="2" charset="0"/>
              </a:rPr>
              <a:t>recognised</a:t>
            </a:r>
            <a:r>
              <a:rPr lang="en-US" sz="800">
                <a:latin typeface="Montserrat Light" panose="00000400000000000000" pitchFamily="2" charset="0"/>
              </a:rPr>
              <a:t> by the Monetary Authority of Singapore (“MAS”) and shares are not allowed to be offered to the retail public. The Fund is registered with the MAS as a Restricted Foreign Scheme. Shares of the Fund may only be offered to institutional and accredited investors (as defined in the Securities and Futures Act (Cap.289)) (‘SFA’) and this material is limited to the investors in those categories</a:t>
            </a:r>
          </a:p>
          <a:p>
            <a:pPr marL="0" indent="0" algn="just">
              <a:lnSpc>
                <a:spcPct val="100000"/>
              </a:lnSpc>
              <a:spcBef>
                <a:spcPts val="280"/>
              </a:spcBef>
              <a:spcAft>
                <a:spcPts val="150"/>
              </a:spcAft>
              <a:buNone/>
            </a:pPr>
            <a:r>
              <a:rPr lang="en-GB" sz="800">
                <a:latin typeface="+mj-lt"/>
              </a:rPr>
              <a:t>Telephone calls </a:t>
            </a:r>
            <a:r>
              <a:rPr lang="en-GB" sz="800">
                <a:latin typeface="Montserrat Light" panose="00000400000000000000" pitchFamily="2" charset="0"/>
              </a:rPr>
              <a:t>will be recorded and monitored.</a:t>
            </a:r>
          </a:p>
        </p:txBody>
      </p:sp>
      <p:sp>
        <p:nvSpPr>
          <p:cNvPr id="6" name="Title 1">
            <a:extLst>
              <a:ext uri="{FF2B5EF4-FFF2-40B4-BE49-F238E27FC236}">
                <a16:creationId xmlns:a16="http://schemas.microsoft.com/office/drawing/2014/main" id="{AE836F47-FE53-42B3-80C7-E40447C7782A}"/>
              </a:ext>
            </a:extLst>
          </p:cNvPr>
          <p:cNvSpPr txBox="1">
            <a:spLocks/>
          </p:cNvSpPr>
          <p:nvPr/>
        </p:nvSpPr>
        <p:spPr>
          <a:xfrm>
            <a:off x="838200" y="355601"/>
            <a:ext cx="10515600" cy="492139"/>
          </a:xfrm>
          <a:prstGeom prst="rect">
            <a:avLst/>
          </a:prstGeom>
        </p:spPr>
        <p:txBody>
          <a:bodyPr vert="horz" lIns="0" tIns="45720" rIns="91440" bIns="45720" rtlCol="0" anchor="ctr">
            <a:normAutofit/>
          </a:bodyPr>
          <a:lstStyle>
            <a:defPPr>
              <a:defRPr lang="en-US"/>
            </a:defPPr>
            <a:lvl1pPr>
              <a:lnSpc>
                <a:spcPct val="90000"/>
              </a:lnSpc>
              <a:spcBef>
                <a:spcPct val="0"/>
              </a:spcBef>
              <a:buNone/>
              <a:defRPr sz="2800">
                <a:latin typeface="+mj-lt"/>
                <a:ea typeface="+mj-ea"/>
                <a:cs typeface="+mj-cs"/>
              </a:defRPr>
            </a:lvl1pPr>
          </a:lstStyle>
          <a:p>
            <a:r>
              <a:rPr lang="en-US"/>
              <a:t>Important information and risk factors</a:t>
            </a:r>
          </a:p>
        </p:txBody>
      </p:sp>
    </p:spTree>
    <p:custDataLst>
      <p:tags r:id="rId1"/>
    </p:custDataLst>
    <p:extLst>
      <p:ext uri="{BB962C8B-B14F-4D97-AF65-F5344CB8AC3E}">
        <p14:creationId xmlns:p14="http://schemas.microsoft.com/office/powerpoint/2010/main" val="299413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F55E3-987F-490F-A899-2340980339A4}"/>
              </a:ext>
            </a:extLst>
          </p:cNvPr>
          <p:cNvSpPr>
            <a:spLocks noGrp="1"/>
          </p:cNvSpPr>
          <p:nvPr>
            <p:ph idx="1"/>
          </p:nvPr>
        </p:nvSpPr>
        <p:spPr>
          <a:xfrm>
            <a:off x="838200" y="1011786"/>
            <a:ext cx="10515600" cy="5252375"/>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85750" indent="-285750" defTabSz="457200" fontAlgn="base">
              <a:lnSpc>
                <a:spcPct val="150000"/>
              </a:lnSpc>
              <a:spcBef>
                <a:spcPct val="0"/>
              </a:spcBef>
              <a:spcAft>
                <a:spcPct val="0"/>
              </a:spcAft>
            </a:pPr>
            <a:r>
              <a:rPr lang="en-GB" sz="1600"/>
              <a:t>Over the next thirty years, the world will transition to a sustainable energy system. The key factors driving the transition are:</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b="1">
                <a:solidFill>
                  <a:schemeClr val="accent3"/>
                </a:solidFill>
              </a:rPr>
              <a:t>Population</a:t>
            </a:r>
            <a:r>
              <a:rPr lang="en-GB" sz="1600">
                <a:solidFill>
                  <a:schemeClr val="accent3"/>
                </a:solidFill>
              </a:rPr>
              <a:t> </a:t>
            </a:r>
            <a:r>
              <a:rPr lang="en-GB" sz="1600" b="1">
                <a:solidFill>
                  <a:schemeClr val="accent3"/>
                </a:solidFill>
              </a:rPr>
              <a:t>and GDP growth </a:t>
            </a:r>
            <a:r>
              <a:rPr lang="en-GB" sz="1600"/>
              <a:t>put a significant strain on today’s energy supply</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b="1">
                <a:solidFill>
                  <a:schemeClr val="accent3"/>
                </a:solidFill>
              </a:rPr>
              <a:t>Climate change</a:t>
            </a:r>
            <a:r>
              <a:rPr lang="en-GB" sz="1600">
                <a:solidFill>
                  <a:schemeClr val="accent3"/>
                </a:solidFill>
              </a:rPr>
              <a:t> </a:t>
            </a:r>
            <a:r>
              <a:rPr lang="en-GB" sz="1600"/>
              <a:t>The world will reduce carbon emissions via cleaner energy</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b="1">
                <a:solidFill>
                  <a:schemeClr val="accent3"/>
                </a:solidFill>
              </a:rPr>
              <a:t>Pollution</a:t>
            </a:r>
            <a:r>
              <a:rPr lang="en-GB" sz="1600"/>
              <a:t> Governments will drive air pollution out of cities via cleaner energy</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b="1">
                <a:solidFill>
                  <a:schemeClr val="accent3"/>
                </a:solidFill>
              </a:rPr>
              <a:t>Energy security</a:t>
            </a:r>
            <a:r>
              <a:rPr lang="en-GB" sz="1600">
                <a:solidFill>
                  <a:schemeClr val="accent3"/>
                </a:solidFill>
              </a:rPr>
              <a:t> </a:t>
            </a:r>
            <a:r>
              <a:rPr lang="en-GB" sz="1600"/>
              <a:t>Sustainable energy tends to be distributed, will lower reliance on energy imports </a:t>
            </a:r>
          </a:p>
          <a:p>
            <a:pPr marL="285750" indent="-285750" defTabSz="457200" fontAlgn="base">
              <a:lnSpc>
                <a:spcPct val="150000"/>
              </a:lnSpc>
              <a:spcBef>
                <a:spcPct val="0"/>
              </a:spcBef>
              <a:spcAft>
                <a:spcPct val="0"/>
              </a:spcAft>
            </a:pPr>
            <a:endParaRPr lang="en-GB" sz="1600"/>
          </a:p>
          <a:p>
            <a:pPr marL="285750" indent="-285750" defTabSz="457200" fontAlgn="base">
              <a:lnSpc>
                <a:spcPct val="150000"/>
              </a:lnSpc>
              <a:spcBef>
                <a:spcPct val="0"/>
              </a:spcBef>
              <a:spcAft>
                <a:spcPct val="0"/>
              </a:spcAft>
            </a:pPr>
            <a:r>
              <a:rPr lang="en-GB" sz="1600" b="1">
                <a:solidFill>
                  <a:schemeClr val="accent3"/>
                </a:solidFill>
              </a:rPr>
              <a:t>Economics</a:t>
            </a:r>
            <a:r>
              <a:rPr lang="en-GB" sz="1600"/>
              <a:t> Sustainable sources of energy will be cheaper than the incumbents</a:t>
            </a:r>
          </a:p>
          <a:p>
            <a:pPr marL="285750" indent="-285750" defTabSz="457200" fontAlgn="base">
              <a:lnSpc>
                <a:spcPct val="150000"/>
              </a:lnSpc>
              <a:spcBef>
                <a:spcPct val="0"/>
              </a:spcBef>
              <a:spcAft>
                <a:spcPct val="0"/>
              </a:spcAft>
            </a:pPr>
            <a:endParaRPr lang="en-GB" sz="1600"/>
          </a:p>
          <a:p>
            <a:pPr marL="0" indent="0" algn="ctr" defTabSz="457200" fontAlgn="base">
              <a:lnSpc>
                <a:spcPct val="150000"/>
              </a:lnSpc>
              <a:spcBef>
                <a:spcPct val="0"/>
              </a:spcBef>
              <a:spcAft>
                <a:spcPct val="0"/>
              </a:spcAft>
              <a:buNone/>
            </a:pPr>
            <a:r>
              <a:rPr lang="en-GB" sz="1600" b="1">
                <a:solidFill>
                  <a:schemeClr val="accent3"/>
                </a:solidFill>
              </a:rPr>
              <a:t>The Russian invasion of Ukraine is likely to accelerate the energy transition</a:t>
            </a:r>
          </a:p>
        </p:txBody>
      </p:sp>
      <p:sp>
        <p:nvSpPr>
          <p:cNvPr id="2" name="Slide Number Placeholder 1">
            <a:extLst>
              <a:ext uri="{FF2B5EF4-FFF2-40B4-BE49-F238E27FC236}">
                <a16:creationId xmlns:a16="http://schemas.microsoft.com/office/drawing/2014/main" id="{EE892BC8-74C9-47BB-92FA-7B72508F1D5D}"/>
              </a:ext>
            </a:extLst>
          </p:cNvPr>
          <p:cNvSpPr>
            <a:spLocks noGrp="1"/>
          </p:cNvSpPr>
          <p:nvPr>
            <p:ph type="sldNum" sz="quarter" idx="12"/>
          </p:nvPr>
        </p:nvSpPr>
        <p:spPr>
          <a:prstGeom prst="rect">
            <a:avLst/>
          </a:prstGeom>
        </p:spPr>
        <p:txBody>
          <a:bodyPr/>
          <a:lstStyle/>
          <a:p>
            <a:pPr>
              <a:defRPr/>
            </a:pPr>
            <a:fld id="{2B3F05D1-5E67-4DAC-9E2A-7161238B5B62}" type="slidenum">
              <a:rPr lang="en-US" altLang="en-US" smtClean="0"/>
              <a:pPr>
                <a:defRPr/>
              </a:pPr>
              <a:t>7</a:t>
            </a:fld>
            <a:endParaRPr lang="en-US" altLang="en-US"/>
          </a:p>
        </p:txBody>
      </p:sp>
      <p:sp>
        <p:nvSpPr>
          <p:cNvPr id="43010" name="Rectangle 2">
            <a:extLst>
              <a:ext uri="{FF2B5EF4-FFF2-40B4-BE49-F238E27FC236}">
                <a16:creationId xmlns:a16="http://schemas.microsoft.com/office/drawing/2014/main" id="{8873245C-DE14-4724-B6D7-10898780DEAC}"/>
              </a:ext>
            </a:extLst>
          </p:cNvPr>
          <p:cNvSpPr>
            <a:spLocks noGrp="1" noChangeArrowheads="1"/>
          </p:cNvSpPr>
          <p:nvPr>
            <p:ph type="title"/>
          </p:nvPr>
        </p:nvSpPr>
        <p:spPr/>
        <p:txBody>
          <a:bodyPr/>
          <a:lstStyle/>
          <a:p>
            <a:pPr eaLnBrk="1" hangingPunct="1"/>
            <a:r>
              <a:rPr lang="en-GB" altLang="en-US" dirty="0"/>
              <a:t>Why will the sustainable energy transition occur?</a:t>
            </a:r>
            <a:endParaRPr lang="en-US" altLang="en-US" dirty="0"/>
          </a:p>
        </p:txBody>
      </p:sp>
      <p:sp>
        <p:nvSpPr>
          <p:cNvPr id="4" name="Text Placeholder 3">
            <a:extLst>
              <a:ext uri="{FF2B5EF4-FFF2-40B4-BE49-F238E27FC236}">
                <a16:creationId xmlns:a16="http://schemas.microsoft.com/office/drawing/2014/main" id="{16113706-1225-47B0-AB83-ABA711F2E744}"/>
              </a:ext>
            </a:extLst>
          </p:cNvPr>
          <p:cNvSpPr>
            <a:spLocks noGrp="1"/>
          </p:cNvSpPr>
          <p:nvPr>
            <p:ph type="body" sz="quarter" idx="13"/>
          </p:nvPr>
        </p:nvSpPr>
        <p:spPr/>
        <p:txBody>
          <a:bodyPr/>
          <a:lstStyle/>
          <a:p>
            <a:r>
              <a:rPr lang="en-US" dirty="0"/>
              <a:t>Guinness Sustainable Energy Fund	</a:t>
            </a:r>
          </a:p>
          <a:p>
            <a:endParaRPr lang="en-GB" dirty="0"/>
          </a:p>
        </p:txBody>
      </p:sp>
    </p:spTree>
    <p:extLst>
      <p:ext uri="{BB962C8B-B14F-4D97-AF65-F5344CB8AC3E}">
        <p14:creationId xmlns:p14="http://schemas.microsoft.com/office/powerpoint/2010/main" val="238563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48DFF-794D-4824-AEF0-9F08DF3A89BC}"/>
              </a:ext>
            </a:extLst>
          </p:cNvPr>
          <p:cNvSpPr>
            <a:spLocks noGrp="1"/>
          </p:cNvSpPr>
          <p:nvPr>
            <p:ph idx="1"/>
          </p:nvPr>
        </p:nvSpPr>
        <p:spPr>
          <a:xfrm>
            <a:off x="811236" y="1059521"/>
            <a:ext cx="10515600" cy="921679"/>
          </a:xfrm>
          <a:solidFill>
            <a:schemeClr val="accent4">
              <a:lumMod val="60000"/>
              <a:lumOff val="40000"/>
              <a:alpha val="30000"/>
            </a:schemeClr>
          </a:solidFill>
          <a:ln>
            <a:noFill/>
          </a:ln>
        </p:spPr>
        <p:style>
          <a:lnRef idx="0">
            <a:scrgbClr r="0" g="0" b="0"/>
          </a:lnRef>
          <a:fillRef idx="0">
            <a:scrgbClr r="0" g="0" b="0"/>
          </a:fillRef>
          <a:effectRef idx="0">
            <a:scrgbClr r="0" g="0" b="0"/>
          </a:effectRef>
          <a:fontRef idx="minor">
            <a:schemeClr val="lt1"/>
          </a:fontRef>
        </p:style>
        <p:txBody>
          <a:bodyPr vert="horz" lIns="0" tIns="45720" rIns="91440" bIns="45720" rtlCol="0" anchor="t">
            <a:normAutofit/>
          </a:bodyPr>
          <a:lstStyle/>
          <a:p>
            <a:pPr marL="285750" indent="-285750" defTabSz="457200" fontAlgn="base">
              <a:lnSpc>
                <a:spcPct val="150000"/>
              </a:lnSpc>
              <a:spcBef>
                <a:spcPct val="0"/>
              </a:spcBef>
              <a:spcAft>
                <a:spcPct val="0"/>
              </a:spcAft>
            </a:pPr>
            <a:r>
              <a:rPr lang="en-GB" altLang="en-US" sz="1600"/>
              <a:t>Our universe includes around 250 relevant companies that have &gt;$500mn market capitalisation</a:t>
            </a:r>
          </a:p>
          <a:p>
            <a:pPr marL="285750" indent="-285750" defTabSz="457200" fontAlgn="base">
              <a:lnSpc>
                <a:spcPct val="150000"/>
              </a:lnSpc>
              <a:spcBef>
                <a:spcPct val="0"/>
              </a:spcBef>
              <a:spcAft>
                <a:spcPct val="0"/>
              </a:spcAft>
            </a:pPr>
            <a:r>
              <a:rPr lang="en-GB" altLang="en-US" sz="1600"/>
              <a:t>Our universe has grown from around 200 companies to 250 companies over the last 3 years</a:t>
            </a:r>
          </a:p>
        </p:txBody>
      </p:sp>
      <p:sp>
        <p:nvSpPr>
          <p:cNvPr id="2" name="Slide Number Placeholder 1">
            <a:extLst>
              <a:ext uri="{FF2B5EF4-FFF2-40B4-BE49-F238E27FC236}">
                <a16:creationId xmlns:a16="http://schemas.microsoft.com/office/drawing/2014/main" id="{E941DEA7-6EE2-4339-8D56-67DBFC925E60}"/>
              </a:ext>
            </a:extLst>
          </p:cNvPr>
          <p:cNvSpPr>
            <a:spLocks noGrp="1"/>
          </p:cNvSpPr>
          <p:nvPr>
            <p:ph type="sldNum" sz="quarter" idx="12"/>
          </p:nvPr>
        </p:nvSpPr>
        <p:spPr>
          <a:prstGeom prst="rect">
            <a:avLst/>
          </a:prstGeom>
        </p:spPr>
        <p:txBody>
          <a:bodyPr/>
          <a:lstStyle/>
          <a:p>
            <a:pPr>
              <a:defRPr/>
            </a:pPr>
            <a:fld id="{2B3F05D1-5E67-4DAC-9E2A-7161238B5B62}" type="slidenum">
              <a:rPr lang="en-US" altLang="en-US" smtClean="0"/>
              <a:pPr>
                <a:defRPr/>
              </a:pPr>
              <a:t>8</a:t>
            </a:fld>
            <a:endParaRPr lang="en-US" altLang="en-US"/>
          </a:p>
        </p:txBody>
      </p:sp>
      <p:sp>
        <p:nvSpPr>
          <p:cNvPr id="53250" name="Title 1">
            <a:extLst>
              <a:ext uri="{FF2B5EF4-FFF2-40B4-BE49-F238E27FC236}">
                <a16:creationId xmlns:a16="http://schemas.microsoft.com/office/drawing/2014/main" id="{EE85074D-3B59-443A-B6D5-239BFF532D98}"/>
              </a:ext>
            </a:extLst>
          </p:cNvPr>
          <p:cNvSpPr>
            <a:spLocks noGrp="1" noChangeArrowheads="1"/>
          </p:cNvSpPr>
          <p:nvPr>
            <p:ph type="title"/>
          </p:nvPr>
        </p:nvSpPr>
        <p:spPr/>
        <p:txBody>
          <a:bodyPr>
            <a:normAutofit/>
          </a:bodyPr>
          <a:lstStyle/>
          <a:p>
            <a:pPr>
              <a:spcBef>
                <a:spcPts val="1200"/>
              </a:spcBef>
            </a:pPr>
            <a:r>
              <a:rPr lang="en-GB" altLang="en-US" dirty="0"/>
              <a:t>Guinness’ classification of Sustainable Energy universe </a:t>
            </a:r>
          </a:p>
        </p:txBody>
      </p:sp>
      <p:sp>
        <p:nvSpPr>
          <p:cNvPr id="5" name="Text Placeholder 4">
            <a:extLst>
              <a:ext uri="{FF2B5EF4-FFF2-40B4-BE49-F238E27FC236}">
                <a16:creationId xmlns:a16="http://schemas.microsoft.com/office/drawing/2014/main" id="{420161F7-3685-4B22-B60D-8418C2266580}"/>
              </a:ext>
            </a:extLst>
          </p:cNvPr>
          <p:cNvSpPr>
            <a:spLocks noGrp="1"/>
          </p:cNvSpPr>
          <p:nvPr>
            <p:ph type="body" sz="quarter" idx="13"/>
          </p:nvPr>
        </p:nvSpPr>
        <p:spPr/>
        <p:txBody>
          <a:bodyPr/>
          <a:lstStyle/>
          <a:p>
            <a:r>
              <a:rPr lang="en-US"/>
              <a:t>Guinness Sustainable Energy Fund	</a:t>
            </a:r>
          </a:p>
          <a:p>
            <a:endParaRPr lang="en-GB"/>
          </a:p>
        </p:txBody>
      </p:sp>
      <p:sp>
        <p:nvSpPr>
          <p:cNvPr id="7" name="Text Box 4">
            <a:extLst>
              <a:ext uri="{FF2B5EF4-FFF2-40B4-BE49-F238E27FC236}">
                <a16:creationId xmlns:a16="http://schemas.microsoft.com/office/drawing/2014/main" id="{88411C84-7E7D-422F-9920-268D767D6358}"/>
              </a:ext>
            </a:extLst>
          </p:cNvPr>
          <p:cNvSpPr txBox="1">
            <a:spLocks noChangeArrowheads="1"/>
          </p:cNvSpPr>
          <p:nvPr/>
        </p:nvSpPr>
        <p:spPr bwMode="auto">
          <a:xfrm>
            <a:off x="511198" y="6472351"/>
            <a:ext cx="43783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defTabSz="457212" eaLnBrk="1" hangingPunct="1">
              <a:defRPr sz="800" i="0">
                <a:solidFill>
                  <a:prstClr val="black"/>
                </a:solidFill>
                <a:latin typeface="+mn-lt"/>
              </a:defRPr>
            </a:lvl1pPr>
            <a:lvl2pPr marL="742950" indent="-285750" eaLnBrk="0" hangingPunct="0">
              <a:defRPr sz="2000" i="1">
                <a:solidFill>
                  <a:schemeClr val="bg2"/>
                </a:solidFill>
                <a:latin typeface="Myriad Pro Light" pitchFamily="34" charset="0"/>
              </a:defRPr>
            </a:lvl2pPr>
            <a:lvl3pPr marL="1143000" indent="-228600" eaLnBrk="0" hangingPunct="0">
              <a:defRPr sz="2000" i="1">
                <a:solidFill>
                  <a:schemeClr val="bg2"/>
                </a:solidFill>
                <a:latin typeface="Myriad Pro Light" pitchFamily="34" charset="0"/>
              </a:defRPr>
            </a:lvl3pPr>
            <a:lvl4pPr marL="1600200" indent="-228600" eaLnBrk="0" hangingPunct="0">
              <a:defRPr sz="2000" i="1">
                <a:solidFill>
                  <a:schemeClr val="bg2"/>
                </a:solidFill>
                <a:latin typeface="Myriad Pro Light" pitchFamily="34" charset="0"/>
              </a:defRPr>
            </a:lvl4pPr>
            <a:lvl5pPr marL="2057400" indent="-228600" eaLnBrk="0" hangingPunct="0">
              <a:defRPr sz="2000" i="1">
                <a:solidFill>
                  <a:schemeClr val="bg2"/>
                </a:solidFill>
                <a:latin typeface="Myriad Pro Light" pitchFamily="34" charset="0"/>
              </a:defRPr>
            </a:lvl5pPr>
            <a:lvl6pPr marL="2514600" indent="-228600" algn="ctr" eaLnBrk="0" fontAlgn="base" hangingPunct="0">
              <a:spcBef>
                <a:spcPct val="50000"/>
              </a:spcBef>
              <a:spcAft>
                <a:spcPct val="0"/>
              </a:spcAft>
              <a:defRPr sz="2000" i="1">
                <a:solidFill>
                  <a:schemeClr val="bg2"/>
                </a:solidFill>
                <a:latin typeface="Myriad Pro Light" pitchFamily="34" charset="0"/>
              </a:defRPr>
            </a:lvl6pPr>
            <a:lvl7pPr marL="2971800" indent="-228600" algn="ctr" eaLnBrk="0" fontAlgn="base" hangingPunct="0">
              <a:spcBef>
                <a:spcPct val="50000"/>
              </a:spcBef>
              <a:spcAft>
                <a:spcPct val="0"/>
              </a:spcAft>
              <a:defRPr sz="2000" i="1">
                <a:solidFill>
                  <a:schemeClr val="bg2"/>
                </a:solidFill>
                <a:latin typeface="Myriad Pro Light" pitchFamily="34" charset="0"/>
              </a:defRPr>
            </a:lvl7pPr>
            <a:lvl8pPr marL="3429000" indent="-228600" algn="ctr" eaLnBrk="0" fontAlgn="base" hangingPunct="0">
              <a:spcBef>
                <a:spcPct val="50000"/>
              </a:spcBef>
              <a:spcAft>
                <a:spcPct val="0"/>
              </a:spcAft>
              <a:defRPr sz="2000" i="1">
                <a:solidFill>
                  <a:schemeClr val="bg2"/>
                </a:solidFill>
                <a:latin typeface="Myriad Pro Light" pitchFamily="34" charset="0"/>
              </a:defRPr>
            </a:lvl8pPr>
            <a:lvl9pPr marL="3886200" indent="-228600" algn="ctr" eaLnBrk="0" fontAlgn="base" hangingPunct="0">
              <a:spcBef>
                <a:spcPct val="50000"/>
              </a:spcBef>
              <a:spcAft>
                <a:spcPct val="0"/>
              </a:spcAft>
              <a:defRPr sz="2000" i="1">
                <a:solidFill>
                  <a:schemeClr val="bg2"/>
                </a:solidFill>
                <a:latin typeface="Myriad Pro Light" pitchFamily="34" charset="0"/>
              </a:defRPr>
            </a:lvl9pPr>
          </a:lstStyle>
          <a:p>
            <a:r>
              <a:rPr lang="en-GB" altLang="en-US"/>
              <a:t>Source:</a:t>
            </a:r>
            <a:r>
              <a:rPr lang="en-US" altLang="en-US"/>
              <a:t> Guinness Global Investors, August 31 2022</a:t>
            </a:r>
          </a:p>
        </p:txBody>
      </p:sp>
      <p:pic>
        <p:nvPicPr>
          <p:cNvPr id="6" name="Picture 5">
            <a:extLst>
              <a:ext uri="{FF2B5EF4-FFF2-40B4-BE49-F238E27FC236}">
                <a16:creationId xmlns:a16="http://schemas.microsoft.com/office/drawing/2014/main" id="{6FA10F45-16F0-4741-BE3E-11BC7B7270E0}"/>
              </a:ext>
            </a:extLst>
          </p:cNvPr>
          <p:cNvPicPr>
            <a:picLocks noChangeAspect="1"/>
          </p:cNvPicPr>
          <p:nvPr/>
        </p:nvPicPr>
        <p:blipFill>
          <a:blip r:embed="rId3"/>
          <a:stretch>
            <a:fillRect/>
          </a:stretch>
        </p:blipFill>
        <p:spPr>
          <a:xfrm>
            <a:off x="811236" y="2072304"/>
            <a:ext cx="10820400" cy="415926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b4tCcJZB"/>
  <p:tag name="ARTICULATE_DESIGN_ID_GUINNESS THEME" val="1d77VAsA"/>
  <p:tag name="ARTICULATE_DESIGN_ID_DEFAULT DESIGN" val="W2kDjQkz"/>
  <p:tag name="ARTICULATE_DESIGN_ID_1_DEFAULT DESIGN" val="dqLrzWOk"/>
  <p:tag name="ARTICULATE_SLIDE_THUMBNAIL_REFRESH" val="1"/>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uinness Theme">
  <a:themeElements>
    <a:clrScheme name="Guinness Brand Colours">
      <a:dk1>
        <a:srgbClr val="21315C"/>
      </a:dk1>
      <a:lt1>
        <a:srgbClr val="FFFFFF"/>
      </a:lt1>
      <a:dk2>
        <a:srgbClr val="414141"/>
      </a:dk2>
      <a:lt2>
        <a:srgbClr val="F1F1F1"/>
      </a:lt2>
      <a:accent1>
        <a:srgbClr val="080808"/>
      </a:accent1>
      <a:accent2>
        <a:srgbClr val="D6D2C4"/>
      </a:accent2>
      <a:accent3>
        <a:srgbClr val="C8102E"/>
      </a:accent3>
      <a:accent4>
        <a:srgbClr val="6BBBAE"/>
      </a:accent4>
      <a:accent5>
        <a:srgbClr val="236192"/>
      </a:accent5>
      <a:accent6>
        <a:srgbClr val="9DB9D5"/>
      </a:accent6>
      <a:hlink>
        <a:srgbClr val="3287CE"/>
      </a:hlink>
      <a:folHlink>
        <a:srgbClr val="5FA3D8"/>
      </a:folHlink>
    </a:clrScheme>
    <a:fontScheme name="Guinness Brand">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_Presentation_with_Guinness_Font_&amp;_Colours.pptx" id="{09B5594A-A2A4-4940-B512-0EE58F4B4E59}" vid="{4893A1E8-38BD-4528-86BA-0BE5D1987375}"/>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Myriad Pro Light" pitchFamily="34"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Myriad Pro Light"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f66008-d60d-477b-bdec-f0d48861d832">
      <Terms xmlns="http://schemas.microsoft.com/office/infopath/2007/PartnerControls"/>
    </lcf76f155ced4ddcb4097134ff3c332f>
    <TaxCatchAll xmlns="6a9868cf-61bc-4935-bfbc-a5b11b6019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BC45C335CA264AAC7549857002C5E8" ma:contentTypeVersion="15" ma:contentTypeDescription="Create a new document." ma:contentTypeScope="" ma:versionID="a5f68205854eedeff414006826b97d0b">
  <xsd:schema xmlns:xsd="http://www.w3.org/2001/XMLSchema" xmlns:xs="http://www.w3.org/2001/XMLSchema" xmlns:p="http://schemas.microsoft.com/office/2006/metadata/properties" xmlns:ns2="1ff66008-d60d-477b-bdec-f0d48861d832" xmlns:ns3="6a9868cf-61bc-4935-bfbc-a5b11b601959" targetNamespace="http://schemas.microsoft.com/office/2006/metadata/properties" ma:root="true" ma:fieldsID="424138b881b3d1571260dad2cf6a02e8" ns2:_="" ns3:_="">
    <xsd:import namespace="1ff66008-d60d-477b-bdec-f0d48861d832"/>
    <xsd:import namespace="6a9868cf-61bc-4935-bfbc-a5b11b6019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66008-d60d-477b-bdec-f0d48861d8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fcb0076-4307-459c-9636-e48fd6fdf5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9868cf-61bc-4935-bfbc-a5b11b6019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bb600e-8823-4284-8f0d-fe5c7e202a2e}" ma:internalName="TaxCatchAll" ma:showField="CatchAllData" ma:web="6a9868cf-61bc-4935-bfbc-a5b11b6019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1BF62A-6723-4DD2-946C-6DCD005E9065}">
  <ds:schemaRefs>
    <ds:schemaRef ds:uri="1ff66008-d60d-477b-bdec-f0d48861d832"/>
    <ds:schemaRef ds:uri="6a9868cf-61bc-4935-bfbc-a5b11b6019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E42D8E0-B4A7-4A11-81F7-B3AF511ABA14}">
  <ds:schemaRefs>
    <ds:schemaRef ds:uri="http://schemas.microsoft.com/sharepoint/v3/contenttype/forms"/>
  </ds:schemaRefs>
</ds:datastoreItem>
</file>

<file path=customXml/itemProps3.xml><?xml version="1.0" encoding="utf-8"?>
<ds:datastoreItem xmlns:ds="http://schemas.openxmlformats.org/officeDocument/2006/customXml" ds:itemID="{353ABD38-06A6-45C4-943C-7C43739BC745}">
  <ds:schemaRefs>
    <ds:schemaRef ds:uri="1ff66008-d60d-477b-bdec-f0d48861d832"/>
    <ds:schemaRef ds:uri="6a9868cf-61bc-4935-bfbc-a5b11b6019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TotalTime>
  <Words>8947</Words>
  <Application>Microsoft Office PowerPoint</Application>
  <PresentationFormat>Widescreen</PresentationFormat>
  <Paragraphs>977</Paragraphs>
  <Slides>74</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Arial</vt:lpstr>
      <vt:lpstr>Calibri</vt:lpstr>
      <vt:lpstr>Montserrat</vt:lpstr>
      <vt:lpstr>Montserrat Light</vt:lpstr>
      <vt:lpstr>Montserrat Medium</vt:lpstr>
      <vt:lpstr>Myriad Pro Light</vt:lpstr>
      <vt:lpstr>Times New Roman</vt:lpstr>
      <vt:lpstr>Wingdings</vt:lpstr>
      <vt:lpstr>Guinness Theme</vt:lpstr>
      <vt:lpstr>Default Design</vt:lpstr>
      <vt:lpstr>Guinness Sustainable Energy Fund</vt:lpstr>
      <vt:lpstr>Risk &amp; Performance</vt:lpstr>
      <vt:lpstr>PowerPoint Presentation</vt:lpstr>
      <vt:lpstr>Investment team biographies</vt:lpstr>
      <vt:lpstr>Characteristics of the Guinness Sustainable Energy Fund</vt:lpstr>
      <vt:lpstr>Our investing solution to the Sustainable Energy transition</vt:lpstr>
      <vt:lpstr>The energy transition: efficiency &amp; renewables at expense of fossil fuels</vt:lpstr>
      <vt:lpstr>Why will the sustainable energy transition occur?</vt:lpstr>
      <vt:lpstr>Guinness’ classification of Sustainable Energy universe </vt:lpstr>
      <vt:lpstr>Investment process and style</vt:lpstr>
      <vt:lpstr>Process: screening prioritises stocks for in-depth analysis</vt:lpstr>
      <vt:lpstr>Process: fundamental screening of stocks</vt:lpstr>
      <vt:lpstr>Responsible investing &amp; ESG</vt:lpstr>
      <vt:lpstr>Portfolio construction</vt:lpstr>
      <vt:lpstr>Portfolio analysis</vt:lpstr>
      <vt:lpstr>Sustainable Energy Fund: portfolio by theme</vt:lpstr>
      <vt:lpstr>Portfolio valuation characteristics</vt:lpstr>
      <vt:lpstr>Growth potential well in excess of typical global equities</vt:lpstr>
      <vt:lpstr>Fund return since relaunch of strategy (USD)</vt:lpstr>
      <vt:lpstr>Performance characteristics</vt:lpstr>
      <vt:lpstr>Indicative fund attribution, 3yrs to December 2021</vt:lpstr>
      <vt:lpstr>Indicative fund contribution, per position in 2021</vt:lpstr>
      <vt:lpstr>Indicative fund contribution, per position in 9mth 2022</vt:lpstr>
      <vt:lpstr>Indicative fund contribution, per position in 3Q 2022</vt:lpstr>
      <vt:lpstr>Portfolio holdings’ impact – carbon dioxide emissions avoided</vt:lpstr>
      <vt:lpstr>Portfolio holdings’ impact – mapping to the UN SDGs</vt:lpstr>
      <vt:lpstr>Why Guinness for sustainable energy?</vt:lpstr>
      <vt:lpstr>Key takeaways</vt:lpstr>
      <vt:lpstr>The Guinness Sustainable Energy portfolio</vt:lpstr>
      <vt:lpstr>PowerPoint Presentation</vt:lpstr>
      <vt:lpstr>Energy demand has grown historically, more growth ahead</vt:lpstr>
      <vt:lpstr>A future transition to renewables at the expense of coal</vt:lpstr>
      <vt:lpstr>Renewable generation surges in the global power mix </vt:lpstr>
      <vt:lpstr>YTD Summary</vt:lpstr>
      <vt:lpstr>Global energy shortage likely opening up in the 2020s</vt:lpstr>
      <vt:lpstr>Energy Security</vt:lpstr>
      <vt:lpstr>EU reaction to the Russian invasion of the Ukraine</vt:lpstr>
      <vt:lpstr>German reaction to the Russian invasion of the Ukraine</vt:lpstr>
      <vt:lpstr>Broader acceleration of solar deployments across Europe</vt:lpstr>
      <vt:lpstr>The Inflation Reduction Act in the US</vt:lpstr>
      <vt:lpstr>The IRA in the US likely spurs significant renewables growth </vt:lpstr>
      <vt:lpstr>The IRA in the US will also bring major capital spending </vt:lpstr>
      <vt:lpstr>Headwinds sustained this year</vt:lpstr>
      <vt:lpstr>The cost of generating renewable electricity has collapsed</vt:lpstr>
      <vt:lpstr>Relative economics of renewables have improved</vt:lpstr>
      <vt:lpstr>Outlook for renewable installation continues to improve</vt:lpstr>
      <vt:lpstr>Clean energy investment growing and now a larger share</vt:lpstr>
      <vt:lpstr>Record new solar installations in 2022, more to come in 2023</vt:lpstr>
      <vt:lpstr>Solar annual installation to grow rapidly</vt:lpstr>
      <vt:lpstr>Wind: record installations in 2021, growth from China and offshore</vt:lpstr>
      <vt:lpstr>Wind: annual offshore installations to treble by 2030</vt:lpstr>
      <vt:lpstr>Wind annual installation to grow rapidly</vt:lpstr>
      <vt:lpstr>Over 10 million electric vehicles likely to be sold in 2022</vt:lpstr>
      <vt:lpstr>Electrification of demand as batteries become economic</vt:lpstr>
      <vt:lpstr>Efficiency investments starting to pick up, more needed</vt:lpstr>
      <vt:lpstr>Implications for sustainable energy of a “net zero” scenario</vt:lpstr>
      <vt:lpstr>Nuclear power: will struggle to grow meaningfully</vt:lpstr>
      <vt:lpstr>President Joe Biden announces new carbon emission targets</vt:lpstr>
      <vt:lpstr>China targeting carbon neutrality in 2060</vt:lpstr>
      <vt:lpstr>The European “Green Deal”</vt:lpstr>
      <vt:lpstr>The influential 2021 IPCC climate report</vt:lpstr>
      <vt:lpstr>The learning rate for solar has been 28%</vt:lpstr>
      <vt:lpstr>Wind power costs will fall as turbines get bigger</vt:lpstr>
      <vt:lpstr>EVs: accelerating penetration</vt:lpstr>
      <vt:lpstr>Batteries: demand growing at CAGR of around 20%</vt:lpstr>
      <vt:lpstr>Consumption: Energy efficiency is the ‘first fuel’ to consider</vt:lpstr>
      <vt:lpstr>Understanding subsidies in sustainable energy</vt:lpstr>
      <vt:lpstr>Historic Performance (USD)</vt:lpstr>
      <vt:lpstr>PowerPoint Presentation</vt:lpstr>
      <vt:lpstr>Key facts: Guinness Sustainable Energy Fund</vt:lpstr>
      <vt:lpstr>Key facts: Guinness Sustainable Energy Fund</vt:lpstr>
      <vt:lpstr>Contact details</vt:lpstr>
      <vt:lpstr>PowerPoint Presentation</vt:lpstr>
      <vt:lpstr>PowerPoint Presentation</vt:lpstr>
    </vt:vector>
  </TitlesOfParts>
  <Company>Fairbanks &amp; Assoc.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Fairbanks</dc:creator>
  <cp:lastModifiedBy>Jonathan Waghorn</cp:lastModifiedBy>
  <cp:revision>1</cp:revision>
  <cp:lastPrinted>2022-03-02T15:42:18Z</cp:lastPrinted>
  <dcterms:created xsi:type="dcterms:W3CDTF">2013-07-01T18:30:13Z</dcterms:created>
  <dcterms:modified xsi:type="dcterms:W3CDTF">2022-11-04T16:15:29Z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0x01010025BC45C335CA264AAC7549857002C5E8</vt:lpwstr>
  </property>
  <property fmtid="{D5CDD505-2E9C-101B-9397-08002B2CF9AE}" pid="3" name="Order">
    <vt:r8>5477200</vt:r8>
  </property>
  <property fmtid="{D5CDD505-2E9C-101B-9397-08002B2CF9AE}" pid="4" name="ArticulateGUID">
    <vt:lpwstr>2EDEDCED-E9DD-422F-BC29-97B477870AED</vt:lpwstr>
  </property>
  <property fmtid="{D5CDD505-2E9C-101B-9397-08002B2CF9AE}" pid="5" name="ArticulatePath">
    <vt:lpwstr>GBP Q4 2021 Guinness Global Innovators Presentation</vt:lpwstr>
  </property>
  <property fmtid="{D5CDD505-2E9C-101B-9397-08002B2CF9AE}" pid="6" name="MediaServiceImageTags">
    <vt:lpwstr/>
  </property>
</Properties>
</file>