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Raleway"/>
      <p:regular r:id="rId27"/>
      <p:bold r:id="rId28"/>
      <p:italic r:id="rId29"/>
      <p:boldItalic r:id="rId30"/>
    </p:embeddedFont>
    <p:embeddedFont>
      <p:font typeface="Lato"/>
      <p:regular r:id="rId31"/>
      <p:bold r:id="rId32"/>
      <p:italic r:id="rId33"/>
      <p:boldItalic r:id="rId34"/>
    </p:embeddedFont>
    <p:embeddedFont>
      <p:font typeface="Exo Black"/>
      <p:bold r:id="rId35"/>
      <p:boldItalic r:id="rId36"/>
    </p:embeddedFont>
    <p:embeddedFont>
      <p:font typeface="Helvetica Neue"/>
      <p:regular r:id="rId37"/>
      <p:bold r:id="rId38"/>
      <p:italic r:id="rId39"/>
      <p:boldItalic r:id="rId40"/>
    </p:embeddedFont>
    <p:embeddedFont>
      <p:font typeface="Exo"/>
      <p:bold r:id="rId41"/>
      <p:boldItalic r:id="rId42"/>
    </p:embeddedFont>
    <p:embeddedFont>
      <p:font typeface="Source Sans Pr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DBEB4FB-812D-4047-B006-E708ACD1994C}">
  <a:tblStyle styleId="{FDBEB4FB-812D-4047-B006-E708ACD1994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 b="off" i="off"/>
      <a:tcStyle>
        <a:fill>
          <a:solidFill>
            <a:srgbClr val="FFFFFF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Col>
    <a:la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</a:seCell>
    <a:swCell>
      <a:tcTxStyle/>
    </a:swCell>
    <a:firstRow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Italic.fntdata"/><Relationship Id="rId20" Type="http://schemas.openxmlformats.org/officeDocument/2006/relationships/slide" Target="slides/slide15.xml"/><Relationship Id="rId42" Type="http://schemas.openxmlformats.org/officeDocument/2006/relationships/font" Target="fonts/Exo-boldItalic.fntdata"/><Relationship Id="rId41" Type="http://schemas.openxmlformats.org/officeDocument/2006/relationships/font" Target="fonts/Exo-bold.fntdata"/><Relationship Id="rId22" Type="http://schemas.openxmlformats.org/officeDocument/2006/relationships/slide" Target="slides/slide17.xml"/><Relationship Id="rId44" Type="http://schemas.openxmlformats.org/officeDocument/2006/relationships/font" Target="fonts/SourceSansPro-bold.fntdata"/><Relationship Id="rId21" Type="http://schemas.openxmlformats.org/officeDocument/2006/relationships/slide" Target="slides/slide16.xml"/><Relationship Id="rId43" Type="http://schemas.openxmlformats.org/officeDocument/2006/relationships/font" Target="fonts/SourceSansPro-regular.fntdata"/><Relationship Id="rId24" Type="http://schemas.openxmlformats.org/officeDocument/2006/relationships/slide" Target="slides/slide19.xml"/><Relationship Id="rId46" Type="http://schemas.openxmlformats.org/officeDocument/2006/relationships/font" Target="fonts/SourceSansPro-boldItalic.fntdata"/><Relationship Id="rId23" Type="http://schemas.openxmlformats.org/officeDocument/2006/relationships/slide" Target="slides/slide18.xml"/><Relationship Id="rId45" Type="http://schemas.openxmlformats.org/officeDocument/2006/relationships/font" Target="fonts/SourceSansPro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aleway-bold.fntdata"/><Relationship Id="rId27" Type="http://schemas.openxmlformats.org/officeDocument/2006/relationships/font" Target="fonts/Ralew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regular.fntdata"/><Relationship Id="rId30" Type="http://schemas.openxmlformats.org/officeDocument/2006/relationships/font" Target="fonts/Raleway-boldItalic.fntdata"/><Relationship Id="rId11" Type="http://schemas.openxmlformats.org/officeDocument/2006/relationships/slide" Target="slides/slide6.xml"/><Relationship Id="rId33" Type="http://schemas.openxmlformats.org/officeDocument/2006/relationships/font" Target="fonts/Lato-italic.fntdata"/><Relationship Id="rId10" Type="http://schemas.openxmlformats.org/officeDocument/2006/relationships/slide" Target="slides/slide5.xml"/><Relationship Id="rId32" Type="http://schemas.openxmlformats.org/officeDocument/2006/relationships/font" Target="fonts/Lato-bold.fntdata"/><Relationship Id="rId13" Type="http://schemas.openxmlformats.org/officeDocument/2006/relationships/slide" Target="slides/slide8.xml"/><Relationship Id="rId35" Type="http://schemas.openxmlformats.org/officeDocument/2006/relationships/font" Target="fonts/ExoBlack-bold.fntdata"/><Relationship Id="rId12" Type="http://schemas.openxmlformats.org/officeDocument/2006/relationships/slide" Target="slides/slide7.xml"/><Relationship Id="rId34" Type="http://schemas.openxmlformats.org/officeDocument/2006/relationships/font" Target="fonts/Lato-boldItalic.fntdata"/><Relationship Id="rId15" Type="http://schemas.openxmlformats.org/officeDocument/2006/relationships/slide" Target="slides/slide10.xml"/><Relationship Id="rId37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36" Type="http://schemas.openxmlformats.org/officeDocument/2006/relationships/font" Target="fonts/ExoBlack-boldItalic.fntdata"/><Relationship Id="rId17" Type="http://schemas.openxmlformats.org/officeDocument/2006/relationships/slide" Target="slides/slide12.xml"/><Relationship Id="rId39" Type="http://schemas.openxmlformats.org/officeDocument/2006/relationships/font" Target="fonts/HelveticaNeue-italic.fntdata"/><Relationship Id="rId16" Type="http://schemas.openxmlformats.org/officeDocument/2006/relationships/slide" Target="slides/slide11.xml"/><Relationship Id="rId38" Type="http://schemas.openxmlformats.org/officeDocument/2006/relationships/font" Target="fonts/HelveticaNeue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d4699e53bb_0_2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d4699e53bb_0_2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d4699e53bb_0_25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d4699e53bb_0_2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8fc4935fb_0_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e8fc4935fb_0_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d4699e53bb_0_1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d4699e53bb_0_1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8fc4935fb_0_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e8fc4935fb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d4699e53bb_0_3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d4699e53bb_0_3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d4699e53bb_0_3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d4699e53bb_0_3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d4699e53bb_0_16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d4699e53bb_0_1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50975311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ge50975311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509753119_0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e509753119_0_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4699e53b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4699e53b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e509753119_0_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e509753119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d4699e53bb_0_19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d4699e53bb_0_1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d4699e53bb_0_9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d4699e53bb_0_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4699e53bb_0_1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d4699e53bb_0_1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4699e53bb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d4699e53bb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4699e53bb_0_1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d4699e53bb_0_1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4699e53bb_0_17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d4699e53bb_0_1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4699e53bb_0_20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d4699e53bb_0_20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d4699e53bb_0_1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gd4699e53bb_0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TITLE_AND_DESCRIPTION" showMasterSp="0">
  <p:cSld name="SECTION_TITLE_AND_DESCRIPTION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Google Shape;57;p11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58" name="Google Shape;58;p11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1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11"/>
          <p:cNvSpPr txBox="1"/>
          <p:nvPr>
            <p:ph type="title"/>
          </p:nvPr>
        </p:nvSpPr>
        <p:spPr>
          <a:xfrm>
            <a:off x="730000" y="1318650"/>
            <a:ext cx="3300901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724949" y="3161525"/>
            <a:ext cx="3300902" cy="7590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5174224" y="1352624"/>
            <a:ext cx="3374400" cy="30255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_ONLY" showMasterSp="0">
  <p:cSld name="CAPTION_ONL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2"/>
          <p:cNvSpPr txBox="1"/>
          <p:nvPr>
            <p:ph idx="1" type="body"/>
          </p:nvPr>
        </p:nvSpPr>
        <p:spPr>
          <a:xfrm>
            <a:off x="724949" y="4372550"/>
            <a:ext cx="7697401" cy="4605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</a:lstStyle>
          <a:p/>
        </p:txBody>
      </p:sp>
      <p:sp>
        <p:nvSpPr>
          <p:cNvPr id="66" name="Google Shape;66;p12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_NUMBER" showMasterSp="0">
  <p:cSld name="BIG_NUMBER">
    <p:bg>
      <p:bgPr>
        <a:solidFill>
          <a:srgbClr val="1A998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13"/>
          <p:cNvGrpSpPr/>
          <p:nvPr/>
        </p:nvGrpSpPr>
        <p:grpSpPr>
          <a:xfrm>
            <a:off x="830391" y="4169130"/>
            <a:ext cx="745765" cy="45828"/>
            <a:chOff x="0" y="0"/>
            <a:chExt cx="745764" cy="45827"/>
          </a:xfrm>
        </p:grpSpPr>
        <p:sp>
          <p:nvSpPr>
            <p:cNvPr id="69" name="Google Shape;69;p13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13"/>
          <p:cNvSpPr txBox="1"/>
          <p:nvPr>
            <p:ph type="title"/>
          </p:nvPr>
        </p:nvSpPr>
        <p:spPr>
          <a:xfrm>
            <a:off x="729450" y="733950"/>
            <a:ext cx="7688400" cy="1244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Raleway"/>
              <a:buNone/>
              <a:defRPr sz="80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" type="body"/>
          </p:nvPr>
        </p:nvSpPr>
        <p:spPr>
          <a:xfrm>
            <a:off x="729450" y="2272888"/>
            <a:ext cx="7688400" cy="15804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  <a:defRPr>
                <a:solidFill>
                  <a:srgbClr val="FFFFFF"/>
                </a:solidFill>
              </a:defRPr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  <a:defRPr>
                <a:solidFill>
                  <a:srgbClr val="FFFFFF"/>
                </a:solidFill>
              </a:defRPr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●"/>
              <a:defRPr>
                <a:solidFill>
                  <a:srgbClr val="FFFFFF"/>
                </a:solidFill>
              </a:defRPr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  <a:defRPr>
                <a:solidFill>
                  <a:srgbClr val="FFFFFF"/>
                </a:solidFill>
              </a:defRPr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showMasterSp="0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1028700" y="514350"/>
            <a:ext cx="7200900" cy="1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400"/>
              <a:buFont typeface="Source Sans Pro"/>
              <a:buNone/>
              <a:defRPr b="0" sz="44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1028700" y="1714500"/>
            <a:ext cx="7200900" cy="2685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–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55600" lvl="3" marL="18288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–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55600" lvl="4" marL="22860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rgbClr val="1A1A1A"/>
              </a:buClr>
              <a:buSzPts val="2000"/>
              <a:buChar char="■"/>
              <a:defRPr sz="20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028236" y="4857239"/>
            <a:ext cx="273616" cy="269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45675" spcFirstLastPara="1" rIns="45675" wrap="square" tIns="456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00"/>
              <a:buFont typeface="Source Sans Pro"/>
              <a:buNone/>
              <a:defRPr sz="1200">
                <a:solidFill>
                  <a:srgbClr val="1A1A1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bg>
      <p:bgPr>
        <a:solidFill>
          <a:srgbClr val="E9EDEE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4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22" name="Google Shape;22;p4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4"/>
          <p:cNvSpPr txBox="1"/>
          <p:nvPr>
            <p:ph type="title"/>
          </p:nvPr>
        </p:nvSpPr>
        <p:spPr>
          <a:xfrm>
            <a:off x="729450" y="1322449"/>
            <a:ext cx="7688100" cy="16647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4200"/>
              <a:buFont typeface="Raleway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729626" y="3172899"/>
            <a:ext cx="7688101" cy="541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Lato"/>
              <a:buNone/>
              <a:defRPr sz="1600"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bg>
      <p:bgPr>
        <a:solidFill>
          <a:srgbClr val="1A9988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29" name="Google Shape;29;p5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5"/>
          <p:cNvSpPr txBox="1"/>
          <p:nvPr>
            <p:ph type="title"/>
          </p:nvPr>
        </p:nvSpPr>
        <p:spPr>
          <a:xfrm>
            <a:off x="729450" y="1322449"/>
            <a:ext cx="7688400" cy="15186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BODY">
  <p:cSld name="TITLE_AND_BODY 2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729450" y="1318650"/>
            <a:ext cx="76887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729450" y="2078875"/>
            <a:ext cx="76887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AND_TWO_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729325" y="2078875"/>
            <a:ext cx="37743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4643604" y="2078875"/>
            <a:ext cx="3774300" cy="22611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_COLUMN_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730000" y="1318650"/>
            <a:ext cx="3300901" cy="1381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" type="body"/>
          </p:nvPr>
        </p:nvSpPr>
        <p:spPr>
          <a:xfrm>
            <a:off x="721225" y="2781724"/>
            <a:ext cx="3300901" cy="15975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indent="-3111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111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indent="-3111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indent="-3111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indent="-3111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indent="-3111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_POINT" showMasterSp="0">
  <p:cSld name="MAIN_POINT">
    <p:bg>
      <p:bgPr>
        <a:solidFill>
          <a:schemeClr val="accent3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10"/>
          <p:cNvGrpSpPr/>
          <p:nvPr/>
        </p:nvGrpSpPr>
        <p:grpSpPr>
          <a:xfrm>
            <a:off x="830391" y="4169130"/>
            <a:ext cx="745765" cy="45828"/>
            <a:chOff x="0" y="0"/>
            <a:chExt cx="745764" cy="45827"/>
          </a:xfrm>
        </p:grpSpPr>
        <p:sp>
          <p:nvSpPr>
            <p:cNvPr id="51" name="Google Shape;51;p10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0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" name="Google Shape;53;p10"/>
          <p:cNvSpPr txBox="1"/>
          <p:nvPr>
            <p:ph type="title"/>
          </p:nvPr>
        </p:nvSpPr>
        <p:spPr>
          <a:xfrm>
            <a:off x="729450" y="864299"/>
            <a:ext cx="7021201" cy="2985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Raleway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8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Lato"/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1"/>
            <a:ext cx="9144000" cy="487802"/>
          </a:xfrm>
          <a:prstGeom prst="rect">
            <a:avLst/>
          </a:prstGeom>
          <a:solidFill>
            <a:srgbClr val="E9EDE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" name="Google Shape;7;p1"/>
          <p:cNvGrpSpPr/>
          <p:nvPr/>
        </p:nvGrpSpPr>
        <p:grpSpPr>
          <a:xfrm>
            <a:off x="830391" y="1191254"/>
            <a:ext cx="745765" cy="45828"/>
            <a:chOff x="0" y="0"/>
            <a:chExt cx="745764" cy="45827"/>
          </a:xfrm>
        </p:grpSpPr>
        <p:sp>
          <p:nvSpPr>
            <p:cNvPr id="8" name="Google Shape;8;p1"/>
            <p:cNvSpPr/>
            <p:nvPr/>
          </p:nvSpPr>
          <p:spPr>
            <a:xfrm rot="-5400000">
              <a:off x="536420" y="-163517"/>
              <a:ext cx="45827" cy="3728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9;p1"/>
            <p:cNvSpPr/>
            <p:nvPr/>
          </p:nvSpPr>
          <p:spPr>
            <a:xfrm rot="-5400000">
              <a:off x="165092" y="-165093"/>
              <a:ext cx="45827" cy="376012"/>
            </a:xfrm>
            <a:prstGeom prst="rect">
              <a:avLst/>
            </a:prstGeom>
            <a:solidFill>
              <a:srgbClr val="1A9988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0;p1"/>
          <p:cNvSpPr txBox="1"/>
          <p:nvPr>
            <p:ph type="title"/>
          </p:nvPr>
        </p:nvSpPr>
        <p:spPr>
          <a:xfrm>
            <a:off x="729450" y="1318650"/>
            <a:ext cx="7688400" cy="5352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Raleway"/>
              <a:buNone/>
              <a:defRPr b="1" i="0" sz="2600" u="none" cap="none" strike="noStrike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11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11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11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11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11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11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○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11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Helvetica Neue"/>
              <a:buChar char="■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748189" y="4779026"/>
            <a:ext cx="336814" cy="3352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Lato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3.jpg"/><Relationship Id="rId14" Type="http://schemas.openxmlformats.org/officeDocument/2006/relationships/image" Target="../media/image2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7.jpg"/><Relationship Id="rId14" Type="http://schemas.openxmlformats.org/officeDocument/2006/relationships/image" Target="../media/image2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18.jpg"/><Relationship Id="rId14" Type="http://schemas.openxmlformats.org/officeDocument/2006/relationships/image" Target="../media/image2.png"/><Relationship Id="rId17" Type="http://schemas.openxmlformats.org/officeDocument/2006/relationships/image" Target="../media/image26.jpg"/><Relationship Id="rId16" Type="http://schemas.openxmlformats.org/officeDocument/2006/relationships/image" Target="../media/image19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18" Type="http://schemas.openxmlformats.org/officeDocument/2006/relationships/image" Target="../media/image25.jpg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29.jpg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32.jpg"/><Relationship Id="rId14" Type="http://schemas.openxmlformats.org/officeDocument/2006/relationships/image" Target="../media/image2.png"/><Relationship Id="rId16" Type="http://schemas.openxmlformats.org/officeDocument/2006/relationships/image" Target="../media/image30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35.jpg"/><Relationship Id="rId14" Type="http://schemas.openxmlformats.org/officeDocument/2006/relationships/image" Target="../media/image2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28.jpg"/><Relationship Id="rId14" Type="http://schemas.openxmlformats.org/officeDocument/2006/relationships/image" Target="../media/image2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34.jpg"/></Relationships>
</file>

<file path=ppt/slides/_rels/slide1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33.jpg"/><Relationship Id="rId14" Type="http://schemas.openxmlformats.org/officeDocument/2006/relationships/image" Target="../media/image2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19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37.jpg"/><Relationship Id="rId14" Type="http://schemas.openxmlformats.org/officeDocument/2006/relationships/image" Target="../media/image2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5.jpg"/><Relationship Id="rId14" Type="http://schemas.openxmlformats.org/officeDocument/2006/relationships/image" Target="../media/image2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2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36.jpg"/><Relationship Id="rId14" Type="http://schemas.openxmlformats.org/officeDocument/2006/relationships/image" Target="../media/image2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image" Target="../media/image39.jpg"/><Relationship Id="rId5" Type="http://schemas.openxmlformats.org/officeDocument/2006/relationships/image" Target="../media/image38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7.jpg"/><Relationship Id="rId14" Type="http://schemas.openxmlformats.org/officeDocument/2006/relationships/image" Target="../media/image2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4.jpg"/><Relationship Id="rId14" Type="http://schemas.openxmlformats.org/officeDocument/2006/relationships/image" Target="../media/image2.png"/><Relationship Id="rId16" Type="http://schemas.openxmlformats.org/officeDocument/2006/relationships/image" Target="../media/image8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1.jp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11.jpg"/><Relationship Id="rId14" Type="http://schemas.openxmlformats.org/officeDocument/2006/relationships/image" Target="../media/image2.png"/><Relationship Id="rId16" Type="http://schemas.openxmlformats.org/officeDocument/2006/relationships/image" Target="../media/image6.jp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12.jpg"/><Relationship Id="rId14" Type="http://schemas.openxmlformats.org/officeDocument/2006/relationships/image" Target="../media/image2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instagram.com/explore/tags/finanzasparatodos/" TargetMode="External"/><Relationship Id="rId10" Type="http://schemas.openxmlformats.org/officeDocument/2006/relationships/hyperlink" Target="https://www.instagram.com/explore/tags/finanzassanas/" TargetMode="External"/><Relationship Id="rId13" Type="http://schemas.openxmlformats.org/officeDocument/2006/relationships/hyperlink" Target="https://www.instagram.com/explore/tags/emprendedores/" TargetMode="External"/><Relationship Id="rId12" Type="http://schemas.openxmlformats.org/officeDocument/2006/relationships/hyperlink" Target="https://www.instagram.com/explore/tags/finanzasynegocios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instagram.com/explore/tags/finanzaspersonales/" TargetMode="External"/><Relationship Id="rId4" Type="http://schemas.openxmlformats.org/officeDocument/2006/relationships/hyperlink" Target="https://www.instagram.com/explore/tags/finanzasburs%C3%A1tiles/" TargetMode="External"/><Relationship Id="rId9" Type="http://schemas.openxmlformats.org/officeDocument/2006/relationships/hyperlink" Target="https://www.instagram.com/explore/tags/finanzasparaemprendedores/" TargetMode="External"/><Relationship Id="rId15" Type="http://schemas.openxmlformats.org/officeDocument/2006/relationships/image" Target="../media/image15.jpg"/><Relationship Id="rId14" Type="http://schemas.openxmlformats.org/officeDocument/2006/relationships/image" Target="../media/image2.png"/><Relationship Id="rId5" Type="http://schemas.openxmlformats.org/officeDocument/2006/relationships/hyperlink" Target="https://www.instagram.com/explore/tags/banca/" TargetMode="External"/><Relationship Id="rId6" Type="http://schemas.openxmlformats.org/officeDocument/2006/relationships/hyperlink" Target="https://www.instagram.com/explore/tags/educaci%C3%B3nfinanciera/" TargetMode="External"/><Relationship Id="rId7" Type="http://schemas.openxmlformats.org/officeDocument/2006/relationships/hyperlink" Target="https://www.instagram.com/explore/tags/finanzasinteligentes/" TargetMode="External"/><Relationship Id="rId8" Type="http://schemas.openxmlformats.org/officeDocument/2006/relationships/hyperlink" Target="https://www.instagram.com/explore/tags/finanzasexitosas/" TargetMode="External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jpg"/><Relationship Id="rId10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9" Type="http://schemas.openxmlformats.org/officeDocument/2006/relationships/image" Target="../media/image24.jpg"/><Relationship Id="rId5" Type="http://schemas.openxmlformats.org/officeDocument/2006/relationships/image" Target="../media/image17.jpg"/><Relationship Id="rId6" Type="http://schemas.openxmlformats.org/officeDocument/2006/relationships/image" Target="../media/image16.jpg"/><Relationship Id="rId7" Type="http://schemas.openxmlformats.org/officeDocument/2006/relationships/image" Target="../media/image14.jpg"/><Relationship Id="rId8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" id="78" name="Google Shape;7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0525" y="4674550"/>
            <a:ext cx="934934" cy="23651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/>
          <p:nvPr/>
        </p:nvSpPr>
        <p:spPr>
          <a:xfrm>
            <a:off x="4151155" y="3584481"/>
            <a:ext cx="43512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5469"/>
              </a:buClr>
              <a:buSzPts val="3000"/>
              <a:buFont typeface="Exo"/>
              <a:buNone/>
            </a:pPr>
            <a:r>
              <a:rPr b="1" i="0" lang="en-US" sz="3000" u="none" cap="none" strike="noStrike">
                <a:solidFill>
                  <a:srgbClr val="1C4587"/>
                </a:solidFill>
                <a:latin typeface="Exo"/>
                <a:ea typeface="Exo"/>
                <a:cs typeface="Exo"/>
                <a:sym typeface="Exo"/>
              </a:rPr>
              <a:t>PLANEACIÓN EDITORIAL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4151153" y="3230996"/>
            <a:ext cx="860100" cy="36300"/>
          </a:xfrm>
          <a:prstGeom prst="rect">
            <a:avLst/>
          </a:prstGeom>
          <a:solidFill>
            <a:srgbClr val="1C4587"/>
          </a:solidFill>
          <a:ln>
            <a:noFill/>
          </a:ln>
        </p:spPr>
        <p:txBody>
          <a:bodyPr anchorCtr="0" anchor="ctr" bIns="17125" lIns="17125" spcFirstLastPara="1" rIns="17125" wrap="square" tIns="171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600"/>
              <a:buFont typeface="Helvetica Neue"/>
              <a:buNone/>
            </a:pPr>
            <a:r>
              <a:t/>
            </a:r>
            <a:endParaRPr b="0" i="0" sz="1600" u="none" cap="none" strike="noStrike">
              <a:solidFill>
                <a:srgbClr val="73757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descr="Imagen" id="81" name="Google Shape;81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4983" y="166711"/>
            <a:ext cx="470466" cy="47046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4151149" y="4082038"/>
            <a:ext cx="29742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17125" lIns="17125" spcFirstLastPara="1" rIns="17125" wrap="square" tIns="17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900"/>
              <a:buFont typeface="Exo"/>
              <a:buNone/>
            </a:pPr>
            <a:r>
              <a:rPr lang="en-US" sz="2800">
                <a:solidFill>
                  <a:srgbClr val="737572"/>
                </a:solidFill>
                <a:latin typeface="Exo"/>
                <a:ea typeface="Exo"/>
                <a:cs typeface="Exo"/>
                <a:sym typeface="Exo"/>
              </a:rPr>
              <a:t>Octubre </a:t>
            </a:r>
            <a:r>
              <a:rPr lang="en-US" sz="2800">
                <a:solidFill>
                  <a:srgbClr val="737572"/>
                </a:solidFill>
                <a:latin typeface="Exo"/>
                <a:ea typeface="Exo"/>
                <a:cs typeface="Exo"/>
                <a:sym typeface="Exo"/>
              </a:rPr>
              <a:t>2021</a:t>
            </a:r>
            <a:endParaRPr b="0" i="0" sz="2800" u="none" cap="none" strike="noStrike">
              <a:solidFill>
                <a:srgbClr val="737572"/>
              </a:solidFill>
              <a:latin typeface="Exo"/>
              <a:ea typeface="Exo"/>
              <a:cs typeface="Exo"/>
              <a:sym typeface="Ex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37572"/>
              </a:buClr>
              <a:buSzPts val="1900"/>
              <a:buFont typeface="Exo"/>
              <a:buNone/>
            </a:pPr>
            <a:r>
              <a:t/>
            </a:r>
            <a:endParaRPr sz="1900">
              <a:solidFill>
                <a:srgbClr val="737572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5">
            <a:alphaModFix/>
          </a:blip>
          <a:srcRect b="29377" l="13673" r="23023" t="29123"/>
          <a:stretch/>
        </p:blipFill>
        <p:spPr>
          <a:xfrm>
            <a:off x="4151150" y="882848"/>
            <a:ext cx="4351200" cy="160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5475" y="152400"/>
            <a:ext cx="2910606" cy="4838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Google Shape;206;p23"/>
          <p:cNvGraphicFramePr/>
          <p:nvPr/>
        </p:nvGraphicFramePr>
        <p:xfrm>
          <a:off x="401450" y="239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Miércoles 20 de Octubre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En KNG somos expertos ayudándote a planear el futuro de tus hijos guiándote en inversiones para su educación.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Mándanos mensaje, conoce los planes que tenemos para ti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07" name="Google Shape;207;p23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08" name="Google Shape;208;p23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13" name="Google Shape;213;p2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" name="Google Shape;219;p24"/>
          <p:cNvGraphicFramePr/>
          <p:nvPr/>
        </p:nvGraphicFramePr>
        <p:xfrm>
          <a:off x="401450" y="41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</a:t>
                      </a:r>
                      <a:r>
                        <a:rPr b="1" lang="en-US"/>
                        <a:t> 23 de </a:t>
                      </a:r>
                      <a:r>
                        <a:rPr b="1" lang="en-US"/>
                        <a:t>Octubre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¿Ya pensaste en cuántos ingresos necesitarás cada año para tu jubilación? 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Nunca es demasiado temprano para cuestionarlo y hacer un plan de inversión.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¡Contáctanos, confía en los expertos!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20" name="Google Shape;220;p24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21" name="Google Shape;221;p24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2" name="Google Shape;222;p24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3" name="Google Shape;223;p24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4" name="Google Shape;224;p24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25" name="Google Shape;225;p24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26" name="Google Shape;226;p24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2" name="Google Shape;232;p25"/>
          <p:cNvGraphicFramePr/>
          <p:nvPr/>
        </p:nvGraphicFramePr>
        <p:xfrm>
          <a:off x="401450" y="2089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Domingo 24 de Octubre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Si ya decidiste que pondrás tus ahorros en un fondo de inversión da swipe para conocer las 6 recomendaciones que KNG tiene para ti.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1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33" name="Google Shape;233;p25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34" name="Google Shape;234;p25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39" name="Google Shape;239;p2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385425" y="295154"/>
            <a:ext cx="2070252" cy="207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35222" y="288200"/>
            <a:ext cx="2070252" cy="207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5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4385429" y="2427050"/>
            <a:ext cx="2070252" cy="2070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5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535222" y="2427049"/>
            <a:ext cx="2070252" cy="207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26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49" name="Google Shape;249;p26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0" name="Google Shape;250;p26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1" name="Google Shape;251;p26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2" name="Google Shape;252;p26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3" name="Google Shape;253;p26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254" name="Google Shape;254;p26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</a:t>
                      </a:r>
                      <a:r>
                        <a:rPr b="1" lang="en-US"/>
                        <a:t> 26 de </a:t>
                      </a:r>
                      <a:r>
                        <a:rPr b="1" lang="en-US"/>
                        <a:t>Octubre </a:t>
                      </a:r>
                      <a:r>
                        <a:rPr b="1" lang="en-US"/>
                        <a:t>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255" name="Google Shape;25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11701" y="745350"/>
            <a:ext cx="1982399" cy="352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6"/>
          <p:cNvSpPr/>
          <p:nvPr/>
        </p:nvSpPr>
        <p:spPr>
          <a:xfrm>
            <a:off x="4847200" y="1964075"/>
            <a:ext cx="1511400" cy="8814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*Sticker pregunta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/>
              <a:t>¿Cuánto gastas al mes en ropa y accesorios?</a:t>
            </a:r>
            <a:endParaRPr sz="1000"/>
          </a:p>
        </p:txBody>
      </p:sp>
      <p:sp>
        <p:nvSpPr>
          <p:cNvPr id="258" name="Google Shape;258;p26"/>
          <p:cNvSpPr/>
          <p:nvPr/>
        </p:nvSpPr>
        <p:spPr>
          <a:xfrm>
            <a:off x="6755475" y="739025"/>
            <a:ext cx="2094300" cy="3537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Repost </a:t>
            </a:r>
            <a:r>
              <a:rPr lang="en-US"/>
              <a:t>en story del post pasado (VIERNES 13 AGO)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*THROWBACK (generar más flujo de visitas a perfil desde historias)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" name="Google Shape;263;p27"/>
          <p:cNvGraphicFramePr/>
          <p:nvPr/>
        </p:nvGraphicFramePr>
        <p:xfrm>
          <a:off x="401450" y="37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  </a:t>
                      </a:r>
                      <a:r>
                        <a:rPr b="1" lang="en-US"/>
                        <a:t>Miércoles 27 de Octubre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Es sumamente importante establecer metas que te ayuden a crecer y planificar.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¿Como las establezco? Deben estar por escrito y esperar a que sucedan no da buenos resultados, actúa para hacerlas realidad.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 </a:t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64" name="Google Shape;264;p27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65" name="Google Shape;265;p27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6" name="Google Shape;266;p27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7" name="Google Shape;267;p27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8" name="Google Shape;268;p27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69" name="Google Shape;269;p27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70" name="Google Shape;270;p2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35900" y="902726"/>
            <a:ext cx="2454954" cy="2454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53058" y="902738"/>
            <a:ext cx="2454966" cy="2454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7" name="Google Shape;277;p28"/>
          <p:cNvGraphicFramePr/>
          <p:nvPr/>
        </p:nvGraphicFramePr>
        <p:xfrm>
          <a:off x="401450" y="260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36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 30 de Octubre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Nunca es demasiado temprano para comenzar a pensar en tu jubilación… ¿Ya pensante en cuántos ingresos necesitarás cada año?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👉 </a:t>
                      </a: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Si no conoces la respuesta a esta pregunta, contáctanos y nosotros te asesoramos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78" name="Google Shape;278;p28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79" name="Google Shape;279;p28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84" name="Google Shape;284;p2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0" name="Google Shape;290;p29"/>
          <p:cNvGraphicFramePr/>
          <p:nvPr/>
        </p:nvGraphicFramePr>
        <p:xfrm>
          <a:off x="401450" y="182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Domingo</a:t>
                      </a:r>
                      <a:r>
                        <a:rPr b="1" lang="en-US"/>
                        <a:t> 31 de </a:t>
                      </a:r>
                      <a:r>
                        <a:rPr b="1" lang="en-US"/>
                        <a:t>Octubre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Recuerda que siempre es mejor ahorrar e invertirlo, así creas un colchón económico para tu futuro.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Mientras tu dinero crece, puedes utilizarlo en algún momento necesario</a:t>
                      </a: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 👀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¡Contáctanos, nosotros te guiamos! 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91" name="Google Shape;291;p29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292" name="Google Shape;292;p29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297" name="Google Shape;297;p2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30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04" name="Google Shape;304;p30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6" name="Google Shape;306;p30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7" name="Google Shape;307;p30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309" name="Google Shape;309;p30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 02 de Noviembre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310" name="Google Shape;310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9700" y="167538"/>
            <a:ext cx="2627648" cy="467137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30"/>
          <p:cNvSpPr/>
          <p:nvPr/>
        </p:nvSpPr>
        <p:spPr>
          <a:xfrm>
            <a:off x="5420188" y="3122700"/>
            <a:ext cx="1029900" cy="4656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/>
              <a:t>*Sticker medidor</a:t>
            </a:r>
            <a:endParaRPr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👌</a:t>
            </a:r>
            <a:endParaRPr sz="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" name="Google Shape;317;p31"/>
          <p:cNvGraphicFramePr/>
          <p:nvPr/>
        </p:nvGraphicFramePr>
        <p:xfrm>
          <a:off x="401450" y="5581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2712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Miércoles 03 de Noviembre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¿Conoces todas las opciones de inversión? </a:t>
                      </a:r>
                      <a:r>
                        <a:rPr lang="en-US" sz="1000"/>
                        <a:t>🤑 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· Inversión en educación: cursos, talleres, pregrado, postgrado, doctorado.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· Inversión en bienes raíces: inmuebles para alquilar o vender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· Inversión en un negocio propio: emprendimiento, franquicia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· Inversión en mercado de capitales: inversión en activos financieros.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highlight>
                            <a:srgbClr val="FFFFFF"/>
                          </a:highlight>
                        </a:rPr>
                        <a:t> </a:t>
                      </a:r>
                      <a:endParaRPr sz="9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1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4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18" name="Google Shape;318;p31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19" name="Google Shape;319;p31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324" name="Google Shape;324;p3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0" name="Google Shape;330;p32"/>
          <p:cNvGraphicFramePr/>
          <p:nvPr/>
        </p:nvGraphicFramePr>
        <p:xfrm>
          <a:off x="401450" y="1567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369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 06 de Noviembre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Asegurar el futuro financiero de tus sueños no es fácil... Requiere de mucha persistencia, dedicación y tiempo.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La diferencia entre “disfrutar” y “sobrevivir” en tu retiro recae mucho sobre el retraso de empezar a planificarlo. </a:t>
                      </a:r>
                      <a:r>
                        <a:rPr lang="en-US" sz="1000"/>
                        <a:t>👀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highlight>
                            <a:srgbClr val="FFFFFF"/>
                          </a:highlight>
                        </a:rPr>
                        <a:t>No lo aplaces más y contáctanos</a:t>
                      </a:r>
                      <a:endParaRPr sz="10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31" name="Google Shape;331;p32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32" name="Google Shape;332;p32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337" name="Google Shape;337;p32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32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5"/>
          <p:cNvGraphicFramePr/>
          <p:nvPr/>
        </p:nvGraphicFramePr>
        <p:xfrm>
          <a:off x="401450" y="2550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3233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Miércoles</a:t>
                      </a:r>
                      <a:r>
                        <a:rPr b="1" lang="en-US"/>
                        <a:t> 06 de Octubre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¿Estás </a:t>
                      </a: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pensando</a:t>
                      </a: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 en comprar una casa? Es una de las mayores decisiones económicas que se pueden tomar en la vida, es por eso que se </a:t>
                      </a: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requiere</a:t>
                      </a: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 de una adecuada planeación financiera.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2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¡Asesórate con nosotros para que tu inversión sea un éxito!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2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000">
                        <a:solidFill>
                          <a:srgbClr val="6AA4C8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A9988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90" name="Google Shape;90;p15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91" name="Google Shape;91;p15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96" name="Google Shape;96;p1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5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3" name="Google Shape;343;p33"/>
          <p:cNvGraphicFramePr/>
          <p:nvPr/>
        </p:nvGraphicFramePr>
        <p:xfrm>
          <a:off x="401450" y="2966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Domingo </a:t>
                      </a:r>
                      <a:r>
                        <a:rPr b="1" lang="en-US"/>
                        <a:t>07 de </a:t>
                      </a:r>
                      <a:r>
                        <a:rPr b="1" lang="en-US"/>
                        <a:t>Noviembre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Deja en los comentarios un 😎 si tu meta es ser dueño de tu tiempo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En KNG brindamos asesoría independiente y tenemos opciones internacionales a la medida para ti. 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>
                          <a:highlight>
                            <a:srgbClr val="FFFFFF"/>
                          </a:highlight>
                        </a:rPr>
                        <a:t>¡No dudes en contactárnos!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344" name="Google Shape;344;p33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45" name="Google Shape;345;p33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350" name="Google Shape;350;p3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34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357" name="Google Shape;357;p34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8" name="Google Shape;358;p34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362" name="Google Shape;362;p34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</a:t>
                      </a:r>
                      <a:r>
                        <a:rPr b="1" lang="en-US"/>
                        <a:t> 09 de </a:t>
                      </a:r>
                      <a:r>
                        <a:rPr b="1" lang="en-US"/>
                        <a:t>Noviembre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363" name="Google Shape;36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19475" y="357275"/>
            <a:ext cx="2301699" cy="409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74425" y="357275"/>
            <a:ext cx="2301699" cy="4091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Google Shape;102;p16"/>
          <p:cNvGraphicFramePr/>
          <p:nvPr/>
        </p:nvGraphicFramePr>
        <p:xfrm>
          <a:off x="405475" y="178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19250"/>
                <a:gridCol w="2667375"/>
              </a:tblGrid>
              <a:tr h="4424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</a:t>
                      </a:r>
                      <a:r>
                        <a:rPr b="1" lang="en-US"/>
                        <a:t> 09 de </a:t>
                      </a:r>
                      <a:r>
                        <a:rPr b="1" lang="en-US"/>
                        <a:t>Octubre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3508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Es hora de volver a pensar en la forma en que ves tu retiro, cambiando el enfoque del ¿cuándo? al ¿cómo?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En KNG analizamos la planeación del retiro de forma diferente.🤝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Contáctanos para descubrir cómo puedes trabajar hacia tu retiro, en lugar de solo esperar a que ocurra.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7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03" name="Google Shape;103;p16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04" name="Google Shape;104;p16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09" name="Google Shape;109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44500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5" name="Google Shape;115;p17"/>
          <p:cNvGraphicFramePr/>
          <p:nvPr/>
        </p:nvGraphicFramePr>
        <p:xfrm>
          <a:off x="401450" y="439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Domingo</a:t>
                      </a:r>
                      <a:r>
                        <a:rPr b="1" lang="en-US"/>
                        <a:t> 10 de </a:t>
                      </a:r>
                      <a:r>
                        <a:rPr b="1" lang="en-US"/>
                        <a:t>Octubre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highlight>
                            <a:srgbClr val="FFFFFF"/>
                          </a:highlight>
                        </a:rPr>
                        <a:t>Todos hacemos este tipo de gastos, unos más que otros… La clave está en planificar y tener una buena planeación financiera, nosotros te podemos ayudar con eso.</a:t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highlight>
                            <a:srgbClr val="FFFFFF"/>
                          </a:highlight>
                        </a:rPr>
                        <a:t>Confía en nosotros ¡Contáctanos y te ayudamos!</a:t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highlight>
                            <a:srgbClr val="FFFFFF"/>
                          </a:highlight>
                        </a:rPr>
                        <a:t>No olvides guardar esta valiosa información  y compartir a quien creas que le pueda servir 🙌</a:t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8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8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16" name="Google Shape;116;p17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17" name="Google Shape;117;p17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17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17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17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17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22" name="Google Shape;122;p17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24300" y="1004631"/>
            <a:ext cx="2464227" cy="2464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43795" y="1004624"/>
            <a:ext cx="2464230" cy="2464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8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30" name="Google Shape;130;p18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18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" name="Google Shape;132;p18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18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18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135" name="Google Shape;135;p18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 12 de </a:t>
                      </a:r>
                      <a:r>
                        <a:rPr b="1" lang="en-US"/>
                        <a:t>Octubre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136" name="Google Shape;13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025" y="167600"/>
            <a:ext cx="2627648" cy="467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" name="Google Shape;142;p19"/>
          <p:cNvGraphicFramePr/>
          <p:nvPr/>
        </p:nvGraphicFramePr>
        <p:xfrm>
          <a:off x="401450" y="292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702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Miércoles 13</a:t>
                      </a:r>
                      <a:r>
                        <a:rPr b="1" lang="en-US"/>
                        <a:t> de </a:t>
                      </a:r>
                      <a:r>
                        <a:rPr b="1" lang="en-US"/>
                        <a:t>Octubre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276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Swipe para conocer los 5 errores financieros más comunes que cometes en tus 20’s </a:t>
                      </a: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👉 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¿Cuántas cometes o cometiste tú?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Déjanos en los comentarios tu respuesta 👀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7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9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2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43" name="Google Shape;143;p19"/>
          <p:cNvGrpSpPr/>
          <p:nvPr/>
        </p:nvGrpSpPr>
        <p:grpSpPr>
          <a:xfrm>
            <a:off x="-2826" y="5059797"/>
            <a:ext cx="9149644" cy="83700"/>
            <a:chOff x="0" y="0"/>
            <a:chExt cx="9149644" cy="83700"/>
          </a:xfrm>
        </p:grpSpPr>
        <p:sp>
          <p:nvSpPr>
            <p:cNvPr id="144" name="Google Shape;144;p19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145;p19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6" name="Google Shape;146;p19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Google Shape;147;p19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49" name="Google Shape;149;p1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994950" y="1133704"/>
            <a:ext cx="2486496" cy="2486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555999" y="1133700"/>
            <a:ext cx="2486502" cy="2486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6" name="Google Shape;156;p20"/>
          <p:cNvGraphicFramePr/>
          <p:nvPr/>
        </p:nvGraphicFramePr>
        <p:xfrm>
          <a:off x="401450" y="2773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Sábado</a:t>
                      </a:r>
                      <a:r>
                        <a:rPr b="1" lang="en-US"/>
                        <a:t> 16 de Octubre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La pregunta del millón ¿Cuándo debo comenzar a invertir?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Aprender a ahorrar e invertir es un paso muy importante para los jóvenes, iniciando cuando trabajan y ganan dinero. Por lo tanto, el mejor momento para invertir es HOY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👉¡En KNG te asesoramos, no dudes en contactárnos</a:t>
                      </a:r>
                      <a:r>
                        <a:rPr lang="en-US" sz="900">
                          <a:highlight>
                            <a:srgbClr val="FFFFFF"/>
                          </a:highlight>
                        </a:rPr>
                        <a:t>!</a:t>
                      </a:r>
                      <a:endParaRPr sz="9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marR="381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9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100">
                        <a:highlight>
                          <a:srgbClr val="FFFFFF"/>
                        </a:highlight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57" name="Google Shape;157;p20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58" name="Google Shape;158;p20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63" name="Google Shape;163;p2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9" name="Google Shape;169;p21"/>
          <p:cNvGraphicFramePr/>
          <p:nvPr/>
        </p:nvGraphicFramePr>
        <p:xfrm>
          <a:off x="401450" y="291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Domingo </a:t>
                      </a:r>
                      <a:r>
                        <a:rPr b="1" lang="en-US"/>
                        <a:t>17 de </a:t>
                      </a:r>
                      <a:r>
                        <a:rPr b="1" lang="en-US"/>
                        <a:t>Octubre</a:t>
                      </a:r>
                      <a:r>
                        <a:rPr b="1" lang="en-US"/>
                        <a:t> 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Lo mejor que puedes hacer es conocer tu futuro financiero.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👉 En KNG te ayudamos a planearlo.</a:t>
                      </a:r>
                      <a:endParaRPr sz="1100">
                        <a:solidFill>
                          <a:srgbClr val="222222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Mándanos mensaje si estás interesada/o.</a:t>
                      </a:r>
                      <a:endParaRPr sz="1200"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rgbClr val="6FA8DC"/>
                        </a:solidFill>
                        <a:highlight>
                          <a:srgbClr val="FFFFFF"/>
                        </a:highlight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#finanzas #segurodevida #inversiones #lifeinsurance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#Finanzaspersonales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#Finanzasbursátiles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#Banca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#Educaciónfinanciera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#Finanzasinteligentes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8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#Finanzasexitosas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9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#Finanzasparaemprendedores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0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#Finanzassanas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1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#Finanzasparatodos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2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#Finanzasynegocios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latin typeface="Avenir"/>
                          <a:ea typeface="Avenir"/>
                          <a:cs typeface="Avenir"/>
                          <a:sym typeface="Avenir"/>
                        </a:rPr>
                        <a:t> </a:t>
                      </a:r>
                      <a:r>
                        <a:rPr lang="en-US" sz="1000">
                          <a:solidFill>
                            <a:srgbClr val="6FA8DC"/>
                          </a:solidFill>
                          <a:highlight>
                            <a:srgbClr val="FFFFFF"/>
                          </a:highlight>
                          <a:uFill>
                            <a:noFill/>
                          </a:uFill>
                          <a:latin typeface="Avenir"/>
                          <a:ea typeface="Avenir"/>
                          <a:cs typeface="Avenir"/>
                          <a:sym typeface="Avenir"/>
                          <a:hlinkClick r:id="rId1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#Emprendedores</a:t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POST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170" name="Google Shape;170;p21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71" name="Google Shape;171;p21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pic>
        <p:nvPicPr>
          <p:cNvPr descr="Imagen" id="176" name="Google Shape;176;p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4058775" y="236100"/>
            <a:ext cx="4339026" cy="43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oogle Shape;182;p22"/>
          <p:cNvGrpSpPr/>
          <p:nvPr/>
        </p:nvGrpSpPr>
        <p:grpSpPr>
          <a:xfrm>
            <a:off x="-2779" y="5059872"/>
            <a:ext cx="9149644" cy="83700"/>
            <a:chOff x="0" y="0"/>
            <a:chExt cx="9149644" cy="83700"/>
          </a:xfrm>
        </p:grpSpPr>
        <p:sp>
          <p:nvSpPr>
            <p:cNvPr id="183" name="Google Shape;183;p22"/>
            <p:cNvSpPr/>
            <p:nvPr/>
          </p:nvSpPr>
          <p:spPr>
            <a:xfrm>
              <a:off x="5489733" y="0"/>
              <a:ext cx="1830000" cy="83700"/>
            </a:xfrm>
            <a:prstGeom prst="rect">
              <a:avLst/>
            </a:prstGeom>
            <a:solidFill>
              <a:srgbClr val="7BC37B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7319644" y="0"/>
              <a:ext cx="1830000" cy="83700"/>
            </a:xfrm>
            <a:prstGeom prst="rect">
              <a:avLst/>
            </a:prstGeom>
            <a:solidFill>
              <a:srgbClr val="A9C233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5" name="Google Shape;185;p22"/>
            <p:cNvSpPr/>
            <p:nvPr/>
          </p:nvSpPr>
          <p:spPr>
            <a:xfrm>
              <a:off x="0" y="0"/>
              <a:ext cx="1830000" cy="83700"/>
            </a:xfrm>
            <a:prstGeom prst="rect">
              <a:avLst/>
            </a:prstGeom>
            <a:solidFill>
              <a:srgbClr val="F1524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3659822" y="0"/>
              <a:ext cx="1830000" cy="83700"/>
            </a:xfrm>
            <a:prstGeom prst="rect">
              <a:avLst/>
            </a:prstGeom>
            <a:solidFill>
              <a:srgbClr val="38ADD8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t/>
              </a:r>
              <a:endParaRPr b="0" i="0" sz="43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7" name="Google Shape;187;p22"/>
            <p:cNvSpPr/>
            <p:nvPr/>
          </p:nvSpPr>
          <p:spPr>
            <a:xfrm>
              <a:off x="1829911" y="0"/>
              <a:ext cx="1830000" cy="83700"/>
            </a:xfrm>
            <a:prstGeom prst="rect">
              <a:avLst/>
            </a:prstGeom>
            <a:solidFill>
              <a:srgbClr val="295CB7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300"/>
                <a:buFont typeface="Helvetica Neue"/>
                <a:buNone/>
              </a:pPr>
              <a:r>
                <a:rPr b="0" i="0" lang="en-US" sz="43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endParaRPr/>
            </a:p>
          </p:txBody>
        </p:sp>
      </p:grpSp>
      <p:graphicFrame>
        <p:nvGraphicFramePr>
          <p:cNvPr id="188" name="Google Shape;188;p22"/>
          <p:cNvGraphicFramePr/>
          <p:nvPr/>
        </p:nvGraphicFramePr>
        <p:xfrm>
          <a:off x="401450" y="776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{FDBEB4FB-812D-4047-B006-E708ACD1994C}</a:tableStyleId>
              </a:tblPr>
              <a:tblGrid>
                <a:gridCol w="823550"/>
                <a:gridCol w="2681375"/>
              </a:tblGrid>
              <a:tr h="528850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"/>
                        <a:buNone/>
                      </a:pPr>
                      <a:r>
                        <a:rPr b="1" lang="en-US"/>
                        <a:t>Martes</a:t>
                      </a:r>
                      <a:r>
                        <a:rPr b="1" lang="en-US"/>
                        <a:t> 19 de </a:t>
                      </a:r>
                      <a:r>
                        <a:rPr b="1" lang="en-US"/>
                        <a:t>Octubre </a:t>
                      </a:r>
                      <a:r>
                        <a:rPr b="1" lang="en-US"/>
                        <a:t>del 2021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498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Copy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 sz="1400" u="none" cap="none" strike="noStrike"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t/>
                      </a:r>
                      <a:endParaRPr>
                        <a:latin typeface="Exo Black"/>
                        <a:ea typeface="Exo Black"/>
                        <a:cs typeface="Exo Black"/>
                        <a:sym typeface="Exo Black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#´s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chemeClr val="accent2"/>
                        </a:solidFill>
                      </a:endParaRPr>
                    </a:p>
                  </a:txBody>
                  <a:tcPr marT="91425" marB="91425" marR="91425" marL="91425" anchor="ctr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14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Exo Black"/>
                        <a:buNone/>
                      </a:pPr>
                      <a:r>
                        <a:rPr lang="en-US" sz="1400" u="none" cap="none" strike="noStrike">
                          <a:latin typeface="Exo Black"/>
                          <a:ea typeface="Exo Black"/>
                          <a:cs typeface="Exo Black"/>
                          <a:sym typeface="Exo Black"/>
                        </a:rPr>
                        <a:t>Red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Exo"/>
                        <a:buNone/>
                      </a:pPr>
                      <a:r>
                        <a:rPr lang="en-US" sz="1200">
                          <a:latin typeface="Exo"/>
                          <a:ea typeface="Exo"/>
                          <a:cs typeface="Exo"/>
                          <a:sym typeface="Exo"/>
                        </a:rPr>
                        <a:t>HISTORIA</a:t>
                      </a:r>
                      <a:endParaRPr/>
                    </a:p>
                  </a:txBody>
                  <a:tcPr marT="91425" marB="91425" marR="91425" marL="91425">
                    <a:lnL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2C5EB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Imagen" id="189" name="Google Shape;18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100" y="4727525"/>
            <a:ext cx="934934" cy="2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0173" y="2410176"/>
            <a:ext cx="1218275" cy="216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0775" y="226117"/>
            <a:ext cx="1194326" cy="2123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9497" y="226063"/>
            <a:ext cx="1194334" cy="2123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9850" y="226085"/>
            <a:ext cx="1194332" cy="212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50188" y="226085"/>
            <a:ext cx="1194332" cy="212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85216" y="2410171"/>
            <a:ext cx="1218286" cy="2165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89511" y="2410171"/>
            <a:ext cx="1194331" cy="2123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69850" y="2423444"/>
            <a:ext cx="1194332" cy="212326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2"/>
          <p:cNvSpPr/>
          <p:nvPr/>
        </p:nvSpPr>
        <p:spPr>
          <a:xfrm>
            <a:off x="5432188" y="1030300"/>
            <a:ext cx="934800" cy="847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*Sticker pregunta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A)No los toleras 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B)Te permites tomar algunos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C)No te molesta tomarlos</a:t>
            </a:r>
            <a:endParaRPr sz="500"/>
          </a:p>
        </p:txBody>
      </p:sp>
      <p:sp>
        <p:nvSpPr>
          <p:cNvPr id="199" name="Google Shape;199;p22"/>
          <p:cNvSpPr/>
          <p:nvPr/>
        </p:nvSpPr>
        <p:spPr>
          <a:xfrm>
            <a:off x="6699600" y="1030300"/>
            <a:ext cx="934800" cy="847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*Sticker pregunta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A)Mayor certeza, rendimientos bajos 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B)Variaciones a corto plazo, rendimientos a mediano plazo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C) Variaciones grandes para obtener rentabilidad elevada</a:t>
            </a:r>
            <a:endParaRPr sz="500"/>
          </a:p>
        </p:txBody>
      </p:sp>
      <p:sp>
        <p:nvSpPr>
          <p:cNvPr id="200" name="Google Shape;200;p22"/>
          <p:cNvSpPr/>
          <p:nvPr/>
        </p:nvSpPr>
        <p:spPr>
          <a:xfrm>
            <a:off x="7967013" y="1030300"/>
            <a:ext cx="934800" cy="847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*Sticker pregunta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A)Sientes inseguridad hacia futuros ingresos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B)Siente seguridad hacia ingresos estables</a:t>
            </a:r>
            <a:endParaRPr sz="5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"/>
              <a:t>C) Si hay pérdidas, crees recuperarte a largo plazo</a:t>
            </a:r>
            <a:endParaRPr sz="500"/>
          </a:p>
        </p:txBody>
      </p:sp>
      <p:sp>
        <p:nvSpPr>
          <p:cNvPr id="201" name="Google Shape;201;p22"/>
          <p:cNvSpPr/>
          <p:nvPr/>
        </p:nvSpPr>
        <p:spPr>
          <a:xfrm rot="-5400000">
            <a:off x="7748950" y="3405500"/>
            <a:ext cx="761100" cy="1752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*Sticker medidor</a:t>
            </a:r>
            <a:endParaRPr sz="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/>
              <a:t>💰</a:t>
            </a:r>
            <a:endParaRPr sz="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1A9988"/>
      </a:lt1>
      <a:dk2>
        <a:srgbClr val="A7A7A7"/>
      </a:dk2>
      <a:lt2>
        <a:srgbClr val="535353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