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Raleway"/>
      <p:regular r:id="rId30"/>
      <p:bold r:id="rId31"/>
      <p:italic r:id="rId32"/>
      <p:boldItalic r:id="rId33"/>
    </p:embeddedFont>
    <p:embeddedFont>
      <p:font typeface="Lato"/>
      <p:regular r:id="rId34"/>
      <p:bold r:id="rId35"/>
      <p:italic r:id="rId36"/>
      <p:boldItalic r:id="rId37"/>
    </p:embeddedFont>
    <p:embeddedFont>
      <p:font typeface="Exo Black"/>
      <p:bold r:id="rId38"/>
      <p:boldItalic r:id="rId39"/>
    </p:embeddedFont>
    <p:embeddedFont>
      <p:font typeface="Helvetica Neue"/>
      <p:regular r:id="rId40"/>
      <p:bold r:id="rId41"/>
      <p:italic r:id="rId42"/>
      <p:boldItalic r:id="rId43"/>
    </p:embeddedFont>
    <p:embeddedFont>
      <p:font typeface="Exo"/>
      <p:bold r:id="rId44"/>
      <p:boldItalic r:id="rId45"/>
    </p:embeddedFont>
    <p:embeddedFont>
      <p:font typeface="Source Sans Pro"/>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2B47407-1F42-43EF-8D31-CB6C980092A0}">
  <a:tblStyle styleId="{32B47407-1F42-43EF-8D31-CB6C980092A0}"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42" Type="http://schemas.openxmlformats.org/officeDocument/2006/relationships/font" Target="fonts/HelveticaNeue-italic.fntdata"/><Relationship Id="rId41" Type="http://schemas.openxmlformats.org/officeDocument/2006/relationships/font" Target="fonts/HelveticaNeue-bold.fntdata"/><Relationship Id="rId44" Type="http://schemas.openxmlformats.org/officeDocument/2006/relationships/font" Target="fonts/Exo-bold.fntdata"/><Relationship Id="rId43" Type="http://schemas.openxmlformats.org/officeDocument/2006/relationships/font" Target="fonts/HelveticaNeue-boldItalic.fntdata"/><Relationship Id="rId46" Type="http://schemas.openxmlformats.org/officeDocument/2006/relationships/font" Target="fonts/SourceSansPro-regular.fntdata"/><Relationship Id="rId45" Type="http://schemas.openxmlformats.org/officeDocument/2006/relationships/font" Target="fonts/Exo-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SourceSansPro-italic.fntdata"/><Relationship Id="rId47" Type="http://schemas.openxmlformats.org/officeDocument/2006/relationships/font" Target="fonts/SourceSansPro-bold.fntdata"/><Relationship Id="rId49" Type="http://schemas.openxmlformats.org/officeDocument/2006/relationships/font" Target="fonts/SourceSansPr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bold.fntdata"/><Relationship Id="rId30" Type="http://schemas.openxmlformats.org/officeDocument/2006/relationships/font" Target="fonts/Raleway-regular.fntdata"/><Relationship Id="rId33" Type="http://schemas.openxmlformats.org/officeDocument/2006/relationships/font" Target="fonts/Raleway-boldItalic.fntdata"/><Relationship Id="rId32" Type="http://schemas.openxmlformats.org/officeDocument/2006/relationships/font" Target="fonts/Raleway-italic.fntdata"/><Relationship Id="rId35" Type="http://schemas.openxmlformats.org/officeDocument/2006/relationships/font" Target="fonts/Lato-bold.fntdata"/><Relationship Id="rId34" Type="http://schemas.openxmlformats.org/officeDocument/2006/relationships/font" Target="fonts/Lato-regular.fntdata"/><Relationship Id="rId37" Type="http://schemas.openxmlformats.org/officeDocument/2006/relationships/font" Target="fonts/Lato-boldItalic.fntdata"/><Relationship Id="rId36" Type="http://schemas.openxmlformats.org/officeDocument/2006/relationships/font" Target="fonts/Lato-italic.fntdata"/><Relationship Id="rId39" Type="http://schemas.openxmlformats.org/officeDocument/2006/relationships/font" Target="fonts/ExoBlack-boldItalic.fntdata"/><Relationship Id="rId38" Type="http://schemas.openxmlformats.org/officeDocument/2006/relationships/font" Target="fonts/ExoBlack-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0bb6623b9f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g10bb6623b9f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10089c7e7c6_0_7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g10089c7e7c6_0_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10089c7e7c6_0_8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g10089c7e7c6_0_8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d4699e53bb_0_16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gd4699e53bb_0_1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0089c7e7c6_0_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0089c7e7c6_0_9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0089c7e7c6_0_1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g10089c7e7c6_0_1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10089c7e7c6_0_12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g10089c7e7c6_0_1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10089c7e7c6_0_13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g10089c7e7c6_0_1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10d73aa7fd2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4" name="Google Shape;314;g10d73aa7fd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10d73aa7fd2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10d73aa7fd2_0_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10d73aa7fd2_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8" name="Google Shape;348;g10d73aa7fd2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14ec1aa1a3_0_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114ec1aa1a3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10d73aa7fd2_0_4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g10d73aa7fd2_0_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10d73aa7fd2_0_5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g10d73aa7fd2_0_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10d73aa7fd2_0_13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5" name="Google Shape;395;g10d73aa7fd2_0_1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10d73aa7fd2_0_1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10d73aa7fd2_0_15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10d73aa7fd2_0_16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4" name="Google Shape;424;g10d73aa7fd2_0_16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14ec1aa1a3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114ec1aa1a3_0_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14ec1aa1a3_0_2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g114ec1aa1a3_0_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114ec1aa1a3_0_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g114ec1aa1a3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14ec1aa1a3_0_5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g114ec1aa1a3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d4699e53bb_0_13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gd4699e53bb_0_1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0089c7e7c6_0_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10089c7e7c6_0_4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0089c7e7c6_0_6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g10089c7e7c6_0_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0.png"/><Relationship Id="rId6" Type="http://schemas.openxmlformats.org/officeDocument/2006/relationships/image" Target="../media/image4.pn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Htv3_O-yrEPOzhFBgC3Lz47JdpVVH-BU/view" TargetMode="External"/><Relationship Id="rId14" Type="http://schemas.openxmlformats.org/officeDocument/2006/relationships/image" Target="../media/image7.png"/><Relationship Id="rId16" Type="http://schemas.openxmlformats.org/officeDocument/2006/relationships/image" Target="../media/image5.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6.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 Id="rId4" Type="http://schemas.openxmlformats.org/officeDocument/2006/relationships/image" Target="../media/image12.jpg"/><Relationship Id="rId5" Type="http://schemas.openxmlformats.org/officeDocument/2006/relationships/image" Target="../media/image7.png"/></Relationships>
</file>

<file path=ppt/slides/_rels/slide1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8.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4.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2.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9.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jpg"/><Relationship Id="rId4" Type="http://schemas.openxmlformats.org/officeDocument/2006/relationships/image" Target="../media/image23.jpg"/><Relationship Id="rId5" Type="http://schemas.openxmlformats.org/officeDocument/2006/relationships/image" Target="../media/image31.jpg"/><Relationship Id="rId6" Type="http://schemas.openxmlformats.org/officeDocument/2006/relationships/image" Target="../media/image26.jpg"/><Relationship Id="rId7" Type="http://schemas.openxmlformats.org/officeDocument/2006/relationships/image" Target="../media/image14.png"/></Relationships>
</file>

<file path=ppt/slides/_rels/slide1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7.jpg"/><Relationship Id="rId14" Type="http://schemas.openxmlformats.org/officeDocument/2006/relationships/image" Target="../media/image14.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Q_jwO4QLonzgoJ4RPvepoWFKDXxBX0p2/view" TargetMode="External"/><Relationship Id="rId14" Type="http://schemas.openxmlformats.org/officeDocument/2006/relationships/image" Target="../media/image14.png"/><Relationship Id="rId16" Type="http://schemas.openxmlformats.org/officeDocument/2006/relationships/image" Target="../media/image19.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9.jpg"/><Relationship Id="rId5" Type="http://schemas.openxmlformats.org/officeDocument/2006/relationships/image" Target="../media/image8.jpg"/></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2.jpg"/><Relationship Id="rId14" Type="http://schemas.openxmlformats.org/officeDocument/2006/relationships/image" Target="../media/image14.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4.jpg"/><Relationship Id="rId14" Type="http://schemas.openxmlformats.org/officeDocument/2006/relationships/image" Target="../media/image14.png"/><Relationship Id="rId17" Type="http://schemas.openxmlformats.org/officeDocument/2006/relationships/image" Target="../media/image37.jpg"/><Relationship Id="rId16" Type="http://schemas.openxmlformats.org/officeDocument/2006/relationships/image" Target="../media/image36.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0.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5.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8.jpg"/><Relationship Id="rId14" Type="http://schemas.openxmlformats.org/officeDocument/2006/relationships/image" Target="../media/image1.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tW7cmYV3XQY3tE6w0e23asNWHsun5xAN/view" TargetMode="External"/><Relationship Id="rId14" Type="http://schemas.openxmlformats.org/officeDocument/2006/relationships/image" Target="../media/image1.png"/><Relationship Id="rId16" Type="http://schemas.openxmlformats.org/officeDocument/2006/relationships/image" Target="../media/image6.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7.jpg"/><Relationship Id="rId14" Type="http://schemas.openxmlformats.org/officeDocument/2006/relationships/image" Target="../media/image1.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0.jpg"/><Relationship Id="rId14" Type="http://schemas.openxmlformats.org/officeDocument/2006/relationships/image" Target="../media/image1.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5.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1.jpg"/><Relationship Id="rId14" Type="http://schemas.openxmlformats.org/officeDocument/2006/relationships/image" Target="../media/image7.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Marzo</a:t>
            </a:r>
            <a:r>
              <a:rPr lang="en-US" sz="2800">
                <a:solidFill>
                  <a:srgbClr val="737572"/>
                </a:solidFill>
                <a:latin typeface="Exo"/>
                <a:ea typeface="Exo"/>
                <a:cs typeface="Exo"/>
                <a:sym typeface="Exo"/>
              </a:rPr>
              <a:t>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427425" y="152400"/>
            <a:ext cx="2076342" cy="4838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graphicFrame>
        <p:nvGraphicFramePr>
          <p:cNvPr id="212" name="Google Shape;212;p23"/>
          <p:cNvGraphicFramePr/>
          <p:nvPr/>
        </p:nvGraphicFramePr>
        <p:xfrm>
          <a:off x="401450" y="439312"/>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12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Conoce nuestra página web, puedes encontrar nuestros servicios, clientes, blog, entre otras.</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 </a:t>
                      </a:r>
                      <a:r>
                        <a:rPr lang="en-US" sz="900">
                          <a:highlight>
                            <a:srgbClr val="FFFFFF"/>
                          </a:highlight>
                        </a:rPr>
                        <a:t>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13" name="Google Shape;213;p23"/>
          <p:cNvGrpSpPr/>
          <p:nvPr/>
        </p:nvGrpSpPr>
        <p:grpSpPr>
          <a:xfrm>
            <a:off x="-2779" y="5059872"/>
            <a:ext cx="9149644" cy="83700"/>
            <a:chOff x="0" y="0"/>
            <a:chExt cx="9149644" cy="83700"/>
          </a:xfrm>
        </p:grpSpPr>
        <p:sp>
          <p:nvSpPr>
            <p:cNvPr id="214" name="Google Shape;214;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5" name="Google Shape;215;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6" name="Google Shape;216;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7" name="Google Shape;217;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8" name="Google Shape;218;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19" name="Google Shape;219;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20" name="Google Shape;220;p23"/>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a:t>
            </a:r>
            <a:endParaRPr/>
          </a:p>
          <a:p>
            <a:pPr indent="0" lvl="0" marL="0" rtl="0" algn="l">
              <a:spcBef>
                <a:spcPts val="0"/>
              </a:spcBef>
              <a:spcAft>
                <a:spcPts val="0"/>
              </a:spcAft>
              <a:buNone/>
            </a:pPr>
            <a:r>
              <a:rPr lang="en-US"/>
              <a:t>FOTO: Pantalla con video bajando por la web</a:t>
            </a:r>
            <a:endParaRPr/>
          </a:p>
          <a:p>
            <a:pPr indent="0" lvl="0" marL="0" rtl="0" algn="l">
              <a:spcBef>
                <a:spcPts val="0"/>
              </a:spcBef>
              <a:spcAft>
                <a:spcPts val="0"/>
              </a:spcAft>
              <a:buNone/>
            </a:pPr>
            <a:r>
              <a:t/>
            </a:r>
            <a:endParaRPr/>
          </a:p>
        </p:txBody>
      </p:sp>
      <p:sp>
        <p:nvSpPr>
          <p:cNvPr id="221" name="Google Shape;221;p2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22" name="Google Shape;222;p23" title="FEB_05.mp4">
            <a:hlinkClick r:id="rId15"/>
          </p:cNvPr>
          <p:cNvPicPr preferRelativeResize="0"/>
          <p:nvPr/>
        </p:nvPicPr>
        <p:blipFill>
          <a:blip r:embed="rId16">
            <a:alphaModFix/>
          </a:blip>
          <a:stretch>
            <a:fillRect/>
          </a:stretch>
        </p:blipFill>
        <p:spPr>
          <a:xfrm>
            <a:off x="4832250" y="505700"/>
            <a:ext cx="3504924" cy="35049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1000"/>
                                        <p:tgtEl>
                                          <p:spTgt spid="2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graphicFrame>
        <p:nvGraphicFramePr>
          <p:cNvPr id="227" name="Google Shape;227;p24"/>
          <p:cNvGraphicFramePr/>
          <p:nvPr/>
        </p:nvGraphicFramePr>
        <p:xfrm>
          <a:off x="401450" y="246212"/>
          <a:ext cx="3000000" cy="3000000"/>
        </p:xfrm>
        <a:graphic>
          <a:graphicData uri="http://schemas.openxmlformats.org/drawingml/2006/table">
            <a:tbl>
              <a:tblPr>
                <a:noFill/>
                <a:tableStyleId>{32B47407-1F42-43EF-8D31-CB6C980092A0}</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13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La compañía está adaptando sus productos de software para crear una versión más corporativa del metaverso, un concepto promovido por el cofundador de Facebook, Mark Zuckerberg.</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La primera oferta, una versión del programa de conferencias y chat Teams de Microsoft que influye avatares digitales, se está probando ahora y estará lista a mitad de 2022. Los clientes podrán compartir archivos y funciones de Office, como presentaciones de PowerPoint, en el mundo virtual.</a:t>
                      </a:r>
                      <a:endParaRPr sz="1000">
                        <a:solidFill>
                          <a:srgbClr val="222222"/>
                        </a:solidFill>
                        <a:highlight>
                          <a:srgbClr val="FFFFFF"/>
                        </a:highlight>
                      </a:endParaRPr>
                    </a:p>
                    <a:p>
                      <a:pPr indent="0" lvl="0" marL="0" rtl="0" algn="l">
                        <a:lnSpc>
                          <a:spcPct val="100000"/>
                        </a:lnSpc>
                        <a:spcBef>
                          <a:spcPts val="1100"/>
                        </a:spcBef>
                        <a:spcAft>
                          <a:spcPts val="110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a:t>
                      </a:r>
                      <a:r>
                        <a:rPr lang="en-US" sz="1200">
                          <a:latin typeface="Exo"/>
                          <a:ea typeface="Exo"/>
                          <a:cs typeface="Exo"/>
                          <a:sym typeface="Exo"/>
                        </a:rPr>
                        <a:t>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28" name="Google Shape;228;p24"/>
          <p:cNvGrpSpPr/>
          <p:nvPr/>
        </p:nvGrpSpPr>
        <p:grpSpPr>
          <a:xfrm>
            <a:off x="-238076" y="5143497"/>
            <a:ext cx="9149644" cy="83700"/>
            <a:chOff x="0" y="0"/>
            <a:chExt cx="9149644" cy="83700"/>
          </a:xfrm>
        </p:grpSpPr>
        <p:sp>
          <p:nvSpPr>
            <p:cNvPr id="229" name="Google Shape;229;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0" name="Google Shape;230;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1" name="Google Shape;231;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2" name="Google Shape;232;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3" name="Google Shape;233;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34" name="Google Shape;234;p2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35" name="Google Shape;235;p24"/>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Microsoft planea su propio Metaverso</a:t>
            </a:r>
            <a:endParaRPr/>
          </a:p>
          <a:p>
            <a:pPr indent="0" lvl="0" marL="0" rtl="0" algn="l">
              <a:spcBef>
                <a:spcPts val="0"/>
              </a:spcBef>
              <a:spcAft>
                <a:spcPts val="0"/>
              </a:spcAft>
              <a:buNone/>
            </a:pPr>
            <a:r>
              <a:rPr lang="en-US"/>
              <a:t>ILUSTRACIÓN: Pantalla laptop con logo de microsoft y poner alrededor logos de metaverso, powerpoint y excel</a:t>
            </a:r>
            <a:endParaRPr/>
          </a:p>
          <a:p>
            <a:pPr indent="0" lvl="0" marL="0" rtl="0" algn="l">
              <a:spcBef>
                <a:spcPts val="0"/>
              </a:spcBef>
              <a:spcAft>
                <a:spcPts val="0"/>
              </a:spcAft>
              <a:buNone/>
            </a:pPr>
            <a:r>
              <a:t/>
            </a:r>
            <a:endParaRPr/>
          </a:p>
        </p:txBody>
      </p:sp>
      <p:sp>
        <p:nvSpPr>
          <p:cNvPr id="236" name="Google Shape;236;p2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237" name="Google Shape;237;p24"/>
          <p:cNvPicPr preferRelativeResize="0"/>
          <p:nvPr/>
        </p:nvPicPr>
        <p:blipFill>
          <a:blip r:embed="rId15">
            <a:alphaModFix/>
          </a:blip>
          <a:stretch>
            <a:fillRect/>
          </a:stretch>
        </p:blipFill>
        <p:spPr>
          <a:xfrm>
            <a:off x="4827600" y="482300"/>
            <a:ext cx="3466149" cy="34661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25"/>
          <p:cNvPicPr preferRelativeResize="0"/>
          <p:nvPr/>
        </p:nvPicPr>
        <p:blipFill>
          <a:blip r:embed="rId3">
            <a:alphaModFix/>
          </a:blip>
          <a:stretch>
            <a:fillRect/>
          </a:stretch>
        </p:blipFill>
        <p:spPr>
          <a:xfrm>
            <a:off x="4350975" y="439188"/>
            <a:ext cx="2152775" cy="3827155"/>
          </a:xfrm>
          <a:prstGeom prst="rect">
            <a:avLst/>
          </a:prstGeom>
          <a:noFill/>
          <a:ln>
            <a:noFill/>
          </a:ln>
        </p:spPr>
      </p:pic>
      <p:pic>
        <p:nvPicPr>
          <p:cNvPr id="243" name="Google Shape;243;p25"/>
          <p:cNvPicPr preferRelativeResize="0"/>
          <p:nvPr/>
        </p:nvPicPr>
        <p:blipFill>
          <a:blip r:embed="rId4">
            <a:alphaModFix/>
          </a:blip>
          <a:stretch>
            <a:fillRect/>
          </a:stretch>
        </p:blipFill>
        <p:spPr>
          <a:xfrm>
            <a:off x="6656148" y="439188"/>
            <a:ext cx="2152777" cy="3827160"/>
          </a:xfrm>
          <a:prstGeom prst="rect">
            <a:avLst/>
          </a:prstGeom>
          <a:noFill/>
          <a:ln>
            <a:noFill/>
          </a:ln>
        </p:spPr>
      </p:pic>
      <p:grpSp>
        <p:nvGrpSpPr>
          <p:cNvPr id="244" name="Google Shape;244;p25"/>
          <p:cNvGrpSpPr/>
          <p:nvPr/>
        </p:nvGrpSpPr>
        <p:grpSpPr>
          <a:xfrm>
            <a:off x="-2779" y="5059872"/>
            <a:ext cx="9149644" cy="83700"/>
            <a:chOff x="0" y="0"/>
            <a:chExt cx="9149644" cy="83700"/>
          </a:xfrm>
        </p:grpSpPr>
        <p:sp>
          <p:nvSpPr>
            <p:cNvPr id="245" name="Google Shape;245;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6" name="Google Shape;246;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7" name="Google Shape;247;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8" name="Google Shape;248;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9" name="Google Shape;249;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50" name="Google Shape;250;p25"/>
          <p:cNvGraphicFramePr/>
          <p:nvPr/>
        </p:nvGraphicFramePr>
        <p:xfrm>
          <a:off x="401450" y="776300"/>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15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51" name="Google Shape;251;p25"/>
          <p:cNvPicPr preferRelativeResize="0"/>
          <p:nvPr/>
        </p:nvPicPr>
        <p:blipFill rotWithShape="1">
          <a:blip r:embed="rId5">
            <a:alphaModFix/>
          </a:blip>
          <a:srcRect b="0" l="0" r="0" t="0"/>
          <a:stretch/>
        </p:blipFill>
        <p:spPr>
          <a:xfrm>
            <a:off x="8073100" y="4727525"/>
            <a:ext cx="934934" cy="23651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graphicFrame>
        <p:nvGraphicFramePr>
          <p:cNvPr id="256" name="Google Shape;256;p26"/>
          <p:cNvGraphicFramePr/>
          <p:nvPr/>
        </p:nvGraphicFramePr>
        <p:xfrm>
          <a:off x="401450" y="255087"/>
          <a:ext cx="3000000" cy="3000000"/>
        </p:xfrm>
        <a:graphic>
          <a:graphicData uri="http://schemas.openxmlformats.org/drawingml/2006/table">
            <a:tbl>
              <a:tblPr>
                <a:noFill/>
                <a:tableStyleId>{32B47407-1F42-43EF-8D31-CB6C980092A0}</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16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rgbClr val="222222"/>
                          </a:solidFill>
                          <a:highlight>
                            <a:srgbClr val="FFFFFF"/>
                          </a:highlight>
                        </a:rPr>
                        <a:t>El acto de amor más grande que puedes hacer es proteger a tus seres queridos para el futuro inesperado.</a:t>
                      </a:r>
                      <a:endParaRPr sz="1100">
                        <a:solidFill>
                          <a:srgbClr val="222222"/>
                        </a:solidFill>
                        <a:highlight>
                          <a:srgbClr val="FFFFFF"/>
                        </a:highlight>
                      </a:endParaRPr>
                    </a:p>
                    <a:p>
                      <a:pPr indent="0" lvl="0" marL="0" rtl="0" algn="l">
                        <a:lnSpc>
                          <a:spcPct val="115000"/>
                        </a:lnSpc>
                        <a:spcBef>
                          <a:spcPts val="0"/>
                        </a:spcBef>
                        <a:spcAft>
                          <a:spcPts val="0"/>
                        </a:spcAft>
                        <a:buNone/>
                      </a:pPr>
                      <a:r>
                        <a:t/>
                      </a:r>
                      <a:endParaRPr sz="1100">
                        <a:solidFill>
                          <a:srgbClr val="222222"/>
                        </a:solidFill>
                        <a:highlight>
                          <a:srgbClr val="FFFFFF"/>
                        </a:highlight>
                      </a:endParaRPr>
                    </a:p>
                    <a:p>
                      <a:pPr indent="0" lvl="0" marL="0" rtl="0" algn="l">
                        <a:lnSpc>
                          <a:spcPct val="115000"/>
                        </a:lnSpc>
                        <a:spcBef>
                          <a:spcPts val="0"/>
                        </a:spcBef>
                        <a:spcAft>
                          <a:spcPts val="0"/>
                        </a:spcAft>
                        <a:buNone/>
                      </a:pPr>
                      <a:r>
                        <a:rPr lang="en-US" sz="1100">
                          <a:solidFill>
                            <a:srgbClr val="454545"/>
                          </a:solidFill>
                          <a:highlight>
                            <a:srgbClr val="FFFFFF"/>
                          </a:highlight>
                        </a:rPr>
                        <a:t>Pide una asesoría financiera sin costo y cotizamos el seguro de vida con varias aseguradoras para encontrar el más que más se adáptate a tus necesidades. </a:t>
                      </a:r>
                      <a:endParaRPr sz="1100">
                        <a:solidFill>
                          <a:srgbClr val="222222"/>
                        </a:solidFill>
                        <a:highlight>
                          <a:srgbClr val="FFFFFF"/>
                        </a:highlight>
                      </a:endParaRPr>
                    </a:p>
                    <a:p>
                      <a:pPr indent="0" lvl="0" marL="0" rtl="0" algn="l">
                        <a:lnSpc>
                          <a:spcPct val="115000"/>
                        </a:lnSpc>
                        <a:spcBef>
                          <a:spcPts val="0"/>
                        </a:spcBef>
                        <a:spcAft>
                          <a:spcPts val="0"/>
                        </a:spcAft>
                        <a:buNone/>
                      </a:pPr>
                      <a:r>
                        <a:t/>
                      </a:r>
                      <a:endParaRPr sz="1100">
                        <a:solidFill>
                          <a:srgbClr val="222222"/>
                        </a:solidFill>
                        <a:highlight>
                          <a:srgbClr val="FFFFFF"/>
                        </a:highlight>
                      </a:endParaRPr>
                    </a:p>
                    <a:p>
                      <a:pPr indent="0" lvl="0" marL="0" rtl="0" algn="l">
                        <a:lnSpc>
                          <a:spcPct val="115000"/>
                        </a:lnSpc>
                        <a:spcBef>
                          <a:spcPts val="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57" name="Google Shape;257;p26"/>
          <p:cNvGrpSpPr/>
          <p:nvPr/>
        </p:nvGrpSpPr>
        <p:grpSpPr>
          <a:xfrm>
            <a:off x="-2779" y="5059872"/>
            <a:ext cx="9149644" cy="83700"/>
            <a:chOff x="0" y="0"/>
            <a:chExt cx="9149644" cy="83700"/>
          </a:xfrm>
        </p:grpSpPr>
        <p:sp>
          <p:nvSpPr>
            <p:cNvPr id="258" name="Google Shape;258;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9" name="Google Shape;259;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0" name="Google Shape;260;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1" name="Google Shape;261;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2" name="Google Shape;262;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63" name="Google Shape;263;p2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64" name="Google Shape;264;p2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Seguro de Vida</a:t>
            </a:r>
            <a:endParaRPr/>
          </a:p>
          <a:p>
            <a:pPr indent="0" lvl="0" marL="0" rtl="0" algn="l">
              <a:spcBef>
                <a:spcPts val="0"/>
              </a:spcBef>
              <a:spcAft>
                <a:spcPts val="0"/>
              </a:spcAft>
              <a:buNone/>
            </a:pPr>
            <a:r>
              <a:rPr lang="en-US"/>
              <a:t>Internacional.</a:t>
            </a:r>
            <a:endParaRPr/>
          </a:p>
          <a:p>
            <a:pPr indent="0" lvl="0" marL="0" rtl="0" algn="l">
              <a:spcBef>
                <a:spcPts val="0"/>
              </a:spcBef>
              <a:spcAft>
                <a:spcPts val="0"/>
              </a:spcAft>
              <a:buNone/>
            </a:pPr>
            <a:r>
              <a:rPr lang="en-US"/>
              <a:t>FOTO: PERSONAS abrazadas</a:t>
            </a:r>
            <a:endParaRPr/>
          </a:p>
        </p:txBody>
      </p:sp>
      <p:sp>
        <p:nvSpPr>
          <p:cNvPr id="265" name="Google Shape;265;p2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66" name="Google Shape;266;p26"/>
          <p:cNvPicPr preferRelativeResize="0"/>
          <p:nvPr/>
        </p:nvPicPr>
        <p:blipFill>
          <a:blip r:embed="rId15">
            <a:alphaModFix/>
          </a:blip>
          <a:stretch>
            <a:fillRect/>
          </a:stretch>
        </p:blipFill>
        <p:spPr>
          <a:xfrm>
            <a:off x="4832800" y="482275"/>
            <a:ext cx="3504924" cy="35049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graphicFrame>
        <p:nvGraphicFramePr>
          <p:cNvPr id="271" name="Google Shape;271;p27"/>
          <p:cNvGraphicFramePr/>
          <p:nvPr/>
        </p:nvGraphicFramePr>
        <p:xfrm>
          <a:off x="405475" y="178550"/>
          <a:ext cx="3000000" cy="3000000"/>
        </p:xfrm>
        <a:graphic>
          <a:graphicData uri="http://schemas.openxmlformats.org/drawingml/2006/table">
            <a:tbl>
              <a:tblPr>
                <a:noFill/>
                <a:tableStyleId>{32B47407-1F42-43EF-8D31-CB6C980092A0}</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17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En KNG nos dedicamos a buscar, al mercado internacional, opciones de renta fija de 7% al 12% en USD/EUR/GBP.</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Realizamos una larga investigación de due-diligence para conocer a las empresas y filtrar opciones con nuestro estricto criterio.</a:t>
                      </a:r>
                      <a:endParaRPr sz="900">
                        <a:highlight>
                          <a:srgbClr val="FFFFFF"/>
                        </a:highlight>
                      </a:endParaRPr>
                    </a:p>
                    <a:p>
                      <a:pPr indent="0" lvl="0" marL="0" marR="38100" rtl="0" algn="l">
                        <a:lnSpc>
                          <a:spcPct val="128571"/>
                        </a:lnSpc>
                        <a:spcBef>
                          <a:spcPts val="0"/>
                        </a:spcBef>
                        <a:spcAft>
                          <a:spcPts val="0"/>
                        </a:spcAft>
                        <a:buNone/>
                      </a:pPr>
                      <a:r>
                        <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Así podemos ofrecer la opciones más seguras de menor riesgo con el cupón anual de interés más atractivo. </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72" name="Google Shape;272;p27"/>
          <p:cNvGrpSpPr/>
          <p:nvPr/>
        </p:nvGrpSpPr>
        <p:grpSpPr>
          <a:xfrm>
            <a:off x="-2779" y="5059872"/>
            <a:ext cx="9149644" cy="83700"/>
            <a:chOff x="0" y="0"/>
            <a:chExt cx="9149644" cy="83700"/>
          </a:xfrm>
        </p:grpSpPr>
        <p:sp>
          <p:nvSpPr>
            <p:cNvPr id="273" name="Google Shape;273;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4" name="Google Shape;274;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5" name="Google Shape;275;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6" name="Google Shape;276;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7" name="Google Shape;277;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78" name="Google Shape;278;p2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79" name="Google Shape;279;p2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280" name="Google Shape;280;p27"/>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a:t>
            </a:r>
            <a:r>
              <a:rPr lang="en-US"/>
              <a:t> Ingresos sobre patrimonios en inversiones de bajo riesgo</a:t>
            </a:r>
            <a:endParaRPr/>
          </a:p>
          <a:p>
            <a:pPr indent="0" lvl="0" marL="0" rtl="0" algn="l">
              <a:spcBef>
                <a:spcPts val="0"/>
              </a:spcBef>
              <a:spcAft>
                <a:spcPts val="0"/>
              </a:spcAft>
              <a:buNone/>
            </a:pPr>
            <a:r>
              <a:rPr lang="en-US"/>
              <a:t>FOTO: Pareja usando laptop</a:t>
            </a:r>
            <a:endParaRPr/>
          </a:p>
          <a:p>
            <a:pPr indent="0" lvl="0" marL="0" rtl="0" algn="l">
              <a:spcBef>
                <a:spcPts val="0"/>
              </a:spcBef>
              <a:spcAft>
                <a:spcPts val="0"/>
              </a:spcAft>
              <a:buNone/>
            </a:pPr>
            <a:r>
              <a:t/>
            </a:r>
            <a:endParaRPr/>
          </a:p>
        </p:txBody>
      </p:sp>
      <p:pic>
        <p:nvPicPr>
          <p:cNvPr id="281" name="Google Shape;281;p27"/>
          <p:cNvPicPr preferRelativeResize="0"/>
          <p:nvPr/>
        </p:nvPicPr>
        <p:blipFill>
          <a:blip r:embed="rId15">
            <a:alphaModFix/>
          </a:blip>
          <a:stretch>
            <a:fillRect/>
          </a:stretch>
        </p:blipFill>
        <p:spPr>
          <a:xfrm>
            <a:off x="4822375" y="513550"/>
            <a:ext cx="3486624" cy="34866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graphicFrame>
        <p:nvGraphicFramePr>
          <p:cNvPr id="286" name="Google Shape;286;p28"/>
          <p:cNvGraphicFramePr/>
          <p:nvPr/>
        </p:nvGraphicFramePr>
        <p:xfrm>
          <a:off x="401450" y="439312"/>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19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Como broker internacional de más de 100 instituciones financieros que incluye bancos de inversión, aseguradoras, casas de bolsas, plataformas de inversión, fondos de inversión, emisores de bonos corporativos, fideicomisos. Visita nuestro página Web para ver la extensa lista de nuestras alianzas.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7" name="Google Shape;287;p28"/>
          <p:cNvGrpSpPr/>
          <p:nvPr/>
        </p:nvGrpSpPr>
        <p:grpSpPr>
          <a:xfrm>
            <a:off x="-2779" y="5059872"/>
            <a:ext cx="9149644" cy="83700"/>
            <a:chOff x="0" y="0"/>
            <a:chExt cx="9149644" cy="83700"/>
          </a:xfrm>
        </p:grpSpPr>
        <p:sp>
          <p:nvSpPr>
            <p:cNvPr id="288" name="Google Shape;288;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9" name="Google Shape;289;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0" name="Google Shape;290;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1" name="Google Shape;291;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2" name="Google Shape;292;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93" name="Google Shape;293;p2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94" name="Google Shape;294;p28"/>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Empresas con las que trabajamos</a:t>
            </a:r>
            <a:endParaRPr/>
          </a:p>
          <a:p>
            <a:pPr indent="0" lvl="0" marL="0" rtl="0" algn="l">
              <a:spcBef>
                <a:spcPts val="0"/>
              </a:spcBef>
              <a:spcAft>
                <a:spcPts val="0"/>
              </a:spcAft>
              <a:buNone/>
            </a:pPr>
            <a:r>
              <a:rPr lang="en-US"/>
              <a:t>ILUSTRACIÓN: LAPTOP EMPRESAS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95" name="Google Shape;295;p2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96" name="Google Shape;296;p28"/>
          <p:cNvPicPr preferRelativeResize="0"/>
          <p:nvPr/>
        </p:nvPicPr>
        <p:blipFill>
          <a:blip r:embed="rId15">
            <a:alphaModFix/>
          </a:blip>
          <a:stretch>
            <a:fillRect/>
          </a:stretch>
        </p:blipFill>
        <p:spPr>
          <a:xfrm>
            <a:off x="4832800" y="555250"/>
            <a:ext cx="3504924" cy="35049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graphicFrame>
        <p:nvGraphicFramePr>
          <p:cNvPr id="301" name="Google Shape;301;p29"/>
          <p:cNvGraphicFramePr/>
          <p:nvPr/>
        </p:nvGraphicFramePr>
        <p:xfrm>
          <a:off x="401450" y="292450"/>
          <a:ext cx="3000000" cy="3000000"/>
        </p:xfrm>
        <a:graphic>
          <a:graphicData uri="http://schemas.openxmlformats.org/drawingml/2006/table">
            <a:tbl>
              <a:tblPr>
                <a:noFill/>
                <a:tableStyleId>{32B47407-1F42-43EF-8D31-CB6C980092A0}</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20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100">
                          <a:solidFill>
                            <a:srgbClr val="222222"/>
                          </a:solidFill>
                          <a:highlight>
                            <a:srgbClr val="FFFFFF"/>
                          </a:highlight>
                        </a:rPr>
                        <a:t>Sabías que para comprar un IPhone, en Suiza hay que trabajar 5 días, en España 16, en Brasil 40, en México 54, en Cuba 2 años, y en Venezuela 57 años. </a:t>
                      </a:r>
                      <a:endParaRPr sz="1100">
                        <a:solidFill>
                          <a:srgbClr val="222222"/>
                        </a:solidFill>
                        <a:highlight>
                          <a:srgbClr val="FFFFFF"/>
                        </a:highlight>
                      </a:endParaRPr>
                    </a:p>
                    <a:p>
                      <a:pPr indent="0" lvl="0" marL="0" rtl="0" algn="l">
                        <a:lnSpc>
                          <a:spcPct val="100000"/>
                        </a:lnSpc>
                        <a:spcBef>
                          <a:spcPts val="1100"/>
                        </a:spcBef>
                        <a:spcAft>
                          <a:spcPts val="0"/>
                        </a:spcAft>
                        <a:buNone/>
                      </a:pPr>
                      <a:r>
                        <a:rPr lang="en-US" sz="1100">
                          <a:solidFill>
                            <a:srgbClr val="222222"/>
                          </a:solidFill>
                          <a:highlight>
                            <a:srgbClr val="FFFFFF"/>
                          </a:highlight>
                        </a:rPr>
                        <a:t>¿Qué estás comprando con tu tiempo?</a:t>
                      </a:r>
                      <a:endParaRPr sz="11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02" name="Google Shape;302;p29"/>
          <p:cNvGrpSpPr/>
          <p:nvPr/>
        </p:nvGrpSpPr>
        <p:grpSpPr>
          <a:xfrm>
            <a:off x="-238076" y="5143497"/>
            <a:ext cx="9149644" cy="83700"/>
            <a:chOff x="0" y="0"/>
            <a:chExt cx="9149644" cy="83700"/>
          </a:xfrm>
        </p:grpSpPr>
        <p:sp>
          <p:nvSpPr>
            <p:cNvPr id="303" name="Google Shape;303;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4" name="Google Shape;304;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5" name="Google Shape;305;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6" name="Google Shape;306;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7" name="Google Shape;307;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08" name="Google Shape;308;p2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09" name="Google Shape;309;p2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10" name="Google Shape;310;p29"/>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Sabías que…</a:t>
            </a:r>
            <a:endParaRPr/>
          </a:p>
          <a:p>
            <a:pPr indent="0" lvl="0" marL="0" rtl="0" algn="l">
              <a:spcBef>
                <a:spcPts val="0"/>
              </a:spcBef>
              <a:spcAft>
                <a:spcPts val="0"/>
              </a:spcAft>
              <a:buNone/>
            </a:pPr>
            <a:r>
              <a:rPr lang="en-US"/>
              <a:t>FOTO: IPhone</a:t>
            </a:r>
            <a:endParaRPr/>
          </a:p>
          <a:p>
            <a:pPr indent="0" lvl="0" marL="0" rtl="0" algn="l">
              <a:spcBef>
                <a:spcPts val="0"/>
              </a:spcBef>
              <a:spcAft>
                <a:spcPts val="0"/>
              </a:spcAft>
              <a:buNone/>
            </a:pPr>
            <a:r>
              <a:t/>
            </a:r>
            <a:endParaRPr/>
          </a:p>
        </p:txBody>
      </p:sp>
      <p:pic>
        <p:nvPicPr>
          <p:cNvPr id="311" name="Google Shape;311;p29"/>
          <p:cNvPicPr preferRelativeResize="0"/>
          <p:nvPr/>
        </p:nvPicPr>
        <p:blipFill>
          <a:blip r:embed="rId15">
            <a:alphaModFix/>
          </a:blip>
          <a:stretch>
            <a:fillRect/>
          </a:stretch>
        </p:blipFill>
        <p:spPr>
          <a:xfrm>
            <a:off x="4817175" y="477050"/>
            <a:ext cx="3504924" cy="35049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30"/>
          <p:cNvPicPr preferRelativeResize="0"/>
          <p:nvPr/>
        </p:nvPicPr>
        <p:blipFill>
          <a:blip r:embed="rId3">
            <a:alphaModFix/>
          </a:blip>
          <a:stretch>
            <a:fillRect/>
          </a:stretch>
        </p:blipFill>
        <p:spPr>
          <a:xfrm>
            <a:off x="4306772" y="163003"/>
            <a:ext cx="1320224" cy="2347128"/>
          </a:xfrm>
          <a:prstGeom prst="rect">
            <a:avLst/>
          </a:prstGeom>
          <a:noFill/>
          <a:ln>
            <a:noFill/>
          </a:ln>
        </p:spPr>
      </p:pic>
      <p:pic>
        <p:nvPicPr>
          <p:cNvPr id="317" name="Google Shape;317;p30"/>
          <p:cNvPicPr preferRelativeResize="0"/>
          <p:nvPr/>
        </p:nvPicPr>
        <p:blipFill>
          <a:blip r:embed="rId4">
            <a:alphaModFix/>
          </a:blip>
          <a:stretch>
            <a:fillRect/>
          </a:stretch>
        </p:blipFill>
        <p:spPr>
          <a:xfrm>
            <a:off x="5690450" y="163000"/>
            <a:ext cx="1320222" cy="2347075"/>
          </a:xfrm>
          <a:prstGeom prst="rect">
            <a:avLst/>
          </a:prstGeom>
          <a:noFill/>
          <a:ln>
            <a:noFill/>
          </a:ln>
        </p:spPr>
      </p:pic>
      <p:pic>
        <p:nvPicPr>
          <p:cNvPr id="318" name="Google Shape;318;p30"/>
          <p:cNvPicPr preferRelativeResize="0"/>
          <p:nvPr/>
        </p:nvPicPr>
        <p:blipFill>
          <a:blip r:embed="rId5">
            <a:alphaModFix/>
          </a:blip>
          <a:stretch>
            <a:fillRect/>
          </a:stretch>
        </p:blipFill>
        <p:spPr>
          <a:xfrm>
            <a:off x="7074125" y="163000"/>
            <a:ext cx="1320222" cy="2347075"/>
          </a:xfrm>
          <a:prstGeom prst="rect">
            <a:avLst/>
          </a:prstGeom>
          <a:noFill/>
          <a:ln>
            <a:noFill/>
          </a:ln>
        </p:spPr>
      </p:pic>
      <p:pic>
        <p:nvPicPr>
          <p:cNvPr id="319" name="Google Shape;319;p30"/>
          <p:cNvPicPr preferRelativeResize="0"/>
          <p:nvPr/>
        </p:nvPicPr>
        <p:blipFill>
          <a:blip r:embed="rId6">
            <a:alphaModFix/>
          </a:blip>
          <a:stretch>
            <a:fillRect/>
          </a:stretch>
        </p:blipFill>
        <p:spPr>
          <a:xfrm>
            <a:off x="4306775" y="2562738"/>
            <a:ext cx="1320222" cy="2347075"/>
          </a:xfrm>
          <a:prstGeom prst="rect">
            <a:avLst/>
          </a:prstGeom>
          <a:noFill/>
          <a:ln>
            <a:noFill/>
          </a:ln>
        </p:spPr>
      </p:pic>
      <p:grpSp>
        <p:nvGrpSpPr>
          <p:cNvPr id="320" name="Google Shape;320;p30"/>
          <p:cNvGrpSpPr/>
          <p:nvPr/>
        </p:nvGrpSpPr>
        <p:grpSpPr>
          <a:xfrm>
            <a:off x="-2779" y="5059872"/>
            <a:ext cx="9149644" cy="83700"/>
            <a:chOff x="0" y="0"/>
            <a:chExt cx="9149644" cy="83700"/>
          </a:xfrm>
        </p:grpSpPr>
        <p:sp>
          <p:nvSpPr>
            <p:cNvPr id="321" name="Google Shape;321;p3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2" name="Google Shape;322;p3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3" name="Google Shape;323;p3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4" name="Google Shape;324;p3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25" name="Google Shape;325;p3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26" name="Google Shape;326;p30"/>
          <p:cNvGraphicFramePr/>
          <p:nvPr/>
        </p:nvGraphicFramePr>
        <p:xfrm>
          <a:off x="401450" y="776300"/>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22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27" name="Google Shape;327;p30"/>
          <p:cNvPicPr preferRelativeResize="0"/>
          <p:nvPr/>
        </p:nvPicPr>
        <p:blipFill rotWithShape="1">
          <a:blip r:embed="rId7">
            <a:alphaModFix/>
          </a:blip>
          <a:srcRect b="0" l="0" r="0" t="0"/>
          <a:stretch/>
        </p:blipFill>
        <p:spPr>
          <a:xfrm>
            <a:off x="8073100" y="4727525"/>
            <a:ext cx="934934" cy="236515"/>
          </a:xfrm>
          <a:prstGeom prst="rect">
            <a:avLst/>
          </a:prstGeom>
          <a:noFill/>
          <a:ln>
            <a:noFill/>
          </a:ln>
        </p:spPr>
      </p:pic>
      <p:sp>
        <p:nvSpPr>
          <p:cNvPr id="328" name="Google Shape;328;p30"/>
          <p:cNvSpPr/>
          <p:nvPr/>
        </p:nvSpPr>
        <p:spPr>
          <a:xfrm>
            <a:off x="5793620" y="1414297"/>
            <a:ext cx="1113900" cy="3873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700"/>
              <a:t>Sticker medidor*</a:t>
            </a:r>
            <a:endParaRPr sz="700"/>
          </a:p>
          <a:p>
            <a:pPr indent="0" lvl="0" marL="0" rtl="0" algn="ctr">
              <a:spcBef>
                <a:spcPts val="0"/>
              </a:spcBef>
              <a:spcAft>
                <a:spcPts val="0"/>
              </a:spcAft>
              <a:buNone/>
            </a:pPr>
            <a:r>
              <a:rPr lang="en-US" sz="1000"/>
              <a:t>🚩</a:t>
            </a:r>
            <a:endParaRPr sz="1000"/>
          </a:p>
        </p:txBody>
      </p:sp>
      <p:sp>
        <p:nvSpPr>
          <p:cNvPr id="329" name="Google Shape;329;p30"/>
          <p:cNvSpPr/>
          <p:nvPr/>
        </p:nvSpPr>
        <p:spPr>
          <a:xfrm>
            <a:off x="7177292" y="1414297"/>
            <a:ext cx="1113900" cy="3873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700"/>
              <a:t>Sticker medidor*</a:t>
            </a:r>
            <a:endParaRPr sz="700"/>
          </a:p>
          <a:p>
            <a:pPr indent="0" lvl="0" marL="0" rtl="0" algn="ctr">
              <a:spcBef>
                <a:spcPts val="0"/>
              </a:spcBef>
              <a:spcAft>
                <a:spcPts val="0"/>
              </a:spcAft>
              <a:buNone/>
            </a:pPr>
            <a:r>
              <a:rPr lang="en-US" sz="1000"/>
              <a:t>🚩</a:t>
            </a:r>
            <a:endParaRPr sz="1000"/>
          </a:p>
        </p:txBody>
      </p:sp>
      <p:sp>
        <p:nvSpPr>
          <p:cNvPr id="330" name="Google Shape;330;p30"/>
          <p:cNvSpPr/>
          <p:nvPr/>
        </p:nvSpPr>
        <p:spPr>
          <a:xfrm>
            <a:off x="4409925" y="3843746"/>
            <a:ext cx="1113900" cy="3873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700"/>
              <a:t>Sticker medidor*</a:t>
            </a:r>
            <a:endParaRPr sz="700"/>
          </a:p>
          <a:p>
            <a:pPr indent="0" lvl="0" marL="0" rtl="0" algn="ctr">
              <a:spcBef>
                <a:spcPts val="0"/>
              </a:spcBef>
              <a:spcAft>
                <a:spcPts val="0"/>
              </a:spcAft>
              <a:buNone/>
            </a:pPr>
            <a:r>
              <a:rPr lang="en-US" sz="1000"/>
              <a:t>🚩</a:t>
            </a:r>
            <a:endParaRPr sz="1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graphicFrame>
        <p:nvGraphicFramePr>
          <p:cNvPr id="335" name="Google Shape;335;p31"/>
          <p:cNvGraphicFramePr/>
          <p:nvPr/>
        </p:nvGraphicFramePr>
        <p:xfrm>
          <a:off x="401450" y="296487"/>
          <a:ext cx="3000000" cy="3000000"/>
        </p:xfrm>
        <a:graphic>
          <a:graphicData uri="http://schemas.openxmlformats.org/drawingml/2006/table">
            <a:tbl>
              <a:tblPr>
                <a:noFill/>
                <a:tableStyleId>{32B47407-1F42-43EF-8D31-CB6C980092A0}</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23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Somos tu mejor opción para poder acceder a la banca patrimonial e inversiones internacionales accesibles  en moneda fuerte.</a:t>
                      </a:r>
                      <a:r>
                        <a:rPr lang="en-US" sz="1100">
                          <a:solidFill>
                            <a:srgbClr val="454545"/>
                          </a:solidFill>
                          <a:highlight>
                            <a:srgbClr val="FFFFFF"/>
                          </a:highlight>
                        </a:rPr>
                        <a:t> </a:t>
                      </a:r>
                      <a:endParaRPr sz="1100">
                        <a:solidFill>
                          <a:srgbClr val="454545"/>
                        </a:solidFill>
                        <a:highlight>
                          <a:srgbClr val="FFFFFF"/>
                        </a:highlight>
                      </a:endParaRPr>
                    </a:p>
                    <a:p>
                      <a:pPr indent="0" lvl="0" marL="0" rtl="0" algn="l">
                        <a:lnSpc>
                          <a:spcPct val="115000"/>
                        </a:lnSpc>
                        <a:spcBef>
                          <a:spcPts val="0"/>
                        </a:spcBef>
                        <a:spcAft>
                          <a:spcPts val="0"/>
                        </a:spcAft>
                        <a:buNone/>
                      </a:pPr>
                      <a:r>
                        <a:t/>
                      </a:r>
                      <a:endParaRPr sz="1100">
                        <a:solidFill>
                          <a:srgbClr val="454545"/>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36" name="Google Shape;336;p31"/>
          <p:cNvGrpSpPr/>
          <p:nvPr/>
        </p:nvGrpSpPr>
        <p:grpSpPr>
          <a:xfrm>
            <a:off x="-2779" y="5059872"/>
            <a:ext cx="9149644" cy="83700"/>
            <a:chOff x="0" y="0"/>
            <a:chExt cx="9149644" cy="83700"/>
          </a:xfrm>
        </p:grpSpPr>
        <p:sp>
          <p:nvSpPr>
            <p:cNvPr id="337" name="Google Shape;337;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8" name="Google Shape;338;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9" name="Google Shape;339;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0" name="Google Shape;340;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1" name="Google Shape;341;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42" name="Google Shape;342;p3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43" name="Google Shape;343;p3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Asesorías gratuitas</a:t>
            </a:r>
            <a:endParaRPr/>
          </a:p>
          <a:p>
            <a:pPr indent="0" lvl="0" marL="0" rtl="0" algn="l">
              <a:spcBef>
                <a:spcPts val="0"/>
              </a:spcBef>
              <a:spcAft>
                <a:spcPts val="0"/>
              </a:spcAft>
              <a:buNone/>
            </a:pPr>
            <a:r>
              <a:rPr lang="en-US"/>
              <a:t>FOTO: Asesor con persona</a:t>
            </a:r>
            <a:endParaRPr/>
          </a:p>
          <a:p>
            <a:pPr indent="0" lvl="0" marL="0" rtl="0" algn="l">
              <a:spcBef>
                <a:spcPts val="0"/>
              </a:spcBef>
              <a:spcAft>
                <a:spcPts val="0"/>
              </a:spcAft>
              <a:buNone/>
            </a:pPr>
            <a:r>
              <a:t/>
            </a:r>
            <a:endParaRPr/>
          </a:p>
        </p:txBody>
      </p:sp>
      <p:sp>
        <p:nvSpPr>
          <p:cNvPr id="344" name="Google Shape;344;p3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345" name="Google Shape;345;p31"/>
          <p:cNvPicPr preferRelativeResize="0"/>
          <p:nvPr/>
        </p:nvPicPr>
        <p:blipFill>
          <a:blip r:embed="rId15">
            <a:alphaModFix/>
          </a:blip>
          <a:stretch>
            <a:fillRect/>
          </a:stretch>
        </p:blipFill>
        <p:spPr>
          <a:xfrm>
            <a:off x="4821800" y="481839"/>
            <a:ext cx="3504924" cy="350497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graphicFrame>
        <p:nvGraphicFramePr>
          <p:cNvPr id="350" name="Google Shape;350;p32"/>
          <p:cNvGraphicFramePr/>
          <p:nvPr/>
        </p:nvGraphicFramePr>
        <p:xfrm>
          <a:off x="405475" y="178550"/>
          <a:ext cx="3000000" cy="3000000"/>
        </p:xfrm>
        <a:graphic>
          <a:graphicData uri="http://schemas.openxmlformats.org/drawingml/2006/table">
            <a:tbl>
              <a:tblPr>
                <a:noFill/>
                <a:tableStyleId>{32B47407-1F42-43EF-8D31-CB6C980092A0}</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24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¿Todavía no has usado nuestro simulador de inversión de renta fija de alto rendimiento?</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Es, sin duda, una herramienta muy útil para todos los inversores y asesores profesionales</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Entra a nuestro perfil y encuentra el link .</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51" name="Google Shape;351;p32"/>
          <p:cNvGrpSpPr/>
          <p:nvPr/>
        </p:nvGrpSpPr>
        <p:grpSpPr>
          <a:xfrm>
            <a:off x="-2779" y="5059872"/>
            <a:ext cx="9149644" cy="83700"/>
            <a:chOff x="0" y="0"/>
            <a:chExt cx="9149644" cy="83700"/>
          </a:xfrm>
        </p:grpSpPr>
        <p:sp>
          <p:nvSpPr>
            <p:cNvPr id="352" name="Google Shape;352;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3" name="Google Shape;353;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4" name="Google Shape;354;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5" name="Google Shape;355;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6" name="Google Shape;356;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57" name="Google Shape;357;p3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58" name="Google Shape;358;p3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359" name="Google Shape;359;p3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a:t>
            </a:r>
            <a:r>
              <a:rPr lang="en-US"/>
              <a:t>Calcula el crecimiento de tu inversión</a:t>
            </a:r>
            <a:endParaRPr/>
          </a:p>
          <a:p>
            <a:pPr indent="0" lvl="0" marL="0" rtl="0" algn="l">
              <a:spcBef>
                <a:spcPts val="0"/>
              </a:spcBef>
              <a:spcAft>
                <a:spcPts val="0"/>
              </a:spcAft>
              <a:buNone/>
            </a:pPr>
            <a:r>
              <a:rPr lang="en-US"/>
              <a:t>ILUSTRACIÓN: </a:t>
            </a:r>
            <a:r>
              <a:rPr lang="en-US"/>
              <a:t>Ilustración mano con celular y </a:t>
            </a:r>
            <a:r>
              <a:rPr b="1" lang="en-US"/>
              <a:t>fragmento de video de reel tutorial (video de dic)</a:t>
            </a:r>
            <a:endParaRPr b="1"/>
          </a:p>
        </p:txBody>
      </p:sp>
      <p:pic>
        <p:nvPicPr>
          <p:cNvPr id="360" name="Google Shape;360;p32" title="MAR_24.mp4">
            <a:hlinkClick r:id="rId15"/>
          </p:cNvPr>
          <p:cNvPicPr preferRelativeResize="0"/>
          <p:nvPr/>
        </p:nvPicPr>
        <p:blipFill>
          <a:blip r:embed="rId16">
            <a:alphaModFix/>
          </a:blip>
          <a:stretch>
            <a:fillRect/>
          </a:stretch>
        </p:blipFill>
        <p:spPr>
          <a:xfrm>
            <a:off x="4815425" y="462150"/>
            <a:ext cx="3517174" cy="35171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1000"/>
                                        <p:tgtEl>
                                          <p:spTgt spid="3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grpSp>
        <p:nvGrpSpPr>
          <p:cNvPr id="89" name="Google Shape;89;p15"/>
          <p:cNvGrpSpPr/>
          <p:nvPr/>
        </p:nvGrpSpPr>
        <p:grpSpPr>
          <a:xfrm>
            <a:off x="-2779" y="5059872"/>
            <a:ext cx="9149644" cy="83700"/>
            <a:chOff x="0" y="0"/>
            <a:chExt cx="9149644" cy="83700"/>
          </a:xfrm>
        </p:grpSpPr>
        <p:sp>
          <p:nvSpPr>
            <p:cNvPr id="90" name="Google Shape;90;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1" name="Google Shape;91;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2" name="Google Shape;92;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3" name="Google Shape;93;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4" name="Google Shape;94;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95" name="Google Shape;95;p15"/>
          <p:cNvGraphicFramePr/>
          <p:nvPr/>
        </p:nvGraphicFramePr>
        <p:xfrm>
          <a:off x="401450" y="776300"/>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01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96" name="Google Shape;96;p1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97" name="Google Shape;97;p15"/>
          <p:cNvPicPr preferRelativeResize="0"/>
          <p:nvPr/>
        </p:nvPicPr>
        <p:blipFill>
          <a:blip r:embed="rId4">
            <a:alphaModFix/>
          </a:blip>
          <a:stretch>
            <a:fillRect/>
          </a:stretch>
        </p:blipFill>
        <p:spPr>
          <a:xfrm>
            <a:off x="4271050" y="441600"/>
            <a:ext cx="2152775" cy="3827155"/>
          </a:xfrm>
          <a:prstGeom prst="rect">
            <a:avLst/>
          </a:prstGeom>
          <a:noFill/>
          <a:ln>
            <a:noFill/>
          </a:ln>
        </p:spPr>
      </p:pic>
      <p:pic>
        <p:nvPicPr>
          <p:cNvPr id="98" name="Google Shape;98;p15"/>
          <p:cNvPicPr preferRelativeResize="0"/>
          <p:nvPr/>
        </p:nvPicPr>
        <p:blipFill>
          <a:blip r:embed="rId5">
            <a:alphaModFix/>
          </a:blip>
          <a:stretch>
            <a:fillRect/>
          </a:stretch>
        </p:blipFill>
        <p:spPr>
          <a:xfrm>
            <a:off x="6576223" y="441600"/>
            <a:ext cx="2152777" cy="3827160"/>
          </a:xfrm>
          <a:prstGeom prst="rect">
            <a:avLst/>
          </a:prstGeom>
          <a:noFill/>
          <a:ln>
            <a:noFill/>
          </a:ln>
        </p:spPr>
      </p:pic>
      <p:sp>
        <p:nvSpPr>
          <p:cNvPr id="99" name="Google Shape;99;p15"/>
          <p:cNvSpPr/>
          <p:nvPr/>
        </p:nvSpPr>
        <p:spPr>
          <a:xfrm>
            <a:off x="4570050" y="1749975"/>
            <a:ext cx="1381500" cy="1381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t>a)Plan de Retiro</a:t>
            </a:r>
            <a:endParaRPr sz="1000"/>
          </a:p>
          <a:p>
            <a:pPr indent="0" lvl="0" marL="0" rtl="0" algn="l">
              <a:spcBef>
                <a:spcPts val="0"/>
              </a:spcBef>
              <a:spcAft>
                <a:spcPts val="0"/>
              </a:spcAft>
              <a:buNone/>
            </a:pPr>
            <a:r>
              <a:rPr lang="en-US" sz="1000"/>
              <a:t>b)Seguro médico</a:t>
            </a:r>
            <a:endParaRPr sz="1000"/>
          </a:p>
          <a:p>
            <a:pPr indent="0" lvl="0" marL="0" rtl="0" algn="l">
              <a:spcBef>
                <a:spcPts val="0"/>
              </a:spcBef>
              <a:spcAft>
                <a:spcPts val="0"/>
              </a:spcAft>
              <a:buNone/>
            </a:pPr>
            <a:r>
              <a:rPr lang="en-US" sz="1000"/>
              <a:t>c) Futuro Financiero</a:t>
            </a:r>
            <a:endParaRPr sz="1000"/>
          </a:p>
        </p:txBody>
      </p:sp>
      <p:sp>
        <p:nvSpPr>
          <p:cNvPr id="100" name="Google Shape;100;p15"/>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graphicFrame>
        <p:nvGraphicFramePr>
          <p:cNvPr id="365" name="Google Shape;365;p33"/>
          <p:cNvGraphicFramePr/>
          <p:nvPr/>
        </p:nvGraphicFramePr>
        <p:xfrm>
          <a:off x="401450" y="439312"/>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26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¿Te gustaría saber todas las noticias financieras del momento? Entra a nuestra página web y suscríbete a nuestro Newsletter para tener acceso a nuestro inventario de inversiones internacionales.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900">
                          <a:highlight>
                            <a:srgbClr val="FFFFFF"/>
                          </a:highlight>
                        </a:rPr>
                        <a:t>👉</a:t>
                      </a:r>
                      <a:r>
                        <a:rPr lang="en-US" sz="800">
                          <a:highlight>
                            <a:srgbClr val="FFFFFF"/>
                          </a:highlight>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66" name="Google Shape;366;p33"/>
          <p:cNvGrpSpPr/>
          <p:nvPr/>
        </p:nvGrpSpPr>
        <p:grpSpPr>
          <a:xfrm>
            <a:off x="-2779" y="5059872"/>
            <a:ext cx="9149644" cy="83700"/>
            <a:chOff x="0" y="0"/>
            <a:chExt cx="9149644" cy="83700"/>
          </a:xfrm>
        </p:grpSpPr>
        <p:sp>
          <p:nvSpPr>
            <p:cNvPr id="367" name="Google Shape;367;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8" name="Google Shape;368;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9" name="Google Shape;369;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0" name="Google Shape;370;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1" name="Google Shape;371;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72" name="Google Shape;372;p3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73" name="Google Shape;373;p33"/>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Suscríbete a nuestro Newsletter</a:t>
            </a:r>
            <a:endParaRPr/>
          </a:p>
          <a:p>
            <a:pPr indent="0" lvl="0" marL="0" rtl="0" algn="l">
              <a:spcBef>
                <a:spcPts val="0"/>
              </a:spcBef>
              <a:spcAft>
                <a:spcPts val="0"/>
              </a:spcAft>
              <a:buNone/>
            </a:pPr>
            <a:r>
              <a:rPr lang="en-US"/>
              <a:t>FOTO: MOCKUP PANTALLA (Agregar flecha)</a:t>
            </a:r>
            <a:endParaRPr/>
          </a:p>
        </p:txBody>
      </p:sp>
      <p:sp>
        <p:nvSpPr>
          <p:cNvPr id="374" name="Google Shape;374;p3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375" name="Google Shape;375;p33"/>
          <p:cNvPicPr preferRelativeResize="0"/>
          <p:nvPr/>
        </p:nvPicPr>
        <p:blipFill>
          <a:blip r:embed="rId15">
            <a:alphaModFix/>
          </a:blip>
          <a:stretch>
            <a:fillRect/>
          </a:stretch>
        </p:blipFill>
        <p:spPr>
          <a:xfrm>
            <a:off x="4822475" y="573850"/>
            <a:ext cx="3504924" cy="35049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graphicFrame>
        <p:nvGraphicFramePr>
          <p:cNvPr id="380" name="Google Shape;380;p34"/>
          <p:cNvGraphicFramePr/>
          <p:nvPr/>
        </p:nvGraphicFramePr>
        <p:xfrm>
          <a:off x="401450" y="292450"/>
          <a:ext cx="3000000" cy="3000000"/>
        </p:xfrm>
        <a:graphic>
          <a:graphicData uri="http://schemas.openxmlformats.org/drawingml/2006/table">
            <a:tbl>
              <a:tblPr>
                <a:noFill/>
                <a:tableStyleId>{32B47407-1F42-43EF-8D31-CB6C980092A0}</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27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900">
                          <a:solidFill>
                            <a:srgbClr val="222222"/>
                          </a:solidFill>
                          <a:highlight>
                            <a:srgbClr val="FFFFFF"/>
                          </a:highlight>
                        </a:rPr>
                        <a:t>Hoy te contamos acerca de qué es el dólar MEP.</a:t>
                      </a:r>
                      <a:endParaRPr sz="900">
                        <a:solidFill>
                          <a:srgbClr val="222222"/>
                        </a:solidFill>
                        <a:highlight>
                          <a:srgbClr val="FFFFFF"/>
                        </a:highlight>
                      </a:endParaRPr>
                    </a:p>
                    <a:p>
                      <a:pPr indent="0" lvl="0" marL="0" rtl="0" algn="l">
                        <a:lnSpc>
                          <a:spcPct val="100000"/>
                        </a:lnSpc>
                        <a:spcBef>
                          <a:spcPts val="1100"/>
                        </a:spcBef>
                        <a:spcAft>
                          <a:spcPts val="0"/>
                        </a:spcAft>
                        <a:buNone/>
                      </a:pPr>
                      <a:r>
                        <a:rPr lang="en-US" sz="900">
                          <a:solidFill>
                            <a:srgbClr val="222222"/>
                          </a:solidFill>
                          <a:highlight>
                            <a:srgbClr val="FFFFFF"/>
                          </a:highlight>
                        </a:rPr>
                        <a:t>Consiste en la compra de un bono en pesos y la posterior venta del mismo en dólares. </a:t>
                      </a:r>
                      <a:r>
                        <a:rPr lang="en-US" sz="900">
                          <a:solidFill>
                            <a:srgbClr val="222222"/>
                          </a:solidFill>
                          <a:highlight>
                            <a:srgbClr val="FFFFFF"/>
                          </a:highlight>
                        </a:rPr>
                        <a:t>Muchas veces parece compleja, pero que sin embargo es más sencilla de lo que solemos creer.</a:t>
                      </a:r>
                      <a:endParaRPr sz="900">
                        <a:solidFill>
                          <a:srgbClr val="222222"/>
                        </a:solidFill>
                        <a:highlight>
                          <a:srgbClr val="FFFFFF"/>
                        </a:highlight>
                      </a:endParaRPr>
                    </a:p>
                    <a:p>
                      <a:pPr indent="0" lvl="0" marL="0" rtl="0" algn="l">
                        <a:lnSpc>
                          <a:spcPct val="100000"/>
                        </a:lnSpc>
                        <a:spcBef>
                          <a:spcPts val="1100"/>
                        </a:spcBef>
                        <a:spcAft>
                          <a:spcPts val="0"/>
                        </a:spcAft>
                        <a:buNone/>
                      </a:pPr>
                      <a:r>
                        <a:rPr lang="en-US" sz="900">
                          <a:solidFill>
                            <a:srgbClr val="222222"/>
                          </a:solidFill>
                          <a:highlight>
                            <a:srgbClr val="FFFFFF"/>
                          </a:highlight>
                        </a:rPr>
                        <a:t>Para acceder basta con cumplir ciertos requisitos y condiciones. Conócelos dentro del post.</a:t>
                      </a:r>
                      <a:endParaRPr sz="900">
                        <a:solidFill>
                          <a:srgbClr val="222222"/>
                        </a:solidFill>
                        <a:highlight>
                          <a:srgbClr val="FFFFFF"/>
                        </a:highlight>
                      </a:endParaRPr>
                    </a:p>
                    <a:p>
                      <a:pPr indent="0" lvl="0" marL="0" rtl="0" algn="l">
                        <a:lnSpc>
                          <a:spcPct val="100000"/>
                        </a:lnSpc>
                        <a:spcBef>
                          <a:spcPts val="1100"/>
                        </a:spcBef>
                        <a:spcAft>
                          <a:spcPts val="110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81" name="Google Shape;381;p34"/>
          <p:cNvGrpSpPr/>
          <p:nvPr/>
        </p:nvGrpSpPr>
        <p:grpSpPr>
          <a:xfrm>
            <a:off x="-238076" y="5143497"/>
            <a:ext cx="9149644" cy="83700"/>
            <a:chOff x="0" y="0"/>
            <a:chExt cx="9149644" cy="83700"/>
          </a:xfrm>
        </p:grpSpPr>
        <p:sp>
          <p:nvSpPr>
            <p:cNvPr id="382" name="Google Shape;382;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3" name="Google Shape;383;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4" name="Google Shape;384;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5" name="Google Shape;385;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6" name="Google Shape;386;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87" name="Google Shape;387;p3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88" name="Google Shape;388;p3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89" name="Google Shape;389;p34"/>
          <p:cNvSpPr/>
          <p:nvPr/>
        </p:nvSpPr>
        <p:spPr>
          <a:xfrm>
            <a:off x="4646375" y="183675"/>
            <a:ext cx="1907700" cy="1907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Dólar MEP</a:t>
            </a:r>
            <a:endParaRPr/>
          </a:p>
          <a:p>
            <a:pPr indent="0" lvl="0" marL="0" rtl="0" algn="l">
              <a:spcBef>
                <a:spcPts val="0"/>
              </a:spcBef>
              <a:spcAft>
                <a:spcPts val="0"/>
              </a:spcAft>
              <a:buNone/>
            </a:pPr>
            <a:r>
              <a:rPr lang="en-US"/>
              <a:t>FOTO: Dólares zoom</a:t>
            </a:r>
            <a:endParaRPr/>
          </a:p>
          <a:p>
            <a:pPr indent="0" lvl="0" marL="0" rtl="0" algn="l">
              <a:spcBef>
                <a:spcPts val="0"/>
              </a:spcBef>
              <a:spcAft>
                <a:spcPts val="0"/>
              </a:spcAft>
              <a:buNone/>
            </a:pPr>
            <a:r>
              <a:t/>
            </a:r>
            <a:endParaRPr/>
          </a:p>
        </p:txBody>
      </p:sp>
      <p:pic>
        <p:nvPicPr>
          <p:cNvPr id="390" name="Google Shape;390;p34"/>
          <p:cNvPicPr preferRelativeResize="0"/>
          <p:nvPr/>
        </p:nvPicPr>
        <p:blipFill>
          <a:blip r:embed="rId15">
            <a:alphaModFix/>
          </a:blip>
          <a:stretch>
            <a:fillRect/>
          </a:stretch>
        </p:blipFill>
        <p:spPr>
          <a:xfrm>
            <a:off x="4646375" y="183675"/>
            <a:ext cx="1907700" cy="1907700"/>
          </a:xfrm>
          <a:prstGeom prst="rect">
            <a:avLst/>
          </a:prstGeom>
          <a:noFill/>
          <a:ln>
            <a:noFill/>
          </a:ln>
        </p:spPr>
      </p:pic>
      <p:pic>
        <p:nvPicPr>
          <p:cNvPr id="391" name="Google Shape;391;p34"/>
          <p:cNvPicPr preferRelativeResize="0"/>
          <p:nvPr/>
        </p:nvPicPr>
        <p:blipFill>
          <a:blip r:embed="rId16">
            <a:alphaModFix/>
          </a:blip>
          <a:stretch>
            <a:fillRect/>
          </a:stretch>
        </p:blipFill>
        <p:spPr>
          <a:xfrm>
            <a:off x="6610750" y="183675"/>
            <a:ext cx="1907700" cy="1907700"/>
          </a:xfrm>
          <a:prstGeom prst="rect">
            <a:avLst/>
          </a:prstGeom>
          <a:noFill/>
          <a:ln>
            <a:noFill/>
          </a:ln>
        </p:spPr>
      </p:pic>
      <p:pic>
        <p:nvPicPr>
          <p:cNvPr id="392" name="Google Shape;392;p34"/>
          <p:cNvPicPr preferRelativeResize="0"/>
          <p:nvPr/>
        </p:nvPicPr>
        <p:blipFill>
          <a:blip r:embed="rId17">
            <a:alphaModFix/>
          </a:blip>
          <a:stretch>
            <a:fillRect/>
          </a:stretch>
        </p:blipFill>
        <p:spPr>
          <a:xfrm>
            <a:off x="4646375" y="2136675"/>
            <a:ext cx="1907700" cy="19077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grpSp>
        <p:nvGrpSpPr>
          <p:cNvPr id="397" name="Google Shape;397;p35"/>
          <p:cNvGrpSpPr/>
          <p:nvPr/>
        </p:nvGrpSpPr>
        <p:grpSpPr>
          <a:xfrm>
            <a:off x="-2779" y="5059872"/>
            <a:ext cx="9149644" cy="83700"/>
            <a:chOff x="0" y="0"/>
            <a:chExt cx="9149644" cy="83700"/>
          </a:xfrm>
        </p:grpSpPr>
        <p:sp>
          <p:nvSpPr>
            <p:cNvPr id="398" name="Google Shape;398;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9" name="Google Shape;399;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0" name="Google Shape;400;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1" name="Google Shape;401;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2" name="Google Shape;402;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403" name="Google Shape;403;p35"/>
          <p:cNvGraphicFramePr/>
          <p:nvPr/>
        </p:nvGraphicFramePr>
        <p:xfrm>
          <a:off x="401450" y="776300"/>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29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404" name="Google Shape;404;p3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sp>
        <p:nvSpPr>
          <p:cNvPr id="405" name="Google Shape;405;p35"/>
          <p:cNvSpPr/>
          <p:nvPr/>
        </p:nvSpPr>
        <p:spPr>
          <a:xfrm>
            <a:off x="5019475" y="174925"/>
            <a:ext cx="2387700" cy="4418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Conoce la estrategia de ahorro</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E</a:t>
            </a:r>
            <a:r>
              <a:rPr lang="en-US"/>
              <a:t>limina gastos inútiles</a:t>
            </a:r>
            <a:endParaRPr/>
          </a:p>
          <a:p>
            <a:pPr indent="0" lvl="0" marL="0" rtl="0" algn="l">
              <a:spcBef>
                <a:spcPts val="0"/>
              </a:spcBef>
              <a:spcAft>
                <a:spcPts val="0"/>
              </a:spcAft>
              <a:buNone/>
            </a:pPr>
            <a:r>
              <a:rPr b="1" lang="en-US"/>
              <a:t>R</a:t>
            </a:r>
            <a:r>
              <a:rPr lang="en-US"/>
              <a:t>educe el monto en los que quieras mantener</a:t>
            </a:r>
            <a:endParaRPr/>
          </a:p>
          <a:p>
            <a:pPr indent="0" lvl="0" marL="0" rtl="0" algn="l">
              <a:spcBef>
                <a:spcPts val="0"/>
              </a:spcBef>
              <a:spcAft>
                <a:spcPts val="0"/>
              </a:spcAft>
              <a:buNone/>
            </a:pPr>
            <a:r>
              <a:rPr b="1" lang="en-US"/>
              <a:t>E</a:t>
            </a:r>
            <a:r>
              <a:rPr lang="en-US"/>
              <a:t>spacia los gastos que te hacen feliz o son periódicos</a:t>
            </a:r>
            <a:endParaRPr/>
          </a:p>
          <a:p>
            <a:pPr indent="0" lvl="0" marL="0" rtl="0" algn="l">
              <a:spcBef>
                <a:spcPts val="0"/>
              </a:spcBef>
              <a:spcAft>
                <a:spcPts val="0"/>
              </a:spcAft>
              <a:buNone/>
            </a:pPr>
            <a:r>
              <a:rPr b="1" lang="en-US"/>
              <a:t>S</a:t>
            </a:r>
            <a:r>
              <a:rPr lang="en-US"/>
              <a:t>ustituye por opciones más baratas o gratis</a:t>
            </a:r>
            <a:endParaRPr/>
          </a:p>
        </p:txBody>
      </p:sp>
      <p:pic>
        <p:nvPicPr>
          <p:cNvPr id="406" name="Google Shape;406;p35"/>
          <p:cNvPicPr preferRelativeResize="0"/>
          <p:nvPr/>
        </p:nvPicPr>
        <p:blipFill>
          <a:blip r:embed="rId4">
            <a:alphaModFix/>
          </a:blip>
          <a:stretch>
            <a:fillRect/>
          </a:stretch>
        </p:blipFill>
        <p:spPr>
          <a:xfrm>
            <a:off x="4970736" y="174925"/>
            <a:ext cx="2485166" cy="441810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graphicFrame>
        <p:nvGraphicFramePr>
          <p:cNvPr id="411" name="Google Shape;411;p36"/>
          <p:cNvGraphicFramePr/>
          <p:nvPr/>
        </p:nvGraphicFramePr>
        <p:xfrm>
          <a:off x="401450" y="511762"/>
          <a:ext cx="3000000" cy="3000000"/>
        </p:xfrm>
        <a:graphic>
          <a:graphicData uri="http://schemas.openxmlformats.org/drawingml/2006/table">
            <a:tbl>
              <a:tblPr>
                <a:noFill/>
                <a:tableStyleId>{32B47407-1F42-43EF-8D31-CB6C980092A0}</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30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Protege  y CRECE  tu patrimonio personal  con una planeación proactiva.</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¡SOMOS TU MEJOR OPCIÓN PARA TU ASESORÍA PATRIMONIAL!</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12" name="Google Shape;412;p36"/>
          <p:cNvGrpSpPr/>
          <p:nvPr/>
        </p:nvGrpSpPr>
        <p:grpSpPr>
          <a:xfrm>
            <a:off x="-2779" y="5059872"/>
            <a:ext cx="9149644" cy="83700"/>
            <a:chOff x="0" y="0"/>
            <a:chExt cx="9149644" cy="83700"/>
          </a:xfrm>
        </p:grpSpPr>
        <p:sp>
          <p:nvSpPr>
            <p:cNvPr id="413" name="Google Shape;413;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4" name="Google Shape;414;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5" name="Google Shape;415;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6" name="Google Shape;416;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7" name="Google Shape;417;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18" name="Google Shape;418;p3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19" name="Google Shape;419;p3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a:t>
            </a:r>
            <a:r>
              <a:rPr lang="en-US"/>
              <a:t> Planeación de Bienes / Fideicomisos</a:t>
            </a:r>
            <a:endParaRPr/>
          </a:p>
          <a:p>
            <a:pPr indent="0" lvl="0" marL="0" rtl="0" algn="l">
              <a:spcBef>
                <a:spcPts val="0"/>
              </a:spcBef>
              <a:spcAft>
                <a:spcPts val="0"/>
              </a:spcAft>
              <a:buNone/>
            </a:pPr>
            <a:r>
              <a:rPr lang="en-US"/>
              <a:t>FOTO: Casa</a:t>
            </a:r>
            <a:endParaRPr/>
          </a:p>
        </p:txBody>
      </p:sp>
      <p:sp>
        <p:nvSpPr>
          <p:cNvPr id="420" name="Google Shape;420;p3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421" name="Google Shape;421;p36"/>
          <p:cNvPicPr preferRelativeResize="0"/>
          <p:nvPr/>
        </p:nvPicPr>
        <p:blipFill>
          <a:blip r:embed="rId15">
            <a:alphaModFix/>
          </a:blip>
          <a:stretch>
            <a:fillRect/>
          </a:stretch>
        </p:blipFill>
        <p:spPr>
          <a:xfrm>
            <a:off x="4829525" y="483300"/>
            <a:ext cx="3504924" cy="35049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graphicFrame>
        <p:nvGraphicFramePr>
          <p:cNvPr id="426" name="Google Shape;426;p37"/>
          <p:cNvGraphicFramePr/>
          <p:nvPr/>
        </p:nvGraphicFramePr>
        <p:xfrm>
          <a:off x="405475" y="178550"/>
          <a:ext cx="3000000" cy="3000000"/>
        </p:xfrm>
        <a:graphic>
          <a:graphicData uri="http://schemas.openxmlformats.org/drawingml/2006/table">
            <a:tbl>
              <a:tblPr>
                <a:noFill/>
                <a:tableStyleId>{32B47407-1F42-43EF-8D31-CB6C980092A0}</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31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¿Sabías que?... Nuestro simulador brinda acceso a bonos corporativos preferenciales </a:t>
                      </a:r>
                      <a:r>
                        <a:rPr lang="en-US" sz="900">
                          <a:highlight>
                            <a:srgbClr val="FFFFFF"/>
                          </a:highlight>
                        </a:rPr>
                        <a:t>asegurados en empresa Británicas que hemos investigado profundamente y pagan entre el 7% hasta el 12% anual en USD/EUR/GBP</a:t>
                      </a:r>
                      <a:endParaRPr sz="900">
                        <a:highlight>
                          <a:srgbClr val="FFFFFF"/>
                        </a:highlight>
                      </a:endParaRPr>
                    </a:p>
                    <a:p>
                      <a:pPr indent="0" lvl="0" marL="0" marR="38100" rtl="0" algn="l">
                        <a:lnSpc>
                          <a:spcPct val="128571"/>
                        </a:lnSpc>
                        <a:spcBef>
                          <a:spcPts val="0"/>
                        </a:spcBef>
                        <a:spcAft>
                          <a:spcPts val="0"/>
                        </a:spcAft>
                        <a:buNone/>
                      </a:pPr>
                      <a:r>
                        <a:t/>
                      </a:r>
                      <a:endParaRPr sz="700"/>
                    </a:p>
                    <a:p>
                      <a:pPr indent="0" lvl="0" marL="0" rtl="0" algn="l">
                        <a:lnSpc>
                          <a:spcPct val="115000"/>
                        </a:lnSpc>
                        <a:spcBef>
                          <a:spcPts val="0"/>
                        </a:spcBef>
                        <a:spcAft>
                          <a:spcPts val="0"/>
                        </a:spcAft>
                        <a:buNone/>
                      </a:pPr>
                      <a:r>
                        <a:rPr lang="en-US" sz="900">
                          <a:highlight>
                            <a:srgbClr val="FFFFFF"/>
                          </a:highlight>
                        </a:rPr>
                        <a:t>¿Estás interesado/a? Entra al link en nuestro perfil y conoce más sobre nuestro</a:t>
                      </a:r>
                      <a:r>
                        <a:rPr lang="en-US" sz="900">
                          <a:highlight>
                            <a:srgbClr val="FFFFFF"/>
                          </a:highlight>
                        </a:rPr>
                        <a:t> simulador de inversiones en Renta Fija de Alto Rendimiento</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27" name="Google Shape;427;p37"/>
          <p:cNvGrpSpPr/>
          <p:nvPr/>
        </p:nvGrpSpPr>
        <p:grpSpPr>
          <a:xfrm>
            <a:off x="-2779" y="5059872"/>
            <a:ext cx="9149644" cy="83700"/>
            <a:chOff x="0" y="0"/>
            <a:chExt cx="9149644" cy="83700"/>
          </a:xfrm>
        </p:grpSpPr>
        <p:sp>
          <p:nvSpPr>
            <p:cNvPr id="428" name="Google Shape;428;p3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9" name="Google Shape;429;p3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0" name="Google Shape;430;p3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1" name="Google Shape;431;p3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2" name="Google Shape;432;p3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33" name="Google Shape;433;p3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34" name="Google Shape;434;p3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Bonos corporativos preferenciales </a:t>
            </a:r>
            <a:endParaRPr/>
          </a:p>
          <a:p>
            <a:pPr indent="0" lvl="0" marL="0" rtl="0" algn="l">
              <a:spcBef>
                <a:spcPts val="0"/>
              </a:spcBef>
              <a:spcAft>
                <a:spcPts val="0"/>
              </a:spcAft>
              <a:buNone/>
            </a:pPr>
            <a:r>
              <a:rPr lang="en-US"/>
              <a:t>FOTO: MOCKUP. Persona usando simulador en lap</a:t>
            </a:r>
            <a:endParaRPr/>
          </a:p>
        </p:txBody>
      </p:sp>
      <p:sp>
        <p:nvSpPr>
          <p:cNvPr id="435" name="Google Shape;435;p3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436" name="Google Shape;436;p37"/>
          <p:cNvPicPr preferRelativeResize="0"/>
          <p:nvPr/>
        </p:nvPicPr>
        <p:blipFill>
          <a:blip r:embed="rId15">
            <a:alphaModFix/>
          </a:blip>
          <a:stretch>
            <a:fillRect/>
          </a:stretch>
        </p:blipFill>
        <p:spPr>
          <a:xfrm>
            <a:off x="4814575" y="469175"/>
            <a:ext cx="3524250" cy="3524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graphicFrame>
        <p:nvGraphicFramePr>
          <p:cNvPr id="105" name="Google Shape;105;p16"/>
          <p:cNvGraphicFramePr/>
          <p:nvPr/>
        </p:nvGraphicFramePr>
        <p:xfrm>
          <a:off x="401450" y="296487"/>
          <a:ext cx="3000000" cy="3000000"/>
        </p:xfrm>
        <a:graphic>
          <a:graphicData uri="http://schemas.openxmlformats.org/drawingml/2006/table">
            <a:tbl>
              <a:tblPr>
                <a:noFill/>
                <a:tableStyleId>{32B47407-1F42-43EF-8D31-CB6C980092A0}</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02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solidFill>
                            <a:srgbClr val="222222"/>
                          </a:solidFill>
                          <a:highlight>
                            <a:srgbClr val="FFFFFF"/>
                          </a:highlight>
                        </a:rPr>
                        <a:t>Asegura la calidad de educación de tus hijos, nosotros te apoyamos.</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Te ayudamos a buscar el mejor fondo educativo del mercado internacional</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900">
                        <a:solidFill>
                          <a:srgbClr val="222222"/>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06" name="Google Shape;106;p16"/>
          <p:cNvGrpSpPr/>
          <p:nvPr/>
        </p:nvGrpSpPr>
        <p:grpSpPr>
          <a:xfrm>
            <a:off x="-2779" y="5059872"/>
            <a:ext cx="9149644" cy="83700"/>
            <a:chOff x="0" y="0"/>
            <a:chExt cx="9149644" cy="83700"/>
          </a:xfrm>
        </p:grpSpPr>
        <p:sp>
          <p:nvSpPr>
            <p:cNvPr id="107" name="Google Shape;107;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8" name="Google Shape;108;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9" name="Google Shape;109;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0" name="Google Shape;110;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1" name="Google Shape;111;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12" name="Google Shape;112;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13" name="Google Shape;113;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Planes y Fideicomisos de Ahorro para la Educación.</a:t>
            </a:r>
            <a:endParaRPr/>
          </a:p>
          <a:p>
            <a:pPr indent="0" lvl="0" marL="0" rtl="0" algn="l">
              <a:spcBef>
                <a:spcPts val="0"/>
              </a:spcBef>
              <a:spcAft>
                <a:spcPts val="0"/>
              </a:spcAft>
              <a:buNone/>
            </a:pPr>
            <a:r>
              <a:rPr lang="en-US"/>
              <a:t>FOTO: FOTO GRADUACIÓN</a:t>
            </a:r>
            <a:endParaRPr/>
          </a:p>
          <a:p>
            <a:pPr indent="0" lvl="0" marL="0" rtl="0" algn="l">
              <a:spcBef>
                <a:spcPts val="0"/>
              </a:spcBef>
              <a:spcAft>
                <a:spcPts val="0"/>
              </a:spcAft>
              <a:buNone/>
            </a:pPr>
            <a:r>
              <a:t/>
            </a:r>
            <a:endParaRPr/>
          </a:p>
        </p:txBody>
      </p:sp>
      <p:sp>
        <p:nvSpPr>
          <p:cNvPr id="114" name="Google Shape;114;p1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15" name="Google Shape;115;p16"/>
          <p:cNvPicPr preferRelativeResize="0"/>
          <p:nvPr/>
        </p:nvPicPr>
        <p:blipFill>
          <a:blip r:embed="rId15">
            <a:alphaModFix/>
          </a:blip>
          <a:stretch>
            <a:fillRect/>
          </a:stretch>
        </p:blipFill>
        <p:spPr>
          <a:xfrm>
            <a:off x="4845875" y="511739"/>
            <a:ext cx="3461649" cy="3461697"/>
          </a:xfrm>
          <a:prstGeom prst="rect">
            <a:avLst/>
          </a:prstGeom>
          <a:noFill/>
          <a:ln>
            <a:noFill/>
          </a:ln>
        </p:spPr>
      </p:pic>
      <p:sp>
        <p:nvSpPr>
          <p:cNvPr id="116" name="Google Shape;116;p16"/>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graphicFrame>
        <p:nvGraphicFramePr>
          <p:cNvPr id="121" name="Google Shape;121;p17"/>
          <p:cNvGraphicFramePr/>
          <p:nvPr/>
        </p:nvGraphicFramePr>
        <p:xfrm>
          <a:off x="405475" y="178550"/>
          <a:ext cx="3000000" cy="3000000"/>
        </p:xfrm>
        <a:graphic>
          <a:graphicData uri="http://schemas.openxmlformats.org/drawingml/2006/table">
            <a:tbl>
              <a:tblPr>
                <a:noFill/>
                <a:tableStyleId>{32B47407-1F42-43EF-8D31-CB6C980092A0}</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03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¿Todavía no has usado nuestro simulador de inversión de renta fija de alto rendimiento?</a:t>
                      </a:r>
                      <a:endParaRPr sz="900">
                        <a:highlight>
                          <a:srgbClr val="FFFFFF"/>
                        </a:highlight>
                      </a:endParaRPr>
                    </a:p>
                    <a:p>
                      <a:pPr indent="0" lvl="0" marL="0" marR="38100" rtl="0" algn="l">
                        <a:lnSpc>
                          <a:spcPct val="128571"/>
                        </a:lnSpc>
                        <a:spcBef>
                          <a:spcPts val="0"/>
                        </a:spcBef>
                        <a:spcAft>
                          <a:spcPts val="0"/>
                        </a:spcAft>
                        <a:buNone/>
                      </a:pPr>
                      <a:r>
                        <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Es, sin duda, una herramienta muy útil para </a:t>
                      </a:r>
                      <a:r>
                        <a:rPr lang="en-US" sz="900">
                          <a:highlight>
                            <a:srgbClr val="FFFFFF"/>
                          </a:highlight>
                        </a:rPr>
                        <a:t>todos los inversores y asesores profesionales que buscan planear futuros ingresos regulados por la cartera de inversiones en renta fija de alto rendimiento que KNG ha encontrado e investigado meticulosamente.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Entra a nuestro perfil y encuentra el link.</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22" name="Google Shape;122;p17"/>
          <p:cNvGrpSpPr/>
          <p:nvPr/>
        </p:nvGrpSpPr>
        <p:grpSpPr>
          <a:xfrm>
            <a:off x="-2779" y="5059872"/>
            <a:ext cx="9149644" cy="83700"/>
            <a:chOff x="0" y="0"/>
            <a:chExt cx="9149644" cy="83700"/>
          </a:xfrm>
        </p:grpSpPr>
        <p:sp>
          <p:nvSpPr>
            <p:cNvPr id="123" name="Google Shape;123;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4" name="Google Shape;124;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5" name="Google Shape;125;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6" name="Google Shape;126;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7" name="Google Shape;127;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28" name="Google Shape;128;p1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29" name="Google Shape;129;p1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sp>
        <p:nvSpPr>
          <p:cNvPr id="130" name="Google Shape;130;p17"/>
          <p:cNvSpPr/>
          <p:nvPr/>
        </p:nvSpPr>
        <p:spPr>
          <a:xfrm>
            <a:off x="4859650" y="511750"/>
            <a:ext cx="3434100" cy="34341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Para inversores y asesores profesionales</a:t>
            </a:r>
            <a:endParaRPr/>
          </a:p>
          <a:p>
            <a:pPr indent="0" lvl="0" marL="0" rtl="0" algn="l">
              <a:spcBef>
                <a:spcPts val="0"/>
              </a:spcBef>
              <a:spcAft>
                <a:spcPts val="0"/>
              </a:spcAft>
              <a:buNone/>
            </a:pPr>
            <a:r>
              <a:rPr lang="en-US"/>
              <a:t>ILUSTRACIÓN: Ilustración mano con celular y </a:t>
            </a:r>
            <a:r>
              <a:rPr b="1" lang="en-US"/>
              <a:t>fragmento de video de reel tutorial (video de dic)</a:t>
            </a:r>
            <a:endParaRPr b="1"/>
          </a:p>
        </p:txBody>
      </p:sp>
      <p:pic>
        <p:nvPicPr>
          <p:cNvPr id="131" name="Google Shape;131;p17" title="ENE_27.mp4">
            <a:hlinkClick r:id="rId15"/>
          </p:cNvPr>
          <p:cNvPicPr preferRelativeResize="0"/>
          <p:nvPr/>
        </p:nvPicPr>
        <p:blipFill>
          <a:blip r:embed="rId16">
            <a:alphaModFix/>
          </a:blip>
          <a:stretch>
            <a:fillRect/>
          </a:stretch>
        </p:blipFill>
        <p:spPr>
          <a:xfrm>
            <a:off x="4817450" y="473200"/>
            <a:ext cx="3516000" cy="3516000"/>
          </a:xfrm>
          <a:prstGeom prst="rect">
            <a:avLst/>
          </a:prstGeom>
          <a:noFill/>
          <a:ln>
            <a:noFill/>
          </a:ln>
        </p:spPr>
      </p:pic>
      <p:sp>
        <p:nvSpPr>
          <p:cNvPr id="132" name="Google Shape;132;p17"/>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graphicFrame>
        <p:nvGraphicFramePr>
          <p:cNvPr id="137" name="Google Shape;137;p18"/>
          <p:cNvGraphicFramePr/>
          <p:nvPr/>
        </p:nvGraphicFramePr>
        <p:xfrm>
          <a:off x="401450" y="439312"/>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05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¿Te gustaría saber más sobre nosotros? ¿Tienes alguna duda sobre nuestros servicios?</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Visita  </a:t>
                      </a:r>
                      <a:r>
                        <a:rPr lang="en-US" sz="900">
                          <a:highlight>
                            <a:srgbClr val="FFFFFF"/>
                          </a:highlight>
                        </a:rPr>
                        <a:t>👉</a:t>
                      </a:r>
                      <a:r>
                        <a:rPr lang="en-US" sz="800">
                          <a:highlight>
                            <a:srgbClr val="FFFFFF"/>
                          </a:highlight>
                        </a:rPr>
                        <a:t> kngadvisors.co.uk y encuentra la respuesta en nuestra sección de preguntas frecuentes.</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38" name="Google Shape;138;p18"/>
          <p:cNvGrpSpPr/>
          <p:nvPr/>
        </p:nvGrpSpPr>
        <p:grpSpPr>
          <a:xfrm>
            <a:off x="-2779" y="5059872"/>
            <a:ext cx="9149644" cy="83700"/>
            <a:chOff x="0" y="0"/>
            <a:chExt cx="9149644" cy="83700"/>
          </a:xfrm>
        </p:grpSpPr>
        <p:sp>
          <p:nvSpPr>
            <p:cNvPr id="139" name="Google Shape;139;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0" name="Google Shape;140;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1" name="Google Shape;141;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2" name="Google Shape;142;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3" name="Google Shape;143;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4" name="Google Shape;144;p1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45" name="Google Shape;145;p18"/>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¿Tienes alguna duda?</a:t>
            </a:r>
            <a:endParaRPr/>
          </a:p>
          <a:p>
            <a:pPr indent="0" lvl="0" marL="0" rtl="0" algn="l">
              <a:spcBef>
                <a:spcPts val="0"/>
              </a:spcBef>
              <a:spcAft>
                <a:spcPts val="0"/>
              </a:spcAft>
              <a:buNone/>
            </a:pPr>
            <a:r>
              <a:rPr lang="en-US"/>
              <a:t>FOTO: MOCKUP PREGUNTAS FRECUENTES</a:t>
            </a:r>
            <a:endParaRPr/>
          </a:p>
        </p:txBody>
      </p:sp>
      <p:sp>
        <p:nvSpPr>
          <p:cNvPr id="146" name="Google Shape;146;p1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147" name="Google Shape;147;p18"/>
          <p:cNvPicPr preferRelativeResize="0"/>
          <p:nvPr/>
        </p:nvPicPr>
        <p:blipFill>
          <a:blip r:embed="rId15">
            <a:alphaModFix/>
          </a:blip>
          <a:stretch>
            <a:fillRect/>
          </a:stretch>
        </p:blipFill>
        <p:spPr>
          <a:xfrm>
            <a:off x="4828375" y="571675"/>
            <a:ext cx="3504924" cy="3504924"/>
          </a:xfrm>
          <a:prstGeom prst="rect">
            <a:avLst/>
          </a:prstGeom>
          <a:noFill/>
          <a:ln>
            <a:noFill/>
          </a:ln>
        </p:spPr>
      </p:pic>
      <p:sp>
        <p:nvSpPr>
          <p:cNvPr id="148" name="Google Shape;148;p18"/>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graphicFrame>
        <p:nvGraphicFramePr>
          <p:cNvPr id="153" name="Google Shape;153;p19"/>
          <p:cNvGraphicFramePr/>
          <p:nvPr/>
        </p:nvGraphicFramePr>
        <p:xfrm>
          <a:off x="401450" y="292450"/>
          <a:ext cx="3000000" cy="3000000"/>
        </p:xfrm>
        <a:graphic>
          <a:graphicData uri="http://schemas.openxmlformats.org/drawingml/2006/table">
            <a:tbl>
              <a:tblPr>
                <a:noFill/>
                <a:tableStyleId>{32B47407-1F42-43EF-8D31-CB6C980092A0}</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06 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El Cripto estable (Stable Coin), llamado Tether, se está usando mucho por inversionistas jóvenes ya que puede usarse como “dólar digital” y cuenta con las mismas ventajas de una criptomoneda.</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En la mayoría de los wallets se intercambia 1 USD a 1 USDT, menos una pequeña comisión alrededor de $10 USD.</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Comenzó a popularizarse para ahorrar y realizar transacciones sin limites ni complicaciones.</a:t>
                      </a:r>
                      <a:endParaRPr sz="10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54" name="Google Shape;154;p19"/>
          <p:cNvGrpSpPr/>
          <p:nvPr/>
        </p:nvGrpSpPr>
        <p:grpSpPr>
          <a:xfrm>
            <a:off x="-2826" y="5059797"/>
            <a:ext cx="9149644" cy="83700"/>
            <a:chOff x="0" y="0"/>
            <a:chExt cx="9149644" cy="83700"/>
          </a:xfrm>
        </p:grpSpPr>
        <p:sp>
          <p:nvSpPr>
            <p:cNvPr id="155" name="Google Shape;155;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6" name="Google Shape;156;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7" name="Google Shape;157;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8" name="Google Shape;158;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9" name="Google Shape;159;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60" name="Google Shape;160;p1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61" name="Google Shape;161;p1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162" name="Google Shape;162;p19"/>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Moneda Digital Tether</a:t>
            </a:r>
            <a:endParaRPr/>
          </a:p>
          <a:p>
            <a:pPr indent="0" lvl="0" marL="0" rtl="0" algn="l">
              <a:spcBef>
                <a:spcPts val="0"/>
              </a:spcBef>
              <a:spcAft>
                <a:spcPts val="0"/>
              </a:spcAft>
              <a:buNone/>
            </a:pPr>
            <a:r>
              <a:rPr lang="en-US"/>
              <a:t>FOTO: Foto de monedas tether</a:t>
            </a:r>
            <a:endParaRPr/>
          </a:p>
          <a:p>
            <a:pPr indent="0" lvl="0" marL="0" rtl="0" algn="l">
              <a:spcBef>
                <a:spcPts val="0"/>
              </a:spcBef>
              <a:spcAft>
                <a:spcPts val="0"/>
              </a:spcAft>
              <a:buNone/>
            </a:pPr>
            <a:r>
              <a:t/>
            </a:r>
            <a:endParaRPr/>
          </a:p>
        </p:txBody>
      </p:sp>
      <p:pic>
        <p:nvPicPr>
          <p:cNvPr id="163" name="Google Shape;163;p19"/>
          <p:cNvPicPr preferRelativeResize="0"/>
          <p:nvPr/>
        </p:nvPicPr>
        <p:blipFill>
          <a:blip r:embed="rId15">
            <a:alphaModFix/>
          </a:blip>
          <a:stretch>
            <a:fillRect/>
          </a:stretch>
        </p:blipFill>
        <p:spPr>
          <a:xfrm>
            <a:off x="4832800" y="482275"/>
            <a:ext cx="3504924" cy="3504924"/>
          </a:xfrm>
          <a:prstGeom prst="rect">
            <a:avLst/>
          </a:prstGeom>
          <a:noFill/>
          <a:ln>
            <a:noFill/>
          </a:ln>
        </p:spPr>
      </p:pic>
      <p:sp>
        <p:nvSpPr>
          <p:cNvPr id="164" name="Google Shape;164;p19"/>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20"/>
          <p:cNvPicPr preferRelativeResize="0"/>
          <p:nvPr/>
        </p:nvPicPr>
        <p:blipFill>
          <a:blip r:embed="rId3">
            <a:alphaModFix/>
          </a:blip>
          <a:stretch>
            <a:fillRect/>
          </a:stretch>
        </p:blipFill>
        <p:spPr>
          <a:xfrm>
            <a:off x="4926475" y="274475"/>
            <a:ext cx="2523175" cy="4503924"/>
          </a:xfrm>
          <a:prstGeom prst="rect">
            <a:avLst/>
          </a:prstGeom>
          <a:noFill/>
          <a:ln>
            <a:noFill/>
          </a:ln>
        </p:spPr>
      </p:pic>
      <p:grpSp>
        <p:nvGrpSpPr>
          <p:cNvPr id="170" name="Google Shape;170;p20"/>
          <p:cNvGrpSpPr/>
          <p:nvPr/>
        </p:nvGrpSpPr>
        <p:grpSpPr>
          <a:xfrm>
            <a:off x="-2779" y="5059872"/>
            <a:ext cx="9149644" cy="83700"/>
            <a:chOff x="0" y="0"/>
            <a:chExt cx="9149644" cy="83700"/>
          </a:xfrm>
        </p:grpSpPr>
        <p:sp>
          <p:nvSpPr>
            <p:cNvPr id="171" name="Google Shape;171;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2" name="Google Shape;172;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3" name="Google Shape;173;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4" name="Google Shape;174;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5" name="Google Shape;175;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76" name="Google Shape;176;p20"/>
          <p:cNvGraphicFramePr/>
          <p:nvPr/>
        </p:nvGraphicFramePr>
        <p:xfrm>
          <a:off x="401450" y="776300"/>
          <a:ext cx="3000000" cy="3000000"/>
        </p:xfrm>
        <a:graphic>
          <a:graphicData uri="http://schemas.openxmlformats.org/drawingml/2006/table">
            <a:tbl>
              <a:tblPr>
                <a:noFill/>
                <a:tableStyleId>{32B47407-1F42-43EF-8D31-CB6C980092A0}</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a:t>
                      </a:r>
                      <a:r>
                        <a:rPr b="1" lang="en-US"/>
                        <a:t> 08 de Marzo</a:t>
                      </a:r>
                      <a:r>
                        <a:rPr b="1" lang="en-US"/>
                        <a:t>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77" name="Google Shape;177;p20"/>
          <p:cNvPicPr preferRelativeResize="0"/>
          <p:nvPr/>
        </p:nvPicPr>
        <p:blipFill rotWithShape="1">
          <a:blip r:embed="rId4">
            <a:alphaModFix/>
          </a:blip>
          <a:srcRect b="0" l="0" r="0" t="0"/>
          <a:stretch/>
        </p:blipFill>
        <p:spPr>
          <a:xfrm>
            <a:off x="8073100" y="4727525"/>
            <a:ext cx="934934" cy="23651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graphicFrame>
        <p:nvGraphicFramePr>
          <p:cNvPr id="182" name="Google Shape;182;p21"/>
          <p:cNvGraphicFramePr/>
          <p:nvPr/>
        </p:nvGraphicFramePr>
        <p:xfrm>
          <a:off x="401450" y="351462"/>
          <a:ext cx="3000000" cy="3000000"/>
        </p:xfrm>
        <a:graphic>
          <a:graphicData uri="http://schemas.openxmlformats.org/drawingml/2006/table">
            <a:tbl>
              <a:tblPr>
                <a:noFill/>
                <a:tableStyleId>{32B47407-1F42-43EF-8D31-CB6C980092A0}</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09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Protege a tus ahorros de la vida contra lo inesperado con un seguro de gastos médicos.</a:t>
                      </a:r>
                      <a:endParaRPr sz="800"/>
                    </a:p>
                    <a:p>
                      <a:pPr indent="0" lvl="0" marL="0" rtl="0" algn="l">
                        <a:lnSpc>
                          <a:spcPct val="115000"/>
                        </a:lnSpc>
                        <a:spcBef>
                          <a:spcPts val="0"/>
                        </a:spcBef>
                        <a:spcAft>
                          <a:spcPts val="0"/>
                        </a:spcAft>
                        <a:buNone/>
                      </a:pPr>
                      <a:r>
                        <a:rPr lang="en-US" sz="800"/>
                        <a:t>👉 KNG te ayuda buscar la mejor opción para tu situación individual.</a:t>
                      </a:r>
                      <a:endParaRPr sz="800"/>
                    </a:p>
                    <a:p>
                      <a:pPr indent="0" lvl="0" marL="0" rtl="0" algn="l">
                        <a:lnSpc>
                          <a:spcPct val="115000"/>
                        </a:lnSpc>
                        <a:spcBef>
                          <a:spcPts val="0"/>
                        </a:spcBef>
                        <a:spcAft>
                          <a:spcPts val="0"/>
                        </a:spcAft>
                        <a:buNone/>
                      </a:pPr>
                      <a:r>
                        <a:t/>
                      </a:r>
                      <a:endParaRPr sz="10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83" name="Google Shape;183;p21"/>
          <p:cNvGrpSpPr/>
          <p:nvPr/>
        </p:nvGrpSpPr>
        <p:grpSpPr>
          <a:xfrm>
            <a:off x="-2779" y="5059872"/>
            <a:ext cx="9149644" cy="83700"/>
            <a:chOff x="0" y="0"/>
            <a:chExt cx="9149644" cy="83700"/>
          </a:xfrm>
        </p:grpSpPr>
        <p:sp>
          <p:nvSpPr>
            <p:cNvPr id="184" name="Google Shape;184;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5" name="Google Shape;185;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6" name="Google Shape;186;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7" name="Google Shape;187;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8" name="Google Shape;188;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89" name="Google Shape;189;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90" name="Google Shape;190;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Seguro Médico Internacional</a:t>
            </a:r>
            <a:endParaRPr/>
          </a:p>
          <a:p>
            <a:pPr indent="0" lvl="0" marL="0" rtl="0" algn="l">
              <a:spcBef>
                <a:spcPts val="0"/>
              </a:spcBef>
              <a:spcAft>
                <a:spcPts val="0"/>
              </a:spcAft>
              <a:buNone/>
            </a:pPr>
            <a:r>
              <a:rPr lang="en-US"/>
              <a:t>ILUSTRACIÓN: Familia, corazón</a:t>
            </a:r>
            <a:endParaRPr/>
          </a:p>
        </p:txBody>
      </p:sp>
      <p:sp>
        <p:nvSpPr>
          <p:cNvPr id="191" name="Google Shape;191;p2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92" name="Google Shape;192;p21"/>
          <p:cNvPicPr preferRelativeResize="0"/>
          <p:nvPr/>
        </p:nvPicPr>
        <p:blipFill>
          <a:blip r:embed="rId15">
            <a:alphaModFix/>
          </a:blip>
          <a:stretch>
            <a:fillRect/>
          </a:stretch>
        </p:blipFill>
        <p:spPr>
          <a:xfrm>
            <a:off x="4843275" y="495339"/>
            <a:ext cx="3466851" cy="34668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aphicFrame>
        <p:nvGraphicFramePr>
          <p:cNvPr id="197" name="Google Shape;197;p22"/>
          <p:cNvGraphicFramePr/>
          <p:nvPr/>
        </p:nvGraphicFramePr>
        <p:xfrm>
          <a:off x="405475" y="178550"/>
          <a:ext cx="3000000" cy="3000000"/>
        </p:xfrm>
        <a:graphic>
          <a:graphicData uri="http://schemas.openxmlformats.org/drawingml/2006/table">
            <a:tbl>
              <a:tblPr>
                <a:noFill/>
                <a:tableStyleId>{32B47407-1F42-43EF-8D31-CB6C980092A0}</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10 </a:t>
                      </a:r>
                      <a:r>
                        <a:rPr b="1" lang="en-US"/>
                        <a:t>de Marzo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¿Ya usaste nuestro s</a:t>
                      </a:r>
                      <a:r>
                        <a:rPr lang="en-US" sz="900">
                          <a:highlight>
                            <a:srgbClr val="FFFFFF"/>
                          </a:highlight>
                        </a:rPr>
                        <a:t>imulador de inversión de renta fija de alto rendimiento?</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Link en nuestro perfil</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98" name="Google Shape;198;p22"/>
          <p:cNvGrpSpPr/>
          <p:nvPr/>
        </p:nvGrpSpPr>
        <p:grpSpPr>
          <a:xfrm>
            <a:off x="-2779" y="5059872"/>
            <a:ext cx="9149644" cy="83700"/>
            <a:chOff x="0" y="0"/>
            <a:chExt cx="9149644" cy="83700"/>
          </a:xfrm>
        </p:grpSpPr>
        <p:sp>
          <p:nvSpPr>
            <p:cNvPr id="199" name="Google Shape;199;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0" name="Google Shape;200;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1" name="Google Shape;201;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2" name="Google Shape;202;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3" name="Google Shape;203;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04" name="Google Shape;204;p2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05" name="Google Shape;205;p2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a:t>
            </a:r>
            <a:endParaRPr/>
          </a:p>
          <a:p>
            <a:pPr indent="0" lvl="0" marL="0" rtl="0" algn="l">
              <a:spcBef>
                <a:spcPts val="0"/>
              </a:spcBef>
              <a:spcAft>
                <a:spcPts val="0"/>
              </a:spcAft>
              <a:buNone/>
            </a:pPr>
            <a:r>
              <a:rPr lang="en-US"/>
              <a:t>FOTO: </a:t>
            </a:r>
            <a:endParaRPr/>
          </a:p>
        </p:txBody>
      </p:sp>
      <p:sp>
        <p:nvSpPr>
          <p:cNvPr id="206" name="Google Shape;206;p2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207" name="Google Shape;207;p22"/>
          <p:cNvPicPr preferRelativeResize="0"/>
          <p:nvPr/>
        </p:nvPicPr>
        <p:blipFill>
          <a:blip r:embed="rId15">
            <a:alphaModFix/>
          </a:blip>
          <a:stretch>
            <a:fillRect/>
          </a:stretch>
        </p:blipFill>
        <p:spPr>
          <a:xfrm>
            <a:off x="4814250" y="483300"/>
            <a:ext cx="3511851" cy="35118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