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aleway"/>
      <p:regular r:id="rId25"/>
      <p:bold r:id="rId26"/>
      <p:italic r:id="rId27"/>
      <p:boldItalic r:id="rId28"/>
    </p:embeddedFont>
    <p:embeddedFont>
      <p:font typeface="Roboto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  <p:embeddedFont>
      <p:font typeface="Exo Black"/>
      <p:bold r:id="rId37"/>
      <p:boldItalic r:id="rId38"/>
    </p:embeddedFont>
    <p:embeddedFont>
      <p:font typeface="Helvetica Neue"/>
      <p:regular r:id="rId39"/>
      <p:bold r:id="rId40"/>
      <p:italic r:id="rId41"/>
      <p:boldItalic r:id="rId42"/>
    </p:embeddedFont>
    <p:embeddedFont>
      <p:font typeface="Exo"/>
      <p:bold r:id="rId43"/>
      <p:boldItalic r:id="rId44"/>
    </p:embeddedFont>
    <p:embeddedFont>
      <p:font typeface="Source Sans Pro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D742CAD-BA92-4EF8-B902-A044A1F6790F}">
  <a:tblStyle styleId="{FD742CAD-BA92-4EF8-B902-A044A1F6790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 b="off" i="off"/>
      <a:tcStyle>
        <a:fill>
          <a:solidFill>
            <a:srgbClr val="FFFFFF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.fntdata"/><Relationship Id="rId20" Type="http://schemas.openxmlformats.org/officeDocument/2006/relationships/slide" Target="slides/slide15.xml"/><Relationship Id="rId42" Type="http://schemas.openxmlformats.org/officeDocument/2006/relationships/font" Target="fonts/HelveticaNeue-boldItalic.fntdata"/><Relationship Id="rId41" Type="http://schemas.openxmlformats.org/officeDocument/2006/relationships/font" Target="fonts/HelveticaNeue-italic.fntdata"/><Relationship Id="rId22" Type="http://schemas.openxmlformats.org/officeDocument/2006/relationships/slide" Target="slides/slide17.xml"/><Relationship Id="rId44" Type="http://schemas.openxmlformats.org/officeDocument/2006/relationships/font" Target="fonts/Exo-boldItalic.fntdata"/><Relationship Id="rId21" Type="http://schemas.openxmlformats.org/officeDocument/2006/relationships/slide" Target="slides/slide16.xml"/><Relationship Id="rId43" Type="http://schemas.openxmlformats.org/officeDocument/2006/relationships/font" Target="fonts/Exo-bold.fntdata"/><Relationship Id="rId24" Type="http://schemas.openxmlformats.org/officeDocument/2006/relationships/slide" Target="slides/slide19.xml"/><Relationship Id="rId46" Type="http://schemas.openxmlformats.org/officeDocument/2006/relationships/font" Target="fonts/SourceSansPro-bold.fntdata"/><Relationship Id="rId23" Type="http://schemas.openxmlformats.org/officeDocument/2006/relationships/slide" Target="slides/slide18.xml"/><Relationship Id="rId45" Type="http://schemas.openxmlformats.org/officeDocument/2006/relationships/font" Target="fonts/SourceSansPro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.fntdata"/><Relationship Id="rId48" Type="http://schemas.openxmlformats.org/officeDocument/2006/relationships/font" Target="fonts/SourceSansPro-boldItalic.fntdata"/><Relationship Id="rId25" Type="http://schemas.openxmlformats.org/officeDocument/2006/relationships/font" Target="fonts/Raleway-regular.fntdata"/><Relationship Id="rId47" Type="http://schemas.openxmlformats.org/officeDocument/2006/relationships/font" Target="fonts/SourceSansPro-italic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6.xml"/><Relationship Id="rId33" Type="http://schemas.openxmlformats.org/officeDocument/2006/relationships/font" Target="fonts/Lato-regular.fntdata"/><Relationship Id="rId10" Type="http://schemas.openxmlformats.org/officeDocument/2006/relationships/slide" Target="slides/slide5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8.xml"/><Relationship Id="rId35" Type="http://schemas.openxmlformats.org/officeDocument/2006/relationships/font" Target="fonts/Lato-italic.fntdata"/><Relationship Id="rId12" Type="http://schemas.openxmlformats.org/officeDocument/2006/relationships/slide" Target="slides/slide7.xml"/><Relationship Id="rId34" Type="http://schemas.openxmlformats.org/officeDocument/2006/relationships/font" Target="fonts/Lato-bold.fntdata"/><Relationship Id="rId15" Type="http://schemas.openxmlformats.org/officeDocument/2006/relationships/slide" Target="slides/slide10.xml"/><Relationship Id="rId37" Type="http://schemas.openxmlformats.org/officeDocument/2006/relationships/font" Target="fonts/ExoBlack-bold.fntdata"/><Relationship Id="rId14" Type="http://schemas.openxmlformats.org/officeDocument/2006/relationships/slide" Target="slides/slide9.xml"/><Relationship Id="rId36" Type="http://schemas.openxmlformats.org/officeDocument/2006/relationships/font" Target="fonts/Lato-boldItalic.fntdata"/><Relationship Id="rId17" Type="http://schemas.openxmlformats.org/officeDocument/2006/relationships/slide" Target="slides/slide12.xml"/><Relationship Id="rId39" Type="http://schemas.openxmlformats.org/officeDocument/2006/relationships/font" Target="fonts/HelveticaNeue-regular.fntdata"/><Relationship Id="rId16" Type="http://schemas.openxmlformats.org/officeDocument/2006/relationships/slide" Target="slides/slide11.xml"/><Relationship Id="rId38" Type="http://schemas.openxmlformats.org/officeDocument/2006/relationships/font" Target="fonts/ExoBlack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895313457_0_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7895313457_0_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895313457_0_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 LISTO</a:t>
            </a:r>
            <a:endParaRPr/>
          </a:p>
        </p:txBody>
      </p:sp>
      <p:sp>
        <p:nvSpPr>
          <p:cNvPr id="211" name="Google Shape;211;g7895313457_0_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895313457_0_1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7895313457_0_1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895313457_0_1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238" name="Google Shape;238;g7895313457_0_1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895313457_0_1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7895313457_0_1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895313457_0_1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 LISTO</a:t>
            </a:r>
            <a:endParaRPr/>
          </a:p>
        </p:txBody>
      </p:sp>
      <p:sp>
        <p:nvSpPr>
          <p:cNvPr id="265" name="Google Shape;265;g7895313457_0_1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895313457_0_1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7895313457_0_1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895313457_0_1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 LISTO</a:t>
            </a:r>
            <a:endParaRPr/>
          </a:p>
        </p:txBody>
      </p:sp>
      <p:sp>
        <p:nvSpPr>
          <p:cNvPr id="292" name="Google Shape;292;g7895313457_0_1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895313457_0_1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7895313457_0_1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895313457_0_1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 LISTO</a:t>
            </a:r>
            <a:endParaRPr/>
          </a:p>
        </p:txBody>
      </p:sp>
      <p:sp>
        <p:nvSpPr>
          <p:cNvPr id="319" name="Google Shape;319;g7895313457_0_1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f70747f08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af70747f0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f70747f08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103" name="Google Shape;103;gaf70747f08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af70747f08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af70747f08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f70747f08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130" name="Google Shape;130;gaf70747f08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f70747f08_0_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af70747f08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f70747f08_0_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157" name="Google Shape;157;gaf70747f08_0_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895313457_0_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7895313457_0_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895313457_0_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184" name="Google Shape;184;g7895313457_0_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 showMasterSp="0">
  <p:cSld name="SECTION_TITLE_AND_DESCRI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57;p11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58" name="Google Shape;58;p11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1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11"/>
          <p:cNvSpPr txBox="1"/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" type="body"/>
          </p:nvPr>
        </p:nvSpPr>
        <p:spPr>
          <a:xfrm>
            <a:off x="724949" y="3161525"/>
            <a:ext cx="3300902" cy="7590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2" type="body"/>
          </p:nvPr>
        </p:nvSpPr>
        <p:spPr>
          <a:xfrm>
            <a:off x="5174224" y="1352624"/>
            <a:ext cx="3374400" cy="30255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 showMasterSp="0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idx="1" type="body"/>
          </p:nvPr>
        </p:nvSpPr>
        <p:spPr>
          <a:xfrm>
            <a:off x="724949" y="4372550"/>
            <a:ext cx="7697401" cy="460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</a:lstStyle>
          <a:p/>
        </p:txBody>
      </p:sp>
      <p:sp>
        <p:nvSpPr>
          <p:cNvPr id="66" name="Google Shape;66;p12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 showMasterSp="0">
  <p:cSld name="BIG_NUMBER">
    <p:bg>
      <p:bgPr>
        <a:solidFill>
          <a:srgbClr val="1A9988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3"/>
          <p:cNvGrpSpPr/>
          <p:nvPr/>
        </p:nvGrpSpPr>
        <p:grpSpPr>
          <a:xfrm>
            <a:off x="830391" y="4169130"/>
            <a:ext cx="745765" cy="45828"/>
            <a:chOff x="0" y="0"/>
            <a:chExt cx="745764" cy="45827"/>
          </a:xfrm>
        </p:grpSpPr>
        <p:sp>
          <p:nvSpPr>
            <p:cNvPr id="69" name="Google Shape;69;p13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13"/>
          <p:cNvSpPr txBox="1"/>
          <p:nvPr>
            <p:ph type="title"/>
          </p:nvPr>
        </p:nvSpPr>
        <p:spPr>
          <a:xfrm>
            <a:off x="729450" y="733950"/>
            <a:ext cx="7688400" cy="1244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Raleway"/>
              <a:buNone/>
              <a:defRPr sz="8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" type="body"/>
          </p:nvPr>
        </p:nvSpPr>
        <p:spPr>
          <a:xfrm>
            <a:off x="729450" y="2272888"/>
            <a:ext cx="7688400" cy="15804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showMasterSp="0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400"/>
              <a:buFont typeface="Source Sans Pro"/>
              <a:buNone/>
              <a:defRPr b="0" sz="44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1028700" y="1714500"/>
            <a:ext cx="7200900" cy="26859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5600" lvl="1" marL="9144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–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55600" lvl="2" marL="1371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–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028236" y="4857239"/>
            <a:ext cx="273616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showMasterSp="0" type="title">
  <p:cSld name="TITLE">
    <p:bg>
      <p:bgPr>
        <a:solidFill>
          <a:srgbClr val="E9EDEE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21;p4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22" name="Google Shape;22;p4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4"/>
          <p:cNvSpPr txBox="1"/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Raleway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29626" y="3172899"/>
            <a:ext cx="7688101" cy="541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showMasterSp="0" type="secHead">
  <p:cSld name="SECTION_HEADER">
    <p:bg>
      <p:bgPr>
        <a:solidFill>
          <a:srgbClr val="1A9988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5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29" name="Google Shape;29;p5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5"/>
          <p:cNvSpPr txBox="1"/>
          <p:nvPr>
            <p:ph type="title"/>
          </p:nvPr>
        </p:nvSpPr>
        <p:spPr>
          <a:xfrm>
            <a:off x="729450" y="1322449"/>
            <a:ext cx="7688400" cy="15186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729450" y="13186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729450" y="20788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729325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4643604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type="title"/>
          </p:nvPr>
        </p:nvSpPr>
        <p:spPr>
          <a:xfrm>
            <a:off x="730000" y="1318650"/>
            <a:ext cx="3300901" cy="13815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" type="body"/>
          </p:nvPr>
        </p:nvSpPr>
        <p:spPr>
          <a:xfrm>
            <a:off x="721225" y="2781724"/>
            <a:ext cx="3300901" cy="15975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 showMasterSp="0">
  <p:cSld name="MAIN_POINT">
    <p:bg>
      <p:bgPr>
        <a:solidFill>
          <a:schemeClr val="accent3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10"/>
          <p:cNvGrpSpPr/>
          <p:nvPr/>
        </p:nvGrpSpPr>
        <p:grpSpPr>
          <a:xfrm>
            <a:off x="830391" y="4169130"/>
            <a:ext cx="745765" cy="45828"/>
            <a:chOff x="0" y="0"/>
            <a:chExt cx="745764" cy="45827"/>
          </a:xfrm>
        </p:grpSpPr>
        <p:sp>
          <p:nvSpPr>
            <p:cNvPr id="51" name="Google Shape;51;p10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0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10"/>
          <p:cNvSpPr txBox="1"/>
          <p:nvPr>
            <p:ph type="title"/>
          </p:nvPr>
        </p:nvSpPr>
        <p:spPr>
          <a:xfrm>
            <a:off x="729450" y="864299"/>
            <a:ext cx="7021201" cy="2985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oogle Shape;7;p1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8" name="Google Shape;8;p1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1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11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11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11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11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11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11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11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4.png"/><Relationship Id="rId14" Type="http://schemas.openxmlformats.org/officeDocument/2006/relationships/image" Target="../media/image2.png"/><Relationship Id="rId16" Type="http://schemas.openxmlformats.org/officeDocument/2006/relationships/image" Target="../media/image7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4.png"/><Relationship Id="rId14" Type="http://schemas.openxmlformats.org/officeDocument/2006/relationships/image" Target="../media/image2.png"/><Relationship Id="rId16" Type="http://schemas.openxmlformats.org/officeDocument/2006/relationships/image" Target="../media/image15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4.png"/><Relationship Id="rId14" Type="http://schemas.openxmlformats.org/officeDocument/2006/relationships/image" Target="../media/image2.png"/><Relationship Id="rId16" Type="http://schemas.openxmlformats.org/officeDocument/2006/relationships/image" Target="../media/image20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4.png"/><Relationship Id="rId14" Type="http://schemas.openxmlformats.org/officeDocument/2006/relationships/image" Target="../media/image2.png"/><Relationship Id="rId16" Type="http://schemas.openxmlformats.org/officeDocument/2006/relationships/image" Target="../media/image12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4.png"/><Relationship Id="rId14" Type="http://schemas.openxmlformats.org/officeDocument/2006/relationships/image" Target="../media/image2.png"/><Relationship Id="rId16" Type="http://schemas.openxmlformats.org/officeDocument/2006/relationships/image" Target="../media/image19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4.png"/><Relationship Id="rId14" Type="http://schemas.openxmlformats.org/officeDocument/2006/relationships/image" Target="../media/image2.png"/><Relationship Id="rId16" Type="http://schemas.openxmlformats.org/officeDocument/2006/relationships/image" Target="../media/image8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4.png"/><Relationship Id="rId14" Type="http://schemas.openxmlformats.org/officeDocument/2006/relationships/image" Target="../media/image2.png"/><Relationship Id="rId16" Type="http://schemas.openxmlformats.org/officeDocument/2006/relationships/image" Target="../media/image5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4.png"/><Relationship Id="rId14" Type="http://schemas.openxmlformats.org/officeDocument/2006/relationships/image" Target="../media/image2.png"/><Relationship Id="rId16" Type="http://schemas.openxmlformats.org/officeDocument/2006/relationships/image" Target="../media/image11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4.png"/><Relationship Id="rId14" Type="http://schemas.openxmlformats.org/officeDocument/2006/relationships/image" Target="../media/image2.png"/><Relationship Id="rId16" Type="http://schemas.openxmlformats.org/officeDocument/2006/relationships/image" Target="../media/image13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78" name="Google Shape;7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285750"/>
            <a:ext cx="934934" cy="23651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4151155" y="3584481"/>
            <a:ext cx="43512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17125" spcFirstLastPara="1" rIns="1712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3000"/>
              <a:buFont typeface="Exo"/>
              <a:buNone/>
            </a:pPr>
            <a:r>
              <a:rPr b="1" i="0" lang="en-US" sz="3000" u="none" cap="none" strike="noStrike">
                <a:solidFill>
                  <a:srgbClr val="1C4587"/>
                </a:solidFill>
                <a:latin typeface="Exo"/>
                <a:ea typeface="Exo"/>
                <a:cs typeface="Exo"/>
                <a:sym typeface="Exo"/>
              </a:rPr>
              <a:t>PLANEACIÓN EDITORIAL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4151153" y="3230996"/>
            <a:ext cx="860100" cy="36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17125" lIns="17125" spcFirstLastPara="1" rIns="1712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6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7375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n" id="81" name="Google Shape;8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4983" y="468962"/>
            <a:ext cx="470466" cy="4704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/>
          <p:nvPr/>
        </p:nvSpPr>
        <p:spPr>
          <a:xfrm>
            <a:off x="4151149" y="4082038"/>
            <a:ext cx="29742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17125" spcFirstLastPara="1" rIns="1712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900"/>
              <a:buFont typeface="Exo"/>
              <a:buNone/>
            </a:pPr>
            <a:r>
              <a:rPr lang="en-US" sz="2800">
                <a:solidFill>
                  <a:srgbClr val="737572"/>
                </a:solidFill>
                <a:latin typeface="Exo"/>
                <a:ea typeface="Exo"/>
                <a:cs typeface="Exo"/>
                <a:sym typeface="Exo"/>
              </a:rPr>
              <a:t>Febrero </a:t>
            </a:r>
            <a:r>
              <a:rPr lang="en-US" sz="2800">
                <a:solidFill>
                  <a:srgbClr val="737572"/>
                </a:solidFill>
                <a:latin typeface="Exo"/>
                <a:ea typeface="Exo"/>
                <a:cs typeface="Exo"/>
                <a:sym typeface="Exo"/>
              </a:rPr>
              <a:t>2021</a:t>
            </a:r>
            <a:endParaRPr b="0" i="0" sz="2800" u="none" cap="none" strike="noStrike">
              <a:solidFill>
                <a:srgbClr val="737572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900"/>
              <a:buFont typeface="Exo"/>
              <a:buNone/>
            </a:pPr>
            <a:r>
              <a:t/>
            </a:r>
            <a:endParaRPr sz="1900">
              <a:solidFill>
                <a:srgbClr val="737572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5">
            <a:alphaModFix/>
          </a:blip>
          <a:srcRect b="29377" l="13673" r="23023" t="29123"/>
          <a:stretch/>
        </p:blipFill>
        <p:spPr>
          <a:xfrm>
            <a:off x="4151150" y="882848"/>
            <a:ext cx="4351200" cy="160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834200"/>
            <a:ext cx="3665701" cy="366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425" y="3292325"/>
            <a:ext cx="1207575" cy="120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425" y="2063262"/>
            <a:ext cx="1207575" cy="120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23"/>
          <p:cNvGraphicFramePr/>
          <p:nvPr/>
        </p:nvGraphicFramePr>
        <p:xfrm>
          <a:off x="460675" y="170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1029275"/>
                <a:gridCol w="3351125"/>
              </a:tblGrid>
              <a:tr h="5620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Lunes 01 de Marzo</a:t>
                      </a:r>
                      <a:r>
                        <a:rPr b="1" lang="en-US"/>
                        <a:t>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396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El sector financiero no ha sido ajeno a esta tendencia general, y así seguirá siendo este año 2021.  Pagos online, firmas digitales, y disponibilidad en el smartphone de absolutamente todo. 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3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9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00" name="Google Shape;200;p23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01" name="Google Shape;201;p23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06" name="Google Shape;206;p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207" name="Google Shape;207;p2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208" name="Google Shape;208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208825" y="875500"/>
            <a:ext cx="3277001" cy="327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" name="Google Shape;213;p24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Martes 02 de Marzo</a:t>
                      </a:r>
                      <a:r>
                        <a:rPr b="1" lang="en-US"/>
                        <a:t>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14" name="Google Shape;214;p24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15" name="Google Shape;215;p24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20" name="Google Shape;22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800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" name="Google Shape;226;p25"/>
          <p:cNvGraphicFramePr/>
          <p:nvPr/>
        </p:nvGraphicFramePr>
        <p:xfrm>
          <a:off x="460675" y="56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Miércoles 03 de Marzo</a:t>
                      </a:r>
                      <a:r>
                        <a:rPr b="1" lang="en-US"/>
                        <a:t>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Inicia temprano a planear tu jubilación, déjalo en manos de los expertos.</a:t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Contáctanos.</a:t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27" name="Google Shape;227;p25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28" name="Google Shape;228;p2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1" name="Google Shape;231;p2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2" name="Google Shape;232;p2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33" name="Google Shape;233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234" name="Google Shape;234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235" name="Google Shape;235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202725" y="909125"/>
            <a:ext cx="3289175" cy="328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" name="Google Shape;240;p26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Jueves 04 de Marzo</a:t>
                      </a:r>
                      <a:r>
                        <a:rPr b="1" lang="en-US"/>
                        <a:t>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41" name="Google Shape;241;p26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42" name="Google Shape;242;p26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3" name="Google Shape;243;p26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5" name="Google Shape;245;p26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6" name="Google Shape;246;p26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47" name="Google Shape;24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075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3" name="Google Shape;253;p27"/>
          <p:cNvGraphicFramePr/>
          <p:nvPr/>
        </p:nvGraphicFramePr>
        <p:xfrm>
          <a:off x="460675" y="252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05 de Marzo</a:t>
                      </a:r>
                      <a:r>
                        <a:rPr b="1" lang="en-US"/>
                        <a:t>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Avenir"/>
                          <a:ea typeface="Avenir"/>
                          <a:cs typeface="Avenir"/>
                          <a:sym typeface="Avenir"/>
                        </a:rPr>
                        <a:t>Recomendaciones para invertir: </a:t>
                      </a:r>
                      <a:endParaRPr b="1"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venir"/>
                          <a:ea typeface="Avenir"/>
                          <a:cs typeface="Avenir"/>
                          <a:sym typeface="Avenir"/>
                        </a:rPr>
                        <a:t>Si ya decidiste que pondrás tus ahorros en un fondo de inversión plantéate lo siguiente:</a:t>
                      </a: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Traza una meta financiera a mediano y a largo plazo.</a:t>
                      </a: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Identifica cuánto de tu ingreso mensual le destinarás a tu ahorro de inversión sin afectar tu economía.</a:t>
                      </a: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Busca y diversifica en distintas inversiones no relacionadas</a:t>
                      </a: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Conoce tu perfil de inversionista.</a:t>
                      </a: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Infórmate y compara las instituciones financieras que te ofrecen el producto que más se adapte a tu estilo de vida, a tu ahorro, y a tus necesidades financieras, así podrás elegir la mejor opción a tu perfil.</a:t>
                      </a: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Siempre conoce tu estrategia de salida y si tendrá un costo o demora</a:t>
                      </a: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54" name="Google Shape;254;p27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55" name="Google Shape;255;p27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60" name="Google Shape;260;p2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261" name="Google Shape;261;p2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262" name="Google Shape;262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81038" y="905463"/>
            <a:ext cx="3332575" cy="333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" name="Google Shape;267;p28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Lunes 08 de Marzo</a:t>
                      </a:r>
                      <a:r>
                        <a:rPr b="1" lang="en-US"/>
                        <a:t>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68" name="Google Shape;268;p28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69" name="Google Shape;269;p28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74" name="Google Shape;27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0750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0" name="Google Shape;280;p29"/>
          <p:cNvGraphicFramePr/>
          <p:nvPr/>
        </p:nvGraphicFramePr>
        <p:xfrm>
          <a:off x="287625" y="200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1105000"/>
                <a:gridCol w="3597625"/>
              </a:tblGrid>
              <a:tr h="4454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Martes 09 de Marzo</a:t>
                      </a:r>
                      <a:r>
                        <a:rPr b="1" lang="en-US"/>
                        <a:t>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11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venir"/>
                          <a:ea typeface="Avenir"/>
                          <a:cs typeface="Avenir"/>
                          <a:sym typeface="Avenir"/>
                        </a:rPr>
                        <a:t>La tecnología blockchain cada vez está tomando más peso en el mundo financiero y en el mundo empresarial. La capitalización de mercado de las criptomonedas es de cientos de millones de dólares y para el 2021 se prevé que incremente el valor de negociación.</a:t>
                      </a: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venir"/>
                          <a:ea typeface="Avenir"/>
                          <a:cs typeface="Avenir"/>
                          <a:sym typeface="Avenir"/>
                        </a:rPr>
                        <a:t>La tecnología blockchain cada vez se está implantando más y no sólo en tema de criptoactivos sino a través de otros sectores para proteger datos o crear identidades digitales.</a:t>
                      </a: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650">
                        <a:solidFill>
                          <a:schemeClr val="hlink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2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81" name="Google Shape;281;p29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82" name="Google Shape;282;p29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87" name="Google Shape;287;p2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288" name="Google Shape;288;p2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177401" y="14037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289" name="Google Shape;289;p2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354738" y="735675"/>
            <a:ext cx="3374274" cy="337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4" name="Google Shape;294;p30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Miércoles 10</a:t>
                      </a:r>
                      <a:r>
                        <a:rPr b="1" lang="en-US"/>
                        <a:t> de Marzo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95" name="Google Shape;295;p30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96" name="Google Shape;296;p30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7" name="Google Shape;297;p30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01" name="Google Shape;30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500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" name="Google Shape;307;p31"/>
          <p:cNvGraphicFramePr/>
          <p:nvPr/>
        </p:nvGraphicFramePr>
        <p:xfrm>
          <a:off x="460675" y="56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Jueves 11 de Marzo</a:t>
                      </a:r>
                      <a:r>
                        <a:rPr b="1" lang="en-US"/>
                        <a:t>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b="1"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Copy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b="1"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b="1"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b="1"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b="1"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#´s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Te ayudamos a escoger el mejor camino para lograr tus objetivos financieros.</a:t>
                      </a:r>
                      <a:endParaRPr sz="12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08" name="Google Shape;308;p31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09" name="Google Shape;309;p31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14" name="Google Shape;314;p3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315" name="Google Shape;315;p3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316" name="Google Shape;316;p3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213200" y="937625"/>
            <a:ext cx="3268250" cy="32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1" name="Google Shape;321;p32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12 de Marzo</a:t>
                      </a:r>
                      <a:r>
                        <a:rPr b="1" lang="en-US"/>
                        <a:t>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22" name="Google Shape;322;p32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23" name="Google Shape;323;p32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28" name="Google Shape;32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2125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" name="Google Shape;91;p15"/>
          <p:cNvGraphicFramePr/>
          <p:nvPr/>
        </p:nvGraphicFramePr>
        <p:xfrm>
          <a:off x="357325" y="261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1084975"/>
                <a:gridCol w="3532500"/>
              </a:tblGrid>
              <a:tr h="2975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19 de Febrero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415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¿Cómo establecerlas?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Tus metas tienen que estar por escrito, esperar a que sucedan no dan buenos resultados. 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Avenir"/>
                        <a:buAutoNum type="arabicPeriod"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Establece una fecha límite.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Avenir"/>
                        <a:buAutoNum type="arabicPeriod"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Establece números posibles y que estén a tu alcance.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Avenir"/>
                        <a:buAutoNum type="arabicPeriod"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Pon metas específicas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Avenir"/>
                        <a:buAutoNum type="arabicPeriod"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Define qué acciones diarias te ayudan a llegar a tu meta.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92" name="Google Shape;92;p15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93" name="Google Shape;93;p1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98" name="Google Shape;98;p1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99" name="Google Shape;99;p1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21390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100" name="Google Shape;100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417450" y="910838"/>
            <a:ext cx="3321826" cy="332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Google Shape;105;p16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Sábado 20</a:t>
                      </a:r>
                      <a:r>
                        <a:rPr b="1" lang="en-US"/>
                        <a:t> de Febrero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06" name="Google Shape;106;p16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07" name="Google Shape;107;p16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12" name="Google Shape;1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075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" name="Google Shape;118;p17"/>
          <p:cNvGraphicFramePr/>
          <p:nvPr/>
        </p:nvGraphicFramePr>
        <p:xfrm>
          <a:off x="460675" y="15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1029275"/>
                <a:gridCol w="3351125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Lunes 22 de Febrero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venir"/>
                          <a:ea typeface="Avenir"/>
                          <a:cs typeface="Avenir"/>
                          <a:sym typeface="Avenir"/>
                        </a:rPr>
                        <a:t>Según el experto en finanzas Raúl Jaime Maestre, los neobancos van a tomar más protagonismo, ya que son bancos que no tienen oficinas físicas.</a:t>
                      </a: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venir"/>
                          <a:ea typeface="Avenir"/>
                          <a:cs typeface="Avenir"/>
                          <a:sym typeface="Avenir"/>
                        </a:rPr>
                        <a:t>«En estado de pandemia por el COVID cada vez más los usuarios tienen que hacer sus gestiones a través de Internet o a través de aplicaciones móviles. A veces, hay neobancos que ni es necesario entrar en Internet. Por tanto, los usuarios van a tender a irse de la banca tradicional localizada en sus oficinas físicas a entidades bancarias que puedan hacer toda su operativa a través de una aplicación móvil», asegura.</a:t>
                      </a:r>
                      <a:endParaRPr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7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19" name="Google Shape;119;p17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20" name="Google Shape;120;p17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25" name="Google Shape;125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126" name="Google Shape;126;p1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127" name="Google Shape;127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78425" y="792525"/>
            <a:ext cx="3337799" cy="333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" name="Google Shape;132;p18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Martes 23 de Febrero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33" name="Google Shape;133;p18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34" name="Google Shape;134;p18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39" name="Google Shape;13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8850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Google Shape;145;p19"/>
          <p:cNvGraphicFramePr/>
          <p:nvPr/>
        </p:nvGraphicFramePr>
        <p:xfrm>
          <a:off x="281500" y="1336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Miércoles 24 de Febrero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Planea el futuro de tus hijos e invierte en su educación. Conoce los planes que tenemos para ti.</a:t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46" name="Google Shape;146;p19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47" name="Google Shape;147;p19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52" name="Google Shape;152;p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153" name="Google Shape;153;p1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154" name="Google Shape;154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281788" y="1006213"/>
            <a:ext cx="3131074" cy="313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" name="Google Shape;159;p20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Jueves 25 de Febrero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60" name="Google Shape;160;p20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61" name="Google Shape;161;p20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3" name="Google Shape;163;p20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66" name="Google Shape;16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5875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" name="Google Shape;172;p21"/>
          <p:cNvGraphicFramePr/>
          <p:nvPr/>
        </p:nvGraphicFramePr>
        <p:xfrm>
          <a:off x="412050" y="276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1032125"/>
                <a:gridCol w="3360450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26</a:t>
                      </a:r>
                      <a:r>
                        <a:rPr b="1" lang="en-US"/>
                        <a:t> de Febrero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¿Ahorrar o invertir? ¿Qué es eso?</a:t>
                      </a:r>
                      <a:endParaRPr b="1"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Ahorrar es reservar parte del dinero que se dispone, guardarlo.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Invertir es destinar capital para la obtención de un beneficio, haces algo productivo con eso.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Se han preguntado, ¿por qué siempre hablamos de ahorrar para el retiro y nunca de invertir para el retiro?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73" name="Google Shape;173;p21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74" name="Google Shape;174;p21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6" name="Google Shape;176;p21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8" name="Google Shape;178;p21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79" name="Google Shape;179;p2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180" name="Google Shape;180;p2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104451" y="20117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181" name="Google Shape;181;p2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313350" y="964838"/>
            <a:ext cx="3311126" cy="331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" name="Google Shape;186;p22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{FD742CAD-BA92-4EF8-B902-A044A1F6790F}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Sábado 27</a:t>
                      </a:r>
                      <a:r>
                        <a:rPr b="1" lang="en-US"/>
                        <a:t> de Febrero de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87" name="Google Shape;187;p22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88" name="Google Shape;188;p22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2" name="Google Shape;192;p22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93" name="Google Shape;19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4500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1A9988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