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6858000" cy="137048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3233"/>
    <a:srgbClr val="A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291"/>
  </p:normalViewPr>
  <p:slideViewPr>
    <p:cSldViewPr snapToGrid="0" snapToObjects="1">
      <p:cViewPr>
        <p:scale>
          <a:sx n="124" d="100"/>
          <a:sy n="124" d="100"/>
        </p:scale>
        <p:origin x="968"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DB3A3-AE74-534E-A6E0-D6F8E516A379}" type="datetimeFigureOut">
              <a:rPr lang="es-ES_tradnl" smtClean="0"/>
              <a:t>15/11/19</a:t>
            </a:fld>
            <a:endParaRPr lang="es-ES_tradnl"/>
          </a:p>
        </p:txBody>
      </p:sp>
      <p:sp>
        <p:nvSpPr>
          <p:cNvPr id="4" name="Slide Image Placeholder 3"/>
          <p:cNvSpPr>
            <a:spLocks noGrp="1" noRot="1" noChangeAspect="1"/>
          </p:cNvSpPr>
          <p:nvPr>
            <p:ph type="sldImg" idx="2"/>
          </p:nvPr>
        </p:nvSpPr>
        <p:spPr>
          <a:xfrm>
            <a:off x="2657475" y="1143000"/>
            <a:ext cx="154305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62C46E-8F59-7F4B-908A-B85CB6AE4EC0}" type="slidenum">
              <a:rPr lang="es-ES_tradnl" smtClean="0"/>
              <a:t>‹#›</a:t>
            </a:fld>
            <a:endParaRPr lang="es-ES_tradnl"/>
          </a:p>
        </p:txBody>
      </p:sp>
    </p:spTree>
    <p:extLst>
      <p:ext uri="{BB962C8B-B14F-4D97-AF65-F5344CB8AC3E}">
        <p14:creationId xmlns:p14="http://schemas.microsoft.com/office/powerpoint/2010/main" val="4249135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242908"/>
            <a:ext cx="5829300" cy="4771331"/>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7198240"/>
            <a:ext cx="5143500" cy="3308841"/>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8DE5A1-03C3-E043-BAB9-DED4A982D49E}" type="datetimeFigureOut">
              <a:rPr lang="en-US" smtClean="0"/>
              <a:t>11/14/19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2617790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DE5A1-03C3-E043-BAB9-DED4A982D49E}" type="datetimeFigureOut">
              <a:rPr lang="en-US" smtClean="0"/>
              <a:t>11/14/19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2348124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729658"/>
            <a:ext cx="1478756" cy="1161425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729658"/>
            <a:ext cx="4350544" cy="1161425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DE5A1-03C3-E043-BAB9-DED4A982D49E}" type="datetimeFigureOut">
              <a:rPr lang="en-US" smtClean="0"/>
              <a:t>11/14/19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61161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DE5A1-03C3-E043-BAB9-DED4A982D49E}" type="datetimeFigureOut">
              <a:rPr lang="en-US" smtClean="0"/>
              <a:t>11/14/19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278856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416709"/>
            <a:ext cx="5915025" cy="570085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9171493"/>
            <a:ext cx="5915025" cy="2997943"/>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8DE5A1-03C3-E043-BAB9-DED4A982D49E}" type="datetimeFigureOut">
              <a:rPr lang="en-US" smtClean="0"/>
              <a:t>11/14/19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2338929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648292"/>
            <a:ext cx="2914650" cy="86956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648292"/>
            <a:ext cx="2914650" cy="86956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8DE5A1-03C3-E043-BAB9-DED4A982D49E}" type="datetimeFigureOut">
              <a:rPr lang="en-US" smtClean="0"/>
              <a:t>11/14/19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338670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729661"/>
            <a:ext cx="5915025" cy="2648978"/>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3359602"/>
            <a:ext cx="2901255" cy="164648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5006091"/>
            <a:ext cx="2901255" cy="73632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3359602"/>
            <a:ext cx="2915543" cy="164648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5006091"/>
            <a:ext cx="2915543" cy="73632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8DE5A1-03C3-E043-BAB9-DED4A982D49E}" type="datetimeFigureOut">
              <a:rPr lang="en-US" smtClean="0"/>
              <a:t>11/14/19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3069623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8DE5A1-03C3-E043-BAB9-DED4A982D49E}" type="datetimeFigureOut">
              <a:rPr lang="en-US" smtClean="0"/>
              <a:t>11/14/19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3229769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8DE5A1-03C3-E043-BAB9-DED4A982D49E}" type="datetimeFigureOut">
              <a:rPr lang="en-US" smtClean="0"/>
              <a:t>11/14/19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3892992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913659"/>
            <a:ext cx="2211884" cy="3197807"/>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973253"/>
            <a:ext cx="3471863" cy="973935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4111466"/>
            <a:ext cx="2211884" cy="76170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F8DE5A1-03C3-E043-BAB9-DED4A982D49E}" type="datetimeFigureOut">
              <a:rPr lang="en-US" smtClean="0"/>
              <a:t>11/14/19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3771457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913659"/>
            <a:ext cx="2211884" cy="3197807"/>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973253"/>
            <a:ext cx="3471863" cy="9739353"/>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4111466"/>
            <a:ext cx="2211884" cy="76170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F8DE5A1-03C3-E043-BAB9-DED4A982D49E}" type="datetimeFigureOut">
              <a:rPr lang="en-US" smtClean="0"/>
              <a:t>11/14/19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7F7041-3594-4D4A-B173-BC717DA25F1B}" type="slidenum">
              <a:rPr lang="en-US" smtClean="0"/>
              <a:t>‹#›</a:t>
            </a:fld>
            <a:endParaRPr lang="en-US"/>
          </a:p>
        </p:txBody>
      </p:sp>
    </p:spTree>
    <p:extLst>
      <p:ext uri="{BB962C8B-B14F-4D97-AF65-F5344CB8AC3E}">
        <p14:creationId xmlns:p14="http://schemas.microsoft.com/office/powerpoint/2010/main" val="270615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729661"/>
            <a:ext cx="5915025" cy="264897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648292"/>
            <a:ext cx="5915025" cy="86956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2702404"/>
            <a:ext cx="1543050" cy="729658"/>
          </a:xfrm>
          <a:prstGeom prst="rect">
            <a:avLst/>
          </a:prstGeom>
        </p:spPr>
        <p:txBody>
          <a:bodyPr vert="horz" lIns="91440" tIns="45720" rIns="91440" bIns="45720" rtlCol="0" anchor="ctr"/>
          <a:lstStyle>
            <a:lvl1pPr algn="l">
              <a:defRPr sz="900">
                <a:solidFill>
                  <a:schemeClr val="tx1">
                    <a:tint val="75000"/>
                  </a:schemeClr>
                </a:solidFill>
              </a:defRPr>
            </a:lvl1pPr>
          </a:lstStyle>
          <a:p>
            <a:fld id="{BF8DE5A1-03C3-E043-BAB9-DED4A982D49E}" type="datetimeFigureOut">
              <a:rPr lang="en-US" smtClean="0"/>
              <a:t>11/14/19</a:t>
            </a:fld>
            <a:endParaRPr lang="en-US"/>
          </a:p>
        </p:txBody>
      </p:sp>
      <p:sp>
        <p:nvSpPr>
          <p:cNvPr id="5" name="Footer Placeholder 4"/>
          <p:cNvSpPr>
            <a:spLocks noGrp="1"/>
          </p:cNvSpPr>
          <p:nvPr>
            <p:ph type="ftr" sz="quarter" idx="3"/>
          </p:nvPr>
        </p:nvSpPr>
        <p:spPr>
          <a:xfrm>
            <a:off x="2271713" y="12702404"/>
            <a:ext cx="2314575" cy="729658"/>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2702404"/>
            <a:ext cx="1543050" cy="729658"/>
          </a:xfrm>
          <a:prstGeom prst="rect">
            <a:avLst/>
          </a:prstGeom>
        </p:spPr>
        <p:txBody>
          <a:bodyPr vert="horz" lIns="91440" tIns="45720" rIns="91440" bIns="45720" rtlCol="0" anchor="ctr"/>
          <a:lstStyle>
            <a:lvl1pPr algn="r">
              <a:defRPr sz="900">
                <a:solidFill>
                  <a:schemeClr val="tx1">
                    <a:tint val="75000"/>
                  </a:schemeClr>
                </a:solidFill>
              </a:defRPr>
            </a:lvl1pPr>
          </a:lstStyle>
          <a:p>
            <a:fld id="{807F7041-3594-4D4A-B173-BC717DA25F1B}" type="slidenum">
              <a:rPr lang="en-US" smtClean="0"/>
              <a:t>‹#›</a:t>
            </a:fld>
            <a:endParaRPr lang="en-US"/>
          </a:p>
        </p:txBody>
      </p:sp>
    </p:spTree>
    <p:extLst>
      <p:ext uri="{BB962C8B-B14F-4D97-AF65-F5344CB8AC3E}">
        <p14:creationId xmlns:p14="http://schemas.microsoft.com/office/powerpoint/2010/main" val="23108205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2925CEA2-8EEA-B84B-B91B-541CD50E6A69}"/>
              </a:ext>
            </a:extLst>
          </p:cNvPr>
          <p:cNvSpPr/>
          <p:nvPr/>
        </p:nvSpPr>
        <p:spPr>
          <a:xfrm>
            <a:off x="4471492" y="103507"/>
            <a:ext cx="2227263" cy="330744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 name="Rectangle 5">
            <a:extLst>
              <a:ext uri="{FF2B5EF4-FFF2-40B4-BE49-F238E27FC236}">
                <a16:creationId xmlns:a16="http://schemas.microsoft.com/office/drawing/2014/main" id="{439CC51F-A4CE-774B-970E-2910F3C874D7}"/>
              </a:ext>
            </a:extLst>
          </p:cNvPr>
          <p:cNvSpPr/>
          <p:nvPr/>
        </p:nvSpPr>
        <p:spPr>
          <a:xfrm>
            <a:off x="4951559" y="-84978"/>
            <a:ext cx="1219200" cy="1759527"/>
          </a:xfrm>
          <a:prstGeom prst="rect">
            <a:avLst/>
          </a:prstGeom>
          <a:solidFill>
            <a:srgbClr val="94323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Box 8">
            <a:extLst>
              <a:ext uri="{FF2B5EF4-FFF2-40B4-BE49-F238E27FC236}">
                <a16:creationId xmlns:a16="http://schemas.microsoft.com/office/drawing/2014/main" id="{4072110B-75C9-BD4A-8755-5DD7C6375D04}"/>
              </a:ext>
            </a:extLst>
          </p:cNvPr>
          <p:cNvSpPr txBox="1"/>
          <p:nvPr/>
        </p:nvSpPr>
        <p:spPr>
          <a:xfrm>
            <a:off x="4975904" y="218629"/>
            <a:ext cx="1170513" cy="677108"/>
          </a:xfrm>
          <a:prstGeom prst="rect">
            <a:avLst/>
          </a:prstGeom>
          <a:noFill/>
        </p:spPr>
        <p:txBody>
          <a:bodyPr wrap="none" rtlCol="0">
            <a:spAutoFit/>
          </a:bodyPr>
          <a:lstStyle/>
          <a:p>
            <a:pPr algn="ctr"/>
            <a:r>
              <a:rPr lang="en-US" sz="2000" b="1" dirty="0">
                <a:solidFill>
                  <a:schemeClr val="bg1"/>
                </a:solidFill>
              </a:rPr>
              <a:t>ALFREDO</a:t>
            </a:r>
          </a:p>
          <a:p>
            <a:pPr algn="ctr"/>
            <a:r>
              <a:rPr lang="en-US" dirty="0">
                <a:solidFill>
                  <a:schemeClr val="bg1"/>
                </a:solidFill>
              </a:rPr>
              <a:t>ORDOÑEZ</a:t>
            </a:r>
          </a:p>
        </p:txBody>
      </p:sp>
      <p:grpSp>
        <p:nvGrpSpPr>
          <p:cNvPr id="13" name="Group 12">
            <a:extLst>
              <a:ext uri="{FF2B5EF4-FFF2-40B4-BE49-F238E27FC236}">
                <a16:creationId xmlns:a16="http://schemas.microsoft.com/office/drawing/2014/main" id="{C3B723A2-582B-5047-9085-9E3959A8D646}"/>
              </a:ext>
            </a:extLst>
          </p:cNvPr>
          <p:cNvGrpSpPr/>
          <p:nvPr/>
        </p:nvGrpSpPr>
        <p:grpSpPr>
          <a:xfrm>
            <a:off x="5048294" y="906475"/>
            <a:ext cx="1263832" cy="666372"/>
            <a:chOff x="3970019" y="4301924"/>
            <a:chExt cx="1263832" cy="666372"/>
          </a:xfrm>
        </p:grpSpPr>
        <p:sp>
          <p:nvSpPr>
            <p:cNvPr id="10" name="Rectangle 9">
              <a:extLst>
                <a:ext uri="{FF2B5EF4-FFF2-40B4-BE49-F238E27FC236}">
                  <a16:creationId xmlns:a16="http://schemas.microsoft.com/office/drawing/2014/main" id="{D8631E0F-D520-D040-8AC2-CC6C2B07B663}"/>
                </a:ext>
              </a:extLst>
            </p:cNvPr>
            <p:cNvSpPr/>
            <p:nvPr/>
          </p:nvSpPr>
          <p:spPr>
            <a:xfrm>
              <a:off x="3970019" y="4301924"/>
              <a:ext cx="1246414" cy="261738"/>
            </a:xfrm>
            <a:prstGeom prst="rect">
              <a:avLst/>
            </a:prstGeom>
          </p:spPr>
          <p:txBody>
            <a:bodyPr wrap="square">
              <a:spAutoFit/>
            </a:bodyPr>
            <a:lstStyle/>
            <a:p>
              <a:r>
                <a:rPr lang="en-US" sz="1101" dirty="0" err="1">
                  <a:solidFill>
                    <a:schemeClr val="bg1"/>
                  </a:solidFill>
                </a:rPr>
                <a:t>Profesional</a:t>
              </a:r>
              <a:r>
                <a:rPr lang="en-US" sz="1101" dirty="0">
                  <a:solidFill>
                    <a:schemeClr val="bg1"/>
                  </a:solidFill>
                </a:rPr>
                <a:t> </a:t>
              </a:r>
              <a:r>
                <a:rPr lang="en-US" sz="1101" dirty="0" err="1">
                  <a:solidFill>
                    <a:schemeClr val="bg1"/>
                  </a:solidFill>
                </a:rPr>
                <a:t>en</a:t>
              </a:r>
              <a:r>
                <a:rPr lang="en-US" sz="1101" dirty="0">
                  <a:solidFill>
                    <a:schemeClr val="bg1"/>
                  </a:solidFill>
                </a:rPr>
                <a:t> </a:t>
              </a:r>
            </a:p>
          </p:txBody>
        </p:sp>
        <p:sp>
          <p:nvSpPr>
            <p:cNvPr id="11" name="Rectangle 10">
              <a:extLst>
                <a:ext uri="{FF2B5EF4-FFF2-40B4-BE49-F238E27FC236}">
                  <a16:creationId xmlns:a16="http://schemas.microsoft.com/office/drawing/2014/main" id="{EEBA870B-5DC3-4649-A13E-B9284C6C8714}"/>
                </a:ext>
              </a:extLst>
            </p:cNvPr>
            <p:cNvSpPr/>
            <p:nvPr/>
          </p:nvSpPr>
          <p:spPr>
            <a:xfrm>
              <a:off x="3970019" y="4660519"/>
              <a:ext cx="1246414" cy="307777"/>
            </a:xfrm>
            <a:prstGeom prst="rect">
              <a:avLst/>
            </a:prstGeom>
          </p:spPr>
          <p:txBody>
            <a:bodyPr wrap="square">
              <a:spAutoFit/>
            </a:bodyPr>
            <a:lstStyle/>
            <a:p>
              <a:r>
                <a:rPr lang="en-US" sz="1400" dirty="0" err="1">
                  <a:solidFill>
                    <a:schemeClr val="bg1"/>
                  </a:solidFill>
                </a:rPr>
                <a:t>personales</a:t>
              </a:r>
              <a:endParaRPr lang="en-US" sz="1400" dirty="0">
                <a:solidFill>
                  <a:schemeClr val="bg1"/>
                </a:solidFill>
              </a:endParaRPr>
            </a:p>
          </p:txBody>
        </p:sp>
        <p:sp>
          <p:nvSpPr>
            <p:cNvPr id="12" name="Rectangle 11">
              <a:extLst>
                <a:ext uri="{FF2B5EF4-FFF2-40B4-BE49-F238E27FC236}">
                  <a16:creationId xmlns:a16="http://schemas.microsoft.com/office/drawing/2014/main" id="{095F7261-0326-E247-BCDE-3A11442110BC}"/>
                </a:ext>
              </a:extLst>
            </p:cNvPr>
            <p:cNvSpPr/>
            <p:nvPr/>
          </p:nvSpPr>
          <p:spPr>
            <a:xfrm>
              <a:off x="3987437" y="4426433"/>
              <a:ext cx="1246414" cy="369332"/>
            </a:xfrm>
            <a:prstGeom prst="rect">
              <a:avLst/>
            </a:prstGeom>
          </p:spPr>
          <p:txBody>
            <a:bodyPr wrap="square">
              <a:spAutoFit/>
            </a:bodyPr>
            <a:lstStyle/>
            <a:p>
              <a:r>
                <a:rPr lang="en-US" dirty="0" err="1">
                  <a:solidFill>
                    <a:schemeClr val="bg1"/>
                  </a:solidFill>
                </a:rPr>
                <a:t>finanzas</a:t>
              </a:r>
              <a:endParaRPr lang="en-US" dirty="0">
                <a:solidFill>
                  <a:schemeClr val="bg1"/>
                </a:solidFill>
              </a:endParaRPr>
            </a:p>
          </p:txBody>
        </p:sp>
      </p:grpSp>
      <p:cxnSp>
        <p:nvCxnSpPr>
          <p:cNvPr id="15" name="Straight Connector 14">
            <a:extLst>
              <a:ext uri="{FF2B5EF4-FFF2-40B4-BE49-F238E27FC236}">
                <a16:creationId xmlns:a16="http://schemas.microsoft.com/office/drawing/2014/main" id="{5CB11EA3-746B-EB48-9D22-10067B56A2E1}"/>
              </a:ext>
            </a:extLst>
          </p:cNvPr>
          <p:cNvCxnSpPr>
            <a:cxnSpLocks/>
          </p:cNvCxnSpPr>
          <p:nvPr/>
        </p:nvCxnSpPr>
        <p:spPr>
          <a:xfrm>
            <a:off x="5109405" y="895737"/>
            <a:ext cx="87847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3FA27D0F-2A0F-A541-9512-1A213C3F47CF}"/>
              </a:ext>
            </a:extLst>
          </p:cNvPr>
          <p:cNvGrpSpPr/>
          <p:nvPr/>
        </p:nvGrpSpPr>
        <p:grpSpPr>
          <a:xfrm>
            <a:off x="4820456" y="1843337"/>
            <a:ext cx="1551719" cy="821259"/>
            <a:chOff x="4758812" y="1843337"/>
            <a:chExt cx="1551719" cy="821259"/>
          </a:xfrm>
        </p:grpSpPr>
        <p:sp>
          <p:nvSpPr>
            <p:cNvPr id="20" name="Rectangle 19">
              <a:extLst>
                <a:ext uri="{FF2B5EF4-FFF2-40B4-BE49-F238E27FC236}">
                  <a16:creationId xmlns:a16="http://schemas.microsoft.com/office/drawing/2014/main" id="{D1C40290-1534-A543-863A-04A2486F18CA}"/>
                </a:ext>
              </a:extLst>
            </p:cNvPr>
            <p:cNvSpPr/>
            <p:nvPr/>
          </p:nvSpPr>
          <p:spPr>
            <a:xfrm>
              <a:off x="4907583" y="1843337"/>
              <a:ext cx="1402948" cy="276999"/>
            </a:xfrm>
            <a:prstGeom prst="rect">
              <a:avLst/>
            </a:prstGeom>
          </p:spPr>
          <p:txBody>
            <a:bodyPr wrap="none">
              <a:spAutoFit/>
            </a:bodyPr>
            <a:lstStyle/>
            <a:p>
              <a:r>
                <a:rPr lang="en-US" sz="1200" dirty="0">
                  <a:solidFill>
                    <a:schemeClr val="bg1"/>
                  </a:solidFill>
                </a:rPr>
                <a:t>+57 (313) 283 7174</a:t>
              </a:r>
            </a:p>
          </p:txBody>
        </p:sp>
        <p:pic>
          <p:nvPicPr>
            <p:cNvPr id="21" name="Picture 20">
              <a:extLst>
                <a:ext uri="{FF2B5EF4-FFF2-40B4-BE49-F238E27FC236}">
                  <a16:creationId xmlns:a16="http://schemas.microsoft.com/office/drawing/2014/main" id="{4CCBF1EA-5B1A-DD49-B5FE-597563147C98}"/>
                </a:ext>
              </a:extLst>
            </p:cNvPr>
            <p:cNvPicPr>
              <a:picLocks noChangeAspect="1"/>
            </p:cNvPicPr>
            <p:nvPr/>
          </p:nvPicPr>
          <p:blipFill>
            <a:blip r:embed="rId2"/>
            <a:stretch>
              <a:fillRect/>
            </a:stretch>
          </p:blipFill>
          <p:spPr>
            <a:xfrm>
              <a:off x="4758812" y="1902027"/>
              <a:ext cx="186268" cy="186268"/>
            </a:xfrm>
            <a:prstGeom prst="rect">
              <a:avLst/>
            </a:prstGeom>
          </p:spPr>
        </p:pic>
        <p:pic>
          <p:nvPicPr>
            <p:cNvPr id="22" name="Picture 21">
              <a:extLst>
                <a:ext uri="{FF2B5EF4-FFF2-40B4-BE49-F238E27FC236}">
                  <a16:creationId xmlns:a16="http://schemas.microsoft.com/office/drawing/2014/main" id="{BAE74711-7C77-AB48-93A5-11EC810F2A66}"/>
                </a:ext>
              </a:extLst>
            </p:cNvPr>
            <p:cNvPicPr>
              <a:picLocks noChangeAspect="1"/>
            </p:cNvPicPr>
            <p:nvPr/>
          </p:nvPicPr>
          <p:blipFill>
            <a:blip r:embed="rId3"/>
            <a:stretch>
              <a:fillRect/>
            </a:stretch>
          </p:blipFill>
          <p:spPr>
            <a:xfrm>
              <a:off x="4779361" y="2336557"/>
              <a:ext cx="124624" cy="194413"/>
            </a:xfrm>
            <a:prstGeom prst="rect">
              <a:avLst/>
            </a:prstGeom>
          </p:spPr>
        </p:pic>
        <p:sp>
          <p:nvSpPr>
            <p:cNvPr id="23" name="Rectangle 22">
              <a:extLst>
                <a:ext uri="{FF2B5EF4-FFF2-40B4-BE49-F238E27FC236}">
                  <a16:creationId xmlns:a16="http://schemas.microsoft.com/office/drawing/2014/main" id="{50BDBB0A-7D02-1846-8978-11FD221BA05F}"/>
                </a:ext>
              </a:extLst>
            </p:cNvPr>
            <p:cNvSpPr/>
            <p:nvPr/>
          </p:nvSpPr>
          <p:spPr>
            <a:xfrm>
              <a:off x="4907586" y="2202931"/>
              <a:ext cx="1222129" cy="461665"/>
            </a:xfrm>
            <a:prstGeom prst="rect">
              <a:avLst/>
            </a:prstGeom>
          </p:spPr>
          <p:txBody>
            <a:bodyPr wrap="none">
              <a:spAutoFit/>
            </a:bodyPr>
            <a:lstStyle/>
            <a:p>
              <a:r>
                <a:rPr lang="en-US" sz="1200" dirty="0">
                  <a:solidFill>
                    <a:schemeClr val="bg1"/>
                  </a:solidFill>
                </a:rPr>
                <a:t>CRA 13 #106-65 </a:t>
              </a:r>
            </a:p>
            <a:p>
              <a:r>
                <a:rPr lang="en-US" sz="1200" dirty="0">
                  <a:solidFill>
                    <a:schemeClr val="bg1"/>
                  </a:solidFill>
                </a:rPr>
                <a:t>Ap. 605 - Bogotá</a:t>
              </a:r>
            </a:p>
          </p:txBody>
        </p:sp>
      </p:grpSp>
      <p:sp>
        <p:nvSpPr>
          <p:cNvPr id="25" name="Rectangle 24">
            <a:extLst>
              <a:ext uri="{FF2B5EF4-FFF2-40B4-BE49-F238E27FC236}">
                <a16:creationId xmlns:a16="http://schemas.microsoft.com/office/drawing/2014/main" id="{4B5F2190-256E-C54B-AC1C-3DCC5EF72FBF}"/>
              </a:ext>
            </a:extLst>
          </p:cNvPr>
          <p:cNvSpPr/>
          <p:nvPr/>
        </p:nvSpPr>
        <p:spPr>
          <a:xfrm>
            <a:off x="4584622" y="2945814"/>
            <a:ext cx="1994200" cy="276999"/>
          </a:xfrm>
          <a:prstGeom prst="rect">
            <a:avLst/>
          </a:prstGeom>
        </p:spPr>
        <p:txBody>
          <a:bodyPr wrap="none">
            <a:spAutoFit/>
          </a:bodyPr>
          <a:lstStyle/>
          <a:p>
            <a:r>
              <a:rPr lang="en-US" sz="1200" dirty="0" err="1">
                <a:solidFill>
                  <a:schemeClr val="bg1"/>
                </a:solidFill>
              </a:rPr>
              <a:t>alfredoordonezv@gmail.com</a:t>
            </a:r>
            <a:endParaRPr lang="en-US" sz="1200" dirty="0">
              <a:solidFill>
                <a:schemeClr val="bg1"/>
              </a:solidFill>
            </a:endParaRPr>
          </a:p>
        </p:txBody>
      </p:sp>
      <p:sp>
        <p:nvSpPr>
          <p:cNvPr id="26" name="TextBox 25">
            <a:extLst>
              <a:ext uri="{FF2B5EF4-FFF2-40B4-BE49-F238E27FC236}">
                <a16:creationId xmlns:a16="http://schemas.microsoft.com/office/drawing/2014/main" id="{21A5F109-35A7-6540-BB6A-BFC39350FC6A}"/>
              </a:ext>
            </a:extLst>
          </p:cNvPr>
          <p:cNvSpPr txBox="1"/>
          <p:nvPr/>
        </p:nvSpPr>
        <p:spPr>
          <a:xfrm>
            <a:off x="228955" y="1541211"/>
            <a:ext cx="4081508" cy="2123658"/>
          </a:xfrm>
          <a:prstGeom prst="rect">
            <a:avLst/>
          </a:prstGeom>
          <a:noFill/>
        </p:spPr>
        <p:txBody>
          <a:bodyPr wrap="square" rtlCol="0">
            <a:spAutoFit/>
          </a:bodyPr>
          <a:lstStyle/>
          <a:p>
            <a:r>
              <a:rPr lang="es-ES_tradnl" sz="1200" dirty="0">
                <a:solidFill>
                  <a:schemeClr val="tx1">
                    <a:lumMod val="50000"/>
                    <a:lumOff val="50000"/>
                  </a:schemeClr>
                </a:solidFill>
              </a:rPr>
              <a:t>Profesional en mercadeo especializado en finanzas personales. Con una experiencia de más de 20 años en el área comercial, ha enfocado su carrera en compañías de servicios financieros, fue así como fundó su propia compañía, adquiriendo una visión 360º del funcionamiento de una empresa y en donde se ha dedicado a asesorar a cientos de inversionistas. </a:t>
            </a:r>
            <a:endParaRPr lang="en-US" sz="1200" dirty="0">
              <a:solidFill>
                <a:schemeClr val="tx1">
                  <a:lumMod val="50000"/>
                  <a:lumOff val="50000"/>
                </a:schemeClr>
              </a:solidFill>
            </a:endParaRPr>
          </a:p>
          <a:p>
            <a:r>
              <a:rPr lang="es-ES_tradnl" sz="1200" dirty="0">
                <a:solidFill>
                  <a:schemeClr val="tx1">
                    <a:lumMod val="50000"/>
                    <a:lumOff val="50000"/>
                  </a:schemeClr>
                </a:solidFill>
              </a:rPr>
              <a:t> </a:t>
            </a:r>
            <a:endParaRPr lang="en-US" sz="1200" dirty="0">
              <a:solidFill>
                <a:schemeClr val="tx1">
                  <a:lumMod val="50000"/>
                  <a:lumOff val="50000"/>
                </a:schemeClr>
              </a:solidFill>
            </a:endParaRPr>
          </a:p>
          <a:p>
            <a:r>
              <a:rPr lang="es-ES_tradnl" sz="1200" dirty="0">
                <a:solidFill>
                  <a:schemeClr val="tx1">
                    <a:lumMod val="50000"/>
                    <a:lumOff val="50000"/>
                  </a:schemeClr>
                </a:solidFill>
              </a:rPr>
              <a:t>Responsable, dedicado y con valores éticos y morales buscará implementar procesos donde la sostenibilidad y el incremento de indicadores de la empresa o cargo en el que se desempeñe, sean su prioridad.</a:t>
            </a:r>
            <a:endParaRPr lang="en-US" sz="1200" dirty="0">
              <a:solidFill>
                <a:schemeClr val="tx1">
                  <a:lumMod val="50000"/>
                  <a:lumOff val="50000"/>
                </a:schemeClr>
              </a:solidFill>
            </a:endParaRPr>
          </a:p>
        </p:txBody>
      </p:sp>
      <p:sp>
        <p:nvSpPr>
          <p:cNvPr id="27" name="TextBox 26">
            <a:extLst>
              <a:ext uri="{FF2B5EF4-FFF2-40B4-BE49-F238E27FC236}">
                <a16:creationId xmlns:a16="http://schemas.microsoft.com/office/drawing/2014/main" id="{232353B6-DC7E-574E-90F1-293A19B03720}"/>
              </a:ext>
            </a:extLst>
          </p:cNvPr>
          <p:cNvSpPr txBox="1"/>
          <p:nvPr/>
        </p:nvSpPr>
        <p:spPr>
          <a:xfrm>
            <a:off x="228955" y="4159979"/>
            <a:ext cx="6406992" cy="9510296"/>
          </a:xfrm>
          <a:prstGeom prst="rect">
            <a:avLst/>
          </a:prstGeom>
          <a:noFill/>
        </p:spPr>
        <p:txBody>
          <a:bodyPr wrap="square" rtlCol="0">
            <a:spAutoFit/>
          </a:bodyPr>
          <a:lstStyle/>
          <a:p>
            <a:r>
              <a:rPr lang="es-ES_tradnl" sz="1200" b="1" dirty="0" err="1">
                <a:solidFill>
                  <a:schemeClr val="tx1">
                    <a:lumMod val="50000"/>
                    <a:lumOff val="50000"/>
                  </a:schemeClr>
                </a:solidFill>
              </a:rPr>
              <a:t>Investment</a:t>
            </a:r>
            <a:r>
              <a:rPr lang="es-ES_tradnl" sz="1200" b="1" dirty="0">
                <a:solidFill>
                  <a:schemeClr val="tx1">
                    <a:lumMod val="50000"/>
                    <a:lumOff val="50000"/>
                  </a:schemeClr>
                </a:solidFill>
              </a:rPr>
              <a:t> &amp; </a:t>
            </a:r>
            <a:r>
              <a:rPr lang="es-ES_tradnl" sz="1200" b="1" dirty="0" err="1">
                <a:solidFill>
                  <a:schemeClr val="tx1">
                    <a:lumMod val="50000"/>
                    <a:lumOff val="50000"/>
                  </a:schemeClr>
                </a:solidFill>
              </a:rPr>
              <a:t>Solutions</a:t>
            </a:r>
            <a:endParaRPr lang="es-ES_tradnl" sz="1200" b="1" dirty="0">
              <a:solidFill>
                <a:schemeClr val="tx1">
                  <a:lumMod val="50000"/>
                  <a:lumOff val="50000"/>
                </a:schemeClr>
              </a:solidFill>
            </a:endParaRPr>
          </a:p>
          <a:p>
            <a:r>
              <a:rPr lang="es-ES_tradnl" sz="1200" dirty="0">
                <a:solidFill>
                  <a:schemeClr val="tx1">
                    <a:lumMod val="50000"/>
                    <a:lumOff val="50000"/>
                  </a:schemeClr>
                </a:solidFill>
              </a:rPr>
              <a:t>Representante Legal, Director General, </a:t>
            </a:r>
            <a:r>
              <a:rPr lang="es-ES_tradnl" sz="1200" dirty="0" err="1">
                <a:solidFill>
                  <a:schemeClr val="tx1">
                    <a:lumMod val="50000"/>
                    <a:lumOff val="50000"/>
                  </a:schemeClr>
                </a:solidFill>
              </a:rPr>
              <a:t>Financial</a:t>
            </a:r>
            <a:r>
              <a:rPr lang="es-ES_tradnl" sz="1200" dirty="0">
                <a:solidFill>
                  <a:schemeClr val="tx1">
                    <a:lumMod val="50000"/>
                    <a:lumOff val="50000"/>
                  </a:schemeClr>
                </a:solidFill>
              </a:rPr>
              <a:t> </a:t>
            </a:r>
            <a:r>
              <a:rPr lang="es-ES_tradnl" sz="1200" dirty="0" err="1">
                <a:solidFill>
                  <a:schemeClr val="tx1">
                    <a:lumMod val="50000"/>
                    <a:lumOff val="50000"/>
                  </a:schemeClr>
                </a:solidFill>
              </a:rPr>
              <a:t>Planner</a:t>
            </a:r>
            <a:r>
              <a:rPr lang="es-ES_tradnl" sz="1200" dirty="0">
                <a:solidFill>
                  <a:schemeClr val="tx1">
                    <a:lumMod val="50000"/>
                    <a:lumOff val="50000"/>
                  </a:schemeClr>
                </a:solidFill>
              </a:rPr>
              <a:t>, Gerente Financiero y Administrativo.</a:t>
            </a:r>
          </a:p>
          <a:p>
            <a:r>
              <a:rPr lang="es-ES_tradnl" sz="1200" dirty="0">
                <a:solidFill>
                  <a:schemeClr val="tx1">
                    <a:lumMod val="50000"/>
                    <a:lumOff val="50000"/>
                  </a:schemeClr>
                </a:solidFill>
              </a:rPr>
              <a:t>Septiembre de 2010 – Actualmente</a:t>
            </a:r>
          </a:p>
          <a:p>
            <a:r>
              <a:rPr lang="es-ES_tradnl" sz="1200" dirty="0">
                <a:solidFill>
                  <a:schemeClr val="tx1">
                    <a:lumMod val="50000"/>
                    <a:lumOff val="50000"/>
                  </a:schemeClr>
                </a:solidFill>
              </a:rPr>
              <a:t>Empresa dedicada a la comercialización de productos financieros tradicionales y no tradicionales, representación a compañías fiduciarias, bancas privadas, sociedades de generación de activos y títulos negociables, </a:t>
            </a:r>
            <a:r>
              <a:rPr lang="es-ES_tradnl" sz="1200" dirty="0" err="1">
                <a:solidFill>
                  <a:schemeClr val="tx1">
                    <a:lumMod val="50000"/>
                    <a:lumOff val="50000"/>
                  </a:schemeClr>
                </a:solidFill>
              </a:rPr>
              <a:t>factoring</a:t>
            </a:r>
            <a:r>
              <a:rPr lang="es-ES_tradnl" sz="1200" dirty="0">
                <a:solidFill>
                  <a:schemeClr val="tx1">
                    <a:lumMod val="50000"/>
                    <a:lumOff val="50000"/>
                  </a:schemeClr>
                </a:solidFill>
              </a:rPr>
              <a:t>, operaciones off shore, empresas comisionistas de bolsa y fondos mutuos.</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Soluciones Globales </a:t>
            </a:r>
            <a:r>
              <a:rPr lang="es-ES_tradnl" sz="1200" dirty="0">
                <a:solidFill>
                  <a:schemeClr val="tx1">
                    <a:lumMod val="50000"/>
                    <a:lumOff val="50000"/>
                  </a:schemeClr>
                </a:solidFill>
              </a:rPr>
              <a:t>(Agencia comercial exclusiva de </a:t>
            </a:r>
            <a:r>
              <a:rPr lang="es-ES_tradnl" sz="1200" dirty="0" err="1">
                <a:solidFill>
                  <a:schemeClr val="tx1">
                    <a:lumMod val="50000"/>
                    <a:lumOff val="50000"/>
                  </a:schemeClr>
                </a:solidFill>
              </a:rPr>
              <a:t>Skandia</a:t>
            </a:r>
            <a:r>
              <a:rPr lang="es-ES_tradnl" sz="1200" dirty="0">
                <a:solidFill>
                  <a:schemeClr val="tx1">
                    <a:lumMod val="50000"/>
                    <a:lumOff val="50000"/>
                  </a:schemeClr>
                </a:solidFill>
              </a:rPr>
              <a:t> Colombia) </a:t>
            </a:r>
          </a:p>
          <a:p>
            <a:r>
              <a:rPr lang="es-ES_tradnl" sz="1200" dirty="0">
                <a:solidFill>
                  <a:schemeClr val="tx1">
                    <a:lumMod val="50000"/>
                    <a:lumOff val="50000"/>
                  </a:schemeClr>
                </a:solidFill>
              </a:rPr>
              <a:t>Representante Legal, Gerente Comercial, </a:t>
            </a:r>
            <a:r>
              <a:rPr lang="es-ES_tradnl" sz="1200" dirty="0" err="1">
                <a:solidFill>
                  <a:schemeClr val="tx1">
                    <a:lumMod val="50000"/>
                    <a:lumOff val="50000"/>
                  </a:schemeClr>
                </a:solidFill>
              </a:rPr>
              <a:t>Financial</a:t>
            </a:r>
            <a:r>
              <a:rPr lang="es-ES_tradnl" sz="1200" dirty="0">
                <a:solidFill>
                  <a:schemeClr val="tx1">
                    <a:lumMod val="50000"/>
                    <a:lumOff val="50000"/>
                  </a:schemeClr>
                </a:solidFill>
              </a:rPr>
              <a:t> </a:t>
            </a:r>
            <a:r>
              <a:rPr lang="es-ES_tradnl" sz="1200" dirty="0" err="1">
                <a:solidFill>
                  <a:schemeClr val="tx1">
                    <a:lumMod val="50000"/>
                    <a:lumOff val="50000"/>
                  </a:schemeClr>
                </a:solidFill>
              </a:rPr>
              <a:t>Planner</a:t>
            </a:r>
            <a:r>
              <a:rPr lang="es-ES_tradnl" sz="1200" dirty="0">
                <a:solidFill>
                  <a:schemeClr val="tx1">
                    <a:lumMod val="50000"/>
                    <a:lumOff val="50000"/>
                  </a:schemeClr>
                </a:solidFill>
              </a:rPr>
              <a:t>, Gerente Financiero </a:t>
            </a:r>
          </a:p>
          <a:p>
            <a:r>
              <a:rPr lang="es-ES_tradnl" sz="1200" dirty="0">
                <a:solidFill>
                  <a:schemeClr val="tx1">
                    <a:lumMod val="50000"/>
                    <a:lumOff val="50000"/>
                  </a:schemeClr>
                </a:solidFill>
              </a:rPr>
              <a:t>Octubre de 2004 – abril de 2017</a:t>
            </a:r>
          </a:p>
          <a:p>
            <a:r>
              <a:rPr lang="es-ES_tradnl" sz="1200" dirty="0">
                <a:solidFill>
                  <a:schemeClr val="tx1">
                    <a:lumMod val="50000"/>
                    <a:lumOff val="50000"/>
                  </a:schemeClr>
                </a:solidFill>
              </a:rPr>
              <a:t>Empresa dedicada a la comercialización de productos financieros como Fondos de Pensiones, Cesantías, Fiduciaria, Seguros, Comisionista de Bolsa.</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Allianz </a:t>
            </a:r>
            <a:r>
              <a:rPr lang="es-ES_tradnl" sz="1200" b="1" dirty="0" err="1">
                <a:solidFill>
                  <a:schemeClr val="tx1">
                    <a:lumMod val="50000"/>
                    <a:lumOff val="50000"/>
                  </a:schemeClr>
                </a:solidFill>
              </a:rPr>
              <a:t>Group</a:t>
            </a:r>
            <a:r>
              <a:rPr lang="es-ES_tradnl" sz="1200" b="1" dirty="0">
                <a:solidFill>
                  <a:schemeClr val="tx1">
                    <a:lumMod val="50000"/>
                    <a:lumOff val="50000"/>
                  </a:schemeClr>
                </a:solidFill>
              </a:rPr>
              <a:t> - Colseguros</a:t>
            </a:r>
          </a:p>
          <a:p>
            <a:r>
              <a:rPr lang="es-ES_tradnl" sz="1200" dirty="0" err="1">
                <a:solidFill>
                  <a:schemeClr val="tx1">
                    <a:lumMod val="50000"/>
                    <a:lumOff val="50000"/>
                  </a:schemeClr>
                </a:solidFill>
              </a:rPr>
              <a:t>Financial</a:t>
            </a:r>
            <a:r>
              <a:rPr lang="es-ES_tradnl" sz="1200" dirty="0">
                <a:solidFill>
                  <a:schemeClr val="tx1">
                    <a:lumMod val="50000"/>
                    <a:lumOff val="50000"/>
                  </a:schemeClr>
                </a:solidFill>
              </a:rPr>
              <a:t> </a:t>
            </a:r>
            <a:r>
              <a:rPr lang="es-ES_tradnl" sz="1200" dirty="0" err="1">
                <a:solidFill>
                  <a:schemeClr val="tx1">
                    <a:lumMod val="50000"/>
                    <a:lumOff val="50000"/>
                  </a:schemeClr>
                </a:solidFill>
              </a:rPr>
              <a:t>Planner</a:t>
            </a:r>
            <a:r>
              <a:rPr lang="es-ES_tradnl" sz="1200" dirty="0">
                <a:solidFill>
                  <a:schemeClr val="tx1">
                    <a:lumMod val="50000"/>
                    <a:lumOff val="50000"/>
                  </a:schemeClr>
                </a:solidFill>
              </a:rPr>
              <a:t> </a:t>
            </a:r>
          </a:p>
          <a:p>
            <a:r>
              <a:rPr lang="es-ES_tradnl" sz="1200" dirty="0">
                <a:solidFill>
                  <a:schemeClr val="tx1">
                    <a:lumMod val="50000"/>
                    <a:lumOff val="50000"/>
                  </a:schemeClr>
                </a:solidFill>
              </a:rPr>
              <a:t>Septiembre de 2003 – septiembre de 2004</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AFP Santander </a:t>
            </a:r>
          </a:p>
          <a:p>
            <a:r>
              <a:rPr lang="es-ES_tradnl" sz="1200" dirty="0">
                <a:solidFill>
                  <a:schemeClr val="tx1">
                    <a:lumMod val="50000"/>
                    <a:lumOff val="50000"/>
                  </a:schemeClr>
                </a:solidFill>
              </a:rPr>
              <a:t>Gestor de Inversiones </a:t>
            </a:r>
          </a:p>
          <a:p>
            <a:r>
              <a:rPr lang="es-ES_tradnl" sz="1200" dirty="0">
                <a:solidFill>
                  <a:schemeClr val="tx1">
                    <a:lumMod val="50000"/>
                    <a:lumOff val="50000"/>
                  </a:schemeClr>
                </a:solidFill>
              </a:rPr>
              <a:t>Noviembre de 2002 – septiembre de 2003</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AFP BBVA</a:t>
            </a:r>
          </a:p>
          <a:p>
            <a:r>
              <a:rPr lang="es-ES_tradnl" sz="1200" dirty="0">
                <a:solidFill>
                  <a:schemeClr val="tx1">
                    <a:lumMod val="50000"/>
                    <a:lumOff val="50000"/>
                  </a:schemeClr>
                </a:solidFill>
              </a:rPr>
              <a:t>Asesor de Pensiones Voluntarias </a:t>
            </a:r>
          </a:p>
          <a:p>
            <a:r>
              <a:rPr lang="es-ES_tradnl" sz="1200" dirty="0">
                <a:solidFill>
                  <a:schemeClr val="tx1">
                    <a:lumMod val="50000"/>
                    <a:lumOff val="50000"/>
                  </a:schemeClr>
                </a:solidFill>
              </a:rPr>
              <a:t>Abril de 2002 – octubre de 2002</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Porvenir S.A. </a:t>
            </a:r>
          </a:p>
          <a:p>
            <a:r>
              <a:rPr lang="es-ES_tradnl" sz="1200" dirty="0">
                <a:solidFill>
                  <a:schemeClr val="tx1">
                    <a:lumMod val="50000"/>
                    <a:lumOff val="50000"/>
                  </a:schemeClr>
                </a:solidFill>
              </a:rPr>
              <a:t>Consultor Financiero y Director Corporativo </a:t>
            </a:r>
          </a:p>
          <a:p>
            <a:r>
              <a:rPr lang="es-ES_tradnl" sz="1200" dirty="0">
                <a:solidFill>
                  <a:schemeClr val="tx1">
                    <a:lumMod val="50000"/>
                    <a:lumOff val="50000"/>
                  </a:schemeClr>
                </a:solidFill>
              </a:rPr>
              <a:t>Septiembre de 1998 – marzo de 2002</a:t>
            </a:r>
          </a:p>
          <a:p>
            <a:endParaRPr lang="es-ES_tradnl" sz="1200" dirty="0">
              <a:solidFill>
                <a:schemeClr val="tx1">
                  <a:lumMod val="50000"/>
                  <a:lumOff val="50000"/>
                </a:schemeClr>
              </a:solidFill>
            </a:endParaRPr>
          </a:p>
          <a:p>
            <a:r>
              <a:rPr lang="es-ES_tradnl" sz="1200" b="1" dirty="0">
                <a:solidFill>
                  <a:schemeClr val="tx1">
                    <a:lumMod val="50000"/>
                    <a:lumOff val="50000"/>
                  </a:schemeClr>
                </a:solidFill>
              </a:rPr>
              <a:t>Comcel - </a:t>
            </a:r>
            <a:r>
              <a:rPr lang="es-ES_tradnl" sz="1200" b="1" dirty="0" err="1">
                <a:solidFill>
                  <a:schemeClr val="tx1">
                    <a:lumMod val="50000"/>
                    <a:lumOff val="50000"/>
                  </a:schemeClr>
                </a:solidFill>
              </a:rPr>
              <a:t>Celcenter</a:t>
            </a:r>
            <a:endParaRPr lang="es-ES_tradnl" sz="1200" b="1" dirty="0">
              <a:solidFill>
                <a:schemeClr val="tx1">
                  <a:lumMod val="50000"/>
                  <a:lumOff val="50000"/>
                </a:schemeClr>
              </a:solidFill>
            </a:endParaRPr>
          </a:p>
          <a:p>
            <a:r>
              <a:rPr lang="es-ES_tradnl" sz="1200" dirty="0">
                <a:solidFill>
                  <a:schemeClr val="tx1">
                    <a:lumMod val="50000"/>
                    <a:lumOff val="50000"/>
                  </a:schemeClr>
                </a:solidFill>
              </a:rPr>
              <a:t>Director Show </a:t>
            </a:r>
            <a:r>
              <a:rPr lang="es-ES_tradnl" sz="1200" dirty="0" err="1">
                <a:solidFill>
                  <a:schemeClr val="tx1">
                    <a:lumMod val="50000"/>
                    <a:lumOff val="50000"/>
                  </a:schemeClr>
                </a:solidFill>
              </a:rPr>
              <a:t>Room</a:t>
            </a:r>
            <a:r>
              <a:rPr lang="es-ES_tradnl" sz="1200" dirty="0">
                <a:solidFill>
                  <a:schemeClr val="tx1">
                    <a:lumMod val="50000"/>
                    <a:lumOff val="50000"/>
                  </a:schemeClr>
                </a:solidFill>
              </a:rPr>
              <a:t>. </a:t>
            </a:r>
          </a:p>
          <a:p>
            <a:r>
              <a:rPr lang="es-ES_tradnl" sz="1200" dirty="0">
                <a:solidFill>
                  <a:schemeClr val="tx1">
                    <a:lumMod val="50000"/>
                    <a:lumOff val="50000"/>
                  </a:schemeClr>
                </a:solidFill>
              </a:rPr>
              <a:t>Octubre de 1994 – septiembre de 1998</a:t>
            </a:r>
          </a:p>
          <a:p>
            <a:endParaRPr lang="es-ES_tradnl" sz="1200" dirty="0">
              <a:solidFill>
                <a:schemeClr val="tx1">
                  <a:lumMod val="50000"/>
                  <a:lumOff val="50000"/>
                </a:schemeClr>
              </a:solidFill>
            </a:endParaRPr>
          </a:p>
          <a:p>
            <a:endParaRPr lang="en-US" sz="1200" dirty="0">
              <a:solidFill>
                <a:schemeClr val="tx1">
                  <a:lumMod val="50000"/>
                  <a:lumOff val="50000"/>
                </a:schemeClr>
              </a:solidFill>
            </a:endParaRPr>
          </a:p>
          <a:p>
            <a:endParaRPr lang="en-US" sz="1200" dirty="0">
              <a:solidFill>
                <a:schemeClr val="tx1">
                  <a:lumMod val="50000"/>
                  <a:lumOff val="50000"/>
                </a:schemeClr>
              </a:solidFill>
            </a:endParaRPr>
          </a:p>
          <a:p>
            <a:r>
              <a:rPr lang="en-US" sz="1200" dirty="0" err="1">
                <a:solidFill>
                  <a:schemeClr val="tx1">
                    <a:lumMod val="50000"/>
                    <a:lumOff val="50000"/>
                  </a:schemeClr>
                </a:solidFill>
              </a:rPr>
              <a:t>Profesional</a:t>
            </a:r>
            <a:r>
              <a:rPr lang="en-US" sz="1200" dirty="0">
                <a:solidFill>
                  <a:schemeClr val="tx1">
                    <a:lumMod val="50000"/>
                    <a:lumOff val="50000"/>
                  </a:schemeClr>
                </a:solidFill>
              </a:rPr>
              <a:t> </a:t>
            </a:r>
            <a:r>
              <a:rPr lang="en-US" sz="1200" dirty="0" err="1">
                <a:solidFill>
                  <a:schemeClr val="tx1">
                    <a:lumMod val="50000"/>
                    <a:lumOff val="50000"/>
                  </a:schemeClr>
                </a:solidFill>
              </a:rPr>
              <a:t>en</a:t>
            </a:r>
            <a:r>
              <a:rPr lang="en-US" sz="1200" dirty="0">
                <a:solidFill>
                  <a:schemeClr val="tx1">
                    <a:lumMod val="50000"/>
                    <a:lumOff val="50000"/>
                  </a:schemeClr>
                </a:solidFill>
              </a:rPr>
              <a:t> </a:t>
            </a:r>
            <a:r>
              <a:rPr lang="en-US" sz="1200" dirty="0" err="1">
                <a:solidFill>
                  <a:schemeClr val="tx1">
                    <a:lumMod val="50000"/>
                    <a:lumOff val="50000"/>
                  </a:schemeClr>
                </a:solidFill>
              </a:rPr>
              <a:t>Mercadeo</a:t>
            </a:r>
            <a:endParaRPr lang="en-US" sz="1200" dirty="0">
              <a:solidFill>
                <a:schemeClr val="tx1">
                  <a:lumMod val="50000"/>
                  <a:lumOff val="50000"/>
                </a:schemeClr>
              </a:solidFill>
            </a:endParaRPr>
          </a:p>
          <a:p>
            <a:r>
              <a:rPr lang="en-US" sz="1200" dirty="0">
                <a:solidFill>
                  <a:schemeClr val="tx1">
                    <a:lumMod val="50000"/>
                    <a:lumOff val="50000"/>
                  </a:schemeClr>
                </a:solidFill>
              </a:rPr>
              <a:t>Universidad </a:t>
            </a:r>
            <a:r>
              <a:rPr lang="en-US" sz="1200" dirty="0" err="1">
                <a:solidFill>
                  <a:schemeClr val="tx1">
                    <a:lumMod val="50000"/>
                    <a:lumOff val="50000"/>
                  </a:schemeClr>
                </a:solidFill>
              </a:rPr>
              <a:t>Cooperativa</a:t>
            </a:r>
            <a:r>
              <a:rPr lang="en-US" sz="1200" dirty="0">
                <a:solidFill>
                  <a:schemeClr val="tx1">
                    <a:lumMod val="50000"/>
                    <a:lumOff val="50000"/>
                  </a:schemeClr>
                </a:solidFill>
              </a:rPr>
              <a:t> de Colombia 2013</a:t>
            </a:r>
          </a:p>
          <a:p>
            <a:endParaRPr lang="en-US" sz="1200" dirty="0">
              <a:solidFill>
                <a:schemeClr val="tx1">
                  <a:lumMod val="50000"/>
                  <a:lumOff val="50000"/>
                </a:schemeClr>
              </a:solidFill>
            </a:endParaRPr>
          </a:p>
          <a:p>
            <a:endParaRPr lang="en-US" sz="1200" dirty="0">
              <a:solidFill>
                <a:schemeClr val="tx1">
                  <a:lumMod val="50000"/>
                  <a:lumOff val="50000"/>
                </a:schemeClr>
              </a:solidFill>
            </a:endParaRPr>
          </a:p>
          <a:p>
            <a:endParaRPr lang="en-US" sz="1200" dirty="0">
              <a:solidFill>
                <a:schemeClr val="tx1">
                  <a:lumMod val="50000"/>
                  <a:lumOff val="50000"/>
                </a:schemeClr>
              </a:solidFill>
            </a:endParaRPr>
          </a:p>
          <a:p>
            <a:r>
              <a:rPr lang="en-US" sz="1200" dirty="0" err="1">
                <a:solidFill>
                  <a:schemeClr val="tx1">
                    <a:lumMod val="50000"/>
                    <a:lumOff val="50000"/>
                  </a:schemeClr>
                </a:solidFill>
              </a:rPr>
              <a:t>Diplomado</a:t>
            </a:r>
            <a:r>
              <a:rPr lang="en-US" sz="1200" dirty="0">
                <a:solidFill>
                  <a:schemeClr val="tx1">
                    <a:lumMod val="50000"/>
                    <a:lumOff val="50000"/>
                  </a:schemeClr>
                </a:solidFill>
              </a:rPr>
              <a:t> </a:t>
            </a:r>
            <a:r>
              <a:rPr lang="en-US" sz="1200" dirty="0" err="1">
                <a:solidFill>
                  <a:schemeClr val="tx1">
                    <a:lumMod val="50000"/>
                    <a:lumOff val="50000"/>
                  </a:schemeClr>
                </a:solidFill>
              </a:rPr>
              <a:t>Gerencia</a:t>
            </a:r>
            <a:r>
              <a:rPr lang="en-US" sz="1200" dirty="0">
                <a:solidFill>
                  <a:schemeClr val="tx1">
                    <a:lumMod val="50000"/>
                    <a:lumOff val="50000"/>
                  </a:schemeClr>
                </a:solidFill>
              </a:rPr>
              <a:t> del </a:t>
            </a:r>
            <a:r>
              <a:rPr lang="en-US" sz="1200" dirty="0" err="1">
                <a:solidFill>
                  <a:schemeClr val="tx1">
                    <a:lumMod val="50000"/>
                    <a:lumOff val="50000"/>
                  </a:schemeClr>
                </a:solidFill>
              </a:rPr>
              <a:t>Servicio</a:t>
            </a:r>
            <a:r>
              <a:rPr lang="en-US" sz="1200" dirty="0">
                <a:solidFill>
                  <a:schemeClr val="tx1">
                    <a:lumMod val="50000"/>
                    <a:lumOff val="50000"/>
                  </a:schemeClr>
                </a:solidFill>
              </a:rPr>
              <a:t> Universidad </a:t>
            </a:r>
            <a:r>
              <a:rPr lang="en-US" sz="1200" dirty="0" err="1">
                <a:solidFill>
                  <a:schemeClr val="tx1">
                    <a:lumMod val="50000"/>
                    <a:lumOff val="50000"/>
                  </a:schemeClr>
                </a:solidFill>
              </a:rPr>
              <a:t>Cooperativa</a:t>
            </a:r>
            <a:r>
              <a:rPr lang="en-US" sz="1200" dirty="0">
                <a:solidFill>
                  <a:schemeClr val="tx1">
                    <a:lumMod val="50000"/>
                    <a:lumOff val="50000"/>
                  </a:schemeClr>
                </a:solidFill>
              </a:rPr>
              <a:t> de Colombia 2005  </a:t>
            </a:r>
          </a:p>
          <a:p>
            <a:r>
              <a:rPr lang="en-US" sz="1200" dirty="0" err="1">
                <a:solidFill>
                  <a:schemeClr val="tx1">
                    <a:lumMod val="50000"/>
                    <a:lumOff val="50000"/>
                  </a:schemeClr>
                </a:solidFill>
              </a:rPr>
              <a:t>Diplomado</a:t>
            </a:r>
            <a:r>
              <a:rPr lang="en-US" sz="1200" dirty="0">
                <a:solidFill>
                  <a:schemeClr val="tx1">
                    <a:lumMod val="50000"/>
                    <a:lumOff val="50000"/>
                  </a:schemeClr>
                </a:solidFill>
              </a:rPr>
              <a:t> </a:t>
            </a:r>
            <a:r>
              <a:rPr lang="en-US" sz="1200" dirty="0" err="1">
                <a:solidFill>
                  <a:schemeClr val="tx1">
                    <a:lumMod val="50000"/>
                    <a:lumOff val="50000"/>
                  </a:schemeClr>
                </a:solidFill>
              </a:rPr>
              <a:t>Gestión</a:t>
            </a:r>
            <a:r>
              <a:rPr lang="en-US" sz="1200" dirty="0">
                <a:solidFill>
                  <a:schemeClr val="tx1">
                    <a:lumMod val="50000"/>
                    <a:lumOff val="50000"/>
                  </a:schemeClr>
                </a:solidFill>
              </a:rPr>
              <a:t> </a:t>
            </a:r>
            <a:r>
              <a:rPr lang="en-US" sz="1200" dirty="0" err="1">
                <a:solidFill>
                  <a:schemeClr val="tx1">
                    <a:lumMod val="50000"/>
                    <a:lumOff val="50000"/>
                  </a:schemeClr>
                </a:solidFill>
              </a:rPr>
              <a:t>en</a:t>
            </a:r>
            <a:r>
              <a:rPr lang="en-US" sz="1200" dirty="0">
                <a:solidFill>
                  <a:schemeClr val="tx1">
                    <a:lumMod val="50000"/>
                    <a:lumOff val="50000"/>
                  </a:schemeClr>
                </a:solidFill>
              </a:rPr>
              <a:t> </a:t>
            </a:r>
            <a:r>
              <a:rPr lang="en-US" sz="1200" dirty="0" err="1">
                <a:solidFill>
                  <a:schemeClr val="tx1">
                    <a:lumMod val="50000"/>
                    <a:lumOff val="50000"/>
                  </a:schemeClr>
                </a:solidFill>
              </a:rPr>
              <a:t>Finanzas</a:t>
            </a:r>
            <a:r>
              <a:rPr lang="en-US" sz="1200" dirty="0">
                <a:solidFill>
                  <a:schemeClr val="tx1">
                    <a:lumMod val="50000"/>
                    <a:lumOff val="50000"/>
                  </a:schemeClr>
                </a:solidFill>
              </a:rPr>
              <a:t> Universidad </a:t>
            </a:r>
            <a:r>
              <a:rPr lang="en-US" sz="1200" dirty="0" err="1">
                <a:solidFill>
                  <a:schemeClr val="tx1">
                    <a:lumMod val="50000"/>
                    <a:lumOff val="50000"/>
                  </a:schemeClr>
                </a:solidFill>
              </a:rPr>
              <a:t>Cooperativa</a:t>
            </a:r>
            <a:r>
              <a:rPr lang="en-US" sz="1200" dirty="0">
                <a:solidFill>
                  <a:schemeClr val="tx1">
                    <a:lumMod val="50000"/>
                    <a:lumOff val="50000"/>
                  </a:schemeClr>
                </a:solidFill>
              </a:rPr>
              <a:t> de Colombia 2004</a:t>
            </a:r>
          </a:p>
          <a:p>
            <a:r>
              <a:rPr lang="en-US" sz="1200" dirty="0" err="1">
                <a:solidFill>
                  <a:schemeClr val="tx1">
                    <a:lumMod val="50000"/>
                    <a:lumOff val="50000"/>
                  </a:schemeClr>
                </a:solidFill>
              </a:rPr>
              <a:t>Diplomado</a:t>
            </a:r>
            <a:r>
              <a:rPr lang="en-US" sz="1200" dirty="0">
                <a:solidFill>
                  <a:schemeClr val="tx1">
                    <a:lumMod val="50000"/>
                    <a:lumOff val="50000"/>
                  </a:schemeClr>
                </a:solidFill>
              </a:rPr>
              <a:t>  </a:t>
            </a:r>
            <a:r>
              <a:rPr lang="en-US" sz="1200" dirty="0" err="1">
                <a:solidFill>
                  <a:schemeClr val="tx1">
                    <a:lumMod val="50000"/>
                    <a:lumOff val="50000"/>
                  </a:schemeClr>
                </a:solidFill>
              </a:rPr>
              <a:t>Gerencia</a:t>
            </a:r>
            <a:r>
              <a:rPr lang="en-US" sz="1200" dirty="0">
                <a:solidFill>
                  <a:schemeClr val="tx1">
                    <a:lumMod val="50000"/>
                    <a:lumOff val="50000"/>
                  </a:schemeClr>
                </a:solidFill>
              </a:rPr>
              <a:t> </a:t>
            </a:r>
            <a:r>
              <a:rPr lang="en-US" sz="1200" dirty="0" err="1">
                <a:solidFill>
                  <a:schemeClr val="tx1">
                    <a:lumMod val="50000"/>
                    <a:lumOff val="50000"/>
                  </a:schemeClr>
                </a:solidFill>
              </a:rPr>
              <a:t>Comercial</a:t>
            </a:r>
            <a:r>
              <a:rPr lang="en-US" sz="1200" dirty="0">
                <a:solidFill>
                  <a:schemeClr val="tx1">
                    <a:lumMod val="50000"/>
                    <a:lumOff val="50000"/>
                  </a:schemeClr>
                </a:solidFill>
              </a:rPr>
              <a:t> Pontificia Universidad </a:t>
            </a:r>
            <a:r>
              <a:rPr lang="en-US" sz="1200" dirty="0" err="1">
                <a:solidFill>
                  <a:schemeClr val="tx1">
                    <a:lumMod val="50000"/>
                    <a:lumOff val="50000"/>
                  </a:schemeClr>
                </a:solidFill>
              </a:rPr>
              <a:t>Javeriana</a:t>
            </a:r>
            <a:r>
              <a:rPr lang="en-US" sz="1200" dirty="0">
                <a:solidFill>
                  <a:schemeClr val="tx1">
                    <a:lumMod val="50000"/>
                    <a:lumOff val="50000"/>
                  </a:schemeClr>
                </a:solidFill>
              </a:rPr>
              <a:t> 2001</a:t>
            </a:r>
          </a:p>
          <a:p>
            <a:endParaRPr lang="en-US" sz="1200" dirty="0">
              <a:solidFill>
                <a:schemeClr val="tx1">
                  <a:lumMod val="50000"/>
                  <a:lumOff val="50000"/>
                </a:schemeClr>
              </a:solidFill>
            </a:endParaRPr>
          </a:p>
          <a:p>
            <a:endParaRPr lang="en-US" sz="1200" dirty="0">
              <a:solidFill>
                <a:schemeClr val="tx1">
                  <a:lumMod val="50000"/>
                  <a:lumOff val="50000"/>
                </a:schemeClr>
              </a:solidFill>
            </a:endParaRPr>
          </a:p>
          <a:p>
            <a:endParaRPr lang="en-US" sz="1200" dirty="0">
              <a:solidFill>
                <a:schemeClr val="tx1">
                  <a:lumMod val="50000"/>
                  <a:lumOff val="50000"/>
                </a:schemeClr>
              </a:solidFill>
            </a:endParaRPr>
          </a:p>
          <a:p>
            <a:r>
              <a:rPr lang="en-US" sz="1200" dirty="0">
                <a:solidFill>
                  <a:schemeClr val="tx1">
                    <a:lumMod val="50000"/>
                    <a:lumOff val="50000"/>
                  </a:schemeClr>
                </a:solidFill>
              </a:rPr>
              <a:t>Camilo Diaz</a:t>
            </a:r>
          </a:p>
          <a:p>
            <a:r>
              <a:rPr lang="en-US" sz="1200" dirty="0">
                <a:solidFill>
                  <a:schemeClr val="tx1">
                    <a:lumMod val="50000"/>
                    <a:lumOff val="50000"/>
                  </a:schemeClr>
                </a:solidFill>
              </a:rPr>
              <a:t>General Sales Manager </a:t>
            </a:r>
          </a:p>
          <a:p>
            <a:r>
              <a:rPr lang="en-US" sz="1200" dirty="0">
                <a:solidFill>
                  <a:schemeClr val="tx1">
                    <a:lumMod val="50000"/>
                    <a:lumOff val="50000"/>
                  </a:schemeClr>
                </a:solidFill>
              </a:rPr>
              <a:t>316 470 4919</a:t>
            </a:r>
            <a:r>
              <a:rPr lang="es-ES_tradnl" sz="1200" dirty="0">
                <a:solidFill>
                  <a:schemeClr val="tx1">
                    <a:lumMod val="50000"/>
                    <a:lumOff val="50000"/>
                  </a:schemeClr>
                </a:solidFill>
              </a:rPr>
              <a:t> </a:t>
            </a:r>
          </a:p>
        </p:txBody>
      </p:sp>
      <p:sp>
        <p:nvSpPr>
          <p:cNvPr id="28" name="TextBox 27">
            <a:extLst>
              <a:ext uri="{FF2B5EF4-FFF2-40B4-BE49-F238E27FC236}">
                <a16:creationId xmlns:a16="http://schemas.microsoft.com/office/drawing/2014/main" id="{4E29FE10-3150-6C4E-B8F4-62C93D4F2B81}"/>
              </a:ext>
            </a:extLst>
          </p:cNvPr>
          <p:cNvSpPr txBox="1"/>
          <p:nvPr/>
        </p:nvSpPr>
        <p:spPr>
          <a:xfrm>
            <a:off x="222055" y="3862564"/>
            <a:ext cx="1985159" cy="369332"/>
          </a:xfrm>
          <a:prstGeom prst="rect">
            <a:avLst/>
          </a:prstGeom>
          <a:noFill/>
        </p:spPr>
        <p:txBody>
          <a:bodyPr wrap="none" rtlCol="0">
            <a:spAutoFit/>
          </a:bodyPr>
          <a:lstStyle/>
          <a:p>
            <a:r>
              <a:rPr lang="es-ES_tradnl" dirty="0">
                <a:solidFill>
                  <a:srgbClr val="943233"/>
                </a:solidFill>
                <a:latin typeface="+mj-lt"/>
              </a:rPr>
              <a:t>Experiencia Laboral</a:t>
            </a:r>
          </a:p>
        </p:txBody>
      </p:sp>
      <p:sp>
        <p:nvSpPr>
          <p:cNvPr id="29" name="TextBox 28">
            <a:extLst>
              <a:ext uri="{FF2B5EF4-FFF2-40B4-BE49-F238E27FC236}">
                <a16:creationId xmlns:a16="http://schemas.microsoft.com/office/drawing/2014/main" id="{F33FA678-5045-4F41-AFE9-ED85A5609257}"/>
              </a:ext>
            </a:extLst>
          </p:cNvPr>
          <p:cNvSpPr txBox="1"/>
          <p:nvPr/>
        </p:nvSpPr>
        <p:spPr>
          <a:xfrm>
            <a:off x="222055" y="10482363"/>
            <a:ext cx="2228623" cy="369332"/>
          </a:xfrm>
          <a:prstGeom prst="rect">
            <a:avLst/>
          </a:prstGeom>
          <a:noFill/>
        </p:spPr>
        <p:txBody>
          <a:bodyPr wrap="none" rtlCol="0">
            <a:spAutoFit/>
          </a:bodyPr>
          <a:lstStyle/>
          <a:p>
            <a:r>
              <a:rPr lang="es-ES_tradnl" dirty="0">
                <a:solidFill>
                  <a:srgbClr val="943233"/>
                </a:solidFill>
                <a:latin typeface="+mj-lt"/>
              </a:rPr>
              <a:t>Formación Académica</a:t>
            </a:r>
          </a:p>
        </p:txBody>
      </p:sp>
      <p:sp>
        <p:nvSpPr>
          <p:cNvPr id="30" name="TextBox 29">
            <a:extLst>
              <a:ext uri="{FF2B5EF4-FFF2-40B4-BE49-F238E27FC236}">
                <a16:creationId xmlns:a16="http://schemas.microsoft.com/office/drawing/2014/main" id="{71819302-EBE6-B544-9F99-B5E92200876C}"/>
              </a:ext>
            </a:extLst>
          </p:cNvPr>
          <p:cNvSpPr txBox="1"/>
          <p:nvPr/>
        </p:nvSpPr>
        <p:spPr>
          <a:xfrm>
            <a:off x="222053" y="11383111"/>
            <a:ext cx="2769284" cy="369332"/>
          </a:xfrm>
          <a:prstGeom prst="rect">
            <a:avLst/>
          </a:prstGeom>
          <a:noFill/>
        </p:spPr>
        <p:txBody>
          <a:bodyPr wrap="none" rtlCol="0">
            <a:spAutoFit/>
          </a:bodyPr>
          <a:lstStyle/>
          <a:p>
            <a:r>
              <a:rPr lang="es-ES_tradnl" dirty="0">
                <a:solidFill>
                  <a:srgbClr val="943233"/>
                </a:solidFill>
                <a:latin typeface="+mj-lt"/>
              </a:rPr>
              <a:t>Formación Complementaria</a:t>
            </a:r>
          </a:p>
        </p:txBody>
      </p:sp>
      <p:sp>
        <p:nvSpPr>
          <p:cNvPr id="31" name="TextBox 30">
            <a:extLst>
              <a:ext uri="{FF2B5EF4-FFF2-40B4-BE49-F238E27FC236}">
                <a16:creationId xmlns:a16="http://schemas.microsoft.com/office/drawing/2014/main" id="{60182C4A-8BB9-DF4A-9CF3-2C530E51843F}"/>
              </a:ext>
            </a:extLst>
          </p:cNvPr>
          <p:cNvSpPr txBox="1"/>
          <p:nvPr/>
        </p:nvSpPr>
        <p:spPr>
          <a:xfrm>
            <a:off x="222053" y="12501471"/>
            <a:ext cx="1249829" cy="369332"/>
          </a:xfrm>
          <a:prstGeom prst="rect">
            <a:avLst/>
          </a:prstGeom>
          <a:noFill/>
        </p:spPr>
        <p:txBody>
          <a:bodyPr wrap="none" rtlCol="0">
            <a:spAutoFit/>
          </a:bodyPr>
          <a:lstStyle/>
          <a:p>
            <a:r>
              <a:rPr lang="es-ES_tradnl" dirty="0">
                <a:solidFill>
                  <a:srgbClr val="943233"/>
                </a:solidFill>
                <a:latin typeface="+mj-lt"/>
              </a:rPr>
              <a:t>Referencias</a:t>
            </a:r>
          </a:p>
        </p:txBody>
      </p:sp>
      <p:pic>
        <p:nvPicPr>
          <p:cNvPr id="32" name="Picture 31">
            <a:extLst>
              <a:ext uri="{FF2B5EF4-FFF2-40B4-BE49-F238E27FC236}">
                <a16:creationId xmlns:a16="http://schemas.microsoft.com/office/drawing/2014/main" id="{DE9549E3-F23E-C842-83CF-9F1EB9408B5F}"/>
              </a:ext>
            </a:extLst>
          </p:cNvPr>
          <p:cNvPicPr>
            <a:picLocks noChangeAspect="1"/>
          </p:cNvPicPr>
          <p:nvPr/>
        </p:nvPicPr>
        <p:blipFill>
          <a:blip r:embed="rId4"/>
          <a:stretch>
            <a:fillRect/>
          </a:stretch>
        </p:blipFill>
        <p:spPr>
          <a:xfrm>
            <a:off x="403616" y="542928"/>
            <a:ext cx="3700180" cy="722142"/>
          </a:xfrm>
          <a:prstGeom prst="rect">
            <a:avLst/>
          </a:prstGeom>
        </p:spPr>
      </p:pic>
    </p:spTree>
    <p:extLst>
      <p:ext uri="{BB962C8B-B14F-4D97-AF65-F5344CB8AC3E}">
        <p14:creationId xmlns:p14="http://schemas.microsoft.com/office/powerpoint/2010/main" val="325277952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1371</TotalTime>
  <Words>358</Words>
  <Application>Microsoft Macintosh PowerPoint</Application>
  <PresentationFormat>Custom</PresentationFormat>
  <Paragraphs>62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13</cp:revision>
  <dcterms:created xsi:type="dcterms:W3CDTF">2019-11-14T16:14:32Z</dcterms:created>
  <dcterms:modified xsi:type="dcterms:W3CDTF">2019-11-15T15:06:25Z</dcterms:modified>
</cp:coreProperties>
</file>