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aleway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  <p:embeddedFont>
      <p:font typeface="Exo Black"/>
      <p:bold r:id="rId45"/>
      <p:boldItalic r:id="rId46"/>
    </p:embeddedFont>
    <p:embeddedFont>
      <p:font typeface="Helvetica Neue"/>
      <p:regular r:id="rId47"/>
      <p:bold r:id="rId48"/>
      <p:italic r:id="rId49"/>
      <p:boldItalic r:id="rId50"/>
    </p:embeddedFont>
    <p:embeddedFont>
      <p:font typeface="Exo"/>
      <p:bold r:id="rId51"/>
      <p:boldItalic r:id="rId52"/>
    </p:embeddedFont>
    <p:embeddedFont>
      <p:font typeface="Source Sans Pro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DBC442-0424-451F-83AE-977280AA799D}">
  <a:tblStyle styleId="{A0DBC442-0424-451F-83AE-977280AA799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 b="off" i="off"/>
      <a:tcStyle>
        <a:fill>
          <a:solidFill>
            <a:srgbClr val="FFFFFF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Italic.fntdata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44" Type="http://schemas.openxmlformats.org/officeDocument/2006/relationships/font" Target="fonts/Lato-boldItalic.fntdata"/><Relationship Id="rId43" Type="http://schemas.openxmlformats.org/officeDocument/2006/relationships/font" Target="fonts/Lato-italic.fntdata"/><Relationship Id="rId46" Type="http://schemas.openxmlformats.org/officeDocument/2006/relationships/font" Target="fonts/ExoBlack-boldItalic.fntdata"/><Relationship Id="rId45" Type="http://schemas.openxmlformats.org/officeDocument/2006/relationships/font" Target="fonts/ExoBlac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-bold.fntdata"/><Relationship Id="rId47" Type="http://schemas.openxmlformats.org/officeDocument/2006/relationships/font" Target="fonts/HelveticaNeue-regular.fntdata"/><Relationship Id="rId49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aleway-regular.fntdata"/><Relationship Id="rId36" Type="http://schemas.openxmlformats.org/officeDocument/2006/relationships/slide" Target="slides/slide31.xml"/><Relationship Id="rId39" Type="http://schemas.openxmlformats.org/officeDocument/2006/relationships/font" Target="fonts/Raleway-italic.fntdata"/><Relationship Id="rId38" Type="http://schemas.openxmlformats.org/officeDocument/2006/relationships/font" Target="fonts/Raleway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Exo-bold.fntdata"/><Relationship Id="rId50" Type="http://schemas.openxmlformats.org/officeDocument/2006/relationships/font" Target="fonts/HelveticaNeue-boldItalic.fntdata"/><Relationship Id="rId53" Type="http://schemas.openxmlformats.org/officeDocument/2006/relationships/font" Target="fonts/SourceSansPro-regular.fntdata"/><Relationship Id="rId52" Type="http://schemas.openxmlformats.org/officeDocument/2006/relationships/font" Target="fonts/Exo-boldItalic.fntdata"/><Relationship Id="rId11" Type="http://schemas.openxmlformats.org/officeDocument/2006/relationships/slide" Target="slides/slide6.xml"/><Relationship Id="rId55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54" Type="http://schemas.openxmlformats.org/officeDocument/2006/relationships/font" Target="fonts/SourceSans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SourceSansPr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4699e53bb_0_1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d4699e53bb_0_1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4699e53bb_0_1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d4699e53bb_0_1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4699e53bb_0_2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d4699e53bb_0_2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4699e53bb_0_2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d4699e53bb_0_2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4699e53bb_0_2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d4699e53bb_0_2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4699e53bb_0_2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d4699e53bb_0_2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4699e53bb_0_2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d4699e53bb_0_2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4699e53bb_0_2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d4699e53bb_0_2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4699e53bb_0_2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d4699e53bb_0_2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4699e53bb_0_2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d4699e53bb_0_2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4699e53b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4699e53b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d4699e53bb_0_3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d4699e53bb_0_3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4699e53bb_0_3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d4699e53bb_0_3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4699e53bb_0_3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d4699e53bb_0_3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d4699e53bb_0_3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d4699e53bb_0_3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d4699e53bb_0_3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d4699e53bb_0_3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d4699e53bb_0_3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d4699e53bb_0_3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d4699e53bb_0_3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d4699e53bb_0_3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d4699e53bb_0_3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d4699e53bb_0_3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d4699e53bb_0_4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d4699e53bb_0_4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d4699e53bb_0_4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d4699e53bb_0_4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4699e53bb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d4699e53bb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d4699e53bb_0_4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d4699e53bb_0_4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d4699e53bb_0_4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d4699e53bb_0_4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4699e53bb_0_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d4699e53bb_0_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4699e53bb_0_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d4699e53bb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4699e53bb_0_1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d4699e53bb_0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4699e53bb_0_1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4699e53bb_0_1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4699e53bb_0_1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d4699e53bb_0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699e53bb_0_1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d4699e53bb_0_1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 showMasterSp="0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1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58" name="Google Shape;58;p1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1"/>
          <p:cNvSpPr txBox="1"/>
          <p:nvPr>
            <p:ph type="title"/>
          </p:nvPr>
        </p:nvSpPr>
        <p:spPr>
          <a:xfrm>
            <a:off x="730000" y="1318650"/>
            <a:ext cx="3300901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724949" y="3161525"/>
            <a:ext cx="3300902" cy="759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5174224" y="1352624"/>
            <a:ext cx="3374400" cy="30255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 showMasterSp="0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724949" y="4372550"/>
            <a:ext cx="7697401" cy="46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 showMasterSp="0">
  <p:cSld name="BIG_NUMBER">
    <p:bg>
      <p:bgPr>
        <a:solidFill>
          <a:srgbClr val="1A998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3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69" name="Google Shape;69;p13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3"/>
          <p:cNvSpPr txBox="1"/>
          <p:nvPr>
            <p:ph type="title"/>
          </p:nvPr>
        </p:nvSpPr>
        <p:spPr>
          <a:xfrm>
            <a:off x="729450" y="733950"/>
            <a:ext cx="7688400" cy="1244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aleway"/>
              <a:buNone/>
              <a:defRPr sz="8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729450" y="2272888"/>
            <a:ext cx="7688400" cy="1580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>
                <a:solidFill>
                  <a:srgbClr val="FFFFFF"/>
                </a:solidFill>
              </a:defRPr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028700" y="514350"/>
            <a:ext cx="72009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400"/>
              <a:buFont typeface="Source Sans Pro"/>
              <a:buNone/>
              <a:defRPr b="0" sz="4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028700" y="1714500"/>
            <a:ext cx="7200900" cy="2685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028236" y="4857239"/>
            <a:ext cx="273616" cy="26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bg>
      <p:bgPr>
        <a:solidFill>
          <a:srgbClr val="E9EDEE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/>
          <p:nvPr>
            <p:ph type="title"/>
          </p:nvPr>
        </p:nvSpPr>
        <p:spPr>
          <a:xfrm>
            <a:off x="729450" y="1322449"/>
            <a:ext cx="7688100" cy="1664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200"/>
              <a:buFont typeface="Raleway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9626" y="3172899"/>
            <a:ext cx="7688101" cy="541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bg>
      <p:bgPr>
        <a:solidFill>
          <a:srgbClr val="1A998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9" name="Google Shape;29;p5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5"/>
          <p:cNvSpPr txBox="1"/>
          <p:nvPr>
            <p:ph type="title"/>
          </p:nvPr>
        </p:nvSpPr>
        <p:spPr>
          <a:xfrm>
            <a:off x="729450" y="1322449"/>
            <a:ext cx="7688400" cy="15186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9450" y="1318650"/>
            <a:ext cx="76887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29450" y="2078875"/>
            <a:ext cx="76887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729325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643604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730000" y="1318650"/>
            <a:ext cx="3300901" cy="1381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721225" y="2781724"/>
            <a:ext cx="3300901" cy="1597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 showMasterSp="0">
  <p:cSld name="MAIN_POINT">
    <p:bg>
      <p:bgPr>
        <a:solidFill>
          <a:schemeClr val="accent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0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51" name="Google Shape;51;p10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0"/>
          <p:cNvSpPr txBox="1"/>
          <p:nvPr>
            <p:ph type="title"/>
          </p:nvPr>
        </p:nvSpPr>
        <p:spPr>
          <a:xfrm>
            <a:off x="729450" y="864299"/>
            <a:ext cx="7021201" cy="298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8" name="Google Shape;8;p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1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9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14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8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0.jp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4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9.jp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6.jpg"/><Relationship Id="rId14" Type="http://schemas.openxmlformats.org/officeDocument/2006/relationships/image" Target="../media/image1.png"/><Relationship Id="rId16" Type="http://schemas.openxmlformats.org/officeDocument/2006/relationships/image" Target="../media/image27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15.jpg"/><Relationship Id="rId14" Type="http://schemas.openxmlformats.org/officeDocument/2006/relationships/image" Target="../media/image1.png"/><Relationship Id="rId16" Type="http://schemas.openxmlformats.org/officeDocument/2006/relationships/image" Target="../media/image4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5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6.jpg"/><Relationship Id="rId5" Type="http://schemas.openxmlformats.org/officeDocument/2006/relationships/image" Target="../media/image38.jp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2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9.jpg"/><Relationship Id="rId14" Type="http://schemas.openxmlformats.org/officeDocument/2006/relationships/image" Target="../media/image1.png"/><Relationship Id="rId16" Type="http://schemas.openxmlformats.org/officeDocument/2006/relationships/image" Target="../media/image35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40.jp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41.jpg"/><Relationship Id="rId14" Type="http://schemas.openxmlformats.org/officeDocument/2006/relationships/image" Target="../media/image1.png"/><Relationship Id="rId16" Type="http://schemas.openxmlformats.org/officeDocument/2006/relationships/image" Target="../media/image37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2.jp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46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5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42.jpg"/><Relationship Id="rId14" Type="http://schemas.openxmlformats.org/officeDocument/2006/relationships/image" Target="../media/image1.png"/><Relationship Id="rId17" Type="http://schemas.openxmlformats.org/officeDocument/2006/relationships/image" Target="../media/image43.jpg"/><Relationship Id="rId16" Type="http://schemas.openxmlformats.org/officeDocument/2006/relationships/image" Target="../media/image33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48.jpg"/><Relationship Id="rId5" Type="http://schemas.openxmlformats.org/officeDocument/2006/relationships/image" Target="../media/image47.jpg"/><Relationship Id="rId6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5.jpg"/><Relationship Id="rId14" Type="http://schemas.openxmlformats.org/officeDocument/2006/relationships/image" Target="../media/image1.png"/><Relationship Id="rId16" Type="http://schemas.openxmlformats.org/officeDocument/2006/relationships/image" Target="../media/image12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8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1.jpg"/><Relationship Id="rId14" Type="http://schemas.openxmlformats.org/officeDocument/2006/relationships/image" Target="../media/image1.png"/><Relationship Id="rId16" Type="http://schemas.openxmlformats.org/officeDocument/2006/relationships/image" Target="../media/image44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78" name="Google Shape;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0525" y="4674550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4151155" y="3584481"/>
            <a:ext cx="43512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SzPts val="3000"/>
              <a:buFont typeface="Exo"/>
              <a:buNone/>
            </a:pPr>
            <a:r>
              <a:rPr b="1" i="0" lang="en-US" sz="3000" u="none" cap="none" strike="noStrike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PLANEACIÓN EDITORIAL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4151153" y="3230996"/>
            <a:ext cx="860100" cy="36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17125" lIns="17125" spcFirstLastPara="1" rIns="1712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7375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81" name="Google Shape;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4983" y="166711"/>
            <a:ext cx="470466" cy="4704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4151149" y="4082038"/>
            <a:ext cx="29742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rPr lang="en-US" sz="2800">
                <a:solidFill>
                  <a:srgbClr val="737572"/>
                </a:solidFill>
                <a:latin typeface="Exo"/>
                <a:ea typeface="Exo"/>
                <a:cs typeface="Exo"/>
                <a:sym typeface="Exo"/>
              </a:rPr>
              <a:t>Mayo </a:t>
            </a:r>
            <a:r>
              <a:rPr lang="en-US" sz="2800">
                <a:solidFill>
                  <a:srgbClr val="737572"/>
                </a:solidFill>
                <a:latin typeface="Exo"/>
                <a:ea typeface="Exo"/>
                <a:cs typeface="Exo"/>
                <a:sym typeface="Exo"/>
              </a:rPr>
              <a:t>2021</a:t>
            </a:r>
            <a:endParaRPr b="0" i="0" sz="2800" u="none" cap="none" strike="noStrike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t/>
            </a:r>
            <a:endParaRPr sz="1900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5">
            <a:alphaModFix/>
          </a:blip>
          <a:srcRect b="29377" l="13673" r="23023" t="29123"/>
          <a:stretch/>
        </p:blipFill>
        <p:spPr>
          <a:xfrm>
            <a:off x="4151150" y="882848"/>
            <a:ext cx="4351200" cy="160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291496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oogle Shape;197;p23"/>
          <p:cNvGraphicFramePr/>
          <p:nvPr/>
        </p:nvGraphicFramePr>
        <p:xfrm>
          <a:off x="401450" y="4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 12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Entendemos la importancia de ahorrar para la educación de un hijo. Es por eso que te  ayudamos a crear un plan de ahorro. Mándanos mensaje privado para más información.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98" name="Google Shape;198;p23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99" name="Google Shape;199;p23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04" name="Google Shape;204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4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11" name="Google Shape;211;p24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216" name="Google Shape;216;p24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Jueves 13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217" name="Google Shape;2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1725" y="499750"/>
            <a:ext cx="2242088" cy="398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534" y="499750"/>
            <a:ext cx="2242091" cy="39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25"/>
          <p:cNvGraphicFramePr/>
          <p:nvPr/>
        </p:nvGraphicFramePr>
        <p:xfrm>
          <a:off x="401450" y="2488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Viernes 14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Mover el capital causa incertidumbre en estos tiempos, con nosotros no te preocupes por eso. Te brindamos asesoría personalizada en cada momento, seremos tu acompañante en cada paso que des.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¡Contáctanos!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25" name="Google Shape;225;p25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26" name="Google Shape;226;p2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31" name="Google Shape;231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3213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26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38" name="Google Shape;238;p2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243" name="Google Shape;243;p26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15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244" name="Google Shape;24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125" y="236100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Google Shape;250;p27"/>
          <p:cNvGraphicFramePr/>
          <p:nvPr/>
        </p:nvGraphicFramePr>
        <p:xfrm>
          <a:off x="401450" y="23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Lunes 17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No se les daba mucha importancia pues eran caras de producir y estaban lejos de una rentabilidad atractiva.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Pero ahora en los últimos años este tipo de inversiones verdes han ganado terreno en la medida que los avances tecnológicos abarataron sus costos de producción y cada vez hay más empresarios interesados en apostar por ellas.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51" name="Google Shape;251;p27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52" name="Google Shape;252;p2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57" name="Google Shape;257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409200" y="392075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8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64" name="Google Shape;264;p2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269" name="Google Shape;269;p28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18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270" name="Google Shape;2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600" y="236100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Google Shape;276;p29"/>
          <p:cNvGraphicFramePr/>
          <p:nvPr/>
        </p:nvGraphicFramePr>
        <p:xfrm>
          <a:off x="401450" y="4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 19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En</a:t>
                      </a: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 KNG Advisors, tienes acceso a una amplia gama de servicios y productos bancarios Internacionales, incluidas cuentas de débito y tarjetas de crédito.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77" name="Google Shape;277;p29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78" name="Google Shape;278;p29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83" name="Google Shape;283;p2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195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0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90" name="Google Shape;290;p30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295" name="Google Shape;295;p30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Jueves 20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296" name="Google Shape;2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425" y="236100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Google Shape;302;p31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Viernes 21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¡Comienza hoy mismo! 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03" name="Google Shape;303;p31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04" name="Google Shape;304;p31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09" name="Google Shape;309;p3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2450" y="1141012"/>
            <a:ext cx="2435718" cy="243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72317" y="1141000"/>
            <a:ext cx="2435706" cy="2435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2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17" name="Google Shape;317;p32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322" name="Google Shape;322;p32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22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323" name="Google Shape;32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125" y="236100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5"/>
          <p:cNvGraphicFramePr/>
          <p:nvPr/>
        </p:nvGraphicFramePr>
        <p:xfrm>
          <a:off x="401450" y="611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3233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Lunes 03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Las acciones del servicio de streaming registraron un castigo poco habitual, sin embargo se prevé pronta mejora pese a que su crecimiento se ve enlentecido a causa de las paulatinas aperturas y el fin del confinamiento.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000">
                        <a:solidFill>
                          <a:srgbClr val="6AA4C8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0" name="Google Shape;90;p15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91" name="Google Shape;91;p1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96" name="Google Shape;96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54175" y="785700"/>
            <a:ext cx="2405850" cy="24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63675" y="780575"/>
            <a:ext cx="2405850" cy="240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Google Shape;329;p33"/>
          <p:cNvGraphicFramePr/>
          <p:nvPr/>
        </p:nvGraphicFramePr>
        <p:xfrm>
          <a:off x="401450" y="2448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Lunes 24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El colapso de Lehman Brothers fue un suceso que marcó el inicio de la gran crisis financiera global al ser mayor bancarrota en la historia corporativa de Estados Unidos. 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Poseía numerosas filiales y empresas dependientes, así como sedes regionales. Por esto, los efectos de su quiebra fueron devastadores para el mundo entero y marcaron el inicio de la gran crisis financiera del Siglo XXI.</a:t>
                      </a:r>
                      <a:endParaRPr sz="125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¿Ya lo conocías? </a:t>
                      </a: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 </a:t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30" name="Google Shape;330;p33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31" name="Google Shape;331;p33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36" name="Google Shape;336;p3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345400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34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43" name="Google Shape;343;p34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348" name="Google Shape;348;p34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25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349" name="Google Shape;34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8275" y="276050"/>
            <a:ext cx="2376829" cy="422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5523" y="276050"/>
            <a:ext cx="2376826" cy="422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Google Shape;356;p35"/>
          <p:cNvGraphicFramePr/>
          <p:nvPr/>
        </p:nvGraphicFramePr>
        <p:xfrm>
          <a:off x="401450" y="4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 26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Nuestro equipo de asesores puede brindarte opciones de seguros de salud internacionales con algunos de los mejores productos de seguros del mercado y con una excelente relación calidad-precio.</a:t>
                      </a:r>
                      <a:endParaRPr sz="2000">
                        <a:solidFill>
                          <a:srgbClr val="202124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57" name="Google Shape;357;p35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58" name="Google Shape;358;p3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63" name="Google Shape;363;p3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41450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36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70" name="Google Shape;370;p3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375" name="Google Shape;375;p36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Jueves 27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376" name="Google Shape;37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425" y="179025"/>
            <a:ext cx="2627646" cy="467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" name="Google Shape;382;p37"/>
          <p:cNvGraphicFramePr/>
          <p:nvPr/>
        </p:nvGraphicFramePr>
        <p:xfrm>
          <a:off x="401450" y="67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Viernes 28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Una de las principales causas de inflación es la demanda y la oferta; cuando la demanda es muy elevada y la oferta no puede hacer frente se da la inflación y es por eso que los precios aumentan.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83" name="Google Shape;383;p37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84" name="Google Shape;384;p3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89" name="Google Shape;389;p3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9500" y="1201050"/>
            <a:ext cx="2407623" cy="240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38079" y="1201057"/>
            <a:ext cx="2407620" cy="2407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8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97" name="Google Shape;397;p3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402" name="Google Shape;402;p38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29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403" name="Google Shape;4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000" y="236100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" name="Google Shape;409;p39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Lunes 31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El mayor mercado de criptoactivos, coinbase marca historia en la bolsa.</a:t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10" name="Google Shape;410;p39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11" name="Google Shape;411;p39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416" name="Google Shape;416;p3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73770" y="1158900"/>
            <a:ext cx="2457756" cy="245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32050" y="1158913"/>
            <a:ext cx="2457750" cy="245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40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24" name="Google Shape;424;p40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429" name="Google Shape;429;p40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01 de Junio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430" name="Google Shape;43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7725" y="236063"/>
            <a:ext cx="2627646" cy="467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" name="Google Shape;436;p41"/>
          <p:cNvGraphicFramePr/>
          <p:nvPr/>
        </p:nvGraphicFramePr>
        <p:xfrm>
          <a:off x="401450" y="25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 02 de Junio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KNG International Advisors se enorgullece de tener acuerdos comerciales con los gestores de carteras más importantes y prestigiosos de esta industria global. ¡No dudes en contactarnos!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37" name="Google Shape;437;p41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38" name="Google Shape;438;p41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443" name="Google Shape;443;p4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372750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2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50" name="Google Shape;450;p42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455" name="Google Shape;455;p42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Jueves 03 de Junio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 (Sticker de interacción)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456" name="Google Shape;45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125" y="144775"/>
            <a:ext cx="2627646" cy="467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6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04" name="Google Shape;104;p1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109" name="Google Shape;109;p16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04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5275" y="233663"/>
            <a:ext cx="2152775" cy="38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0448" y="233663"/>
            <a:ext cx="2152777" cy="382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" name="Google Shape;462;p43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Viernes 04 de Junio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Recuerda que es sumamente importante asegurar una vejez con libertad financiera.</a:t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63" name="Google Shape;463;p43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64" name="Google Shape;464;p43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469" name="Google Shape;469;p4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95550" y="311574"/>
            <a:ext cx="2163523" cy="216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95550" y="2564000"/>
            <a:ext cx="2163523" cy="216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548700" y="311575"/>
            <a:ext cx="2140549" cy="214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44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78" name="Google Shape;478;p44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483" name="Google Shape;483;p44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05 de Junio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 (Sticker encuesta)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484" name="Google Shape;48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1025" y="707475"/>
            <a:ext cx="1617173" cy="287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947" y="707476"/>
            <a:ext cx="1617165" cy="287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0850" y="707445"/>
            <a:ext cx="1617175" cy="2875003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4"/>
          <p:cNvSpPr/>
          <p:nvPr/>
        </p:nvSpPr>
        <p:spPr>
          <a:xfrm>
            <a:off x="7732038" y="1982200"/>
            <a:ext cx="934800" cy="32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SÍ   /  NO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17"/>
          <p:cNvGraphicFramePr/>
          <p:nvPr/>
        </p:nvGraphicFramePr>
        <p:xfrm>
          <a:off x="401450" y="5440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 05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Nuestro proceso es sencillo y eficiente. En cada caso realizamos un estudio detallado de tu situación financiera actual para calcular tu capacidad de ahorro a largo plazo. 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18" name="Google Shape;118;p17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19" name="Google Shape;119;p1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24" name="Google Shape;124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64721" y="1383161"/>
            <a:ext cx="2377155" cy="237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84000" y="1383163"/>
            <a:ext cx="2377149" cy="237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8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32" name="Google Shape;132;p1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137" name="Google Shape;137;p18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Jueves 06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138" name="Google Shape;1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425" y="236100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19"/>
          <p:cNvGraphicFramePr/>
          <p:nvPr/>
        </p:nvGraphicFramePr>
        <p:xfrm>
          <a:off x="401450" y="439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Viernes 07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¿En qué gasté mi dinero?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Los gastos hormiga son pequeños consumos diarios innecesarios, con un gran impactos en tu presupuesto; ordena tus finanzas y ajusta tus hábitos de consumo para ahorrar más; ya que estos gastos a largo plazo representan una gran suma de dinero.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45" name="Google Shape;145;p19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46" name="Google Shape;146;p19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51" name="Google Shape;151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34422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0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58" name="Google Shape;158;p20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163" name="Google Shape;163;p20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08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164" name="Google Shape;1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425" y="236100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1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Lunes 10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Contactactanos para saber cuáles serían las mejores inversiones del 2021 al 2022.</a:t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71" name="Google Shape;171;p21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72" name="Google Shape;172;p21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77" name="Google Shape;177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76654" y="1404536"/>
            <a:ext cx="2402820" cy="240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15250" y="1404525"/>
            <a:ext cx="2402826" cy="240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2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85" name="Google Shape;185;p22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190" name="Google Shape;190;p22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{A0DBC442-0424-451F-83AE-977280AA799D}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11 de Mayo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7725" y="236100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1A9988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