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Raleway"/>
      <p:regular r:id="rId38"/>
      <p:bold r:id="rId39"/>
      <p:italic r:id="rId40"/>
      <p:boldItalic r:id="rId41"/>
    </p:embeddedFont>
    <p:embeddedFont>
      <p:font typeface="Lato"/>
      <p:regular r:id="rId42"/>
      <p:bold r:id="rId43"/>
      <p:italic r:id="rId44"/>
      <p:boldItalic r:id="rId45"/>
    </p:embeddedFont>
    <p:embeddedFont>
      <p:font typeface="Exo Black"/>
      <p:bold r:id="rId46"/>
      <p:boldItalic r:id="rId47"/>
    </p:embeddedFont>
    <p:embeddedFont>
      <p:font typeface="Helvetica Neue"/>
      <p:regular r:id="rId48"/>
      <p:bold r:id="rId49"/>
      <p:italic r:id="rId50"/>
      <p:boldItalic r:id="rId51"/>
    </p:embeddedFont>
    <p:embeddedFont>
      <p:font typeface="Exo"/>
      <p:bold r:id="rId52"/>
      <p:boldItalic r:id="rId53"/>
    </p:embeddedFont>
    <p:embeddedFont>
      <p:font typeface="Source Sans Pro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9786766-5F73-4EAF-A839-AA19A2E4A59E}">
  <a:tblStyle styleId="{A9786766-5F73-4EAF-A839-AA19A2E4A59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 b="off" i="off"/>
      <a:tcStyle>
        <a:fill>
          <a:solidFill>
            <a:srgbClr val="FFFFFF"/>
          </a:solidFill>
        </a:fill>
      </a:tcStyle>
    </a:band2H>
    <a:band1V>
      <a:tcTxStyle/>
    </a:band1V>
    <a:band2V>
      <a:tcTxStyle/>
    </a:band2V>
    <a:lastCol>
      <a:tcTxStyle/>
    </a:lastCol>
    <a:firstCo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firstCol>
    <a:la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-italic.fntdata"/><Relationship Id="rId42" Type="http://schemas.openxmlformats.org/officeDocument/2006/relationships/font" Target="fonts/Lato-regular.fntdata"/><Relationship Id="rId41" Type="http://schemas.openxmlformats.org/officeDocument/2006/relationships/font" Target="fonts/Raleway-boldItalic.fntdata"/><Relationship Id="rId44" Type="http://schemas.openxmlformats.org/officeDocument/2006/relationships/font" Target="fonts/Lato-italic.fntdata"/><Relationship Id="rId43" Type="http://schemas.openxmlformats.org/officeDocument/2006/relationships/font" Target="fonts/Lato-bold.fntdata"/><Relationship Id="rId46" Type="http://schemas.openxmlformats.org/officeDocument/2006/relationships/font" Target="fonts/ExoBlack-bold.fntdata"/><Relationship Id="rId45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HelveticaNeue-regular.fntdata"/><Relationship Id="rId47" Type="http://schemas.openxmlformats.org/officeDocument/2006/relationships/font" Target="fonts/ExoBlack-boldItalic.fntdata"/><Relationship Id="rId49" Type="http://schemas.openxmlformats.org/officeDocument/2006/relationships/font" Target="fonts/HelveticaNeue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font" Target="fonts/Raleway-bold.fntdata"/><Relationship Id="rId38" Type="http://schemas.openxmlformats.org/officeDocument/2006/relationships/font" Target="fonts/Raleway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HelveticaNeue-boldItalic.fntdata"/><Relationship Id="rId50" Type="http://schemas.openxmlformats.org/officeDocument/2006/relationships/font" Target="fonts/HelveticaNeue-italic.fntdata"/><Relationship Id="rId53" Type="http://schemas.openxmlformats.org/officeDocument/2006/relationships/font" Target="fonts/Exo-boldItalic.fntdata"/><Relationship Id="rId52" Type="http://schemas.openxmlformats.org/officeDocument/2006/relationships/font" Target="fonts/Exo-bold.fntdata"/><Relationship Id="rId11" Type="http://schemas.openxmlformats.org/officeDocument/2006/relationships/slide" Target="slides/slide6.xml"/><Relationship Id="rId55" Type="http://schemas.openxmlformats.org/officeDocument/2006/relationships/font" Target="fonts/SourceSansPro-bold.fntdata"/><Relationship Id="rId10" Type="http://schemas.openxmlformats.org/officeDocument/2006/relationships/slide" Target="slides/slide5.xml"/><Relationship Id="rId54" Type="http://schemas.openxmlformats.org/officeDocument/2006/relationships/font" Target="fonts/SourceSansPro-regular.fntdata"/><Relationship Id="rId13" Type="http://schemas.openxmlformats.org/officeDocument/2006/relationships/slide" Target="slides/slide8.xml"/><Relationship Id="rId57" Type="http://schemas.openxmlformats.org/officeDocument/2006/relationships/font" Target="fonts/SourceSansPro-boldItalic.fntdata"/><Relationship Id="rId12" Type="http://schemas.openxmlformats.org/officeDocument/2006/relationships/slide" Target="slides/slide7.xml"/><Relationship Id="rId56" Type="http://schemas.openxmlformats.org/officeDocument/2006/relationships/font" Target="fonts/SourceSansPr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d4699e53bb_0_2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d4699e53bb_0_2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d4699e53bb_0_2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d4699e53bb_0_2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e8fc4935fb_0_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e8fc4935fb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d4699e53bb_0_1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d4699e53bb_0_1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e8fc4935fb_0_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e8fc4935fb_0_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d4699e53bb_0_3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d4699e53bb_0_3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d4699e53bb_0_3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d4699e53bb_0_3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d4699e53bb_0_1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d4699e53bb_0_1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e509753119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e509753119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e509753119_0_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e509753119_0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4699e53b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4699e53bb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e509753119_0_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ge509753119_0_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d4699e53bb_0_19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gd4699e53bb_0_19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e8fc4935fb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ge8fc4935f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d4699e53bb_0_2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gd4699e53bb_0_2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d4699e53bb_0_2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d4699e53bb_0_2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4699e53bb_0_27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d4699e53bb_0_2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d4699e53bb_0_29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gd4699e53bb_0_2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d4699e53bb_0_3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gd4699e53bb_0_3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d4699e53bb_0_3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gd4699e53bb_0_3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d4699e53bb_0_37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gd4699e53bb_0_3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4699e53bb_0_9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d4699e53bb_0_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e509753119_0_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ge509753119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e509753119_0_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ge509753119_0_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e509753119_0_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ge509753119_0_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4699e53bb_0_1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d4699e53bb_0_1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4699e53bb_0_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d4699e53bb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4699e53bb_0_1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d4699e53bb_0_1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4699e53bb_0_17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d4699e53bb_0_1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699e53bb_0_20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d4699e53bb_0_20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d4699e53bb_0_1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d4699e53bb_0_1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TITLE_AND_DESCRIPTION" showMasterSp="0">
  <p:cSld name="SECTION_TITLE_AND_DESCRI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E9ED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" name="Google Shape;57;p11"/>
          <p:cNvGrpSpPr/>
          <p:nvPr/>
        </p:nvGrpSpPr>
        <p:grpSpPr>
          <a:xfrm>
            <a:off x="830391" y="1191254"/>
            <a:ext cx="745765" cy="45828"/>
            <a:chOff x="0" y="0"/>
            <a:chExt cx="745764" cy="45827"/>
          </a:xfrm>
        </p:grpSpPr>
        <p:sp>
          <p:nvSpPr>
            <p:cNvPr id="58" name="Google Shape;58;p11"/>
            <p:cNvSpPr/>
            <p:nvPr/>
          </p:nvSpPr>
          <p:spPr>
            <a:xfrm rot="-5400000">
              <a:off x="536420" y="-163517"/>
              <a:ext cx="45827" cy="3728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1"/>
            <p:cNvSpPr/>
            <p:nvPr/>
          </p:nvSpPr>
          <p:spPr>
            <a:xfrm rot="-5400000">
              <a:off x="165092" y="-165093"/>
              <a:ext cx="45827" cy="376012"/>
            </a:xfrm>
            <a:prstGeom prst="rect">
              <a:avLst/>
            </a:prstGeom>
            <a:solidFill>
              <a:srgbClr val="1A998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11"/>
          <p:cNvSpPr txBox="1"/>
          <p:nvPr>
            <p:ph type="title"/>
          </p:nvPr>
        </p:nvSpPr>
        <p:spPr>
          <a:xfrm>
            <a:off x="730000" y="1318650"/>
            <a:ext cx="3300901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" type="body"/>
          </p:nvPr>
        </p:nvSpPr>
        <p:spPr>
          <a:xfrm>
            <a:off x="724949" y="3161525"/>
            <a:ext cx="3300902" cy="759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2" type="body"/>
          </p:nvPr>
        </p:nvSpPr>
        <p:spPr>
          <a:xfrm>
            <a:off x="5174224" y="1352624"/>
            <a:ext cx="3374400" cy="30255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_ONLY" showMasterSp="0">
  <p:cSld name="CAPTION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idx="1" type="body"/>
          </p:nvPr>
        </p:nvSpPr>
        <p:spPr>
          <a:xfrm>
            <a:off x="724949" y="4372550"/>
            <a:ext cx="7697401" cy="46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</a:lstStyle>
          <a:p/>
        </p:txBody>
      </p:sp>
      <p:sp>
        <p:nvSpPr>
          <p:cNvPr id="66" name="Google Shape;66;p12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_NUMBER" showMasterSp="0">
  <p:cSld name="BIG_NUMBER">
    <p:bg>
      <p:bgPr>
        <a:solidFill>
          <a:srgbClr val="1A9988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3"/>
          <p:cNvGrpSpPr/>
          <p:nvPr/>
        </p:nvGrpSpPr>
        <p:grpSpPr>
          <a:xfrm>
            <a:off x="830391" y="4169130"/>
            <a:ext cx="745765" cy="45828"/>
            <a:chOff x="0" y="0"/>
            <a:chExt cx="745764" cy="45827"/>
          </a:xfrm>
        </p:grpSpPr>
        <p:sp>
          <p:nvSpPr>
            <p:cNvPr id="69" name="Google Shape;69;p13"/>
            <p:cNvSpPr/>
            <p:nvPr/>
          </p:nvSpPr>
          <p:spPr>
            <a:xfrm rot="-5400000">
              <a:off x="536420" y="-163517"/>
              <a:ext cx="45827" cy="3728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 rot="-5400000">
              <a:off x="165092" y="-165093"/>
              <a:ext cx="45827" cy="376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" name="Google Shape;71;p13"/>
          <p:cNvSpPr txBox="1"/>
          <p:nvPr>
            <p:ph type="title"/>
          </p:nvPr>
        </p:nvSpPr>
        <p:spPr>
          <a:xfrm>
            <a:off x="729450" y="733950"/>
            <a:ext cx="7688400" cy="1244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Raleway"/>
              <a:buNone/>
              <a:defRPr sz="8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729450" y="2272888"/>
            <a:ext cx="7688400" cy="1580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  <a:defRPr>
                <a:solidFill>
                  <a:srgbClr val="FFFFFF"/>
                </a:solidFill>
              </a:defRPr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  <a:defRPr>
                <a:solidFill>
                  <a:srgbClr val="FFFFFF"/>
                </a:solidFill>
              </a:defRPr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■"/>
              <a:defRPr>
                <a:solidFill>
                  <a:srgbClr val="FFFFFF"/>
                </a:solidFill>
              </a:defRPr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  <a:defRPr>
                <a:solidFill>
                  <a:srgbClr val="FFFFFF"/>
                </a:solidFill>
              </a:defRPr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  <a:defRPr>
                <a:solidFill>
                  <a:srgbClr val="FFFFFF"/>
                </a:solidFill>
              </a:defRPr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showMasterSp="0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1028700" y="514350"/>
            <a:ext cx="7200900" cy="1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4400"/>
              <a:buFont typeface="Source Sans Pro"/>
              <a:buNone/>
              <a:defRPr b="0" sz="44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1028700" y="1714500"/>
            <a:ext cx="7200900" cy="26859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2000"/>
              <a:buChar char="■"/>
              <a:defRPr sz="20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2000"/>
              <a:buChar char="–"/>
              <a:defRPr sz="20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5600" lvl="2" marL="1371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2000"/>
              <a:buChar char="■"/>
              <a:defRPr sz="20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5600" lvl="3" marL="1828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2000"/>
              <a:buChar char="–"/>
              <a:defRPr sz="20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5600" lvl="4" marL="22860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2000"/>
              <a:buChar char="■"/>
              <a:defRPr sz="20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028236" y="4857239"/>
            <a:ext cx="273616" cy="26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showMasterSp="0" type="title">
  <p:cSld name="TITLE">
    <p:bg>
      <p:bgPr>
        <a:solidFill>
          <a:srgbClr val="E9EDEE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-1"/>
            <a:ext cx="9144000" cy="4878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4"/>
          <p:cNvGrpSpPr/>
          <p:nvPr/>
        </p:nvGrpSpPr>
        <p:grpSpPr>
          <a:xfrm>
            <a:off x="830391" y="1191254"/>
            <a:ext cx="745765" cy="45828"/>
            <a:chOff x="0" y="0"/>
            <a:chExt cx="745764" cy="45827"/>
          </a:xfrm>
        </p:grpSpPr>
        <p:sp>
          <p:nvSpPr>
            <p:cNvPr id="22" name="Google Shape;22;p4"/>
            <p:cNvSpPr/>
            <p:nvPr/>
          </p:nvSpPr>
          <p:spPr>
            <a:xfrm rot="-5400000">
              <a:off x="536420" y="-163517"/>
              <a:ext cx="45827" cy="3728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4"/>
            <p:cNvSpPr/>
            <p:nvPr/>
          </p:nvSpPr>
          <p:spPr>
            <a:xfrm rot="-5400000">
              <a:off x="165092" y="-165093"/>
              <a:ext cx="45827" cy="376012"/>
            </a:xfrm>
            <a:prstGeom prst="rect">
              <a:avLst/>
            </a:prstGeom>
            <a:solidFill>
              <a:srgbClr val="1A998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4"/>
          <p:cNvSpPr txBox="1"/>
          <p:nvPr>
            <p:ph type="title"/>
          </p:nvPr>
        </p:nvSpPr>
        <p:spPr>
          <a:xfrm>
            <a:off x="729450" y="1322449"/>
            <a:ext cx="7688100" cy="1664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4200"/>
              <a:buFont typeface="Raleway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9626" y="3172899"/>
            <a:ext cx="7688101" cy="5412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showMasterSp="0" type="secHead">
  <p:cSld name="SECTION_HEADER">
    <p:bg>
      <p:bgPr>
        <a:solidFill>
          <a:srgbClr val="1A9988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5"/>
          <p:cNvGrpSpPr/>
          <p:nvPr/>
        </p:nvGrpSpPr>
        <p:grpSpPr>
          <a:xfrm>
            <a:off x="830391" y="1191254"/>
            <a:ext cx="745765" cy="45828"/>
            <a:chOff x="0" y="0"/>
            <a:chExt cx="745764" cy="45827"/>
          </a:xfrm>
        </p:grpSpPr>
        <p:sp>
          <p:nvSpPr>
            <p:cNvPr id="29" name="Google Shape;29;p5"/>
            <p:cNvSpPr/>
            <p:nvPr/>
          </p:nvSpPr>
          <p:spPr>
            <a:xfrm rot="-5400000">
              <a:off x="536420" y="-163517"/>
              <a:ext cx="45827" cy="3728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5"/>
            <p:cNvSpPr/>
            <p:nvPr/>
          </p:nvSpPr>
          <p:spPr>
            <a:xfrm rot="-5400000">
              <a:off x="165092" y="-165093"/>
              <a:ext cx="45827" cy="376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1;p5"/>
          <p:cNvSpPr txBox="1"/>
          <p:nvPr>
            <p:ph type="title"/>
          </p:nvPr>
        </p:nvSpPr>
        <p:spPr>
          <a:xfrm>
            <a:off x="729450" y="1322449"/>
            <a:ext cx="7688400" cy="15186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>
  <p:cSld name="TITLE_AND_BODY 2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729450" y="1318650"/>
            <a:ext cx="7688700" cy="5352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729450" y="2078875"/>
            <a:ext cx="7688700" cy="22611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729450" y="1318650"/>
            <a:ext cx="7688400" cy="5352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729325" y="2078875"/>
            <a:ext cx="3774300" cy="22611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4643604" y="2078875"/>
            <a:ext cx="3774300" cy="22611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729450" y="1318650"/>
            <a:ext cx="7688400" cy="5352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_COLUMN_TEXT">
  <p:cSld name="ONE_COLUM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730000" y="1318650"/>
            <a:ext cx="3300901" cy="13815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" type="body"/>
          </p:nvPr>
        </p:nvSpPr>
        <p:spPr>
          <a:xfrm>
            <a:off x="721225" y="2781724"/>
            <a:ext cx="3300901" cy="15975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_POINT" showMasterSp="0">
  <p:cSld name="MAIN_POINT">
    <p:bg>
      <p:bgPr>
        <a:solidFill>
          <a:schemeClr val="accent3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10"/>
          <p:cNvGrpSpPr/>
          <p:nvPr/>
        </p:nvGrpSpPr>
        <p:grpSpPr>
          <a:xfrm>
            <a:off x="830391" y="4169130"/>
            <a:ext cx="745765" cy="45828"/>
            <a:chOff x="0" y="0"/>
            <a:chExt cx="745764" cy="45827"/>
          </a:xfrm>
        </p:grpSpPr>
        <p:sp>
          <p:nvSpPr>
            <p:cNvPr id="51" name="Google Shape;51;p10"/>
            <p:cNvSpPr/>
            <p:nvPr/>
          </p:nvSpPr>
          <p:spPr>
            <a:xfrm rot="-5400000">
              <a:off x="536420" y="-163517"/>
              <a:ext cx="45827" cy="3728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0"/>
            <p:cNvSpPr/>
            <p:nvPr/>
          </p:nvSpPr>
          <p:spPr>
            <a:xfrm rot="-5400000">
              <a:off x="165092" y="-165093"/>
              <a:ext cx="45827" cy="376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p10"/>
          <p:cNvSpPr txBox="1"/>
          <p:nvPr>
            <p:ph type="title"/>
          </p:nvPr>
        </p:nvSpPr>
        <p:spPr>
          <a:xfrm>
            <a:off x="729450" y="864299"/>
            <a:ext cx="7021201" cy="298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-1"/>
            <a:ext cx="9144000" cy="487802"/>
          </a:xfrm>
          <a:prstGeom prst="rect">
            <a:avLst/>
          </a:prstGeom>
          <a:solidFill>
            <a:srgbClr val="E9ED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oogle Shape;7;p1"/>
          <p:cNvGrpSpPr/>
          <p:nvPr/>
        </p:nvGrpSpPr>
        <p:grpSpPr>
          <a:xfrm>
            <a:off x="830391" y="1191254"/>
            <a:ext cx="745765" cy="45828"/>
            <a:chOff x="0" y="0"/>
            <a:chExt cx="745764" cy="45827"/>
          </a:xfrm>
        </p:grpSpPr>
        <p:sp>
          <p:nvSpPr>
            <p:cNvPr id="8" name="Google Shape;8;p1"/>
            <p:cNvSpPr/>
            <p:nvPr/>
          </p:nvSpPr>
          <p:spPr>
            <a:xfrm rot="-5400000">
              <a:off x="536420" y="-163517"/>
              <a:ext cx="45827" cy="3728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 rot="-5400000">
              <a:off x="165092" y="-165093"/>
              <a:ext cx="45827" cy="376012"/>
            </a:xfrm>
            <a:prstGeom prst="rect">
              <a:avLst/>
            </a:prstGeom>
            <a:solidFill>
              <a:srgbClr val="1A998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1"/>
          <p:cNvSpPr txBox="1"/>
          <p:nvPr>
            <p:ph type="title"/>
          </p:nvPr>
        </p:nvSpPr>
        <p:spPr>
          <a:xfrm>
            <a:off x="729450" y="1318650"/>
            <a:ext cx="7688400" cy="5352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11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11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11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11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11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11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11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11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27.jpg"/><Relationship Id="rId14" Type="http://schemas.openxmlformats.org/officeDocument/2006/relationships/image" Target="../media/image1.pn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25.jpg"/><Relationship Id="rId14" Type="http://schemas.openxmlformats.org/officeDocument/2006/relationships/image" Target="../media/image1.pn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26.jpg"/><Relationship Id="rId14" Type="http://schemas.openxmlformats.org/officeDocument/2006/relationships/image" Target="../media/image1.png"/><Relationship Id="rId16" Type="http://schemas.openxmlformats.org/officeDocument/2006/relationships/image" Target="../media/image30.jp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jpg"/><Relationship Id="rId4" Type="http://schemas.openxmlformats.org/officeDocument/2006/relationships/image" Target="../media/image36.jp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32.jpg"/><Relationship Id="rId14" Type="http://schemas.openxmlformats.org/officeDocument/2006/relationships/image" Target="../media/image1.pn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31.jpg"/><Relationship Id="rId14" Type="http://schemas.openxmlformats.org/officeDocument/2006/relationships/image" Target="../media/image1.pn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28.jpg"/><Relationship Id="rId14" Type="http://schemas.openxmlformats.org/officeDocument/2006/relationships/image" Target="../media/image1.png"/><Relationship Id="rId16" Type="http://schemas.openxmlformats.org/officeDocument/2006/relationships/image" Target="../media/image33.jp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jpg"/><Relationship Id="rId4" Type="http://schemas.openxmlformats.org/officeDocument/2006/relationships/image" Target="../media/image40.jpg"/><Relationship Id="rId5" Type="http://schemas.openxmlformats.org/officeDocument/2006/relationships/image" Target="../media/image39.jpg"/><Relationship Id="rId6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37.jpg"/><Relationship Id="rId14" Type="http://schemas.openxmlformats.org/officeDocument/2006/relationships/image" Target="../media/image1.pn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41.jpg"/><Relationship Id="rId14" Type="http://schemas.openxmlformats.org/officeDocument/2006/relationships/image" Target="../media/image1.pn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4.jpg"/><Relationship Id="rId14" Type="http://schemas.openxmlformats.org/officeDocument/2006/relationships/image" Target="../media/image1.png"/><Relationship Id="rId16" Type="http://schemas.openxmlformats.org/officeDocument/2006/relationships/image" Target="../media/image7.jp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38.jpg"/><Relationship Id="rId14" Type="http://schemas.openxmlformats.org/officeDocument/2006/relationships/image" Target="../media/image1.pn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4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3.jpg"/><Relationship Id="rId4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0.jpg"/><Relationship Id="rId4" Type="http://schemas.openxmlformats.org/officeDocument/2006/relationships/image" Target="../media/image45.jpg"/><Relationship Id="rId5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9.jpg"/><Relationship Id="rId4" Type="http://schemas.openxmlformats.org/officeDocument/2006/relationships/image" Target="../media/image46.jpg"/><Relationship Id="rId9" Type="http://schemas.openxmlformats.org/officeDocument/2006/relationships/image" Target="../media/image54.jpg"/><Relationship Id="rId5" Type="http://schemas.openxmlformats.org/officeDocument/2006/relationships/image" Target="../media/image44.jpg"/><Relationship Id="rId6" Type="http://schemas.openxmlformats.org/officeDocument/2006/relationships/image" Target="../media/image51.jpg"/><Relationship Id="rId7" Type="http://schemas.openxmlformats.org/officeDocument/2006/relationships/image" Target="../media/image47.jpg"/><Relationship Id="rId8" Type="http://schemas.openxmlformats.org/officeDocument/2006/relationships/image" Target="../media/image4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5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55.jpg"/><Relationship Id="rId5" Type="http://schemas.openxmlformats.org/officeDocument/2006/relationships/image" Target="../media/image5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8.jpg"/><Relationship Id="rId4" Type="http://schemas.openxmlformats.org/officeDocument/2006/relationships/image" Target="../media/image65.jpg"/><Relationship Id="rId5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57.jp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11.jpg"/><Relationship Id="rId14" Type="http://schemas.openxmlformats.org/officeDocument/2006/relationships/image" Target="../media/image1.pn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3.jpg"/><Relationship Id="rId4" Type="http://schemas.openxmlformats.org/officeDocument/2006/relationships/image" Target="../media/image60.jpg"/><Relationship Id="rId5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1.jpg"/><Relationship Id="rId4" Type="http://schemas.openxmlformats.org/officeDocument/2006/relationships/image" Target="../media/image62.jpg"/><Relationship Id="rId5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4.jp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12.jpg"/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8.jpg"/><Relationship Id="rId14" Type="http://schemas.openxmlformats.org/officeDocument/2006/relationships/image" Target="../media/image1.png"/><Relationship Id="rId17" Type="http://schemas.openxmlformats.org/officeDocument/2006/relationships/image" Target="../media/image9.jpg"/><Relationship Id="rId16" Type="http://schemas.openxmlformats.org/officeDocument/2006/relationships/image" Target="../media/image5.jpg"/><Relationship Id="rId5" Type="http://schemas.openxmlformats.org/officeDocument/2006/relationships/hyperlink" Target="https://www.instagram.com/explore/tags/banca/" TargetMode="External"/><Relationship Id="rId19" Type="http://schemas.openxmlformats.org/officeDocument/2006/relationships/image" Target="../media/image6.jpg"/><Relationship Id="rId6" Type="http://schemas.openxmlformats.org/officeDocument/2006/relationships/hyperlink" Target="https://www.instagram.com/explore/tags/educaci%C3%B3nfinanciera/" TargetMode="External"/><Relationship Id="rId18" Type="http://schemas.openxmlformats.org/officeDocument/2006/relationships/image" Target="../media/image10.jpg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.png"/><Relationship Id="rId5" Type="http://schemas.openxmlformats.org/officeDocument/2006/relationships/image" Target="../media/image16.jpg"/><Relationship Id="rId6" Type="http://schemas.openxmlformats.org/officeDocument/2006/relationships/image" Target="../media/image59.jpg"/><Relationship Id="rId7" Type="http://schemas.openxmlformats.org/officeDocument/2006/relationships/image" Target="../media/image17.jpg"/><Relationship Id="rId8" Type="http://schemas.openxmlformats.org/officeDocument/2006/relationships/image" Target="../media/image24.jp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21.jpg"/><Relationship Id="rId14" Type="http://schemas.openxmlformats.org/officeDocument/2006/relationships/image" Target="../media/image1.pn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22.jpg"/><Relationship Id="rId14" Type="http://schemas.openxmlformats.org/officeDocument/2006/relationships/image" Target="../media/image1.pn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20.jpg"/><Relationship Id="rId14" Type="http://schemas.openxmlformats.org/officeDocument/2006/relationships/image" Target="../media/image1.png"/><Relationship Id="rId16" Type="http://schemas.openxmlformats.org/officeDocument/2006/relationships/image" Target="../media/image19.jp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jpg"/><Relationship Id="rId4" Type="http://schemas.openxmlformats.org/officeDocument/2006/relationships/image" Target="../media/image23.jp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" id="78" name="Google Shape;7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0525" y="4674550"/>
            <a:ext cx="934934" cy="2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/>
          <p:nvPr/>
        </p:nvSpPr>
        <p:spPr>
          <a:xfrm>
            <a:off x="4151155" y="3584481"/>
            <a:ext cx="4351200" cy="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25" spcFirstLastPara="1" rIns="1712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9"/>
              </a:buClr>
              <a:buSzPts val="3000"/>
              <a:buFont typeface="Exo"/>
              <a:buNone/>
            </a:pPr>
            <a:r>
              <a:rPr b="1" i="0" lang="en-US" sz="3000" u="none" cap="none" strike="noStrike">
                <a:solidFill>
                  <a:srgbClr val="1C4587"/>
                </a:solidFill>
                <a:latin typeface="Exo"/>
                <a:ea typeface="Exo"/>
                <a:cs typeface="Exo"/>
                <a:sym typeface="Exo"/>
              </a:rPr>
              <a:t>PLANEACIÓN EDITORIAL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4151153" y="3230996"/>
            <a:ext cx="860100" cy="363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17125" lIns="17125" spcFirstLastPara="1" rIns="1712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73757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n" id="81" name="Google Shape;8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14983" y="166711"/>
            <a:ext cx="470466" cy="47046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/>
        </p:nvSpPr>
        <p:spPr>
          <a:xfrm>
            <a:off x="4151149" y="4082038"/>
            <a:ext cx="29742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25" spcFirstLastPara="1" rIns="1712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1900"/>
              <a:buFont typeface="Exo"/>
              <a:buNone/>
            </a:pPr>
            <a:r>
              <a:rPr lang="en-US" sz="2800">
                <a:solidFill>
                  <a:srgbClr val="737572"/>
                </a:solidFill>
                <a:latin typeface="Exo"/>
                <a:ea typeface="Exo"/>
                <a:cs typeface="Exo"/>
                <a:sym typeface="Exo"/>
              </a:rPr>
              <a:t>Septiembre </a:t>
            </a:r>
            <a:r>
              <a:rPr lang="en-US" sz="2800">
                <a:solidFill>
                  <a:srgbClr val="737572"/>
                </a:solidFill>
                <a:latin typeface="Exo"/>
                <a:ea typeface="Exo"/>
                <a:cs typeface="Exo"/>
                <a:sym typeface="Exo"/>
              </a:rPr>
              <a:t>2021</a:t>
            </a:r>
            <a:endParaRPr b="0" i="0" sz="2800" u="none" cap="none" strike="noStrike">
              <a:solidFill>
                <a:srgbClr val="737572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1900"/>
              <a:buFont typeface="Exo"/>
              <a:buNone/>
            </a:pPr>
            <a:r>
              <a:t/>
            </a:r>
            <a:endParaRPr sz="1900">
              <a:solidFill>
                <a:srgbClr val="737572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5">
            <a:alphaModFix/>
          </a:blip>
          <a:srcRect b="29377" l="13673" r="23023" t="29123"/>
          <a:stretch/>
        </p:blipFill>
        <p:spPr>
          <a:xfrm>
            <a:off x="4151150" y="882848"/>
            <a:ext cx="4351200" cy="160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8025" y="152400"/>
            <a:ext cx="2924490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" name="Google Shape;212;p23"/>
          <p:cNvGraphicFramePr/>
          <p:nvPr/>
        </p:nvGraphicFramePr>
        <p:xfrm>
          <a:off x="401450" y="239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{A9786766-5F73-4EAF-A839-AA19A2E4A59E}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Miércoles 15 de Septiembre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FFFFFF"/>
                          </a:highlight>
                        </a:rPr>
                        <a:t>Comenta un ✈️ si el dinero ha sido impedimento para hacer el viaje de tus sueños… </a:t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FFFFFF"/>
                          </a:highlight>
                        </a:rPr>
                        <a:t>En KNG nos enfocamos en enseñarte a controlar tu estabilidad financiera para que puedas hacer ese viaje y muchos más.</a:t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FFFFFF"/>
                          </a:highlight>
                        </a:rPr>
                        <a:t>¡No dudes en contactarnos!</a:t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FA8DC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13" name="Google Shape;213;p23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214" name="Google Shape;214;p23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219" name="Google Shape;219;p2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058775" y="236100"/>
            <a:ext cx="4339026" cy="433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" name="Google Shape;225;p24"/>
          <p:cNvGraphicFramePr/>
          <p:nvPr/>
        </p:nvGraphicFramePr>
        <p:xfrm>
          <a:off x="401450" y="417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{A9786766-5F73-4EAF-A839-AA19A2E4A59E}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Sábado</a:t>
                      </a:r>
                      <a:r>
                        <a:rPr b="1" lang="en-US"/>
                        <a:t> 18 de </a:t>
                      </a:r>
                      <a:r>
                        <a:rPr b="1" lang="en-US"/>
                        <a:t>Septiembre</a:t>
                      </a:r>
                      <a:r>
                        <a:rPr b="1" lang="en-US"/>
                        <a:t>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highlight>
                            <a:srgbClr val="FFFFFF"/>
                          </a:highlight>
                        </a:rPr>
                        <a:t>¿Estás buscando crecimiento sobre tu capital o ya estás listo para recibir un ingreso con tasas fijas sobre tus ahorros acumulados?  👀</a:t>
                      </a:r>
                      <a:endParaRPr sz="9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highlight>
                            <a:srgbClr val="FFFFFF"/>
                          </a:highlight>
                        </a:rPr>
                        <a:t>👉Colaboramos con los gestores internacionales de cartera más grandes y prestigiosos.</a:t>
                      </a:r>
                      <a:endParaRPr sz="9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highlight>
                            <a:srgbClr val="FFFFFF"/>
                          </a:highlight>
                        </a:rPr>
                        <a:t>En KNG te ayudamos a personalizar tu inversión según tu perfil de inversionista.</a:t>
                      </a:r>
                      <a:endParaRPr sz="9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6FA8DC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900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26" name="Google Shape;226;p24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227" name="Google Shape;227;p24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8" name="Google Shape;228;p24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9" name="Google Shape;229;p24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0" name="Google Shape;230;p24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1" name="Google Shape;231;p24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232" name="Google Shape;232;p2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058775" y="236100"/>
            <a:ext cx="4339026" cy="433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" name="Google Shape;238;p25"/>
          <p:cNvGraphicFramePr/>
          <p:nvPr/>
        </p:nvGraphicFramePr>
        <p:xfrm>
          <a:off x="401450" y="2089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{A9786766-5F73-4EAF-A839-AA19A2E4A59E}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Domingo 19 de Septiembre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highlight>
                            <a:srgbClr val="FFFFFF"/>
                          </a:highlight>
                        </a:rPr>
                        <a:t>Para asegurar una estabilidad financiera a largo plazo, es esencial tener un plan de ahorro…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highlight>
                            <a:srgbClr val="FFFFFF"/>
                          </a:highlight>
                        </a:rPr>
                        <a:t>Swiper para conocer nuestra recomendación 😌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highlight>
                            <a:srgbClr val="FFFFFF"/>
                          </a:highlight>
                        </a:rPr>
                        <a:t>¡No olvides guardar el post para cuando quieras iniciar!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1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39" name="Google Shape;239;p25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240" name="Google Shape;240;p25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245" name="Google Shape;245;p2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052676" y="1187110"/>
            <a:ext cx="2395695" cy="239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551513" y="1187100"/>
            <a:ext cx="2395689" cy="239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2925" y="404850"/>
            <a:ext cx="2171961" cy="386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4450" y="404870"/>
            <a:ext cx="2171950" cy="38612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26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255" name="Google Shape;255;p26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6" name="Google Shape;256;p26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7" name="Google Shape;257;p26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graphicFrame>
        <p:nvGraphicFramePr>
          <p:cNvPr id="260" name="Google Shape;260;p26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{A9786766-5F73-4EAF-A839-AA19A2E4A59E}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Martes</a:t>
                      </a:r>
                      <a:r>
                        <a:rPr b="1" lang="en-US"/>
                        <a:t> 21 de </a:t>
                      </a:r>
                      <a:r>
                        <a:rPr b="1" lang="en-US"/>
                        <a:t>Septiembre </a:t>
                      </a:r>
                      <a:r>
                        <a:rPr b="1" lang="en-US"/>
                        <a:t>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HISTORIA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Imagen" id="261" name="Google Shape;261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6"/>
          <p:cNvSpPr/>
          <p:nvPr/>
        </p:nvSpPr>
        <p:spPr>
          <a:xfrm>
            <a:off x="6969675" y="2117850"/>
            <a:ext cx="1404300" cy="9078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*Sticker encuesta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🙋‍♂️/🙅‍♀️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" name="Google Shape;267;p27"/>
          <p:cNvGraphicFramePr/>
          <p:nvPr/>
        </p:nvGraphicFramePr>
        <p:xfrm>
          <a:off x="401450" y="37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{A9786766-5F73-4EAF-A839-AA19A2E4A59E}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  </a:t>
                      </a:r>
                      <a:r>
                        <a:rPr b="1" lang="en-US"/>
                        <a:t>Miércoles 22 de Septiembre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highlight>
                            <a:srgbClr val="FFFFFF"/>
                          </a:highlight>
                        </a:rPr>
                        <a:t>En un regreso a clases cotidiano, una familia gasta entre $3,000 y $17,000 pesos en útiles, uniformes e inscripciones. 😮</a:t>
                      </a:r>
                      <a:endParaRPr sz="9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highlight>
                            <a:srgbClr val="FFFFFF"/>
                          </a:highlight>
                        </a:rPr>
                        <a:t>Conoce nuestros planes de ahorro para el futuro de tus hijos, mándanos  un mensaje para brindarte información</a:t>
                      </a:r>
                      <a:endParaRPr sz="9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highlight>
                            <a:srgbClr val="FFFFFF"/>
                          </a:highlight>
                        </a:rPr>
                        <a:t> </a:t>
                      </a:r>
                      <a:endParaRPr sz="1000">
                        <a:solidFill>
                          <a:srgbClr val="6FA8DC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68" name="Google Shape;268;p27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269" name="Google Shape;269;p27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0" name="Google Shape;270;p27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1" name="Google Shape;271;p27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2" name="Google Shape;272;p27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3" name="Google Shape;273;p27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274" name="Google Shape;274;p2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058775" y="236100"/>
            <a:ext cx="4339026" cy="433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0" name="Google Shape;280;p28"/>
          <p:cNvGraphicFramePr/>
          <p:nvPr/>
        </p:nvGraphicFramePr>
        <p:xfrm>
          <a:off x="401450" y="2602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{A9786766-5F73-4EAF-A839-AA19A2E4A59E}</a:tableStyleId>
              </a:tblPr>
              <a:tblGrid>
                <a:gridCol w="823550"/>
                <a:gridCol w="2681375"/>
              </a:tblGrid>
              <a:tr h="5369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Sábado 25 de Septiembre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highlight>
                            <a:srgbClr val="FFFFFF"/>
                          </a:highlight>
                        </a:rPr>
                        <a:t>P</a:t>
                      </a:r>
                      <a:r>
                        <a:rPr lang="en-US" sz="1100">
                          <a:highlight>
                            <a:srgbClr val="FFFFFF"/>
                          </a:highlight>
                        </a:rPr>
                        <a:t>lanea el futuro para los más pequeños de la casa, conoce todos los planes que tenemos para ti y tu familia en KNG International Advisors 👨‍👩‍👧‍👧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highlight>
                            <a:srgbClr val="FFFFFF"/>
                          </a:highlight>
                        </a:rPr>
                        <a:t>No dudes en contactarnos, mándanos mensaje directo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81" name="Google Shape;281;p28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282" name="Google Shape;282;p28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287" name="Google Shape;287;p2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058775" y="236100"/>
            <a:ext cx="4339026" cy="433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3" name="Google Shape;293;p29"/>
          <p:cNvGraphicFramePr/>
          <p:nvPr/>
        </p:nvGraphicFramePr>
        <p:xfrm>
          <a:off x="401450" y="3631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{A9786766-5F73-4EAF-A839-AA19A2E4A59E}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Domingo</a:t>
                      </a:r>
                      <a:r>
                        <a:rPr b="1" lang="en-US"/>
                        <a:t> 26 de </a:t>
                      </a:r>
                      <a:r>
                        <a:rPr b="1" lang="en-US"/>
                        <a:t>Septiembre</a:t>
                      </a:r>
                      <a:r>
                        <a:rPr b="1" lang="en-US"/>
                        <a:t>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highlight>
                            <a:srgbClr val="FFFFFF"/>
                          </a:highlight>
                        </a:rPr>
                        <a:t>No seas parte de la estadística 👀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highlight>
                            <a:srgbClr val="FFFFFF"/>
                          </a:highlight>
                        </a:rPr>
                        <a:t>¡Contáctanos y asegura tu futuro! 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FA8DC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94" name="Google Shape;294;p29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295" name="Google Shape;295;p29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6" name="Google Shape;296;p29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7" name="Google Shape;297;p29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8" name="Google Shape;298;p29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9" name="Google Shape;299;p29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300" name="Google Shape;300;p2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087550" y="1122225"/>
            <a:ext cx="2369118" cy="2369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580197" y="1122234"/>
            <a:ext cx="2369127" cy="2369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7926" y="776306"/>
            <a:ext cx="1643571" cy="2921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7250" y="776300"/>
            <a:ext cx="1643571" cy="292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8603" y="776300"/>
            <a:ext cx="1643571" cy="2921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0" name="Google Shape;310;p30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311" name="Google Shape;311;p30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graphicFrame>
        <p:nvGraphicFramePr>
          <p:cNvPr id="316" name="Google Shape;316;p30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{A9786766-5F73-4EAF-A839-AA19A2E4A59E}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Martes 28 de </a:t>
                      </a:r>
                      <a:r>
                        <a:rPr b="1" lang="en-US"/>
                        <a:t>Septiembre</a:t>
                      </a:r>
                      <a:r>
                        <a:rPr b="1" lang="en-US"/>
                        <a:t>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HISTORIA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Imagen" id="317" name="Google Shape;317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0"/>
          <p:cNvSpPr/>
          <p:nvPr/>
        </p:nvSpPr>
        <p:spPr>
          <a:xfrm>
            <a:off x="4273938" y="2201475"/>
            <a:ext cx="1150200" cy="56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*sticker encuesta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SÍ / NO</a:t>
            </a:r>
            <a:endParaRPr sz="1000"/>
          </a:p>
        </p:txBody>
      </p:sp>
      <p:sp>
        <p:nvSpPr>
          <p:cNvPr id="319" name="Google Shape;319;p30"/>
          <p:cNvSpPr/>
          <p:nvPr/>
        </p:nvSpPr>
        <p:spPr>
          <a:xfrm>
            <a:off x="5976363" y="2201475"/>
            <a:ext cx="1150200" cy="56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*sticker encuesta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SÍ / NO</a:t>
            </a:r>
            <a:endParaRPr sz="1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" name="Google Shape;324;p31"/>
          <p:cNvGraphicFramePr/>
          <p:nvPr/>
        </p:nvGraphicFramePr>
        <p:xfrm>
          <a:off x="401450" y="5581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{A9786766-5F73-4EAF-A839-AA19A2E4A59E}</a:tableStyleId>
              </a:tblPr>
              <a:tblGrid>
                <a:gridCol w="823550"/>
                <a:gridCol w="2681375"/>
              </a:tblGrid>
              <a:tr h="2712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Miércoles 29 de Septiembre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highlight>
                            <a:srgbClr val="FFFFFF"/>
                          </a:highlight>
                        </a:rPr>
                        <a:t>Nos interesa que manejes tus finanzas sabiamente, es por eso que hoy te traemos un KNG TIP:</a:t>
                      </a:r>
                      <a:endParaRPr sz="8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highlight>
                            <a:srgbClr val="FFFFFF"/>
                          </a:highlight>
                        </a:rPr>
                        <a:t>Los gastos mensuales relacionados a tu coche, como seguro, financiación, mantenimiento, combustible… No deben superar el 10% de tu salario bruto mensual.</a:t>
                      </a:r>
                      <a:endParaRPr sz="8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highlight>
                            <a:srgbClr val="FFFFFF"/>
                          </a:highlight>
                        </a:rPr>
                        <a:t>¿Te sirvió esta información? No olvides compartirla con tus amigos y familiares, mándales este post y ayúdalos a manejar sus finanzas sabiamente 🙌</a:t>
                      </a:r>
                      <a:endParaRPr sz="8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highlight>
                            <a:srgbClr val="FFFFFF"/>
                          </a:highlight>
                        </a:rPr>
                        <a:t> </a:t>
                      </a:r>
                      <a:endParaRPr sz="900">
                        <a:solidFill>
                          <a:srgbClr val="6FA8DC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1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325" name="Google Shape;325;p31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326" name="Google Shape;326;p31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9" name="Google Shape;329;p31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0" name="Google Shape;330;p31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331" name="Google Shape;331;p3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058775" y="236100"/>
            <a:ext cx="4339026" cy="433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" name="Google Shape;337;p32"/>
          <p:cNvGraphicFramePr/>
          <p:nvPr/>
        </p:nvGraphicFramePr>
        <p:xfrm>
          <a:off x="401450" y="1567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{A9786766-5F73-4EAF-A839-AA19A2E4A59E}</a:tableStyleId>
              </a:tblPr>
              <a:tblGrid>
                <a:gridCol w="823550"/>
                <a:gridCol w="2681375"/>
              </a:tblGrid>
              <a:tr h="5369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Sábado 02 de Octubre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highlight>
                            <a:srgbClr val="FFFFFF"/>
                          </a:highlight>
                        </a:rPr>
                        <a:t>Destina inteligentemente tus ahorros e invierte con la ayuda de un experto en fianzas.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highlight>
                            <a:srgbClr val="FFFFFF"/>
                          </a:highlight>
                        </a:rPr>
                        <a:t>👉 KNG te brindará la mejor asesoría financiera para ti y tu familia.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highlight>
                            <a:srgbClr val="FFFFFF"/>
                          </a:highlight>
                        </a:rPr>
                        <a:t>¡Contáctanos ahora mismo!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338" name="Google Shape;338;p32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339" name="Google Shape;339;p32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344" name="Google Shape;344;p3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058775" y="236100"/>
            <a:ext cx="4339026" cy="433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5"/>
          <p:cNvGraphicFramePr/>
          <p:nvPr/>
        </p:nvGraphicFramePr>
        <p:xfrm>
          <a:off x="401450" y="2550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{A9786766-5F73-4EAF-A839-AA19A2E4A59E}</a:tableStyleId>
              </a:tblPr>
              <a:tblGrid>
                <a:gridCol w="823550"/>
                <a:gridCol w="2681375"/>
              </a:tblGrid>
              <a:tr h="3233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9988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Miércoles</a:t>
                      </a:r>
                      <a:r>
                        <a:rPr b="1" lang="en-US"/>
                        <a:t> 01 de Septiembre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9988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9988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9988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9988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9988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9988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¿Cuáles son tus gastos vampiro? Te invitamos a hacer un ejercicio y calcular cuánto gastas anualmente.</a:t>
                      </a:r>
                      <a:endParaRPr sz="11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2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Déjanos tu comentario con la terroríficamente cantidad 💸🧛🏻</a:t>
                      </a:r>
                      <a:endParaRPr sz="11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2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000">
                        <a:solidFill>
                          <a:srgbClr val="6AA4C8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9988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9988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90" name="Google Shape;90;p15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91" name="Google Shape;91;p15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96" name="Google Shape;96;p1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077600" y="913600"/>
            <a:ext cx="2386635" cy="238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536151" y="913600"/>
            <a:ext cx="2386623" cy="2386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0" name="Google Shape;350;p33"/>
          <p:cNvGraphicFramePr/>
          <p:nvPr/>
        </p:nvGraphicFramePr>
        <p:xfrm>
          <a:off x="401450" y="2966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{A9786766-5F73-4EAF-A839-AA19A2E4A59E}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Domingo </a:t>
                      </a:r>
                      <a:r>
                        <a:rPr b="1" lang="en-US"/>
                        <a:t>03 de Octubre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highlight>
                            <a:srgbClr val="FFFFFF"/>
                          </a:highlight>
                        </a:rPr>
                        <a:t>No importa la edad que tengas en este momento, siempre deberás pensar a futuro y eso implica asegurarlo. 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highlight>
                            <a:srgbClr val="FFFFFF"/>
                          </a:highlight>
                        </a:rPr>
                        <a:t>Comienza un plan de retiro que te permita tener un estilo de vida al que estás acostumbrado para cuando seas mayor. 🙌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FA8DC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351" name="Google Shape;351;p33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352" name="Google Shape;352;p33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3" name="Google Shape;353;p33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4" name="Google Shape;354;p33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5" name="Google Shape;355;p33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6" name="Google Shape;356;p33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357" name="Google Shape;357;p3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058775" y="236100"/>
            <a:ext cx="4339026" cy="433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34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364" name="Google Shape;364;p34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65" name="Google Shape;365;p34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67" name="Google Shape;367;p34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graphicFrame>
        <p:nvGraphicFramePr>
          <p:cNvPr id="369" name="Google Shape;369;p34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{A9786766-5F73-4EAF-A839-AA19A2E4A59E}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Martes</a:t>
                      </a:r>
                      <a:r>
                        <a:rPr b="1" lang="en-US"/>
                        <a:t> 05 de Octubre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HISTORIA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Imagen" id="370" name="Google Shape;37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6950" y="191825"/>
            <a:ext cx="2627648" cy="467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35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377" name="Google Shape;377;p35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78" name="Google Shape;378;p35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1" name="Google Shape;381;p35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382" name="Google Shape;38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1701" y="745350"/>
            <a:ext cx="1982399" cy="3524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8" name="Google Shape;388;p36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389" name="Google Shape;389;p36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93" name="Google Shape;393;p36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graphicFrame>
        <p:nvGraphicFramePr>
          <p:cNvPr id="394" name="Google Shape;394;p36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{A9786766-5F73-4EAF-A839-AA19A2E4A59E}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Sábado 14 de </a:t>
                      </a:r>
                      <a:r>
                        <a:rPr b="1" lang="en-US"/>
                        <a:t>Agosto</a:t>
                      </a:r>
                      <a:r>
                        <a:rPr b="1" lang="en-US"/>
                        <a:t>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HISTORIA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Imagen" id="395" name="Google Shape;395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6"/>
          <p:cNvSpPr/>
          <p:nvPr/>
        </p:nvSpPr>
        <p:spPr>
          <a:xfrm>
            <a:off x="4847200" y="1964075"/>
            <a:ext cx="1511400" cy="8814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*Sticker pregunta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¿Cuánto gastas al mes en ropa y accesorios?</a:t>
            </a:r>
            <a:endParaRPr sz="1000"/>
          </a:p>
        </p:txBody>
      </p:sp>
      <p:sp>
        <p:nvSpPr>
          <p:cNvPr id="397" name="Google Shape;397;p36"/>
          <p:cNvSpPr/>
          <p:nvPr/>
        </p:nvSpPr>
        <p:spPr>
          <a:xfrm>
            <a:off x="6755475" y="739025"/>
            <a:ext cx="2094300" cy="3537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Repost en story del post pasado (VIERNES 13 AGO)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3700" y="374500"/>
            <a:ext cx="2272285" cy="403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5992" y="374500"/>
            <a:ext cx="2272282" cy="40396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4" name="Google Shape;404;p37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405" name="Google Shape;405;p37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06" name="Google Shape;406;p37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07" name="Google Shape;407;p37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08" name="Google Shape;408;p37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09" name="Google Shape;409;p37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graphicFrame>
        <p:nvGraphicFramePr>
          <p:cNvPr id="410" name="Google Shape;410;p37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{A9786766-5F73-4EAF-A839-AA19A2E4A59E}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Martes 17 de </a:t>
                      </a:r>
                      <a:r>
                        <a:rPr b="1" lang="en-US"/>
                        <a:t>Agosto</a:t>
                      </a:r>
                      <a:r>
                        <a:rPr b="1" lang="en-US"/>
                        <a:t>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HISTORIA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Imagen" id="411" name="Google Shape;411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37"/>
          <p:cNvSpPr/>
          <p:nvPr/>
        </p:nvSpPr>
        <p:spPr>
          <a:xfrm>
            <a:off x="4268625" y="1695250"/>
            <a:ext cx="1982400" cy="12048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*Sticker pregunta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¿</a:t>
            </a:r>
            <a:r>
              <a:rPr lang="en-US"/>
              <a:t>Cuál te gustaría que fuera tu próximo destino</a:t>
            </a:r>
            <a:r>
              <a:rPr lang="en-US"/>
              <a:t>?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0173" y="2410176"/>
            <a:ext cx="1218275" cy="2165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0775" y="226117"/>
            <a:ext cx="1194326" cy="2123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9497" y="226063"/>
            <a:ext cx="1194334" cy="212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9850" y="226085"/>
            <a:ext cx="1194332" cy="2123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50188" y="226085"/>
            <a:ext cx="1194332" cy="2123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85216" y="2410171"/>
            <a:ext cx="1218286" cy="2165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89511" y="2410171"/>
            <a:ext cx="1194331" cy="2123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69850" y="2423444"/>
            <a:ext cx="1194332" cy="21232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5" name="Google Shape;425;p38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426" name="Google Shape;426;p38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7" name="Google Shape;427;p38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9" name="Google Shape;429;p38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30" name="Google Shape;430;p38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graphicFrame>
        <p:nvGraphicFramePr>
          <p:cNvPr id="431" name="Google Shape;431;p38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{A9786766-5F73-4EAF-A839-AA19A2E4A59E}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Jueves 19 de </a:t>
                      </a:r>
                      <a:r>
                        <a:rPr b="1" lang="en-US"/>
                        <a:t>Agosto</a:t>
                      </a:r>
                      <a:r>
                        <a:rPr b="1" lang="en-US"/>
                        <a:t>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HISTORIA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Imagen" id="432" name="Google Shape;432;p3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38"/>
          <p:cNvSpPr/>
          <p:nvPr/>
        </p:nvSpPr>
        <p:spPr>
          <a:xfrm>
            <a:off x="5432188" y="1030300"/>
            <a:ext cx="934800" cy="847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/>
              <a:t>*Sticker pregunta</a:t>
            </a:r>
            <a:endParaRPr sz="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/>
              <a:t>A)No los toleras </a:t>
            </a:r>
            <a:endParaRPr sz="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/>
              <a:t>B)Te permites tomar algunos</a:t>
            </a:r>
            <a:endParaRPr sz="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/>
              <a:t>C)No te molesta tomarlos</a:t>
            </a:r>
            <a:endParaRPr sz="500"/>
          </a:p>
        </p:txBody>
      </p:sp>
      <p:sp>
        <p:nvSpPr>
          <p:cNvPr id="434" name="Google Shape;434;p38"/>
          <p:cNvSpPr/>
          <p:nvPr/>
        </p:nvSpPr>
        <p:spPr>
          <a:xfrm>
            <a:off x="6699600" y="1030300"/>
            <a:ext cx="934800" cy="847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/>
              <a:t>*Sticker pregunta</a:t>
            </a:r>
            <a:endParaRPr sz="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/>
              <a:t>A)Mayor certeza, rendimientos bajos </a:t>
            </a:r>
            <a:endParaRPr sz="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/>
              <a:t>B)Variaciones a corto plazo, rendimientos a mediano plazo</a:t>
            </a:r>
            <a:endParaRPr sz="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/>
              <a:t>C) Variaciones grandes para obtener rentabilidad elevada</a:t>
            </a:r>
            <a:endParaRPr sz="500"/>
          </a:p>
        </p:txBody>
      </p:sp>
      <p:sp>
        <p:nvSpPr>
          <p:cNvPr id="435" name="Google Shape;435;p38"/>
          <p:cNvSpPr/>
          <p:nvPr/>
        </p:nvSpPr>
        <p:spPr>
          <a:xfrm>
            <a:off x="7967013" y="1030300"/>
            <a:ext cx="934800" cy="847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/>
              <a:t>*Sticker pregunta</a:t>
            </a:r>
            <a:endParaRPr sz="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/>
              <a:t>A)Sientes inseguridad hacia futuros ingresos</a:t>
            </a:r>
            <a:endParaRPr sz="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/>
              <a:t>B)Siente seguridad hacia ingresos estables</a:t>
            </a:r>
            <a:endParaRPr sz="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/>
              <a:t>C) Si hay pérdidas, crees </a:t>
            </a:r>
            <a:r>
              <a:rPr lang="en-US" sz="500"/>
              <a:t>recuperarte</a:t>
            </a:r>
            <a:r>
              <a:rPr lang="en-US" sz="500"/>
              <a:t> a largo plazo</a:t>
            </a:r>
            <a:endParaRPr sz="500"/>
          </a:p>
        </p:txBody>
      </p:sp>
      <p:sp>
        <p:nvSpPr>
          <p:cNvPr id="436" name="Google Shape;436;p38"/>
          <p:cNvSpPr/>
          <p:nvPr/>
        </p:nvSpPr>
        <p:spPr>
          <a:xfrm rot="-5400000">
            <a:off x="7748950" y="3405500"/>
            <a:ext cx="761100" cy="175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/>
              <a:t>*Sticker medidor</a:t>
            </a:r>
            <a:endParaRPr sz="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/>
              <a:t>💰</a:t>
            </a:r>
            <a:endParaRPr sz="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9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442" name="Google Shape;442;p39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graphicFrame>
        <p:nvGraphicFramePr>
          <p:cNvPr id="447" name="Google Shape;447;p39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{A9786766-5F73-4EAF-A839-AA19A2E4A59E}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Sábado 21 de </a:t>
                      </a:r>
                      <a:r>
                        <a:rPr b="1" lang="en-US"/>
                        <a:t>Agosto</a:t>
                      </a:r>
                      <a:r>
                        <a:rPr b="1" lang="en-US"/>
                        <a:t>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HISTORIA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Imagen" id="448" name="Google Shape;44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8775" y="179750"/>
            <a:ext cx="2627648" cy="467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40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455" name="Google Shape;455;p40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graphicFrame>
        <p:nvGraphicFramePr>
          <p:cNvPr id="460" name="Google Shape;460;p40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{A9786766-5F73-4EAF-A839-AA19A2E4A59E}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Martes 24 de </a:t>
                      </a:r>
                      <a:r>
                        <a:rPr b="1" lang="en-US"/>
                        <a:t>Agosto</a:t>
                      </a:r>
                      <a:r>
                        <a:rPr b="1" lang="en-US"/>
                        <a:t>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HISTORIA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Imagen" id="461" name="Google Shape;46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9475" y="357275"/>
            <a:ext cx="2301699" cy="409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4425" y="357275"/>
            <a:ext cx="2301699" cy="4091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7647" y="236100"/>
            <a:ext cx="2370770" cy="4214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7239" y="236100"/>
            <a:ext cx="2370784" cy="42147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0" name="Google Shape;470;p41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471" name="Google Shape;471;p41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72" name="Google Shape;472;p41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73" name="Google Shape;473;p41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74" name="Google Shape;474;p41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75" name="Google Shape;475;p41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graphicFrame>
        <p:nvGraphicFramePr>
          <p:cNvPr id="476" name="Google Shape;476;p41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{A9786766-5F73-4EAF-A839-AA19A2E4A59E}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Jueves 26 de </a:t>
                      </a:r>
                      <a:r>
                        <a:rPr b="1" lang="en-US"/>
                        <a:t>Agosto</a:t>
                      </a:r>
                      <a:r>
                        <a:rPr b="1" lang="en-US"/>
                        <a:t>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HISTORIA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Imagen" id="477" name="Google Shape;477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oogle Shape;482;p42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483" name="Google Shape;483;p42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84" name="Google Shape;484;p42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85" name="Google Shape;485;p42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86" name="Google Shape;486;p42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87" name="Google Shape;487;p42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graphicFrame>
        <p:nvGraphicFramePr>
          <p:cNvPr id="488" name="Google Shape;488;p42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{A9786766-5F73-4EAF-A839-AA19A2E4A59E}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Sábado 28 de </a:t>
                      </a:r>
                      <a:r>
                        <a:rPr b="1" lang="en-US"/>
                        <a:t>Agosto</a:t>
                      </a:r>
                      <a:r>
                        <a:rPr b="1" lang="en-US"/>
                        <a:t>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HISTORIA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Imagen" id="489" name="Google Shape;48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8775" y="181025"/>
            <a:ext cx="2627648" cy="467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Google Shape;103;p16"/>
          <p:cNvGraphicFramePr/>
          <p:nvPr/>
        </p:nvGraphicFramePr>
        <p:xfrm>
          <a:off x="405475" y="178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{A9786766-5F73-4EAF-A839-AA19A2E4A59E}</a:tableStyleId>
              </a:tblPr>
              <a:tblGrid>
                <a:gridCol w="819250"/>
                <a:gridCol w="2667375"/>
              </a:tblGrid>
              <a:tr h="4424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Sábado</a:t>
                      </a:r>
                      <a:r>
                        <a:rPr b="1" lang="en-US"/>
                        <a:t> 04 de </a:t>
                      </a:r>
                      <a:r>
                        <a:rPr b="1" lang="en-US"/>
                        <a:t>Septiembre</a:t>
                      </a:r>
                      <a:r>
                        <a:rPr b="1" lang="en-US"/>
                        <a:t>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50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highlight>
                            <a:srgbClr val="FFFFFF"/>
                          </a:highlight>
                        </a:rPr>
                        <a:t>KNG  te recomienda ahorrar el 10% de tus ingresos mensuales si tienes 20 a 30 años, pero si demoraste las preparaciones para el retiro e inicias a los 50 años, te recomendamos que ahorres el 30%</a:t>
                      </a:r>
                      <a:endParaRPr sz="9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highlight>
                            <a:srgbClr val="FFFFFF"/>
                          </a:highlight>
                        </a:rPr>
                        <a:t>Guarda este post para que no olvides ahorrar mensualmente 🤝 </a:t>
                      </a:r>
                      <a:endParaRPr sz="9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highlight>
                            <a:srgbClr val="FFFFFF"/>
                          </a:highlight>
                        </a:rPr>
                        <a:t>Si buscas asesoría personalizada ¡No dudes en contactarnos!</a:t>
                      </a:r>
                      <a:endParaRPr sz="9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04" name="Google Shape;104;p16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105" name="Google Shape;105;p16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110" name="Google Shape;110;p1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044500" y="236100"/>
            <a:ext cx="4339026" cy="433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5750" y="401350"/>
            <a:ext cx="2311781" cy="4109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5066" y="401350"/>
            <a:ext cx="2311783" cy="41098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7" name="Google Shape;497;p43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498" name="Google Shape;498;p43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99" name="Google Shape;499;p43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00" name="Google Shape;500;p43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01" name="Google Shape;501;p43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02" name="Google Shape;502;p43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graphicFrame>
        <p:nvGraphicFramePr>
          <p:cNvPr id="503" name="Google Shape;503;p43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{A9786766-5F73-4EAF-A839-AA19A2E4A59E}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Martes 31 de Agosto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HISTORIA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Imagen" id="504" name="Google Shape;504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43"/>
          <p:cNvSpPr/>
          <p:nvPr/>
        </p:nvSpPr>
        <p:spPr>
          <a:xfrm>
            <a:off x="7081313" y="3452900"/>
            <a:ext cx="1299300" cy="2817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/>
              <a:t>*Sticker medidor</a:t>
            </a:r>
            <a:endParaRPr sz="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😮</a:t>
            </a:r>
            <a:endParaRPr sz="6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8825" y="625724"/>
            <a:ext cx="2189282" cy="3892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7671" y="625713"/>
            <a:ext cx="2189279" cy="3892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2" name="Google Shape;512;p44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513" name="Google Shape;513;p44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14" name="Google Shape;514;p44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15" name="Google Shape;515;p44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16" name="Google Shape;516;p44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17" name="Google Shape;517;p44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graphicFrame>
        <p:nvGraphicFramePr>
          <p:cNvPr id="518" name="Google Shape;518;p44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{A9786766-5F73-4EAF-A839-AA19A2E4A59E}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Jueves 02 de </a:t>
                      </a:r>
                      <a:r>
                        <a:rPr b="1" lang="en-US"/>
                        <a:t>Septiembre</a:t>
                      </a:r>
                      <a:r>
                        <a:rPr b="1" lang="en-US"/>
                        <a:t>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HISTORIA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Imagen" id="519" name="Google Shape;519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44"/>
          <p:cNvSpPr/>
          <p:nvPr/>
        </p:nvSpPr>
        <p:spPr>
          <a:xfrm>
            <a:off x="4494413" y="1907325"/>
            <a:ext cx="1478100" cy="15492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*sticker pregunta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AutoNum type="alphaUcParenR"/>
            </a:pPr>
            <a:r>
              <a:rPr lang="en-US" sz="800"/>
              <a:t>Ahorrar para el retiro</a:t>
            </a:r>
            <a:endParaRPr sz="8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AutoNum type="alphaUcParenR"/>
            </a:pPr>
            <a:r>
              <a:rPr lang="en-US" sz="800"/>
              <a:t>Proteger financieramente a tu familia</a:t>
            </a:r>
            <a:endParaRPr sz="8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AutoNum type="alphaUcParenR"/>
            </a:pPr>
            <a:r>
              <a:rPr lang="en-US" sz="800"/>
              <a:t>Salir de deudas</a:t>
            </a:r>
            <a:endParaRPr sz="8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AutoNum type="alphaUcParenR"/>
            </a:pPr>
            <a:r>
              <a:rPr lang="en-US" sz="800"/>
              <a:t>La educación universitaria de tus hijos</a:t>
            </a:r>
            <a:endParaRPr sz="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8775" y="236063"/>
            <a:ext cx="2627648" cy="46713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6" name="Google Shape;526;p45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527" name="Google Shape;527;p45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28" name="Google Shape;528;p45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29" name="Google Shape;529;p45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30" name="Google Shape;530;p45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31" name="Google Shape;531;p45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graphicFrame>
        <p:nvGraphicFramePr>
          <p:cNvPr id="532" name="Google Shape;532;p45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{A9786766-5F73-4EAF-A839-AA19A2E4A59E}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Sábado 04 de </a:t>
                      </a:r>
                      <a:r>
                        <a:rPr b="1" lang="en-US"/>
                        <a:t>Septiembre</a:t>
                      </a:r>
                      <a:r>
                        <a:rPr b="1" lang="en-US"/>
                        <a:t>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HISTORIA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Imagen" id="533" name="Google Shape;533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45"/>
          <p:cNvSpPr/>
          <p:nvPr/>
        </p:nvSpPr>
        <p:spPr>
          <a:xfrm>
            <a:off x="4929263" y="3191225"/>
            <a:ext cx="1029900" cy="4656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*Sticker medidor</a:t>
            </a:r>
            <a:endParaRPr sz="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👌</a:t>
            </a:r>
            <a:endParaRPr sz="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Google Shape;116;p17"/>
          <p:cNvGraphicFramePr/>
          <p:nvPr/>
        </p:nvGraphicFramePr>
        <p:xfrm>
          <a:off x="401450" y="439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{A9786766-5F73-4EAF-A839-AA19A2E4A59E}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Domingo</a:t>
                      </a:r>
                      <a:r>
                        <a:rPr b="1" lang="en-US"/>
                        <a:t> 05 de </a:t>
                      </a:r>
                      <a:r>
                        <a:rPr b="1" lang="en-US"/>
                        <a:t>Septiembre</a:t>
                      </a:r>
                      <a:r>
                        <a:rPr b="1" lang="en-US"/>
                        <a:t>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highlight>
                            <a:srgbClr val="FFFFFF"/>
                          </a:highlight>
                        </a:rPr>
                        <a:t>Sabemos que el mundo es un lugar acelerado donde hay que elegir miles de productos financieros. </a:t>
                      </a:r>
                      <a:endParaRPr sz="8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highlight>
                            <a:srgbClr val="FFFFFF"/>
                          </a:highlight>
                        </a:rPr>
                        <a:t>Nuestro proceso es directo y eficiente: </a:t>
                      </a:r>
                      <a:endParaRPr sz="8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highlight>
                            <a:srgbClr val="FFFFFF"/>
                          </a:highlight>
                        </a:rPr>
                        <a:t>-Calculamos tu capacidad de ahorro a largo plazo.</a:t>
                      </a:r>
                      <a:endParaRPr sz="8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highlight>
                            <a:srgbClr val="FFFFFF"/>
                          </a:highlight>
                        </a:rPr>
                        <a:t>-Contabilizamos tus objetivos.</a:t>
                      </a:r>
                      <a:endParaRPr sz="8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highlight>
                            <a:srgbClr val="FFFFFF"/>
                          </a:highlight>
                        </a:rPr>
                        <a:t>-Identificamos la inversión que más te conviene de acuerdo a tus necesidades.</a:t>
                      </a:r>
                      <a:endParaRPr sz="8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highlight>
                            <a:srgbClr val="FFFFFF"/>
                          </a:highlight>
                        </a:rPr>
                        <a:t>No olvides guardar esta valiosa información  y compartir a quien creas que le pueda servir 🙌</a:t>
                      </a:r>
                      <a:endParaRPr sz="8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highlight>
                            <a:srgbClr val="FFFFFF"/>
                          </a:highlight>
                        </a:rPr>
                        <a:t>Confía en nosotros ¡Contáctanos y te ayudamos!</a:t>
                      </a:r>
                      <a:endParaRPr sz="8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6FA8DC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8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17" name="Google Shape;117;p17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118" name="Google Shape;118;p17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123" name="Google Shape;123;p1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988677" y="1014200"/>
            <a:ext cx="1672443" cy="167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695504" y="1014201"/>
            <a:ext cx="1672443" cy="167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402331" y="1014200"/>
            <a:ext cx="1672443" cy="167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988675" y="2718457"/>
            <a:ext cx="1672443" cy="167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695503" y="2718457"/>
            <a:ext cx="1672437" cy="167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402337" y="2718457"/>
            <a:ext cx="1672437" cy="1672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6900" y="98225"/>
            <a:ext cx="1261561" cy="2242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1891" y="98225"/>
            <a:ext cx="1261561" cy="2242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6882" y="98225"/>
            <a:ext cx="1261562" cy="2242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86900" y="2421105"/>
            <a:ext cx="1261561" cy="2242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31893" y="2421105"/>
            <a:ext cx="1261561" cy="2242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76880" y="2421104"/>
            <a:ext cx="1261562" cy="22427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18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141" name="Google Shape;141;p18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graphicFrame>
        <p:nvGraphicFramePr>
          <p:cNvPr id="146" name="Google Shape;146;p18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{A9786766-5F73-4EAF-A839-AA19A2E4A59E}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Martes 07 de </a:t>
                      </a:r>
                      <a:r>
                        <a:rPr b="1" lang="en-US"/>
                        <a:t>Septiembre</a:t>
                      </a:r>
                      <a:r>
                        <a:rPr b="1" lang="en-US"/>
                        <a:t>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HISTORIA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Imagen" id="147" name="Google Shape;147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/>
          <p:nvPr/>
        </p:nvSpPr>
        <p:spPr>
          <a:xfrm>
            <a:off x="4275175" y="883925"/>
            <a:ext cx="1102500" cy="9501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/>
              <a:t>*sticker pregunta</a:t>
            </a:r>
            <a:endParaRPr sz="600"/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600"/>
              <a:buAutoNum type="alphaUcParenR"/>
            </a:pPr>
            <a:r>
              <a:rPr lang="en-US" sz="600"/>
              <a:t>Más de 3 días a la semana </a:t>
            </a:r>
            <a:endParaRPr sz="600"/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600"/>
              <a:buAutoNum type="alphaUcParenR"/>
            </a:pPr>
            <a:r>
              <a:rPr lang="en-US" sz="600"/>
              <a:t>1 día a la semana</a:t>
            </a:r>
            <a:endParaRPr sz="600"/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600"/>
              <a:buAutoNum type="alphaUcParenR"/>
            </a:pPr>
            <a:r>
              <a:rPr lang="en-US" sz="600"/>
              <a:t>1 día al mes</a:t>
            </a:r>
            <a:endParaRPr sz="600"/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600"/>
              <a:buAutoNum type="alphaUcParenR"/>
            </a:pPr>
            <a:r>
              <a:rPr lang="en-US" sz="600"/>
              <a:t>Nunca</a:t>
            </a:r>
            <a:endParaRPr sz="600"/>
          </a:p>
        </p:txBody>
      </p:sp>
      <p:sp>
        <p:nvSpPr>
          <p:cNvPr id="149" name="Google Shape;149;p18"/>
          <p:cNvSpPr/>
          <p:nvPr/>
        </p:nvSpPr>
        <p:spPr>
          <a:xfrm>
            <a:off x="5611401" y="883925"/>
            <a:ext cx="1102500" cy="9501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/>
              <a:t>*sticker pregunta</a:t>
            </a:r>
            <a:endParaRPr sz="600"/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600"/>
              <a:buAutoNum type="alphaUcParenR"/>
            </a:pPr>
            <a:r>
              <a:rPr lang="en-US" sz="600"/>
              <a:t>Más de 3 días a la semana </a:t>
            </a:r>
            <a:endParaRPr sz="600"/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600"/>
              <a:buAutoNum type="alphaUcParenR"/>
            </a:pPr>
            <a:r>
              <a:rPr lang="en-US" sz="600"/>
              <a:t>1 día a la semana</a:t>
            </a:r>
            <a:endParaRPr sz="600"/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600"/>
              <a:buAutoNum type="alphaUcParenR"/>
            </a:pPr>
            <a:r>
              <a:rPr lang="en-US" sz="600"/>
              <a:t>1 día al mes</a:t>
            </a:r>
            <a:endParaRPr sz="600"/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600"/>
              <a:buAutoNum type="alphaUcParenR"/>
            </a:pPr>
            <a:r>
              <a:rPr lang="en-US" sz="600"/>
              <a:t>Nunca</a:t>
            </a:r>
            <a:endParaRPr sz="600"/>
          </a:p>
        </p:txBody>
      </p:sp>
      <p:sp>
        <p:nvSpPr>
          <p:cNvPr id="150" name="Google Shape;150;p18"/>
          <p:cNvSpPr/>
          <p:nvPr/>
        </p:nvSpPr>
        <p:spPr>
          <a:xfrm>
            <a:off x="6947664" y="883925"/>
            <a:ext cx="1102500" cy="9501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/>
              <a:t>*sticker pregunta</a:t>
            </a:r>
            <a:endParaRPr sz="600"/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600"/>
              <a:buAutoNum type="alphaUcParenR"/>
            </a:pPr>
            <a:r>
              <a:rPr lang="en-US" sz="600"/>
              <a:t>Más de 3 días a la semana </a:t>
            </a:r>
            <a:endParaRPr sz="600"/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600"/>
              <a:buAutoNum type="alphaUcParenR"/>
            </a:pPr>
            <a:r>
              <a:rPr lang="en-US" sz="600"/>
              <a:t>1 día a la semana</a:t>
            </a:r>
            <a:endParaRPr sz="600"/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600"/>
              <a:buAutoNum type="alphaUcParenR"/>
            </a:pPr>
            <a:r>
              <a:rPr lang="en-US" sz="600"/>
              <a:t>1 día al mes</a:t>
            </a:r>
            <a:endParaRPr sz="600"/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600"/>
              <a:buAutoNum type="alphaUcParenR"/>
            </a:pPr>
            <a:r>
              <a:rPr lang="en-US" sz="600"/>
              <a:t>Nunca</a:t>
            </a:r>
            <a:endParaRPr sz="600"/>
          </a:p>
        </p:txBody>
      </p:sp>
      <p:sp>
        <p:nvSpPr>
          <p:cNvPr id="151" name="Google Shape;151;p18"/>
          <p:cNvSpPr/>
          <p:nvPr/>
        </p:nvSpPr>
        <p:spPr>
          <a:xfrm>
            <a:off x="4275186" y="3192850"/>
            <a:ext cx="1102500" cy="9501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/>
              <a:t>*sticker pregunta</a:t>
            </a:r>
            <a:endParaRPr sz="600"/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600"/>
              <a:buAutoNum type="alphaUcParenR"/>
            </a:pPr>
            <a:r>
              <a:rPr lang="en-US" sz="600"/>
              <a:t>Más de 3 días a la semana </a:t>
            </a:r>
            <a:endParaRPr sz="600"/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600"/>
              <a:buAutoNum type="alphaUcParenR"/>
            </a:pPr>
            <a:r>
              <a:rPr lang="en-US" sz="600"/>
              <a:t>1 día a la semana</a:t>
            </a:r>
            <a:endParaRPr sz="600"/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600"/>
              <a:buAutoNum type="alphaUcParenR"/>
            </a:pPr>
            <a:r>
              <a:rPr lang="en-US" sz="600"/>
              <a:t>1 día al mes</a:t>
            </a:r>
            <a:endParaRPr sz="600"/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600"/>
              <a:buAutoNum type="alphaUcParenR"/>
            </a:pPr>
            <a:r>
              <a:rPr lang="en-US" sz="600"/>
              <a:t>Nunca</a:t>
            </a:r>
            <a:endParaRPr sz="600"/>
          </a:p>
        </p:txBody>
      </p:sp>
      <p:sp>
        <p:nvSpPr>
          <p:cNvPr id="152" name="Google Shape;152;p18"/>
          <p:cNvSpPr/>
          <p:nvPr/>
        </p:nvSpPr>
        <p:spPr>
          <a:xfrm>
            <a:off x="5611402" y="3192850"/>
            <a:ext cx="1102500" cy="9501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/>
              <a:t>*sticker pregunta</a:t>
            </a:r>
            <a:endParaRPr sz="600"/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600"/>
              <a:buAutoNum type="alphaUcParenR"/>
            </a:pPr>
            <a:r>
              <a:rPr lang="en-US" sz="600"/>
              <a:t>Más de 3 días a la semana </a:t>
            </a:r>
            <a:endParaRPr sz="600"/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600"/>
              <a:buAutoNum type="alphaUcParenR"/>
            </a:pPr>
            <a:r>
              <a:rPr lang="en-US" sz="600"/>
              <a:t>1 día a la semana</a:t>
            </a:r>
            <a:endParaRPr sz="600"/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600"/>
              <a:buAutoNum type="alphaUcParenR"/>
            </a:pPr>
            <a:r>
              <a:rPr lang="en-US" sz="600"/>
              <a:t>1 día al mes</a:t>
            </a:r>
            <a:endParaRPr sz="600"/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600"/>
              <a:buAutoNum type="alphaUcParenR"/>
            </a:pPr>
            <a:r>
              <a:rPr lang="en-US" sz="600"/>
              <a:t>Nunca</a:t>
            </a:r>
            <a:endParaRPr sz="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" name="Google Shape;157;p19"/>
          <p:cNvGraphicFramePr/>
          <p:nvPr/>
        </p:nvGraphicFramePr>
        <p:xfrm>
          <a:off x="401450" y="292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{A9786766-5F73-4EAF-A839-AA19A2E4A59E}</a:tableStyleId>
              </a:tblPr>
              <a:tblGrid>
                <a:gridCol w="823550"/>
                <a:gridCol w="2681375"/>
              </a:tblGrid>
              <a:tr h="5270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Miércoles 08</a:t>
                      </a:r>
                      <a:r>
                        <a:rPr b="1" lang="en-US"/>
                        <a:t> de </a:t>
                      </a:r>
                      <a:r>
                        <a:rPr b="1" lang="en-US"/>
                        <a:t>Septiembre</a:t>
                      </a:r>
                      <a:r>
                        <a:rPr b="1" lang="en-US"/>
                        <a:t>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764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Comenta un ☕️ si compras café regularmente. </a:t>
                      </a:r>
                      <a:endParaRPr sz="11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Si prepararas tu café en tu hogar en vez de pasar a comprar a cualquier cafetería de paso..</a:t>
                      </a:r>
                      <a:endParaRPr sz="11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¡Al final de la semana ahorrarías $680! 😮</a:t>
                      </a:r>
                      <a:endParaRPr sz="11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Empieza a planear y usar tu dinero de la mejor manera. </a:t>
                      </a:r>
                      <a:endParaRPr sz="11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Asesórate con nosotros y te daremos la mejor solución.</a:t>
                      </a:r>
                      <a:endParaRPr sz="11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9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2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58" name="Google Shape;158;p19"/>
          <p:cNvGrpSpPr/>
          <p:nvPr/>
        </p:nvGrpSpPr>
        <p:grpSpPr>
          <a:xfrm>
            <a:off x="-238076" y="5143497"/>
            <a:ext cx="9149644" cy="83700"/>
            <a:chOff x="0" y="0"/>
            <a:chExt cx="9149644" cy="83700"/>
          </a:xfrm>
        </p:grpSpPr>
        <p:sp>
          <p:nvSpPr>
            <p:cNvPr id="159" name="Google Shape;159;p19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164" name="Google Shape;164;p1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213800" y="292450"/>
            <a:ext cx="4254051" cy="4254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Google Shape;170;p20"/>
          <p:cNvGraphicFramePr/>
          <p:nvPr/>
        </p:nvGraphicFramePr>
        <p:xfrm>
          <a:off x="401450" y="417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{A9786766-5F73-4EAF-A839-AA19A2E4A59E}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Sábado</a:t>
                      </a:r>
                      <a:r>
                        <a:rPr b="1" lang="en-US"/>
                        <a:t> 11 de Septiembre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highlight>
                            <a:srgbClr val="FFFFFF"/>
                          </a:highlight>
                        </a:rPr>
                        <a:t>¿Ya tienes un plan financiero para pagar tus posibles deudas? 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highlight>
                            <a:srgbClr val="FFFFFF"/>
                          </a:highlight>
                        </a:rPr>
                        <a:t>👉¡</a:t>
                      </a:r>
                      <a:r>
                        <a:rPr lang="en-US" sz="1200">
                          <a:highlight>
                            <a:srgbClr val="FFFFFF"/>
                          </a:highlight>
                        </a:rPr>
                        <a:t>Contáctanos</a:t>
                      </a:r>
                      <a:r>
                        <a:rPr lang="en-US" sz="1200">
                          <a:highlight>
                            <a:srgbClr val="FFFFFF"/>
                          </a:highlight>
                        </a:rPr>
                        <a:t> para brindarte mayor información sobre nuestros servicios</a:t>
                      </a:r>
                      <a:r>
                        <a:rPr lang="en-US" sz="1200">
                          <a:highlight>
                            <a:srgbClr val="FFFFFF"/>
                          </a:highlight>
                        </a:rPr>
                        <a:t>!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71" name="Google Shape;171;p20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172" name="Google Shape;172;p20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3" name="Google Shape;173;p20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4" name="Google Shape;174;p20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5" name="Google Shape;175;p20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177" name="Google Shape;177;p2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058775" y="236100"/>
            <a:ext cx="4339026" cy="433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" name="Google Shape;183;p21"/>
          <p:cNvGraphicFramePr/>
          <p:nvPr/>
        </p:nvGraphicFramePr>
        <p:xfrm>
          <a:off x="401450" y="2912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{A9786766-5F73-4EAF-A839-AA19A2E4A59E}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Domingo </a:t>
                      </a:r>
                      <a:r>
                        <a:rPr b="1" lang="en-US"/>
                        <a:t>12 de </a:t>
                      </a:r>
                      <a:r>
                        <a:rPr b="1" lang="en-US"/>
                        <a:t>Septiembre</a:t>
                      </a:r>
                      <a:r>
                        <a:rPr b="1" lang="en-US"/>
                        <a:t>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highlight>
                            <a:srgbClr val="FFFFFF"/>
                          </a:highlight>
                        </a:rPr>
                        <a:t>Destina sólo una parte de tu sueldo en ropa y calzado para evitar comprometer todos tus ingresos.💁‍♂️ 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highlight>
                            <a:srgbClr val="FFFFFF"/>
                          </a:highlight>
                        </a:rPr>
                        <a:t>Nosotros te enseñamos a manejar tus ingresos de la mejor manera y para tu beneficio. ¡Contáctanos!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FA8DC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84" name="Google Shape;184;p21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185" name="Google Shape;185;p21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6" name="Google Shape;186;p21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7" name="Google Shape;187;p21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8" name="Google Shape;188;p21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9" name="Google Shape;189;p21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190" name="Google Shape;190;p2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102171" y="986917"/>
            <a:ext cx="2267229" cy="2267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481476" y="986925"/>
            <a:ext cx="2267226" cy="226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0675" y="236100"/>
            <a:ext cx="2440703" cy="4339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7775" y="253000"/>
            <a:ext cx="2440700" cy="4339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22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200" name="Google Shape;200;p22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1" name="Google Shape;201;p22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2" name="Google Shape;202;p22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3" name="Google Shape;203;p22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4" name="Google Shape;204;p22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graphicFrame>
        <p:nvGraphicFramePr>
          <p:cNvPr id="205" name="Google Shape;205;p22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{A9786766-5F73-4EAF-A839-AA19A2E4A59E}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Martes</a:t>
                      </a:r>
                      <a:r>
                        <a:rPr b="1" lang="en-US"/>
                        <a:t> 14 de </a:t>
                      </a:r>
                      <a:r>
                        <a:rPr b="1" lang="en-US"/>
                        <a:t>Septiembre </a:t>
                      </a:r>
                      <a:r>
                        <a:rPr b="1" lang="en-US"/>
                        <a:t>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HISTORIA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Imagen" id="206" name="Google Shape;20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2"/>
          <p:cNvSpPr/>
          <p:nvPr/>
        </p:nvSpPr>
        <p:spPr>
          <a:xfrm>
            <a:off x="4580050" y="1887550"/>
            <a:ext cx="1629900" cy="10860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*sticker pregunta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lphaUcParenR"/>
            </a:pPr>
            <a:r>
              <a:rPr lang="en-US" sz="1100"/>
              <a:t>20-30 años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lphaUcParenR"/>
            </a:pPr>
            <a:r>
              <a:rPr lang="en-US" sz="1100"/>
              <a:t>40-50 años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1A9988"/>
      </a:lt1>
      <a:dk2>
        <a:srgbClr val="A7A7A7"/>
      </a:dk2>
      <a:lt2>
        <a:srgbClr val="535353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