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Raleway"/>
      <p:regular r:id="rId31"/>
      <p:bold r:id="rId32"/>
      <p:italic r:id="rId33"/>
      <p:boldItalic r:id="rId34"/>
    </p:embeddedFont>
    <p:embeddedFont>
      <p:font typeface="Lato"/>
      <p:regular r:id="rId35"/>
      <p:bold r:id="rId36"/>
      <p:italic r:id="rId37"/>
      <p:boldItalic r:id="rId38"/>
    </p:embeddedFont>
    <p:embeddedFont>
      <p:font typeface="Exo Black"/>
      <p:bold r:id="rId39"/>
      <p:boldItalic r:id="rId40"/>
    </p:embeddedFont>
    <p:embeddedFont>
      <p:font typeface="Helvetica Neue"/>
      <p:regular r:id="rId41"/>
      <p:bold r:id="rId42"/>
      <p:italic r:id="rId43"/>
      <p:boldItalic r:id="rId44"/>
    </p:embeddedFont>
    <p:embeddedFont>
      <p:font typeface="Exo"/>
      <p:bold r:id="rId45"/>
      <p:boldItalic r:id="rId46"/>
    </p:embeddedFont>
    <p:embeddedFont>
      <p:font typeface="Source Sans Pro"/>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80B985D-2EBB-4AE9-B7AF-606A58D128B2}">
  <a:tblStyle styleId="{380B985D-2EBB-4AE9-B7AF-606A58D128B2}"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ExoBlack-boldItalic.fntdata"/><Relationship Id="rId42" Type="http://schemas.openxmlformats.org/officeDocument/2006/relationships/font" Target="fonts/HelveticaNeue-bold.fntdata"/><Relationship Id="rId41" Type="http://schemas.openxmlformats.org/officeDocument/2006/relationships/font" Target="fonts/HelveticaNeue-regular.fntdata"/><Relationship Id="rId44" Type="http://schemas.openxmlformats.org/officeDocument/2006/relationships/font" Target="fonts/HelveticaNeue-boldItalic.fntdata"/><Relationship Id="rId43" Type="http://schemas.openxmlformats.org/officeDocument/2006/relationships/font" Target="fonts/HelveticaNeue-italic.fntdata"/><Relationship Id="rId46" Type="http://schemas.openxmlformats.org/officeDocument/2006/relationships/font" Target="fonts/Exo-boldItalic.fntdata"/><Relationship Id="rId45" Type="http://schemas.openxmlformats.org/officeDocument/2006/relationships/font" Target="fonts/Exo-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SourceSansPro-bold.fntdata"/><Relationship Id="rId47" Type="http://schemas.openxmlformats.org/officeDocument/2006/relationships/font" Target="fonts/SourceSansPro-regular.fntdata"/><Relationship Id="rId49" Type="http://schemas.openxmlformats.org/officeDocument/2006/relationships/font" Target="fonts/SourceSansPr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regular.fntdata"/><Relationship Id="rId30" Type="http://schemas.openxmlformats.org/officeDocument/2006/relationships/slide" Target="slides/slide25.xml"/><Relationship Id="rId33" Type="http://schemas.openxmlformats.org/officeDocument/2006/relationships/font" Target="fonts/Raleway-italic.fntdata"/><Relationship Id="rId32" Type="http://schemas.openxmlformats.org/officeDocument/2006/relationships/font" Target="fonts/Raleway-bold.fntdata"/><Relationship Id="rId35" Type="http://schemas.openxmlformats.org/officeDocument/2006/relationships/font" Target="fonts/Lato-regular.fntdata"/><Relationship Id="rId34" Type="http://schemas.openxmlformats.org/officeDocument/2006/relationships/font" Target="fonts/Raleway-boldItalic.fntdata"/><Relationship Id="rId37" Type="http://schemas.openxmlformats.org/officeDocument/2006/relationships/font" Target="fonts/Lato-italic.fntdata"/><Relationship Id="rId36" Type="http://schemas.openxmlformats.org/officeDocument/2006/relationships/font" Target="fonts/Lato-bold.fntdata"/><Relationship Id="rId39" Type="http://schemas.openxmlformats.org/officeDocument/2006/relationships/font" Target="fonts/ExoBlack-bold.fntdata"/><Relationship Id="rId38" Type="http://schemas.openxmlformats.org/officeDocument/2006/relationships/font" Target="fonts/Lato-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0" Type="http://schemas.openxmlformats.org/officeDocument/2006/relationships/font" Target="fonts/SourceSansPr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d4699e53bb_0_17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marR="38100" rtl="0" algn="l">
              <a:lnSpc>
                <a:spcPct val="128571"/>
              </a:lnSpc>
              <a:spcBef>
                <a:spcPts val="0"/>
              </a:spcBef>
              <a:spcAft>
                <a:spcPts val="0"/>
              </a:spcAft>
              <a:buClr>
                <a:schemeClr val="dk1"/>
              </a:buClr>
              <a:buSzPts val="1100"/>
              <a:buFont typeface="Arial"/>
              <a:buNone/>
            </a:pPr>
            <a:r>
              <a:t/>
            </a:r>
            <a:endParaRPr sz="2100">
              <a:solidFill>
                <a:srgbClr val="202124"/>
              </a:solidFill>
              <a:highlight>
                <a:srgbClr val="F8F9FA"/>
              </a:highlight>
            </a:endParaRPr>
          </a:p>
          <a:p>
            <a:pPr indent="0" lvl="0" marL="0" rtl="0" algn="l">
              <a:spcBef>
                <a:spcPts val="0"/>
              </a:spcBef>
              <a:spcAft>
                <a:spcPts val="0"/>
              </a:spcAft>
              <a:buNone/>
            </a:pPr>
            <a:r>
              <a:t/>
            </a:r>
            <a:endParaRPr/>
          </a:p>
        </p:txBody>
      </p:sp>
      <p:sp>
        <p:nvSpPr>
          <p:cNvPr id="198" name="Google Shape;198;gd4699e53bb_0_1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d4699e53bb_0_19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1" name="Google Shape;211;gd4699e53bb_0_19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d4699e53bb_0_20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4" name="Google Shape;224;gd4699e53bb_0_20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d4699e53bb_0_21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0" name="Google Shape;240;gd4699e53bb_0_21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d4699e53bb_0_22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4" name="Google Shape;254;gd4699e53bb_0_22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d4699e53bb_0_24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0" name="Google Shape;270;gd4699e53bb_0_24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d4699e53bb_0_25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marR="38100" rtl="0" algn="l">
              <a:lnSpc>
                <a:spcPct val="128571"/>
              </a:lnSpc>
              <a:spcBef>
                <a:spcPts val="0"/>
              </a:spcBef>
              <a:spcAft>
                <a:spcPts val="0"/>
              </a:spcAft>
              <a:buClr>
                <a:schemeClr val="dk1"/>
              </a:buClr>
              <a:buSzPts val="1100"/>
              <a:buFont typeface="Arial"/>
              <a:buNone/>
            </a:pPr>
            <a:r>
              <a:t/>
            </a:r>
            <a:endParaRPr sz="2100">
              <a:solidFill>
                <a:srgbClr val="202124"/>
              </a:solidFill>
              <a:highlight>
                <a:srgbClr val="F8F9FA"/>
              </a:highlight>
            </a:endParaRPr>
          </a:p>
          <a:p>
            <a:pPr indent="0" lvl="0" marL="0" rtl="0" algn="l">
              <a:spcBef>
                <a:spcPts val="0"/>
              </a:spcBef>
              <a:spcAft>
                <a:spcPts val="0"/>
              </a:spcAft>
              <a:buNone/>
            </a:pPr>
            <a:r>
              <a:t/>
            </a:r>
            <a:endParaRPr/>
          </a:p>
        </p:txBody>
      </p:sp>
      <p:sp>
        <p:nvSpPr>
          <p:cNvPr id="284" name="Google Shape;284;gd4699e53bb_0_2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d4699e53bb_0_27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gd4699e53bb_0_27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d4699e53bb_0_28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gd4699e53bb_0_28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d4699e53bb_0_29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d4699e53bb_0_29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d4699e53b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d4699e53bb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d4699e53bb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1" name="Google Shape;341;gd4699e53bb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d4699e53bb_0_32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gd4699e53bb_0_32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d4699e53bb_0_33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8" name="Google Shape;368;gd4699e53bb_0_33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d4699e53bb_0_34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1" name="Google Shape;381;gd4699e53bb_0_34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gd4699e53bb_0_35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4" name="Google Shape;394;gd4699e53bb_0_3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6" name="Shape 406"/>
        <p:cNvGrpSpPr/>
        <p:nvPr/>
      </p:nvGrpSpPr>
      <p:grpSpPr>
        <a:xfrm>
          <a:off x="0" y="0"/>
          <a:ext cx="0" cy="0"/>
          <a:chOff x="0" y="0"/>
          <a:chExt cx="0" cy="0"/>
        </a:xfrm>
      </p:grpSpPr>
      <p:sp>
        <p:nvSpPr>
          <p:cNvPr id="407" name="Google Shape;407;gd4699e53bb_0_37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gd4699e53bb_0_37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d4699e53bb_0_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gd4699e53bb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d4699e53bb_0_9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 name="Google Shape;113;gd4699e53bb_0_9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d4699e53bb_0_11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6" name="Google Shape;126;gd4699e53bb_0_11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d4699e53bb_0_1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9" name="Google Shape;139;gd4699e53bb_0_1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d4699e53bb_0_13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gd4699e53bb_0_13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d4699e53bb_0_14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gd4699e53bb_0_1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d4699e53bb_0_16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4" name="Google Shape;184;gd4699e53bb_0_16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8.png"/><Relationship Id="rId6" Type="http://schemas.openxmlformats.org/officeDocument/2006/relationships/image" Target="../media/image11.pn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3.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6.jpg"/><Relationship Id="rId14" Type="http://schemas.openxmlformats.org/officeDocument/2006/relationships/image" Target="../media/image3.png"/><Relationship Id="rId17" Type="http://schemas.openxmlformats.org/officeDocument/2006/relationships/image" Target="../media/image24.jpg"/><Relationship Id="rId16" Type="http://schemas.openxmlformats.org/officeDocument/2006/relationships/image" Target="../media/image25.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20.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6.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7.jpg"/><Relationship Id="rId14" Type="http://schemas.openxmlformats.org/officeDocument/2006/relationships/image" Target="../media/image3.png"/><Relationship Id="rId17" Type="http://schemas.openxmlformats.org/officeDocument/2006/relationships/image" Target="../media/image31.jpg"/><Relationship Id="rId16" Type="http://schemas.openxmlformats.org/officeDocument/2006/relationships/image" Target="../media/image29.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30.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png"/><Relationship Id="rId4" Type="http://schemas.openxmlformats.org/officeDocument/2006/relationships/image" Target="../media/image38.jpg"/><Relationship Id="rId5" Type="http://schemas.openxmlformats.org/officeDocument/2006/relationships/image" Target="../media/image32.jpg"/></Relationships>
</file>

<file path=ppt/slides/_rels/slide1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0.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png"/><Relationship Id="rId4" Type="http://schemas.openxmlformats.org/officeDocument/2006/relationships/image" Target="../media/image39.jpg"/><Relationship Id="rId5" Type="http://schemas.openxmlformats.org/officeDocument/2006/relationships/image" Target="../media/image36.jpg"/></Relationships>
</file>

<file path=ppt/slides/_rels/slide1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4.jpg"/><Relationship Id="rId14" Type="http://schemas.openxmlformats.org/officeDocument/2006/relationships/image" Target="../media/image3.png"/><Relationship Id="rId17" Type="http://schemas.openxmlformats.org/officeDocument/2006/relationships/image" Target="../media/image37.jpg"/><Relationship Id="rId16" Type="http://schemas.openxmlformats.org/officeDocument/2006/relationships/image" Target="../media/image33.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35.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png"/><Relationship Id="rId4" Type="http://schemas.openxmlformats.org/officeDocument/2006/relationships/image" Target="../media/image43.jpg"/><Relationship Id="rId5" Type="http://schemas.openxmlformats.org/officeDocument/2006/relationships/image" Target="../media/image41.jpg"/></Relationships>
</file>

<file path=ppt/slides/_rels/slide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8.pn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2.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png"/><Relationship Id="rId4" Type="http://schemas.openxmlformats.org/officeDocument/2006/relationships/image" Target="../media/image45.jpg"/><Relationship Id="rId5" Type="http://schemas.openxmlformats.org/officeDocument/2006/relationships/image" Target="../media/image46.jpg"/></Relationships>
</file>

<file path=ppt/slides/_rels/slide2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50.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png"/><Relationship Id="rId4" Type="http://schemas.openxmlformats.org/officeDocument/2006/relationships/image" Target="../media/image48.jpg"/></Relationships>
</file>

<file path=ppt/slides/_rels/slide2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4.jpg"/><Relationship Id="rId14" Type="http://schemas.openxmlformats.org/officeDocument/2006/relationships/image" Target="../media/image3.png"/><Relationship Id="rId16" Type="http://schemas.openxmlformats.org/officeDocument/2006/relationships/image" Target="../media/image49.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png"/><Relationship Id="rId4" Type="http://schemas.openxmlformats.org/officeDocument/2006/relationships/image" Target="../media/image4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0.jpg"/><Relationship Id="rId14" Type="http://schemas.openxmlformats.org/officeDocument/2006/relationships/image" Target="../media/image3.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15.jpg"/></Relationships>
</file>

<file path=ppt/slides/_rels/slide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5.jpg"/><Relationship Id="rId14" Type="http://schemas.openxmlformats.org/officeDocument/2006/relationships/image" Target="../media/image3.png"/><Relationship Id="rId17" Type="http://schemas.openxmlformats.org/officeDocument/2006/relationships/image" Target="../media/image4.jpg"/><Relationship Id="rId16" Type="http://schemas.openxmlformats.org/officeDocument/2006/relationships/image" Target="../media/image6.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 Id="rId4" Type="http://schemas.openxmlformats.org/officeDocument/2006/relationships/image" Target="../media/image9.jpg"/><Relationship Id="rId5" Type="http://schemas.openxmlformats.org/officeDocument/2006/relationships/image" Target="../media/image8.jpg"/></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3.jpg"/><Relationship Id="rId14" Type="http://schemas.openxmlformats.org/officeDocument/2006/relationships/image" Target="../media/image3.png"/><Relationship Id="rId17" Type="http://schemas.openxmlformats.org/officeDocument/2006/relationships/image" Target="../media/image12.jpg"/><Relationship Id="rId16" Type="http://schemas.openxmlformats.org/officeDocument/2006/relationships/image" Target="../media/image21.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22.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9.jpg"/><Relationship Id="rId5"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49" y="4082038"/>
            <a:ext cx="29742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Junio </a:t>
            </a:r>
            <a:r>
              <a:rPr lang="en-US" sz="2800">
                <a:solidFill>
                  <a:srgbClr val="737572"/>
                </a:solidFill>
                <a:latin typeface="Exo"/>
                <a:ea typeface="Exo"/>
                <a:cs typeface="Exo"/>
                <a:sym typeface="Exo"/>
              </a:rPr>
              <a:t>2021</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152400" y="152400"/>
            <a:ext cx="3637729" cy="48387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graphicFrame>
        <p:nvGraphicFramePr>
          <p:cNvPr id="200" name="Google Shape;200;p23"/>
          <p:cNvGraphicFramePr/>
          <p:nvPr/>
        </p:nvGraphicFramePr>
        <p:xfrm>
          <a:off x="401450" y="4176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Miércoles 16 de Junio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1200">
                          <a:highlight>
                            <a:srgbClr val="FFFFFF"/>
                          </a:highlight>
                        </a:rPr>
                        <a:t>Estamos seguros de que en un corto lapso de tiempo estarás bien encaminado hacia tus metas financieras.</a:t>
                      </a:r>
                      <a:endParaRPr sz="2100">
                        <a:solidFill>
                          <a:srgbClr val="202124"/>
                        </a:solidFill>
                        <a:highlight>
                          <a:srgbClr val="F8F9FA"/>
                        </a:highlight>
                      </a:endParaRPr>
                    </a:p>
                    <a:p>
                      <a:pPr indent="0" lvl="0" marL="0" marR="38100" rtl="0" algn="l">
                        <a:lnSpc>
                          <a:spcPct val="128571"/>
                        </a:lnSpc>
                        <a:spcBef>
                          <a:spcPts val="0"/>
                        </a:spcBef>
                        <a:spcAft>
                          <a:spcPts val="0"/>
                        </a:spcAft>
                        <a:buNone/>
                      </a:pPr>
                      <a:r>
                        <a:rPr lang="en-US" sz="1200">
                          <a:highlight>
                            <a:srgbClr val="FFFFFF"/>
                          </a:highlight>
                        </a:rPr>
                        <a:t>Mándanos mensaje privado si estás interesado/a.</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01" name="Google Shape;201;p23"/>
          <p:cNvGrpSpPr/>
          <p:nvPr/>
        </p:nvGrpSpPr>
        <p:grpSpPr>
          <a:xfrm>
            <a:off x="-2779" y="5059872"/>
            <a:ext cx="9149644" cy="83700"/>
            <a:chOff x="0" y="0"/>
            <a:chExt cx="9149644" cy="83700"/>
          </a:xfrm>
        </p:grpSpPr>
        <p:sp>
          <p:nvSpPr>
            <p:cNvPr id="202" name="Google Shape;202;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3" name="Google Shape;203;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4" name="Google Shape;204;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5" name="Google Shape;205;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6" name="Google Shape;206;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07" name="Google Shape;207;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208" name="Google Shape;208;p23"/>
          <p:cNvPicPr preferRelativeResize="0"/>
          <p:nvPr/>
        </p:nvPicPr>
        <p:blipFill>
          <a:blip r:embed="rId15">
            <a:alphaModFix/>
          </a:blip>
          <a:stretch>
            <a:fillRect/>
          </a:stretch>
        </p:blipFill>
        <p:spPr>
          <a:xfrm>
            <a:off x="4577950" y="586250"/>
            <a:ext cx="3639651" cy="363965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grpSp>
        <p:nvGrpSpPr>
          <p:cNvPr id="213" name="Google Shape;213;p24"/>
          <p:cNvGrpSpPr/>
          <p:nvPr/>
        </p:nvGrpSpPr>
        <p:grpSpPr>
          <a:xfrm>
            <a:off x="-2779" y="5059872"/>
            <a:ext cx="9149644" cy="83700"/>
            <a:chOff x="0" y="0"/>
            <a:chExt cx="9149644" cy="83700"/>
          </a:xfrm>
        </p:grpSpPr>
        <p:sp>
          <p:nvSpPr>
            <p:cNvPr id="214" name="Google Shape;214;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5" name="Google Shape;215;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6" name="Google Shape;216;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7" name="Google Shape;217;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8" name="Google Shape;218;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19" name="Google Shape;219;p24"/>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17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20" name="Google Shape;220;p2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221" name="Google Shape;221;p24"/>
          <p:cNvPicPr preferRelativeResize="0"/>
          <p:nvPr/>
        </p:nvPicPr>
        <p:blipFill>
          <a:blip r:embed="rId4">
            <a:alphaModFix/>
          </a:blip>
          <a:stretch>
            <a:fillRect/>
          </a:stretch>
        </p:blipFill>
        <p:spPr>
          <a:xfrm>
            <a:off x="4795625" y="275825"/>
            <a:ext cx="2513125" cy="44678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graphicFrame>
        <p:nvGraphicFramePr>
          <p:cNvPr id="226" name="Google Shape;226;p25"/>
          <p:cNvGraphicFramePr/>
          <p:nvPr/>
        </p:nvGraphicFramePr>
        <p:xfrm>
          <a:off x="401450" y="574812"/>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Viernes 18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highlight>
                            <a:srgbClr val="FFFFFF"/>
                          </a:highlight>
                        </a:rPr>
                        <a:t>Algunas situaciones laborales que enfrentan los trabajadores subcontratados en México...</a:t>
                      </a:r>
                      <a:endParaRPr sz="1200">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27" name="Google Shape;227;p25"/>
          <p:cNvGrpSpPr/>
          <p:nvPr/>
        </p:nvGrpSpPr>
        <p:grpSpPr>
          <a:xfrm>
            <a:off x="-2779" y="5059872"/>
            <a:ext cx="9149644" cy="83700"/>
            <a:chOff x="0" y="0"/>
            <a:chExt cx="9149644" cy="83700"/>
          </a:xfrm>
        </p:grpSpPr>
        <p:sp>
          <p:nvSpPr>
            <p:cNvPr id="228" name="Google Shape;228;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9" name="Google Shape;229;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0" name="Google Shape;230;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1" name="Google Shape;231;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2" name="Google Shape;232;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33" name="Google Shape;233;p2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234" name="Google Shape;234;p25"/>
          <p:cNvPicPr preferRelativeResize="0"/>
          <p:nvPr/>
        </p:nvPicPr>
        <p:blipFill>
          <a:blip r:embed="rId15">
            <a:alphaModFix/>
          </a:blip>
          <a:stretch>
            <a:fillRect/>
          </a:stretch>
        </p:blipFill>
        <p:spPr>
          <a:xfrm>
            <a:off x="4322475" y="351000"/>
            <a:ext cx="2010051" cy="2010057"/>
          </a:xfrm>
          <a:prstGeom prst="rect">
            <a:avLst/>
          </a:prstGeom>
          <a:noFill/>
          <a:ln>
            <a:noFill/>
          </a:ln>
        </p:spPr>
      </p:pic>
      <p:pic>
        <p:nvPicPr>
          <p:cNvPr id="235" name="Google Shape;235;p25"/>
          <p:cNvPicPr preferRelativeResize="0"/>
          <p:nvPr/>
        </p:nvPicPr>
        <p:blipFill>
          <a:blip r:embed="rId16">
            <a:alphaModFix/>
          </a:blip>
          <a:stretch>
            <a:fillRect/>
          </a:stretch>
        </p:blipFill>
        <p:spPr>
          <a:xfrm>
            <a:off x="6401469" y="351002"/>
            <a:ext cx="2010057" cy="2010057"/>
          </a:xfrm>
          <a:prstGeom prst="rect">
            <a:avLst/>
          </a:prstGeom>
          <a:noFill/>
          <a:ln>
            <a:noFill/>
          </a:ln>
        </p:spPr>
      </p:pic>
      <p:pic>
        <p:nvPicPr>
          <p:cNvPr id="236" name="Google Shape;236;p25"/>
          <p:cNvPicPr preferRelativeResize="0"/>
          <p:nvPr/>
        </p:nvPicPr>
        <p:blipFill>
          <a:blip r:embed="rId17">
            <a:alphaModFix/>
          </a:blip>
          <a:stretch>
            <a:fillRect/>
          </a:stretch>
        </p:blipFill>
        <p:spPr>
          <a:xfrm>
            <a:off x="4322475" y="2407219"/>
            <a:ext cx="2010057" cy="2010057"/>
          </a:xfrm>
          <a:prstGeom prst="rect">
            <a:avLst/>
          </a:prstGeom>
          <a:noFill/>
          <a:ln>
            <a:noFill/>
          </a:ln>
        </p:spPr>
      </p:pic>
      <p:pic>
        <p:nvPicPr>
          <p:cNvPr id="237" name="Google Shape;237;p25"/>
          <p:cNvPicPr preferRelativeResize="0"/>
          <p:nvPr/>
        </p:nvPicPr>
        <p:blipFill>
          <a:blip r:embed="rId18">
            <a:alphaModFix/>
          </a:blip>
          <a:stretch>
            <a:fillRect/>
          </a:stretch>
        </p:blipFill>
        <p:spPr>
          <a:xfrm>
            <a:off x="6401469" y="2407219"/>
            <a:ext cx="2010057" cy="201005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pic>
        <p:nvPicPr>
          <p:cNvPr id="242" name="Google Shape;242;p26"/>
          <p:cNvPicPr preferRelativeResize="0"/>
          <p:nvPr/>
        </p:nvPicPr>
        <p:blipFill>
          <a:blip r:embed="rId3">
            <a:alphaModFix/>
          </a:blip>
          <a:stretch>
            <a:fillRect/>
          </a:stretch>
        </p:blipFill>
        <p:spPr>
          <a:xfrm>
            <a:off x="4795275" y="270874"/>
            <a:ext cx="2506874" cy="4456651"/>
          </a:xfrm>
          <a:prstGeom prst="rect">
            <a:avLst/>
          </a:prstGeom>
          <a:noFill/>
          <a:ln>
            <a:noFill/>
          </a:ln>
        </p:spPr>
      </p:pic>
      <p:grpSp>
        <p:nvGrpSpPr>
          <p:cNvPr id="243" name="Google Shape;243;p26"/>
          <p:cNvGrpSpPr/>
          <p:nvPr/>
        </p:nvGrpSpPr>
        <p:grpSpPr>
          <a:xfrm>
            <a:off x="-2779" y="5059872"/>
            <a:ext cx="9149644" cy="83700"/>
            <a:chOff x="0" y="0"/>
            <a:chExt cx="9149644" cy="83700"/>
          </a:xfrm>
        </p:grpSpPr>
        <p:sp>
          <p:nvSpPr>
            <p:cNvPr id="244" name="Google Shape;244;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5" name="Google Shape;245;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6" name="Google Shape;246;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7" name="Google Shape;247;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8" name="Google Shape;248;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49" name="Google Shape;249;p26"/>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19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50" name="Google Shape;250;p26"/>
          <p:cNvPicPr preferRelativeResize="0"/>
          <p:nvPr/>
        </p:nvPicPr>
        <p:blipFill rotWithShape="1">
          <a:blip r:embed="rId4">
            <a:alphaModFix/>
          </a:blip>
          <a:srcRect b="0" l="0" r="0" t="0"/>
          <a:stretch/>
        </p:blipFill>
        <p:spPr>
          <a:xfrm>
            <a:off x="8073100" y="4727525"/>
            <a:ext cx="934934" cy="236515"/>
          </a:xfrm>
          <a:prstGeom prst="rect">
            <a:avLst/>
          </a:prstGeom>
          <a:noFill/>
          <a:ln>
            <a:noFill/>
          </a:ln>
        </p:spPr>
      </p:pic>
      <p:sp>
        <p:nvSpPr>
          <p:cNvPr id="251" name="Google Shape;251;p26"/>
          <p:cNvSpPr/>
          <p:nvPr/>
        </p:nvSpPr>
        <p:spPr>
          <a:xfrm rot="-5400000">
            <a:off x="4512975" y="2331000"/>
            <a:ext cx="1862400" cy="572700"/>
          </a:xfrm>
          <a:prstGeom prst="rect">
            <a:avLst/>
          </a:prstGeom>
          <a:solidFill>
            <a:schemeClr val="dk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*Sticker medidor</a:t>
            </a:r>
            <a:endParaRPr/>
          </a:p>
          <a:p>
            <a:pPr indent="0" lvl="0" marL="0" rtl="0" algn="ctr">
              <a:spcBef>
                <a:spcPts val="0"/>
              </a:spcBef>
              <a:spcAft>
                <a:spcPts val="0"/>
              </a:spcAft>
              <a:buNone/>
            </a:pPr>
            <a:r>
              <a:rPr lang="en-US"/>
              <a:t>👇</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graphicFrame>
        <p:nvGraphicFramePr>
          <p:cNvPr id="256" name="Google Shape;256;p27"/>
          <p:cNvGraphicFramePr/>
          <p:nvPr/>
        </p:nvGraphicFramePr>
        <p:xfrm>
          <a:off x="401450" y="239675"/>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Lunes 21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highlight>
                            <a:srgbClr val="FFFFFF"/>
                          </a:highlight>
                        </a:rPr>
                        <a:t>Parece que las monedas digitales son el futuro ¿Ustedes que piensan sobre este tema?</a:t>
                      </a:r>
                      <a:endParaRPr sz="1000">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57" name="Google Shape;257;p27"/>
          <p:cNvGrpSpPr/>
          <p:nvPr/>
        </p:nvGrpSpPr>
        <p:grpSpPr>
          <a:xfrm>
            <a:off x="-2779" y="5059872"/>
            <a:ext cx="9149644" cy="83700"/>
            <a:chOff x="0" y="0"/>
            <a:chExt cx="9149644" cy="83700"/>
          </a:xfrm>
        </p:grpSpPr>
        <p:sp>
          <p:nvSpPr>
            <p:cNvPr id="258" name="Google Shape;258;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9" name="Google Shape;259;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0" name="Google Shape;260;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1" name="Google Shape;261;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2" name="Google Shape;262;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63" name="Google Shape;263;p2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264" name="Google Shape;264;p27"/>
          <p:cNvPicPr preferRelativeResize="0"/>
          <p:nvPr/>
        </p:nvPicPr>
        <p:blipFill>
          <a:blip r:embed="rId15">
            <a:alphaModFix/>
          </a:blip>
          <a:stretch>
            <a:fillRect/>
          </a:stretch>
        </p:blipFill>
        <p:spPr>
          <a:xfrm>
            <a:off x="4217375" y="239675"/>
            <a:ext cx="2117565" cy="2117568"/>
          </a:xfrm>
          <a:prstGeom prst="rect">
            <a:avLst/>
          </a:prstGeom>
          <a:noFill/>
          <a:ln>
            <a:noFill/>
          </a:ln>
        </p:spPr>
      </p:pic>
      <p:pic>
        <p:nvPicPr>
          <p:cNvPr id="265" name="Google Shape;265;p27"/>
          <p:cNvPicPr preferRelativeResize="0"/>
          <p:nvPr/>
        </p:nvPicPr>
        <p:blipFill>
          <a:blip r:embed="rId16">
            <a:alphaModFix/>
          </a:blip>
          <a:stretch>
            <a:fillRect/>
          </a:stretch>
        </p:blipFill>
        <p:spPr>
          <a:xfrm>
            <a:off x="6386519" y="239675"/>
            <a:ext cx="2117556" cy="2117568"/>
          </a:xfrm>
          <a:prstGeom prst="rect">
            <a:avLst/>
          </a:prstGeom>
          <a:noFill/>
          <a:ln>
            <a:noFill/>
          </a:ln>
        </p:spPr>
      </p:pic>
      <p:pic>
        <p:nvPicPr>
          <p:cNvPr id="266" name="Google Shape;266;p27"/>
          <p:cNvPicPr preferRelativeResize="0"/>
          <p:nvPr/>
        </p:nvPicPr>
        <p:blipFill>
          <a:blip r:embed="rId17">
            <a:alphaModFix/>
          </a:blip>
          <a:stretch>
            <a:fillRect/>
          </a:stretch>
        </p:blipFill>
        <p:spPr>
          <a:xfrm>
            <a:off x="4217382" y="2403756"/>
            <a:ext cx="2117556" cy="2117568"/>
          </a:xfrm>
          <a:prstGeom prst="rect">
            <a:avLst/>
          </a:prstGeom>
          <a:noFill/>
          <a:ln>
            <a:noFill/>
          </a:ln>
        </p:spPr>
      </p:pic>
      <p:pic>
        <p:nvPicPr>
          <p:cNvPr id="267" name="Google Shape;267;p27"/>
          <p:cNvPicPr preferRelativeResize="0"/>
          <p:nvPr/>
        </p:nvPicPr>
        <p:blipFill>
          <a:blip r:embed="rId18">
            <a:alphaModFix/>
          </a:blip>
          <a:stretch>
            <a:fillRect/>
          </a:stretch>
        </p:blipFill>
        <p:spPr>
          <a:xfrm>
            <a:off x="6386519" y="2403756"/>
            <a:ext cx="2117556" cy="211756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grpSp>
        <p:nvGrpSpPr>
          <p:cNvPr id="272" name="Google Shape;272;p28"/>
          <p:cNvGrpSpPr/>
          <p:nvPr/>
        </p:nvGrpSpPr>
        <p:grpSpPr>
          <a:xfrm>
            <a:off x="-2779" y="5059872"/>
            <a:ext cx="9149644" cy="83700"/>
            <a:chOff x="0" y="0"/>
            <a:chExt cx="9149644" cy="83700"/>
          </a:xfrm>
        </p:grpSpPr>
        <p:sp>
          <p:nvSpPr>
            <p:cNvPr id="273" name="Google Shape;273;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4" name="Google Shape;274;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5" name="Google Shape;275;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6" name="Google Shape;276;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7" name="Google Shape;277;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78" name="Google Shape;278;p28"/>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22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79" name="Google Shape;279;p28"/>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280" name="Google Shape;280;p28"/>
          <p:cNvPicPr preferRelativeResize="0"/>
          <p:nvPr/>
        </p:nvPicPr>
        <p:blipFill>
          <a:blip r:embed="rId4">
            <a:alphaModFix/>
          </a:blip>
          <a:stretch>
            <a:fillRect/>
          </a:stretch>
        </p:blipFill>
        <p:spPr>
          <a:xfrm>
            <a:off x="4235850" y="401100"/>
            <a:ext cx="2235794" cy="3974746"/>
          </a:xfrm>
          <a:prstGeom prst="rect">
            <a:avLst/>
          </a:prstGeom>
          <a:noFill/>
          <a:ln>
            <a:noFill/>
          </a:ln>
        </p:spPr>
      </p:pic>
      <p:pic>
        <p:nvPicPr>
          <p:cNvPr id="281" name="Google Shape;281;p28"/>
          <p:cNvPicPr preferRelativeResize="0"/>
          <p:nvPr/>
        </p:nvPicPr>
        <p:blipFill>
          <a:blip r:embed="rId5">
            <a:alphaModFix/>
          </a:blip>
          <a:stretch>
            <a:fillRect/>
          </a:stretch>
        </p:blipFill>
        <p:spPr>
          <a:xfrm>
            <a:off x="6537954" y="401100"/>
            <a:ext cx="2235797" cy="39747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graphicFrame>
        <p:nvGraphicFramePr>
          <p:cNvPr id="286" name="Google Shape;286;p29"/>
          <p:cNvGraphicFramePr/>
          <p:nvPr/>
        </p:nvGraphicFramePr>
        <p:xfrm>
          <a:off x="401450" y="4176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Miércoles 23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1200">
                          <a:highlight>
                            <a:srgbClr val="FFFFFF"/>
                          </a:highlight>
                        </a:rPr>
                        <a:t>KNG Advisors brinda opciones de seguros de salud internacionales con una excelente relación calidad-precio.</a:t>
                      </a:r>
                      <a:endParaRPr sz="1200">
                        <a:highlight>
                          <a:srgbClr val="FFFFFF"/>
                        </a:highlight>
                      </a:endParaRPr>
                    </a:p>
                    <a:p>
                      <a:pPr indent="0" lvl="0" marL="0" marR="38100" rtl="0" algn="l">
                        <a:lnSpc>
                          <a:spcPct val="128571"/>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7" name="Google Shape;287;p29"/>
          <p:cNvGrpSpPr/>
          <p:nvPr/>
        </p:nvGrpSpPr>
        <p:grpSpPr>
          <a:xfrm>
            <a:off x="-2779" y="5059872"/>
            <a:ext cx="9149644" cy="83700"/>
            <a:chOff x="0" y="0"/>
            <a:chExt cx="9149644" cy="83700"/>
          </a:xfrm>
        </p:grpSpPr>
        <p:sp>
          <p:nvSpPr>
            <p:cNvPr id="288" name="Google Shape;288;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9" name="Google Shape;289;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0" name="Google Shape;290;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1" name="Google Shape;291;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2" name="Google Shape;292;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93" name="Google Shape;293;p2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294" name="Google Shape;294;p29"/>
          <p:cNvPicPr preferRelativeResize="0"/>
          <p:nvPr/>
        </p:nvPicPr>
        <p:blipFill>
          <a:blip r:embed="rId15">
            <a:alphaModFix/>
          </a:blip>
          <a:stretch>
            <a:fillRect/>
          </a:stretch>
        </p:blipFill>
        <p:spPr>
          <a:xfrm>
            <a:off x="4568700" y="591625"/>
            <a:ext cx="3650349" cy="36503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grpSp>
        <p:nvGrpSpPr>
          <p:cNvPr id="299" name="Google Shape;299;p30"/>
          <p:cNvGrpSpPr/>
          <p:nvPr/>
        </p:nvGrpSpPr>
        <p:grpSpPr>
          <a:xfrm>
            <a:off x="-2779" y="5059872"/>
            <a:ext cx="9149644" cy="83700"/>
            <a:chOff x="0" y="0"/>
            <a:chExt cx="9149644" cy="83700"/>
          </a:xfrm>
        </p:grpSpPr>
        <p:sp>
          <p:nvSpPr>
            <p:cNvPr id="300" name="Google Shape;300;p3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1" name="Google Shape;301;p3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2" name="Google Shape;302;p3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3" name="Google Shape;303;p3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04" name="Google Shape;304;p3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05" name="Google Shape;305;p30"/>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24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06" name="Google Shape;306;p3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307" name="Google Shape;307;p30"/>
          <p:cNvPicPr preferRelativeResize="0"/>
          <p:nvPr/>
        </p:nvPicPr>
        <p:blipFill>
          <a:blip r:embed="rId4">
            <a:alphaModFix/>
          </a:blip>
          <a:stretch>
            <a:fillRect/>
          </a:stretch>
        </p:blipFill>
        <p:spPr>
          <a:xfrm>
            <a:off x="4207650" y="356850"/>
            <a:ext cx="2286735" cy="4065322"/>
          </a:xfrm>
          <a:prstGeom prst="rect">
            <a:avLst/>
          </a:prstGeom>
          <a:noFill/>
          <a:ln>
            <a:noFill/>
          </a:ln>
        </p:spPr>
      </p:pic>
      <p:pic>
        <p:nvPicPr>
          <p:cNvPr id="308" name="Google Shape;308;p30"/>
          <p:cNvPicPr preferRelativeResize="0"/>
          <p:nvPr/>
        </p:nvPicPr>
        <p:blipFill>
          <a:blip r:embed="rId5">
            <a:alphaModFix/>
          </a:blip>
          <a:stretch>
            <a:fillRect/>
          </a:stretch>
        </p:blipFill>
        <p:spPr>
          <a:xfrm>
            <a:off x="6583586" y="356850"/>
            <a:ext cx="2286738" cy="406532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graphicFrame>
        <p:nvGraphicFramePr>
          <p:cNvPr id="313" name="Google Shape;313;p31"/>
          <p:cNvGraphicFramePr/>
          <p:nvPr/>
        </p:nvGraphicFramePr>
        <p:xfrm>
          <a:off x="401450" y="334537"/>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Viernes 25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highlight>
                            <a:srgbClr val="FFFFFF"/>
                          </a:highlight>
                        </a:rPr>
                        <a:t>Muchas veces se utiliza el ahorro y la inversión como sinónimos. Sin embargo, aunque están fuertemente relacionados, en realidad son muy diferentes.</a:t>
                      </a:r>
                      <a:endParaRPr sz="1200">
                        <a:highlight>
                          <a:srgbClr val="FFFFFF"/>
                        </a:highlight>
                      </a:endParaRPr>
                    </a:p>
                    <a:p>
                      <a:pPr indent="0" lvl="0" marL="0" rtl="0" algn="l">
                        <a:lnSpc>
                          <a:spcPct val="115000"/>
                        </a:lnSpc>
                        <a:spcBef>
                          <a:spcPts val="0"/>
                        </a:spcBef>
                        <a:spcAft>
                          <a:spcPts val="0"/>
                        </a:spcAft>
                        <a:buNone/>
                      </a:pPr>
                      <a:r>
                        <a:rPr lang="en-US" sz="1200">
                          <a:highlight>
                            <a:srgbClr val="FFFFFF"/>
                          </a:highlight>
                        </a:rPr>
                        <a:t>Contáctanos si requieres mayor información para un plan de ahorro.</a:t>
                      </a:r>
                      <a:endParaRPr sz="12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14" name="Google Shape;314;p31"/>
          <p:cNvGrpSpPr/>
          <p:nvPr/>
        </p:nvGrpSpPr>
        <p:grpSpPr>
          <a:xfrm>
            <a:off x="-2779" y="5059872"/>
            <a:ext cx="9149644" cy="83700"/>
            <a:chOff x="0" y="0"/>
            <a:chExt cx="9149644" cy="83700"/>
          </a:xfrm>
        </p:grpSpPr>
        <p:sp>
          <p:nvSpPr>
            <p:cNvPr id="315" name="Google Shape;315;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6" name="Google Shape;316;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7" name="Google Shape;317;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8" name="Google Shape;318;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9" name="Google Shape;319;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20" name="Google Shape;320;p3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321" name="Google Shape;321;p31"/>
          <p:cNvPicPr preferRelativeResize="0"/>
          <p:nvPr/>
        </p:nvPicPr>
        <p:blipFill>
          <a:blip r:embed="rId15">
            <a:alphaModFix/>
          </a:blip>
          <a:stretch>
            <a:fillRect/>
          </a:stretch>
        </p:blipFill>
        <p:spPr>
          <a:xfrm>
            <a:off x="4539800" y="366725"/>
            <a:ext cx="2051325" cy="2051352"/>
          </a:xfrm>
          <a:prstGeom prst="rect">
            <a:avLst/>
          </a:prstGeom>
          <a:noFill/>
          <a:ln>
            <a:noFill/>
          </a:ln>
        </p:spPr>
      </p:pic>
      <p:pic>
        <p:nvPicPr>
          <p:cNvPr id="322" name="Google Shape;322;p31"/>
          <p:cNvPicPr preferRelativeResize="0"/>
          <p:nvPr/>
        </p:nvPicPr>
        <p:blipFill>
          <a:blip r:embed="rId16">
            <a:alphaModFix/>
          </a:blip>
          <a:stretch>
            <a:fillRect/>
          </a:stretch>
        </p:blipFill>
        <p:spPr>
          <a:xfrm>
            <a:off x="6629814" y="366725"/>
            <a:ext cx="2051337" cy="2051346"/>
          </a:xfrm>
          <a:prstGeom prst="rect">
            <a:avLst/>
          </a:prstGeom>
          <a:noFill/>
          <a:ln>
            <a:noFill/>
          </a:ln>
        </p:spPr>
      </p:pic>
      <p:pic>
        <p:nvPicPr>
          <p:cNvPr id="323" name="Google Shape;323;p31"/>
          <p:cNvPicPr preferRelativeResize="0"/>
          <p:nvPr/>
        </p:nvPicPr>
        <p:blipFill>
          <a:blip r:embed="rId17">
            <a:alphaModFix/>
          </a:blip>
          <a:stretch>
            <a:fillRect/>
          </a:stretch>
        </p:blipFill>
        <p:spPr>
          <a:xfrm>
            <a:off x="4539800" y="2463728"/>
            <a:ext cx="2051337" cy="2051346"/>
          </a:xfrm>
          <a:prstGeom prst="rect">
            <a:avLst/>
          </a:prstGeom>
          <a:noFill/>
          <a:ln>
            <a:noFill/>
          </a:ln>
        </p:spPr>
      </p:pic>
      <p:pic>
        <p:nvPicPr>
          <p:cNvPr id="324" name="Google Shape;324;p31"/>
          <p:cNvPicPr preferRelativeResize="0"/>
          <p:nvPr/>
        </p:nvPicPr>
        <p:blipFill>
          <a:blip r:embed="rId18">
            <a:alphaModFix/>
          </a:blip>
          <a:stretch>
            <a:fillRect/>
          </a:stretch>
        </p:blipFill>
        <p:spPr>
          <a:xfrm>
            <a:off x="6629814" y="2463728"/>
            <a:ext cx="2051337" cy="20513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grpSp>
        <p:nvGrpSpPr>
          <p:cNvPr id="329" name="Google Shape;329;p32"/>
          <p:cNvGrpSpPr/>
          <p:nvPr/>
        </p:nvGrpSpPr>
        <p:grpSpPr>
          <a:xfrm>
            <a:off x="-2779" y="5059872"/>
            <a:ext cx="9149644" cy="83700"/>
            <a:chOff x="0" y="0"/>
            <a:chExt cx="9149644" cy="83700"/>
          </a:xfrm>
        </p:grpSpPr>
        <p:sp>
          <p:nvSpPr>
            <p:cNvPr id="330" name="Google Shape;330;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1" name="Google Shape;331;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2" name="Google Shape;332;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3" name="Google Shape;333;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34" name="Google Shape;334;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35" name="Google Shape;335;p32"/>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26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36" name="Google Shape;336;p32"/>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337" name="Google Shape;337;p32"/>
          <p:cNvPicPr preferRelativeResize="0"/>
          <p:nvPr/>
        </p:nvPicPr>
        <p:blipFill>
          <a:blip r:embed="rId4">
            <a:alphaModFix/>
          </a:blip>
          <a:stretch>
            <a:fillRect/>
          </a:stretch>
        </p:blipFill>
        <p:spPr>
          <a:xfrm>
            <a:off x="4127150" y="316600"/>
            <a:ext cx="2342010" cy="4163568"/>
          </a:xfrm>
          <a:prstGeom prst="rect">
            <a:avLst/>
          </a:prstGeom>
          <a:noFill/>
          <a:ln>
            <a:noFill/>
          </a:ln>
        </p:spPr>
      </p:pic>
      <p:pic>
        <p:nvPicPr>
          <p:cNvPr id="338" name="Google Shape;338;p32"/>
          <p:cNvPicPr preferRelativeResize="0"/>
          <p:nvPr/>
        </p:nvPicPr>
        <p:blipFill>
          <a:blip r:embed="rId5">
            <a:alphaModFix/>
          </a:blip>
          <a:stretch>
            <a:fillRect/>
          </a:stretch>
        </p:blipFill>
        <p:spPr>
          <a:xfrm>
            <a:off x="6560514" y="316600"/>
            <a:ext cx="2342012" cy="4163573"/>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graphicFrame>
        <p:nvGraphicFramePr>
          <p:cNvPr id="89" name="Google Shape;89;p15"/>
          <p:cNvGraphicFramePr/>
          <p:nvPr/>
        </p:nvGraphicFramePr>
        <p:xfrm>
          <a:off x="401450" y="413937"/>
          <a:ext cx="3000000" cy="3000000"/>
        </p:xfrm>
        <a:graphic>
          <a:graphicData uri="http://schemas.openxmlformats.org/drawingml/2006/table">
            <a:tbl>
              <a:tblPr>
                <a:noFill/>
                <a:tableStyleId>{380B985D-2EBB-4AE9-B7AF-606A58D128B2}</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Lunes 07 de Junio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rgbClr val="222222"/>
                          </a:solidFill>
                          <a:highlight>
                            <a:srgbClr val="FFFFFF"/>
                          </a:highlight>
                        </a:rPr>
                        <a:t>Hoy en día hay muchas opciones de inversión, maneras de invertir con  distintos montos mínimos y riesgos.  Según tu objetivo, perfil, horizonte y capacidad de inversión te recomendamos la mejor plataforma que te da acceso a las inversiones que buscas. ¡Si te interesa mándanos mensaje!</a:t>
                      </a:r>
                      <a:endParaRPr sz="1000">
                        <a:highlight>
                          <a:srgbClr val="FFFFFF"/>
                        </a:highlight>
                      </a:endParaRPr>
                    </a:p>
                    <a:p>
                      <a:pPr indent="0" lvl="0" marL="0" rtl="0" algn="l">
                        <a:lnSpc>
                          <a:spcPct val="115000"/>
                        </a:lnSpc>
                        <a:spcBef>
                          <a:spcPts val="220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90" name="Google Shape;90;p15"/>
          <p:cNvGrpSpPr/>
          <p:nvPr/>
        </p:nvGrpSpPr>
        <p:grpSpPr>
          <a:xfrm>
            <a:off x="-2779" y="5059872"/>
            <a:ext cx="9149644" cy="83700"/>
            <a:chOff x="0" y="0"/>
            <a:chExt cx="9149644" cy="83700"/>
          </a:xfrm>
        </p:grpSpPr>
        <p:sp>
          <p:nvSpPr>
            <p:cNvPr id="91" name="Google Shape;91;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2" name="Google Shape;92;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3" name="Google Shape;93;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4" name="Google Shape;94;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95" name="Google Shape;95;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96" name="Google Shape;96;p1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97" name="Google Shape;97;p15"/>
          <p:cNvPicPr preferRelativeResize="0"/>
          <p:nvPr/>
        </p:nvPicPr>
        <p:blipFill>
          <a:blip r:embed="rId15">
            <a:alphaModFix/>
          </a:blip>
          <a:stretch>
            <a:fillRect/>
          </a:stretch>
        </p:blipFill>
        <p:spPr>
          <a:xfrm>
            <a:off x="4350600" y="413925"/>
            <a:ext cx="4002701" cy="400945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graphicFrame>
        <p:nvGraphicFramePr>
          <p:cNvPr id="343" name="Google Shape;343;p33"/>
          <p:cNvGraphicFramePr/>
          <p:nvPr/>
        </p:nvGraphicFramePr>
        <p:xfrm>
          <a:off x="401450" y="244887"/>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Lunes 28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000">
                          <a:highlight>
                            <a:srgbClr val="FFFFFF"/>
                          </a:highlight>
                        </a:rPr>
                        <a:t>¿Les gustan las curiosidades financieras? Esto te va a interesar...</a:t>
                      </a:r>
                      <a:endParaRPr sz="1000">
                        <a:highlight>
                          <a:srgbClr val="FFFFFF"/>
                        </a:highlight>
                      </a:endParaRPr>
                    </a:p>
                    <a:p>
                      <a:pPr indent="0" lvl="0" marL="0" rtl="0" algn="l">
                        <a:lnSpc>
                          <a:spcPct val="115000"/>
                        </a:lnSpc>
                        <a:spcBef>
                          <a:spcPts val="0"/>
                        </a:spcBef>
                        <a:spcAft>
                          <a:spcPts val="0"/>
                        </a:spcAft>
                        <a:buNone/>
                      </a:pPr>
                      <a:r>
                        <a:rPr lang="en-US" sz="1000">
                          <a:highlight>
                            <a:srgbClr val="FFFFFF"/>
                          </a:highlight>
                        </a:rPr>
                        <a:t>En 1987, la aerolínea estadounidense American Airlines se ahorró $40.000 anuales, por avión, con sólo eliminar una aceituna de cada ensalada de primera clase. De esta forma consiguió un lugar de honor en el anecdotario de todos los directivos del mundo.</a:t>
                      </a:r>
                      <a:r>
                        <a:rPr lang="en-US" sz="1000">
                          <a:highlight>
                            <a:srgbClr val="FFFFFF"/>
                          </a:highlight>
                        </a:rPr>
                        <a:t> </a:t>
                      </a:r>
                      <a:endParaRPr sz="1000">
                        <a:highlight>
                          <a:srgbClr val="FFFFFF"/>
                        </a:highlight>
                      </a:endParaRPr>
                    </a:p>
                    <a:p>
                      <a:pPr indent="0" lvl="0" marL="0" rtl="0" algn="l">
                        <a:lnSpc>
                          <a:spcPct val="115000"/>
                        </a:lnSpc>
                        <a:spcBef>
                          <a:spcPts val="0"/>
                        </a:spcBef>
                        <a:spcAft>
                          <a:spcPts val="0"/>
                        </a:spcAft>
                        <a:buNone/>
                      </a:pPr>
                      <a:r>
                        <a:rPr lang="en-US" sz="1200">
                          <a:highlight>
                            <a:srgbClr val="FFFFFF"/>
                          </a:highlight>
                        </a:rPr>
                        <a:t>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4749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44" name="Google Shape;344;p33"/>
          <p:cNvGrpSpPr/>
          <p:nvPr/>
        </p:nvGrpSpPr>
        <p:grpSpPr>
          <a:xfrm>
            <a:off x="-2779" y="5059872"/>
            <a:ext cx="9149644" cy="83700"/>
            <a:chOff x="0" y="0"/>
            <a:chExt cx="9149644" cy="83700"/>
          </a:xfrm>
        </p:grpSpPr>
        <p:sp>
          <p:nvSpPr>
            <p:cNvPr id="345" name="Google Shape;345;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6" name="Google Shape;346;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7" name="Google Shape;347;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8" name="Google Shape;348;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49" name="Google Shape;349;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50" name="Google Shape;350;p3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351" name="Google Shape;351;p33"/>
          <p:cNvPicPr preferRelativeResize="0"/>
          <p:nvPr/>
        </p:nvPicPr>
        <p:blipFill>
          <a:blip r:embed="rId15">
            <a:alphaModFix/>
          </a:blip>
          <a:stretch>
            <a:fillRect/>
          </a:stretch>
        </p:blipFill>
        <p:spPr>
          <a:xfrm>
            <a:off x="4569225" y="542374"/>
            <a:ext cx="3643299" cy="36432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grpSp>
        <p:nvGrpSpPr>
          <p:cNvPr id="356" name="Google Shape;356;p34"/>
          <p:cNvGrpSpPr/>
          <p:nvPr/>
        </p:nvGrpSpPr>
        <p:grpSpPr>
          <a:xfrm>
            <a:off x="-2779" y="5059872"/>
            <a:ext cx="9149644" cy="83700"/>
            <a:chOff x="0" y="0"/>
            <a:chExt cx="9149644" cy="83700"/>
          </a:xfrm>
        </p:grpSpPr>
        <p:sp>
          <p:nvSpPr>
            <p:cNvPr id="357" name="Google Shape;357;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8" name="Google Shape;358;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9" name="Google Shape;359;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0" name="Google Shape;360;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1" name="Google Shape;361;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62" name="Google Shape;362;p34"/>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29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63" name="Google Shape;363;p34"/>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364" name="Google Shape;364;p34"/>
          <p:cNvPicPr preferRelativeResize="0"/>
          <p:nvPr/>
        </p:nvPicPr>
        <p:blipFill>
          <a:blip r:embed="rId4">
            <a:alphaModFix/>
          </a:blip>
          <a:stretch>
            <a:fillRect/>
          </a:stretch>
        </p:blipFill>
        <p:spPr>
          <a:xfrm>
            <a:off x="4131175" y="290026"/>
            <a:ext cx="2304769" cy="4097347"/>
          </a:xfrm>
          <a:prstGeom prst="rect">
            <a:avLst/>
          </a:prstGeom>
          <a:noFill/>
          <a:ln>
            <a:noFill/>
          </a:ln>
        </p:spPr>
      </p:pic>
      <p:pic>
        <p:nvPicPr>
          <p:cNvPr id="365" name="Google Shape;365;p34"/>
          <p:cNvPicPr preferRelativeResize="0"/>
          <p:nvPr/>
        </p:nvPicPr>
        <p:blipFill>
          <a:blip r:embed="rId5">
            <a:alphaModFix/>
          </a:blip>
          <a:stretch>
            <a:fillRect/>
          </a:stretch>
        </p:blipFill>
        <p:spPr>
          <a:xfrm>
            <a:off x="6517254" y="290026"/>
            <a:ext cx="2304771" cy="409735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graphicFrame>
        <p:nvGraphicFramePr>
          <p:cNvPr id="370" name="Google Shape;370;p35"/>
          <p:cNvGraphicFramePr/>
          <p:nvPr/>
        </p:nvGraphicFramePr>
        <p:xfrm>
          <a:off x="401450" y="260212"/>
          <a:ext cx="3000000" cy="3000000"/>
        </p:xfrm>
        <a:graphic>
          <a:graphicData uri="http://schemas.openxmlformats.org/drawingml/2006/table">
            <a:tbl>
              <a:tblPr>
                <a:noFill/>
                <a:tableStyleId>{380B985D-2EBB-4AE9-B7AF-606A58D128B2}</a:tableStyleId>
              </a:tblPr>
              <a:tblGrid>
                <a:gridCol w="823550"/>
                <a:gridCol w="2681375"/>
              </a:tblGrid>
              <a:tr h="53690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Miércoles 30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1100">
                          <a:highlight>
                            <a:srgbClr val="FFFFFF"/>
                          </a:highlight>
                        </a:rPr>
                        <a:t>Estos son algunos de nuestros servicios que te ofrecen protección financiera:</a:t>
                      </a:r>
                      <a:endParaRPr sz="1100">
                        <a:highlight>
                          <a:srgbClr val="FFFFFF"/>
                        </a:highlight>
                      </a:endParaRPr>
                    </a:p>
                    <a:p>
                      <a:pPr indent="0" lvl="0" marL="0" marR="38100" rtl="0" algn="l">
                        <a:lnSpc>
                          <a:spcPct val="128571"/>
                        </a:lnSpc>
                        <a:spcBef>
                          <a:spcPts val="0"/>
                        </a:spcBef>
                        <a:spcAft>
                          <a:spcPts val="0"/>
                        </a:spcAft>
                        <a:buNone/>
                      </a:pPr>
                      <a:r>
                        <a:rPr lang="en-US" sz="1100">
                          <a:highlight>
                            <a:srgbClr val="FFFFFF"/>
                          </a:highlight>
                        </a:rPr>
                        <a:t>-Planificación patrimonial / fideicomisos</a:t>
                      </a:r>
                      <a:endParaRPr sz="1100">
                        <a:highlight>
                          <a:srgbClr val="FFFFFF"/>
                        </a:highlight>
                      </a:endParaRPr>
                    </a:p>
                    <a:p>
                      <a:pPr indent="0" lvl="0" marL="0" marR="38100" rtl="0" algn="l">
                        <a:lnSpc>
                          <a:spcPct val="128571"/>
                        </a:lnSpc>
                        <a:spcBef>
                          <a:spcPts val="0"/>
                        </a:spcBef>
                        <a:spcAft>
                          <a:spcPts val="0"/>
                        </a:spcAft>
                        <a:buNone/>
                      </a:pPr>
                      <a:r>
                        <a:rPr lang="en-US" sz="1100">
                          <a:highlight>
                            <a:srgbClr val="FFFFFF"/>
                          </a:highlight>
                        </a:rPr>
                        <a:t>-Seguro médico internacional</a:t>
                      </a:r>
                      <a:endParaRPr sz="1100">
                        <a:highlight>
                          <a:srgbClr val="FFFFFF"/>
                        </a:highlight>
                      </a:endParaRPr>
                    </a:p>
                    <a:p>
                      <a:pPr indent="0" lvl="0" marL="0" marR="38100" rtl="0" algn="l">
                        <a:lnSpc>
                          <a:spcPct val="128571"/>
                        </a:lnSpc>
                        <a:spcBef>
                          <a:spcPts val="0"/>
                        </a:spcBef>
                        <a:spcAft>
                          <a:spcPts val="0"/>
                        </a:spcAft>
                        <a:buNone/>
                      </a:pPr>
                      <a:r>
                        <a:rPr lang="en-US" sz="1100">
                          <a:highlight>
                            <a:srgbClr val="FFFFFF"/>
                          </a:highlight>
                        </a:rPr>
                        <a:t>-Seguro de vida internacional</a:t>
                      </a:r>
                      <a:endParaRPr sz="1100">
                        <a:highlight>
                          <a:srgbClr val="FFFFFF"/>
                        </a:highlight>
                      </a:endParaRPr>
                    </a:p>
                    <a:p>
                      <a:pPr indent="0" lvl="0" marL="0" marR="38100" rtl="0" algn="l">
                        <a:lnSpc>
                          <a:spcPct val="128571"/>
                        </a:lnSpc>
                        <a:spcBef>
                          <a:spcPts val="0"/>
                        </a:spcBef>
                        <a:spcAft>
                          <a:spcPts val="0"/>
                        </a:spcAft>
                        <a:buNone/>
                      </a:pPr>
                      <a:r>
                        <a:rPr lang="en-US" sz="1100">
                          <a:highlight>
                            <a:srgbClr val="FFFFFF"/>
                          </a:highlight>
                        </a:rPr>
                        <a:t>No dudes en contactarnos</a:t>
                      </a:r>
                      <a:endParaRPr sz="1100">
                        <a:highlight>
                          <a:srgbClr val="FFFFFF"/>
                        </a:highlight>
                      </a:endParaRPr>
                    </a:p>
                    <a:p>
                      <a:pPr indent="0" lvl="0" marL="0" marR="38100" rtl="0" algn="l">
                        <a:lnSpc>
                          <a:spcPct val="128571"/>
                        </a:lnSpc>
                        <a:spcBef>
                          <a:spcPts val="0"/>
                        </a:spcBef>
                        <a:spcAft>
                          <a:spcPts val="0"/>
                        </a:spcAft>
                        <a:buNone/>
                      </a:pPr>
                      <a:r>
                        <a:t/>
                      </a:r>
                      <a:endParaRPr sz="11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71" name="Google Shape;371;p35"/>
          <p:cNvGrpSpPr/>
          <p:nvPr/>
        </p:nvGrpSpPr>
        <p:grpSpPr>
          <a:xfrm>
            <a:off x="-2779" y="5059872"/>
            <a:ext cx="9149644" cy="83700"/>
            <a:chOff x="0" y="0"/>
            <a:chExt cx="9149644" cy="83700"/>
          </a:xfrm>
        </p:grpSpPr>
        <p:sp>
          <p:nvSpPr>
            <p:cNvPr id="372" name="Google Shape;372;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3" name="Google Shape;373;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4" name="Google Shape;374;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5" name="Google Shape;375;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6" name="Google Shape;376;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77" name="Google Shape;377;p3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378" name="Google Shape;378;p35"/>
          <p:cNvPicPr preferRelativeResize="0"/>
          <p:nvPr/>
        </p:nvPicPr>
        <p:blipFill>
          <a:blip r:embed="rId15">
            <a:alphaModFix/>
          </a:blip>
          <a:stretch>
            <a:fillRect/>
          </a:stretch>
        </p:blipFill>
        <p:spPr>
          <a:xfrm>
            <a:off x="4569925" y="626475"/>
            <a:ext cx="3647700" cy="36477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grpSp>
        <p:nvGrpSpPr>
          <p:cNvPr id="383" name="Google Shape;383;p36"/>
          <p:cNvGrpSpPr/>
          <p:nvPr/>
        </p:nvGrpSpPr>
        <p:grpSpPr>
          <a:xfrm>
            <a:off x="-2779" y="5059872"/>
            <a:ext cx="9149644" cy="83700"/>
            <a:chOff x="0" y="0"/>
            <a:chExt cx="9149644" cy="83700"/>
          </a:xfrm>
        </p:grpSpPr>
        <p:sp>
          <p:nvSpPr>
            <p:cNvPr id="384" name="Google Shape;384;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5" name="Google Shape;385;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6" name="Google Shape;386;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7" name="Google Shape;387;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8" name="Google Shape;388;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89" name="Google Shape;389;p36"/>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01 de Julio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90" name="Google Shape;390;p36"/>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391" name="Google Shape;391;p36"/>
          <p:cNvPicPr preferRelativeResize="0"/>
          <p:nvPr/>
        </p:nvPicPr>
        <p:blipFill>
          <a:blip r:embed="rId4">
            <a:alphaModFix/>
          </a:blip>
          <a:stretch>
            <a:fillRect/>
          </a:stretch>
        </p:blipFill>
        <p:spPr>
          <a:xfrm>
            <a:off x="4791850" y="236075"/>
            <a:ext cx="2526449" cy="449145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5" name="Shape 395"/>
        <p:cNvGrpSpPr/>
        <p:nvPr/>
      </p:nvGrpSpPr>
      <p:grpSpPr>
        <a:xfrm>
          <a:off x="0" y="0"/>
          <a:ext cx="0" cy="0"/>
          <a:chOff x="0" y="0"/>
          <a:chExt cx="0" cy="0"/>
        </a:xfrm>
      </p:grpSpPr>
      <p:graphicFrame>
        <p:nvGraphicFramePr>
          <p:cNvPr id="396" name="Google Shape;396;p37"/>
          <p:cNvGraphicFramePr/>
          <p:nvPr/>
        </p:nvGraphicFramePr>
        <p:xfrm>
          <a:off x="401450" y="6722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Viernes 02 de </a:t>
                      </a:r>
                      <a:r>
                        <a:rPr b="1" lang="en-US"/>
                        <a:t>Julio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spcBef>
                          <a:spcPts val="0"/>
                        </a:spcBef>
                        <a:spcAft>
                          <a:spcPts val="0"/>
                        </a:spcAft>
                        <a:buNone/>
                      </a:pPr>
                      <a:r>
                        <a:rPr lang="en-US" sz="1200">
                          <a:highlight>
                            <a:srgbClr val="FFFFFF"/>
                          </a:highlight>
                        </a:rPr>
                        <a:t>¿Cuántos errores de estos están matando tus finanzas?</a:t>
                      </a:r>
                      <a:endParaRPr sz="1200">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97" name="Google Shape;397;p37"/>
          <p:cNvGrpSpPr/>
          <p:nvPr/>
        </p:nvGrpSpPr>
        <p:grpSpPr>
          <a:xfrm>
            <a:off x="-2779" y="5059872"/>
            <a:ext cx="9149644" cy="83700"/>
            <a:chOff x="0" y="0"/>
            <a:chExt cx="9149644" cy="83700"/>
          </a:xfrm>
        </p:grpSpPr>
        <p:sp>
          <p:nvSpPr>
            <p:cNvPr id="398" name="Google Shape;398;p3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9" name="Google Shape;399;p3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0" name="Google Shape;400;p3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1" name="Google Shape;401;p3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2" name="Google Shape;402;p3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03" name="Google Shape;403;p3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404" name="Google Shape;404;p37"/>
          <p:cNvPicPr preferRelativeResize="0"/>
          <p:nvPr/>
        </p:nvPicPr>
        <p:blipFill>
          <a:blip r:embed="rId15">
            <a:alphaModFix/>
          </a:blip>
          <a:stretch>
            <a:fillRect/>
          </a:stretch>
        </p:blipFill>
        <p:spPr>
          <a:xfrm>
            <a:off x="4087525" y="1164577"/>
            <a:ext cx="2385156" cy="2385147"/>
          </a:xfrm>
          <a:prstGeom prst="rect">
            <a:avLst/>
          </a:prstGeom>
          <a:noFill/>
          <a:ln>
            <a:noFill/>
          </a:ln>
        </p:spPr>
      </p:pic>
      <p:pic>
        <p:nvPicPr>
          <p:cNvPr id="405" name="Google Shape;405;p37"/>
          <p:cNvPicPr preferRelativeResize="0"/>
          <p:nvPr/>
        </p:nvPicPr>
        <p:blipFill>
          <a:blip r:embed="rId16">
            <a:alphaModFix/>
          </a:blip>
          <a:stretch>
            <a:fillRect/>
          </a:stretch>
        </p:blipFill>
        <p:spPr>
          <a:xfrm>
            <a:off x="6520168" y="1164575"/>
            <a:ext cx="2385156" cy="238512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grpSp>
        <p:nvGrpSpPr>
          <p:cNvPr id="410" name="Google Shape;410;p38"/>
          <p:cNvGrpSpPr/>
          <p:nvPr/>
        </p:nvGrpSpPr>
        <p:grpSpPr>
          <a:xfrm>
            <a:off x="-2779" y="5059872"/>
            <a:ext cx="9149644" cy="83700"/>
            <a:chOff x="0" y="0"/>
            <a:chExt cx="9149644" cy="83700"/>
          </a:xfrm>
        </p:grpSpPr>
        <p:sp>
          <p:nvSpPr>
            <p:cNvPr id="411" name="Google Shape;411;p3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2" name="Google Shape;412;p3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3" name="Google Shape;413;p3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4" name="Google Shape;414;p3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5" name="Google Shape;415;p3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416" name="Google Shape;416;p38"/>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03 de </a:t>
                      </a:r>
                      <a:r>
                        <a:rPr b="1" lang="en-US"/>
                        <a:t>Julio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417" name="Google Shape;417;p38"/>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418" name="Google Shape;418;p38"/>
          <p:cNvPicPr preferRelativeResize="0"/>
          <p:nvPr/>
        </p:nvPicPr>
        <p:blipFill>
          <a:blip r:embed="rId4">
            <a:alphaModFix/>
          </a:blip>
          <a:stretch>
            <a:fillRect/>
          </a:stretch>
        </p:blipFill>
        <p:spPr>
          <a:xfrm>
            <a:off x="4795300" y="292399"/>
            <a:ext cx="2504625" cy="445264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grpSp>
        <p:nvGrpSpPr>
          <p:cNvPr id="102" name="Google Shape;102;p16"/>
          <p:cNvGrpSpPr/>
          <p:nvPr/>
        </p:nvGrpSpPr>
        <p:grpSpPr>
          <a:xfrm>
            <a:off x="-2779" y="5059872"/>
            <a:ext cx="9149644" cy="83700"/>
            <a:chOff x="0" y="0"/>
            <a:chExt cx="9149644" cy="83700"/>
          </a:xfrm>
        </p:grpSpPr>
        <p:sp>
          <p:nvSpPr>
            <p:cNvPr id="103" name="Google Shape;103;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4" name="Google Shape;104;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5" name="Google Shape;105;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6" name="Google Shape;106;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7" name="Google Shape;107;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08" name="Google Shape;108;p16"/>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08 de Junio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09" name="Google Shape;109;p16"/>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10" name="Google Shape;110;p16"/>
          <p:cNvPicPr preferRelativeResize="0"/>
          <p:nvPr/>
        </p:nvPicPr>
        <p:blipFill>
          <a:blip r:embed="rId4">
            <a:alphaModFix/>
          </a:blip>
          <a:stretch>
            <a:fillRect/>
          </a:stretch>
        </p:blipFill>
        <p:spPr>
          <a:xfrm>
            <a:off x="4797375" y="273550"/>
            <a:ext cx="2520526" cy="44809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graphicFrame>
        <p:nvGraphicFramePr>
          <p:cNvPr id="115" name="Google Shape;115;p17"/>
          <p:cNvGraphicFramePr/>
          <p:nvPr/>
        </p:nvGraphicFramePr>
        <p:xfrm>
          <a:off x="405475" y="462662"/>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Miércoles 09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200">
                          <a:highlight>
                            <a:srgbClr val="FFFFFF"/>
                          </a:highlight>
                        </a:rPr>
                        <a:t>¿Estás </a:t>
                      </a:r>
                      <a:r>
                        <a:rPr lang="en-US" sz="1200">
                          <a:highlight>
                            <a:srgbClr val="FFFFFF"/>
                          </a:highlight>
                        </a:rPr>
                        <a:t>preparado financieramente cuando tus hijos comiencen la universidad?</a:t>
                      </a:r>
                      <a:endParaRPr sz="1200">
                        <a:highlight>
                          <a:srgbClr val="FFFFFF"/>
                        </a:highlight>
                      </a:endParaRPr>
                    </a:p>
                    <a:p>
                      <a:pPr indent="0" lvl="0" marL="0" rtl="0" algn="l">
                        <a:lnSpc>
                          <a:spcPct val="115000"/>
                        </a:lnSpc>
                        <a:spcBef>
                          <a:spcPts val="0"/>
                        </a:spcBef>
                        <a:spcAft>
                          <a:spcPts val="0"/>
                        </a:spcAft>
                        <a:buNone/>
                      </a:pPr>
                      <a:r>
                        <a:rPr lang="en-US" sz="1200">
                          <a:highlight>
                            <a:srgbClr val="FFFFFF"/>
                          </a:highlight>
                        </a:rPr>
                        <a:t>Contáctanos y nosotros te ayudamos</a:t>
                      </a:r>
                      <a:endParaRPr sz="12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16" name="Google Shape;116;p17"/>
          <p:cNvGrpSpPr/>
          <p:nvPr/>
        </p:nvGrpSpPr>
        <p:grpSpPr>
          <a:xfrm>
            <a:off x="-2779" y="5059872"/>
            <a:ext cx="9149644" cy="83700"/>
            <a:chOff x="0" y="0"/>
            <a:chExt cx="9149644" cy="83700"/>
          </a:xfrm>
        </p:grpSpPr>
        <p:sp>
          <p:nvSpPr>
            <p:cNvPr id="117" name="Google Shape;117;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8" name="Google Shape;118;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9" name="Google Shape;119;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0" name="Google Shape;120;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1" name="Google Shape;121;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22" name="Google Shape;122;p1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123" name="Google Shape;123;p17"/>
          <p:cNvPicPr preferRelativeResize="0"/>
          <p:nvPr/>
        </p:nvPicPr>
        <p:blipFill>
          <a:blip r:embed="rId15">
            <a:alphaModFix/>
          </a:blip>
          <a:stretch>
            <a:fillRect/>
          </a:stretch>
        </p:blipFill>
        <p:spPr>
          <a:xfrm>
            <a:off x="4575275" y="742175"/>
            <a:ext cx="3659151" cy="36591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grpSp>
        <p:nvGrpSpPr>
          <p:cNvPr id="128" name="Google Shape;128;p18"/>
          <p:cNvGrpSpPr/>
          <p:nvPr/>
        </p:nvGrpSpPr>
        <p:grpSpPr>
          <a:xfrm>
            <a:off x="-2779" y="5059872"/>
            <a:ext cx="9149644" cy="83700"/>
            <a:chOff x="0" y="0"/>
            <a:chExt cx="9149644" cy="83700"/>
          </a:xfrm>
        </p:grpSpPr>
        <p:sp>
          <p:nvSpPr>
            <p:cNvPr id="129" name="Google Shape;129;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0" name="Google Shape;130;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1" name="Google Shape;131;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2" name="Google Shape;132;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3" name="Google Shape;133;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34" name="Google Shape;134;p18"/>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10 de </a:t>
                      </a:r>
                      <a:r>
                        <a:rPr b="1" lang="en-US"/>
                        <a:t>Junio </a:t>
                      </a:r>
                      <a:r>
                        <a:rPr b="1" lang="en-US"/>
                        <a:t>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35" name="Google Shape;135;p18"/>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36" name="Google Shape;136;p18"/>
          <p:cNvPicPr preferRelativeResize="0"/>
          <p:nvPr/>
        </p:nvPicPr>
        <p:blipFill>
          <a:blip r:embed="rId4">
            <a:alphaModFix/>
          </a:blip>
          <a:stretch>
            <a:fillRect/>
          </a:stretch>
        </p:blipFill>
        <p:spPr>
          <a:xfrm>
            <a:off x="4797350" y="272050"/>
            <a:ext cx="2506199" cy="44554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graphicFrame>
        <p:nvGraphicFramePr>
          <p:cNvPr id="141" name="Google Shape;141;p19"/>
          <p:cNvGraphicFramePr/>
          <p:nvPr/>
        </p:nvGraphicFramePr>
        <p:xfrm>
          <a:off x="401450" y="439312"/>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Viernes 11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De las mejores herramientas para generar ingresos a nivel mundial a tu alcance. ¡Contáctanos y empieza tu inversión el día de hoy!</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42" name="Google Shape;142;p19"/>
          <p:cNvGrpSpPr/>
          <p:nvPr/>
        </p:nvGrpSpPr>
        <p:grpSpPr>
          <a:xfrm>
            <a:off x="-2779" y="5059872"/>
            <a:ext cx="9149644" cy="83700"/>
            <a:chOff x="0" y="0"/>
            <a:chExt cx="9149644" cy="83700"/>
          </a:xfrm>
        </p:grpSpPr>
        <p:sp>
          <p:nvSpPr>
            <p:cNvPr id="143" name="Google Shape;143;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4" name="Google Shape;144;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5" name="Google Shape;145;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6" name="Google Shape;146;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7" name="Google Shape;147;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8" name="Google Shape;148;p1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149" name="Google Shape;149;p19"/>
          <p:cNvPicPr preferRelativeResize="0"/>
          <p:nvPr/>
        </p:nvPicPr>
        <p:blipFill>
          <a:blip r:embed="rId15">
            <a:alphaModFix/>
          </a:blip>
          <a:stretch>
            <a:fillRect/>
          </a:stretch>
        </p:blipFill>
        <p:spPr>
          <a:xfrm>
            <a:off x="4280325" y="406496"/>
            <a:ext cx="1999323" cy="1999347"/>
          </a:xfrm>
          <a:prstGeom prst="rect">
            <a:avLst/>
          </a:prstGeom>
          <a:noFill/>
          <a:ln>
            <a:noFill/>
          </a:ln>
        </p:spPr>
      </p:pic>
      <p:pic>
        <p:nvPicPr>
          <p:cNvPr id="150" name="Google Shape;150;p19"/>
          <p:cNvPicPr preferRelativeResize="0"/>
          <p:nvPr/>
        </p:nvPicPr>
        <p:blipFill>
          <a:blip r:embed="rId16">
            <a:alphaModFix/>
          </a:blip>
          <a:stretch>
            <a:fillRect/>
          </a:stretch>
        </p:blipFill>
        <p:spPr>
          <a:xfrm>
            <a:off x="6336695" y="406475"/>
            <a:ext cx="1999305" cy="1999320"/>
          </a:xfrm>
          <a:prstGeom prst="rect">
            <a:avLst/>
          </a:prstGeom>
          <a:noFill/>
          <a:ln>
            <a:noFill/>
          </a:ln>
        </p:spPr>
      </p:pic>
      <p:pic>
        <p:nvPicPr>
          <p:cNvPr id="151" name="Google Shape;151;p19"/>
          <p:cNvPicPr preferRelativeResize="0"/>
          <p:nvPr/>
        </p:nvPicPr>
        <p:blipFill>
          <a:blip r:embed="rId17">
            <a:alphaModFix/>
          </a:blip>
          <a:stretch>
            <a:fillRect/>
          </a:stretch>
        </p:blipFill>
        <p:spPr>
          <a:xfrm>
            <a:off x="4280341" y="2451929"/>
            <a:ext cx="1999305" cy="199932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grpSp>
        <p:nvGrpSpPr>
          <p:cNvPr id="156" name="Google Shape;156;p20"/>
          <p:cNvGrpSpPr/>
          <p:nvPr/>
        </p:nvGrpSpPr>
        <p:grpSpPr>
          <a:xfrm>
            <a:off x="-2779" y="5059872"/>
            <a:ext cx="9149644" cy="83700"/>
            <a:chOff x="0" y="0"/>
            <a:chExt cx="9149644" cy="83700"/>
          </a:xfrm>
        </p:grpSpPr>
        <p:sp>
          <p:nvSpPr>
            <p:cNvPr id="157" name="Google Shape;157;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8" name="Google Shape;158;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59" name="Google Shape;159;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0" name="Google Shape;160;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1" name="Google Shape;161;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62" name="Google Shape;162;p20"/>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12 de </a:t>
                      </a:r>
                      <a:r>
                        <a:rPr b="1" lang="en-US"/>
                        <a:t>Junio </a:t>
                      </a:r>
                      <a:r>
                        <a:rPr b="1" lang="en-US"/>
                        <a:t>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63" name="Google Shape;163;p2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64" name="Google Shape;164;p20"/>
          <p:cNvPicPr preferRelativeResize="0"/>
          <p:nvPr/>
        </p:nvPicPr>
        <p:blipFill>
          <a:blip r:embed="rId4">
            <a:alphaModFix/>
          </a:blip>
          <a:stretch>
            <a:fillRect/>
          </a:stretch>
        </p:blipFill>
        <p:spPr>
          <a:xfrm>
            <a:off x="6569246" y="312575"/>
            <a:ext cx="2300854" cy="4090402"/>
          </a:xfrm>
          <a:prstGeom prst="rect">
            <a:avLst/>
          </a:prstGeom>
          <a:noFill/>
          <a:ln>
            <a:noFill/>
          </a:ln>
        </p:spPr>
      </p:pic>
      <p:pic>
        <p:nvPicPr>
          <p:cNvPr id="165" name="Google Shape;165;p20"/>
          <p:cNvPicPr preferRelativeResize="0"/>
          <p:nvPr/>
        </p:nvPicPr>
        <p:blipFill>
          <a:blip r:embed="rId5">
            <a:alphaModFix/>
          </a:blip>
          <a:stretch>
            <a:fillRect/>
          </a:stretch>
        </p:blipFill>
        <p:spPr>
          <a:xfrm>
            <a:off x="4162900" y="312583"/>
            <a:ext cx="2300851" cy="409039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graphicFrame>
        <p:nvGraphicFramePr>
          <p:cNvPr id="170" name="Google Shape;170;p21"/>
          <p:cNvGraphicFramePr/>
          <p:nvPr/>
        </p:nvGraphicFramePr>
        <p:xfrm>
          <a:off x="401450" y="362475"/>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Lunes 14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solidFill>
                            <a:srgbClr val="222222"/>
                          </a:solidFill>
                          <a:highlight>
                            <a:srgbClr val="FFFFFF"/>
                          </a:highlight>
                        </a:rPr>
                        <a:t>La pandemia y la crisis económica han sacudido los modelos comerciales que antes eran firmes y han desatado nuevas tendencias. </a:t>
                      </a:r>
                      <a:endParaRPr sz="1100">
                        <a:solidFill>
                          <a:srgbClr val="222222"/>
                        </a:solidFill>
                        <a:highlight>
                          <a:srgbClr val="FFFFFF"/>
                        </a:highlight>
                      </a:endParaRPr>
                    </a:p>
                    <a:p>
                      <a:pPr indent="0" lvl="0" marL="0" rtl="0" algn="l">
                        <a:lnSpc>
                          <a:spcPct val="115000"/>
                        </a:lnSpc>
                        <a:spcBef>
                          <a:spcPts val="0"/>
                        </a:spcBef>
                        <a:spcAft>
                          <a:spcPts val="0"/>
                        </a:spcAft>
                        <a:buNone/>
                      </a:pPr>
                      <a:r>
                        <a:rPr lang="en-US" sz="1100">
                          <a:solidFill>
                            <a:srgbClr val="222222"/>
                          </a:solidFill>
                          <a:highlight>
                            <a:srgbClr val="FFFFFF"/>
                          </a:highlight>
                        </a:rPr>
                        <a:t>Estas empresas tienen características resistentes a las crisis y son opción ideal para poseer mucho tiempo.</a:t>
                      </a:r>
                      <a:endParaRPr sz="1100">
                        <a:solidFill>
                          <a:srgbClr val="222222"/>
                        </a:solidFill>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t/>
                      </a:r>
                      <a:endParaRPr sz="1000">
                        <a:solidFill>
                          <a:srgbClr val="6FA8DC"/>
                        </a:solidFill>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71" name="Google Shape;171;p21"/>
          <p:cNvGrpSpPr/>
          <p:nvPr/>
        </p:nvGrpSpPr>
        <p:grpSpPr>
          <a:xfrm>
            <a:off x="-2779" y="5059872"/>
            <a:ext cx="9149644" cy="83700"/>
            <a:chOff x="0" y="0"/>
            <a:chExt cx="9149644" cy="83700"/>
          </a:xfrm>
        </p:grpSpPr>
        <p:sp>
          <p:nvSpPr>
            <p:cNvPr id="172" name="Google Shape;172;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3" name="Google Shape;173;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4" name="Google Shape;174;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5" name="Google Shape;175;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6" name="Google Shape;176;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77" name="Google Shape;177;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pic>
        <p:nvPicPr>
          <p:cNvPr id="178" name="Google Shape;178;p21"/>
          <p:cNvPicPr preferRelativeResize="0"/>
          <p:nvPr/>
        </p:nvPicPr>
        <p:blipFill>
          <a:blip r:embed="rId15">
            <a:alphaModFix/>
          </a:blip>
          <a:stretch>
            <a:fillRect/>
          </a:stretch>
        </p:blipFill>
        <p:spPr>
          <a:xfrm>
            <a:off x="4363327" y="390653"/>
            <a:ext cx="2024964" cy="2024979"/>
          </a:xfrm>
          <a:prstGeom prst="rect">
            <a:avLst/>
          </a:prstGeom>
          <a:noFill/>
          <a:ln>
            <a:noFill/>
          </a:ln>
        </p:spPr>
      </p:pic>
      <p:pic>
        <p:nvPicPr>
          <p:cNvPr id="179" name="Google Shape;179;p21"/>
          <p:cNvPicPr preferRelativeResize="0"/>
          <p:nvPr/>
        </p:nvPicPr>
        <p:blipFill>
          <a:blip r:embed="rId16">
            <a:alphaModFix/>
          </a:blip>
          <a:stretch>
            <a:fillRect/>
          </a:stretch>
        </p:blipFill>
        <p:spPr>
          <a:xfrm>
            <a:off x="6445019" y="390650"/>
            <a:ext cx="2024976" cy="2024976"/>
          </a:xfrm>
          <a:prstGeom prst="rect">
            <a:avLst/>
          </a:prstGeom>
          <a:noFill/>
          <a:ln>
            <a:noFill/>
          </a:ln>
        </p:spPr>
      </p:pic>
      <p:pic>
        <p:nvPicPr>
          <p:cNvPr id="180" name="Google Shape;180;p21"/>
          <p:cNvPicPr preferRelativeResize="0"/>
          <p:nvPr/>
        </p:nvPicPr>
        <p:blipFill>
          <a:blip r:embed="rId17">
            <a:alphaModFix/>
          </a:blip>
          <a:stretch>
            <a:fillRect/>
          </a:stretch>
        </p:blipFill>
        <p:spPr>
          <a:xfrm>
            <a:off x="6445014" y="2457100"/>
            <a:ext cx="2024976" cy="2024976"/>
          </a:xfrm>
          <a:prstGeom prst="rect">
            <a:avLst/>
          </a:prstGeom>
          <a:noFill/>
          <a:ln>
            <a:noFill/>
          </a:ln>
        </p:spPr>
      </p:pic>
      <p:pic>
        <p:nvPicPr>
          <p:cNvPr id="181" name="Google Shape;181;p21"/>
          <p:cNvPicPr preferRelativeResize="0"/>
          <p:nvPr/>
        </p:nvPicPr>
        <p:blipFill>
          <a:blip r:embed="rId18">
            <a:alphaModFix/>
          </a:blip>
          <a:stretch>
            <a:fillRect/>
          </a:stretch>
        </p:blipFill>
        <p:spPr>
          <a:xfrm>
            <a:off x="4362325" y="2457100"/>
            <a:ext cx="2024976" cy="20249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grpSp>
        <p:nvGrpSpPr>
          <p:cNvPr id="186" name="Google Shape;186;p22"/>
          <p:cNvGrpSpPr/>
          <p:nvPr/>
        </p:nvGrpSpPr>
        <p:grpSpPr>
          <a:xfrm>
            <a:off x="-2779" y="5059872"/>
            <a:ext cx="9149644" cy="83700"/>
            <a:chOff x="0" y="0"/>
            <a:chExt cx="9149644" cy="83700"/>
          </a:xfrm>
        </p:grpSpPr>
        <p:sp>
          <p:nvSpPr>
            <p:cNvPr id="187" name="Google Shape;187;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8" name="Google Shape;188;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9" name="Google Shape;189;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0" name="Google Shape;190;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1" name="Google Shape;191;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92" name="Google Shape;192;p22"/>
          <p:cNvGraphicFramePr/>
          <p:nvPr/>
        </p:nvGraphicFramePr>
        <p:xfrm>
          <a:off x="401450" y="776300"/>
          <a:ext cx="3000000" cy="3000000"/>
        </p:xfrm>
        <a:graphic>
          <a:graphicData uri="http://schemas.openxmlformats.org/drawingml/2006/table">
            <a:tbl>
              <a:tblPr>
                <a:noFill/>
                <a:tableStyleId>{380B985D-2EBB-4AE9-B7AF-606A58D128B2}</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15 de </a:t>
                      </a:r>
                      <a:r>
                        <a:rPr b="1" lang="en-US"/>
                        <a:t>Junio</a:t>
                      </a:r>
                      <a:r>
                        <a:rPr b="1" lang="en-US"/>
                        <a:t> del 2021</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93" name="Google Shape;193;p22"/>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94" name="Google Shape;194;p22"/>
          <p:cNvPicPr preferRelativeResize="0"/>
          <p:nvPr/>
        </p:nvPicPr>
        <p:blipFill>
          <a:blip r:embed="rId4">
            <a:alphaModFix/>
          </a:blip>
          <a:stretch>
            <a:fillRect/>
          </a:stretch>
        </p:blipFill>
        <p:spPr>
          <a:xfrm>
            <a:off x="4241500" y="381000"/>
            <a:ext cx="2296318" cy="4082347"/>
          </a:xfrm>
          <a:prstGeom prst="rect">
            <a:avLst/>
          </a:prstGeom>
          <a:noFill/>
          <a:ln>
            <a:noFill/>
          </a:ln>
        </p:spPr>
      </p:pic>
      <p:pic>
        <p:nvPicPr>
          <p:cNvPr id="195" name="Google Shape;195;p22"/>
          <p:cNvPicPr preferRelativeResize="0"/>
          <p:nvPr/>
        </p:nvPicPr>
        <p:blipFill>
          <a:blip r:embed="rId5">
            <a:alphaModFix/>
          </a:blip>
          <a:stretch>
            <a:fillRect/>
          </a:stretch>
        </p:blipFill>
        <p:spPr>
          <a:xfrm>
            <a:off x="6618830" y="381000"/>
            <a:ext cx="2296320" cy="408235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