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aleway"/>
      <p:regular r:id="rId29"/>
      <p:bold r:id="rId30"/>
      <p:italic r:id="rId31"/>
      <p:boldItalic r:id="rId32"/>
    </p:embeddedFont>
    <p:embeddedFont>
      <p:font typeface="Lato"/>
      <p:regular r:id="rId33"/>
      <p:bold r:id="rId34"/>
      <p:italic r:id="rId35"/>
      <p:boldItalic r:id="rId36"/>
    </p:embeddedFont>
    <p:embeddedFont>
      <p:font typeface="Exo Black"/>
      <p:bold r:id="rId37"/>
      <p:boldItalic r:id="rId38"/>
    </p:embeddedFont>
    <p:embeddedFont>
      <p:font typeface="Helvetica Neue"/>
      <p:regular r:id="rId39"/>
      <p:bold r:id="rId40"/>
      <p:italic r:id="rId41"/>
      <p:boldItalic r:id="rId42"/>
    </p:embeddedFont>
    <p:embeddedFont>
      <p:font typeface="Exo"/>
      <p:bold r:id="rId43"/>
      <p:boldItalic r:id="rId44"/>
    </p:embeddedFont>
    <p:embeddedFont>
      <p:font typeface="Source Sans Pro"/>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A1C4F6E-D3C3-42AB-B5FC-8B2FBE359B3E}">
  <a:tblStyle styleId="{EA1C4F6E-D3C3-42AB-B5FC-8B2FBE359B3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HelveticaNeue-bold.fntdata"/><Relationship Id="rId20" Type="http://schemas.openxmlformats.org/officeDocument/2006/relationships/slide" Target="slides/slide15.xml"/><Relationship Id="rId42" Type="http://schemas.openxmlformats.org/officeDocument/2006/relationships/font" Target="fonts/HelveticaNeue-boldItalic.fntdata"/><Relationship Id="rId41" Type="http://schemas.openxmlformats.org/officeDocument/2006/relationships/font" Target="fonts/HelveticaNeue-italic.fntdata"/><Relationship Id="rId22" Type="http://schemas.openxmlformats.org/officeDocument/2006/relationships/slide" Target="slides/slide17.xml"/><Relationship Id="rId44" Type="http://schemas.openxmlformats.org/officeDocument/2006/relationships/font" Target="fonts/Exo-boldItalic.fntdata"/><Relationship Id="rId21" Type="http://schemas.openxmlformats.org/officeDocument/2006/relationships/slide" Target="slides/slide16.xml"/><Relationship Id="rId43" Type="http://schemas.openxmlformats.org/officeDocument/2006/relationships/font" Target="fonts/Exo-bold.fntdata"/><Relationship Id="rId24" Type="http://schemas.openxmlformats.org/officeDocument/2006/relationships/slide" Target="slides/slide19.xml"/><Relationship Id="rId46" Type="http://schemas.openxmlformats.org/officeDocument/2006/relationships/font" Target="fonts/SourceSansPro-bold.fntdata"/><Relationship Id="rId23" Type="http://schemas.openxmlformats.org/officeDocument/2006/relationships/slide" Target="slides/slide18.xml"/><Relationship Id="rId45" Type="http://schemas.openxmlformats.org/officeDocument/2006/relationships/font" Target="fonts/SourceSansPro-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SourceSansPro-boldItalic.fntdata"/><Relationship Id="rId25" Type="http://schemas.openxmlformats.org/officeDocument/2006/relationships/slide" Target="slides/slide20.xml"/><Relationship Id="rId47" Type="http://schemas.openxmlformats.org/officeDocument/2006/relationships/font" Target="fonts/SourceSansPro-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6.xml"/><Relationship Id="rId33" Type="http://schemas.openxmlformats.org/officeDocument/2006/relationships/font" Target="fonts/Lato-regular.fntdata"/><Relationship Id="rId10" Type="http://schemas.openxmlformats.org/officeDocument/2006/relationships/slide" Target="slides/slide5.xml"/><Relationship Id="rId32" Type="http://schemas.openxmlformats.org/officeDocument/2006/relationships/font" Target="fonts/Raleway-boldItalic.fntdata"/><Relationship Id="rId13" Type="http://schemas.openxmlformats.org/officeDocument/2006/relationships/slide" Target="slides/slide8.xml"/><Relationship Id="rId35" Type="http://schemas.openxmlformats.org/officeDocument/2006/relationships/font" Target="fonts/Lato-italic.fntdata"/><Relationship Id="rId12" Type="http://schemas.openxmlformats.org/officeDocument/2006/relationships/slide" Target="slides/slide7.xml"/><Relationship Id="rId34" Type="http://schemas.openxmlformats.org/officeDocument/2006/relationships/font" Target="fonts/Lato-bold.fntdata"/><Relationship Id="rId15" Type="http://schemas.openxmlformats.org/officeDocument/2006/relationships/slide" Target="slides/slide10.xml"/><Relationship Id="rId37" Type="http://schemas.openxmlformats.org/officeDocument/2006/relationships/font" Target="fonts/ExoBlack-bold.fntdata"/><Relationship Id="rId14" Type="http://schemas.openxmlformats.org/officeDocument/2006/relationships/slide" Target="slides/slide9.xml"/><Relationship Id="rId36" Type="http://schemas.openxmlformats.org/officeDocument/2006/relationships/font" Target="fonts/Lato-boldItalic.fntdata"/><Relationship Id="rId17" Type="http://schemas.openxmlformats.org/officeDocument/2006/relationships/slide" Target="slides/slide12.xml"/><Relationship Id="rId39" Type="http://schemas.openxmlformats.org/officeDocument/2006/relationships/font" Target="fonts/HelveticaNeue-regular.fntdata"/><Relationship Id="rId16" Type="http://schemas.openxmlformats.org/officeDocument/2006/relationships/slide" Target="slides/slide11.xml"/><Relationship Id="rId38" Type="http://schemas.openxmlformats.org/officeDocument/2006/relationships/font" Target="fonts/ExoBlack-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0bb6623b9f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g10bb6623b9f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11bc161b86e_0_2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g11bc161b86e_0_2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1bc161b86e_0_26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g11bc161b86e_0_2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1b3612e2fc_0_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1b3612e2fc_0_2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11b3612e2fc_0_4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g11b3612e2fc_0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11b3612e2fc_0_5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g11b3612e2fc_0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11b3612e2fc_0_6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11b3612e2fc_0_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11b3612e2fc_0_8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g11b3612e2fc_0_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11b3612e2fc_0_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11b3612e2fc_0_9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11b3612e2fc_0_11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g11b3612e2fc_0_1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1b3612e2fc_0_12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g11b3612e2fc_0_1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2899d4d948_0_14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12899d4d948_0_1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258ef6992c_0_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g1258ef6992c_0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1258ef6992c_0_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4" name="Google Shape;374;g1258ef6992c_0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258ef6992c_0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258ef6992c_0_3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1258ef6992c_0_4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4" name="Google Shape;404;g1258ef6992c_0_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2899d4d948_0_1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12899d4d948_0_15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2899d4d948_0_16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g12899d4d948_0_1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2899d4d948_0_18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g12899d4d948_0_1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12899d4d948_0_19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g12899d4d948_0_1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1bc161b86e_0_21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g11bc161b86e_0_2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1bc161b86e_0_2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11bc161b86e_0_22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11bc161b86e_0_23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g11bc161b86e_0_2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6.pn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2.jpg"/><Relationship Id="rId14" Type="http://schemas.openxmlformats.org/officeDocument/2006/relationships/image" Target="../media/image5.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3.jpg"/><Relationship Id="rId14" Type="http://schemas.openxmlformats.org/officeDocument/2006/relationships/image" Target="../media/image10.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8.jpg"/><Relationship Id="rId14" Type="http://schemas.openxmlformats.org/officeDocument/2006/relationships/image" Target="../media/image10.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5.jpg"/><Relationship Id="rId14" Type="http://schemas.openxmlformats.org/officeDocument/2006/relationships/image" Target="../media/image10.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5.xml.rels><?xml version="1.0" encoding="UTF-8" standalone="yes"?><Relationships xmlns="http://schemas.openxmlformats.org/package/2006/relationships"><Relationship Id="rId11" Type="http://schemas.openxmlformats.org/officeDocument/2006/relationships/hyperlink" Target="https://www.instagram.com/explore/tags/finanzassanas/" TargetMode="External"/><Relationship Id="rId10" Type="http://schemas.openxmlformats.org/officeDocument/2006/relationships/hyperlink" Target="https://www.instagram.com/explore/tags/finanzasparaemprendedores/" TargetMode="External"/><Relationship Id="rId13" Type="http://schemas.openxmlformats.org/officeDocument/2006/relationships/hyperlink" Target="https://www.instagram.com/explore/tags/finanzasynegocios/" TargetMode="External"/><Relationship Id="rId12" Type="http://schemas.openxmlformats.org/officeDocument/2006/relationships/hyperlink" Target="https://www.instagram.com/explore/tags/finanzasparatodos/"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jpg"/><Relationship Id="rId4" Type="http://schemas.openxmlformats.org/officeDocument/2006/relationships/hyperlink" Target="https://www.instagram.com/explore/tags/finanzaspersonales/" TargetMode="External"/><Relationship Id="rId9" Type="http://schemas.openxmlformats.org/officeDocument/2006/relationships/hyperlink" Target="https://www.instagram.com/explore/tags/finanzasexitosas/" TargetMode="External"/><Relationship Id="rId15" Type="http://schemas.openxmlformats.org/officeDocument/2006/relationships/image" Target="../media/image10.png"/><Relationship Id="rId14" Type="http://schemas.openxmlformats.org/officeDocument/2006/relationships/hyperlink" Target="https://www.instagram.com/explore/tags/emprendedores/" TargetMode="External"/><Relationship Id="rId5" Type="http://schemas.openxmlformats.org/officeDocument/2006/relationships/hyperlink" Target="https://www.instagram.com/explore/tags/finanzasburs%C3%A1tiles/" TargetMode="External"/><Relationship Id="rId6" Type="http://schemas.openxmlformats.org/officeDocument/2006/relationships/hyperlink" Target="https://www.instagram.com/explore/tags/banca/" TargetMode="External"/><Relationship Id="rId7" Type="http://schemas.openxmlformats.org/officeDocument/2006/relationships/hyperlink" Target="https://www.instagram.com/explore/tags/educaci%C3%B3nfinanciera/" TargetMode="External"/><Relationship Id="rId8" Type="http://schemas.openxmlformats.org/officeDocument/2006/relationships/hyperlink" Target="https://www.instagram.com/explore/tags/finanzasinteligente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31.jpg"/><Relationship Id="rId5" Type="http://schemas.openxmlformats.org/officeDocument/2006/relationships/image" Target="../media/image35.jpg"/></Relationships>
</file>

<file path=ppt/slides/_rels/slide17.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0.jpg"/><Relationship Id="rId14" Type="http://schemas.openxmlformats.org/officeDocument/2006/relationships/image" Target="../media/image1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6.jpg"/><Relationship Id="rId14" Type="http://schemas.openxmlformats.org/officeDocument/2006/relationships/image" Target="../media/image1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9.jpg"/><Relationship Id="rId14" Type="http://schemas.openxmlformats.org/officeDocument/2006/relationships/image" Target="../media/image10.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5.jpg"/><Relationship Id="rId14" Type="http://schemas.openxmlformats.org/officeDocument/2006/relationships/image" Target="../media/image4.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3.jpg"/><Relationship Id="rId14" Type="http://schemas.openxmlformats.org/officeDocument/2006/relationships/image" Target="../media/image1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9.png"/><Relationship Id="rId4" Type="http://schemas.openxmlformats.org/officeDocument/2006/relationships/image" Target="../media/image36.jpg"/><Relationship Id="rId5" Type="http://schemas.openxmlformats.org/officeDocument/2006/relationships/image" Target="../media/image37.jpg"/></Relationships>
</file>

<file path=ppt/slides/_rels/slide2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2.jpg"/><Relationship Id="rId14" Type="http://schemas.openxmlformats.org/officeDocument/2006/relationships/image" Target="../media/image19.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4.jpg"/><Relationship Id="rId14" Type="http://schemas.openxmlformats.org/officeDocument/2006/relationships/image" Target="../media/image19.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4.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9.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6.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4.png"/><Relationship Id="rId5" Type="http://schemas.openxmlformats.org/officeDocument/2006/relationships/image" Target="../media/image18.jpg"/></Relationships>
</file>

<file path=ppt/slides/_rels/slide7.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1.jpg"/><Relationship Id="rId14" Type="http://schemas.openxmlformats.org/officeDocument/2006/relationships/image" Target="../media/image5.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0.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hH7cUwAIgZHCpX0SGY2WtUiKfO_-0-y7/view" TargetMode="External"/><Relationship Id="rId14" Type="http://schemas.openxmlformats.org/officeDocument/2006/relationships/image" Target="../media/image7.png"/><Relationship Id="rId16" Type="http://schemas.openxmlformats.org/officeDocument/2006/relationships/image" Target="../media/image8.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Junio</a:t>
            </a:r>
            <a:r>
              <a:rPr lang="en-US" sz="2800">
                <a:solidFill>
                  <a:srgbClr val="737572"/>
                </a:solidFill>
                <a:latin typeface="Exo"/>
                <a:ea typeface="Exo"/>
                <a:cs typeface="Exo"/>
                <a:sym typeface="Exo"/>
              </a:rPr>
              <a:t>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272025" y="152400"/>
            <a:ext cx="2423284" cy="4838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graphicFrame>
        <p:nvGraphicFramePr>
          <p:cNvPr id="211" name="Google Shape;211;p23"/>
          <p:cNvGraphicFramePr/>
          <p:nvPr/>
        </p:nvGraphicFramePr>
        <p:xfrm>
          <a:off x="401450" y="277400"/>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Domingo 12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¿Necesitas una asesoría financiera? Agenda tu cita desde nuestra página web.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Nuestros servicios:</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a:t>
                      </a:r>
                      <a:r>
                        <a:rPr lang="en-US" sz="800">
                          <a:highlight>
                            <a:srgbClr val="FFFFFF"/>
                          </a:highlight>
                        </a:rPr>
                        <a:t>Planeación de retiro </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Fondos educativos internacionales </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Revisión y gestión de carteras de inversión concorde a tu perfil y objetivo</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Banca patrimonial internacional</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Cuentas internacionales de débito (USD/EUR/GBP)</a:t>
                      </a:r>
                      <a:endParaRPr sz="800">
                        <a:highlight>
                          <a:srgbClr val="FFFFFF"/>
                        </a:highlight>
                      </a:endParaRPr>
                    </a:p>
                    <a:p>
                      <a:pPr indent="0" lvl="0" marL="0" rtl="0" algn="l">
                        <a:lnSpc>
                          <a:spcPct val="100000"/>
                        </a:lnSpc>
                        <a:spcBef>
                          <a:spcPts val="1000"/>
                        </a:spcBef>
                        <a:spcAft>
                          <a:spcPts val="0"/>
                        </a:spcAft>
                        <a:buNone/>
                      </a:pPr>
                      <a:r>
                        <a:rPr lang="en-US" sz="800">
                          <a:highlight>
                            <a:srgbClr val="FFFFFF"/>
                          </a:highlight>
                        </a:rPr>
                        <a:t>· Seguro Internacional de Vida Temporal y Decreciente </a:t>
                      </a:r>
                      <a:endParaRPr sz="800">
                        <a:highlight>
                          <a:srgbClr val="FFFFFF"/>
                        </a:highlight>
                      </a:endParaRPr>
                    </a:p>
                    <a:p>
                      <a:pPr indent="0" lvl="0" marL="0" rtl="0" algn="l">
                        <a:lnSpc>
                          <a:spcPct val="115000"/>
                        </a:lnSpc>
                        <a:spcBef>
                          <a:spcPts val="100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12" name="Google Shape;212;p23"/>
          <p:cNvGrpSpPr/>
          <p:nvPr/>
        </p:nvGrpSpPr>
        <p:grpSpPr>
          <a:xfrm>
            <a:off x="-2779" y="5059872"/>
            <a:ext cx="9149644" cy="83700"/>
            <a:chOff x="0" y="0"/>
            <a:chExt cx="9149644" cy="83700"/>
          </a:xfrm>
        </p:grpSpPr>
        <p:sp>
          <p:nvSpPr>
            <p:cNvPr id="213" name="Google Shape;213;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4" name="Google Shape;214;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5" name="Google Shape;215;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6" name="Google Shape;216;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7" name="Google Shape;217;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18" name="Google Shape;218;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19" name="Google Shape;219;p23"/>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TEXTO: Agenda tu cita</a:t>
            </a:r>
            <a:endParaRPr/>
          </a:p>
          <a:p>
            <a:pPr indent="0" lvl="0" marL="0" rtl="0" algn="l">
              <a:spcBef>
                <a:spcPts val="0"/>
              </a:spcBef>
              <a:spcAft>
                <a:spcPts val="0"/>
              </a:spcAft>
              <a:buNone/>
            </a:pPr>
            <a:r>
              <a:rPr lang="en-US"/>
              <a:t>FOTO: MOCKUP SS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20" name="Google Shape;220;p2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21" name="Google Shape;221;p23"/>
          <p:cNvPicPr preferRelativeResize="0"/>
          <p:nvPr/>
        </p:nvPicPr>
        <p:blipFill>
          <a:blip r:embed="rId15">
            <a:alphaModFix/>
          </a:blip>
          <a:stretch>
            <a:fillRect/>
          </a:stretch>
        </p:blipFill>
        <p:spPr>
          <a:xfrm>
            <a:off x="4815325" y="540225"/>
            <a:ext cx="3504924" cy="350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grpSp>
        <p:nvGrpSpPr>
          <p:cNvPr id="226" name="Google Shape;226;p24"/>
          <p:cNvGrpSpPr/>
          <p:nvPr/>
        </p:nvGrpSpPr>
        <p:grpSpPr>
          <a:xfrm>
            <a:off x="-2779" y="5059872"/>
            <a:ext cx="9149644" cy="83700"/>
            <a:chOff x="0" y="0"/>
            <a:chExt cx="9149644" cy="83700"/>
          </a:xfrm>
        </p:grpSpPr>
        <p:sp>
          <p:nvSpPr>
            <p:cNvPr id="227" name="Google Shape;227;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8" name="Google Shape;228;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9" name="Google Shape;229;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0" name="Google Shape;230;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1" name="Google Shape;231;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32" name="Google Shape;232;p24"/>
          <p:cNvGraphicFramePr/>
          <p:nvPr/>
        </p:nvGraphicFramePr>
        <p:xfrm>
          <a:off x="401450" y="776300"/>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14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33" name="Google Shape;233;p2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34" name="Google Shape;234;p24"/>
          <p:cNvSpPr/>
          <p:nvPr/>
        </p:nvSpPr>
        <p:spPr>
          <a:xfrm>
            <a:off x="5019475" y="344725"/>
            <a:ext cx="2328300" cy="4308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Soluciones para el retiro digno</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US"/>
              <a:t>Bancos</a:t>
            </a:r>
            <a:endParaRPr/>
          </a:p>
          <a:p>
            <a:pPr indent="-317500" lvl="0" marL="457200" rtl="0" algn="l">
              <a:spcBef>
                <a:spcPts val="0"/>
              </a:spcBef>
              <a:spcAft>
                <a:spcPts val="0"/>
              </a:spcAft>
              <a:buSzPts val="1400"/>
              <a:buChar char="-"/>
            </a:pPr>
            <a:r>
              <a:rPr lang="en-US"/>
              <a:t>Fondos de inversión</a:t>
            </a:r>
            <a:endParaRPr/>
          </a:p>
          <a:p>
            <a:pPr indent="-317500" lvl="0" marL="457200" rtl="0" algn="l">
              <a:spcBef>
                <a:spcPts val="0"/>
              </a:spcBef>
              <a:spcAft>
                <a:spcPts val="0"/>
              </a:spcAft>
              <a:buSzPts val="1400"/>
              <a:buChar char="-"/>
            </a:pPr>
            <a:r>
              <a:rPr lang="en-US"/>
              <a:t>Fintech y crowdfunding</a:t>
            </a:r>
            <a:endParaRPr/>
          </a:p>
          <a:p>
            <a:pPr indent="-317500" lvl="0" marL="457200" rtl="0" algn="l">
              <a:spcBef>
                <a:spcPts val="0"/>
              </a:spcBef>
              <a:spcAft>
                <a:spcPts val="0"/>
              </a:spcAft>
              <a:buSzPts val="1400"/>
              <a:buChar char="-"/>
            </a:pPr>
            <a:r>
              <a:rPr lang="en-US"/>
              <a:t>Aportaciones voluntarias a la AFORE</a:t>
            </a:r>
            <a:endParaRPr/>
          </a:p>
          <a:p>
            <a:pPr indent="-317500" lvl="0" marL="457200" rtl="0" algn="l">
              <a:spcBef>
                <a:spcPts val="0"/>
              </a:spcBef>
              <a:spcAft>
                <a:spcPts val="0"/>
              </a:spcAft>
              <a:buSzPts val="1400"/>
              <a:buChar char="-"/>
            </a:pPr>
            <a:r>
              <a:rPr lang="en-US"/>
              <a:t>Ahorro propio</a:t>
            </a:r>
            <a:endParaRPr/>
          </a:p>
        </p:txBody>
      </p:sp>
      <p:pic>
        <p:nvPicPr>
          <p:cNvPr id="235" name="Google Shape;235;p24"/>
          <p:cNvPicPr preferRelativeResize="0"/>
          <p:nvPr/>
        </p:nvPicPr>
        <p:blipFill>
          <a:blip r:embed="rId4">
            <a:alphaModFix/>
          </a:blip>
          <a:stretch>
            <a:fillRect/>
          </a:stretch>
        </p:blipFill>
        <p:spPr>
          <a:xfrm>
            <a:off x="4971925" y="142075"/>
            <a:ext cx="2606626" cy="4634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graphicFrame>
        <p:nvGraphicFramePr>
          <p:cNvPr id="240" name="Google Shape;240;p25"/>
          <p:cNvGraphicFramePr/>
          <p:nvPr/>
        </p:nvGraphicFramePr>
        <p:xfrm>
          <a:off x="401450" y="359387"/>
          <a:ext cx="3000000" cy="3000000"/>
        </p:xfrm>
        <a:graphic>
          <a:graphicData uri="http://schemas.openxmlformats.org/drawingml/2006/table">
            <a:tbl>
              <a:tblPr>
                <a:noFill/>
                <a:tableStyleId>{EA1C4F6E-D3C3-42AB-B5FC-8B2FBE359B3E}</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15</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¿Debo comenzar a planificar mi futuro?</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Define los ingresos quieres tener en tu futuro, nosotros te apoyamos a ver las mejores opciones.</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Obtén una asesoría completamente gratuita, mándanos mensaje </a:t>
                      </a:r>
                      <a:endParaRPr sz="850">
                        <a:solidFill>
                          <a:srgbClr val="3D3D3D"/>
                        </a:solidFill>
                        <a:highlight>
                          <a:srgbClr val="FFFFFF"/>
                        </a:highlight>
                      </a:endParaRPr>
                    </a:p>
                    <a:p>
                      <a:pPr indent="0" lvl="0" marL="0" rtl="0" algn="l">
                        <a:lnSpc>
                          <a:spcPct val="120000"/>
                        </a:lnSpc>
                        <a:spcBef>
                          <a:spcPts val="200"/>
                        </a:spcBef>
                        <a:spcAft>
                          <a:spcPts val="450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41" name="Google Shape;241;p25"/>
          <p:cNvGrpSpPr/>
          <p:nvPr/>
        </p:nvGrpSpPr>
        <p:grpSpPr>
          <a:xfrm>
            <a:off x="-2779" y="5059872"/>
            <a:ext cx="9149644" cy="83700"/>
            <a:chOff x="0" y="0"/>
            <a:chExt cx="9149644" cy="83700"/>
          </a:xfrm>
        </p:grpSpPr>
        <p:sp>
          <p:nvSpPr>
            <p:cNvPr id="242" name="Google Shape;242;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3" name="Google Shape;243;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4" name="Google Shape;244;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5" name="Google Shape;245;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6" name="Google Shape;246;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47" name="Google Shape;247;p2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48" name="Google Shape;248;p2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TEXT</a:t>
            </a:r>
            <a:r>
              <a:rPr lang="en-US"/>
              <a:t>O: ¿Debo comenzar a planificar mi futuro?</a:t>
            </a:r>
            <a:endParaRPr/>
          </a:p>
          <a:p>
            <a:pPr indent="0" lvl="0" marL="0" rtl="0" algn="l">
              <a:spcBef>
                <a:spcPts val="0"/>
              </a:spcBef>
              <a:spcAft>
                <a:spcPts val="0"/>
              </a:spcAft>
              <a:buNone/>
            </a:pPr>
            <a:r>
              <a:rPr lang="en-US"/>
              <a:t>ILUSTRACIÓN: Personas en consulta y logo kng énfasis</a:t>
            </a:r>
            <a:endParaRPr/>
          </a:p>
        </p:txBody>
      </p:sp>
      <p:sp>
        <p:nvSpPr>
          <p:cNvPr id="249" name="Google Shape;249;p25"/>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50" name="Google Shape;250;p25"/>
          <p:cNvPicPr preferRelativeResize="0"/>
          <p:nvPr/>
        </p:nvPicPr>
        <p:blipFill>
          <a:blip r:embed="rId15">
            <a:alphaModFix/>
          </a:blip>
          <a:stretch>
            <a:fillRect/>
          </a:stretch>
        </p:blipFill>
        <p:spPr>
          <a:xfrm>
            <a:off x="4785575" y="461350"/>
            <a:ext cx="3554349" cy="35543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graphicFrame>
        <p:nvGraphicFramePr>
          <p:cNvPr id="255" name="Google Shape;255;p26"/>
          <p:cNvGraphicFramePr/>
          <p:nvPr/>
        </p:nvGraphicFramePr>
        <p:xfrm>
          <a:off x="405475" y="178550"/>
          <a:ext cx="3000000" cy="3000000"/>
        </p:xfrm>
        <a:graphic>
          <a:graphicData uri="http://schemas.openxmlformats.org/drawingml/2006/table">
            <a:tbl>
              <a:tblPr>
                <a:noFill/>
                <a:tableStyleId>{EA1C4F6E-D3C3-42AB-B5FC-8B2FBE359B3E}</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16</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Conoce el “tip” más básico que debes considerar si estás pensando en tu retiro, entrando a nuestro blog.</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highlight>
                            <a:srgbClr val="FFFFFF"/>
                          </a:highlight>
                        </a:rPr>
                        <a:t>Encuentra el link en nuestro perfil.</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O bien puedes visitar nuestra página web</a:t>
                      </a:r>
                      <a:endParaRPr sz="9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 kngadvisors.co.uk</a:t>
                      </a:r>
                      <a:endParaRPr sz="900">
                        <a:latin typeface="Helvetica Neue"/>
                        <a:ea typeface="Helvetica Neue"/>
                        <a:cs typeface="Helvetica Neue"/>
                        <a:sym typeface="Helvetica Neue"/>
                      </a:endParaRPr>
                    </a:p>
                    <a:p>
                      <a:pPr indent="0" lvl="0" marL="0" rtl="0" algn="l">
                        <a:spcBef>
                          <a:spcPts val="0"/>
                        </a:spcBef>
                        <a:spcAft>
                          <a:spcPts val="0"/>
                        </a:spcAft>
                        <a:buNone/>
                      </a:pPr>
                      <a:r>
                        <a:t/>
                      </a:r>
                      <a:endParaRPr sz="700">
                        <a:solidFill>
                          <a:srgbClr val="222222"/>
                        </a:solidFill>
                        <a:highlight>
                          <a:srgbClr val="FFFFFF"/>
                        </a:highlight>
                      </a:endParaRPr>
                    </a:p>
                    <a:p>
                      <a:pPr indent="0" lvl="0" marL="0" rtl="0" algn="l">
                        <a:lnSpc>
                          <a:spcPct val="115000"/>
                        </a:lnSpc>
                        <a:spcBef>
                          <a:spcPts val="1100"/>
                        </a:spcBef>
                        <a:spcAft>
                          <a:spcPts val="0"/>
                        </a:spcAft>
                        <a:buNone/>
                      </a:pPr>
                      <a:r>
                        <a:rPr lang="en-US" sz="600">
                          <a:solidFill>
                            <a:srgbClr val="6FA8DC"/>
                          </a:solidFill>
                          <a:highlight>
                            <a:srgbClr val="FFFFFF"/>
                          </a:highlight>
                          <a:latin typeface="Avenir"/>
                          <a:ea typeface="Avenir"/>
                          <a:cs typeface="Avenir"/>
                          <a:sym typeface="Avenir"/>
                        </a:rPr>
                        <a:t>#finanzas #segurodevida #inversiones #lifeinsurance </a:t>
                      </a:r>
                      <a:r>
                        <a:rPr lang="en-US" sz="6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p>
                      <a:pPr indent="0" lvl="0" marL="0" rtl="0" algn="l">
                        <a:spcBef>
                          <a:spcPts val="0"/>
                        </a:spcBef>
                        <a:spcAft>
                          <a:spcPts val="0"/>
                        </a:spcAft>
                        <a:buNone/>
                      </a:pPr>
                      <a:r>
                        <a:t/>
                      </a:r>
                      <a:endParaRPr sz="900">
                        <a:solidFill>
                          <a:srgbClr val="222222"/>
                        </a:solidFill>
                        <a:highlight>
                          <a:srgbClr val="FFFFFF"/>
                        </a:highlight>
                      </a:endParaRPr>
                    </a:p>
                    <a:p>
                      <a:pPr indent="0" lvl="0" marL="0" rtl="0" algn="l">
                        <a:lnSpc>
                          <a:spcPct val="115000"/>
                        </a:lnSpc>
                        <a:spcBef>
                          <a:spcPts val="1100"/>
                        </a:spcBef>
                        <a:spcAft>
                          <a:spcPts val="0"/>
                        </a:spcAft>
                        <a:buNone/>
                      </a:pPr>
                      <a:r>
                        <a:t/>
                      </a:r>
                      <a:endParaRPr sz="800"/>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56" name="Google Shape;256;p26"/>
          <p:cNvGrpSpPr/>
          <p:nvPr/>
        </p:nvGrpSpPr>
        <p:grpSpPr>
          <a:xfrm>
            <a:off x="-2779" y="5059872"/>
            <a:ext cx="9149644" cy="83700"/>
            <a:chOff x="0" y="0"/>
            <a:chExt cx="9149644" cy="83700"/>
          </a:xfrm>
        </p:grpSpPr>
        <p:sp>
          <p:nvSpPr>
            <p:cNvPr id="257" name="Google Shape;257;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8" name="Google Shape;258;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9" name="Google Shape;259;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0" name="Google Shape;260;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1" name="Google Shape;261;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62" name="Google Shape;262;p2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63" name="Google Shape;263;p2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Tips para tu retiro</a:t>
            </a:r>
            <a:endParaRPr/>
          </a:p>
          <a:p>
            <a:pPr indent="0" lvl="0" marL="0" rtl="0" algn="l">
              <a:spcBef>
                <a:spcPts val="0"/>
              </a:spcBef>
              <a:spcAft>
                <a:spcPts val="0"/>
              </a:spcAft>
              <a:buNone/>
            </a:pPr>
            <a:r>
              <a:rPr lang="en-US"/>
              <a:t>FOTO: Mockup cel de blog retiro</a:t>
            </a:r>
            <a:endParaRPr/>
          </a:p>
        </p:txBody>
      </p:sp>
      <p:sp>
        <p:nvSpPr>
          <p:cNvPr id="264" name="Google Shape;264;p26"/>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000">
              <a:solidFill>
                <a:srgbClr val="FFFFFF"/>
              </a:solidFill>
            </a:endParaRPr>
          </a:p>
        </p:txBody>
      </p:sp>
      <p:pic>
        <p:nvPicPr>
          <p:cNvPr id="265" name="Google Shape;265;p26"/>
          <p:cNvPicPr preferRelativeResize="0"/>
          <p:nvPr/>
        </p:nvPicPr>
        <p:blipFill>
          <a:blip r:embed="rId15">
            <a:alphaModFix/>
          </a:blip>
          <a:stretch>
            <a:fillRect/>
          </a:stretch>
        </p:blipFill>
        <p:spPr>
          <a:xfrm>
            <a:off x="4802125" y="432375"/>
            <a:ext cx="3549150" cy="3549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graphicFrame>
        <p:nvGraphicFramePr>
          <p:cNvPr id="270" name="Google Shape;270;p27"/>
          <p:cNvGraphicFramePr/>
          <p:nvPr/>
        </p:nvGraphicFramePr>
        <p:xfrm>
          <a:off x="401450" y="439312"/>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18</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Conoce más sobre nosotros entrando a nuestra página web.</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Encuentra el link en nuestro perfil.</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O bien puedes visitar nuestra página web</a:t>
                      </a:r>
                      <a:endParaRPr sz="9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71" name="Google Shape;271;p27"/>
          <p:cNvGrpSpPr/>
          <p:nvPr/>
        </p:nvGrpSpPr>
        <p:grpSpPr>
          <a:xfrm>
            <a:off x="-2779" y="5059872"/>
            <a:ext cx="9149644" cy="83700"/>
            <a:chOff x="0" y="0"/>
            <a:chExt cx="9149644" cy="83700"/>
          </a:xfrm>
        </p:grpSpPr>
        <p:sp>
          <p:nvSpPr>
            <p:cNvPr id="272" name="Google Shape;272;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3" name="Google Shape;273;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4" name="Google Shape;274;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5" name="Google Shape;275;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6" name="Google Shape;276;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77" name="Google Shape;277;p2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78" name="Google Shape;278;p27"/>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TÍTULO: Conoce sobre nosotros</a:t>
            </a:r>
            <a:endParaRPr/>
          </a:p>
          <a:p>
            <a:pPr indent="0" lvl="0" marL="0" rtl="0" algn="l">
              <a:spcBef>
                <a:spcPts val="0"/>
              </a:spcBef>
              <a:spcAft>
                <a:spcPts val="0"/>
              </a:spcAft>
              <a:buNone/>
            </a:pPr>
            <a:r>
              <a:rPr lang="en-US"/>
              <a:t>FOTO: mockup laptop con ss </a:t>
            </a:r>
            <a:endParaRPr/>
          </a:p>
        </p:txBody>
      </p:sp>
      <p:sp>
        <p:nvSpPr>
          <p:cNvPr id="279" name="Google Shape;279;p27"/>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80" name="Google Shape;280;p27"/>
          <p:cNvPicPr preferRelativeResize="0"/>
          <p:nvPr/>
        </p:nvPicPr>
        <p:blipFill>
          <a:blip r:embed="rId15">
            <a:alphaModFix/>
          </a:blip>
          <a:stretch>
            <a:fillRect/>
          </a:stretch>
        </p:blipFill>
        <p:spPr>
          <a:xfrm>
            <a:off x="4824238" y="495550"/>
            <a:ext cx="3504924" cy="35049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28"/>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TEXTO: </a:t>
            </a:r>
            <a:endParaRPr/>
          </a:p>
          <a:p>
            <a:pPr indent="0" lvl="0" marL="0" rtl="0" algn="l">
              <a:spcBef>
                <a:spcPts val="0"/>
              </a:spcBef>
              <a:spcAft>
                <a:spcPts val="0"/>
              </a:spcAft>
              <a:buNone/>
            </a:pPr>
            <a:r>
              <a:rPr lang="en-US"/>
              <a:t>FOTO: </a:t>
            </a:r>
            <a:endParaRPr/>
          </a:p>
        </p:txBody>
      </p:sp>
      <p:pic>
        <p:nvPicPr>
          <p:cNvPr id="286" name="Google Shape;286;p28"/>
          <p:cNvPicPr preferRelativeResize="0"/>
          <p:nvPr/>
        </p:nvPicPr>
        <p:blipFill>
          <a:blip r:embed="rId3">
            <a:alphaModFix/>
          </a:blip>
          <a:stretch>
            <a:fillRect/>
          </a:stretch>
        </p:blipFill>
        <p:spPr>
          <a:xfrm>
            <a:off x="4792850" y="442900"/>
            <a:ext cx="3555426" cy="3555426"/>
          </a:xfrm>
          <a:prstGeom prst="rect">
            <a:avLst/>
          </a:prstGeom>
          <a:noFill/>
          <a:ln>
            <a:noFill/>
          </a:ln>
        </p:spPr>
      </p:pic>
      <p:graphicFrame>
        <p:nvGraphicFramePr>
          <p:cNvPr id="287" name="Google Shape;287;p28"/>
          <p:cNvGraphicFramePr/>
          <p:nvPr/>
        </p:nvGraphicFramePr>
        <p:xfrm>
          <a:off x="385800" y="89050"/>
          <a:ext cx="3000000" cy="3000000"/>
        </p:xfrm>
        <a:graphic>
          <a:graphicData uri="http://schemas.openxmlformats.org/drawingml/2006/table">
            <a:tbl>
              <a:tblPr>
                <a:noFill/>
                <a:tableStyleId>{EA1C4F6E-D3C3-42AB-B5FC-8B2FBE359B3E}</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19</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spcBef>
                          <a:spcPts val="0"/>
                        </a:spcBef>
                        <a:spcAft>
                          <a:spcPts val="0"/>
                        </a:spcAft>
                        <a:buNone/>
                      </a:pPr>
                      <a:r>
                        <a:rPr lang="en-US" sz="700">
                          <a:solidFill>
                            <a:srgbClr val="222222"/>
                          </a:solidFill>
                          <a:highlight>
                            <a:srgbClr val="FFFFFF"/>
                          </a:highlight>
                        </a:rPr>
                        <a:t>Es un delito que viola los artículos 309 y 310 del Código Penal. En un sistema piramidal, los participantes iniciales meten a más personas en el esquema con el objetivo de que los nuevos integrantes generen ganancias. </a:t>
                      </a:r>
                      <a:endParaRPr sz="700">
                        <a:solidFill>
                          <a:srgbClr val="222222"/>
                        </a:solidFill>
                        <a:highlight>
                          <a:srgbClr val="FFFFFF"/>
                        </a:highlight>
                      </a:endParaRPr>
                    </a:p>
                    <a:p>
                      <a:pPr indent="0" lvl="0" marL="0" rtl="0" algn="l">
                        <a:spcBef>
                          <a:spcPts val="1100"/>
                        </a:spcBef>
                        <a:spcAft>
                          <a:spcPts val="0"/>
                        </a:spcAft>
                        <a:buNone/>
                      </a:pPr>
                      <a:r>
                        <a:rPr lang="en-US" sz="700">
                          <a:solidFill>
                            <a:srgbClr val="222222"/>
                          </a:solidFill>
                          <a:highlight>
                            <a:srgbClr val="FFFFFF"/>
                          </a:highlight>
                        </a:rPr>
                        <a:t>¿Por qué no es sostenible? La persona que empieza la estafa piramidal debe conseguir, según la variante del sistema, entre 2 a 6 personas que pongan dinero. Para una estafa que se inicia con 6 àrticipantes, luego de 13 rondas haría falta más gente que el total de la población del planeta. Por eso, es imposible que el sistema funcione sea cual sea la cantidad de participantes iniciales.</a:t>
                      </a:r>
                      <a:endParaRPr sz="700">
                        <a:solidFill>
                          <a:srgbClr val="222222"/>
                        </a:solidFill>
                        <a:highlight>
                          <a:srgbClr val="FFFFFF"/>
                        </a:highlight>
                      </a:endParaRPr>
                    </a:p>
                    <a:p>
                      <a:pPr indent="0" lvl="0" marL="0" rtl="0" algn="l">
                        <a:lnSpc>
                          <a:spcPct val="115000"/>
                        </a:lnSpc>
                        <a:spcBef>
                          <a:spcPts val="1100"/>
                        </a:spcBef>
                        <a:spcAft>
                          <a:spcPts val="0"/>
                        </a:spcAft>
                        <a:buNone/>
                      </a:pPr>
                      <a:r>
                        <a:rPr lang="en-US" sz="600">
                          <a:solidFill>
                            <a:srgbClr val="6FA8DC"/>
                          </a:solidFill>
                          <a:highlight>
                            <a:srgbClr val="FFFFFF"/>
                          </a:highlight>
                          <a:latin typeface="Avenir"/>
                          <a:ea typeface="Avenir"/>
                          <a:cs typeface="Avenir"/>
                          <a:sym typeface="Avenir"/>
                        </a:rPr>
                        <a:t>#finanzas #segurodevida #inversiones #lifeinsurance </a:t>
                      </a:r>
                      <a:r>
                        <a:rPr lang="en-US" sz="6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#Finanzaspersonales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#Finanzasbursátiles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#Banca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#Educaciónfinanciera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#Finanzasinteligentes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#Finanzasexitosas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#Finanzasparaemprendedores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#Finanzassanas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#Finanzasparatodos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#Finanzasynegocios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4">
                            <a:extLst>
                              <a:ext uri="{A12FA001-AC4F-418D-AE19-62706E023703}">
                                <ahyp:hlinkClr val="tx"/>
                              </a:ext>
                            </a:extLst>
                          </a:hlinkClick>
                        </a:rPr>
                        <a:t>#Emprendedores</a:t>
                      </a:r>
                      <a:endParaRPr sz="9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8" name="Google Shape;288;p28"/>
          <p:cNvGrpSpPr/>
          <p:nvPr/>
        </p:nvGrpSpPr>
        <p:grpSpPr>
          <a:xfrm>
            <a:off x="-238076" y="5143497"/>
            <a:ext cx="9149644" cy="83700"/>
            <a:chOff x="0" y="0"/>
            <a:chExt cx="9149644" cy="83700"/>
          </a:xfrm>
        </p:grpSpPr>
        <p:sp>
          <p:nvSpPr>
            <p:cNvPr id="289" name="Google Shape;289;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0" name="Google Shape;290;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1" name="Google Shape;291;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2" name="Google Shape;292;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3" name="Google Shape;293;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94" name="Google Shape;294;p28"/>
          <p:cNvPicPr preferRelativeResize="0"/>
          <p:nvPr/>
        </p:nvPicPr>
        <p:blipFill rotWithShape="1">
          <a:blip r:embed="rId15">
            <a:alphaModFix/>
          </a:blip>
          <a:srcRect b="0" l="0" r="0" t="0"/>
          <a:stretch/>
        </p:blipFill>
        <p:spPr>
          <a:xfrm>
            <a:off x="8073100" y="4727525"/>
            <a:ext cx="934934" cy="236515"/>
          </a:xfrm>
          <a:prstGeom prst="rect">
            <a:avLst/>
          </a:prstGeom>
          <a:noFill/>
          <a:ln>
            <a:noFill/>
          </a:ln>
        </p:spPr>
      </p:pic>
      <p:sp>
        <p:nvSpPr>
          <p:cNvPr id="295" name="Google Shape;295;p28"/>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a:p>
            <a:pPr indent="0" lvl="0" marL="0" rtl="0" algn="ctr">
              <a:spcBef>
                <a:spcPts val="0"/>
              </a:spcBef>
              <a:spcAft>
                <a:spcPts val="0"/>
              </a:spcAft>
              <a:buNone/>
            </a:pPr>
            <a:r>
              <a:t/>
            </a:r>
            <a:endParaRPr b="1" sz="1000">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grpSp>
        <p:nvGrpSpPr>
          <p:cNvPr id="300" name="Google Shape;300;p29"/>
          <p:cNvGrpSpPr/>
          <p:nvPr/>
        </p:nvGrpSpPr>
        <p:grpSpPr>
          <a:xfrm>
            <a:off x="-2779" y="5059872"/>
            <a:ext cx="9149644" cy="83700"/>
            <a:chOff x="0" y="0"/>
            <a:chExt cx="9149644" cy="83700"/>
          </a:xfrm>
        </p:grpSpPr>
        <p:sp>
          <p:nvSpPr>
            <p:cNvPr id="301" name="Google Shape;301;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2" name="Google Shape;302;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3" name="Google Shape;303;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4" name="Google Shape;304;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5" name="Google Shape;305;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06" name="Google Shape;306;p29"/>
          <p:cNvGraphicFramePr/>
          <p:nvPr/>
        </p:nvGraphicFramePr>
        <p:xfrm>
          <a:off x="401450" y="776300"/>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21</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07" name="Google Shape;307;p29"/>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08" name="Google Shape;308;p29"/>
          <p:cNvSpPr/>
          <p:nvPr/>
        </p:nvSpPr>
        <p:spPr>
          <a:xfrm>
            <a:off x="4190375" y="397550"/>
            <a:ext cx="2112900" cy="3909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El obtener un fondo de ahorro educativo te permite crear un patrimonio que pagará la educación de tus hijos a futuro. </a:t>
            </a:r>
            <a:endParaRPr/>
          </a:p>
        </p:txBody>
      </p:sp>
      <p:sp>
        <p:nvSpPr>
          <p:cNvPr id="309" name="Google Shape;309;p29"/>
          <p:cNvSpPr/>
          <p:nvPr/>
        </p:nvSpPr>
        <p:spPr>
          <a:xfrm>
            <a:off x="6631600" y="397550"/>
            <a:ext cx="2112900" cy="3909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¿Ya cuentas con uno?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Nosotros te apoyamos, mándanos mensaje para recibir una asesorí</a:t>
            </a:r>
            <a:r>
              <a:rPr lang="en-US"/>
              <a:t>a gratuita</a:t>
            </a:r>
            <a:endParaRPr/>
          </a:p>
        </p:txBody>
      </p:sp>
      <p:pic>
        <p:nvPicPr>
          <p:cNvPr id="310" name="Google Shape;310;p29"/>
          <p:cNvPicPr preferRelativeResize="0"/>
          <p:nvPr/>
        </p:nvPicPr>
        <p:blipFill>
          <a:blip r:embed="rId4">
            <a:alphaModFix/>
          </a:blip>
          <a:stretch>
            <a:fillRect/>
          </a:stretch>
        </p:blipFill>
        <p:spPr>
          <a:xfrm>
            <a:off x="4118937" y="353374"/>
            <a:ext cx="2255774" cy="4010299"/>
          </a:xfrm>
          <a:prstGeom prst="rect">
            <a:avLst/>
          </a:prstGeom>
          <a:noFill/>
          <a:ln>
            <a:noFill/>
          </a:ln>
        </p:spPr>
      </p:pic>
      <p:pic>
        <p:nvPicPr>
          <p:cNvPr id="311" name="Google Shape;311;p29"/>
          <p:cNvPicPr preferRelativeResize="0"/>
          <p:nvPr/>
        </p:nvPicPr>
        <p:blipFill>
          <a:blip r:embed="rId5">
            <a:alphaModFix/>
          </a:blip>
          <a:stretch>
            <a:fillRect/>
          </a:stretch>
        </p:blipFill>
        <p:spPr>
          <a:xfrm>
            <a:off x="6587275" y="353374"/>
            <a:ext cx="2255774" cy="40102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graphicFrame>
        <p:nvGraphicFramePr>
          <p:cNvPr id="316" name="Google Shape;316;p30"/>
          <p:cNvGraphicFramePr/>
          <p:nvPr/>
        </p:nvGraphicFramePr>
        <p:xfrm>
          <a:off x="401450" y="164650"/>
          <a:ext cx="3000000" cy="3000000"/>
        </p:xfrm>
        <a:graphic>
          <a:graphicData uri="http://schemas.openxmlformats.org/drawingml/2006/table">
            <a:tbl>
              <a:tblPr>
                <a:noFill/>
                <a:tableStyleId>{EA1C4F6E-D3C3-42AB-B5FC-8B2FBE359B3E}</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22</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Conoce todas las opciones de Renta Fija de Alto Rendimiento buscado e investigado para generar ingresos anuales de entre el 7% hasta el 12% anual.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Mándanos mensaje y recibe una asesoría totalmente gratuita.</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Te invitamos a usar nuestro simulador de renta fija para conocer los diferentes bonos corporativos, puedes encontrar el link en nuestro perfil de instagram o entrar a:</a:t>
                      </a:r>
                      <a:r>
                        <a:rPr lang="en-US" sz="900">
                          <a:latin typeface="Helvetica Neue"/>
                          <a:ea typeface="Helvetica Neue"/>
                          <a:cs typeface="Helvetica Neue"/>
                          <a:sym typeface="Helvetica Neue"/>
                        </a:rPr>
                        <a:t> kngadvisors.co.uk</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17" name="Google Shape;317;p30"/>
          <p:cNvGrpSpPr/>
          <p:nvPr/>
        </p:nvGrpSpPr>
        <p:grpSpPr>
          <a:xfrm>
            <a:off x="-2779" y="5059872"/>
            <a:ext cx="9149644" cy="83700"/>
            <a:chOff x="0" y="0"/>
            <a:chExt cx="9149644" cy="83700"/>
          </a:xfrm>
        </p:grpSpPr>
        <p:sp>
          <p:nvSpPr>
            <p:cNvPr id="318" name="Google Shape;318;p3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9" name="Google Shape;319;p3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0" name="Google Shape;320;p3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1" name="Google Shape;321;p3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2" name="Google Shape;322;p3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23" name="Google Shape;323;p3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24" name="Google Shape;324;p30"/>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TEXTO: </a:t>
            </a:r>
            <a:endParaRPr/>
          </a:p>
          <a:p>
            <a:pPr indent="0" lvl="0" marL="0" rtl="0" algn="l">
              <a:spcBef>
                <a:spcPts val="0"/>
              </a:spcBef>
              <a:spcAft>
                <a:spcPts val="0"/>
              </a:spcAft>
              <a:buNone/>
            </a:pPr>
            <a:r>
              <a:rPr lang="en-US"/>
              <a:t>ILUSTRACIÓN: </a:t>
            </a:r>
            <a:endParaRPr/>
          </a:p>
        </p:txBody>
      </p:sp>
      <p:sp>
        <p:nvSpPr>
          <p:cNvPr id="325" name="Google Shape;325;p30"/>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326" name="Google Shape;326;p30"/>
          <p:cNvPicPr preferRelativeResize="0"/>
          <p:nvPr/>
        </p:nvPicPr>
        <p:blipFill>
          <a:blip r:embed="rId15">
            <a:alphaModFix/>
          </a:blip>
          <a:stretch>
            <a:fillRect/>
          </a:stretch>
        </p:blipFill>
        <p:spPr>
          <a:xfrm>
            <a:off x="4800350" y="464525"/>
            <a:ext cx="3525150" cy="3525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graphicFrame>
        <p:nvGraphicFramePr>
          <p:cNvPr id="331" name="Google Shape;331;p31"/>
          <p:cNvGraphicFramePr/>
          <p:nvPr/>
        </p:nvGraphicFramePr>
        <p:xfrm>
          <a:off x="405475" y="178550"/>
          <a:ext cx="3000000" cy="3000000"/>
        </p:xfrm>
        <a:graphic>
          <a:graphicData uri="http://schemas.openxmlformats.org/drawingml/2006/table">
            <a:tbl>
              <a:tblPr>
                <a:noFill/>
                <a:tableStyleId>{EA1C4F6E-D3C3-42AB-B5FC-8B2FBE359B3E}</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23</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¿Alguna vez te has puesto a pensar en qué pasaría si llega el día de inscribir a tu hijo en la universidad y que no tuvieras el capital para apoyarlo? ¿Suena como la pesadilla de cualquier padre, no es así?</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Sabemos que como padres es importante ofrecerles a los hijos herramientas para luchar en este mundo tan competitivo.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Para evitar el estrés extra de la incertidumbre financiera, KNG siempre recomienda que los padres inviertan en un fondo de ahorro educativo para sus hijos.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Usa nuestra c</a:t>
                      </a:r>
                      <a:r>
                        <a:rPr lang="en-US" sz="800">
                          <a:highlight>
                            <a:srgbClr val="FFFFFF"/>
                          </a:highlight>
                        </a:rPr>
                        <a:t>alculadora de Fondos Educativos</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Encuéntrala en nuestra página web, usa el link en nuestro perfil para ingresar o visita kngadvisors.co.uk</a:t>
                      </a:r>
                      <a:endParaRPr sz="800">
                        <a:highlight>
                          <a:srgbClr val="FFFFFF"/>
                        </a:highlight>
                      </a:endParaRPr>
                    </a:p>
                    <a:p>
                      <a:pPr indent="0" lvl="0" marL="0" rtl="0" algn="l">
                        <a:lnSpc>
                          <a:spcPct val="115000"/>
                        </a:lnSpc>
                        <a:spcBef>
                          <a:spcPts val="0"/>
                        </a:spcBef>
                        <a:spcAft>
                          <a:spcPts val="0"/>
                        </a:spcAft>
                        <a:buNone/>
                      </a:pPr>
                      <a:r>
                        <a:t/>
                      </a:r>
                      <a:endParaRPr sz="1100">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32" name="Google Shape;332;p31"/>
          <p:cNvGrpSpPr/>
          <p:nvPr/>
        </p:nvGrpSpPr>
        <p:grpSpPr>
          <a:xfrm>
            <a:off x="-2779" y="5059872"/>
            <a:ext cx="9149644" cy="83700"/>
            <a:chOff x="0" y="0"/>
            <a:chExt cx="9149644" cy="83700"/>
          </a:xfrm>
        </p:grpSpPr>
        <p:sp>
          <p:nvSpPr>
            <p:cNvPr id="333" name="Google Shape;333;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4" name="Google Shape;334;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5" name="Google Shape;335;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6" name="Google Shape;336;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7" name="Google Shape;337;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38" name="Google Shape;338;p3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39" name="Google Shape;339;p31"/>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340" name="Google Shape;340;p3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TEXTO: Calculadora de fondos educativos</a:t>
            </a:r>
            <a:endParaRPr/>
          </a:p>
          <a:p>
            <a:pPr indent="0" lvl="0" marL="0" rtl="0" algn="l">
              <a:spcBef>
                <a:spcPts val="0"/>
              </a:spcBef>
              <a:spcAft>
                <a:spcPts val="0"/>
              </a:spcAft>
              <a:buNone/>
            </a:pPr>
            <a:r>
              <a:rPr lang="en-US"/>
              <a:t>FOTO: Foto de padres usando laptop</a:t>
            </a:r>
            <a:endParaRPr b="1"/>
          </a:p>
        </p:txBody>
      </p:sp>
      <p:pic>
        <p:nvPicPr>
          <p:cNvPr id="341" name="Google Shape;341;p31"/>
          <p:cNvPicPr preferRelativeResize="0"/>
          <p:nvPr/>
        </p:nvPicPr>
        <p:blipFill>
          <a:blip r:embed="rId15">
            <a:alphaModFix/>
          </a:blip>
          <a:stretch>
            <a:fillRect/>
          </a:stretch>
        </p:blipFill>
        <p:spPr>
          <a:xfrm>
            <a:off x="4794150" y="448675"/>
            <a:ext cx="3558474" cy="35584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graphicFrame>
        <p:nvGraphicFramePr>
          <p:cNvPr id="346" name="Google Shape;346;p32"/>
          <p:cNvGraphicFramePr/>
          <p:nvPr/>
        </p:nvGraphicFramePr>
        <p:xfrm>
          <a:off x="401450" y="267687"/>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25</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¿Estás preocupado por tu futuro?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Entra a nuestro blog para encontrar:</a:t>
                      </a:r>
                      <a:endParaRPr sz="8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a:t>
                      </a:r>
                      <a:r>
                        <a:rPr lang="en-US" sz="800">
                          <a:highlight>
                            <a:srgbClr val="FFFFFF"/>
                          </a:highlight>
                        </a:rPr>
                        <a:t>¿Cuánto debo ahorrar al mes para mi futuro?</a:t>
                      </a:r>
                      <a:endParaRPr sz="8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a:t>
                      </a:r>
                      <a:r>
                        <a:rPr lang="en-US" sz="800">
                          <a:highlight>
                            <a:srgbClr val="FFFFFF"/>
                          </a:highlight>
                        </a:rPr>
                        <a:t>¿Cómo hacer que ese dinero crezca más que la inflación? </a:t>
                      </a:r>
                      <a:endParaRPr sz="8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a:t>
                      </a:r>
                      <a:r>
                        <a:rPr lang="en-US" sz="800">
                          <a:highlight>
                            <a:srgbClr val="FFFFFF"/>
                          </a:highlight>
                        </a:rPr>
                        <a:t>¿Qué es lo primero que debo saber si estoy pensando en iniciar uno?</a:t>
                      </a:r>
                      <a:endParaRPr sz="800">
                        <a:highlight>
                          <a:srgbClr val="FFFFFF"/>
                        </a:highlight>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a:t>
                      </a:r>
                      <a:r>
                        <a:rPr lang="en-US" sz="800">
                          <a:highlight>
                            <a:srgbClr val="FFFFFF"/>
                          </a:highlight>
                        </a:rPr>
                        <a:t>¿En qué me beneficia?</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Encuentra el link en nuestro perfil o puedes visitar nuestra página web 👉 kngadvisors.co.uk</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47" name="Google Shape;347;p32"/>
          <p:cNvGrpSpPr/>
          <p:nvPr/>
        </p:nvGrpSpPr>
        <p:grpSpPr>
          <a:xfrm>
            <a:off x="-2779" y="5059872"/>
            <a:ext cx="9149644" cy="83700"/>
            <a:chOff x="0" y="0"/>
            <a:chExt cx="9149644" cy="83700"/>
          </a:xfrm>
        </p:grpSpPr>
        <p:sp>
          <p:nvSpPr>
            <p:cNvPr id="348" name="Google Shape;348;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9" name="Google Shape;349;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0" name="Google Shape;350;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1" name="Google Shape;351;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2" name="Google Shape;352;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53" name="Google Shape;353;p3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54" name="Google Shape;354;p32"/>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TEXTO: ¿Preocupado por tu futuro? Visita nuestro blog</a:t>
            </a:r>
            <a:endParaRPr/>
          </a:p>
          <a:p>
            <a:pPr indent="0" lvl="0" marL="0" rtl="0" algn="l">
              <a:spcBef>
                <a:spcPts val="0"/>
              </a:spcBef>
              <a:spcAft>
                <a:spcPts val="0"/>
              </a:spcAft>
              <a:buNone/>
            </a:pPr>
            <a:r>
              <a:rPr lang="en-US"/>
              <a:t>ILUSTRACIÓN: Ilustración de pantalla con ss y persona cuestionandose </a:t>
            </a:r>
            <a:endParaRPr/>
          </a:p>
          <a:p>
            <a:pPr indent="0" lvl="0" marL="0" rtl="0" algn="l">
              <a:spcBef>
                <a:spcPts val="0"/>
              </a:spcBef>
              <a:spcAft>
                <a:spcPts val="0"/>
              </a:spcAft>
              <a:buNone/>
            </a:pPr>
            <a:r>
              <a:t/>
            </a:r>
            <a:endParaRPr/>
          </a:p>
        </p:txBody>
      </p:sp>
      <p:sp>
        <p:nvSpPr>
          <p:cNvPr id="355" name="Google Shape;355;p32"/>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356" name="Google Shape;356;p32"/>
          <p:cNvPicPr preferRelativeResize="0"/>
          <p:nvPr/>
        </p:nvPicPr>
        <p:blipFill>
          <a:blip r:embed="rId15">
            <a:alphaModFix/>
          </a:blip>
          <a:stretch>
            <a:fillRect/>
          </a:stretch>
        </p:blipFill>
        <p:spPr>
          <a:xfrm>
            <a:off x="4824237" y="555350"/>
            <a:ext cx="3504924" cy="35049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graphicFrame>
        <p:nvGraphicFramePr>
          <p:cNvPr id="89" name="Google Shape;89;p15"/>
          <p:cNvGraphicFramePr/>
          <p:nvPr/>
        </p:nvGraphicFramePr>
        <p:xfrm>
          <a:off x="401450" y="292450"/>
          <a:ext cx="3000000" cy="3000000"/>
        </p:xfrm>
        <a:graphic>
          <a:graphicData uri="http://schemas.openxmlformats.org/drawingml/2006/table">
            <a:tbl>
              <a:tblPr>
                <a:noFill/>
                <a:tableStyleId>{EA1C4F6E-D3C3-42AB-B5FC-8B2FBE359B3E}</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Miércoles 01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spcBef>
                          <a:spcPts val="0"/>
                        </a:spcBef>
                        <a:spcAft>
                          <a:spcPts val="0"/>
                        </a:spcAft>
                        <a:buNone/>
                      </a:pPr>
                      <a:r>
                        <a:rPr lang="en-US" sz="900">
                          <a:solidFill>
                            <a:srgbClr val="222222"/>
                          </a:solidFill>
                          <a:highlight>
                            <a:srgbClr val="FFFFFF"/>
                          </a:highlight>
                        </a:rPr>
                        <a:t>¿Sabías que?...</a:t>
                      </a:r>
                      <a:endParaRPr sz="900">
                        <a:solidFill>
                          <a:srgbClr val="222222"/>
                        </a:solidFill>
                        <a:highlight>
                          <a:srgbClr val="FFFFFF"/>
                        </a:highlight>
                      </a:endParaRPr>
                    </a:p>
                    <a:p>
                      <a:pPr indent="0" lvl="0" marL="0" rtl="0" algn="l">
                        <a:spcBef>
                          <a:spcPts val="1100"/>
                        </a:spcBef>
                        <a:spcAft>
                          <a:spcPts val="0"/>
                        </a:spcAft>
                        <a:buNone/>
                      </a:pPr>
                      <a:r>
                        <a:rPr lang="en-US" sz="900">
                          <a:solidFill>
                            <a:srgbClr val="222222"/>
                          </a:solidFill>
                          <a:highlight>
                            <a:srgbClr val="FFFFFF"/>
                          </a:highlight>
                        </a:rPr>
                        <a:t>Durante los 8 años de la administración de Obama, se imprimieron más de 10 trillones de dólares, cantidades que no se habían impreso ni aunque se juntaran todas las administraciones de la historia.</a:t>
                      </a:r>
                      <a:endParaRPr sz="900">
                        <a:solidFill>
                          <a:srgbClr val="222222"/>
                        </a:solidFill>
                        <a:highlight>
                          <a:srgbClr val="FFFFFF"/>
                        </a:highlight>
                      </a:endParaRPr>
                    </a:p>
                    <a:p>
                      <a:pPr indent="0" lvl="0" marL="0" rtl="0" algn="l">
                        <a:spcBef>
                          <a:spcPts val="1100"/>
                        </a:spcBef>
                        <a:spcAft>
                          <a:spcPts val="0"/>
                        </a:spcAft>
                        <a:buNone/>
                      </a:pPr>
                      <a:r>
                        <a:rPr lang="en-US" sz="900">
                          <a:solidFill>
                            <a:srgbClr val="222222"/>
                          </a:solidFill>
                          <a:highlight>
                            <a:srgbClr val="FFFFFF"/>
                          </a:highlight>
                        </a:rPr>
                        <a:t>Las tasas bajas de interés y los niveles sin precedentes de deuda federal fueron un empuje increíble para el oro</a:t>
                      </a:r>
                      <a:r>
                        <a:rPr lang="en-US" sz="1100">
                          <a:latin typeface="Helvetica Neue"/>
                          <a:ea typeface="Helvetica Neue"/>
                          <a:cs typeface="Helvetica Neue"/>
                          <a:sym typeface="Helvetica Neue"/>
                        </a:rPr>
                        <a:t>.</a:t>
                      </a:r>
                      <a:endParaRPr sz="1100">
                        <a:latin typeface="Helvetica Neue"/>
                        <a:ea typeface="Helvetica Neue"/>
                        <a:cs typeface="Helvetica Neue"/>
                        <a:sym typeface="Helvetica Neue"/>
                      </a:endParaRPr>
                    </a:p>
                    <a:p>
                      <a:pPr indent="0" lvl="0" marL="0" rtl="0" algn="l">
                        <a:spcBef>
                          <a:spcPts val="1100"/>
                        </a:spcBef>
                        <a:spcAft>
                          <a:spcPts val="0"/>
                        </a:spcAft>
                        <a:buNone/>
                      </a:pPr>
                      <a:r>
                        <a:t/>
                      </a:r>
                      <a:endParaRPr sz="1100">
                        <a:latin typeface="Helvetica Neue"/>
                        <a:ea typeface="Helvetica Neue"/>
                        <a:cs typeface="Helvetica Neue"/>
                        <a:sym typeface="Helvetica Neue"/>
                      </a:endParaRPr>
                    </a:p>
                    <a:p>
                      <a:pPr indent="0" lvl="0" marL="0" rtl="0" algn="l">
                        <a:spcBef>
                          <a:spcPts val="1100"/>
                        </a:spcBef>
                        <a:spcAft>
                          <a:spcPts val="0"/>
                        </a:spcAft>
                        <a:buNone/>
                      </a:pPr>
                      <a:r>
                        <a:t/>
                      </a:r>
                      <a:endParaRPr sz="900">
                        <a:solidFill>
                          <a:srgbClr val="222222"/>
                        </a:solidFill>
                        <a:highlight>
                          <a:srgbClr val="FFFFFF"/>
                        </a:highlight>
                      </a:endParaRPr>
                    </a:p>
                    <a:p>
                      <a:pPr indent="0" lvl="0" marL="0" rtl="0" algn="l">
                        <a:spcBef>
                          <a:spcPts val="1100"/>
                        </a:spcBef>
                        <a:spcAft>
                          <a:spcPts val="110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90" name="Google Shape;90;p15"/>
          <p:cNvGrpSpPr/>
          <p:nvPr/>
        </p:nvGrpSpPr>
        <p:grpSpPr>
          <a:xfrm>
            <a:off x="-238076" y="5143497"/>
            <a:ext cx="9149644" cy="83700"/>
            <a:chOff x="0" y="0"/>
            <a:chExt cx="9149644" cy="83700"/>
          </a:xfrm>
        </p:grpSpPr>
        <p:sp>
          <p:nvSpPr>
            <p:cNvPr id="91" name="Google Shape;91;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2" name="Google Shape;92;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3" name="Google Shape;93;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4" name="Google Shape;94;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5" name="Google Shape;95;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96" name="Google Shape;96;p1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97" name="Google Shape;97;p15"/>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98" name="Google Shape;98;p15"/>
          <p:cNvSpPr/>
          <p:nvPr/>
        </p:nvSpPr>
        <p:spPr>
          <a:xfrm>
            <a:off x="4859650" y="491125"/>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a:t>
            </a:r>
            <a:r>
              <a:rPr lang="en-US" sz="900">
                <a:latin typeface="Helvetica Neue"/>
                <a:ea typeface="Helvetica Neue"/>
                <a:cs typeface="Helvetica Neue"/>
                <a:sym typeface="Helvetica Neue"/>
              </a:rPr>
              <a:t>durante los 8 años de la administración de Obama…</a:t>
            </a:r>
            <a:endParaRPr/>
          </a:p>
          <a:p>
            <a:pPr indent="0" lvl="0" marL="0" rtl="0" algn="l">
              <a:spcBef>
                <a:spcPts val="0"/>
              </a:spcBef>
              <a:spcAft>
                <a:spcPts val="0"/>
              </a:spcAft>
              <a:buNone/>
            </a:pPr>
            <a:r>
              <a:rPr lang="en-US"/>
              <a:t>FOTO: foto de obama con dinero</a:t>
            </a:r>
            <a:endParaRPr/>
          </a:p>
        </p:txBody>
      </p:sp>
      <p:pic>
        <p:nvPicPr>
          <p:cNvPr id="99" name="Google Shape;99;p15"/>
          <p:cNvPicPr preferRelativeResize="0"/>
          <p:nvPr/>
        </p:nvPicPr>
        <p:blipFill>
          <a:blip r:embed="rId15">
            <a:alphaModFix/>
          </a:blip>
          <a:stretch>
            <a:fillRect/>
          </a:stretch>
        </p:blipFill>
        <p:spPr>
          <a:xfrm>
            <a:off x="4800350" y="442050"/>
            <a:ext cx="3562599" cy="35625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graphicFrame>
        <p:nvGraphicFramePr>
          <p:cNvPr id="361" name="Google Shape;361;p33"/>
          <p:cNvGraphicFramePr/>
          <p:nvPr/>
        </p:nvGraphicFramePr>
        <p:xfrm>
          <a:off x="401450" y="241437"/>
          <a:ext cx="3000000" cy="3000000"/>
        </p:xfrm>
        <a:graphic>
          <a:graphicData uri="http://schemas.openxmlformats.org/drawingml/2006/table">
            <a:tbl>
              <a:tblPr>
                <a:noFill/>
                <a:tableStyleId>{EA1C4F6E-D3C3-42AB-B5FC-8B2FBE359B3E}</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Domingo</a:t>
                      </a:r>
                      <a:r>
                        <a:rPr b="1" lang="en-US"/>
                        <a:t> 26</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Convertirse en padre por primera vez es muy emocionante. Es un evento que reúne a la familia debido a la llegada de un nuevo integrante a la misma. Si recién te convertiste en padre, a continuación te damos algunas sugerencias financieras y estés preparado en caso de algún imprevisto.</a:t>
                      </a:r>
                      <a:endParaRPr sz="900">
                        <a:latin typeface="Helvetica Neue"/>
                        <a:ea typeface="Helvetica Neue"/>
                        <a:cs typeface="Helvetica Neue"/>
                        <a:sym typeface="Helvetica Neue"/>
                      </a:endParaRPr>
                    </a:p>
                    <a:p>
                      <a:pPr indent="0" lvl="0" marL="0" rtl="0" algn="l">
                        <a:spcBef>
                          <a:spcPts val="800"/>
                        </a:spcBef>
                        <a:spcAft>
                          <a:spcPts val="0"/>
                        </a:spcAft>
                        <a:buNone/>
                      </a:pPr>
                      <a:r>
                        <a:rPr lang="en-US" sz="900">
                          <a:latin typeface="Helvetica Neue"/>
                          <a:ea typeface="Helvetica Neue"/>
                          <a:cs typeface="Helvetica Neue"/>
                          <a:sym typeface="Helvetica Neue"/>
                        </a:rPr>
                        <a:t>🔹Elabora un presupuesto</a:t>
                      </a:r>
                      <a:r>
                        <a:rPr b="1" lang="en-US" sz="900">
                          <a:solidFill>
                            <a:srgbClr val="666666"/>
                          </a:solidFill>
                        </a:rPr>
                        <a:t> </a:t>
                      </a:r>
                      <a:endParaRPr sz="900">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900">
                          <a:latin typeface="Helvetica Neue"/>
                          <a:ea typeface="Helvetica Neue"/>
                          <a:cs typeface="Helvetica Neue"/>
                          <a:sym typeface="Helvetica Neue"/>
                        </a:rPr>
                        <a:t>🔹Contrata un seguro de vida</a:t>
                      </a:r>
                      <a:r>
                        <a:rPr b="1" lang="en-US" sz="900">
                          <a:solidFill>
                            <a:srgbClr val="666666"/>
                          </a:solidFill>
                        </a:rPr>
                        <a:t> </a:t>
                      </a:r>
                      <a:endParaRPr b="1" sz="900">
                        <a:solidFill>
                          <a:srgbClr val="666666"/>
                        </a:solidFill>
                      </a:endParaRPr>
                    </a:p>
                    <a:p>
                      <a:pPr indent="0" lvl="0" marL="0" rtl="0" algn="l">
                        <a:lnSpc>
                          <a:spcPct val="100000"/>
                        </a:lnSpc>
                        <a:spcBef>
                          <a:spcPts val="0"/>
                        </a:spcBef>
                        <a:spcAft>
                          <a:spcPts val="0"/>
                        </a:spcAft>
                        <a:buNone/>
                      </a:pPr>
                      <a:r>
                        <a:rPr lang="en-US" sz="900">
                          <a:latin typeface="Helvetica Neue"/>
                          <a:ea typeface="Helvetica Neue"/>
                          <a:cs typeface="Helvetica Neue"/>
                          <a:sym typeface="Helvetica Neue"/>
                        </a:rPr>
                        <a:t>🔹Ten una inversión</a:t>
                      </a:r>
                      <a:r>
                        <a:rPr b="1" lang="en-US" sz="900">
                          <a:solidFill>
                            <a:srgbClr val="666666"/>
                          </a:solidFill>
                        </a:rPr>
                        <a:t> </a:t>
                      </a:r>
                      <a:endParaRPr sz="900">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900">
                          <a:latin typeface="Helvetica Neue"/>
                          <a:ea typeface="Helvetica Neue"/>
                          <a:cs typeface="Helvetica Neue"/>
                          <a:sym typeface="Helvetica Neue"/>
                        </a:rPr>
                        <a:t>🔹Crea un fondo de emergencia</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spcBef>
                          <a:spcPts val="0"/>
                        </a:spcBef>
                        <a:spcAft>
                          <a:spcPts val="0"/>
                        </a:spcAft>
                        <a:buNone/>
                      </a:pPr>
                      <a:r>
                        <a:rPr lang="en-US" sz="900">
                          <a:solidFill>
                            <a:srgbClr val="222222"/>
                          </a:solidFill>
                          <a:highlight>
                            <a:srgbClr val="FFFFFF"/>
                          </a:highlight>
                        </a:rPr>
                        <a:t>Nosotros te podemos ayudar, mándanos mensaje ahora mismo.</a:t>
                      </a:r>
                      <a:endParaRPr sz="900">
                        <a:solidFill>
                          <a:srgbClr val="222222"/>
                        </a:solidFill>
                        <a:highlight>
                          <a:srgbClr val="FFFFFF"/>
                        </a:highlight>
                      </a:endParaRPr>
                    </a:p>
                    <a:p>
                      <a:pPr indent="0" lvl="0" marL="0" rtl="0" algn="l">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700">
                        <a:solidFill>
                          <a:srgbClr val="222222"/>
                        </a:solidFill>
                        <a:highlight>
                          <a:srgbClr val="FFFFFF"/>
                        </a:highlight>
                      </a:endParaRPr>
                    </a:p>
                    <a:p>
                      <a:pPr indent="0" lvl="0" marL="0" rtl="0" algn="l">
                        <a:lnSpc>
                          <a:spcPct val="115000"/>
                        </a:lnSpc>
                        <a:spcBef>
                          <a:spcPts val="1100"/>
                        </a:spcBef>
                        <a:spcAft>
                          <a:spcPts val="0"/>
                        </a:spcAft>
                        <a:buNone/>
                      </a:pPr>
                      <a:r>
                        <a:t/>
                      </a:r>
                      <a:endParaRPr sz="7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62" name="Google Shape;362;p33"/>
          <p:cNvGrpSpPr/>
          <p:nvPr/>
        </p:nvGrpSpPr>
        <p:grpSpPr>
          <a:xfrm>
            <a:off x="-238076" y="5143497"/>
            <a:ext cx="9149644" cy="83700"/>
            <a:chOff x="0" y="0"/>
            <a:chExt cx="9149644" cy="83700"/>
          </a:xfrm>
        </p:grpSpPr>
        <p:sp>
          <p:nvSpPr>
            <p:cNvPr id="363" name="Google Shape;363;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4" name="Google Shape;364;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5" name="Google Shape;365;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6" name="Google Shape;366;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7" name="Google Shape;367;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68" name="Google Shape;368;p3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69" name="Google Shape;369;p33"/>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70" name="Google Shape;370;p33"/>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TEXTO: Consejos financieros para papás</a:t>
            </a:r>
            <a:endParaRPr/>
          </a:p>
          <a:p>
            <a:pPr indent="0" lvl="0" marL="0" rtl="0" algn="l">
              <a:spcBef>
                <a:spcPts val="0"/>
              </a:spcBef>
              <a:spcAft>
                <a:spcPts val="0"/>
              </a:spcAft>
              <a:buNone/>
            </a:pPr>
            <a:r>
              <a:rPr lang="en-US"/>
              <a:t>FOTO: Padre e hijo</a:t>
            </a:r>
            <a:endParaRPr/>
          </a:p>
        </p:txBody>
      </p:sp>
      <p:pic>
        <p:nvPicPr>
          <p:cNvPr id="371" name="Google Shape;371;p33"/>
          <p:cNvPicPr preferRelativeResize="0"/>
          <p:nvPr/>
        </p:nvPicPr>
        <p:blipFill>
          <a:blip r:embed="rId15">
            <a:alphaModFix/>
          </a:blip>
          <a:stretch>
            <a:fillRect/>
          </a:stretch>
        </p:blipFill>
        <p:spPr>
          <a:xfrm>
            <a:off x="4824238" y="476338"/>
            <a:ext cx="3504924" cy="35049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grpSp>
        <p:nvGrpSpPr>
          <p:cNvPr id="376" name="Google Shape;376;p34"/>
          <p:cNvGrpSpPr/>
          <p:nvPr/>
        </p:nvGrpSpPr>
        <p:grpSpPr>
          <a:xfrm>
            <a:off x="-2779" y="5059872"/>
            <a:ext cx="9149644" cy="83700"/>
            <a:chOff x="0" y="0"/>
            <a:chExt cx="9149644" cy="83700"/>
          </a:xfrm>
        </p:grpSpPr>
        <p:sp>
          <p:nvSpPr>
            <p:cNvPr id="377" name="Google Shape;377;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8" name="Google Shape;378;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9" name="Google Shape;379;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0" name="Google Shape;380;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1" name="Google Shape;381;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82" name="Google Shape;382;p34"/>
          <p:cNvGraphicFramePr/>
          <p:nvPr/>
        </p:nvGraphicFramePr>
        <p:xfrm>
          <a:off x="401450" y="776300"/>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28</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83" name="Google Shape;383;p3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84" name="Google Shape;384;p34"/>
          <p:cNvSpPr/>
          <p:nvPr/>
        </p:nvSpPr>
        <p:spPr>
          <a:xfrm>
            <a:off x="4731278" y="719035"/>
            <a:ext cx="1823700" cy="3374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KNG Tip</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Si quieres definir los ingresos que quieres tener en tu futuro, considera la inflación, en promedio 2%.</a:t>
            </a:r>
            <a:endParaRPr sz="900">
              <a:latin typeface="Helvetica Neue"/>
              <a:ea typeface="Helvetica Neue"/>
              <a:cs typeface="Helvetica Neue"/>
              <a:sym typeface="Helvetica Neue"/>
            </a:endParaRPr>
          </a:p>
          <a:p>
            <a:pPr indent="0" lvl="0" marL="0" rtl="0" algn="l">
              <a:spcBef>
                <a:spcPts val="0"/>
              </a:spcBef>
              <a:spcAft>
                <a:spcPts val="0"/>
              </a:spcAft>
              <a:buNone/>
            </a:pPr>
            <a:r>
              <a:t/>
            </a:r>
            <a:endParaRPr/>
          </a:p>
        </p:txBody>
      </p:sp>
      <p:pic>
        <p:nvPicPr>
          <p:cNvPr id="385" name="Google Shape;385;p34"/>
          <p:cNvPicPr preferRelativeResize="0"/>
          <p:nvPr/>
        </p:nvPicPr>
        <p:blipFill>
          <a:blip r:embed="rId4">
            <a:alphaModFix/>
          </a:blip>
          <a:stretch>
            <a:fillRect/>
          </a:stretch>
        </p:blipFill>
        <p:spPr>
          <a:xfrm>
            <a:off x="6639473" y="488675"/>
            <a:ext cx="2157351" cy="3835282"/>
          </a:xfrm>
          <a:prstGeom prst="rect">
            <a:avLst/>
          </a:prstGeom>
          <a:noFill/>
          <a:ln>
            <a:noFill/>
          </a:ln>
        </p:spPr>
      </p:pic>
      <p:pic>
        <p:nvPicPr>
          <p:cNvPr id="386" name="Google Shape;386;p34"/>
          <p:cNvPicPr preferRelativeResize="0"/>
          <p:nvPr/>
        </p:nvPicPr>
        <p:blipFill>
          <a:blip r:embed="rId5">
            <a:alphaModFix/>
          </a:blip>
          <a:stretch>
            <a:fillRect/>
          </a:stretch>
        </p:blipFill>
        <p:spPr>
          <a:xfrm>
            <a:off x="4397750" y="488676"/>
            <a:ext cx="2157351" cy="38353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graphicFrame>
        <p:nvGraphicFramePr>
          <p:cNvPr id="391" name="Google Shape;391;p35"/>
          <p:cNvGraphicFramePr/>
          <p:nvPr/>
        </p:nvGraphicFramePr>
        <p:xfrm>
          <a:off x="401450" y="296487"/>
          <a:ext cx="3000000" cy="3000000"/>
        </p:xfrm>
        <a:graphic>
          <a:graphicData uri="http://schemas.openxmlformats.org/drawingml/2006/table">
            <a:tbl>
              <a:tblPr>
                <a:noFill/>
                <a:tableStyleId>{EA1C4F6E-D3C3-42AB-B5FC-8B2FBE359B3E}</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Miércoles</a:t>
                      </a:r>
                      <a:r>
                        <a:rPr b="1" lang="en-US"/>
                        <a:t> 29</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900">
                          <a:latin typeface="Helvetica Neue"/>
                          <a:ea typeface="Helvetica Neue"/>
                          <a:cs typeface="Helvetica Neue"/>
                          <a:sym typeface="Helvetica Neue"/>
                        </a:rPr>
                        <a:t>¿Quieres recibir una asesoría 100% gratuita?</a:t>
                      </a:r>
                      <a:endParaRPr sz="9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rPr lang="en-US" sz="900">
                          <a:latin typeface="Helvetica Neue"/>
                          <a:ea typeface="Helvetica Neue"/>
                          <a:cs typeface="Helvetica Neue"/>
                          <a:sym typeface="Helvetica Neue"/>
                        </a:rPr>
                        <a:t>Analizaremos la diversificación de activos, sectores y zonas geográficas en tu portafolio personal según tu perfil y objetivo como inversionista. </a:t>
                      </a:r>
                      <a:endParaRPr sz="9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marR="0" rtl="0" algn="l">
                        <a:lnSpc>
                          <a:spcPct val="115000"/>
                        </a:lnSpc>
                        <a:spcBef>
                          <a:spcPts val="0"/>
                        </a:spcBef>
                        <a:spcAft>
                          <a:spcPts val="0"/>
                        </a:spcAft>
                        <a:buNone/>
                      </a:pPr>
                      <a:r>
                        <a:rPr lang="en-US" sz="900">
                          <a:latin typeface="Helvetica Neue"/>
                          <a:ea typeface="Helvetica Neue"/>
                          <a:cs typeface="Helvetica Neue"/>
                          <a:sym typeface="Helvetica Neue"/>
                        </a:rPr>
                        <a:t>Envíanos un mensaje para coordinar una cita con uno de nuestros asesores.</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92" name="Google Shape;392;p35"/>
          <p:cNvGrpSpPr/>
          <p:nvPr/>
        </p:nvGrpSpPr>
        <p:grpSpPr>
          <a:xfrm>
            <a:off x="-2779" y="5059872"/>
            <a:ext cx="9149644" cy="83700"/>
            <a:chOff x="0" y="0"/>
            <a:chExt cx="9149644" cy="83700"/>
          </a:xfrm>
        </p:grpSpPr>
        <p:sp>
          <p:nvSpPr>
            <p:cNvPr id="393" name="Google Shape;393;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4" name="Google Shape;394;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5" name="Google Shape;395;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6" name="Google Shape;396;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7" name="Google Shape;397;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98" name="Google Shape;398;p3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99" name="Google Shape;399;p3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TÍTULO:</a:t>
            </a:r>
            <a:r>
              <a:rPr lang="en-US"/>
              <a:t> Activos para las carteras de nuestros clientes</a:t>
            </a:r>
            <a:endParaRPr/>
          </a:p>
          <a:p>
            <a:pPr indent="0" lvl="0" marL="0" rtl="0" algn="l">
              <a:spcBef>
                <a:spcPts val="0"/>
              </a:spcBef>
              <a:spcAft>
                <a:spcPts val="0"/>
              </a:spcAft>
              <a:buNone/>
            </a:pPr>
            <a:r>
              <a:rPr lang="en-US"/>
              <a:t>FOTO: asesor</a:t>
            </a:r>
            <a:endParaRPr/>
          </a:p>
        </p:txBody>
      </p:sp>
      <p:sp>
        <p:nvSpPr>
          <p:cNvPr id="400" name="Google Shape;400;p35"/>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401" name="Google Shape;401;p35"/>
          <p:cNvPicPr preferRelativeResize="0"/>
          <p:nvPr/>
        </p:nvPicPr>
        <p:blipFill>
          <a:blip r:embed="rId15">
            <a:alphaModFix/>
          </a:blip>
          <a:stretch>
            <a:fillRect/>
          </a:stretch>
        </p:blipFill>
        <p:spPr>
          <a:xfrm>
            <a:off x="4817425" y="474263"/>
            <a:ext cx="3504924" cy="35049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graphicFrame>
        <p:nvGraphicFramePr>
          <p:cNvPr id="406" name="Google Shape;406;p36"/>
          <p:cNvGraphicFramePr/>
          <p:nvPr/>
        </p:nvGraphicFramePr>
        <p:xfrm>
          <a:off x="405475" y="216925"/>
          <a:ext cx="3000000" cy="3000000"/>
        </p:xfrm>
        <a:graphic>
          <a:graphicData uri="http://schemas.openxmlformats.org/drawingml/2006/table">
            <a:tbl>
              <a:tblPr>
                <a:noFill/>
                <a:tableStyleId>{EA1C4F6E-D3C3-42AB-B5FC-8B2FBE359B3E}</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Jueves</a:t>
                      </a:r>
                      <a:r>
                        <a:rPr b="1" lang="en-US"/>
                        <a:t> 30</a:t>
                      </a:r>
                      <a:r>
                        <a:rPr b="1" lang="en-US"/>
                        <a:t> de Junio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700">
                          <a:highlight>
                            <a:srgbClr val="FFFFFF"/>
                          </a:highlight>
                        </a:rPr>
                        <a:t>KNG International Advisors te apoya con herramientas muy útiles para ayudarte a planificar tu vida financiera a mediano y largo plazo. </a:t>
                      </a:r>
                      <a:endParaRPr sz="700">
                        <a:highlight>
                          <a:srgbClr val="FFFFFF"/>
                        </a:highlight>
                      </a:endParaRPr>
                    </a:p>
                    <a:p>
                      <a:pPr indent="0" lvl="0" marL="0" rtl="0" algn="l">
                        <a:lnSpc>
                          <a:spcPct val="115000"/>
                        </a:lnSpc>
                        <a:spcBef>
                          <a:spcPts val="0"/>
                        </a:spcBef>
                        <a:spcAft>
                          <a:spcPts val="0"/>
                        </a:spcAft>
                        <a:buNone/>
                      </a:pPr>
                      <a:r>
                        <a:t/>
                      </a:r>
                      <a:endParaRPr sz="700">
                        <a:highlight>
                          <a:srgbClr val="FFFFFF"/>
                        </a:highlight>
                      </a:endParaRPr>
                    </a:p>
                    <a:p>
                      <a:pPr indent="0" lvl="0" marL="0" rtl="0" algn="l">
                        <a:lnSpc>
                          <a:spcPct val="115000"/>
                        </a:lnSpc>
                        <a:spcBef>
                          <a:spcPts val="0"/>
                        </a:spcBef>
                        <a:spcAft>
                          <a:spcPts val="0"/>
                        </a:spcAft>
                        <a:buNone/>
                      </a:pPr>
                      <a:r>
                        <a:rPr lang="en-US" sz="700">
                          <a:highlight>
                            <a:srgbClr val="FFFFFF"/>
                          </a:highlight>
                        </a:rPr>
                        <a:t>1.Calcula tu plan de retiro. ¿Estás aportando lo suficiente para un retiro digno?</a:t>
                      </a:r>
                      <a:endParaRPr sz="700">
                        <a:highlight>
                          <a:srgbClr val="FFFFFF"/>
                        </a:highlight>
                      </a:endParaRPr>
                    </a:p>
                    <a:p>
                      <a:pPr indent="0" lvl="0" marL="0" rtl="0" algn="l">
                        <a:lnSpc>
                          <a:spcPct val="115000"/>
                        </a:lnSpc>
                        <a:spcBef>
                          <a:spcPts val="0"/>
                        </a:spcBef>
                        <a:spcAft>
                          <a:spcPts val="0"/>
                        </a:spcAft>
                        <a:buNone/>
                      </a:pPr>
                      <a:r>
                        <a:t/>
                      </a:r>
                      <a:endParaRPr sz="700">
                        <a:highlight>
                          <a:srgbClr val="FFFFFF"/>
                        </a:highlight>
                      </a:endParaRPr>
                    </a:p>
                    <a:p>
                      <a:pPr indent="0" lvl="0" marL="0" rtl="0" algn="l">
                        <a:lnSpc>
                          <a:spcPct val="115000"/>
                        </a:lnSpc>
                        <a:spcBef>
                          <a:spcPts val="0"/>
                        </a:spcBef>
                        <a:spcAft>
                          <a:spcPts val="0"/>
                        </a:spcAft>
                        <a:buNone/>
                      </a:pPr>
                      <a:r>
                        <a:rPr lang="en-US" sz="700">
                          <a:highlight>
                            <a:srgbClr val="FFFFFF"/>
                          </a:highlight>
                        </a:rPr>
                        <a:t>2.Proyecta el costo educativo de las escuelas y universidades de tus hijos. Prepárate para los gastos universitarios de tus hijos.</a:t>
                      </a:r>
                      <a:endParaRPr sz="700">
                        <a:highlight>
                          <a:srgbClr val="FFFFFF"/>
                        </a:highlight>
                      </a:endParaRPr>
                    </a:p>
                    <a:p>
                      <a:pPr indent="0" lvl="0" marL="0" rtl="0" algn="l">
                        <a:lnSpc>
                          <a:spcPct val="115000"/>
                        </a:lnSpc>
                        <a:spcBef>
                          <a:spcPts val="0"/>
                        </a:spcBef>
                        <a:spcAft>
                          <a:spcPts val="0"/>
                        </a:spcAft>
                        <a:buNone/>
                      </a:pPr>
                      <a:r>
                        <a:t/>
                      </a:r>
                      <a:endParaRPr sz="700">
                        <a:highlight>
                          <a:srgbClr val="FFFFFF"/>
                        </a:highlight>
                      </a:endParaRPr>
                    </a:p>
                    <a:p>
                      <a:pPr indent="0" lvl="0" marL="0" rtl="0" algn="l">
                        <a:lnSpc>
                          <a:spcPct val="115000"/>
                        </a:lnSpc>
                        <a:spcBef>
                          <a:spcPts val="0"/>
                        </a:spcBef>
                        <a:spcAft>
                          <a:spcPts val="0"/>
                        </a:spcAft>
                        <a:buNone/>
                      </a:pPr>
                      <a:r>
                        <a:rPr lang="en-US" sz="700">
                          <a:highlight>
                            <a:srgbClr val="FFFFFF"/>
                          </a:highlight>
                        </a:rPr>
                        <a:t>3.Crea una simulación de ingresos regulares sobre un capital de ahorro actual, usando los bonos corporativos de alto rendimiento. Pagan entre el 7% hasta el 12% anual en USD / GBP / EUR a plazos desde 24 meses.</a:t>
                      </a:r>
                      <a:endParaRPr sz="900">
                        <a:solidFill>
                          <a:srgbClr val="222222"/>
                        </a:solidFill>
                        <a:highlight>
                          <a:srgbClr val="FFFFFF"/>
                        </a:highlight>
                      </a:endParaRPr>
                    </a:p>
                    <a:p>
                      <a:pPr indent="0" lvl="0" marL="0" rtl="0" algn="l">
                        <a:lnSpc>
                          <a:spcPct val="115000"/>
                        </a:lnSpc>
                        <a:spcBef>
                          <a:spcPts val="0"/>
                        </a:spcBef>
                        <a:spcAft>
                          <a:spcPts val="0"/>
                        </a:spcAft>
                        <a:buNone/>
                      </a:pPr>
                      <a:r>
                        <a:t/>
                      </a:r>
                      <a:endParaRPr sz="700">
                        <a:highlight>
                          <a:srgbClr val="FFFFFF"/>
                        </a:highlight>
                      </a:endParaRPr>
                    </a:p>
                    <a:p>
                      <a:pPr indent="0" lvl="0" marL="0" rtl="0" algn="l">
                        <a:lnSpc>
                          <a:spcPct val="115000"/>
                        </a:lnSpc>
                        <a:spcBef>
                          <a:spcPts val="0"/>
                        </a:spcBef>
                        <a:spcAft>
                          <a:spcPts val="0"/>
                        </a:spcAft>
                        <a:buNone/>
                      </a:pPr>
                      <a:r>
                        <a:rPr lang="en-US" sz="700">
                          <a:highlight>
                            <a:srgbClr val="FFFFFF"/>
                          </a:highlight>
                        </a:rPr>
                        <a:t>Entra a nuestra página web y úsalas a tu conveniencia. Visita 👉 kngadvisors.co.uk</a:t>
                      </a:r>
                      <a:endParaRPr sz="700">
                        <a:highlight>
                          <a:srgbClr val="FFFFFF"/>
                        </a:highlight>
                      </a:endParaRPr>
                    </a:p>
                    <a:p>
                      <a:pPr indent="0" lvl="0" marL="0" rtl="0" algn="l">
                        <a:lnSpc>
                          <a:spcPct val="115000"/>
                        </a:lnSpc>
                        <a:spcBef>
                          <a:spcPts val="0"/>
                        </a:spcBef>
                        <a:spcAft>
                          <a:spcPts val="0"/>
                        </a:spcAft>
                        <a:buNone/>
                      </a:pPr>
                      <a:r>
                        <a:t/>
                      </a:r>
                      <a:endParaRPr sz="700">
                        <a:highlight>
                          <a:srgbClr val="FFFFFF"/>
                        </a:highlight>
                      </a:endParaRPr>
                    </a:p>
                    <a:p>
                      <a:pPr indent="0" lvl="0" marL="0" rtl="0" algn="l">
                        <a:lnSpc>
                          <a:spcPct val="115000"/>
                        </a:lnSpc>
                        <a:spcBef>
                          <a:spcPts val="0"/>
                        </a:spcBef>
                        <a:spcAft>
                          <a:spcPts val="0"/>
                        </a:spcAft>
                        <a:buNone/>
                      </a:pPr>
                      <a:r>
                        <a:rPr lang="en-US" sz="700">
                          <a:highlight>
                            <a:srgbClr val="FFFFFF"/>
                          </a:highlight>
                        </a:rPr>
                        <a:t>También puedes encontrar el link dentro de nuestros perfil.</a:t>
                      </a:r>
                      <a:endParaRPr sz="7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07" name="Google Shape;407;p36"/>
          <p:cNvGrpSpPr/>
          <p:nvPr/>
        </p:nvGrpSpPr>
        <p:grpSpPr>
          <a:xfrm>
            <a:off x="-2779" y="5059872"/>
            <a:ext cx="9149644" cy="83700"/>
            <a:chOff x="0" y="0"/>
            <a:chExt cx="9149644" cy="83700"/>
          </a:xfrm>
        </p:grpSpPr>
        <p:sp>
          <p:nvSpPr>
            <p:cNvPr id="408" name="Google Shape;408;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9" name="Google Shape;409;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0" name="Google Shape;410;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1" name="Google Shape;411;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2" name="Google Shape;412;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13" name="Google Shape;413;p3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14" name="Google Shape;414;p36"/>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415" name="Google Shape;415;p3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TEXTO:¿Ya conoces nuestros simuladores? </a:t>
            </a:r>
            <a:endParaRPr/>
          </a:p>
          <a:p>
            <a:pPr indent="0" lvl="0" marL="0" rtl="0" algn="l">
              <a:spcBef>
                <a:spcPts val="0"/>
              </a:spcBef>
              <a:spcAft>
                <a:spcPts val="0"/>
              </a:spcAft>
              <a:buNone/>
            </a:pPr>
            <a:r>
              <a:rPr lang="en-US"/>
              <a:t>ILUSTRACIÓN: Persona mostrando un cuadro con los nombres de simuladores</a:t>
            </a:r>
            <a:endParaRPr/>
          </a:p>
          <a:p>
            <a:pPr indent="0" lvl="0" marL="0" rtl="0" algn="l">
              <a:spcBef>
                <a:spcPts val="0"/>
              </a:spcBef>
              <a:spcAft>
                <a:spcPts val="0"/>
              </a:spcAft>
              <a:buNone/>
            </a:pPr>
            <a:r>
              <a:rPr lang="en-US"/>
              <a:t>(Simulador de pago de cupones de interés fijo, Calculadora de fondos educativos, Calculadora de fondos de retiro)</a:t>
            </a:r>
            <a:endParaRPr/>
          </a:p>
        </p:txBody>
      </p:sp>
      <p:pic>
        <p:nvPicPr>
          <p:cNvPr id="416" name="Google Shape;416;p36"/>
          <p:cNvPicPr preferRelativeResize="0"/>
          <p:nvPr/>
        </p:nvPicPr>
        <p:blipFill>
          <a:blip r:embed="rId15">
            <a:alphaModFix/>
          </a:blip>
          <a:stretch>
            <a:fillRect/>
          </a:stretch>
        </p:blipFill>
        <p:spPr>
          <a:xfrm>
            <a:off x="4813500" y="465600"/>
            <a:ext cx="3526401" cy="35264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aphicFrame>
        <p:nvGraphicFramePr>
          <p:cNvPr id="104" name="Google Shape;104;p16"/>
          <p:cNvGraphicFramePr/>
          <p:nvPr/>
        </p:nvGraphicFramePr>
        <p:xfrm>
          <a:off x="401450" y="395062"/>
          <a:ext cx="3000000" cy="3000000"/>
        </p:xfrm>
        <a:graphic>
          <a:graphicData uri="http://schemas.openxmlformats.org/drawingml/2006/table">
            <a:tbl>
              <a:tblPr>
                <a:noFill/>
                <a:tableStyleId>{EA1C4F6E-D3C3-42AB-B5FC-8B2FBE359B3E}</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Jueves 02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20000"/>
                        </a:lnSpc>
                        <a:spcBef>
                          <a:spcPts val="200"/>
                        </a:spcBef>
                        <a:spcAft>
                          <a:spcPts val="0"/>
                        </a:spcAft>
                        <a:buNone/>
                      </a:pPr>
                      <a:r>
                        <a:rPr lang="en-US" sz="850">
                          <a:solidFill>
                            <a:srgbClr val="3D3D3D"/>
                          </a:solidFill>
                          <a:highlight>
                            <a:srgbClr val="FFFFFF"/>
                          </a:highlight>
                        </a:rPr>
                        <a:t>Mándanos mensaje para recibir una asesoría gratuita, te guiamos para escoger el mejor portafolio de inversión de acuerdo a tus necesidades financieras futuras. Evitando cualquier tipo de inversión que no vaya acorde a tu perfil de inversionista.</a:t>
                      </a:r>
                      <a:endParaRPr sz="850">
                        <a:solidFill>
                          <a:srgbClr val="3D3D3D"/>
                        </a:solidFill>
                        <a:highlight>
                          <a:srgbClr val="FFFFFF"/>
                        </a:highlight>
                      </a:endParaRPr>
                    </a:p>
                    <a:p>
                      <a:pPr indent="0" lvl="0" marL="0" rtl="0" algn="l">
                        <a:lnSpc>
                          <a:spcPct val="120000"/>
                        </a:lnSpc>
                        <a:spcBef>
                          <a:spcPts val="4500"/>
                        </a:spcBef>
                        <a:spcAft>
                          <a:spcPts val="450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05" name="Google Shape;105;p16"/>
          <p:cNvGrpSpPr/>
          <p:nvPr/>
        </p:nvGrpSpPr>
        <p:grpSpPr>
          <a:xfrm>
            <a:off x="-2779" y="5059872"/>
            <a:ext cx="9149644" cy="83700"/>
            <a:chOff x="0" y="0"/>
            <a:chExt cx="9149644" cy="83700"/>
          </a:xfrm>
        </p:grpSpPr>
        <p:sp>
          <p:nvSpPr>
            <p:cNvPr id="106" name="Google Shape;106;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7" name="Google Shape;107;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8" name="Google Shape;108;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9" name="Google Shape;109;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0" name="Google Shape;110;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11" name="Google Shape;111;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12" name="Google Shape;112;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TEXTO: ¿Sabes cómo escoger el mejor plan de retiro?</a:t>
            </a:r>
            <a:endParaRPr/>
          </a:p>
          <a:p>
            <a:pPr indent="0" lvl="0" marL="0" rtl="0" algn="l">
              <a:spcBef>
                <a:spcPts val="0"/>
              </a:spcBef>
              <a:spcAft>
                <a:spcPts val="0"/>
              </a:spcAft>
              <a:buNone/>
            </a:pPr>
            <a:r>
              <a:rPr lang="en-US"/>
              <a:t>FOTO: plan de retiro</a:t>
            </a:r>
            <a:endParaRPr/>
          </a:p>
        </p:txBody>
      </p:sp>
      <p:sp>
        <p:nvSpPr>
          <p:cNvPr id="113" name="Google Shape;113;p1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14" name="Google Shape;114;p16"/>
          <p:cNvPicPr preferRelativeResize="0"/>
          <p:nvPr/>
        </p:nvPicPr>
        <p:blipFill>
          <a:blip r:embed="rId15">
            <a:alphaModFix/>
          </a:blip>
          <a:stretch>
            <a:fillRect/>
          </a:stretch>
        </p:blipFill>
        <p:spPr>
          <a:xfrm>
            <a:off x="4800350" y="442025"/>
            <a:ext cx="3615000" cy="3615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graphicFrame>
        <p:nvGraphicFramePr>
          <p:cNvPr id="119" name="Google Shape;119;p17"/>
          <p:cNvGraphicFramePr/>
          <p:nvPr/>
        </p:nvGraphicFramePr>
        <p:xfrm>
          <a:off x="405475" y="178550"/>
          <a:ext cx="3000000" cy="3000000"/>
        </p:xfrm>
        <a:graphic>
          <a:graphicData uri="http://schemas.openxmlformats.org/drawingml/2006/table">
            <a:tbl>
              <a:tblPr>
                <a:noFill/>
                <a:tableStyleId>{EA1C4F6E-D3C3-42AB-B5FC-8B2FBE359B3E}</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Sábado 04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Sabemos lo importante que es la educación de nuestros hijos, sin duda, uno de los mejores regalos que les podemos brindar.</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Por eso hemos creado una herramienta útil para proyectar futuros costos de honorarios y vivienda para saber cómo iniciar a planificarlo desde hoy.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Experimenta con nuestra Calculadora de Fondos Educativos,</a:t>
                      </a:r>
                      <a:r>
                        <a:rPr lang="en-US" sz="800"/>
                        <a:t> entra a nuestra página web.</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Entra a nuestro perfil de instagram y encuentra el link.</a:t>
                      </a:r>
                      <a:endParaRPr sz="800"/>
                    </a:p>
                    <a:p>
                      <a:pPr indent="0" lvl="0" marL="0" rtl="0" algn="l">
                        <a:lnSpc>
                          <a:spcPct val="115000"/>
                        </a:lnSpc>
                        <a:spcBef>
                          <a:spcPts val="0"/>
                        </a:spcBef>
                        <a:spcAft>
                          <a:spcPts val="0"/>
                        </a:spcAft>
                        <a:buNone/>
                      </a:pPr>
                      <a:r>
                        <a:rPr lang="en-US" sz="800"/>
                        <a:t>O bien puedes visitar nuestra página web 👉 kngadvisors.co.uk</a:t>
                      </a:r>
                      <a:endParaRPr sz="1200">
                        <a:highlight>
                          <a:srgbClr val="FFFFFF"/>
                        </a:highlight>
                      </a:endParaRPr>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20" name="Google Shape;120;p17"/>
          <p:cNvGrpSpPr/>
          <p:nvPr/>
        </p:nvGrpSpPr>
        <p:grpSpPr>
          <a:xfrm>
            <a:off x="-2779" y="5059872"/>
            <a:ext cx="9149644" cy="83700"/>
            <a:chOff x="0" y="0"/>
            <a:chExt cx="9149644" cy="83700"/>
          </a:xfrm>
        </p:grpSpPr>
        <p:sp>
          <p:nvSpPr>
            <p:cNvPr id="121" name="Google Shape;121;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2" name="Google Shape;122;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3" name="Google Shape;123;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4" name="Google Shape;124;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5" name="Google Shape;125;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26" name="Google Shape;126;p1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27" name="Google Shape;127;p1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TÍTULO: Calculadora de fondos educativos</a:t>
            </a:r>
            <a:endParaRPr/>
          </a:p>
          <a:p>
            <a:pPr indent="0" lvl="0" marL="0" rtl="0" algn="l">
              <a:spcBef>
                <a:spcPts val="0"/>
              </a:spcBef>
              <a:spcAft>
                <a:spcPts val="0"/>
              </a:spcAft>
              <a:buNone/>
            </a:pPr>
            <a:r>
              <a:rPr lang="en-US"/>
              <a:t>ILUSTRACIÓN: PANTALLA CON SS</a:t>
            </a:r>
            <a:endParaRPr/>
          </a:p>
        </p:txBody>
      </p:sp>
      <p:sp>
        <p:nvSpPr>
          <p:cNvPr id="128" name="Google Shape;128;p1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129" name="Google Shape;129;p17"/>
          <p:cNvPicPr preferRelativeResize="0"/>
          <p:nvPr/>
        </p:nvPicPr>
        <p:blipFill>
          <a:blip r:embed="rId15">
            <a:alphaModFix/>
          </a:blip>
          <a:stretch>
            <a:fillRect/>
          </a:stretch>
        </p:blipFill>
        <p:spPr>
          <a:xfrm>
            <a:off x="4833388" y="438600"/>
            <a:ext cx="3486623" cy="348662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aphicFrame>
        <p:nvGraphicFramePr>
          <p:cNvPr id="134" name="Google Shape;134;p18"/>
          <p:cNvGraphicFramePr/>
          <p:nvPr/>
        </p:nvGraphicFramePr>
        <p:xfrm>
          <a:off x="401450" y="439312"/>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Domingo 05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Conoce nuestro proceso para realizar una asesoría patrimonial.</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Antes de ofrecer propuestas financieras, nos gusta conocer a nuestros clientes para ayudarlos a crear objetivos financieros factibles y guiarlos mano a mano para lograrlos en los siguientes años</a:t>
                      </a:r>
                      <a:r>
                        <a:rPr lang="en-US" sz="1100">
                          <a:solidFill>
                            <a:srgbClr val="222222"/>
                          </a:solidFill>
                          <a:highlight>
                            <a:srgbClr val="FFFFFF"/>
                          </a:highlight>
                        </a:rPr>
                        <a:t>. </a:t>
                      </a:r>
                      <a:endParaRPr sz="1100">
                        <a:solidFill>
                          <a:srgbClr val="222222"/>
                        </a:solidFill>
                        <a:highlight>
                          <a:srgbClr val="FFFFFF"/>
                        </a:highlight>
                      </a:endParaRPr>
                    </a:p>
                    <a:p>
                      <a:pPr indent="0" lvl="0" marL="0" rtl="0" algn="l">
                        <a:lnSpc>
                          <a:spcPct val="115000"/>
                        </a:lnSpc>
                        <a:spcBef>
                          <a:spcPts val="0"/>
                        </a:spcBef>
                        <a:spcAft>
                          <a:spcPts val="0"/>
                        </a:spcAft>
                        <a:buNone/>
                      </a:pPr>
                      <a:r>
                        <a:t/>
                      </a:r>
                      <a:endParaRPr sz="1100">
                        <a:solidFill>
                          <a:srgbClr val="222222"/>
                        </a:solidFill>
                        <a:highlight>
                          <a:srgbClr val="FFFFFF"/>
                        </a:highlight>
                      </a:endParaRPr>
                    </a:p>
                    <a:p>
                      <a:pPr indent="0" lvl="0" marL="0" rtl="0" algn="l">
                        <a:lnSpc>
                          <a:spcPct val="115000"/>
                        </a:lnSpc>
                        <a:spcBef>
                          <a:spcPts val="0"/>
                        </a:spcBef>
                        <a:spcAft>
                          <a:spcPts val="0"/>
                        </a:spcAft>
                        <a:buNone/>
                      </a:pPr>
                      <a:r>
                        <a:rPr lang="en-US" sz="900">
                          <a:highlight>
                            <a:srgbClr val="FFFFFF"/>
                          </a:highlight>
                        </a:rPr>
                        <a:t>Puedes ingresar a la página web o a nuestro canal de youtube.</a:t>
                      </a:r>
                      <a:endParaRPr sz="1100">
                        <a:solidFill>
                          <a:srgbClr val="222222"/>
                        </a:solidFill>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35" name="Google Shape;135;p18"/>
          <p:cNvGrpSpPr/>
          <p:nvPr/>
        </p:nvGrpSpPr>
        <p:grpSpPr>
          <a:xfrm>
            <a:off x="-2779" y="5059872"/>
            <a:ext cx="9149644" cy="83700"/>
            <a:chOff x="0" y="0"/>
            <a:chExt cx="9149644" cy="83700"/>
          </a:xfrm>
        </p:grpSpPr>
        <p:sp>
          <p:nvSpPr>
            <p:cNvPr id="136" name="Google Shape;136;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7" name="Google Shape;137;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8" name="Google Shape;138;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9" name="Google Shape;139;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0" name="Google Shape;140;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1" name="Google Shape;141;p1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42" name="Google Shape;142;p18"/>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Nuestro proceso de trabajo</a:t>
            </a:r>
            <a:endParaRPr/>
          </a:p>
          <a:p>
            <a:pPr indent="0" lvl="0" marL="0" rtl="0" algn="l">
              <a:spcBef>
                <a:spcPts val="0"/>
              </a:spcBef>
              <a:spcAft>
                <a:spcPts val="0"/>
              </a:spcAft>
              <a:buNone/>
            </a:pPr>
            <a:r>
              <a:rPr lang="en-US"/>
              <a:t>FOTO: Mockup ss</a:t>
            </a:r>
            <a:endParaRPr/>
          </a:p>
        </p:txBody>
      </p:sp>
      <p:sp>
        <p:nvSpPr>
          <p:cNvPr id="143" name="Google Shape;143;p1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144" name="Google Shape;144;p18"/>
          <p:cNvPicPr preferRelativeResize="0"/>
          <p:nvPr/>
        </p:nvPicPr>
        <p:blipFill>
          <a:blip r:embed="rId15">
            <a:alphaModFix/>
          </a:blip>
          <a:stretch>
            <a:fillRect/>
          </a:stretch>
        </p:blipFill>
        <p:spPr>
          <a:xfrm>
            <a:off x="4800350" y="511738"/>
            <a:ext cx="3504924" cy="35049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9"/>
          <p:cNvSpPr/>
          <p:nvPr/>
        </p:nvSpPr>
        <p:spPr>
          <a:xfrm>
            <a:off x="4364150" y="459575"/>
            <a:ext cx="2148600" cy="397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¿En qué tema te sientes perdido?</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150" name="Google Shape;150;p19"/>
          <p:cNvPicPr preferRelativeResize="0"/>
          <p:nvPr/>
        </p:nvPicPr>
        <p:blipFill>
          <a:blip r:embed="rId3">
            <a:alphaModFix/>
          </a:blip>
          <a:stretch>
            <a:fillRect/>
          </a:stretch>
        </p:blipFill>
        <p:spPr>
          <a:xfrm>
            <a:off x="4276498" y="459576"/>
            <a:ext cx="2236262" cy="3975600"/>
          </a:xfrm>
          <a:prstGeom prst="rect">
            <a:avLst/>
          </a:prstGeom>
          <a:noFill/>
          <a:ln>
            <a:noFill/>
          </a:ln>
        </p:spPr>
      </p:pic>
      <p:grpSp>
        <p:nvGrpSpPr>
          <p:cNvPr id="151" name="Google Shape;151;p19"/>
          <p:cNvGrpSpPr/>
          <p:nvPr/>
        </p:nvGrpSpPr>
        <p:grpSpPr>
          <a:xfrm>
            <a:off x="-2779" y="5059872"/>
            <a:ext cx="9149644" cy="83700"/>
            <a:chOff x="0" y="0"/>
            <a:chExt cx="9149644" cy="83700"/>
          </a:xfrm>
        </p:grpSpPr>
        <p:sp>
          <p:nvSpPr>
            <p:cNvPr id="152" name="Google Shape;152;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3" name="Google Shape;153;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4" name="Google Shape;154;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5" name="Google Shape;155;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6" name="Google Shape;156;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57" name="Google Shape;157;p19"/>
          <p:cNvGraphicFramePr/>
          <p:nvPr/>
        </p:nvGraphicFramePr>
        <p:xfrm>
          <a:off x="401450" y="776300"/>
          <a:ext cx="3000000" cy="3000000"/>
        </p:xfrm>
        <a:graphic>
          <a:graphicData uri="http://schemas.openxmlformats.org/drawingml/2006/table">
            <a:tbl>
              <a:tblPr>
                <a:noFill/>
                <a:tableStyleId>{EA1C4F6E-D3C3-42AB-B5FC-8B2FBE359B3E}</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07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58" name="Google Shape;158;p19"/>
          <p:cNvPicPr preferRelativeResize="0"/>
          <p:nvPr/>
        </p:nvPicPr>
        <p:blipFill rotWithShape="1">
          <a:blip r:embed="rId4">
            <a:alphaModFix/>
          </a:blip>
          <a:srcRect b="0" l="0" r="0" t="0"/>
          <a:stretch/>
        </p:blipFill>
        <p:spPr>
          <a:xfrm>
            <a:off x="8073100" y="4727525"/>
            <a:ext cx="934934" cy="236515"/>
          </a:xfrm>
          <a:prstGeom prst="rect">
            <a:avLst/>
          </a:prstGeom>
          <a:noFill/>
          <a:ln>
            <a:noFill/>
          </a:ln>
        </p:spPr>
      </p:pic>
      <p:sp>
        <p:nvSpPr>
          <p:cNvPr id="159" name="Google Shape;159;p19"/>
          <p:cNvSpPr/>
          <p:nvPr/>
        </p:nvSpPr>
        <p:spPr>
          <a:xfrm>
            <a:off x="4553750" y="1868776"/>
            <a:ext cx="1769400" cy="16494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*Sticker de cuestionario</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AutoNum type="alphaUcParenR"/>
            </a:pPr>
            <a:r>
              <a:rPr lang="en-US" sz="1100"/>
              <a:t>Seguros</a:t>
            </a:r>
            <a:endParaRPr sz="1100"/>
          </a:p>
          <a:p>
            <a:pPr indent="-298450" lvl="0" marL="457200" rtl="0" algn="l">
              <a:spcBef>
                <a:spcPts val="0"/>
              </a:spcBef>
              <a:spcAft>
                <a:spcPts val="0"/>
              </a:spcAft>
              <a:buSzPts val="1100"/>
              <a:buAutoNum type="alphaUcParenR"/>
            </a:pPr>
            <a:r>
              <a:rPr lang="en-US" sz="1100"/>
              <a:t>Inversiones</a:t>
            </a:r>
            <a:endParaRPr sz="1100"/>
          </a:p>
          <a:p>
            <a:pPr indent="-298450" lvl="0" marL="457200" rtl="0" algn="l">
              <a:spcBef>
                <a:spcPts val="0"/>
              </a:spcBef>
              <a:spcAft>
                <a:spcPts val="0"/>
              </a:spcAft>
              <a:buSzPts val="1100"/>
              <a:buAutoNum type="alphaUcParenR"/>
            </a:pPr>
            <a:r>
              <a:rPr lang="en-US" sz="1100"/>
              <a:t>Retiro</a:t>
            </a:r>
            <a:endParaRPr sz="1100"/>
          </a:p>
          <a:p>
            <a:pPr indent="-298450" lvl="0" marL="457200" rtl="0" algn="l">
              <a:spcBef>
                <a:spcPts val="0"/>
              </a:spcBef>
              <a:spcAft>
                <a:spcPts val="0"/>
              </a:spcAft>
              <a:buSzPts val="1100"/>
              <a:buAutoNum type="alphaUcParenR"/>
            </a:pPr>
            <a:r>
              <a:rPr lang="en-US" sz="1100"/>
              <a:t>Ahorro</a:t>
            </a:r>
            <a:endParaRPr sz="1100"/>
          </a:p>
        </p:txBody>
      </p:sp>
      <p:sp>
        <p:nvSpPr>
          <p:cNvPr id="160" name="Google Shape;160;p19"/>
          <p:cNvSpPr/>
          <p:nvPr/>
        </p:nvSpPr>
        <p:spPr>
          <a:xfrm>
            <a:off x="6603877" y="459575"/>
            <a:ext cx="2148600" cy="397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Mándanos mensaje y recibe asesoría gratuita con profesionales</a:t>
            </a:r>
            <a:endParaRPr/>
          </a:p>
        </p:txBody>
      </p:sp>
      <p:pic>
        <p:nvPicPr>
          <p:cNvPr id="161" name="Google Shape;161;p19"/>
          <p:cNvPicPr preferRelativeResize="0"/>
          <p:nvPr/>
        </p:nvPicPr>
        <p:blipFill>
          <a:blip r:embed="rId5">
            <a:alphaModFix/>
          </a:blip>
          <a:stretch>
            <a:fillRect/>
          </a:stretch>
        </p:blipFill>
        <p:spPr>
          <a:xfrm>
            <a:off x="6560048" y="459576"/>
            <a:ext cx="2236262" cy="3975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graphicFrame>
        <p:nvGraphicFramePr>
          <p:cNvPr id="166" name="Google Shape;166;p20"/>
          <p:cNvGraphicFramePr/>
          <p:nvPr/>
        </p:nvGraphicFramePr>
        <p:xfrm>
          <a:off x="385800" y="165250"/>
          <a:ext cx="3000000" cy="3000000"/>
        </p:xfrm>
        <a:graphic>
          <a:graphicData uri="http://schemas.openxmlformats.org/drawingml/2006/table">
            <a:tbl>
              <a:tblPr>
                <a:noFill/>
                <a:tableStyleId>{EA1C4F6E-D3C3-42AB-B5FC-8B2FBE359B3E}</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Miércoles 08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spcBef>
                          <a:spcPts val="0"/>
                        </a:spcBef>
                        <a:spcAft>
                          <a:spcPts val="0"/>
                        </a:spcAft>
                        <a:buNone/>
                      </a:pPr>
                      <a:r>
                        <a:rPr lang="en-US" sz="800">
                          <a:solidFill>
                            <a:srgbClr val="222222"/>
                          </a:solidFill>
                          <a:highlight>
                            <a:srgbClr val="FFFFFF"/>
                          </a:highlight>
                        </a:rPr>
                        <a:t>El interés compuesto permite aumentar los ahorros a lo largo del tiempo en mayor medida que el interés simple, al aplicarse sobre la cuantía inicial más las ganancias que se van obteniendo con el tiempo.</a:t>
                      </a:r>
                      <a:endParaRPr sz="800">
                        <a:solidFill>
                          <a:srgbClr val="222222"/>
                        </a:solidFill>
                        <a:highlight>
                          <a:srgbClr val="FFFFFF"/>
                        </a:highlight>
                      </a:endParaRPr>
                    </a:p>
                    <a:p>
                      <a:pPr indent="0" lvl="0" marL="0" rtl="0" algn="l">
                        <a:spcBef>
                          <a:spcPts val="1100"/>
                        </a:spcBef>
                        <a:spcAft>
                          <a:spcPts val="0"/>
                        </a:spcAft>
                        <a:buNone/>
                      </a:pPr>
                      <a:r>
                        <a:rPr lang="en-US" sz="800">
                          <a:solidFill>
                            <a:srgbClr val="222222"/>
                          </a:solidFill>
                          <a:highlight>
                            <a:srgbClr val="FFFFFF"/>
                          </a:highlight>
                        </a:rPr>
                        <a:t>Existe una famosa regla, llamada la regla del 72, que demuestra el efecto del interés compuesto a lo largo del tiempo. Dicta que su dinero se duplicará aproximadamente en un periodo de años que se determina dividiendo 72 entre la cifra del interés devengado. Así, con un interés del 2%, se necesitan 72 entre 2, es decir, 36 años; con un interés del 4%, se necesitan 18 años, con uno del 6% bastan 12 años, 8% son 9 años, 10% son 7 años… y así sucesivamente. Esto demuestra que el efecto del interés compuesto, con el tiempo suficiente, puede ser importante para acumular un buen ahorro de cara a la jubilación. </a:t>
                      </a:r>
                      <a:endParaRPr sz="800">
                        <a:solidFill>
                          <a:srgbClr val="222222"/>
                        </a:solidFill>
                        <a:highlight>
                          <a:srgbClr val="FFFFFF"/>
                        </a:highlight>
                      </a:endParaRPr>
                    </a:p>
                    <a:p>
                      <a:pPr indent="0" lvl="0" marL="0" rtl="0" algn="l">
                        <a:spcBef>
                          <a:spcPts val="1100"/>
                        </a:spcBef>
                        <a:spcAft>
                          <a:spcPts val="0"/>
                        </a:spcAft>
                        <a:buNone/>
                      </a:pPr>
                      <a:r>
                        <a:rPr lang="en-US" sz="800">
                          <a:solidFill>
                            <a:srgbClr val="222222"/>
                          </a:solidFill>
                          <a:highlight>
                            <a:srgbClr val="FFFFFF"/>
                          </a:highlight>
                        </a:rPr>
                        <a:t>Te invitamos a r</a:t>
                      </a:r>
                      <a:r>
                        <a:rPr lang="en-US" sz="800">
                          <a:solidFill>
                            <a:srgbClr val="222222"/>
                          </a:solidFill>
                          <a:highlight>
                            <a:srgbClr val="FFFFFF"/>
                          </a:highlight>
                        </a:rPr>
                        <a:t>evisar nuestro inventario de inversiones en el portal donde encontrarás inversiones pagando fijo entre el 7% hasta el 12% anual. </a:t>
                      </a:r>
                      <a:endParaRPr sz="800">
                        <a:solidFill>
                          <a:srgbClr val="222222"/>
                        </a:solidFill>
                        <a:highlight>
                          <a:srgbClr val="FFFFFF"/>
                        </a:highlight>
                      </a:endParaRPr>
                    </a:p>
                    <a:p>
                      <a:pPr indent="0" lvl="0" marL="0" rtl="0" algn="l">
                        <a:spcBef>
                          <a:spcPts val="1100"/>
                        </a:spcBef>
                        <a:spcAft>
                          <a:spcPts val="1100"/>
                        </a:spcAft>
                        <a:buNone/>
                      </a:pPr>
                      <a:r>
                        <a:rPr lang="en-US" sz="600">
                          <a:solidFill>
                            <a:srgbClr val="6FA8DC"/>
                          </a:solidFill>
                          <a:highlight>
                            <a:srgbClr val="FFFFFF"/>
                          </a:highlight>
                          <a:latin typeface="Avenir"/>
                          <a:ea typeface="Avenir"/>
                          <a:cs typeface="Avenir"/>
                          <a:sym typeface="Avenir"/>
                        </a:rPr>
                        <a:t>#finanzas #segurodevida #inversiones #lifeinsurance </a:t>
                      </a:r>
                      <a:r>
                        <a:rPr lang="en-US" sz="6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67" name="Google Shape;167;p20"/>
          <p:cNvGrpSpPr/>
          <p:nvPr/>
        </p:nvGrpSpPr>
        <p:grpSpPr>
          <a:xfrm>
            <a:off x="-238076" y="5143497"/>
            <a:ext cx="9149644" cy="83700"/>
            <a:chOff x="0" y="0"/>
            <a:chExt cx="9149644" cy="83700"/>
          </a:xfrm>
        </p:grpSpPr>
        <p:sp>
          <p:nvSpPr>
            <p:cNvPr id="168" name="Google Shape;168;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9" name="Google Shape;169;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0" name="Google Shape;170;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1" name="Google Shape;171;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2" name="Google Shape;172;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73" name="Google Shape;173;p2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74" name="Google Shape;174;p20"/>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175" name="Google Shape;175;p20"/>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a:t>
            </a:r>
            <a:endParaRPr/>
          </a:p>
          <a:p>
            <a:pPr indent="0" lvl="0" marL="0" rtl="0" algn="l">
              <a:spcBef>
                <a:spcPts val="0"/>
              </a:spcBef>
              <a:spcAft>
                <a:spcPts val="0"/>
              </a:spcAft>
              <a:buNone/>
            </a:pPr>
            <a:r>
              <a:rPr lang="en-US"/>
              <a:t>TEXTO: El poder del crecimiento compuesto en inversiones a largo plazo</a:t>
            </a:r>
            <a:endParaRPr/>
          </a:p>
          <a:p>
            <a:pPr indent="0" lvl="0" marL="0" rtl="0" algn="l">
              <a:spcBef>
                <a:spcPts val="0"/>
              </a:spcBef>
              <a:spcAft>
                <a:spcPts val="0"/>
              </a:spcAft>
              <a:buNone/>
            </a:pPr>
            <a:r>
              <a:rPr lang="en-US"/>
              <a:t>FOTO: Mano con flecha stock</a:t>
            </a:r>
            <a:endParaRPr/>
          </a:p>
          <a:p>
            <a:pPr indent="0" lvl="0" marL="0" rtl="0" algn="l">
              <a:spcBef>
                <a:spcPts val="0"/>
              </a:spcBef>
              <a:spcAft>
                <a:spcPts val="0"/>
              </a:spcAft>
              <a:buNone/>
            </a:pPr>
            <a:r>
              <a:t/>
            </a:r>
            <a:endParaRPr/>
          </a:p>
        </p:txBody>
      </p:sp>
      <p:pic>
        <p:nvPicPr>
          <p:cNvPr id="176" name="Google Shape;176;p20"/>
          <p:cNvPicPr preferRelativeResize="0"/>
          <p:nvPr/>
        </p:nvPicPr>
        <p:blipFill>
          <a:blip r:embed="rId15">
            <a:alphaModFix/>
          </a:blip>
          <a:stretch>
            <a:fillRect/>
          </a:stretch>
        </p:blipFill>
        <p:spPr>
          <a:xfrm>
            <a:off x="4817475" y="540225"/>
            <a:ext cx="3504924" cy="35049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graphicFrame>
        <p:nvGraphicFramePr>
          <p:cNvPr id="181" name="Google Shape;181;p21"/>
          <p:cNvGraphicFramePr/>
          <p:nvPr/>
        </p:nvGraphicFramePr>
        <p:xfrm>
          <a:off x="401450" y="296487"/>
          <a:ext cx="3000000" cy="3000000"/>
        </p:xfrm>
        <a:graphic>
          <a:graphicData uri="http://schemas.openxmlformats.org/drawingml/2006/table">
            <a:tbl>
              <a:tblPr>
                <a:noFill/>
                <a:tableStyleId>{EA1C4F6E-D3C3-42AB-B5FC-8B2FBE359B3E}</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Jueves 09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50000"/>
                        </a:lnSpc>
                        <a:spcBef>
                          <a:spcPts val="300"/>
                        </a:spcBef>
                        <a:spcAft>
                          <a:spcPts val="0"/>
                        </a:spcAft>
                        <a:buNone/>
                      </a:pPr>
                      <a:r>
                        <a:rPr lang="en-US" sz="800"/>
                        <a:t>Una pensión tarda entre 30 y 40 años en crearse. La devaluación del peso mexicano y otras monedas de LATAM está impactando tu nivel de vida para el retiro a largo plazo.</a:t>
                      </a:r>
                      <a:endParaRPr sz="800"/>
                    </a:p>
                    <a:p>
                      <a:pPr indent="0" lvl="0" marL="0" rtl="0" algn="l">
                        <a:lnSpc>
                          <a:spcPct val="150000"/>
                        </a:lnSpc>
                        <a:spcBef>
                          <a:spcPts val="900"/>
                        </a:spcBef>
                        <a:spcAft>
                          <a:spcPts val="0"/>
                        </a:spcAft>
                        <a:buNone/>
                      </a:pPr>
                      <a:r>
                        <a:rPr lang="en-US" sz="800"/>
                        <a:t>No dejes que estas decisiones te afecten en un futuro, crea tu patrimonio en monedas fuertes.</a:t>
                      </a:r>
                      <a:endParaRPr sz="800"/>
                    </a:p>
                    <a:p>
                      <a:pPr indent="0" lvl="0" marL="0" rtl="0" algn="l">
                        <a:lnSpc>
                          <a:spcPct val="150000"/>
                        </a:lnSpc>
                        <a:spcBef>
                          <a:spcPts val="900"/>
                        </a:spcBef>
                        <a:spcAft>
                          <a:spcPts val="0"/>
                        </a:spcAft>
                        <a:buNone/>
                      </a:pPr>
                      <a:r>
                        <a:rPr lang="en-US" sz="800"/>
                        <a:t>Mándanos mensaje y obtén una asesoría gratuita.</a:t>
                      </a:r>
                      <a:endParaRPr sz="800"/>
                    </a:p>
                    <a:p>
                      <a:pPr indent="0" lvl="0" marL="0" rtl="0" algn="l">
                        <a:lnSpc>
                          <a:spcPct val="115000"/>
                        </a:lnSpc>
                        <a:spcBef>
                          <a:spcPts val="900"/>
                        </a:spcBef>
                        <a:spcAft>
                          <a:spcPts val="0"/>
                        </a:spcAft>
                        <a:buNone/>
                      </a:pPr>
                      <a:r>
                        <a:t/>
                      </a:r>
                      <a:endParaRPr sz="10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82" name="Google Shape;182;p21"/>
          <p:cNvGrpSpPr/>
          <p:nvPr/>
        </p:nvGrpSpPr>
        <p:grpSpPr>
          <a:xfrm>
            <a:off x="-2779" y="5059872"/>
            <a:ext cx="9149644" cy="83700"/>
            <a:chOff x="0" y="0"/>
            <a:chExt cx="9149644" cy="83700"/>
          </a:xfrm>
        </p:grpSpPr>
        <p:sp>
          <p:nvSpPr>
            <p:cNvPr id="183" name="Google Shape;183;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4" name="Google Shape;184;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5" name="Google Shape;185;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6" name="Google Shape;186;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7" name="Google Shape;187;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88" name="Google Shape;188;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89" name="Google Shape;189;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AZUL</a:t>
            </a:r>
            <a:endParaRPr/>
          </a:p>
          <a:p>
            <a:pPr indent="0" lvl="0" marL="0" rtl="0" algn="l">
              <a:spcBef>
                <a:spcPts val="0"/>
              </a:spcBef>
              <a:spcAft>
                <a:spcPts val="0"/>
              </a:spcAft>
              <a:buNone/>
            </a:pPr>
            <a:r>
              <a:rPr lang="en-US"/>
              <a:t>TEXTO: Crea tu patrimonio en moneda fuerte</a:t>
            </a:r>
            <a:endParaRPr/>
          </a:p>
          <a:p>
            <a:pPr indent="0" lvl="0" marL="0" rtl="0" algn="l">
              <a:spcBef>
                <a:spcPts val="0"/>
              </a:spcBef>
              <a:spcAft>
                <a:spcPts val="0"/>
              </a:spcAft>
              <a:buNone/>
            </a:pPr>
            <a:r>
              <a:rPr lang="en-US"/>
              <a:t>ILUSTRACIÓN: persona con dinero</a:t>
            </a:r>
            <a:endParaRPr/>
          </a:p>
          <a:p>
            <a:pPr indent="0" lvl="0" marL="0" rtl="0" algn="l">
              <a:spcBef>
                <a:spcPts val="0"/>
              </a:spcBef>
              <a:spcAft>
                <a:spcPts val="0"/>
              </a:spcAft>
              <a:buNone/>
            </a:pPr>
            <a:r>
              <a:t/>
            </a:r>
            <a:endParaRPr/>
          </a:p>
        </p:txBody>
      </p:sp>
      <p:sp>
        <p:nvSpPr>
          <p:cNvPr id="190" name="Google Shape;190;p2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91" name="Google Shape;191;p21"/>
          <p:cNvPicPr preferRelativeResize="0"/>
          <p:nvPr/>
        </p:nvPicPr>
        <p:blipFill>
          <a:blip r:embed="rId15">
            <a:alphaModFix/>
          </a:blip>
          <a:stretch>
            <a:fillRect/>
          </a:stretch>
        </p:blipFill>
        <p:spPr>
          <a:xfrm>
            <a:off x="4800350" y="442875"/>
            <a:ext cx="3504924" cy="35049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graphicFrame>
        <p:nvGraphicFramePr>
          <p:cNvPr id="196" name="Google Shape;196;p22"/>
          <p:cNvGraphicFramePr/>
          <p:nvPr/>
        </p:nvGraphicFramePr>
        <p:xfrm>
          <a:off x="405475" y="178550"/>
          <a:ext cx="3000000" cy="3000000"/>
        </p:xfrm>
        <a:graphic>
          <a:graphicData uri="http://schemas.openxmlformats.org/drawingml/2006/table">
            <a:tbl>
              <a:tblPr>
                <a:noFill/>
                <a:tableStyleId>{EA1C4F6E-D3C3-42AB-B5FC-8B2FBE359B3E}</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Sábado 11 de Junio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¿Ya conoces nuestras 3 opciones de simuladores?</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Entra a nuestro perfil y encuentra el link.</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O bien puedes visitar nuestra página web </a:t>
                      </a:r>
                      <a:r>
                        <a:rPr lang="en-US" sz="900">
                          <a:latin typeface="Helvetica Neue"/>
                          <a:ea typeface="Helvetica Neue"/>
                          <a:cs typeface="Helvetica Neue"/>
                          <a:sym typeface="Helvetica Neue"/>
                        </a:rPr>
                        <a:t>👉 kngadvisors.co.uk</a:t>
                      </a:r>
                      <a:endParaRPr sz="12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97" name="Google Shape;197;p22"/>
          <p:cNvGrpSpPr/>
          <p:nvPr/>
        </p:nvGrpSpPr>
        <p:grpSpPr>
          <a:xfrm>
            <a:off x="-2779" y="5059872"/>
            <a:ext cx="9149644" cy="83700"/>
            <a:chOff x="0" y="0"/>
            <a:chExt cx="9149644" cy="83700"/>
          </a:xfrm>
        </p:grpSpPr>
        <p:sp>
          <p:nvSpPr>
            <p:cNvPr id="198" name="Google Shape;198;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9" name="Google Shape;199;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0" name="Google Shape;200;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1" name="Google Shape;201;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2" name="Google Shape;202;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03" name="Google Shape;203;p2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04" name="Google Shape;204;p2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205" name="Google Shape;205;p2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TEXTO: -</a:t>
            </a:r>
            <a:endParaRPr/>
          </a:p>
          <a:p>
            <a:pPr indent="0" lvl="0" marL="0" rtl="0" algn="l">
              <a:spcBef>
                <a:spcPts val="0"/>
              </a:spcBef>
              <a:spcAft>
                <a:spcPts val="0"/>
              </a:spcAft>
              <a:buNone/>
            </a:pPr>
            <a:r>
              <a:rPr lang="en-US"/>
              <a:t>FOTO: Mockup laptop con gif de las 3 opciones que brinda kng</a:t>
            </a:r>
            <a:endParaRPr b="1"/>
          </a:p>
        </p:txBody>
      </p:sp>
      <p:pic>
        <p:nvPicPr>
          <p:cNvPr id="206" name="Google Shape;206;p22" title="MAYO_28.mp4">
            <a:hlinkClick r:id="rId15"/>
          </p:cNvPr>
          <p:cNvPicPr preferRelativeResize="0"/>
          <p:nvPr/>
        </p:nvPicPr>
        <p:blipFill>
          <a:blip r:embed="rId16">
            <a:alphaModFix/>
          </a:blip>
          <a:stretch>
            <a:fillRect/>
          </a:stretch>
        </p:blipFill>
        <p:spPr>
          <a:xfrm>
            <a:off x="4772900" y="424650"/>
            <a:ext cx="3591475" cy="3591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