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5143500" cx="9144000"/>
  <p:notesSz cx="6858000" cy="9144000"/>
  <p:embeddedFontLst>
    <p:embeddedFont>
      <p:font typeface="Raleway"/>
      <p:regular r:id="rId29"/>
      <p:bold r:id="rId30"/>
      <p:italic r:id="rId31"/>
      <p:boldItalic r:id="rId32"/>
    </p:embeddedFont>
    <p:embeddedFont>
      <p:font typeface="Lato"/>
      <p:regular r:id="rId33"/>
      <p:bold r:id="rId34"/>
      <p:italic r:id="rId35"/>
      <p:boldItalic r:id="rId36"/>
    </p:embeddedFont>
    <p:embeddedFont>
      <p:font typeface="Montserrat"/>
      <p:regular r:id="rId37"/>
      <p:bold r:id="rId38"/>
      <p:italic r:id="rId39"/>
      <p:boldItalic r:id="rId40"/>
    </p:embeddedFont>
    <p:embeddedFont>
      <p:font typeface="Exo Black"/>
      <p:bold r:id="rId41"/>
      <p:boldItalic r:id="rId42"/>
    </p:embeddedFont>
    <p:embeddedFont>
      <p:font typeface="Helvetica Neue"/>
      <p:regular r:id="rId43"/>
      <p:bold r:id="rId44"/>
      <p:italic r:id="rId45"/>
      <p:boldItalic r:id="rId46"/>
    </p:embeddedFont>
    <p:embeddedFont>
      <p:font typeface="Exo"/>
      <p:regular r:id="rId47"/>
      <p:bold r:id="rId48"/>
      <p:italic r:id="rId49"/>
      <p:boldItalic r:id="rId50"/>
    </p:embeddedFont>
    <p:embeddedFont>
      <p:font typeface="Source Sans Pro"/>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5" roundtripDataSignature="AMtx7mgBrvHloQxa6zeIxhDgAYGOxZnVv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0651EF2-410B-4925-AF25-D5EC1D2E3DBF}">
  <a:tblStyle styleId="{00651EF2-410B-4925-AF25-D5EC1D2E3DBF}"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wholeTbl>
    <a:band1H>
      <a:tcTxStyle b="off" i="off"/>
    </a:band1H>
    <a:band2H>
      <a:tcTxStyle b="off" i="off"/>
      <a:tcStyle>
        <a:fill>
          <a:solidFill>
            <a:srgbClr val="FFFFFF"/>
          </a:solidFill>
        </a:fill>
      </a:tcStyle>
    </a:band2H>
    <a:band1V>
      <a:tcTxStyle b="off" i="off"/>
    </a:band1V>
    <a:band2V>
      <a:tcTxStyle b="off" i="off"/>
    </a:band2V>
    <a:lastCol>
      <a:tcTxStyle b="off" i="off"/>
    </a:lastCol>
    <a:firstCo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Col>
    <a:la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lastRow>
    <a:seCell>
      <a:tcTxStyle b="off" i="off"/>
    </a:seCell>
    <a:swCell>
      <a:tcTxStyle b="off" i="off"/>
    </a:swCell>
    <a:fir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42" Type="http://schemas.openxmlformats.org/officeDocument/2006/relationships/font" Target="fonts/ExoBlack-boldItalic.fntdata"/><Relationship Id="rId41" Type="http://schemas.openxmlformats.org/officeDocument/2006/relationships/font" Target="fonts/ExoBlack-bold.fntdata"/><Relationship Id="rId44" Type="http://schemas.openxmlformats.org/officeDocument/2006/relationships/font" Target="fonts/HelveticaNeue-bold.fntdata"/><Relationship Id="rId43" Type="http://schemas.openxmlformats.org/officeDocument/2006/relationships/font" Target="fonts/HelveticaNeue-regular.fntdata"/><Relationship Id="rId46" Type="http://schemas.openxmlformats.org/officeDocument/2006/relationships/font" Target="fonts/HelveticaNeue-boldItalic.fntdata"/><Relationship Id="rId45" Type="http://schemas.openxmlformats.org/officeDocument/2006/relationships/font" Target="fonts/HelveticaNeue-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Exo-bold.fntdata"/><Relationship Id="rId47" Type="http://schemas.openxmlformats.org/officeDocument/2006/relationships/font" Target="fonts/Exo-regular.fntdata"/><Relationship Id="rId49" Type="http://schemas.openxmlformats.org/officeDocument/2006/relationships/font" Target="fonts/Ex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italic.fntdata"/><Relationship Id="rId30" Type="http://schemas.openxmlformats.org/officeDocument/2006/relationships/font" Target="fonts/Raleway-bold.fntdata"/><Relationship Id="rId33" Type="http://schemas.openxmlformats.org/officeDocument/2006/relationships/font" Target="fonts/Lato-regular.fntdata"/><Relationship Id="rId32" Type="http://schemas.openxmlformats.org/officeDocument/2006/relationships/font" Target="fonts/Raleway-boldItalic.fntdata"/><Relationship Id="rId35" Type="http://schemas.openxmlformats.org/officeDocument/2006/relationships/font" Target="fonts/Lato-italic.fntdata"/><Relationship Id="rId34" Type="http://schemas.openxmlformats.org/officeDocument/2006/relationships/font" Target="fonts/Lato-bold.fntdata"/><Relationship Id="rId37" Type="http://schemas.openxmlformats.org/officeDocument/2006/relationships/font" Target="fonts/Montserrat-regular.fntdata"/><Relationship Id="rId36" Type="http://schemas.openxmlformats.org/officeDocument/2006/relationships/font" Target="fonts/Lato-boldItalic.fntdata"/><Relationship Id="rId39" Type="http://schemas.openxmlformats.org/officeDocument/2006/relationships/font" Target="fonts/Montserrat-italic.fntdata"/><Relationship Id="rId38" Type="http://schemas.openxmlformats.org/officeDocument/2006/relationships/font" Target="fonts/Montserrat-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font" Target="fonts/Raleway-regular.fntdata"/><Relationship Id="rId51" Type="http://schemas.openxmlformats.org/officeDocument/2006/relationships/font" Target="fonts/SourceSansPro-regular.fntdata"/><Relationship Id="rId50" Type="http://schemas.openxmlformats.org/officeDocument/2006/relationships/font" Target="fonts/Exo-boldItalic.fntdata"/><Relationship Id="rId53" Type="http://schemas.openxmlformats.org/officeDocument/2006/relationships/font" Target="fonts/SourceSansPro-italic.fntdata"/><Relationship Id="rId52" Type="http://schemas.openxmlformats.org/officeDocument/2006/relationships/font" Target="fonts/SourceSansPro-bold.fntdata"/><Relationship Id="rId11" Type="http://schemas.openxmlformats.org/officeDocument/2006/relationships/slide" Target="slides/slide6.xml"/><Relationship Id="rId55" Type="http://customschemas.google.com/relationships/presentationmetadata" Target="metadata"/><Relationship Id="rId10" Type="http://schemas.openxmlformats.org/officeDocument/2006/relationships/slide" Target="slides/slide5.xml"/><Relationship Id="rId54" Type="http://schemas.openxmlformats.org/officeDocument/2006/relationships/font" Target="fonts/SourceSansPro-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 name="Google Shape;7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6" name="Google Shape;206;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6" name="Google Shape;236;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1" name="Google Shape;251;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6" name="Google Shape;266;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0" name="Google Shape;280;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5" name="Google Shape;295;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0" name="Google Shape;310;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5" name="Google Shape;325;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0" name="Google Shape;340;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5" name="Google Shape;355;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0" name="Google Shape;370;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2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5" name="Google Shape;385;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0" name="Google Shape;400;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3" name="Google Shape;103;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 name="Google Shape;118;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2" name="Google Shape;132;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 name="Google Shape;147;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2" name="Google Shape;162;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7" name="Google Shape;177;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2" name="Google Shape;192;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tx">
  <p:cSld name="TITLE_AND_BODY">
    <p:spTree>
      <p:nvGrpSpPr>
        <p:cNvPr id="13" name="Shape 13"/>
        <p:cNvGrpSpPr/>
        <p:nvPr/>
      </p:nvGrpSpPr>
      <p:grpSpPr>
        <a:xfrm>
          <a:off x="0" y="0"/>
          <a:ext cx="0" cy="0"/>
          <a:chOff x="0" y="0"/>
          <a:chExt cx="0" cy="0"/>
        </a:xfrm>
      </p:grpSpPr>
      <p:sp>
        <p:nvSpPr>
          <p:cNvPr id="14" name="Google Shape;14;p25"/>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 showMasterSp="0">
  <p:cSld name="SECTION_TITLE_AND_DESCRIPTION">
    <p:spTree>
      <p:nvGrpSpPr>
        <p:cNvPr id="55" name="Shape 55"/>
        <p:cNvGrpSpPr/>
        <p:nvPr/>
      </p:nvGrpSpPr>
      <p:grpSpPr>
        <a:xfrm>
          <a:off x="0" y="0"/>
          <a:ext cx="0" cy="0"/>
          <a:chOff x="0" y="0"/>
          <a:chExt cx="0" cy="0"/>
        </a:xfrm>
      </p:grpSpPr>
      <p:sp>
        <p:nvSpPr>
          <p:cNvPr id="56" name="Google Shape;56;p34"/>
          <p:cNvSpPr/>
          <p:nvPr/>
        </p:nvSpPr>
        <p:spPr>
          <a:xfrm>
            <a:off x="0" y="0"/>
            <a:ext cx="4572000" cy="5143500"/>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7" name="Google Shape;57;p34"/>
          <p:cNvGrpSpPr/>
          <p:nvPr/>
        </p:nvGrpSpPr>
        <p:grpSpPr>
          <a:xfrm>
            <a:off x="830390" y="1191253"/>
            <a:ext cx="745765" cy="45828"/>
            <a:chOff x="0" y="-1"/>
            <a:chExt cx="745764" cy="45827"/>
          </a:xfrm>
        </p:grpSpPr>
        <p:sp>
          <p:nvSpPr>
            <p:cNvPr id="58" name="Google Shape;58;p34"/>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34"/>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0" name="Google Shape;60;p34"/>
          <p:cNvSpPr txBox="1"/>
          <p:nvPr>
            <p:ph type="title"/>
          </p:nvPr>
        </p:nvSpPr>
        <p:spPr>
          <a:xfrm>
            <a:off x="730000" y="1318650"/>
            <a:ext cx="3300901" cy="1687200"/>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61" name="Google Shape;61;p34"/>
          <p:cNvSpPr txBox="1"/>
          <p:nvPr>
            <p:ph idx="1" type="body"/>
          </p:nvPr>
        </p:nvSpPr>
        <p:spPr>
          <a:xfrm>
            <a:off x="724949" y="3161525"/>
            <a:ext cx="3300902" cy="7590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2" name="Google Shape;62;p34"/>
          <p:cNvSpPr txBox="1"/>
          <p:nvPr>
            <p:ph idx="2" type="body"/>
          </p:nvPr>
        </p:nvSpPr>
        <p:spPr>
          <a:xfrm>
            <a:off x="5174224" y="1352624"/>
            <a:ext cx="3374400" cy="3025502"/>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3" name="Google Shape;63;p34"/>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_ONLY" showMasterSp="0">
  <p:cSld name="CAPTION_ONLY">
    <p:spTree>
      <p:nvGrpSpPr>
        <p:cNvPr id="64" name="Shape 64"/>
        <p:cNvGrpSpPr/>
        <p:nvPr/>
      </p:nvGrpSpPr>
      <p:grpSpPr>
        <a:xfrm>
          <a:off x="0" y="0"/>
          <a:ext cx="0" cy="0"/>
          <a:chOff x="0" y="0"/>
          <a:chExt cx="0" cy="0"/>
        </a:xfrm>
      </p:grpSpPr>
      <p:sp>
        <p:nvSpPr>
          <p:cNvPr id="65" name="Google Shape;65;p35"/>
          <p:cNvSpPr txBox="1"/>
          <p:nvPr>
            <p:ph idx="1" type="body"/>
          </p:nvPr>
        </p:nvSpPr>
        <p:spPr>
          <a:xfrm>
            <a:off x="724949" y="4372550"/>
            <a:ext cx="7697401" cy="460501"/>
          </a:xfrm>
          <a:prstGeom prst="rect">
            <a:avLst/>
          </a:prstGeom>
          <a:noFill/>
          <a:ln>
            <a:noFill/>
          </a:ln>
        </p:spPr>
        <p:txBody>
          <a:bodyPr anchorCtr="0" anchor="ctr"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800"/>
              <a:buNone/>
              <a:defRPr/>
            </a:lvl1pPr>
          </a:lstStyle>
          <a:p/>
        </p:txBody>
      </p:sp>
      <p:sp>
        <p:nvSpPr>
          <p:cNvPr id="66" name="Google Shape;66;p35"/>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_NUMBER" showMasterSp="0">
  <p:cSld name="BIG_NUMBER">
    <p:bg>
      <p:bgPr>
        <a:solidFill>
          <a:srgbClr val="1A9988"/>
        </a:solidFill>
      </p:bgPr>
    </p:bg>
    <p:spTree>
      <p:nvGrpSpPr>
        <p:cNvPr id="67" name="Shape 67"/>
        <p:cNvGrpSpPr/>
        <p:nvPr/>
      </p:nvGrpSpPr>
      <p:grpSpPr>
        <a:xfrm>
          <a:off x="0" y="0"/>
          <a:ext cx="0" cy="0"/>
          <a:chOff x="0" y="0"/>
          <a:chExt cx="0" cy="0"/>
        </a:xfrm>
      </p:grpSpPr>
      <p:grpSp>
        <p:nvGrpSpPr>
          <p:cNvPr id="68" name="Google Shape;68;p36"/>
          <p:cNvGrpSpPr/>
          <p:nvPr/>
        </p:nvGrpSpPr>
        <p:grpSpPr>
          <a:xfrm>
            <a:off x="830390" y="4169129"/>
            <a:ext cx="745765" cy="45828"/>
            <a:chOff x="0" y="-1"/>
            <a:chExt cx="745764" cy="45827"/>
          </a:xfrm>
        </p:grpSpPr>
        <p:sp>
          <p:nvSpPr>
            <p:cNvPr id="69" name="Google Shape;69;p36"/>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36"/>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 name="Google Shape;71;p36"/>
          <p:cNvSpPr txBox="1"/>
          <p:nvPr>
            <p:ph type="title"/>
          </p:nvPr>
        </p:nvSpPr>
        <p:spPr>
          <a:xfrm>
            <a:off x="729450" y="733950"/>
            <a:ext cx="7688400" cy="124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8000"/>
              <a:buFont typeface="Raleway"/>
              <a:buNone/>
              <a:defRPr sz="80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72" name="Google Shape;72;p36"/>
          <p:cNvSpPr txBox="1"/>
          <p:nvPr>
            <p:ph idx="1" type="body"/>
          </p:nvPr>
        </p:nvSpPr>
        <p:spPr>
          <a:xfrm>
            <a:off x="729450" y="2272888"/>
            <a:ext cx="7688400" cy="15804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Clr>
                <a:srgbClr val="FFFFFF"/>
              </a:buClr>
              <a:buSzPts val="1300"/>
              <a:buChar char="●"/>
              <a:defRPr>
                <a:solidFill>
                  <a:srgbClr val="FFFFFF"/>
                </a:solidFill>
              </a:defRPr>
            </a:lvl1pPr>
            <a:lvl2pPr indent="-311150" lvl="1" marL="914400" algn="l">
              <a:lnSpc>
                <a:spcPct val="115000"/>
              </a:lnSpc>
              <a:spcBef>
                <a:spcPts val="0"/>
              </a:spcBef>
              <a:spcAft>
                <a:spcPts val="0"/>
              </a:spcAft>
              <a:buClr>
                <a:srgbClr val="FFFFFF"/>
              </a:buClr>
              <a:buSzPts val="1300"/>
              <a:buChar char="○"/>
              <a:defRPr>
                <a:solidFill>
                  <a:srgbClr val="FFFFFF"/>
                </a:solidFill>
              </a:defRPr>
            </a:lvl2pPr>
            <a:lvl3pPr indent="-311150" lvl="2" marL="1371600" algn="l">
              <a:lnSpc>
                <a:spcPct val="115000"/>
              </a:lnSpc>
              <a:spcBef>
                <a:spcPts val="0"/>
              </a:spcBef>
              <a:spcAft>
                <a:spcPts val="0"/>
              </a:spcAft>
              <a:buClr>
                <a:srgbClr val="FFFFFF"/>
              </a:buClr>
              <a:buSzPts val="1300"/>
              <a:buChar char="■"/>
              <a:defRPr>
                <a:solidFill>
                  <a:srgbClr val="FFFFFF"/>
                </a:solidFill>
              </a:defRPr>
            </a:lvl3pPr>
            <a:lvl4pPr indent="-311150" lvl="3" marL="1828800" algn="l">
              <a:lnSpc>
                <a:spcPct val="115000"/>
              </a:lnSpc>
              <a:spcBef>
                <a:spcPts val="0"/>
              </a:spcBef>
              <a:spcAft>
                <a:spcPts val="0"/>
              </a:spcAft>
              <a:buClr>
                <a:srgbClr val="FFFFFF"/>
              </a:buClr>
              <a:buSzPts val="1300"/>
              <a:buChar char="●"/>
              <a:defRPr>
                <a:solidFill>
                  <a:srgbClr val="FFFFFF"/>
                </a:solidFill>
              </a:defRPr>
            </a:lvl4pPr>
            <a:lvl5pPr indent="-311150" lvl="4" marL="2286000" algn="l">
              <a:lnSpc>
                <a:spcPct val="115000"/>
              </a:lnSpc>
              <a:spcBef>
                <a:spcPts val="0"/>
              </a:spcBef>
              <a:spcAft>
                <a:spcPts val="0"/>
              </a:spcAft>
              <a:buClr>
                <a:srgbClr val="FFFFFF"/>
              </a:buClr>
              <a:buSzPts val="1300"/>
              <a:buChar char="○"/>
              <a:defRPr>
                <a:solidFill>
                  <a:srgbClr val="FFFFFF"/>
                </a:solidFill>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73" name="Google Shape;73;p36"/>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1pPr>
            <a:lvl2pPr indent="0" lvl="1"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2pPr>
            <a:lvl3pPr indent="0" lvl="2"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3pPr>
            <a:lvl4pPr indent="0" lvl="3"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4pPr>
            <a:lvl5pPr indent="0" lvl="4"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5pPr>
            <a:lvl6pPr indent="0" lvl="5"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6pPr>
            <a:lvl7pPr indent="0" lvl="6"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7pPr>
            <a:lvl8pPr indent="0" lvl="7"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8pPr>
            <a:lvl9pPr indent="0" lvl="8"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showMasterSp="0" type="obj">
  <p:cSld name="OBJECT">
    <p:spTree>
      <p:nvGrpSpPr>
        <p:cNvPr id="15" name="Shape 15"/>
        <p:cNvGrpSpPr/>
        <p:nvPr/>
      </p:nvGrpSpPr>
      <p:grpSpPr>
        <a:xfrm>
          <a:off x="0" y="0"/>
          <a:ext cx="0" cy="0"/>
          <a:chOff x="0" y="0"/>
          <a:chExt cx="0" cy="0"/>
        </a:xfrm>
      </p:grpSpPr>
      <p:sp>
        <p:nvSpPr>
          <p:cNvPr id="16" name="Google Shape;16;p26"/>
          <p:cNvSpPr txBox="1"/>
          <p:nvPr>
            <p:ph type="title"/>
          </p:nvPr>
        </p:nvSpPr>
        <p:spPr>
          <a:xfrm>
            <a:off x="1028700" y="514350"/>
            <a:ext cx="7200900" cy="1114500"/>
          </a:xfrm>
          <a:prstGeom prst="rect">
            <a:avLst/>
          </a:prstGeom>
          <a:noFill/>
          <a:ln>
            <a:noFill/>
          </a:ln>
        </p:spPr>
        <p:txBody>
          <a:bodyPr anchorCtr="0" anchor="t" bIns="91400" lIns="91400" spcFirstLastPara="1" rIns="91400" wrap="square" tIns="91400">
            <a:noAutofit/>
          </a:bodyPr>
          <a:lstStyle>
            <a:lvl1pPr lvl="0" algn="l">
              <a:lnSpc>
                <a:spcPct val="89000"/>
              </a:lnSpc>
              <a:spcBef>
                <a:spcPts val="0"/>
              </a:spcBef>
              <a:spcAft>
                <a:spcPts val="0"/>
              </a:spcAft>
              <a:buClr>
                <a:srgbClr val="1A1A1A"/>
              </a:buClr>
              <a:buSzPts val="4400"/>
              <a:buFont typeface="Source Sans Pro"/>
              <a:buNone/>
              <a:defRPr b="0" sz="4400">
                <a:latin typeface="Source Sans Pro"/>
                <a:ea typeface="Source Sans Pro"/>
                <a:cs typeface="Source Sans Pro"/>
                <a:sym typeface="Source Sans Pro"/>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17" name="Google Shape;17;p26"/>
          <p:cNvSpPr txBox="1"/>
          <p:nvPr>
            <p:ph idx="1" type="body"/>
          </p:nvPr>
        </p:nvSpPr>
        <p:spPr>
          <a:xfrm>
            <a:off x="1028700" y="1714500"/>
            <a:ext cx="7200900" cy="2685901"/>
          </a:xfrm>
          <a:prstGeom prst="rect">
            <a:avLst/>
          </a:prstGeom>
          <a:noFill/>
          <a:ln>
            <a:noFill/>
          </a:ln>
        </p:spPr>
        <p:txBody>
          <a:bodyPr anchorCtr="0" anchor="t" bIns="91400" lIns="91400" spcFirstLastPara="1" rIns="91400" wrap="square" tIns="91400">
            <a:noAutofit/>
          </a:bodyPr>
          <a:lstStyle>
            <a:lvl1pPr indent="-355600" lvl="0" marL="4572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1pPr>
            <a:lvl2pPr indent="-355600" lvl="1" marL="9144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2pPr>
            <a:lvl3pPr indent="-355600" lvl="2" marL="13716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3pPr>
            <a:lvl4pPr indent="-355600" lvl="3" marL="18288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4pPr>
            <a:lvl5pPr indent="-355600" lvl="4" marL="22860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18" name="Google Shape;18;p26"/>
          <p:cNvSpPr txBox="1"/>
          <p:nvPr>
            <p:ph idx="12" type="sldNum"/>
          </p:nvPr>
        </p:nvSpPr>
        <p:spPr>
          <a:xfrm>
            <a:off x="8028236" y="4857239"/>
            <a:ext cx="273616"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1A1A1A"/>
              </a:buClr>
              <a:buSzPts val="1200"/>
              <a:buFont typeface="Source Sans Pro"/>
              <a:buNone/>
              <a:defRPr b="0" i="0" sz="1200" u="none" cap="none" strike="noStrike">
                <a:solidFill>
                  <a:srgbClr val="1A1A1A"/>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1A1A1A"/>
              </a:buClr>
              <a:buSzPts val="1200"/>
              <a:buFont typeface="Source Sans Pro"/>
              <a:buNone/>
              <a:defRPr b="0" i="0" sz="1200" u="none" cap="none" strike="noStrike">
                <a:solidFill>
                  <a:srgbClr val="1A1A1A"/>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1A1A1A"/>
              </a:buClr>
              <a:buSzPts val="1200"/>
              <a:buFont typeface="Source Sans Pro"/>
              <a:buNone/>
              <a:defRPr b="0" i="0" sz="1200" u="none" cap="none" strike="noStrike">
                <a:solidFill>
                  <a:srgbClr val="1A1A1A"/>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1A1A1A"/>
              </a:buClr>
              <a:buSzPts val="1200"/>
              <a:buFont typeface="Source Sans Pro"/>
              <a:buNone/>
              <a:defRPr b="0" i="0" sz="1200" u="none" cap="none" strike="noStrike">
                <a:solidFill>
                  <a:srgbClr val="1A1A1A"/>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1A1A1A"/>
              </a:buClr>
              <a:buSzPts val="1200"/>
              <a:buFont typeface="Source Sans Pro"/>
              <a:buNone/>
              <a:defRPr b="0" i="0" sz="1200" u="none" cap="none" strike="noStrike">
                <a:solidFill>
                  <a:srgbClr val="1A1A1A"/>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1A1A1A"/>
              </a:buClr>
              <a:buSzPts val="1200"/>
              <a:buFont typeface="Source Sans Pro"/>
              <a:buNone/>
              <a:defRPr b="0" i="0" sz="1200" u="none" cap="none" strike="noStrike">
                <a:solidFill>
                  <a:srgbClr val="1A1A1A"/>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1A1A1A"/>
              </a:buClr>
              <a:buSzPts val="1200"/>
              <a:buFont typeface="Source Sans Pro"/>
              <a:buNone/>
              <a:defRPr b="0" i="0" sz="1200" u="none" cap="none" strike="noStrike">
                <a:solidFill>
                  <a:srgbClr val="1A1A1A"/>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1A1A1A"/>
              </a:buClr>
              <a:buSzPts val="1200"/>
              <a:buFont typeface="Source Sans Pro"/>
              <a:buNone/>
              <a:defRPr b="0" i="0" sz="1200" u="none" cap="none" strike="noStrike">
                <a:solidFill>
                  <a:srgbClr val="1A1A1A"/>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1A1A1A"/>
              </a:buClr>
              <a:buSzPts val="1200"/>
              <a:buFont typeface="Source Sans Pro"/>
              <a:buNone/>
              <a:defRPr b="0" i="0" sz="1200" u="none" cap="none" strike="noStrike">
                <a:solidFill>
                  <a:srgbClr val="1A1A1A"/>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US"/>
              <a:t>‹#›</a:t>
            </a:fld>
            <a:endParaRPr sz="1000">
              <a:solidFill>
                <a:schemeClr val="accent1"/>
              </a:solidFill>
              <a:latin typeface="Lato"/>
              <a:ea typeface="Lato"/>
              <a:cs typeface="Lato"/>
              <a:sym typeface="La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bg>
      <p:bgPr>
        <a:solidFill>
          <a:srgbClr val="E9EDEE"/>
        </a:solidFill>
      </p:bgPr>
    </p:bg>
    <p:spTree>
      <p:nvGrpSpPr>
        <p:cNvPr id="19" name="Shape 19"/>
        <p:cNvGrpSpPr/>
        <p:nvPr/>
      </p:nvGrpSpPr>
      <p:grpSpPr>
        <a:xfrm>
          <a:off x="0" y="0"/>
          <a:ext cx="0" cy="0"/>
          <a:chOff x="0" y="0"/>
          <a:chExt cx="0" cy="0"/>
        </a:xfrm>
      </p:grpSpPr>
      <p:sp>
        <p:nvSpPr>
          <p:cNvPr id="20" name="Google Shape;20;p27"/>
          <p:cNvSpPr/>
          <p:nvPr/>
        </p:nvSpPr>
        <p:spPr>
          <a:xfrm>
            <a:off x="0" y="-1"/>
            <a:ext cx="9144000" cy="48780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 name="Google Shape;21;p27"/>
          <p:cNvGrpSpPr/>
          <p:nvPr/>
        </p:nvGrpSpPr>
        <p:grpSpPr>
          <a:xfrm>
            <a:off x="830390" y="1191253"/>
            <a:ext cx="745765" cy="45828"/>
            <a:chOff x="0" y="-1"/>
            <a:chExt cx="745764" cy="45827"/>
          </a:xfrm>
        </p:grpSpPr>
        <p:sp>
          <p:nvSpPr>
            <p:cNvPr id="22" name="Google Shape;22;p27"/>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27"/>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 name="Google Shape;24;p27"/>
          <p:cNvSpPr txBox="1"/>
          <p:nvPr>
            <p:ph type="title"/>
          </p:nvPr>
        </p:nvSpPr>
        <p:spPr>
          <a:xfrm>
            <a:off x="729450" y="1322449"/>
            <a:ext cx="7688100" cy="166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4200"/>
              <a:buFont typeface="Raleway"/>
              <a:buNone/>
              <a:defRPr sz="4200"/>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25" name="Google Shape;25;p27"/>
          <p:cNvSpPr txBox="1"/>
          <p:nvPr>
            <p:ph idx="1" type="body"/>
          </p:nvPr>
        </p:nvSpPr>
        <p:spPr>
          <a:xfrm>
            <a:off x="729626" y="3172899"/>
            <a:ext cx="7688101" cy="5412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26" name="Google Shape;26;p27"/>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showMasterSp="0" type="secHead">
  <p:cSld name="SECTION_HEADER">
    <p:bg>
      <p:bgPr>
        <a:solidFill>
          <a:srgbClr val="1A9988"/>
        </a:solidFill>
      </p:bgPr>
    </p:bg>
    <p:spTree>
      <p:nvGrpSpPr>
        <p:cNvPr id="27" name="Shape 27"/>
        <p:cNvGrpSpPr/>
        <p:nvPr/>
      </p:nvGrpSpPr>
      <p:grpSpPr>
        <a:xfrm>
          <a:off x="0" y="0"/>
          <a:ext cx="0" cy="0"/>
          <a:chOff x="0" y="0"/>
          <a:chExt cx="0" cy="0"/>
        </a:xfrm>
      </p:grpSpPr>
      <p:grpSp>
        <p:nvGrpSpPr>
          <p:cNvPr id="28" name="Google Shape;28;p28"/>
          <p:cNvGrpSpPr/>
          <p:nvPr/>
        </p:nvGrpSpPr>
        <p:grpSpPr>
          <a:xfrm>
            <a:off x="830390" y="1191253"/>
            <a:ext cx="745765" cy="45828"/>
            <a:chOff x="0" y="-1"/>
            <a:chExt cx="745764" cy="45827"/>
          </a:xfrm>
        </p:grpSpPr>
        <p:sp>
          <p:nvSpPr>
            <p:cNvPr id="29" name="Google Shape;29;p28"/>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28"/>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 name="Google Shape;31;p28"/>
          <p:cNvSpPr txBox="1"/>
          <p:nvPr>
            <p:ph type="title"/>
          </p:nvPr>
        </p:nvSpPr>
        <p:spPr>
          <a:xfrm>
            <a:off x="729450" y="1322449"/>
            <a:ext cx="7688400" cy="1518602"/>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2" name="Google Shape;32;p28"/>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1pPr>
            <a:lvl2pPr indent="0" lvl="1"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2pPr>
            <a:lvl3pPr indent="0" lvl="2"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3pPr>
            <a:lvl4pPr indent="0" lvl="3"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4pPr>
            <a:lvl5pPr indent="0" lvl="4"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5pPr>
            <a:lvl6pPr indent="0" lvl="5"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6pPr>
            <a:lvl7pPr indent="0" lvl="6"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7pPr>
            <a:lvl8pPr indent="0" lvl="7"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8pPr>
            <a:lvl9pPr indent="0" lvl="8"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2">
    <p:spTree>
      <p:nvGrpSpPr>
        <p:cNvPr id="33" name="Shape 33"/>
        <p:cNvGrpSpPr/>
        <p:nvPr/>
      </p:nvGrpSpPr>
      <p:grpSpPr>
        <a:xfrm>
          <a:off x="0" y="0"/>
          <a:ext cx="0" cy="0"/>
          <a:chOff x="0" y="0"/>
          <a:chExt cx="0" cy="0"/>
        </a:xfrm>
      </p:grpSpPr>
      <p:sp>
        <p:nvSpPr>
          <p:cNvPr id="34" name="Google Shape;34;p29"/>
          <p:cNvSpPr txBox="1"/>
          <p:nvPr>
            <p:ph type="title"/>
          </p:nvPr>
        </p:nvSpPr>
        <p:spPr>
          <a:xfrm>
            <a:off x="729450" y="1318650"/>
            <a:ext cx="76887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5" name="Google Shape;35;p29"/>
          <p:cNvSpPr txBox="1"/>
          <p:nvPr>
            <p:ph idx="1" type="body"/>
          </p:nvPr>
        </p:nvSpPr>
        <p:spPr>
          <a:xfrm>
            <a:off x="729450" y="2078875"/>
            <a:ext cx="76887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36" name="Google Shape;36;p29"/>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7" name="Shape 37"/>
        <p:cNvGrpSpPr/>
        <p:nvPr/>
      </p:nvGrpSpPr>
      <p:grpSpPr>
        <a:xfrm>
          <a:off x="0" y="0"/>
          <a:ext cx="0" cy="0"/>
          <a:chOff x="0" y="0"/>
          <a:chExt cx="0" cy="0"/>
        </a:xfrm>
      </p:grpSpPr>
      <p:sp>
        <p:nvSpPr>
          <p:cNvPr id="38" name="Google Shape;38;p30"/>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9" name="Google Shape;39;p30"/>
          <p:cNvSpPr txBox="1"/>
          <p:nvPr>
            <p:ph idx="1" type="body"/>
          </p:nvPr>
        </p:nvSpPr>
        <p:spPr>
          <a:xfrm>
            <a:off x="729325"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0" name="Google Shape;40;p30"/>
          <p:cNvSpPr txBox="1"/>
          <p:nvPr>
            <p:ph idx="2" type="body"/>
          </p:nvPr>
        </p:nvSpPr>
        <p:spPr>
          <a:xfrm>
            <a:off x="4643604"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1" name="Google Shape;41;p30"/>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2" name="Shape 42"/>
        <p:cNvGrpSpPr/>
        <p:nvPr/>
      </p:nvGrpSpPr>
      <p:grpSpPr>
        <a:xfrm>
          <a:off x="0" y="0"/>
          <a:ext cx="0" cy="0"/>
          <a:chOff x="0" y="0"/>
          <a:chExt cx="0" cy="0"/>
        </a:xfrm>
      </p:grpSpPr>
      <p:sp>
        <p:nvSpPr>
          <p:cNvPr id="43" name="Google Shape;43;p31"/>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4" name="Google Shape;44;p3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_COLUMN_TEXT">
  <p:cSld name="ONE_COLUMN_TEXT">
    <p:spTree>
      <p:nvGrpSpPr>
        <p:cNvPr id="45" name="Shape 45"/>
        <p:cNvGrpSpPr/>
        <p:nvPr/>
      </p:nvGrpSpPr>
      <p:grpSpPr>
        <a:xfrm>
          <a:off x="0" y="0"/>
          <a:ext cx="0" cy="0"/>
          <a:chOff x="0" y="0"/>
          <a:chExt cx="0" cy="0"/>
        </a:xfrm>
      </p:grpSpPr>
      <p:sp>
        <p:nvSpPr>
          <p:cNvPr id="46" name="Google Shape;46;p32"/>
          <p:cNvSpPr txBox="1"/>
          <p:nvPr>
            <p:ph type="title"/>
          </p:nvPr>
        </p:nvSpPr>
        <p:spPr>
          <a:xfrm>
            <a:off x="730000" y="1318650"/>
            <a:ext cx="3300901" cy="13815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7" name="Google Shape;47;p32"/>
          <p:cNvSpPr txBox="1"/>
          <p:nvPr>
            <p:ph idx="1" type="body"/>
          </p:nvPr>
        </p:nvSpPr>
        <p:spPr>
          <a:xfrm>
            <a:off x="721225" y="2781724"/>
            <a:ext cx="3300901" cy="15975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8" name="Google Shape;48;p3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_POINT" showMasterSp="0">
  <p:cSld name="MAIN_POINT">
    <p:bg>
      <p:bgPr>
        <a:solidFill>
          <a:schemeClr val="accent3"/>
        </a:solidFill>
      </p:bgPr>
    </p:bg>
    <p:spTree>
      <p:nvGrpSpPr>
        <p:cNvPr id="49" name="Shape 49"/>
        <p:cNvGrpSpPr/>
        <p:nvPr/>
      </p:nvGrpSpPr>
      <p:grpSpPr>
        <a:xfrm>
          <a:off x="0" y="0"/>
          <a:ext cx="0" cy="0"/>
          <a:chOff x="0" y="0"/>
          <a:chExt cx="0" cy="0"/>
        </a:xfrm>
      </p:grpSpPr>
      <p:grpSp>
        <p:nvGrpSpPr>
          <p:cNvPr id="50" name="Google Shape;50;p33"/>
          <p:cNvGrpSpPr/>
          <p:nvPr/>
        </p:nvGrpSpPr>
        <p:grpSpPr>
          <a:xfrm>
            <a:off x="830390" y="4169129"/>
            <a:ext cx="745765" cy="45828"/>
            <a:chOff x="0" y="-1"/>
            <a:chExt cx="745764" cy="45827"/>
          </a:xfrm>
        </p:grpSpPr>
        <p:sp>
          <p:nvSpPr>
            <p:cNvPr id="51" name="Google Shape;51;p33"/>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33"/>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 name="Google Shape;53;p33"/>
          <p:cNvSpPr txBox="1"/>
          <p:nvPr>
            <p:ph type="title"/>
          </p:nvPr>
        </p:nvSpPr>
        <p:spPr>
          <a:xfrm>
            <a:off x="729450" y="864299"/>
            <a:ext cx="7021201" cy="2985001"/>
          </a:xfrm>
          <a:prstGeom prst="rect">
            <a:avLst/>
          </a:prstGeom>
          <a:noFill/>
          <a:ln>
            <a:noFill/>
          </a:ln>
        </p:spPr>
        <p:txBody>
          <a:bodyPr anchorCtr="0" anchor="ctr"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54" name="Google Shape;54;p33"/>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1pPr>
            <a:lvl2pPr indent="0" lvl="1"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2pPr>
            <a:lvl3pPr indent="0" lvl="2"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3pPr>
            <a:lvl4pPr indent="0" lvl="3"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4pPr>
            <a:lvl5pPr indent="0" lvl="4"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5pPr>
            <a:lvl6pPr indent="0" lvl="5"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6pPr>
            <a:lvl7pPr indent="0" lvl="6"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7pPr>
            <a:lvl8pPr indent="0" lvl="7"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8pPr>
            <a:lvl9pPr indent="0" lvl="8" marL="0" marR="0" algn="r">
              <a:lnSpc>
                <a:spcPct val="100000"/>
              </a:lnSpc>
              <a:spcBef>
                <a:spcPts val="0"/>
              </a:spcBef>
              <a:spcAft>
                <a:spcPts val="0"/>
              </a:spcAft>
              <a:buClr>
                <a:srgbClr val="FFFFFF"/>
              </a:buClr>
              <a:buSzPts val="1000"/>
              <a:buFont typeface="Lato"/>
              <a:buNone/>
              <a:defRPr b="0" i="0" sz="1000" u="none" cap="none" strike="noStrike">
                <a:solidFill>
                  <a:srgbClr val="FFFFFF"/>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24"/>
          <p:cNvSpPr/>
          <p:nvPr/>
        </p:nvSpPr>
        <p:spPr>
          <a:xfrm>
            <a:off x="0" y="-1"/>
            <a:ext cx="9144000" cy="487802"/>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 name="Google Shape;7;p24"/>
          <p:cNvGrpSpPr/>
          <p:nvPr/>
        </p:nvGrpSpPr>
        <p:grpSpPr>
          <a:xfrm>
            <a:off x="830390" y="1191253"/>
            <a:ext cx="745765" cy="45828"/>
            <a:chOff x="0" y="-1"/>
            <a:chExt cx="745764" cy="45827"/>
          </a:xfrm>
        </p:grpSpPr>
        <p:sp>
          <p:nvSpPr>
            <p:cNvPr id="8" name="Google Shape;8;p24"/>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 name="Google Shape;9;p24"/>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 name="Google Shape;10;p24"/>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1pPr>
            <a:lvl2pPr lvl="1"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2pPr>
            <a:lvl3pPr lvl="2"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3pPr>
            <a:lvl4pPr lvl="3"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4pPr>
            <a:lvl5pPr lvl="4"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5pPr>
            <a:lvl6pPr lvl="5"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6pPr>
            <a:lvl7pPr lvl="6"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7pPr>
            <a:lvl8pPr lvl="7"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8pPr>
            <a:lvl9pPr lvl="8"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9pPr>
          </a:lstStyle>
          <a:p/>
        </p:txBody>
      </p:sp>
      <p:sp>
        <p:nvSpPr>
          <p:cNvPr id="11" name="Google Shape;11;p24"/>
          <p:cNvSpPr txBox="1"/>
          <p:nvPr>
            <p:ph idx="1" type="body"/>
          </p:nvPr>
        </p:nvSpPr>
        <p:spPr>
          <a:xfrm>
            <a:off x="457200" y="1200150"/>
            <a:ext cx="8229600" cy="3394472"/>
          </a:xfrm>
          <a:prstGeom prst="rect">
            <a:avLst/>
          </a:prstGeom>
          <a:noFill/>
          <a:ln>
            <a:noFill/>
          </a:ln>
        </p:spPr>
        <p:txBody>
          <a:bodyPr anchorCtr="0" anchor="t" bIns="91400" lIns="91400" spcFirstLastPara="1" rIns="91400" wrap="square" tIns="91400">
            <a:noAutofit/>
          </a:bodyPr>
          <a:lstStyle>
            <a:lvl1pPr indent="-311150" lvl="0" marL="457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1pPr>
            <a:lvl2pPr indent="-311150" lvl="1" marL="914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2pPr>
            <a:lvl3pPr indent="-311150" lvl="2" marL="1371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3pPr>
            <a:lvl4pPr indent="-311150" lvl="3" marL="1828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4pPr>
            <a:lvl5pPr indent="-311150" lvl="4" marL="22860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5pPr>
            <a:lvl6pPr indent="-311150" lvl="5" marL="2743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6pPr>
            <a:lvl7pPr indent="-311150" lvl="6" marL="3200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7pPr>
            <a:lvl8pPr indent="-311150" lvl="7" marL="3657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8pPr>
            <a:lvl9pPr indent="-311150" lvl="8" marL="4114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9pPr>
          </a:lstStyle>
          <a:p/>
        </p:txBody>
      </p:sp>
      <p:sp>
        <p:nvSpPr>
          <p:cNvPr id="12" name="Google Shape;12;p24"/>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9.jpg"/></Relationships>
</file>

<file path=ppt/slides/_rels/slide1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3.jpg"/><Relationship Id="rId14" Type="http://schemas.openxmlformats.org/officeDocument/2006/relationships/image" Target="../media/image1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1.xml.rels><?xml version="1.0" encoding="UTF-8" standalone="yes"?><Relationships xmlns="http://schemas.openxmlformats.org/package/2006/relationships"><Relationship Id="rId11" Type="http://schemas.openxmlformats.org/officeDocument/2006/relationships/hyperlink" Target="https://www.instagram.com/explore/tags/finanzassanas/" TargetMode="External"/><Relationship Id="rId10" Type="http://schemas.openxmlformats.org/officeDocument/2006/relationships/hyperlink" Target="https://www.instagram.com/explore/tags/finanzasparaemprendedores/" TargetMode="External"/><Relationship Id="rId13" Type="http://schemas.openxmlformats.org/officeDocument/2006/relationships/hyperlink" Target="https://www.instagram.com/explore/tags/finanzasynegocios/" TargetMode="External"/><Relationship Id="rId12" Type="http://schemas.openxmlformats.org/officeDocument/2006/relationships/hyperlink" Target="https://www.instagram.com/explore/tags/finanzasparatodos/"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kngadvisors.co.uk/" TargetMode="External"/><Relationship Id="rId4" Type="http://schemas.openxmlformats.org/officeDocument/2006/relationships/hyperlink" Target="https://www.instagram.com/explore/tags/finanzaspersonales/" TargetMode="External"/><Relationship Id="rId9" Type="http://schemas.openxmlformats.org/officeDocument/2006/relationships/hyperlink" Target="https://www.instagram.com/explore/tags/finanzasexitosas/" TargetMode="External"/><Relationship Id="rId15" Type="http://schemas.openxmlformats.org/officeDocument/2006/relationships/image" Target="../media/image13.png"/><Relationship Id="rId14" Type="http://schemas.openxmlformats.org/officeDocument/2006/relationships/hyperlink" Target="https://www.instagram.com/explore/tags/emprendedores/" TargetMode="External"/><Relationship Id="rId16" Type="http://schemas.openxmlformats.org/officeDocument/2006/relationships/image" Target="../media/image22.jpg"/><Relationship Id="rId5" Type="http://schemas.openxmlformats.org/officeDocument/2006/relationships/hyperlink" Target="https://www.instagram.com/explore/tags/finanzasburs%C3%A1tiles/" TargetMode="External"/><Relationship Id="rId6" Type="http://schemas.openxmlformats.org/officeDocument/2006/relationships/hyperlink" Target="https://www.instagram.com/explore/tags/banca/" TargetMode="External"/><Relationship Id="rId7" Type="http://schemas.openxmlformats.org/officeDocument/2006/relationships/hyperlink" Target="https://www.instagram.com/explore/tags/educaci%C3%B3nfinanciera/" TargetMode="External"/><Relationship Id="rId8" Type="http://schemas.openxmlformats.org/officeDocument/2006/relationships/hyperlink" Target="https://www.instagram.com/explore/tags/finanzasinteligente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1.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3.xml.rels><?xml version="1.0" encoding="UTF-8" standalone="yes"?><Relationships xmlns="http://schemas.openxmlformats.org/package/2006/relationships"><Relationship Id="rId11" Type="http://schemas.openxmlformats.org/officeDocument/2006/relationships/hyperlink" Target="https://www.instagram.com/explore/tags/finanzasexitosas/" TargetMode="External"/><Relationship Id="rId10" Type="http://schemas.openxmlformats.org/officeDocument/2006/relationships/hyperlink" Target="https://www.instagram.com/explore/tags/finanzasinteligentes/" TargetMode="External"/><Relationship Id="rId13" Type="http://schemas.openxmlformats.org/officeDocument/2006/relationships/hyperlink" Target="https://www.instagram.com/explore/tags/finanzassanas/" TargetMode="External"/><Relationship Id="rId12" Type="http://schemas.openxmlformats.org/officeDocument/2006/relationships/hyperlink" Target="https://www.instagram.com/explore/tags/finanzasparaemprendedores/"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hyperlink" Target="https://wa.link/d74vq8" TargetMode="External"/><Relationship Id="rId9" Type="http://schemas.openxmlformats.org/officeDocument/2006/relationships/hyperlink" Target="https://www.instagram.com/explore/tags/educaci%C3%B3nfinanciera/" TargetMode="External"/><Relationship Id="rId15" Type="http://schemas.openxmlformats.org/officeDocument/2006/relationships/hyperlink" Target="https://www.instagram.com/explore/tags/finanzasynegocios/" TargetMode="External"/><Relationship Id="rId14" Type="http://schemas.openxmlformats.org/officeDocument/2006/relationships/hyperlink" Target="https://www.instagram.com/explore/tags/finanzasparatodos/" TargetMode="External"/><Relationship Id="rId17" Type="http://schemas.openxmlformats.org/officeDocument/2006/relationships/image" Target="../media/image20.jpg"/><Relationship Id="rId16" Type="http://schemas.openxmlformats.org/officeDocument/2006/relationships/hyperlink" Target="https://www.instagram.com/explore/tags/emprendedores/" TargetMode="External"/><Relationship Id="rId5" Type="http://schemas.openxmlformats.org/officeDocument/2006/relationships/hyperlink" Target="https://wa.link/d74vq8" TargetMode="External"/><Relationship Id="rId6" Type="http://schemas.openxmlformats.org/officeDocument/2006/relationships/hyperlink" Target="https://www.instagram.com/explore/tags/finanzaspersonales/" TargetMode="External"/><Relationship Id="rId7" Type="http://schemas.openxmlformats.org/officeDocument/2006/relationships/hyperlink" Target="https://www.instagram.com/explore/tags/finanzasburs%C3%A1tiles/" TargetMode="External"/><Relationship Id="rId8" Type="http://schemas.openxmlformats.org/officeDocument/2006/relationships/hyperlink" Target="https://www.instagram.com/explore/tags/banca/"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7.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8.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7.xml.rels><?xml version="1.0" encoding="UTF-8" standalone="yes"?><Relationships xmlns="http://schemas.openxmlformats.org/package/2006/relationships"><Relationship Id="rId11" Type="http://schemas.openxmlformats.org/officeDocument/2006/relationships/hyperlink" Target="https://www.instagram.com/explore/tags/finanzassanas/" TargetMode="External"/><Relationship Id="rId10" Type="http://schemas.openxmlformats.org/officeDocument/2006/relationships/hyperlink" Target="https://www.instagram.com/explore/tags/finanzasparaemprendedores/" TargetMode="External"/><Relationship Id="rId13" Type="http://schemas.openxmlformats.org/officeDocument/2006/relationships/hyperlink" Target="https://www.instagram.com/explore/tags/finanzasynegocios/" TargetMode="External"/><Relationship Id="rId12" Type="http://schemas.openxmlformats.org/officeDocument/2006/relationships/hyperlink" Target="https://www.instagram.com/explore/tags/finanzasparatodos/" TargetMode="External"/><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https://rb.gy/uu5yvk*" TargetMode="External"/><Relationship Id="rId4" Type="http://schemas.openxmlformats.org/officeDocument/2006/relationships/hyperlink" Target="https://www.instagram.com/explore/tags/finanzaspersonales/" TargetMode="External"/><Relationship Id="rId9" Type="http://schemas.openxmlformats.org/officeDocument/2006/relationships/hyperlink" Target="https://www.instagram.com/explore/tags/finanzasexitosas/" TargetMode="External"/><Relationship Id="rId15" Type="http://schemas.openxmlformats.org/officeDocument/2006/relationships/image" Target="../media/image3.png"/><Relationship Id="rId14" Type="http://schemas.openxmlformats.org/officeDocument/2006/relationships/hyperlink" Target="https://www.instagram.com/explore/tags/emprendedores/" TargetMode="External"/><Relationship Id="rId16" Type="http://schemas.openxmlformats.org/officeDocument/2006/relationships/image" Target="../media/image27.jpg"/><Relationship Id="rId5" Type="http://schemas.openxmlformats.org/officeDocument/2006/relationships/hyperlink" Target="https://www.instagram.com/explore/tags/finanzasburs%C3%A1tiles/" TargetMode="External"/><Relationship Id="rId6" Type="http://schemas.openxmlformats.org/officeDocument/2006/relationships/hyperlink" Target="https://www.instagram.com/explore/tags/banca/" TargetMode="External"/><Relationship Id="rId7" Type="http://schemas.openxmlformats.org/officeDocument/2006/relationships/hyperlink" Target="https://www.instagram.com/explore/tags/educaci%C3%B3nfinanciera/" TargetMode="External"/><Relationship Id="rId8" Type="http://schemas.openxmlformats.org/officeDocument/2006/relationships/hyperlink" Target="https://www.instagram.com/explore/tags/finanzasinteligentes/" TargetMode="External"/></Relationships>
</file>

<file path=ppt/slides/_rels/slide1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8.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26.jpg"/><Relationship Id="rId5" Type="http://schemas.openxmlformats.org/officeDocument/2006/relationships/image" Target="../media/image31.jpg"/></Relationships>
</file>

<file path=ppt/slides/_rels/slide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5.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4.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1.xml.rels><?xml version="1.0" encoding="UTF-8" standalone="yes"?><Relationships xmlns="http://schemas.openxmlformats.org/package/2006/relationships"><Relationship Id="rId11" Type="http://schemas.openxmlformats.org/officeDocument/2006/relationships/hyperlink" Target="https://www.instagram.com/explore/tags/finanzassanas/" TargetMode="External"/><Relationship Id="rId10" Type="http://schemas.openxmlformats.org/officeDocument/2006/relationships/hyperlink" Target="https://www.instagram.com/explore/tags/finanzasparaemprendedores/" TargetMode="External"/><Relationship Id="rId13" Type="http://schemas.openxmlformats.org/officeDocument/2006/relationships/hyperlink" Target="https://www.instagram.com/explore/tags/finanzasynegocios/" TargetMode="External"/><Relationship Id="rId12" Type="http://schemas.openxmlformats.org/officeDocument/2006/relationships/hyperlink" Target="https://www.instagram.com/explore/tags/finanzasparatodos/"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kngadvisors.co.uk/" TargetMode="External"/><Relationship Id="rId4" Type="http://schemas.openxmlformats.org/officeDocument/2006/relationships/hyperlink" Target="https://www.instagram.com/explore/tags/finanzaspersonales/" TargetMode="External"/><Relationship Id="rId9" Type="http://schemas.openxmlformats.org/officeDocument/2006/relationships/hyperlink" Target="https://www.instagram.com/explore/tags/finanzasexitosas/" TargetMode="External"/><Relationship Id="rId15" Type="http://schemas.openxmlformats.org/officeDocument/2006/relationships/image" Target="../media/image3.png"/><Relationship Id="rId14" Type="http://schemas.openxmlformats.org/officeDocument/2006/relationships/hyperlink" Target="https://www.instagram.com/explore/tags/emprendedores/" TargetMode="External"/><Relationship Id="rId16" Type="http://schemas.openxmlformats.org/officeDocument/2006/relationships/image" Target="../media/image25.jpg"/><Relationship Id="rId5" Type="http://schemas.openxmlformats.org/officeDocument/2006/relationships/hyperlink" Target="https://www.instagram.com/explore/tags/finanzasburs%C3%A1tiles/" TargetMode="External"/><Relationship Id="rId6" Type="http://schemas.openxmlformats.org/officeDocument/2006/relationships/hyperlink" Target="https://www.instagram.com/explore/tags/banca/" TargetMode="External"/><Relationship Id="rId7" Type="http://schemas.openxmlformats.org/officeDocument/2006/relationships/hyperlink" Target="https://www.instagram.com/explore/tags/educaci%C3%B3nfinanciera/" TargetMode="External"/><Relationship Id="rId8" Type="http://schemas.openxmlformats.org/officeDocument/2006/relationships/hyperlink" Target="https://www.instagram.com/explore/tags/finanzasinteligentes/" TargetMode="External"/></Relationships>
</file>

<file path=ppt/slides/_rels/slide2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0.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9.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3.xml.rels><?xml version="1.0" encoding="UTF-8" standalone="yes"?><Relationships xmlns="http://schemas.openxmlformats.org/package/2006/relationships"><Relationship Id="rId11" Type="http://schemas.openxmlformats.org/officeDocument/2006/relationships/hyperlink" Target="https://www.instagram.com/explore/tags/finanzassanas/" TargetMode="External"/><Relationship Id="rId10" Type="http://schemas.openxmlformats.org/officeDocument/2006/relationships/hyperlink" Target="https://www.instagram.com/explore/tags/finanzasparaemprendedores/" TargetMode="External"/><Relationship Id="rId13" Type="http://schemas.openxmlformats.org/officeDocument/2006/relationships/hyperlink" Target="https://www.instagram.com/explore/tags/finanzasynegocios/" TargetMode="External"/><Relationship Id="rId12" Type="http://schemas.openxmlformats.org/officeDocument/2006/relationships/hyperlink" Target="https://www.instagram.com/explore/tags/finanzasparatodos/"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hyperlink" Target="https://www.instagram.com/explore/tags/finanzaspersonales/" TargetMode="External"/><Relationship Id="rId9" Type="http://schemas.openxmlformats.org/officeDocument/2006/relationships/hyperlink" Target="https://www.instagram.com/explore/tags/finanzasexitosas/" TargetMode="External"/><Relationship Id="rId15" Type="http://schemas.openxmlformats.org/officeDocument/2006/relationships/image" Target="../media/image6.jpg"/><Relationship Id="rId14" Type="http://schemas.openxmlformats.org/officeDocument/2006/relationships/hyperlink" Target="https://www.instagram.com/explore/tags/emprendedores/" TargetMode="External"/><Relationship Id="rId5" Type="http://schemas.openxmlformats.org/officeDocument/2006/relationships/hyperlink" Target="https://www.instagram.com/explore/tags/finanzasburs%C3%A1tiles/" TargetMode="External"/><Relationship Id="rId6" Type="http://schemas.openxmlformats.org/officeDocument/2006/relationships/hyperlink" Target="https://www.instagram.com/explore/tags/banca/" TargetMode="External"/><Relationship Id="rId7" Type="http://schemas.openxmlformats.org/officeDocument/2006/relationships/hyperlink" Target="https://www.instagram.com/explore/tags/educaci%C3%B3nfinanciera/" TargetMode="External"/><Relationship Id="rId8" Type="http://schemas.openxmlformats.org/officeDocument/2006/relationships/hyperlink" Target="https://www.instagram.com/explore/tags/finanzasinteligente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9.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6.xml.rels><?xml version="1.0" encoding="UTF-8" standalone="yes"?><Relationships xmlns="http://schemas.openxmlformats.org/package/2006/relationships"><Relationship Id="rId11" Type="http://schemas.openxmlformats.org/officeDocument/2006/relationships/hyperlink" Target="https://www.instagram.com/explore/tags/finanzasparaemprendedores/" TargetMode="External"/><Relationship Id="rId10" Type="http://schemas.openxmlformats.org/officeDocument/2006/relationships/hyperlink" Target="https://www.instagram.com/explore/tags/finanzasexitosas/" TargetMode="External"/><Relationship Id="rId13" Type="http://schemas.openxmlformats.org/officeDocument/2006/relationships/hyperlink" Target="https://www.instagram.com/explore/tags/finanzasparatodos/" TargetMode="External"/><Relationship Id="rId12" Type="http://schemas.openxmlformats.org/officeDocument/2006/relationships/hyperlink" Target="https://www.instagram.com/explore/tags/finanzassanas/"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jpg"/><Relationship Id="rId4" Type="http://schemas.openxmlformats.org/officeDocument/2006/relationships/hyperlink" Target="http://kngadvisors.co.uk/" TargetMode="External"/><Relationship Id="rId9" Type="http://schemas.openxmlformats.org/officeDocument/2006/relationships/hyperlink" Target="https://www.instagram.com/explore/tags/finanzasinteligentes/" TargetMode="External"/><Relationship Id="rId15" Type="http://schemas.openxmlformats.org/officeDocument/2006/relationships/hyperlink" Target="https://www.instagram.com/explore/tags/emprendedores/" TargetMode="External"/><Relationship Id="rId14" Type="http://schemas.openxmlformats.org/officeDocument/2006/relationships/hyperlink" Target="https://www.instagram.com/explore/tags/finanzasynegocios/" TargetMode="External"/><Relationship Id="rId16" Type="http://schemas.openxmlformats.org/officeDocument/2006/relationships/image" Target="../media/image3.png"/><Relationship Id="rId5" Type="http://schemas.openxmlformats.org/officeDocument/2006/relationships/hyperlink" Target="https://www.instagram.com/explore/tags/finanzaspersonales/" TargetMode="External"/><Relationship Id="rId6" Type="http://schemas.openxmlformats.org/officeDocument/2006/relationships/hyperlink" Target="https://www.instagram.com/explore/tags/finanzasburs%C3%A1tiles/" TargetMode="External"/><Relationship Id="rId7" Type="http://schemas.openxmlformats.org/officeDocument/2006/relationships/hyperlink" Target="https://www.instagram.com/explore/tags/banca/" TargetMode="External"/><Relationship Id="rId8" Type="http://schemas.openxmlformats.org/officeDocument/2006/relationships/hyperlink" Target="https://www.instagram.com/explore/tags/educaci%C3%B3nfinanciera/" TargetMode="External"/></Relationships>
</file>

<file path=ppt/slides/_rels/slide7.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8.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5.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descr="Imagen" id="78" name="Google Shape;78;p1"/>
          <p:cNvPicPr preferRelativeResize="0"/>
          <p:nvPr/>
        </p:nvPicPr>
        <p:blipFill rotWithShape="1">
          <a:blip r:embed="rId3">
            <a:alphaModFix/>
          </a:blip>
          <a:srcRect b="0" l="0" r="0" t="0"/>
          <a:stretch/>
        </p:blipFill>
        <p:spPr>
          <a:xfrm>
            <a:off x="7950525" y="4674550"/>
            <a:ext cx="934934" cy="236515"/>
          </a:xfrm>
          <a:prstGeom prst="rect">
            <a:avLst/>
          </a:prstGeom>
          <a:noFill/>
          <a:ln>
            <a:noFill/>
          </a:ln>
        </p:spPr>
      </p:pic>
      <p:sp>
        <p:nvSpPr>
          <p:cNvPr id="79" name="Google Shape;79;p1"/>
          <p:cNvSpPr txBox="1"/>
          <p:nvPr/>
        </p:nvSpPr>
        <p:spPr>
          <a:xfrm>
            <a:off x="4151155" y="3584481"/>
            <a:ext cx="4351200" cy="5424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445469"/>
              </a:buClr>
              <a:buSzPts val="3000"/>
              <a:buFont typeface="Exo"/>
              <a:buNone/>
            </a:pPr>
            <a:r>
              <a:rPr b="1" i="0" lang="en-US" sz="3000" u="none" cap="none" strike="noStrike">
                <a:solidFill>
                  <a:srgbClr val="1C4587"/>
                </a:solidFill>
                <a:latin typeface="Exo"/>
                <a:ea typeface="Exo"/>
                <a:cs typeface="Exo"/>
                <a:sym typeface="Exo"/>
              </a:rPr>
              <a:t>PLANEACIÓN EDITORIAL</a:t>
            </a:r>
            <a:endParaRPr b="0" i="0" sz="1400" u="none" cap="none" strike="noStrike">
              <a:solidFill>
                <a:srgbClr val="1C4587"/>
              </a:solidFill>
              <a:latin typeface="Arial"/>
              <a:ea typeface="Arial"/>
              <a:cs typeface="Arial"/>
              <a:sym typeface="Arial"/>
            </a:endParaRPr>
          </a:p>
        </p:txBody>
      </p:sp>
      <p:sp>
        <p:nvSpPr>
          <p:cNvPr id="80" name="Google Shape;80;p1"/>
          <p:cNvSpPr/>
          <p:nvPr/>
        </p:nvSpPr>
        <p:spPr>
          <a:xfrm>
            <a:off x="4151153" y="3230996"/>
            <a:ext cx="860100" cy="36300"/>
          </a:xfrm>
          <a:prstGeom prst="rect">
            <a:avLst/>
          </a:prstGeom>
          <a:solidFill>
            <a:srgbClr val="1C4587"/>
          </a:solidFill>
          <a:ln>
            <a:noFill/>
          </a:ln>
        </p:spPr>
        <p:txBody>
          <a:bodyPr anchorCtr="0" anchor="ctr"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600"/>
              <a:buFont typeface="Helvetica Neue"/>
              <a:buNone/>
            </a:pPr>
            <a:r>
              <a:t/>
            </a:r>
            <a:endParaRPr b="0" i="0" sz="1600" u="none" cap="none" strike="noStrike">
              <a:solidFill>
                <a:srgbClr val="737572"/>
              </a:solidFill>
              <a:latin typeface="Helvetica Neue"/>
              <a:ea typeface="Helvetica Neue"/>
              <a:cs typeface="Helvetica Neue"/>
              <a:sym typeface="Helvetica Neue"/>
            </a:endParaRPr>
          </a:p>
        </p:txBody>
      </p:sp>
      <p:pic>
        <p:nvPicPr>
          <p:cNvPr descr="Imagen" id="81" name="Google Shape;81;p1"/>
          <p:cNvPicPr preferRelativeResize="0"/>
          <p:nvPr/>
        </p:nvPicPr>
        <p:blipFill rotWithShape="1">
          <a:blip r:embed="rId4">
            <a:alphaModFix/>
          </a:blip>
          <a:srcRect b="0" l="0" r="0" t="0"/>
          <a:stretch/>
        </p:blipFill>
        <p:spPr>
          <a:xfrm>
            <a:off x="8414983" y="166711"/>
            <a:ext cx="470466" cy="470467"/>
          </a:xfrm>
          <a:prstGeom prst="rect">
            <a:avLst/>
          </a:prstGeom>
          <a:noFill/>
          <a:ln>
            <a:noFill/>
          </a:ln>
        </p:spPr>
      </p:pic>
      <p:sp>
        <p:nvSpPr>
          <p:cNvPr id="82" name="Google Shape;82;p1"/>
          <p:cNvSpPr txBox="1"/>
          <p:nvPr/>
        </p:nvSpPr>
        <p:spPr>
          <a:xfrm>
            <a:off x="4151150" y="4082050"/>
            <a:ext cx="3507300" cy="592500"/>
          </a:xfrm>
          <a:prstGeom prst="rect">
            <a:avLst/>
          </a:prstGeom>
          <a:noFill/>
          <a:ln>
            <a:noFill/>
          </a:ln>
        </p:spPr>
        <p:txBody>
          <a:bodyPr anchorCtr="0" anchor="t" bIns="17125" lIns="17125" spcFirstLastPara="1" rIns="17125" wrap="square" tIns="17125">
            <a:noAutofit/>
          </a:bodyPr>
          <a:lstStyle/>
          <a:p>
            <a:pPr indent="0" lvl="0" marL="0" marR="0" rtl="0" algn="l">
              <a:lnSpc>
                <a:spcPct val="100000"/>
              </a:lnSpc>
              <a:spcBef>
                <a:spcPts val="0"/>
              </a:spcBef>
              <a:spcAft>
                <a:spcPts val="0"/>
              </a:spcAft>
              <a:buClr>
                <a:srgbClr val="737572"/>
              </a:buClr>
              <a:buSzPts val="1900"/>
              <a:buFont typeface="Exo"/>
              <a:buNone/>
            </a:pPr>
            <a:r>
              <a:rPr b="0" i="0" lang="en-US" sz="2800" u="none" cap="none" strike="noStrike">
                <a:solidFill>
                  <a:srgbClr val="737572"/>
                </a:solidFill>
                <a:latin typeface="Exo"/>
                <a:ea typeface="Exo"/>
                <a:cs typeface="Exo"/>
                <a:sym typeface="Exo"/>
              </a:rPr>
              <a:t>Julio 2022</a:t>
            </a:r>
            <a:endParaRPr b="0" i="0" sz="2800" u="none" cap="none" strike="noStrike">
              <a:solidFill>
                <a:srgbClr val="737572"/>
              </a:solidFill>
              <a:latin typeface="Exo"/>
              <a:ea typeface="Exo"/>
              <a:cs typeface="Exo"/>
              <a:sym typeface="Exo"/>
            </a:endParaRPr>
          </a:p>
          <a:p>
            <a:pPr indent="0" lvl="0" marL="0" marR="0" rtl="0" algn="ctr">
              <a:lnSpc>
                <a:spcPct val="100000"/>
              </a:lnSpc>
              <a:spcBef>
                <a:spcPts val="0"/>
              </a:spcBef>
              <a:spcAft>
                <a:spcPts val="0"/>
              </a:spcAft>
              <a:buClr>
                <a:srgbClr val="737572"/>
              </a:buClr>
              <a:buSzPts val="1900"/>
              <a:buFont typeface="Exo"/>
              <a:buNone/>
            </a:pPr>
            <a:r>
              <a:t/>
            </a:r>
            <a:endParaRPr b="0" i="0" sz="1900" u="none" cap="none" strike="noStrike">
              <a:solidFill>
                <a:srgbClr val="737572"/>
              </a:solidFill>
              <a:latin typeface="Exo"/>
              <a:ea typeface="Exo"/>
              <a:cs typeface="Exo"/>
              <a:sym typeface="Exo"/>
            </a:endParaRPr>
          </a:p>
        </p:txBody>
      </p:sp>
      <p:pic>
        <p:nvPicPr>
          <p:cNvPr id="83" name="Google Shape;83;p1"/>
          <p:cNvPicPr preferRelativeResize="0"/>
          <p:nvPr/>
        </p:nvPicPr>
        <p:blipFill rotWithShape="1">
          <a:blip r:embed="rId5">
            <a:alphaModFix/>
          </a:blip>
          <a:srcRect b="29376" l="13673" r="23023" t="29123"/>
          <a:stretch/>
        </p:blipFill>
        <p:spPr>
          <a:xfrm>
            <a:off x="4151150" y="882848"/>
            <a:ext cx="4351200" cy="1604524"/>
          </a:xfrm>
          <a:prstGeom prst="rect">
            <a:avLst/>
          </a:prstGeom>
          <a:noFill/>
          <a:ln>
            <a:noFill/>
          </a:ln>
        </p:spPr>
      </p:pic>
      <p:pic>
        <p:nvPicPr>
          <p:cNvPr id="84" name="Google Shape;84;p1"/>
          <p:cNvPicPr preferRelativeResize="0"/>
          <p:nvPr/>
        </p:nvPicPr>
        <p:blipFill rotWithShape="1">
          <a:blip r:embed="rId6">
            <a:alphaModFix/>
          </a:blip>
          <a:srcRect b="0" l="0" r="0" t="0"/>
          <a:stretch/>
        </p:blipFill>
        <p:spPr>
          <a:xfrm>
            <a:off x="160950" y="152400"/>
            <a:ext cx="2411037" cy="4838701"/>
          </a:xfrm>
          <a:prstGeom prst="rect">
            <a:avLst/>
          </a:prstGeom>
          <a:noFill/>
          <a:ln>
            <a:noFill/>
          </a:ln>
        </p:spPr>
      </p:pic>
      <p:pic>
        <p:nvPicPr>
          <p:cNvPr id="85" name="Google Shape;85;p1"/>
          <p:cNvPicPr preferRelativeResize="0"/>
          <p:nvPr/>
        </p:nvPicPr>
        <p:blipFill rotWithShape="1">
          <a:blip r:embed="rId7">
            <a:alphaModFix/>
          </a:blip>
          <a:srcRect b="0" l="0" r="0" t="0"/>
          <a:stretch/>
        </p:blipFill>
        <p:spPr>
          <a:xfrm>
            <a:off x="160950" y="4212200"/>
            <a:ext cx="778899" cy="7788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graphicFrame>
        <p:nvGraphicFramePr>
          <p:cNvPr id="208" name="Google Shape;208;p10"/>
          <p:cNvGraphicFramePr/>
          <p:nvPr/>
        </p:nvGraphicFramePr>
        <p:xfrm>
          <a:off x="401450" y="511762"/>
          <a:ext cx="3000000" cy="3000000"/>
        </p:xfrm>
        <a:graphic>
          <a:graphicData uri="http://schemas.openxmlformats.org/drawingml/2006/table">
            <a:tbl>
              <a:tblPr>
                <a:noFill/>
                <a:tableStyleId>{00651EF2-410B-4925-AF25-D5EC1D2E3DBF}</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sz="1400" u="none" cap="none" strike="noStrike"/>
                        <a:t>Miércoles 13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222222"/>
                          </a:solidFill>
                          <a:highlight>
                            <a:srgbClr val="FFFFFF"/>
                          </a:highlight>
                        </a:rPr>
                        <a:t>El primer paso para iniciar un proyecto financiero fundamental para tu futuro es tomar una asesoría profesional.</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222222"/>
                          </a:solidFill>
                          <a:highlight>
                            <a:srgbClr val="FFFFFF"/>
                          </a:highlight>
                        </a:rPr>
                        <a:t>Mándanos mensaje y recibe una asesoría gratuita.  *poner link a WhatsApp*</a:t>
                      </a:r>
                      <a:endParaRPr sz="8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700"/>
                        <a:buFont typeface="Arial"/>
                        <a:buNone/>
                      </a:pPr>
                      <a:r>
                        <a:rPr lang="en-US" sz="700" u="none" cap="none" strike="noStrike">
                          <a:solidFill>
                            <a:srgbClr val="6FA8DC"/>
                          </a:solidFill>
                          <a:highlight>
                            <a:srgbClr val="FFFFFF"/>
                          </a:highlight>
                          <a:latin typeface="Avenir"/>
                          <a:ea typeface="Avenir"/>
                          <a:cs typeface="Avenir"/>
                          <a:sym typeface="Avenir"/>
                        </a:rPr>
                        <a:t>#finanzas #segurodevida #inversiones #lifeinsurance </a:t>
                      </a:r>
                      <a:r>
                        <a:rPr lang="en-US" sz="7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u="none" cap="none" strike="noStrike">
                        <a:solidFill>
                          <a:schemeClr val="accent2"/>
                        </a:solidFill>
                      </a:endParaRPr>
                    </a:p>
                    <a:p>
                      <a:pPr indent="0" lvl="0" marL="0" marR="0" rtl="0" algn="l">
                        <a:lnSpc>
                          <a:spcPct val="120000"/>
                        </a:lnSpc>
                        <a:spcBef>
                          <a:spcPts val="200"/>
                        </a:spcBef>
                        <a:spcAft>
                          <a:spcPts val="0"/>
                        </a:spcAft>
                        <a:buClr>
                          <a:srgbClr val="000000"/>
                        </a:buClr>
                        <a:buSzPts val="850"/>
                        <a:buFont typeface="Arial"/>
                        <a:buNone/>
                      </a:pPr>
                      <a:r>
                        <a:t/>
                      </a:r>
                      <a:endParaRPr sz="850" u="none" cap="none" strike="noStrike">
                        <a:solidFill>
                          <a:srgbClr val="3D3D3D"/>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9988"/>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09" name="Google Shape;209;p10"/>
          <p:cNvGrpSpPr/>
          <p:nvPr/>
        </p:nvGrpSpPr>
        <p:grpSpPr>
          <a:xfrm>
            <a:off x="-2779" y="5059872"/>
            <a:ext cx="9149644" cy="83700"/>
            <a:chOff x="0" y="0"/>
            <a:chExt cx="9149644" cy="83700"/>
          </a:xfrm>
        </p:grpSpPr>
        <p:sp>
          <p:nvSpPr>
            <p:cNvPr id="210" name="Google Shape;210;p1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1" name="Google Shape;211;p1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2" name="Google Shape;212;p1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3" name="Google Shape;213;p1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4" name="Google Shape;214;p1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215" name="Google Shape;215;p10"/>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16" name="Google Shape;216;p10"/>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DEGRADADO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TEXTO: Inicia proyectos financieros con los mejores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Mockup de persona con tarjeta de presentación y logo kng</a:t>
            </a:r>
            <a:endParaRPr b="0" i="0" sz="1400" u="none" cap="none" strike="noStrike">
              <a:solidFill>
                <a:srgbClr val="000000"/>
              </a:solidFill>
              <a:latin typeface="Arial"/>
              <a:ea typeface="Arial"/>
              <a:cs typeface="Arial"/>
              <a:sym typeface="Arial"/>
            </a:endParaRPr>
          </a:p>
        </p:txBody>
      </p:sp>
      <p:sp>
        <p:nvSpPr>
          <p:cNvPr id="217" name="Google Shape;217;p10"/>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BENEFICIOS DE INVERTIR CON KNG</a:t>
            </a:r>
            <a:endParaRPr b="1" i="0" sz="1200" u="none" cap="none" strike="noStrike">
              <a:solidFill>
                <a:srgbClr val="FFFFFF"/>
              </a:solidFill>
              <a:latin typeface="Arial"/>
              <a:ea typeface="Arial"/>
              <a:cs typeface="Arial"/>
              <a:sym typeface="Arial"/>
            </a:endParaRPr>
          </a:p>
        </p:txBody>
      </p:sp>
      <p:pic>
        <p:nvPicPr>
          <p:cNvPr id="218" name="Google Shape;218;p10"/>
          <p:cNvPicPr preferRelativeResize="0"/>
          <p:nvPr/>
        </p:nvPicPr>
        <p:blipFill rotWithShape="1">
          <a:blip r:embed="rId15">
            <a:alphaModFix/>
          </a:blip>
          <a:srcRect b="0" l="0" r="0" t="0"/>
          <a:stretch/>
        </p:blipFill>
        <p:spPr>
          <a:xfrm>
            <a:off x="4811225" y="469925"/>
            <a:ext cx="3504924" cy="35049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graphicFrame>
        <p:nvGraphicFramePr>
          <p:cNvPr id="223" name="Google Shape;223;p11"/>
          <p:cNvGraphicFramePr/>
          <p:nvPr/>
        </p:nvGraphicFramePr>
        <p:xfrm>
          <a:off x="405475" y="178550"/>
          <a:ext cx="3000000" cy="3000000"/>
        </p:xfrm>
        <a:graphic>
          <a:graphicData uri="http://schemas.openxmlformats.org/drawingml/2006/table">
            <a:tbl>
              <a:tblPr>
                <a:noFill/>
                <a:tableStyleId>{00651EF2-410B-4925-AF25-D5EC1D2E3DBF}</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sz="1400" u="none" cap="none" strike="noStrike"/>
                        <a:t>Jueves 14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800"/>
                        <a:buFont typeface="Arial"/>
                        <a:buNone/>
                      </a:pPr>
                      <a:r>
                        <a:rPr lang="en-US" sz="800" u="none" cap="none" strike="noStrike"/>
                        <a:t>Nunca es demasiado tarde para comenzar a planificar tu futuro financiero.</a:t>
                      </a:r>
                      <a:endParaRPr sz="800" u="none" cap="none" strike="noStrike"/>
                    </a:p>
                    <a:p>
                      <a:pPr indent="0" lvl="0" marL="457200" marR="0" rtl="0" algn="l">
                        <a:lnSpc>
                          <a:spcPct val="115000"/>
                        </a:lnSpc>
                        <a:spcBef>
                          <a:spcPts val="0"/>
                        </a:spcBef>
                        <a:spcAft>
                          <a:spcPts val="0"/>
                        </a:spcAft>
                        <a:buClr>
                          <a:srgbClr val="000000"/>
                        </a:buClr>
                        <a:buSzPts val="800"/>
                        <a:buFont typeface="Arial"/>
                        <a:buNone/>
                      </a:pPr>
                      <a:r>
                        <a:rPr lang="en-US" sz="800" u="none" cap="none" strike="noStrike"/>
                        <a:t> </a:t>
                      </a:r>
                      <a:endParaRPr sz="800" u="none" cap="none" strike="noStrike"/>
                    </a:p>
                    <a:p>
                      <a:pPr indent="0" lvl="0" marL="0" marR="0" rtl="0" algn="l">
                        <a:lnSpc>
                          <a:spcPct val="115000"/>
                        </a:lnSpc>
                        <a:spcBef>
                          <a:spcPts val="0"/>
                        </a:spcBef>
                        <a:spcAft>
                          <a:spcPts val="0"/>
                        </a:spcAft>
                        <a:buClr>
                          <a:srgbClr val="000000"/>
                        </a:buClr>
                        <a:buSzPts val="800"/>
                        <a:buFont typeface="Arial"/>
                        <a:buNone/>
                      </a:pPr>
                      <a:r>
                        <a:rPr lang="en-US" sz="800" u="none" cap="none" strike="noStrike"/>
                        <a:t>¿A qué edad quieres lograr independencia económica? ¿Cuántos ingresos mensuales necesitarás?</a:t>
                      </a:r>
                      <a:endParaRPr sz="800" u="none" cap="none" strike="noStrike"/>
                    </a:p>
                    <a:p>
                      <a:pPr indent="0" lvl="0" marL="457200" marR="0" rtl="0" algn="l">
                        <a:lnSpc>
                          <a:spcPct val="115000"/>
                        </a:lnSpc>
                        <a:spcBef>
                          <a:spcPts val="0"/>
                        </a:spcBef>
                        <a:spcAft>
                          <a:spcPts val="0"/>
                        </a:spcAft>
                        <a:buClr>
                          <a:srgbClr val="000000"/>
                        </a:buClr>
                        <a:buSzPts val="1100"/>
                        <a:buFont typeface="Arial"/>
                        <a:buNone/>
                      </a:pPr>
                      <a:r>
                        <a:rPr lang="en-US" sz="1100" u="none" cap="none" strike="noStrike">
                          <a:latin typeface="Calibri"/>
                          <a:ea typeface="Calibri"/>
                          <a:cs typeface="Calibri"/>
                          <a:sym typeface="Calibri"/>
                        </a:rPr>
                        <a:t> </a:t>
                      </a:r>
                      <a:endParaRPr sz="1100" u="none" cap="none" strike="noStrike">
                        <a:latin typeface="Calibri"/>
                        <a:ea typeface="Calibri"/>
                        <a:cs typeface="Calibri"/>
                        <a:sym typeface="Calibri"/>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t>¿No sabes por dónde empezar? Comienza con nuestra Calculadora de Fondo de Retiro.</a:t>
                      </a:r>
                      <a:endParaRPr sz="800" u="none" cap="none" strike="noStrike"/>
                    </a:p>
                    <a:p>
                      <a:pPr indent="0" lvl="0" marL="457200" marR="0" rtl="0" algn="l">
                        <a:lnSpc>
                          <a:spcPct val="115000"/>
                        </a:lnSpc>
                        <a:spcBef>
                          <a:spcPts val="0"/>
                        </a:spcBef>
                        <a:spcAft>
                          <a:spcPts val="0"/>
                        </a:spcAft>
                        <a:buClr>
                          <a:srgbClr val="000000"/>
                        </a:buClr>
                        <a:buSzPts val="1100"/>
                        <a:buFont typeface="Arial"/>
                        <a:buNone/>
                      </a:pPr>
                      <a:r>
                        <a:rPr lang="en-US" sz="1100" u="none" cap="none" strike="noStrike">
                          <a:latin typeface="Calibri"/>
                          <a:ea typeface="Calibri"/>
                          <a:cs typeface="Calibri"/>
                          <a:sym typeface="Calibri"/>
                        </a:rPr>
                        <a:t> </a:t>
                      </a:r>
                      <a:endParaRPr sz="1100" u="none" cap="none" strike="noStrike">
                        <a:latin typeface="Calibri"/>
                        <a:ea typeface="Calibri"/>
                        <a:cs typeface="Calibri"/>
                        <a:sym typeface="Calibri"/>
                      </a:endParaRPr>
                    </a:p>
                    <a:p>
                      <a:pPr indent="0" lvl="0" marL="0" marR="38100" rtl="0" algn="l">
                        <a:lnSpc>
                          <a:spcPct val="115000"/>
                        </a:lnSpc>
                        <a:spcBef>
                          <a:spcPts val="0"/>
                        </a:spcBef>
                        <a:spcAft>
                          <a:spcPts val="0"/>
                        </a:spcAft>
                        <a:buClr>
                          <a:srgbClr val="000000"/>
                        </a:buClr>
                        <a:buSzPts val="800"/>
                        <a:buFont typeface="Arial"/>
                        <a:buNone/>
                      </a:pPr>
                      <a:r>
                        <a:rPr lang="en-US" sz="800" u="none" cap="none" strike="noStrike"/>
                        <a:t>Encuéntrala en nuestra página web.</a:t>
                      </a:r>
                      <a:endParaRPr sz="800" u="none" cap="none" strike="noStrike"/>
                    </a:p>
                    <a:p>
                      <a:pPr indent="0" lvl="0" marL="0" marR="38100" rtl="0" algn="l">
                        <a:lnSpc>
                          <a:spcPct val="115000"/>
                        </a:lnSpc>
                        <a:spcBef>
                          <a:spcPts val="0"/>
                        </a:spcBef>
                        <a:spcAft>
                          <a:spcPts val="0"/>
                        </a:spcAft>
                        <a:buClr>
                          <a:srgbClr val="000000"/>
                        </a:buClr>
                        <a:buSzPts val="800"/>
                        <a:buFont typeface="Arial"/>
                        <a:buNone/>
                      </a:pPr>
                      <a:r>
                        <a:rPr lang="en-US" sz="800" u="none" cap="none" strike="noStrike"/>
                        <a:t>Visita </a:t>
                      </a:r>
                      <a:r>
                        <a:rPr lang="en-US" sz="800" u="none" cap="none" strike="noStrike">
                          <a:highlight>
                            <a:srgbClr val="FFFFFF"/>
                          </a:highlight>
                        </a:rPr>
                        <a:t>👉 </a:t>
                      </a:r>
                      <a:r>
                        <a:rPr lang="en-US" sz="800" u="sng" cap="none" strike="noStrike">
                          <a:solidFill>
                            <a:schemeClr val="hlink"/>
                          </a:solidFill>
                          <a:highlight>
                            <a:srgbClr val="FFFFFF"/>
                          </a:highlight>
                          <a:hlinkClick r:id="rId3"/>
                        </a:rPr>
                        <a:t>kngadvisors.co.uk</a:t>
                      </a:r>
                      <a:r>
                        <a:rPr lang="en-US" sz="800" u="none" cap="none" strike="noStrike">
                          <a:highlight>
                            <a:srgbClr val="FFFFFF"/>
                          </a:highlight>
                        </a:rPr>
                        <a:t> o ve al link que está dentro de nuestro perfil de instagram.</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p>
                    <a:p>
                      <a:pPr indent="0" lvl="0" marL="0" marR="0" rtl="0" algn="l">
                        <a:lnSpc>
                          <a:spcPct val="100000"/>
                        </a:lnSpc>
                        <a:spcBef>
                          <a:spcPts val="0"/>
                        </a:spcBef>
                        <a:spcAft>
                          <a:spcPts val="0"/>
                        </a:spcAft>
                        <a:buClr>
                          <a:srgbClr val="000000"/>
                        </a:buClr>
                        <a:buSzPts val="700"/>
                        <a:buFont typeface="Arial"/>
                        <a:buNone/>
                      </a:pPr>
                      <a:r>
                        <a:t/>
                      </a:r>
                      <a:endParaRPr sz="700" u="none" cap="none" strike="noStrike">
                        <a:solidFill>
                          <a:srgbClr val="222222"/>
                        </a:solidFill>
                        <a:highlight>
                          <a:srgbClr val="FFFFFF"/>
                        </a:highlight>
                      </a:endParaRPr>
                    </a:p>
                    <a:p>
                      <a:pPr indent="0" lvl="0" marL="0" marR="0" rtl="0" algn="l">
                        <a:lnSpc>
                          <a:spcPct val="115000"/>
                        </a:lnSpc>
                        <a:spcBef>
                          <a:spcPts val="1100"/>
                        </a:spcBef>
                        <a:spcAft>
                          <a:spcPts val="0"/>
                        </a:spcAft>
                        <a:buClr>
                          <a:srgbClr val="000000"/>
                        </a:buClr>
                        <a:buSzPts val="600"/>
                        <a:buFont typeface="Arial"/>
                        <a:buNone/>
                      </a:pPr>
                      <a:r>
                        <a:rPr lang="en-US" sz="600" u="none" cap="none" strike="noStrike">
                          <a:solidFill>
                            <a:srgbClr val="6FA8DC"/>
                          </a:solidFill>
                          <a:highlight>
                            <a:srgbClr val="FFFFFF"/>
                          </a:highlight>
                          <a:latin typeface="Avenir"/>
                          <a:ea typeface="Avenir"/>
                          <a:cs typeface="Avenir"/>
                          <a:sym typeface="Avenir"/>
                        </a:rPr>
                        <a:t>#finanzas #segurodevida #inversiones #lifeinsurance </a:t>
                      </a:r>
                      <a:r>
                        <a:rPr lang="en-US" sz="6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#Finanzaspersonales</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#Finanzasbursátiles</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#Banca</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#Educaciónfinanciera</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#Finanzasinteligentes</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#Finanzasexitosas</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#Finanzasparaemprendedores</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#Finanzassanas</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#Finanzasparatodos</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#Finanzasynegocios</a:t>
                      </a:r>
                      <a:r>
                        <a:rPr lang="en-US" sz="600" u="none" cap="none" strike="noStrike">
                          <a:solidFill>
                            <a:srgbClr val="6FA8DC"/>
                          </a:solidFill>
                          <a:highlight>
                            <a:srgbClr val="FFFFFF"/>
                          </a:highlight>
                          <a:latin typeface="Avenir"/>
                          <a:ea typeface="Avenir"/>
                          <a:cs typeface="Avenir"/>
                          <a:sym typeface="Avenir"/>
                        </a:rPr>
                        <a:t> </a:t>
                      </a:r>
                      <a:r>
                        <a:rPr lang="en-US" sz="600" u="none" cap="none" strike="noStrike">
                          <a:solidFill>
                            <a:srgbClr val="6FA8DC"/>
                          </a:solidFill>
                          <a:highlight>
                            <a:srgbClr val="FFFFFF"/>
                          </a:highlight>
                          <a:uFill>
                            <a:noFill/>
                          </a:uFill>
                          <a:latin typeface="Avenir"/>
                          <a:ea typeface="Avenir"/>
                          <a:cs typeface="Avenir"/>
                          <a:sym typeface="Avenir"/>
                          <a:hlinkClick r:id="rId14">
                            <a:extLst>
                              <a:ext uri="{A12FA001-AC4F-418D-AE19-62706E023703}">
                                <ahyp:hlinkClr val="tx"/>
                              </a:ext>
                            </a:extLst>
                          </a:hlinkClick>
                        </a:rPr>
                        <a:t>#Emprendedores</a:t>
                      </a:r>
                      <a:endParaRPr sz="800" u="none" cap="none" strike="noStrike">
                        <a:solidFill>
                          <a:schemeClr val="accent2"/>
                        </a:solidFill>
                      </a:endParaRPr>
                    </a:p>
                    <a:p>
                      <a:pPr indent="0" lvl="0" marL="0" marR="0" rtl="0" algn="l">
                        <a:lnSpc>
                          <a:spcPct val="100000"/>
                        </a:lnSpc>
                        <a:spcBef>
                          <a:spcPts val="0"/>
                        </a:spcBef>
                        <a:spcAft>
                          <a:spcPts val="0"/>
                        </a:spcAft>
                        <a:buClr>
                          <a:srgbClr val="000000"/>
                        </a:buClr>
                        <a:buSzPts val="900"/>
                        <a:buFont typeface="Arial"/>
                        <a:buNone/>
                      </a:pPr>
                      <a:r>
                        <a:t/>
                      </a:r>
                      <a:endParaRPr sz="900" u="none" cap="none" strike="noStrike">
                        <a:solidFill>
                          <a:srgbClr val="222222"/>
                        </a:solidFill>
                        <a:highlight>
                          <a:srgbClr val="FFFFFF"/>
                        </a:highlight>
                      </a:endParaRPr>
                    </a:p>
                    <a:p>
                      <a:pPr indent="0" lvl="0" marL="0" marR="0" rtl="0" algn="l">
                        <a:lnSpc>
                          <a:spcPct val="115000"/>
                        </a:lnSpc>
                        <a:spcBef>
                          <a:spcPts val="1100"/>
                        </a:spcBef>
                        <a:spcAft>
                          <a:spcPts val="0"/>
                        </a:spcAft>
                        <a:buClr>
                          <a:srgbClr val="000000"/>
                        </a:buClr>
                        <a:buSzPts val="800"/>
                        <a:buFont typeface="Arial"/>
                        <a:buNone/>
                      </a:pPr>
                      <a:r>
                        <a:t/>
                      </a:r>
                      <a:endParaRPr sz="800" u="none" cap="none" strike="noStrike"/>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24" name="Google Shape;224;p11"/>
          <p:cNvGrpSpPr/>
          <p:nvPr/>
        </p:nvGrpSpPr>
        <p:grpSpPr>
          <a:xfrm>
            <a:off x="-2779" y="5059872"/>
            <a:ext cx="9149644" cy="83700"/>
            <a:chOff x="0" y="0"/>
            <a:chExt cx="9149644" cy="83700"/>
          </a:xfrm>
        </p:grpSpPr>
        <p:sp>
          <p:nvSpPr>
            <p:cNvPr id="225" name="Google Shape;225;p1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6" name="Google Shape;226;p1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7" name="Google Shape;227;p1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8" name="Google Shape;228;p1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9" name="Google Shape;229;p1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230" name="Google Shape;230;p11"/>
          <p:cNvPicPr preferRelativeResize="0"/>
          <p:nvPr/>
        </p:nvPicPr>
        <p:blipFill rotWithShape="1">
          <a:blip r:embed="rId15">
            <a:alphaModFix/>
          </a:blip>
          <a:srcRect b="0" l="0" r="0" t="0"/>
          <a:stretch/>
        </p:blipFill>
        <p:spPr>
          <a:xfrm>
            <a:off x="8073100" y="4727525"/>
            <a:ext cx="934934" cy="236515"/>
          </a:xfrm>
          <a:prstGeom prst="rect">
            <a:avLst/>
          </a:prstGeom>
          <a:noFill/>
          <a:ln>
            <a:noFill/>
          </a:ln>
        </p:spPr>
      </p:pic>
      <p:sp>
        <p:nvSpPr>
          <p:cNvPr id="231" name="Google Shape;231;p1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CUADRO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TÍTULO: Calculadora de Fondos Retiro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Mockup de persona usando laptop con ss de fondo educativo</a:t>
            </a:r>
            <a:endParaRPr b="0" i="0" sz="1400" u="none" cap="none" strike="noStrike">
              <a:solidFill>
                <a:srgbClr val="000000"/>
              </a:solidFill>
              <a:latin typeface="Arial"/>
              <a:ea typeface="Arial"/>
              <a:cs typeface="Arial"/>
              <a:sym typeface="Arial"/>
            </a:endParaRPr>
          </a:p>
        </p:txBody>
      </p:sp>
      <p:sp>
        <p:nvSpPr>
          <p:cNvPr id="232" name="Google Shape;232;p11"/>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RELACIONADO AL SIMULADOR KNG</a:t>
            </a:r>
            <a:endParaRPr b="1" i="0" sz="12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FFFFFF"/>
              </a:solidFill>
              <a:latin typeface="Arial"/>
              <a:ea typeface="Arial"/>
              <a:cs typeface="Arial"/>
              <a:sym typeface="Arial"/>
            </a:endParaRPr>
          </a:p>
        </p:txBody>
      </p:sp>
      <p:pic>
        <p:nvPicPr>
          <p:cNvPr id="233" name="Google Shape;233;p11"/>
          <p:cNvPicPr preferRelativeResize="0"/>
          <p:nvPr/>
        </p:nvPicPr>
        <p:blipFill rotWithShape="1">
          <a:blip r:embed="rId16">
            <a:alphaModFix/>
          </a:blip>
          <a:srcRect b="0" l="0" r="0" t="0"/>
          <a:stretch/>
        </p:blipFill>
        <p:spPr>
          <a:xfrm>
            <a:off x="4833388" y="485488"/>
            <a:ext cx="3486624" cy="34866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graphicFrame>
        <p:nvGraphicFramePr>
          <p:cNvPr id="238" name="Google Shape;238;p12"/>
          <p:cNvGraphicFramePr/>
          <p:nvPr/>
        </p:nvGraphicFramePr>
        <p:xfrm>
          <a:off x="401450" y="324712"/>
          <a:ext cx="3000000" cy="3000000"/>
        </p:xfrm>
        <a:graphic>
          <a:graphicData uri="http://schemas.openxmlformats.org/drawingml/2006/table">
            <a:tbl>
              <a:tblPr>
                <a:noFill/>
                <a:tableStyleId>{00651EF2-410B-4925-AF25-D5EC1D2E3DBF}</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Sábado 16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800"/>
                        <a:buFont typeface="Arial"/>
                        <a:buNone/>
                      </a:pPr>
                      <a:r>
                        <a:rPr lang="en-US" sz="800" u="none" cap="none" strike="noStrike">
                          <a:highlight>
                            <a:srgbClr val="FFFFFF"/>
                          </a:highlight>
                        </a:rPr>
                        <a:t>¿Ya conoces todos los servicios que tenemos para ofrecerte?</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highlight>
                            <a:srgbClr val="FFFFFF"/>
                          </a:highlight>
                        </a:rPr>
                        <a:t>Entra a nuestra página web y conoce cada uno de ellos.</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highlight>
                            <a:srgbClr val="FFFFFF"/>
                          </a:highlight>
                        </a:rPr>
                        <a:t>Visita 👉 kngadvisors.co.uk o encuentra el link en nuestro perfil de instagram.</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6FA8DC"/>
                          </a:solidFill>
                          <a:highlight>
                            <a:srgbClr val="FFFFFF"/>
                          </a:highlight>
                          <a:latin typeface="Avenir"/>
                          <a:ea typeface="Avenir"/>
                          <a:cs typeface="Avenir"/>
                          <a:sym typeface="Avenir"/>
                        </a:rPr>
                        <a:t>#finanzas #segurodevida #inversiones #lifeinsurance </a:t>
                      </a:r>
                      <a:r>
                        <a:rPr lang="en-US" sz="8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39" name="Google Shape;239;p12"/>
          <p:cNvGrpSpPr/>
          <p:nvPr/>
        </p:nvGrpSpPr>
        <p:grpSpPr>
          <a:xfrm>
            <a:off x="-2779" y="5059872"/>
            <a:ext cx="9149644" cy="83700"/>
            <a:chOff x="0" y="0"/>
            <a:chExt cx="9149644" cy="83700"/>
          </a:xfrm>
        </p:grpSpPr>
        <p:sp>
          <p:nvSpPr>
            <p:cNvPr id="240" name="Google Shape;240;p1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1" name="Google Shape;241;p1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2" name="Google Shape;242;p1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3" name="Google Shape;243;p1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4" name="Google Shape;244;p1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245" name="Google Shape;245;p1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46" name="Google Shape;246;p12"/>
          <p:cNvSpPr/>
          <p:nvPr/>
        </p:nvSpPr>
        <p:spPr>
          <a:xfrm>
            <a:off x="4864900" y="615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AZUL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TÍTULO: Nuestros servicios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ILUSTRACIÓN: pantalla con ss de servicios de web</a:t>
            </a:r>
            <a:endParaRPr b="0" i="0" sz="1400" u="none" cap="none" strike="noStrike">
              <a:solidFill>
                <a:srgbClr val="000000"/>
              </a:solidFill>
              <a:latin typeface="Arial"/>
              <a:ea typeface="Arial"/>
              <a:cs typeface="Arial"/>
              <a:sym typeface="Arial"/>
            </a:endParaRPr>
          </a:p>
        </p:txBody>
      </p:sp>
      <p:sp>
        <p:nvSpPr>
          <p:cNvPr id="247" name="Google Shape;247;p12"/>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CALL TO ACTION A PÁGINA WEB</a:t>
            </a:r>
            <a:endParaRPr b="1" i="0" sz="1200" u="none" cap="none" strike="noStrike">
              <a:solidFill>
                <a:srgbClr val="FFFFFF"/>
              </a:solidFill>
              <a:latin typeface="Arial"/>
              <a:ea typeface="Arial"/>
              <a:cs typeface="Arial"/>
              <a:sym typeface="Arial"/>
            </a:endParaRPr>
          </a:p>
        </p:txBody>
      </p:sp>
      <p:pic>
        <p:nvPicPr>
          <p:cNvPr id="248" name="Google Shape;248;p12"/>
          <p:cNvPicPr preferRelativeResize="0"/>
          <p:nvPr/>
        </p:nvPicPr>
        <p:blipFill rotWithShape="1">
          <a:blip r:embed="rId15">
            <a:alphaModFix/>
          </a:blip>
          <a:srcRect b="0" l="0" r="0" t="0"/>
          <a:stretch/>
        </p:blipFill>
        <p:spPr>
          <a:xfrm>
            <a:off x="4864900" y="615200"/>
            <a:ext cx="3423600" cy="3423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grpSp>
        <p:nvGrpSpPr>
          <p:cNvPr id="253" name="Google Shape;253;p13"/>
          <p:cNvGrpSpPr/>
          <p:nvPr/>
        </p:nvGrpSpPr>
        <p:grpSpPr>
          <a:xfrm>
            <a:off x="-238076" y="5143497"/>
            <a:ext cx="9149644" cy="83700"/>
            <a:chOff x="0" y="0"/>
            <a:chExt cx="9149644" cy="83700"/>
          </a:xfrm>
        </p:grpSpPr>
        <p:sp>
          <p:nvSpPr>
            <p:cNvPr id="254" name="Google Shape;254;p1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5" name="Google Shape;255;p1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6" name="Google Shape;256;p1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7" name="Google Shape;257;p1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8" name="Google Shape;258;p1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259" name="Google Shape;259;p13"/>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60" name="Google Shape;260;p13"/>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Arial"/>
                <a:ea typeface="Arial"/>
                <a:cs typeface="Arial"/>
                <a:sym typeface="Arial"/>
              </a:rPr>
              <a:t>NOTICIAS FINANCIERAS (COMPAÑÍAS / EMPRESAS)</a:t>
            </a:r>
            <a:endParaRPr b="1" i="0" sz="1000" u="none" cap="none" strike="noStrike">
              <a:solidFill>
                <a:srgbClr val="FFFFFF"/>
              </a:solidFill>
              <a:latin typeface="Arial"/>
              <a:ea typeface="Arial"/>
              <a:cs typeface="Arial"/>
              <a:sym typeface="Arial"/>
            </a:endParaRPr>
          </a:p>
        </p:txBody>
      </p:sp>
      <p:graphicFrame>
        <p:nvGraphicFramePr>
          <p:cNvPr id="261" name="Google Shape;261;p13"/>
          <p:cNvGraphicFramePr/>
          <p:nvPr/>
        </p:nvGraphicFramePr>
        <p:xfrm>
          <a:off x="385800" y="294275"/>
          <a:ext cx="3000000" cy="3000000"/>
        </p:xfrm>
        <a:graphic>
          <a:graphicData uri="http://schemas.openxmlformats.org/drawingml/2006/table">
            <a:tbl>
              <a:tblPr>
                <a:noFill/>
                <a:tableStyleId>{00651EF2-410B-4925-AF25-D5EC1D2E3DBF}</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sz="1400" u="none" cap="none" strike="noStrike"/>
                        <a:t>Domingo 17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¿Sabes que es un portafolio de inversión?</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Es la totalidad de las cosas en las que inviertes tu dinero. Un buen inversionista no invierte todo en una sola opción.</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Qué eliges para tu portafolio depende de:</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-Tus metas</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-Quién eres tú como inversionista</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-Qué nivel de riesgo quieres tomar</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-Cuánto quieres ganar</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Si quieres aprender a crear uno o mejorar tus estrategias, mándanos un mensaje y nosotros te asesoramos</a:t>
                      </a:r>
                      <a:r>
                        <a:rPr lang="en-US" sz="900">
                          <a:solidFill>
                            <a:srgbClr val="222222"/>
                          </a:solidFill>
                          <a:highlight>
                            <a:srgbClr val="FFFFFF"/>
                          </a:highlight>
                        </a:rPr>
                        <a:t>: </a:t>
                      </a:r>
                      <a:r>
                        <a:rPr lang="en-US" sz="900" u="none" cap="none" strike="noStrike">
                          <a:solidFill>
                            <a:schemeClr val="hlink"/>
                          </a:solidFill>
                          <a:highlight>
                            <a:srgbClr val="FFFFFF"/>
                          </a:highlight>
                          <a:uFill>
                            <a:noFill/>
                          </a:uFill>
                          <a:latin typeface="Helvetica Neue"/>
                          <a:ea typeface="Helvetica Neue"/>
                          <a:cs typeface="Helvetica Neue"/>
                          <a:sym typeface="Helvetica Neue"/>
                          <a:hlinkClick r:id="rId4"/>
                        </a:rPr>
                        <a:t>wa.link/d74vq8</a:t>
                      </a:r>
                      <a:endParaRPr sz="900" u="none" cap="none" strike="noStrike">
                        <a:solidFill>
                          <a:schemeClr val="hlink"/>
                        </a:solidFill>
                        <a:highlight>
                          <a:srgbClr val="FFFFFF"/>
                        </a:highlight>
                        <a:uFill>
                          <a:noFill/>
                        </a:uFill>
                        <a:latin typeface="Helvetica Neue"/>
                        <a:ea typeface="Helvetica Neue"/>
                        <a:cs typeface="Helvetica Neue"/>
                        <a:sym typeface="Helvetica Neue"/>
                        <a:hlinkClick r:id="rId5"/>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a:t>
                      </a:r>
                      <a:endParaRPr sz="9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solidFill>
                          <a:srgbClr val="222222"/>
                        </a:solidFill>
                        <a:highlight>
                          <a:srgbClr val="FFFFFF"/>
                        </a:highlight>
                      </a:endParaRPr>
                    </a:p>
                    <a:p>
                      <a:pPr indent="0" lvl="0" marL="0" marR="0" rtl="0" algn="l">
                        <a:lnSpc>
                          <a:spcPct val="100000"/>
                        </a:lnSpc>
                        <a:spcBef>
                          <a:spcPts val="0"/>
                        </a:spcBef>
                        <a:spcAft>
                          <a:spcPts val="0"/>
                        </a:spcAft>
                        <a:buClr>
                          <a:srgbClr val="000000"/>
                        </a:buClr>
                        <a:buSzPts val="700"/>
                        <a:buFont typeface="Arial"/>
                        <a:buNone/>
                      </a:pPr>
                      <a:r>
                        <a:rPr lang="en-US" sz="700" u="none" cap="none" strike="noStrike">
                          <a:solidFill>
                            <a:srgbClr val="6FA8DC"/>
                          </a:solidFill>
                          <a:highlight>
                            <a:srgbClr val="FFFFFF"/>
                          </a:highlight>
                          <a:latin typeface="Avenir"/>
                          <a:ea typeface="Avenir"/>
                          <a:cs typeface="Avenir"/>
                          <a:sym typeface="Avenir"/>
                        </a:rPr>
                        <a:t>#finanzas #segurodevida #inversiones #lifeinsurance </a:t>
                      </a:r>
                      <a:r>
                        <a:rPr lang="en-US" sz="7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#Finanzaspersonales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#Finanzasbursátiles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#Banca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#Educaciónfinanciera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#Finanzasinteligentes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#Finanzasexitosas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#Finanzasparaemprendedores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#Finanzassanas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4">
                            <a:extLst>
                              <a:ext uri="{A12FA001-AC4F-418D-AE19-62706E023703}">
                                <ahyp:hlinkClr val="tx"/>
                              </a:ext>
                            </a:extLst>
                          </a:hlinkClick>
                        </a:rPr>
                        <a:t>#Finanzasparatodos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5">
                            <a:extLst>
                              <a:ext uri="{A12FA001-AC4F-418D-AE19-62706E023703}">
                                <ahyp:hlinkClr val="tx"/>
                              </a:ext>
                            </a:extLst>
                          </a:hlinkClick>
                        </a:rPr>
                        <a:t>#Finanzasynegocios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6">
                            <a:extLst>
                              <a:ext uri="{A12FA001-AC4F-418D-AE19-62706E023703}">
                                <ahyp:hlinkClr val="tx"/>
                              </a:ext>
                            </a:extLst>
                          </a:hlinkClick>
                        </a:rPr>
                        <a:t>#Emprendedores</a:t>
                      </a:r>
                      <a:endParaRPr sz="9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62" name="Google Shape;262;p13"/>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DEGRADADO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TEXTO: ¿Qué es un portafolio de inversión?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Foto relacionada con tema tecnológico</a:t>
            </a:r>
            <a:endParaRPr b="0" i="0" sz="1400" u="none" cap="none" strike="noStrike">
              <a:solidFill>
                <a:srgbClr val="000000"/>
              </a:solidFill>
              <a:latin typeface="Arial"/>
              <a:ea typeface="Arial"/>
              <a:cs typeface="Arial"/>
              <a:sym typeface="Arial"/>
            </a:endParaRPr>
          </a:p>
        </p:txBody>
      </p:sp>
      <p:pic>
        <p:nvPicPr>
          <p:cNvPr id="263" name="Google Shape;263;p13"/>
          <p:cNvPicPr preferRelativeResize="0"/>
          <p:nvPr/>
        </p:nvPicPr>
        <p:blipFill rotWithShape="1">
          <a:blip r:embed="rId17">
            <a:alphaModFix/>
          </a:blip>
          <a:srcRect b="0" l="0" r="0" t="0"/>
          <a:stretch/>
        </p:blipFill>
        <p:spPr>
          <a:xfrm>
            <a:off x="4824238" y="476338"/>
            <a:ext cx="3504924" cy="35049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grpSp>
        <p:nvGrpSpPr>
          <p:cNvPr id="268" name="Google Shape;268;p14"/>
          <p:cNvGrpSpPr/>
          <p:nvPr/>
        </p:nvGrpSpPr>
        <p:grpSpPr>
          <a:xfrm>
            <a:off x="-2779" y="5059872"/>
            <a:ext cx="9149644" cy="83700"/>
            <a:chOff x="0" y="0"/>
            <a:chExt cx="9149644" cy="83700"/>
          </a:xfrm>
        </p:grpSpPr>
        <p:sp>
          <p:nvSpPr>
            <p:cNvPr id="269" name="Google Shape;269;p1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0" name="Google Shape;270;p1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1" name="Google Shape;271;p1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2" name="Google Shape;272;p1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3" name="Google Shape;273;p1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graphicFrame>
        <p:nvGraphicFramePr>
          <p:cNvPr id="274" name="Google Shape;274;p14"/>
          <p:cNvGraphicFramePr/>
          <p:nvPr/>
        </p:nvGraphicFramePr>
        <p:xfrm>
          <a:off x="401450" y="776300"/>
          <a:ext cx="3000000" cy="3000000"/>
        </p:xfrm>
        <a:graphic>
          <a:graphicData uri="http://schemas.openxmlformats.org/drawingml/2006/table">
            <a:tbl>
              <a:tblPr>
                <a:noFill/>
                <a:tableStyleId>{00651EF2-410B-4925-AF25-D5EC1D2E3DBF}</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sz="1400" u="none" cap="none" strike="noStrike"/>
                        <a:t>Martes 19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t/>
                      </a:r>
                      <a:endParaRPr sz="12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HISTORIA</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75" name="Google Shape;275;p14"/>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76" name="Google Shape;276;p14"/>
          <p:cNvSpPr/>
          <p:nvPr/>
        </p:nvSpPr>
        <p:spPr>
          <a:xfrm>
            <a:off x="4677700" y="495550"/>
            <a:ext cx="1901100" cy="3755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10 días</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(muchas curvas)</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10 años</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(línea hacia arriba recta)</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Recuerda que la volatilidad a corto plazo es normal para una inversión a largo plazo.</a:t>
            </a:r>
            <a:endParaRPr b="0" i="0" sz="1100" u="none" cap="none" strike="noStrike">
              <a:solidFill>
                <a:srgbClr val="000000"/>
              </a:solidFill>
              <a:latin typeface="Helvetica Neue"/>
              <a:ea typeface="Helvetica Neue"/>
              <a:cs typeface="Helvetica Neue"/>
              <a:sym typeface="Helvetica Neue"/>
            </a:endParaRPr>
          </a:p>
        </p:txBody>
      </p:sp>
      <p:pic>
        <p:nvPicPr>
          <p:cNvPr id="277" name="Google Shape;277;p14"/>
          <p:cNvPicPr preferRelativeResize="0"/>
          <p:nvPr/>
        </p:nvPicPr>
        <p:blipFill rotWithShape="1">
          <a:blip r:embed="rId4">
            <a:alphaModFix/>
          </a:blip>
          <a:srcRect b="0" l="0" r="0" t="0"/>
          <a:stretch/>
        </p:blipFill>
        <p:spPr>
          <a:xfrm>
            <a:off x="4498050" y="364150"/>
            <a:ext cx="2260402" cy="401849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graphicFrame>
        <p:nvGraphicFramePr>
          <p:cNvPr id="282" name="Google Shape;282;p15"/>
          <p:cNvGraphicFramePr/>
          <p:nvPr/>
        </p:nvGraphicFramePr>
        <p:xfrm>
          <a:off x="401450" y="359912"/>
          <a:ext cx="3000000" cy="3000000"/>
        </p:xfrm>
        <a:graphic>
          <a:graphicData uri="http://schemas.openxmlformats.org/drawingml/2006/table">
            <a:tbl>
              <a:tblPr>
                <a:noFill/>
                <a:tableStyleId>{00651EF2-410B-4925-AF25-D5EC1D2E3DBF}</a:tableStyleId>
              </a:tblPr>
              <a:tblGrid>
                <a:gridCol w="823550"/>
                <a:gridCol w="2681375"/>
              </a:tblGrid>
              <a:tr h="3233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Miércoles 20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Clr>
                          <a:srgbClr val="000000"/>
                        </a:buClr>
                        <a:buSzPts val="700"/>
                        <a:buFont typeface="Arial"/>
                        <a:buNone/>
                      </a:pPr>
                      <a:r>
                        <a:rPr lang="en-US" sz="700" u="none" cap="none" strike="noStrike"/>
                        <a:t>Confía en los expertos, KNG International Advisors tiene acceso a múltiple activos de inversión:</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-Fondos mutuos </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-ETFs y ETCs</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-Renta fija (7%-12% anual)</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-Acciones y Bonos corporativos</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-Notas Estructuradas</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-FIBRAS Internacionales</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-Private Equities</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-Inversiones Alternativas</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-Tu propio Gerente Discrecional</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-Seguro de Vida Internacional</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-Cuentas Internacionales de Débito (USD/EUR/GBP)</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¿Estás interesado? Mándanos mensaje y recibe una asesoría 100% gratuita </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rPr lang="en-US" sz="700" u="none" cap="none" strike="noStrike"/>
                        <a:t>Puede ser vía DM o WhatsApp</a:t>
                      </a:r>
                      <a:endParaRPr sz="700" u="none" cap="none" strike="noStrike"/>
                    </a:p>
                    <a:p>
                      <a:pPr indent="0" lvl="0" marL="0" marR="38100" rtl="0" algn="l">
                        <a:lnSpc>
                          <a:spcPct val="128571"/>
                        </a:lnSpc>
                        <a:spcBef>
                          <a:spcPts val="0"/>
                        </a:spcBef>
                        <a:spcAft>
                          <a:spcPts val="0"/>
                        </a:spcAft>
                        <a:buClr>
                          <a:srgbClr val="000000"/>
                        </a:buClr>
                        <a:buSzPts val="700"/>
                        <a:buFont typeface="Arial"/>
                        <a:buNone/>
                      </a:pPr>
                      <a:r>
                        <a:t/>
                      </a:r>
                      <a:endParaRPr sz="700" u="none" cap="none" strike="noStrike"/>
                    </a:p>
                    <a:p>
                      <a:pPr indent="0" lvl="0" marL="0" marR="0" rtl="0" algn="l">
                        <a:lnSpc>
                          <a:spcPct val="115000"/>
                        </a:lnSpc>
                        <a:spcBef>
                          <a:spcPts val="0"/>
                        </a:spcBef>
                        <a:spcAft>
                          <a:spcPts val="0"/>
                        </a:spcAft>
                        <a:buClr>
                          <a:srgbClr val="000000"/>
                        </a:buClr>
                        <a:buSzPts val="700"/>
                        <a:buFont typeface="Arial"/>
                        <a:buNone/>
                      </a:pPr>
                      <a:r>
                        <a:rPr lang="en-US" sz="700" u="none" cap="none" strike="noStrike">
                          <a:solidFill>
                            <a:srgbClr val="6FA8DC"/>
                          </a:solidFill>
                          <a:highlight>
                            <a:srgbClr val="FFFFFF"/>
                          </a:highlight>
                          <a:latin typeface="Avenir"/>
                          <a:ea typeface="Avenir"/>
                          <a:cs typeface="Avenir"/>
                          <a:sym typeface="Avenir"/>
                        </a:rPr>
                        <a:t>#finanzas #segurodevida #inversiones #lifeinsurance </a:t>
                      </a:r>
                      <a:r>
                        <a:rPr lang="en-US" sz="7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750" u="none" cap="none" strike="noStrike">
                        <a:solidFill>
                          <a:srgbClr val="3D3D3D"/>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9988"/>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83" name="Google Shape;283;p15"/>
          <p:cNvGrpSpPr/>
          <p:nvPr/>
        </p:nvGrpSpPr>
        <p:grpSpPr>
          <a:xfrm>
            <a:off x="-2779" y="5059872"/>
            <a:ext cx="9149644" cy="83700"/>
            <a:chOff x="0" y="0"/>
            <a:chExt cx="9149644" cy="83700"/>
          </a:xfrm>
        </p:grpSpPr>
        <p:sp>
          <p:nvSpPr>
            <p:cNvPr id="284" name="Google Shape;284;p1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5" name="Google Shape;285;p1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6" name="Google Shape;286;p1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7" name="Google Shape;287;p1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8" name="Google Shape;288;p1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289" name="Google Shape;289;p1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90" name="Google Shape;290;p15"/>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CUADRO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TEXTO: Asesoría y acceso a múltiples activos de inversión Internacionales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inversión y negocios</a:t>
            </a:r>
            <a:endParaRPr b="0" i="0" sz="1400" u="none" cap="none" strike="noStrike">
              <a:solidFill>
                <a:srgbClr val="000000"/>
              </a:solidFill>
              <a:latin typeface="Arial"/>
              <a:ea typeface="Arial"/>
              <a:cs typeface="Arial"/>
              <a:sym typeface="Arial"/>
            </a:endParaRPr>
          </a:p>
        </p:txBody>
      </p:sp>
      <p:sp>
        <p:nvSpPr>
          <p:cNvPr id="291" name="Google Shape;291;p15"/>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BENEFICIOS DE INVERTIR CON KNG</a:t>
            </a:r>
            <a:endParaRPr b="1" i="0" sz="1200" u="none" cap="none" strike="noStrike">
              <a:solidFill>
                <a:srgbClr val="FFFFFF"/>
              </a:solidFill>
              <a:latin typeface="Arial"/>
              <a:ea typeface="Arial"/>
              <a:cs typeface="Arial"/>
              <a:sym typeface="Arial"/>
            </a:endParaRPr>
          </a:p>
        </p:txBody>
      </p:sp>
      <p:pic>
        <p:nvPicPr>
          <p:cNvPr id="292" name="Google Shape;292;p15"/>
          <p:cNvPicPr preferRelativeResize="0"/>
          <p:nvPr/>
        </p:nvPicPr>
        <p:blipFill rotWithShape="1">
          <a:blip r:embed="rId15">
            <a:alphaModFix/>
          </a:blip>
          <a:srcRect b="0" l="0" r="0" t="0"/>
          <a:stretch/>
        </p:blipFill>
        <p:spPr>
          <a:xfrm>
            <a:off x="4824238" y="465775"/>
            <a:ext cx="3504924" cy="35049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graphicFrame>
        <p:nvGraphicFramePr>
          <p:cNvPr id="297" name="Google Shape;297;p16"/>
          <p:cNvGraphicFramePr/>
          <p:nvPr/>
        </p:nvGraphicFramePr>
        <p:xfrm>
          <a:off x="405475" y="178550"/>
          <a:ext cx="3000000" cy="3000000"/>
        </p:xfrm>
        <a:graphic>
          <a:graphicData uri="http://schemas.openxmlformats.org/drawingml/2006/table">
            <a:tbl>
              <a:tblPr>
                <a:noFill/>
                <a:tableStyleId>{00651EF2-410B-4925-AF25-D5EC1D2E3DBF}</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Jueves 21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700"/>
                        <a:buFont typeface="Arial"/>
                        <a:buNone/>
                      </a:pPr>
                      <a:r>
                        <a:rPr lang="en-US" sz="700" u="none" cap="none" strike="noStrike">
                          <a:solidFill>
                            <a:srgbClr val="222222"/>
                          </a:solidFill>
                          <a:highlight>
                            <a:srgbClr val="FFFFFF"/>
                          </a:highlight>
                        </a:rPr>
                        <a:t>Asegura la calidad de la educación de tus hijos, utiliza la Calculadora de Fondos Educativos que ofrecemos en nuestra página web para proyectar los costos con inflación</a:t>
                      </a:r>
                      <a:endParaRPr sz="7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Calibri"/>
                          <a:ea typeface="Calibri"/>
                          <a:cs typeface="Calibri"/>
                          <a:sym typeface="Calibri"/>
                        </a:rPr>
                        <a:t> </a:t>
                      </a:r>
                      <a:endParaRPr sz="1100" u="none" cap="none" strike="noStrike">
                        <a:latin typeface="Calibri"/>
                        <a:ea typeface="Calibri"/>
                        <a:cs typeface="Calibri"/>
                        <a:sym typeface="Calibri"/>
                      </a:endParaRPr>
                    </a:p>
                    <a:p>
                      <a:pPr indent="0" lvl="0" marL="0" marR="0" rtl="0" algn="l">
                        <a:lnSpc>
                          <a:spcPct val="115000"/>
                        </a:lnSpc>
                        <a:spcBef>
                          <a:spcPts val="0"/>
                        </a:spcBef>
                        <a:spcAft>
                          <a:spcPts val="0"/>
                        </a:spcAft>
                        <a:buClr>
                          <a:srgbClr val="000000"/>
                        </a:buClr>
                        <a:buSzPts val="700"/>
                        <a:buFont typeface="Arial"/>
                        <a:buNone/>
                      </a:pPr>
                      <a:r>
                        <a:rPr lang="en-US" sz="700" u="none" cap="none" strike="noStrike">
                          <a:solidFill>
                            <a:srgbClr val="222222"/>
                          </a:solidFill>
                          <a:highlight>
                            <a:srgbClr val="FFFFFF"/>
                          </a:highlight>
                        </a:rPr>
                        <a:t>Al contestar una serie de preguntas también te calcularán cuánto tendrás que ahorrar mensualmente para lograr este monto asumiendo  un retorno de inversión del 6% al 8% anual.</a:t>
                      </a:r>
                      <a:endParaRPr sz="7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700"/>
                        <a:buFont typeface="Arial"/>
                        <a:buNone/>
                      </a:pPr>
                      <a:r>
                        <a:t/>
                      </a:r>
                      <a:endParaRPr sz="700" u="none" cap="none" strike="noStrike">
                        <a:solidFill>
                          <a:srgbClr val="222222"/>
                        </a:solidFill>
                        <a:highlight>
                          <a:srgbClr val="FFFFFF"/>
                        </a:highlight>
                      </a:endParaRPr>
                    </a:p>
                    <a:p>
                      <a:pPr indent="0" lvl="0" marL="0" marR="0" rtl="0" algn="l">
                        <a:lnSpc>
                          <a:spcPct val="115000"/>
                        </a:lnSpc>
                        <a:spcBef>
                          <a:spcPts val="0"/>
                        </a:spcBef>
                        <a:spcAft>
                          <a:spcPts val="0"/>
                        </a:spcAft>
                        <a:buClr>
                          <a:srgbClr val="000000"/>
                        </a:buClr>
                        <a:buSzPts val="700"/>
                        <a:buFont typeface="Arial"/>
                        <a:buNone/>
                      </a:pPr>
                      <a:r>
                        <a:rPr lang="en-US" sz="700" u="none" cap="none" strike="noStrike">
                          <a:solidFill>
                            <a:srgbClr val="222222"/>
                          </a:solidFill>
                          <a:highlight>
                            <a:srgbClr val="FFFFFF"/>
                          </a:highlight>
                        </a:rPr>
                        <a:t>No dejes pasar esta efectiva herramienta, visita nuestra página web para encontrarla </a:t>
                      </a:r>
                      <a:r>
                        <a:rPr lang="en-US" sz="800" u="none" cap="none" strike="noStrike">
                          <a:highlight>
                            <a:srgbClr val="FFFFFF"/>
                          </a:highlight>
                        </a:rPr>
                        <a:t>👉</a:t>
                      </a:r>
                      <a:r>
                        <a:rPr lang="en-US" sz="700" u="none" cap="none" strike="noStrike">
                          <a:solidFill>
                            <a:srgbClr val="222222"/>
                          </a:solidFill>
                          <a:highlight>
                            <a:srgbClr val="FFFFFF"/>
                          </a:highlight>
                        </a:rPr>
                        <a:t> kngadvisors.co.uk</a:t>
                      </a:r>
                      <a:endParaRPr sz="800" u="none" cap="none" strike="noStrike"/>
                    </a:p>
                    <a:p>
                      <a:pPr indent="0" lvl="0" marL="0" marR="0" rtl="0" algn="l">
                        <a:lnSpc>
                          <a:spcPct val="115000"/>
                        </a:lnSpc>
                        <a:spcBef>
                          <a:spcPts val="0"/>
                        </a:spcBef>
                        <a:spcAft>
                          <a:spcPts val="0"/>
                        </a:spcAft>
                        <a:buClr>
                          <a:srgbClr val="000000"/>
                        </a:buClr>
                        <a:buSzPts val="800"/>
                        <a:buFont typeface="Arial"/>
                        <a:buNone/>
                      </a:pPr>
                      <a:r>
                        <a:t/>
                      </a:r>
                      <a:endParaRPr sz="800" u="none" cap="none" strike="noStrike"/>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6FA8DC"/>
                          </a:solidFill>
                          <a:highlight>
                            <a:srgbClr val="FFFFFF"/>
                          </a:highlight>
                          <a:latin typeface="Avenir"/>
                          <a:ea typeface="Avenir"/>
                          <a:cs typeface="Avenir"/>
                          <a:sym typeface="Avenir"/>
                        </a:rPr>
                        <a:t>#finanzas #segurodevida #inversiones #lifeinsurance </a:t>
                      </a:r>
                      <a:r>
                        <a:rPr lang="en-US" sz="8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000" u="none" cap="none" strike="noStrike">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98" name="Google Shape;298;p16"/>
          <p:cNvGrpSpPr/>
          <p:nvPr/>
        </p:nvGrpSpPr>
        <p:grpSpPr>
          <a:xfrm>
            <a:off x="-2779" y="5059872"/>
            <a:ext cx="9149644" cy="83700"/>
            <a:chOff x="0" y="0"/>
            <a:chExt cx="9149644" cy="83700"/>
          </a:xfrm>
        </p:grpSpPr>
        <p:sp>
          <p:nvSpPr>
            <p:cNvPr id="299" name="Google Shape;299;p1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0" name="Google Shape;300;p1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1" name="Google Shape;301;p1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2" name="Google Shape;302;p1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3" name="Google Shape;303;p1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304" name="Google Shape;304;p1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05" name="Google Shape;305;p1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AZUL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TÍTULO: Calculadora de fondo de retiro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ILUSTRACIÓN: 2 personas (una jovén y una tercera edad) sosteniendo una pantalla con ss de la calculadora</a:t>
            </a:r>
            <a:endParaRPr b="0" i="0" sz="1400" u="none" cap="none" strike="noStrike">
              <a:solidFill>
                <a:srgbClr val="000000"/>
              </a:solidFill>
              <a:latin typeface="Arial"/>
              <a:ea typeface="Arial"/>
              <a:cs typeface="Arial"/>
              <a:sym typeface="Arial"/>
            </a:endParaRPr>
          </a:p>
        </p:txBody>
      </p:sp>
      <p:sp>
        <p:nvSpPr>
          <p:cNvPr id="306" name="Google Shape;306;p16"/>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RELACIONADO AL SIMULADOR KNG</a:t>
            </a:r>
            <a:endParaRPr b="1" i="0" sz="1200" u="none" cap="none" strike="noStrike">
              <a:solidFill>
                <a:srgbClr val="FFFFFF"/>
              </a:solidFill>
              <a:latin typeface="Arial"/>
              <a:ea typeface="Arial"/>
              <a:cs typeface="Arial"/>
              <a:sym typeface="Arial"/>
            </a:endParaRPr>
          </a:p>
        </p:txBody>
      </p:sp>
      <p:pic>
        <p:nvPicPr>
          <p:cNvPr id="307" name="Google Shape;307;p16"/>
          <p:cNvPicPr preferRelativeResize="0"/>
          <p:nvPr/>
        </p:nvPicPr>
        <p:blipFill rotWithShape="1">
          <a:blip r:embed="rId15">
            <a:alphaModFix/>
          </a:blip>
          <a:srcRect b="0" l="0" r="0" t="0"/>
          <a:stretch/>
        </p:blipFill>
        <p:spPr>
          <a:xfrm>
            <a:off x="4833388" y="491125"/>
            <a:ext cx="3486624" cy="34866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graphicFrame>
        <p:nvGraphicFramePr>
          <p:cNvPr id="312" name="Google Shape;312;p17"/>
          <p:cNvGraphicFramePr/>
          <p:nvPr/>
        </p:nvGraphicFramePr>
        <p:xfrm>
          <a:off x="401450" y="439312"/>
          <a:ext cx="3000000" cy="3000000"/>
        </p:xfrm>
        <a:graphic>
          <a:graphicData uri="http://schemas.openxmlformats.org/drawingml/2006/table">
            <a:tbl>
              <a:tblPr>
                <a:noFill/>
                <a:tableStyleId>{00651EF2-410B-4925-AF25-D5EC1D2E3DBF}</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Sábado 23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900"/>
                        <a:buFont typeface="Arial"/>
                        <a:buNone/>
                      </a:pPr>
                      <a:r>
                        <a:rPr lang="en-US" sz="900" u="none" cap="none" strike="noStrike">
                          <a:highlight>
                            <a:srgbClr val="FFFFFF"/>
                          </a:highlight>
                        </a:rPr>
                        <a:t>Visita nuestro canal de youtube para mantenerte al tanto de las noticias financieras de último momento, además podrás encontrar tips y webinars.</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highlight>
                            <a:srgbClr val="FFFFFF"/>
                          </a:highlight>
                        </a:rPr>
                        <a:t>Entra a youtube y búscanos como “KNG International Advisors”</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highlight>
                            <a:srgbClr val="FFFFFF"/>
                          </a:highlight>
                        </a:rPr>
                        <a:t>*o haz click en el siguiente link: </a:t>
                      </a:r>
                      <a:r>
                        <a:rPr lang="en-US" sz="1300" u="none" cap="none" strike="noStrike">
                          <a:highlight>
                            <a:srgbClr val="EFF7FC"/>
                          </a:highlight>
                          <a:latin typeface="Montserrat"/>
                          <a:ea typeface="Montserrat"/>
                          <a:cs typeface="Montserrat"/>
                          <a:sym typeface="Montserrat"/>
                        </a:rPr>
                        <a:t>http://bitly.ws/sppE</a:t>
                      </a:r>
                      <a:r>
                        <a:rPr lang="en-US" sz="800" u="sng" cap="none" strike="noStrike">
                          <a:solidFill>
                            <a:schemeClr val="hlink"/>
                          </a:solidFill>
                          <a:highlight>
                            <a:srgbClr val="FFFFFF"/>
                          </a:highlight>
                          <a:hlinkClick r:id="rId3"/>
                        </a:rPr>
                        <a:t>*</a:t>
                      </a:r>
                      <a:r>
                        <a:rPr lang="en-US" sz="800" u="none" cap="none" strike="noStrike">
                          <a:highlight>
                            <a:srgbClr val="FFFFFF"/>
                          </a:highlight>
                        </a:rPr>
                        <a:t>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6FA8DC"/>
                          </a:solidFill>
                          <a:highlight>
                            <a:srgbClr val="FFFFFF"/>
                          </a:highlight>
                          <a:latin typeface="Avenir"/>
                          <a:ea typeface="Avenir"/>
                          <a:cs typeface="Avenir"/>
                          <a:sym typeface="Avenir"/>
                        </a:rPr>
                        <a:t>#finanzas #segurodevida #inversiones #lifeinsurance </a:t>
                      </a:r>
                      <a:r>
                        <a:rPr lang="en-US" sz="8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#Finanzaspersonales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#Finanzasbursátiles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#Banca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#Educaciónfinanciera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#Finanzasinteligentes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#Finanzasexitosas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#Finanzasparaemprendedores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#Finanzassanas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#Finanzasparatodos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#Finanzasynegocios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4">
                            <a:extLst>
                              <a:ext uri="{A12FA001-AC4F-418D-AE19-62706E023703}">
                                <ahyp:hlinkClr val="tx"/>
                              </a:ext>
                            </a:extLst>
                          </a:hlinkClick>
                        </a:rPr>
                        <a:t>#Emprendedores</a:t>
                      </a:r>
                      <a:endParaRPr sz="8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13" name="Google Shape;313;p17"/>
          <p:cNvGrpSpPr/>
          <p:nvPr/>
        </p:nvGrpSpPr>
        <p:grpSpPr>
          <a:xfrm>
            <a:off x="-2779" y="5059872"/>
            <a:ext cx="9149644" cy="83700"/>
            <a:chOff x="0" y="0"/>
            <a:chExt cx="9149644" cy="83700"/>
          </a:xfrm>
        </p:grpSpPr>
        <p:sp>
          <p:nvSpPr>
            <p:cNvPr id="314" name="Google Shape;314;p1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5" name="Google Shape;315;p1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6" name="Google Shape;316;p1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7" name="Google Shape;317;p1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8" name="Google Shape;318;p1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319" name="Google Shape;319;p17"/>
          <p:cNvPicPr preferRelativeResize="0"/>
          <p:nvPr/>
        </p:nvPicPr>
        <p:blipFill rotWithShape="1">
          <a:blip r:embed="rId15">
            <a:alphaModFix/>
          </a:blip>
          <a:srcRect b="0" l="0" r="0" t="0"/>
          <a:stretch/>
        </p:blipFill>
        <p:spPr>
          <a:xfrm>
            <a:off x="8073100" y="4727525"/>
            <a:ext cx="934934" cy="236515"/>
          </a:xfrm>
          <a:prstGeom prst="rect">
            <a:avLst/>
          </a:prstGeom>
          <a:noFill/>
          <a:ln>
            <a:noFill/>
          </a:ln>
        </p:spPr>
      </p:pic>
      <p:sp>
        <p:nvSpPr>
          <p:cNvPr id="320" name="Google Shape;320;p17"/>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DEGRADADO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TÍTULO: ¿Ya conoces nuestro canal de youtube?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foto de pantalla con logo de youtube</a:t>
            </a:r>
            <a:endParaRPr b="0" i="0" sz="1400" u="none" cap="none" strike="noStrike">
              <a:solidFill>
                <a:srgbClr val="000000"/>
              </a:solidFill>
              <a:latin typeface="Arial"/>
              <a:ea typeface="Arial"/>
              <a:cs typeface="Arial"/>
              <a:sym typeface="Arial"/>
            </a:endParaRPr>
          </a:p>
        </p:txBody>
      </p:sp>
      <p:sp>
        <p:nvSpPr>
          <p:cNvPr id="321" name="Google Shape;321;p17"/>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CALL TO ACTION A PÁGINA WEB</a:t>
            </a:r>
            <a:endParaRPr b="1" i="0" sz="1200" u="none" cap="none" strike="noStrike">
              <a:solidFill>
                <a:srgbClr val="FFFFFF"/>
              </a:solidFill>
              <a:latin typeface="Arial"/>
              <a:ea typeface="Arial"/>
              <a:cs typeface="Arial"/>
              <a:sym typeface="Arial"/>
            </a:endParaRPr>
          </a:p>
        </p:txBody>
      </p:sp>
      <p:pic>
        <p:nvPicPr>
          <p:cNvPr id="322" name="Google Shape;322;p17"/>
          <p:cNvPicPr preferRelativeResize="0"/>
          <p:nvPr/>
        </p:nvPicPr>
        <p:blipFill rotWithShape="1">
          <a:blip r:embed="rId16">
            <a:alphaModFix/>
          </a:blip>
          <a:srcRect b="0" l="0" r="0" t="0"/>
          <a:stretch/>
        </p:blipFill>
        <p:spPr>
          <a:xfrm>
            <a:off x="4819775" y="512650"/>
            <a:ext cx="3504924" cy="350492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graphicFrame>
        <p:nvGraphicFramePr>
          <p:cNvPr id="327" name="Google Shape;327;p18"/>
          <p:cNvGraphicFramePr/>
          <p:nvPr/>
        </p:nvGraphicFramePr>
        <p:xfrm>
          <a:off x="385800" y="290787"/>
          <a:ext cx="3000000" cy="3000000"/>
        </p:xfrm>
        <a:graphic>
          <a:graphicData uri="http://schemas.openxmlformats.org/drawingml/2006/table">
            <a:tbl>
              <a:tblPr>
                <a:noFill/>
                <a:tableStyleId>{00651EF2-410B-4925-AF25-D5EC1D2E3DBF}</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Domingo 24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800"/>
                        <a:buFont typeface="Arial"/>
                        <a:buNone/>
                      </a:pPr>
                      <a:r>
                        <a:rPr lang="en-US" sz="800" u="none" cap="none" strike="noStrike"/>
                        <a:t>¿Sabías que?... PayPal ahora permite a clientes selectos en los EEUU transferir criptomonedas desde sus cuentas a billeteras e intercambios externos.</a:t>
                      </a:r>
                      <a:endParaRPr sz="800" u="none" cap="none" strike="noStrike"/>
                    </a:p>
                    <a:p>
                      <a:pPr indent="0" lvl="0" marL="0" marR="0" rtl="0" algn="l">
                        <a:lnSpc>
                          <a:spcPct val="115000"/>
                        </a:lnSpc>
                        <a:spcBef>
                          <a:spcPts val="900"/>
                        </a:spcBef>
                        <a:spcAft>
                          <a:spcPts val="0"/>
                        </a:spcAft>
                        <a:buClr>
                          <a:srgbClr val="000000"/>
                        </a:buClr>
                        <a:buSzPts val="800"/>
                        <a:buFont typeface="Arial"/>
                        <a:buNone/>
                      </a:pPr>
                      <a:r>
                        <a:rPr lang="en-US" sz="800" u="none" cap="none" strike="noStrike"/>
                        <a:t>"A partir de hoy, PayPal admite la transferencia nativa de criptomonedas entre PayPal y otras billeteras e intercambios", dijo José Fernández da Ponte, vicepresidente sénior y gerente general de blockchain, criptomonedas y monedas digitales en PayPal, en un comunicado de prensa, agregando:</a:t>
                      </a:r>
                      <a:endParaRPr sz="800" u="none" cap="none" strike="noStrike"/>
                    </a:p>
                    <a:p>
                      <a:pPr indent="0" lvl="0" marL="190500" marR="0" rtl="0" algn="l">
                        <a:lnSpc>
                          <a:spcPct val="115000"/>
                        </a:lnSpc>
                        <a:spcBef>
                          <a:spcPts val="900"/>
                        </a:spcBef>
                        <a:spcAft>
                          <a:spcPts val="0"/>
                        </a:spcAft>
                        <a:buClr>
                          <a:srgbClr val="000000"/>
                        </a:buClr>
                        <a:buSzPts val="800"/>
                        <a:buFont typeface="Arial"/>
                        <a:buNone/>
                      </a:pPr>
                      <a:r>
                        <a:rPr lang="en-US" sz="800" u="none" cap="none" strike="noStrike"/>
                        <a:t>"Esta función ha sido calificada constantemente por los usuarios como una de las mejoras más solicitadas desde que comenzamos a ofrecer la compra de criptomonedas en nuestra plataforma".</a:t>
                      </a:r>
                      <a:endParaRPr sz="800" u="none" cap="none" strike="noStrike"/>
                    </a:p>
                    <a:p>
                      <a:pPr indent="0" lvl="0" marL="0" marR="0" rtl="0" algn="l">
                        <a:lnSpc>
                          <a:spcPct val="115000"/>
                        </a:lnSpc>
                        <a:spcBef>
                          <a:spcPts val="0"/>
                        </a:spcBef>
                        <a:spcAft>
                          <a:spcPts val="0"/>
                        </a:spcAft>
                        <a:buClr>
                          <a:srgbClr val="000000"/>
                        </a:buClr>
                        <a:buSzPts val="900"/>
                        <a:buFont typeface="Arial"/>
                        <a:buNone/>
                      </a:pPr>
                      <a:r>
                        <a:t/>
                      </a:r>
                      <a:endParaRPr sz="900" u="none" cap="none" strike="noStrike">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700"/>
                        <a:buFont typeface="Arial"/>
                        <a:buNone/>
                      </a:pPr>
                      <a:r>
                        <a:rPr lang="en-US" sz="700" u="none" cap="none" strike="noStrike">
                          <a:solidFill>
                            <a:srgbClr val="6FA8DC"/>
                          </a:solidFill>
                          <a:highlight>
                            <a:srgbClr val="FFFFFF"/>
                          </a:highlight>
                          <a:latin typeface="Avenir"/>
                          <a:ea typeface="Avenir"/>
                          <a:cs typeface="Avenir"/>
                          <a:sym typeface="Avenir"/>
                        </a:rPr>
                        <a:t>#finanzas #segurodevida #inversiones #lifeinsurance </a:t>
                      </a:r>
                      <a:r>
                        <a:rPr lang="en-US" sz="7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u="none" cap="none" strike="noStrike">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28" name="Google Shape;328;p18"/>
          <p:cNvGrpSpPr/>
          <p:nvPr/>
        </p:nvGrpSpPr>
        <p:grpSpPr>
          <a:xfrm>
            <a:off x="-238076" y="5143497"/>
            <a:ext cx="9149644" cy="83700"/>
            <a:chOff x="0" y="0"/>
            <a:chExt cx="9149644" cy="83700"/>
          </a:xfrm>
        </p:grpSpPr>
        <p:sp>
          <p:nvSpPr>
            <p:cNvPr id="329" name="Google Shape;329;p1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0" name="Google Shape;330;p1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1" name="Google Shape;331;p1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2" name="Google Shape;332;p1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3" name="Google Shape;333;p1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334" name="Google Shape;334;p1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35" name="Google Shape;335;p18"/>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Arial"/>
                <a:ea typeface="Arial"/>
                <a:cs typeface="Arial"/>
                <a:sym typeface="Arial"/>
              </a:rPr>
              <a:t>NOTICIAS FINANCIERAS (COMPAÑÍAS / EMPRESAS)</a:t>
            </a:r>
            <a:endParaRPr b="1" i="0" sz="1000" u="none" cap="none" strike="noStrike">
              <a:solidFill>
                <a:srgbClr val="FFFFFF"/>
              </a:solidFill>
              <a:latin typeface="Arial"/>
              <a:ea typeface="Arial"/>
              <a:cs typeface="Arial"/>
              <a:sym typeface="Arial"/>
            </a:endParaRPr>
          </a:p>
        </p:txBody>
      </p:sp>
      <p:sp>
        <p:nvSpPr>
          <p:cNvPr id="336" name="Google Shape;336;p18"/>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CUADRO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TEXTO: PayPal permite a usuarios transferir criptos a billeteras y exchanges de tercero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PayPal o transferencia de criptos con tema tecnológico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37" name="Google Shape;337;p18"/>
          <p:cNvPicPr preferRelativeResize="0"/>
          <p:nvPr/>
        </p:nvPicPr>
        <p:blipFill rotWithShape="1">
          <a:blip r:embed="rId15">
            <a:alphaModFix/>
          </a:blip>
          <a:srcRect b="0" l="0" r="0" t="0"/>
          <a:stretch/>
        </p:blipFill>
        <p:spPr>
          <a:xfrm>
            <a:off x="4859650" y="586125"/>
            <a:ext cx="3434100" cy="34341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grpSp>
        <p:nvGrpSpPr>
          <p:cNvPr id="342" name="Google Shape;342;p19"/>
          <p:cNvGrpSpPr/>
          <p:nvPr/>
        </p:nvGrpSpPr>
        <p:grpSpPr>
          <a:xfrm>
            <a:off x="-2779" y="5059872"/>
            <a:ext cx="9149644" cy="83700"/>
            <a:chOff x="0" y="0"/>
            <a:chExt cx="9149644" cy="83700"/>
          </a:xfrm>
        </p:grpSpPr>
        <p:sp>
          <p:nvSpPr>
            <p:cNvPr id="343" name="Google Shape;343;p1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4" name="Google Shape;344;p1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5" name="Google Shape;345;p1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6" name="Google Shape;346;p1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7" name="Google Shape;347;p1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graphicFrame>
        <p:nvGraphicFramePr>
          <p:cNvPr id="348" name="Google Shape;348;p19"/>
          <p:cNvGraphicFramePr/>
          <p:nvPr/>
        </p:nvGraphicFramePr>
        <p:xfrm>
          <a:off x="401450" y="776300"/>
          <a:ext cx="3000000" cy="3000000"/>
        </p:xfrm>
        <a:graphic>
          <a:graphicData uri="http://schemas.openxmlformats.org/drawingml/2006/table">
            <a:tbl>
              <a:tblPr>
                <a:noFill/>
                <a:tableStyleId>{00651EF2-410B-4925-AF25-D5EC1D2E3DBF}</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sz="1400" u="none" cap="none" strike="noStrike"/>
                        <a:t>Martes 26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t/>
                      </a:r>
                      <a:endParaRPr sz="12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HISTORIA</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49" name="Google Shape;349;p19"/>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350" name="Google Shape;350;p19"/>
          <p:cNvSpPr/>
          <p:nvPr/>
        </p:nvSpPr>
        <p:spPr>
          <a:xfrm>
            <a:off x="4637459" y="616720"/>
            <a:ext cx="1865700" cy="34530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4 cosas que tienes que saber de bitcoin</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00000"/>
              </a:buClr>
              <a:buSzPts val="1200"/>
              <a:buFont typeface="Arial"/>
              <a:buAutoNum type="arabicPeriod"/>
            </a:pPr>
            <a:r>
              <a:rPr b="0" i="0" lang="en-US" sz="1200" u="none" cap="none" strike="noStrike">
                <a:solidFill>
                  <a:srgbClr val="000000"/>
                </a:solidFill>
                <a:latin typeface="Arial"/>
                <a:ea typeface="Arial"/>
                <a:cs typeface="Arial"/>
                <a:sym typeface="Arial"/>
              </a:rPr>
              <a:t>Muy escaso. Se emitirán 21 millones de monedas.</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00000"/>
              </a:buClr>
              <a:buSzPts val="1200"/>
              <a:buFont typeface="Arial"/>
              <a:buAutoNum type="arabicPeriod"/>
            </a:pPr>
            <a:r>
              <a:rPr b="0" i="0" lang="en-US" sz="1200" u="none" cap="none" strike="noStrike">
                <a:solidFill>
                  <a:srgbClr val="000000"/>
                </a:solidFill>
                <a:latin typeface="Arial"/>
                <a:ea typeface="Arial"/>
                <a:cs typeface="Arial"/>
                <a:sym typeface="Arial"/>
              </a:rPr>
              <a:t>Portable. Se puede enviar a todo el mundo en minutos</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00000"/>
              </a:buClr>
              <a:buSzPts val="1200"/>
              <a:buFont typeface="Arial"/>
              <a:buAutoNum type="arabicPeriod"/>
            </a:pPr>
            <a:r>
              <a:rPr b="0" i="0" lang="en-US" sz="1200" u="none" cap="none" strike="noStrike">
                <a:solidFill>
                  <a:srgbClr val="000000"/>
                </a:solidFill>
                <a:latin typeface="Arial"/>
                <a:ea typeface="Arial"/>
                <a:cs typeface="Arial"/>
                <a:sym typeface="Arial"/>
              </a:rPr>
              <a:t>Accesible. Se puede invertir desde 10 dólares</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00000"/>
              </a:buClr>
              <a:buSzPts val="1200"/>
              <a:buFont typeface="Arial"/>
              <a:buAutoNum type="arabicPeriod"/>
            </a:pPr>
            <a:r>
              <a:rPr b="0" i="0" lang="en-US" sz="1200" u="none" cap="none" strike="noStrike">
                <a:solidFill>
                  <a:srgbClr val="000000"/>
                </a:solidFill>
                <a:latin typeface="Arial"/>
                <a:ea typeface="Arial"/>
                <a:cs typeface="Arial"/>
                <a:sym typeface="Arial"/>
              </a:rPr>
              <a:t>Almacenamientos. Bajos costos de guardado y traslado</a:t>
            </a:r>
            <a:endParaRPr b="0" i="0" sz="1200" u="none" cap="none" strike="noStrike">
              <a:solidFill>
                <a:srgbClr val="000000"/>
              </a:solidFill>
              <a:latin typeface="Arial"/>
              <a:ea typeface="Arial"/>
              <a:cs typeface="Arial"/>
              <a:sym typeface="Arial"/>
            </a:endParaRPr>
          </a:p>
        </p:txBody>
      </p:sp>
      <p:pic>
        <p:nvPicPr>
          <p:cNvPr id="351" name="Google Shape;351;p19"/>
          <p:cNvPicPr preferRelativeResize="0"/>
          <p:nvPr/>
        </p:nvPicPr>
        <p:blipFill rotWithShape="1">
          <a:blip r:embed="rId4">
            <a:alphaModFix/>
          </a:blip>
          <a:srcRect b="0" l="0" r="0" t="0"/>
          <a:stretch/>
        </p:blipFill>
        <p:spPr>
          <a:xfrm>
            <a:off x="4551575" y="554925"/>
            <a:ext cx="2011721" cy="3576360"/>
          </a:xfrm>
          <a:prstGeom prst="rect">
            <a:avLst/>
          </a:prstGeom>
          <a:noFill/>
          <a:ln>
            <a:noFill/>
          </a:ln>
        </p:spPr>
      </p:pic>
      <p:pic>
        <p:nvPicPr>
          <p:cNvPr id="352" name="Google Shape;352;p19"/>
          <p:cNvPicPr preferRelativeResize="0"/>
          <p:nvPr/>
        </p:nvPicPr>
        <p:blipFill rotWithShape="1">
          <a:blip r:embed="rId5">
            <a:alphaModFix/>
          </a:blip>
          <a:srcRect b="0" l="0" r="0" t="0"/>
          <a:stretch/>
        </p:blipFill>
        <p:spPr>
          <a:xfrm>
            <a:off x="6711732" y="554935"/>
            <a:ext cx="2011719" cy="357636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graphicFrame>
        <p:nvGraphicFramePr>
          <p:cNvPr id="90" name="Google Shape;90;p2"/>
          <p:cNvGraphicFramePr/>
          <p:nvPr/>
        </p:nvGraphicFramePr>
        <p:xfrm>
          <a:off x="401450" y="324712"/>
          <a:ext cx="3000000" cy="3000000"/>
        </p:xfrm>
        <a:graphic>
          <a:graphicData uri="http://schemas.openxmlformats.org/drawingml/2006/table">
            <a:tbl>
              <a:tblPr>
                <a:noFill/>
                <a:tableStyleId>{00651EF2-410B-4925-AF25-D5EC1D2E3DBF}</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Sábado 02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800"/>
                        <a:buFont typeface="Arial"/>
                        <a:buNone/>
                      </a:pPr>
                      <a:r>
                        <a:rPr lang="en-US" sz="800" u="none" cap="none" strike="noStrike">
                          <a:highlight>
                            <a:srgbClr val="FFFFFF"/>
                          </a:highlight>
                        </a:rPr>
                        <a:t>Calcula cuánto tienes que ahorrar en total con una sencilla fórmula. Encuéntrala en nuestro blog.</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highlight>
                            <a:srgbClr val="FFFFFF"/>
                          </a:highlight>
                        </a:rPr>
                        <a:t>Sólo debes entrar a nuestra página web 👉 kngadvisors.co.uk</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6FA8DC"/>
                          </a:solidFill>
                          <a:highlight>
                            <a:srgbClr val="FFFFFF"/>
                          </a:highlight>
                          <a:latin typeface="Avenir"/>
                          <a:ea typeface="Avenir"/>
                          <a:cs typeface="Avenir"/>
                          <a:sym typeface="Avenir"/>
                        </a:rPr>
                        <a:t>#finanzas #segurodevida #inversiones #lifeinsurance </a:t>
                      </a:r>
                      <a:r>
                        <a:rPr lang="en-US" sz="8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91" name="Google Shape;91;p2"/>
          <p:cNvGrpSpPr/>
          <p:nvPr/>
        </p:nvGrpSpPr>
        <p:grpSpPr>
          <a:xfrm>
            <a:off x="-2779" y="5059872"/>
            <a:ext cx="9149644" cy="83700"/>
            <a:chOff x="0" y="0"/>
            <a:chExt cx="9149644" cy="83700"/>
          </a:xfrm>
        </p:grpSpPr>
        <p:sp>
          <p:nvSpPr>
            <p:cNvPr id="92" name="Google Shape;92;p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3" name="Google Shape;93;p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4" name="Google Shape;94;p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5" name="Google Shape;95;p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6" name="Google Shape;96;p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97" name="Google Shape;97;p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98" name="Google Shape;98;p2"/>
          <p:cNvSpPr/>
          <p:nvPr/>
        </p:nvSpPr>
        <p:spPr>
          <a:xfrm>
            <a:off x="4864900" y="615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DEGRADADO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TÍTULO: ¿Ya leíste nuestro blog sobre el retiro?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Foto de adulto con laptop leyendo y anotando</a:t>
            </a:r>
            <a:endParaRPr b="0" i="0" sz="1400" u="none" cap="none" strike="noStrike">
              <a:solidFill>
                <a:srgbClr val="000000"/>
              </a:solidFill>
              <a:latin typeface="Arial"/>
              <a:ea typeface="Arial"/>
              <a:cs typeface="Arial"/>
              <a:sym typeface="Arial"/>
            </a:endParaRPr>
          </a:p>
        </p:txBody>
      </p:sp>
      <p:sp>
        <p:nvSpPr>
          <p:cNvPr id="99" name="Google Shape;99;p2"/>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CALL TO ACTION A PÁGINA WEB</a:t>
            </a:r>
            <a:endParaRPr b="1" i="0" sz="1200" u="none" cap="none" strike="noStrike">
              <a:solidFill>
                <a:srgbClr val="FFFFFF"/>
              </a:solidFill>
              <a:latin typeface="Arial"/>
              <a:ea typeface="Arial"/>
              <a:cs typeface="Arial"/>
              <a:sym typeface="Arial"/>
            </a:endParaRPr>
          </a:p>
        </p:txBody>
      </p:sp>
      <p:pic>
        <p:nvPicPr>
          <p:cNvPr id="100" name="Google Shape;100;p2"/>
          <p:cNvPicPr preferRelativeResize="0"/>
          <p:nvPr/>
        </p:nvPicPr>
        <p:blipFill rotWithShape="1">
          <a:blip r:embed="rId15">
            <a:alphaModFix/>
          </a:blip>
          <a:srcRect b="0" l="0" r="0" t="0"/>
          <a:stretch/>
        </p:blipFill>
        <p:spPr>
          <a:xfrm>
            <a:off x="4802700" y="561800"/>
            <a:ext cx="3504924" cy="350492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graphicFrame>
        <p:nvGraphicFramePr>
          <p:cNvPr id="357" name="Google Shape;357;p20"/>
          <p:cNvGraphicFramePr/>
          <p:nvPr/>
        </p:nvGraphicFramePr>
        <p:xfrm>
          <a:off x="401450" y="511762"/>
          <a:ext cx="3000000" cy="3000000"/>
        </p:xfrm>
        <a:graphic>
          <a:graphicData uri="http://schemas.openxmlformats.org/drawingml/2006/table">
            <a:tbl>
              <a:tblPr>
                <a:noFill/>
                <a:tableStyleId>{00651EF2-410B-4925-AF25-D5EC1D2E3DBF}</a:tableStyleId>
              </a:tblPr>
              <a:tblGrid>
                <a:gridCol w="823550"/>
                <a:gridCol w="2681375"/>
              </a:tblGrid>
              <a:tr h="3233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Miércoles 27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Clr>
                          <a:srgbClr val="000000"/>
                        </a:buClr>
                        <a:buSzPts val="800"/>
                        <a:buFont typeface="Arial"/>
                        <a:buNone/>
                      </a:pPr>
                      <a:r>
                        <a:rPr lang="en-US" sz="800" u="none" cap="none" strike="noStrike"/>
                        <a:t>Uno de los mayores beneficios de ser clientes de KNG International Advisors es la calidad de servicio continuo que ofrecemos a través de nuestra red extensa de asesores patrimoniales. Es importante tomar en cuenta que todos nuestros asesores mayores están certificados por el Chartered Financial Institute del Reino Unido y por ende otorgan un servicio de alta calidad.</a:t>
                      </a:r>
                      <a:endParaRPr sz="800" u="none" cap="none" strike="noStrike"/>
                    </a:p>
                    <a:p>
                      <a:pPr indent="0" lvl="0" marL="0" marR="0" rtl="0" algn="l">
                        <a:lnSpc>
                          <a:spcPct val="115000"/>
                        </a:lnSpc>
                        <a:spcBef>
                          <a:spcPts val="0"/>
                        </a:spcBef>
                        <a:spcAft>
                          <a:spcPts val="0"/>
                        </a:spcAft>
                        <a:buClr>
                          <a:srgbClr val="000000"/>
                        </a:buClr>
                        <a:buSzPts val="1000"/>
                        <a:buFont typeface="Arial"/>
                        <a:buNone/>
                      </a:pPr>
                      <a:r>
                        <a:t/>
                      </a:r>
                      <a:endParaRPr sz="1000" u="none" cap="none" strike="noStrike"/>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6FA8DC"/>
                          </a:solidFill>
                          <a:highlight>
                            <a:srgbClr val="FFFFFF"/>
                          </a:highlight>
                          <a:latin typeface="Avenir"/>
                          <a:ea typeface="Avenir"/>
                          <a:cs typeface="Avenir"/>
                          <a:sym typeface="Avenir"/>
                        </a:rPr>
                        <a:t>#finanzas #segurodevida #inversiones #lifeinsurance </a:t>
                      </a:r>
                      <a:r>
                        <a:rPr lang="en-US" sz="8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50" u="none" cap="none" strike="noStrike">
                        <a:solidFill>
                          <a:srgbClr val="3D3D3D"/>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9988"/>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58" name="Google Shape;358;p20"/>
          <p:cNvGrpSpPr/>
          <p:nvPr/>
        </p:nvGrpSpPr>
        <p:grpSpPr>
          <a:xfrm>
            <a:off x="-2779" y="5059872"/>
            <a:ext cx="9149644" cy="83700"/>
            <a:chOff x="0" y="0"/>
            <a:chExt cx="9149644" cy="83700"/>
          </a:xfrm>
        </p:grpSpPr>
        <p:sp>
          <p:nvSpPr>
            <p:cNvPr id="359" name="Google Shape;359;p2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0" name="Google Shape;360;p2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1" name="Google Shape;361;p2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2" name="Google Shape;362;p2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3" name="Google Shape;363;p2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364" name="Google Shape;364;p20"/>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65" name="Google Shape;365;p20"/>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AZUL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TEXTO: Servicios de alta calidad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Handshake</a:t>
            </a:r>
            <a:endParaRPr b="0" i="0" sz="1400" u="none" cap="none" strike="noStrike">
              <a:solidFill>
                <a:srgbClr val="000000"/>
              </a:solidFill>
              <a:latin typeface="Arial"/>
              <a:ea typeface="Arial"/>
              <a:cs typeface="Arial"/>
              <a:sym typeface="Arial"/>
            </a:endParaRPr>
          </a:p>
        </p:txBody>
      </p:sp>
      <p:sp>
        <p:nvSpPr>
          <p:cNvPr id="366" name="Google Shape;366;p20"/>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BENEFICIOS DE INVERTIR CON KNG</a:t>
            </a:r>
            <a:endParaRPr b="1" i="0" sz="1200" u="none" cap="none" strike="noStrike">
              <a:solidFill>
                <a:srgbClr val="FFFFFF"/>
              </a:solidFill>
              <a:latin typeface="Arial"/>
              <a:ea typeface="Arial"/>
              <a:cs typeface="Arial"/>
              <a:sym typeface="Arial"/>
            </a:endParaRPr>
          </a:p>
        </p:txBody>
      </p:sp>
      <p:pic>
        <p:nvPicPr>
          <p:cNvPr id="367" name="Google Shape;367;p20"/>
          <p:cNvPicPr preferRelativeResize="0"/>
          <p:nvPr/>
        </p:nvPicPr>
        <p:blipFill rotWithShape="1">
          <a:blip r:embed="rId15">
            <a:alphaModFix/>
          </a:blip>
          <a:srcRect b="0" l="0" r="0" t="0"/>
          <a:stretch/>
        </p:blipFill>
        <p:spPr>
          <a:xfrm>
            <a:off x="4819775" y="469900"/>
            <a:ext cx="3504924" cy="35049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graphicFrame>
        <p:nvGraphicFramePr>
          <p:cNvPr id="372" name="Google Shape;372;p21"/>
          <p:cNvGraphicFramePr/>
          <p:nvPr/>
        </p:nvGraphicFramePr>
        <p:xfrm>
          <a:off x="405475" y="178550"/>
          <a:ext cx="3000000" cy="3000000"/>
        </p:xfrm>
        <a:graphic>
          <a:graphicData uri="http://schemas.openxmlformats.org/drawingml/2006/table">
            <a:tbl>
              <a:tblPr>
                <a:noFill/>
                <a:tableStyleId>{00651EF2-410B-4925-AF25-D5EC1D2E3DBF}</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Jueves 28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800"/>
                        <a:buFont typeface="Arial"/>
                        <a:buNone/>
                      </a:pPr>
                      <a:r>
                        <a:rPr lang="en-US" sz="800" u="none" cap="none" strike="noStrike"/>
                        <a:t>Recuerda que dentro de nuestra página web ofrecemos simuladores los cuales puedes usar gratuitamente a tu beneficio y conveniencia. </a:t>
                      </a:r>
                      <a:endParaRPr sz="800" u="none" cap="none" strike="noStrike"/>
                    </a:p>
                    <a:p>
                      <a:pPr indent="0" lvl="0" marL="457200" marR="0" rtl="0" algn="l">
                        <a:lnSpc>
                          <a:spcPct val="115000"/>
                        </a:lnSpc>
                        <a:spcBef>
                          <a:spcPts val="0"/>
                        </a:spcBef>
                        <a:spcAft>
                          <a:spcPts val="0"/>
                        </a:spcAft>
                        <a:buClr>
                          <a:srgbClr val="000000"/>
                        </a:buClr>
                        <a:buSzPts val="800"/>
                        <a:buFont typeface="Arial"/>
                        <a:buNone/>
                      </a:pPr>
                      <a:r>
                        <a:rPr lang="en-US" sz="800" u="none" cap="none" strike="noStrike"/>
                        <a:t> </a:t>
                      </a:r>
                      <a:endParaRPr sz="800" u="none" cap="none" strike="noStrike"/>
                    </a:p>
                    <a:p>
                      <a:pPr indent="-279400" lvl="0" marL="457200" marR="0" rtl="0" algn="l">
                        <a:lnSpc>
                          <a:spcPct val="115000"/>
                        </a:lnSpc>
                        <a:spcBef>
                          <a:spcPts val="0"/>
                        </a:spcBef>
                        <a:spcAft>
                          <a:spcPts val="0"/>
                        </a:spcAft>
                        <a:buClr>
                          <a:srgbClr val="000000"/>
                        </a:buClr>
                        <a:buSzPts val="800"/>
                        <a:buFont typeface="Arial"/>
                        <a:buChar char="-"/>
                      </a:pPr>
                      <a:r>
                        <a:rPr lang="en-US" sz="800" u="none" cap="none" strike="noStrike"/>
                        <a:t>Simulador de Inversiones en Renta Fija</a:t>
                      </a:r>
                      <a:endParaRPr sz="800" u="none" cap="none" strike="noStrike"/>
                    </a:p>
                    <a:p>
                      <a:pPr indent="-279400" lvl="0" marL="457200" marR="0" rtl="0" algn="l">
                        <a:lnSpc>
                          <a:spcPct val="115000"/>
                        </a:lnSpc>
                        <a:spcBef>
                          <a:spcPts val="0"/>
                        </a:spcBef>
                        <a:spcAft>
                          <a:spcPts val="0"/>
                        </a:spcAft>
                        <a:buClr>
                          <a:srgbClr val="000000"/>
                        </a:buClr>
                        <a:buSzPts val="800"/>
                        <a:buFont typeface="Arial"/>
                        <a:buChar char="-"/>
                      </a:pPr>
                      <a:r>
                        <a:rPr lang="en-US" sz="800" u="none" cap="none" strike="noStrike"/>
                        <a:t>Ilustrador de Plan de Retiro</a:t>
                      </a:r>
                      <a:endParaRPr sz="800" u="none" cap="none" strike="noStrike"/>
                    </a:p>
                    <a:p>
                      <a:pPr indent="-279400" lvl="0" marL="457200" marR="0" rtl="0" algn="l">
                        <a:lnSpc>
                          <a:spcPct val="115000"/>
                        </a:lnSpc>
                        <a:spcBef>
                          <a:spcPts val="0"/>
                        </a:spcBef>
                        <a:spcAft>
                          <a:spcPts val="0"/>
                        </a:spcAft>
                        <a:buClr>
                          <a:srgbClr val="000000"/>
                        </a:buClr>
                        <a:buSzPts val="800"/>
                        <a:buFont typeface="Arial"/>
                        <a:buChar char="-"/>
                      </a:pPr>
                      <a:r>
                        <a:rPr lang="en-US" sz="800" u="none" cap="none" strike="noStrike"/>
                        <a:t>Proyector de Fondo Educativo</a:t>
                      </a:r>
                      <a:endParaRPr sz="800" u="none" cap="none" strike="noStrike"/>
                    </a:p>
                    <a:p>
                      <a:pPr indent="0" lvl="0" marL="457200" marR="0" rtl="0" algn="l">
                        <a:lnSpc>
                          <a:spcPct val="115000"/>
                        </a:lnSpc>
                        <a:spcBef>
                          <a:spcPts val="0"/>
                        </a:spcBef>
                        <a:spcAft>
                          <a:spcPts val="0"/>
                        </a:spcAft>
                        <a:buClr>
                          <a:srgbClr val="000000"/>
                        </a:buClr>
                        <a:buSzPts val="1100"/>
                        <a:buFont typeface="Arial"/>
                        <a:buNone/>
                      </a:pPr>
                      <a:r>
                        <a:rPr lang="en-US" sz="1100" u="none" cap="none" strike="noStrike">
                          <a:latin typeface="Calibri"/>
                          <a:ea typeface="Calibri"/>
                          <a:cs typeface="Calibri"/>
                          <a:sym typeface="Calibri"/>
                        </a:rPr>
                        <a:t> </a:t>
                      </a:r>
                      <a:endParaRPr sz="1100" u="none" cap="none" strike="noStrike">
                        <a:latin typeface="Calibri"/>
                        <a:ea typeface="Calibri"/>
                        <a:cs typeface="Calibri"/>
                        <a:sym typeface="Calibri"/>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t> Entra a nuestra página web: </a:t>
                      </a:r>
                      <a:r>
                        <a:rPr lang="en-US" sz="800" u="sng" cap="none" strike="noStrike">
                          <a:solidFill>
                            <a:schemeClr val="hlink"/>
                          </a:solidFill>
                          <a:hlinkClick r:id="rId3"/>
                        </a:rPr>
                        <a:t>kngadvisors.co.uk</a:t>
                      </a:r>
                      <a:r>
                        <a:rPr lang="en-US" sz="800" u="none" cap="none" strike="noStrike"/>
                        <a:t> o encuentra el link en nuestro perfil de instagram</a:t>
                      </a:r>
                      <a:endParaRPr sz="800" u="none" cap="none" strike="noStrike"/>
                    </a:p>
                    <a:p>
                      <a:pPr indent="0" lvl="0" marL="0" marR="0" rtl="0" algn="l">
                        <a:lnSpc>
                          <a:spcPct val="115000"/>
                        </a:lnSpc>
                        <a:spcBef>
                          <a:spcPts val="0"/>
                        </a:spcBef>
                        <a:spcAft>
                          <a:spcPts val="0"/>
                        </a:spcAft>
                        <a:buClr>
                          <a:srgbClr val="000000"/>
                        </a:buClr>
                        <a:buSzPts val="800"/>
                        <a:buFont typeface="Arial"/>
                        <a:buNone/>
                      </a:pPr>
                      <a:r>
                        <a:t/>
                      </a:r>
                      <a:endParaRPr sz="800" u="none" cap="none" strike="noStrike"/>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6FA8DC"/>
                          </a:solidFill>
                          <a:highlight>
                            <a:srgbClr val="FFFFFF"/>
                          </a:highlight>
                          <a:latin typeface="Avenir"/>
                          <a:ea typeface="Avenir"/>
                          <a:cs typeface="Avenir"/>
                          <a:sym typeface="Avenir"/>
                        </a:rPr>
                        <a:t>#finanzas #segurodevida #inversiones #lifeinsurance </a:t>
                      </a:r>
                      <a:r>
                        <a:rPr lang="en-US" sz="8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#Finanzaspersonales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#Finanzasbursátiles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#Banca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#Educaciónfinanciera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#Finanzasinteligentes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#Finanzasexitosas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#Finanzasparaemprendedores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#Finanzassanas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#Finanzasparatodos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#Finanzasynegocios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4">
                            <a:extLst>
                              <a:ext uri="{A12FA001-AC4F-418D-AE19-62706E023703}">
                                <ahyp:hlinkClr val="tx"/>
                              </a:ext>
                            </a:extLst>
                          </a:hlinkClick>
                        </a:rPr>
                        <a:t>#Emprendedores</a:t>
                      </a:r>
                      <a:endParaRPr sz="1000" u="none" cap="none" strike="noStrike">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73" name="Google Shape;373;p21"/>
          <p:cNvGrpSpPr/>
          <p:nvPr/>
        </p:nvGrpSpPr>
        <p:grpSpPr>
          <a:xfrm>
            <a:off x="-2779" y="5059872"/>
            <a:ext cx="9149644" cy="83700"/>
            <a:chOff x="0" y="0"/>
            <a:chExt cx="9149644" cy="83700"/>
          </a:xfrm>
        </p:grpSpPr>
        <p:sp>
          <p:nvSpPr>
            <p:cNvPr id="374" name="Google Shape;374;p2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5" name="Google Shape;375;p2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6" name="Google Shape;376;p2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7" name="Google Shape;377;p2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8" name="Google Shape;378;p2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379" name="Google Shape;379;p21"/>
          <p:cNvPicPr preferRelativeResize="0"/>
          <p:nvPr/>
        </p:nvPicPr>
        <p:blipFill rotWithShape="1">
          <a:blip r:embed="rId15">
            <a:alphaModFix/>
          </a:blip>
          <a:srcRect b="0" l="0" r="0" t="0"/>
          <a:stretch/>
        </p:blipFill>
        <p:spPr>
          <a:xfrm>
            <a:off x="8073100" y="4727525"/>
            <a:ext cx="934934" cy="236515"/>
          </a:xfrm>
          <a:prstGeom prst="rect">
            <a:avLst/>
          </a:prstGeom>
          <a:noFill/>
          <a:ln>
            <a:noFill/>
          </a:ln>
        </p:spPr>
      </p:pic>
      <p:sp>
        <p:nvSpPr>
          <p:cNvPr id="380" name="Google Shape;380;p2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DEGRADADO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TÍTULO: ¿Ya usaste nuestros simuladores?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mockup de laptop con ss de página con simuladores</a:t>
            </a:r>
            <a:endParaRPr b="0" i="0" sz="1400" u="none" cap="none" strike="noStrike">
              <a:solidFill>
                <a:srgbClr val="000000"/>
              </a:solidFill>
              <a:latin typeface="Arial"/>
              <a:ea typeface="Arial"/>
              <a:cs typeface="Arial"/>
              <a:sym typeface="Arial"/>
            </a:endParaRPr>
          </a:p>
        </p:txBody>
      </p:sp>
      <p:sp>
        <p:nvSpPr>
          <p:cNvPr id="381" name="Google Shape;381;p21"/>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RELACIONADO AL SIMULADOR KNG</a:t>
            </a:r>
            <a:endParaRPr b="1" i="0" sz="1200" u="none" cap="none" strike="noStrike">
              <a:solidFill>
                <a:srgbClr val="FFFFFF"/>
              </a:solidFill>
              <a:latin typeface="Arial"/>
              <a:ea typeface="Arial"/>
              <a:cs typeface="Arial"/>
              <a:sym typeface="Arial"/>
            </a:endParaRPr>
          </a:p>
        </p:txBody>
      </p:sp>
      <p:pic>
        <p:nvPicPr>
          <p:cNvPr id="382" name="Google Shape;382;p21"/>
          <p:cNvPicPr preferRelativeResize="0"/>
          <p:nvPr/>
        </p:nvPicPr>
        <p:blipFill rotWithShape="1">
          <a:blip r:embed="rId16">
            <a:alphaModFix/>
          </a:blip>
          <a:srcRect b="0" l="0" r="0" t="0"/>
          <a:stretch/>
        </p:blipFill>
        <p:spPr>
          <a:xfrm>
            <a:off x="4811225" y="469925"/>
            <a:ext cx="3486624" cy="348662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graphicFrame>
        <p:nvGraphicFramePr>
          <p:cNvPr id="387" name="Google Shape;387;p22"/>
          <p:cNvGraphicFramePr/>
          <p:nvPr/>
        </p:nvGraphicFramePr>
        <p:xfrm>
          <a:off x="401450" y="439312"/>
          <a:ext cx="3000000" cy="3000000"/>
        </p:xfrm>
        <a:graphic>
          <a:graphicData uri="http://schemas.openxmlformats.org/drawingml/2006/table">
            <a:tbl>
              <a:tblPr>
                <a:noFill/>
                <a:tableStyleId>{00651EF2-410B-4925-AF25-D5EC1D2E3DBF}</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Sábado 30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70000"/>
                        </a:lnSpc>
                        <a:spcBef>
                          <a:spcPts val="0"/>
                        </a:spcBef>
                        <a:spcAft>
                          <a:spcPts val="0"/>
                        </a:spcAft>
                        <a:buClr>
                          <a:srgbClr val="000000"/>
                        </a:buClr>
                        <a:buSzPts val="800"/>
                        <a:buFont typeface="Arial"/>
                        <a:buNone/>
                      </a:pPr>
                      <a:r>
                        <a:rPr lang="en-US" sz="800" u="none" cap="none" strike="noStrike"/>
                        <a:t>Suscríbete a nuestro Newsletter y recibe todas las noticias financieras de actualidad.</a:t>
                      </a:r>
                      <a:endParaRPr sz="800" u="none" cap="none" strike="noStrike"/>
                    </a:p>
                    <a:p>
                      <a:pPr indent="0" lvl="0" marL="0" marR="0" rtl="0" algn="l">
                        <a:lnSpc>
                          <a:spcPct val="115000"/>
                        </a:lnSpc>
                        <a:spcBef>
                          <a:spcPts val="0"/>
                        </a:spcBef>
                        <a:spcAft>
                          <a:spcPts val="0"/>
                        </a:spcAft>
                        <a:buClr>
                          <a:srgbClr val="000000"/>
                        </a:buClr>
                        <a:buSzPts val="800"/>
                        <a:buFont typeface="Arial"/>
                        <a:buNone/>
                      </a:pPr>
                      <a:r>
                        <a:t/>
                      </a:r>
                      <a:endParaRPr sz="800" u="none" cap="none" strike="noStrike"/>
                    </a:p>
                    <a:p>
                      <a:pPr indent="0" lvl="0" marL="0" marR="0" rtl="0" algn="l">
                        <a:lnSpc>
                          <a:spcPct val="115000"/>
                        </a:lnSpc>
                        <a:spcBef>
                          <a:spcPts val="0"/>
                        </a:spcBef>
                        <a:spcAft>
                          <a:spcPts val="0"/>
                        </a:spcAft>
                        <a:buClr>
                          <a:srgbClr val="000000"/>
                        </a:buClr>
                        <a:buSzPts val="800"/>
                        <a:buFont typeface="Arial"/>
                        <a:buNone/>
                      </a:pPr>
                      <a:r>
                        <a:rPr lang="en-US" sz="800" u="none" cap="none" strike="noStrike"/>
                        <a:t>Entra a nuestra página web: kngadvisors.co.uk o encuentra el link en nuestro perfil de instagram</a:t>
                      </a:r>
                      <a:endParaRPr sz="800" u="none" cap="none" strike="noStrike"/>
                    </a:p>
                    <a:p>
                      <a:pPr indent="0" lvl="0" marL="0" marR="0" rtl="0" algn="l">
                        <a:lnSpc>
                          <a:spcPct val="115000"/>
                        </a:lnSpc>
                        <a:spcBef>
                          <a:spcPts val="0"/>
                        </a:spcBef>
                        <a:spcAft>
                          <a:spcPts val="0"/>
                        </a:spcAft>
                        <a:buClr>
                          <a:srgbClr val="000000"/>
                        </a:buClr>
                        <a:buSzPts val="900"/>
                        <a:buFont typeface="Arial"/>
                        <a:buNone/>
                      </a:pPr>
                      <a:r>
                        <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6FA8DC"/>
                          </a:solidFill>
                          <a:highlight>
                            <a:srgbClr val="FFFFFF"/>
                          </a:highlight>
                          <a:latin typeface="Avenir"/>
                          <a:ea typeface="Avenir"/>
                          <a:cs typeface="Avenir"/>
                          <a:sym typeface="Avenir"/>
                        </a:rPr>
                        <a:t>#finanzas #segurodevida #inversiones #lifeinsurance </a:t>
                      </a:r>
                      <a:r>
                        <a:rPr lang="en-US" sz="8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88" name="Google Shape;388;p22"/>
          <p:cNvGrpSpPr/>
          <p:nvPr/>
        </p:nvGrpSpPr>
        <p:grpSpPr>
          <a:xfrm>
            <a:off x="-2779" y="5059872"/>
            <a:ext cx="9149644" cy="83700"/>
            <a:chOff x="0" y="0"/>
            <a:chExt cx="9149644" cy="83700"/>
          </a:xfrm>
        </p:grpSpPr>
        <p:sp>
          <p:nvSpPr>
            <p:cNvPr id="389" name="Google Shape;389;p2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0" name="Google Shape;390;p2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1" name="Google Shape;391;p2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2" name="Google Shape;392;p2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3" name="Google Shape;393;p2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394" name="Google Shape;394;p2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95" name="Google Shape;395;p22"/>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CUADRO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TÍTULO: Suscríbete a nuestro Newsletter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Mockup con ss de celular </a:t>
            </a:r>
            <a:endParaRPr b="0" i="0" sz="1400" u="none" cap="none" strike="noStrike">
              <a:solidFill>
                <a:srgbClr val="000000"/>
              </a:solidFill>
              <a:latin typeface="Arial"/>
              <a:ea typeface="Arial"/>
              <a:cs typeface="Arial"/>
              <a:sym typeface="Arial"/>
            </a:endParaRPr>
          </a:p>
        </p:txBody>
      </p:sp>
      <p:sp>
        <p:nvSpPr>
          <p:cNvPr id="396" name="Google Shape;396;p22"/>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CALL TO ACTION A PÁGINA WEB</a:t>
            </a:r>
            <a:endParaRPr b="1" i="0" sz="1200" u="none" cap="none" strike="noStrike">
              <a:solidFill>
                <a:srgbClr val="FFFFFF"/>
              </a:solidFill>
              <a:latin typeface="Arial"/>
              <a:ea typeface="Arial"/>
              <a:cs typeface="Arial"/>
              <a:sym typeface="Arial"/>
            </a:endParaRPr>
          </a:p>
        </p:txBody>
      </p:sp>
      <p:pic>
        <p:nvPicPr>
          <p:cNvPr id="397" name="Google Shape;397;p22"/>
          <p:cNvPicPr preferRelativeResize="0"/>
          <p:nvPr/>
        </p:nvPicPr>
        <p:blipFill rotWithShape="1">
          <a:blip r:embed="rId15">
            <a:alphaModFix/>
          </a:blip>
          <a:srcRect b="0" l="0" r="0" t="0"/>
          <a:stretch/>
        </p:blipFill>
        <p:spPr>
          <a:xfrm>
            <a:off x="4824238" y="476375"/>
            <a:ext cx="3504924" cy="350492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graphicFrame>
        <p:nvGraphicFramePr>
          <p:cNvPr id="402" name="Google Shape;402;p23"/>
          <p:cNvGraphicFramePr/>
          <p:nvPr/>
        </p:nvGraphicFramePr>
        <p:xfrm>
          <a:off x="385800" y="393700"/>
          <a:ext cx="3000000" cy="3000000"/>
        </p:xfrm>
        <a:graphic>
          <a:graphicData uri="http://schemas.openxmlformats.org/drawingml/2006/table">
            <a:tbl>
              <a:tblPr>
                <a:noFill/>
                <a:tableStyleId>{00651EF2-410B-4925-AF25-D5EC1D2E3DBF}</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Domingo 31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900"/>
                        <a:buFont typeface="Arial"/>
                        <a:buNone/>
                      </a:pPr>
                      <a:r>
                        <a:rPr lang="en-US" sz="900" u="none" cap="none" strike="noStrike"/>
                        <a:t>Su nombre completo es Administración de Fondos de Ahorro para el Retiro y son las instituciones financieras que resguardan e invierten tu ahorro para el retiro en cuentas individuales, para entregártelo cuando cumplas 65 años, aunque lo puedes recibir antes por motivos de incapacidad.</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700"/>
                        <a:buFont typeface="Arial"/>
                        <a:buNone/>
                      </a:pPr>
                      <a:r>
                        <a:rPr lang="en-US" sz="700" u="none" cap="none" strike="noStrike">
                          <a:solidFill>
                            <a:srgbClr val="6FA8DC"/>
                          </a:solidFill>
                          <a:highlight>
                            <a:srgbClr val="FFFFFF"/>
                          </a:highlight>
                          <a:latin typeface="Avenir"/>
                          <a:ea typeface="Avenir"/>
                          <a:cs typeface="Avenir"/>
                          <a:sym typeface="Avenir"/>
                        </a:rPr>
                        <a:t>#finanzas #segurodevida #inversiones #lifeinsurance </a:t>
                      </a:r>
                      <a:r>
                        <a:rPr lang="en-US" sz="7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u="none" cap="none" strike="noStrike">
                        <a:solidFill>
                          <a:srgbClr val="222222"/>
                        </a:solidFill>
                        <a:highlight>
                          <a:srgbClr val="FFFFFF"/>
                        </a:highlight>
                      </a:endParaRPr>
                    </a:p>
                    <a:p>
                      <a:pPr indent="0" lvl="0" marL="0" marR="0" rtl="0" algn="l">
                        <a:lnSpc>
                          <a:spcPct val="100000"/>
                        </a:lnSpc>
                        <a:spcBef>
                          <a:spcPts val="1100"/>
                        </a:spcBef>
                        <a:spcAft>
                          <a:spcPts val="0"/>
                        </a:spcAft>
                        <a:buClr>
                          <a:srgbClr val="000000"/>
                        </a:buClr>
                        <a:buSzPts val="700"/>
                        <a:buFont typeface="Arial"/>
                        <a:buNone/>
                      </a:pPr>
                      <a:r>
                        <a:t/>
                      </a:r>
                      <a:endParaRPr sz="700" u="none" cap="none" strike="noStrike">
                        <a:solidFill>
                          <a:srgbClr val="222222"/>
                        </a:solidFill>
                        <a:highlight>
                          <a:srgbClr val="FFFFFF"/>
                        </a:highlight>
                      </a:endParaRPr>
                    </a:p>
                    <a:p>
                      <a:pPr indent="0" lvl="0" marL="0" marR="0" rtl="0" algn="l">
                        <a:lnSpc>
                          <a:spcPct val="115000"/>
                        </a:lnSpc>
                        <a:spcBef>
                          <a:spcPts val="1100"/>
                        </a:spcBef>
                        <a:spcAft>
                          <a:spcPts val="0"/>
                        </a:spcAft>
                        <a:buClr>
                          <a:srgbClr val="000000"/>
                        </a:buClr>
                        <a:buSzPts val="700"/>
                        <a:buFont typeface="Arial"/>
                        <a:buNone/>
                      </a:pPr>
                      <a:r>
                        <a:t/>
                      </a:r>
                      <a:endParaRPr sz="700" u="none" cap="none" strike="noStrike">
                        <a:solidFill>
                          <a:srgbClr val="222222"/>
                        </a:solidFill>
                        <a:highlight>
                          <a:srgbClr val="FFFFFF"/>
                        </a:highlight>
                      </a:endParaRPr>
                    </a:p>
                    <a:p>
                      <a:pPr indent="0" lvl="0" marL="0" marR="0" rtl="0" algn="l">
                        <a:lnSpc>
                          <a:spcPct val="100000"/>
                        </a:lnSpc>
                        <a:spcBef>
                          <a:spcPts val="0"/>
                        </a:spcBef>
                        <a:spcAft>
                          <a:spcPts val="0"/>
                        </a:spcAft>
                        <a:buClr>
                          <a:srgbClr val="000000"/>
                        </a:buClr>
                        <a:buSzPts val="900"/>
                        <a:buFont typeface="Arial"/>
                        <a:buNone/>
                      </a:pPr>
                      <a:r>
                        <a:t/>
                      </a:r>
                      <a:endParaRPr sz="900" u="none" cap="none" strike="noStrike">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03" name="Google Shape;403;p23"/>
          <p:cNvGrpSpPr/>
          <p:nvPr/>
        </p:nvGrpSpPr>
        <p:grpSpPr>
          <a:xfrm>
            <a:off x="-238076" y="5143497"/>
            <a:ext cx="9149644" cy="83700"/>
            <a:chOff x="0" y="0"/>
            <a:chExt cx="9149644" cy="83700"/>
          </a:xfrm>
        </p:grpSpPr>
        <p:sp>
          <p:nvSpPr>
            <p:cNvPr id="404" name="Google Shape;404;p2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5" name="Google Shape;405;p2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6" name="Google Shape;406;p2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7" name="Google Shape;407;p2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8" name="Google Shape;408;p2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409" name="Google Shape;409;p2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10" name="Google Shape;410;p23"/>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Arial"/>
                <a:ea typeface="Arial"/>
                <a:cs typeface="Arial"/>
                <a:sym typeface="Arial"/>
              </a:rPr>
              <a:t>NOTICIAS FINANCIERAS (COMPAÑÍAS / EMPRESAS)</a:t>
            </a:r>
            <a:endParaRPr b="1" i="0" sz="1000" u="none" cap="none" strike="noStrike">
              <a:solidFill>
                <a:srgbClr val="FFFFFF"/>
              </a:solidFill>
              <a:latin typeface="Arial"/>
              <a:ea typeface="Arial"/>
              <a:cs typeface="Arial"/>
              <a:sym typeface="Arial"/>
            </a:endParaRPr>
          </a:p>
        </p:txBody>
      </p:sp>
      <p:sp>
        <p:nvSpPr>
          <p:cNvPr id="411" name="Google Shape;411;p23"/>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AZUL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TEXTO: ¿Qué es una Afore?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ILUSTRACIÓN: persona con dinero sentada y signo interrogación</a:t>
            </a:r>
            <a:endParaRPr b="0" i="0" sz="1400" u="none" cap="none" strike="noStrike">
              <a:solidFill>
                <a:srgbClr val="000000"/>
              </a:solidFill>
              <a:latin typeface="Arial"/>
              <a:ea typeface="Arial"/>
              <a:cs typeface="Arial"/>
              <a:sym typeface="Arial"/>
            </a:endParaRPr>
          </a:p>
        </p:txBody>
      </p:sp>
      <p:pic>
        <p:nvPicPr>
          <p:cNvPr id="412" name="Google Shape;412;p23"/>
          <p:cNvPicPr preferRelativeResize="0"/>
          <p:nvPr/>
        </p:nvPicPr>
        <p:blipFill rotWithShape="1">
          <a:blip r:embed="rId15">
            <a:alphaModFix/>
          </a:blip>
          <a:srcRect b="0" l="0" r="0" t="0"/>
          <a:stretch/>
        </p:blipFill>
        <p:spPr>
          <a:xfrm>
            <a:off x="4819750" y="546800"/>
            <a:ext cx="3504924" cy="35049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grpSp>
        <p:nvGrpSpPr>
          <p:cNvPr id="105" name="Google Shape;105;p3"/>
          <p:cNvGrpSpPr/>
          <p:nvPr/>
        </p:nvGrpSpPr>
        <p:grpSpPr>
          <a:xfrm>
            <a:off x="-238076" y="5143497"/>
            <a:ext cx="9149644" cy="83700"/>
            <a:chOff x="0" y="0"/>
            <a:chExt cx="9149644" cy="83700"/>
          </a:xfrm>
        </p:grpSpPr>
        <p:sp>
          <p:nvSpPr>
            <p:cNvPr id="106" name="Google Shape;106;p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7" name="Google Shape;107;p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8" name="Google Shape;108;p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9" name="Google Shape;109;p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0" name="Google Shape;110;p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111" name="Google Shape;111;p3"/>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112" name="Google Shape;112;p3"/>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Arial"/>
                <a:ea typeface="Arial"/>
                <a:cs typeface="Arial"/>
                <a:sym typeface="Arial"/>
              </a:rPr>
              <a:t>NOTICIAS FINANCIERAS (COMPAÑÍAS / EMPRESAS)</a:t>
            </a:r>
            <a:endParaRPr b="1" i="0" sz="1000" u="none" cap="none" strike="noStrike">
              <a:solidFill>
                <a:srgbClr val="FFFFFF"/>
              </a:solidFill>
              <a:latin typeface="Arial"/>
              <a:ea typeface="Arial"/>
              <a:cs typeface="Arial"/>
              <a:sym typeface="Arial"/>
            </a:endParaRPr>
          </a:p>
        </p:txBody>
      </p:sp>
      <p:graphicFrame>
        <p:nvGraphicFramePr>
          <p:cNvPr id="113" name="Google Shape;113;p3"/>
          <p:cNvGraphicFramePr/>
          <p:nvPr/>
        </p:nvGraphicFramePr>
        <p:xfrm>
          <a:off x="385800" y="294275"/>
          <a:ext cx="3000000" cy="3000000"/>
        </p:xfrm>
        <a:graphic>
          <a:graphicData uri="http://schemas.openxmlformats.org/drawingml/2006/table">
            <a:tbl>
              <a:tblPr>
                <a:noFill/>
                <a:tableStyleId>{00651EF2-410B-4925-AF25-D5EC1D2E3DBF}</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sz="1400" u="none" cap="none" strike="noStrike"/>
                        <a:t>Domingo 03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900"/>
                        <a:buFont typeface="Arial"/>
                        <a:buNone/>
                      </a:pPr>
                      <a:r>
                        <a:rPr lang="en-US" sz="900" u="none" cap="none" strike="noStrike">
                          <a:solidFill>
                            <a:srgbClr val="222222"/>
                          </a:solidFill>
                          <a:highlight>
                            <a:srgbClr val="FFFFFF"/>
                          </a:highlight>
                        </a:rPr>
                        <a:t>En la isla Niue, un pequeño país asociado con Nueva Zelanda, circularon monedas con personajes de Disney, Star Wars y Pokemón. </a:t>
                      </a:r>
                      <a:endParaRPr sz="900" u="none" cap="none" strike="noStrike">
                        <a:solidFill>
                          <a:srgbClr val="222222"/>
                        </a:solidFill>
                        <a:highlight>
                          <a:srgbClr val="FFFFFF"/>
                        </a:highlight>
                      </a:endParaRPr>
                    </a:p>
                    <a:p>
                      <a:pPr indent="0" lvl="0" marL="0" marR="0" rtl="0" algn="l">
                        <a:lnSpc>
                          <a:spcPct val="100000"/>
                        </a:lnSpc>
                        <a:spcBef>
                          <a:spcPts val="1100"/>
                        </a:spcBef>
                        <a:spcAft>
                          <a:spcPts val="0"/>
                        </a:spcAft>
                        <a:buClr>
                          <a:srgbClr val="000000"/>
                        </a:buClr>
                        <a:buSzPts val="900"/>
                        <a:buFont typeface="Arial"/>
                        <a:buNone/>
                      </a:pPr>
                      <a:r>
                        <a:rPr lang="en-US" sz="900" u="none" cap="none" strike="noStrike">
                          <a:solidFill>
                            <a:srgbClr val="222222"/>
                          </a:solidFill>
                          <a:highlight>
                            <a:srgbClr val="FFFFFF"/>
                          </a:highlight>
                        </a:rPr>
                        <a:t>Aunque sólo circularon durante un año, ahora estas monedas son conmemorativas para atraer a coleccionistas, Niue se ha consagrado como el país con las monedas más geniales del mundo.</a:t>
                      </a:r>
                      <a:endParaRPr sz="900" u="none" cap="none" strike="noStrike">
                        <a:solidFill>
                          <a:srgbClr val="222222"/>
                        </a:solidFill>
                        <a:highlight>
                          <a:srgbClr val="FFFFFF"/>
                        </a:highlight>
                      </a:endParaRPr>
                    </a:p>
                    <a:p>
                      <a:pPr indent="0" lvl="0" marL="0" marR="0" rtl="0" algn="l">
                        <a:lnSpc>
                          <a:spcPct val="100000"/>
                        </a:lnSpc>
                        <a:spcBef>
                          <a:spcPts val="1100"/>
                        </a:spcBef>
                        <a:spcAft>
                          <a:spcPts val="0"/>
                        </a:spcAft>
                        <a:buClr>
                          <a:srgbClr val="000000"/>
                        </a:buClr>
                        <a:buSzPts val="900"/>
                        <a:buFont typeface="Arial"/>
                        <a:buNone/>
                      </a:pPr>
                      <a:r>
                        <a:rPr lang="en-US" sz="900" u="none" cap="none" strike="noStrike">
                          <a:solidFill>
                            <a:srgbClr val="222222"/>
                          </a:solidFill>
                          <a:highlight>
                            <a:srgbClr val="FFFFFF"/>
                          </a:highlight>
                        </a:rPr>
                        <a:t>¿Ya conocías este dato? ¿Cuál otra curiosidad financiera conoces? Déjala en los comentarios</a:t>
                      </a:r>
                      <a:endParaRPr sz="900" u="none" cap="none" strike="noStrike">
                        <a:solidFill>
                          <a:srgbClr val="222222"/>
                        </a:solidFill>
                        <a:highlight>
                          <a:srgbClr val="FFFFFF"/>
                        </a:highlight>
                      </a:endParaRPr>
                    </a:p>
                    <a:p>
                      <a:pPr indent="0" lvl="0" marL="0" marR="0" rtl="0" algn="l">
                        <a:lnSpc>
                          <a:spcPct val="100000"/>
                        </a:lnSpc>
                        <a:spcBef>
                          <a:spcPts val="1100"/>
                        </a:spcBef>
                        <a:spcAft>
                          <a:spcPts val="0"/>
                        </a:spcAft>
                        <a:buClr>
                          <a:srgbClr val="000000"/>
                        </a:buClr>
                        <a:buSzPts val="700"/>
                        <a:buFont typeface="Arial"/>
                        <a:buNone/>
                      </a:pPr>
                      <a:r>
                        <a:rPr lang="en-US" sz="700" u="none" cap="none" strike="noStrike">
                          <a:solidFill>
                            <a:srgbClr val="6FA8DC"/>
                          </a:solidFill>
                          <a:highlight>
                            <a:srgbClr val="FFFFFF"/>
                          </a:highlight>
                          <a:latin typeface="Avenir"/>
                          <a:ea typeface="Avenir"/>
                          <a:cs typeface="Avenir"/>
                          <a:sym typeface="Avenir"/>
                        </a:rPr>
                        <a:t>#finanzas #segurodevida #inversiones #lifeinsurance </a:t>
                      </a:r>
                      <a:r>
                        <a:rPr lang="en-US" sz="7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#Finanzaspersonales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#Finanzasbursátiles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#Banca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#Educaciónfinanciera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#Finanzasinteligentes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#Finanzasexitosas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#Finanzasparaemprendedores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#Finanzassanas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#Finanzasparatodos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#Finanzasynegocios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4">
                            <a:extLst>
                              <a:ext uri="{A12FA001-AC4F-418D-AE19-62706E023703}">
                                <ahyp:hlinkClr val="tx"/>
                              </a:ext>
                            </a:extLst>
                          </a:hlinkClick>
                        </a:rPr>
                        <a:t>#Emprendedores</a:t>
                      </a:r>
                      <a:endParaRPr sz="9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14" name="Google Shape;114;p3"/>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CUADRO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TEXTO: Curiosidades financieras: Monedas con personajes de Disney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monedas de star wars</a:t>
            </a:r>
            <a:endParaRPr b="0" i="0" sz="1400" u="none" cap="none" strike="noStrike">
              <a:solidFill>
                <a:srgbClr val="000000"/>
              </a:solidFill>
              <a:latin typeface="Arial"/>
              <a:ea typeface="Arial"/>
              <a:cs typeface="Arial"/>
              <a:sym typeface="Arial"/>
            </a:endParaRPr>
          </a:p>
        </p:txBody>
      </p:sp>
      <p:pic>
        <p:nvPicPr>
          <p:cNvPr id="115" name="Google Shape;115;p3"/>
          <p:cNvPicPr preferRelativeResize="0"/>
          <p:nvPr/>
        </p:nvPicPr>
        <p:blipFill rotWithShape="1">
          <a:blip r:embed="rId15">
            <a:alphaModFix/>
          </a:blip>
          <a:srcRect b="0" l="0" r="0" t="0"/>
          <a:stretch/>
        </p:blipFill>
        <p:spPr>
          <a:xfrm>
            <a:off x="4824238" y="476338"/>
            <a:ext cx="3504924" cy="35049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grpSp>
        <p:nvGrpSpPr>
          <p:cNvPr id="120" name="Google Shape;120;p4"/>
          <p:cNvGrpSpPr/>
          <p:nvPr/>
        </p:nvGrpSpPr>
        <p:grpSpPr>
          <a:xfrm>
            <a:off x="-2779" y="5059872"/>
            <a:ext cx="9149644" cy="83700"/>
            <a:chOff x="0" y="0"/>
            <a:chExt cx="9149644" cy="83700"/>
          </a:xfrm>
        </p:grpSpPr>
        <p:sp>
          <p:nvSpPr>
            <p:cNvPr id="121" name="Google Shape;121;p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2" name="Google Shape;122;p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3" name="Google Shape;123;p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4" name="Google Shape;124;p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5" name="Google Shape;125;p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graphicFrame>
        <p:nvGraphicFramePr>
          <p:cNvPr id="126" name="Google Shape;126;p4"/>
          <p:cNvGraphicFramePr/>
          <p:nvPr/>
        </p:nvGraphicFramePr>
        <p:xfrm>
          <a:off x="401450" y="776300"/>
          <a:ext cx="3000000" cy="3000000"/>
        </p:xfrm>
        <a:graphic>
          <a:graphicData uri="http://schemas.openxmlformats.org/drawingml/2006/table">
            <a:tbl>
              <a:tblPr>
                <a:noFill/>
                <a:tableStyleId>{00651EF2-410B-4925-AF25-D5EC1D2E3DBF}</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sz="1400" u="none" cap="none" strike="noStrike"/>
                        <a:t>Martes 05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t/>
                      </a:r>
                      <a:endParaRPr sz="12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HISTORIA</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27" name="Google Shape;127;p4"/>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128" name="Google Shape;128;p4"/>
          <p:cNvSpPr/>
          <p:nvPr/>
        </p:nvSpPr>
        <p:spPr>
          <a:xfrm>
            <a:off x="4720450" y="663725"/>
            <a:ext cx="1969500" cy="357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En México…</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De la población económicamente activa</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48 % no se siente responsable por su futuro. </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42 % no ha pensado en su futuro.</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9 % visualiza que ahorrar facilitará su futuro.</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1100"/>
              <a:buFont typeface="Arial"/>
              <a:buNone/>
            </a:pPr>
            <a:r>
              <a:rPr b="0" i="0" lang="en-US" sz="1100" u="none" cap="none" strike="noStrike">
                <a:solidFill>
                  <a:srgbClr val="000000"/>
                </a:solidFill>
                <a:latin typeface="Helvetica Neue"/>
                <a:ea typeface="Helvetica Neue"/>
                <a:cs typeface="Helvetica Neue"/>
                <a:sym typeface="Helvetica Neue"/>
              </a:rPr>
              <a:t>1 % reconoce que ahorrar es necesario.</a:t>
            </a:r>
            <a:endParaRPr b="0" i="0" sz="11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id="129" name="Google Shape;129;p4"/>
          <p:cNvPicPr preferRelativeResize="0"/>
          <p:nvPr/>
        </p:nvPicPr>
        <p:blipFill rotWithShape="1">
          <a:blip r:embed="rId4">
            <a:alphaModFix/>
          </a:blip>
          <a:srcRect b="0" l="0" r="0" t="0"/>
          <a:stretch/>
        </p:blipFill>
        <p:spPr>
          <a:xfrm>
            <a:off x="4573775" y="393025"/>
            <a:ext cx="2253450" cy="40061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graphicFrame>
        <p:nvGraphicFramePr>
          <p:cNvPr id="134" name="Google Shape;134;p5"/>
          <p:cNvGraphicFramePr/>
          <p:nvPr/>
        </p:nvGraphicFramePr>
        <p:xfrm>
          <a:off x="384375" y="281087"/>
          <a:ext cx="3000000" cy="3000000"/>
        </p:xfrm>
        <a:graphic>
          <a:graphicData uri="http://schemas.openxmlformats.org/drawingml/2006/table">
            <a:tbl>
              <a:tblPr>
                <a:noFill/>
                <a:tableStyleId>{00651EF2-410B-4925-AF25-D5EC1D2E3DBF}</a:tableStyleId>
              </a:tblPr>
              <a:tblGrid>
                <a:gridCol w="784125"/>
                <a:gridCol w="3425675"/>
              </a:tblGrid>
              <a:tr h="350975">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Miércoles 06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66677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Una estrategia contraria astuta es comprar cuando el mercado de valores cae 20%</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CHAPEL HILL, N.C. - Buenas noticias, los inversores: Wall Street está celebrando una venta, ofreciendo acciones con un 20% de descuento.</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¿No le interesa? Eso sólo significa que sólo habla de ser un inversor contrario, pero no hace lo que dice. Ahora es tu oportunidad de comprar cuando la sangre corre por las calles, como dijo una vez el famoso contrario Nathan Rothschild.</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Si estaba ansioso por comprar acciones a principios de año, cuando el S&amp;P 500 subía un 20%, ¿por qué no está aún más ansioso ahora?</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Para ayudarle a hacer honor a su buena fe contraria, he analizado cómo le habría ido si, en cada mercado bajista desde la Segunda Guerra Mundial, hubiera comprado acciones el día en que el S&amp;P 500 cierra por debajo del umbral de pérdida del 20%. A veces, ese día llegó casi al final del mercado bajista, y en otros casos el mercado siguió cayendo antes de acabar subiendo. Pero, por término medio, le habría ido muy bien.</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Y no habría tenido que esperar tanto tiempo para hacerlo. En los 12 meses siguientes a sus compras, su rentabilidad total media habría sido del 22.7%. Eso es más del doble de la media a largo plazo del mercado de valores, como puede ver en este gráfico.</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Es importante reconocer que este 22.7% es una media, y no funcionó tan bien en cada caso individual. En dos de las 12 mayores caídas desde la Segunda Guerra Mundial en las que el S&amp;P 500 cayó más del 20%, usted habría tenido pérdidas 12 meses después de comprar el día en que se infringió el umbral de pérdida del 20%. Pero incluso en esos dos casos, al final salió ganando, sólo que tardó más de un año.</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En cualquier caso, fíjese en que esto significa que en 10 de los 12 casos desde la Segunda Guerra Mundial usted estaba sentado en un beneficio en el plazo de un año. No es una probabilidad terrible.</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Usted podría objetar que "esta vez es diferente", argumentando que las acciones están entrando en un mercado bajista más largo y severo que cualquiera de los experimentados desde la Segunda Guerra Mundial. En los últimos días he recibido numerosos correos electrónicos de varios de ustedes con este mismo argumento, pero los contrarios tienden a dar un giro positivo a tal avalancha de negatividad. Yo no recibía correos electrónicos tan apocalípticos en los máximos del mercado en enero.</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Sin embargo, mientras crea que el mercado de valores acabará volviendo a subir y superando sus máximos de enero, las compras realizadas ahora mostrarán un mayor beneficio, y antes, que el propio mercado.</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400"/>
                        <a:buFont typeface="Arial"/>
                        <a:buNone/>
                      </a:pPr>
                      <a:r>
                        <a:rPr lang="en-US" sz="400" u="none" cap="none" strike="noStrike">
                          <a:latin typeface="Helvetica Neue"/>
                          <a:ea typeface="Helvetica Neue"/>
                          <a:cs typeface="Helvetica Neue"/>
                          <a:sym typeface="Helvetica Neue"/>
                        </a:rPr>
                        <a:t>Doug Kass, de Seabreeze Partners, es uno de los pocos verdaderos contrarios entre los asesores que sigo regularmente. En su correo electrónico a los clientes el día después de que el S&amp;P 500 infringiera el umbral de pérdidas del 20%, escribió que el "pánico de los últimos días ha dado lugar a la aparición de algunas grandes oportunidades a largo plazo con una rica y favorable relación de recompensa al alza frente al riesgo a la baja... Mientras que se han perdido fortunas en 2022, las fortunas pueden ser hechas por aquellos que son desapasionados y compran selectivamente hoy."</a:t>
                      </a:r>
                      <a:endParaRPr sz="4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p>
                    <a:p>
                      <a:pPr indent="0" lvl="0" marL="0" marR="0" rtl="0" algn="l">
                        <a:lnSpc>
                          <a:spcPct val="115000"/>
                        </a:lnSpc>
                        <a:spcBef>
                          <a:spcPts val="0"/>
                        </a:spcBef>
                        <a:spcAft>
                          <a:spcPts val="0"/>
                        </a:spcAft>
                        <a:buClr>
                          <a:srgbClr val="000000"/>
                        </a:buClr>
                        <a:buSzPts val="400"/>
                        <a:buFont typeface="Arial"/>
                        <a:buNone/>
                      </a:pPr>
                      <a:r>
                        <a:rPr lang="en-US" sz="400" u="none" cap="none" strike="noStrike">
                          <a:solidFill>
                            <a:srgbClr val="6FA8DC"/>
                          </a:solidFill>
                          <a:highlight>
                            <a:srgbClr val="FFFFFF"/>
                          </a:highlight>
                          <a:latin typeface="Avenir"/>
                          <a:ea typeface="Avenir"/>
                          <a:cs typeface="Avenir"/>
                          <a:sym typeface="Avenir"/>
                        </a:rPr>
                        <a:t>#finanzas #segurodevida #inversiones #lifeinsurance </a:t>
                      </a:r>
                      <a:r>
                        <a:rPr lang="en-US" sz="4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400" u="none" cap="none" strike="noStrike">
                          <a:solidFill>
                            <a:srgbClr val="6FA8DC"/>
                          </a:solidFill>
                          <a:highlight>
                            <a:srgbClr val="FFFFFF"/>
                          </a:highlight>
                          <a:latin typeface="Avenir"/>
                          <a:ea typeface="Avenir"/>
                          <a:cs typeface="Avenir"/>
                          <a:sym typeface="Avenir"/>
                        </a:rPr>
                        <a:t> </a:t>
                      </a:r>
                      <a:r>
                        <a:rPr lang="en-US" sz="4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450" u="none" cap="none" strike="noStrike">
                        <a:solidFill>
                          <a:srgbClr val="3D3D3D"/>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7777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9988"/>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35" name="Google Shape;135;p5"/>
          <p:cNvGrpSpPr/>
          <p:nvPr/>
        </p:nvGrpSpPr>
        <p:grpSpPr>
          <a:xfrm>
            <a:off x="-2779" y="5059872"/>
            <a:ext cx="9149644" cy="83700"/>
            <a:chOff x="0" y="0"/>
            <a:chExt cx="9149644" cy="83700"/>
          </a:xfrm>
        </p:grpSpPr>
        <p:sp>
          <p:nvSpPr>
            <p:cNvPr id="136" name="Google Shape;136;p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7" name="Google Shape;137;p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8" name="Google Shape;138;p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9" name="Google Shape;139;p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0" name="Google Shape;140;p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141" name="Google Shape;141;p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42" name="Google Shape;142;p5"/>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AZUL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TEXTO: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a:t>
            </a:r>
            <a:endParaRPr b="0" i="0" sz="1400" u="none" cap="none" strike="noStrike">
              <a:solidFill>
                <a:srgbClr val="000000"/>
              </a:solidFill>
              <a:latin typeface="Arial"/>
              <a:ea typeface="Arial"/>
              <a:cs typeface="Arial"/>
              <a:sym typeface="Arial"/>
            </a:endParaRPr>
          </a:p>
        </p:txBody>
      </p:sp>
      <p:sp>
        <p:nvSpPr>
          <p:cNvPr id="143" name="Google Shape;143;p5"/>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BENEFICIOS DE INVERTIR CON KNG</a:t>
            </a:r>
            <a:endParaRPr b="1" i="0" sz="1200" u="none" cap="none" strike="noStrike">
              <a:solidFill>
                <a:srgbClr val="FFFFFF"/>
              </a:solidFill>
              <a:latin typeface="Arial"/>
              <a:ea typeface="Arial"/>
              <a:cs typeface="Arial"/>
              <a:sym typeface="Arial"/>
            </a:endParaRPr>
          </a:p>
        </p:txBody>
      </p:sp>
      <p:pic>
        <p:nvPicPr>
          <p:cNvPr id="144" name="Google Shape;144;p5"/>
          <p:cNvPicPr preferRelativeResize="0"/>
          <p:nvPr/>
        </p:nvPicPr>
        <p:blipFill rotWithShape="1">
          <a:blip r:embed="rId15">
            <a:alphaModFix/>
          </a:blip>
          <a:srcRect b="0" l="0" r="0" t="0"/>
          <a:stretch/>
        </p:blipFill>
        <p:spPr>
          <a:xfrm>
            <a:off x="4785600" y="444300"/>
            <a:ext cx="3554301" cy="35543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DEGRADADO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TÍTULO: Calculadora de fondos educativos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ILUSTRACIÓN: PANTALLA CON SS</a:t>
            </a:r>
            <a:endParaRPr b="0" i="0" sz="1400" u="none" cap="none" strike="noStrike">
              <a:solidFill>
                <a:srgbClr val="000000"/>
              </a:solidFill>
              <a:latin typeface="Arial"/>
              <a:ea typeface="Arial"/>
              <a:cs typeface="Arial"/>
              <a:sym typeface="Arial"/>
            </a:endParaRPr>
          </a:p>
        </p:txBody>
      </p:sp>
      <p:pic>
        <p:nvPicPr>
          <p:cNvPr id="150" name="Google Shape;150;p6"/>
          <p:cNvPicPr preferRelativeResize="0"/>
          <p:nvPr/>
        </p:nvPicPr>
        <p:blipFill rotWithShape="1">
          <a:blip r:embed="rId3">
            <a:alphaModFix/>
          </a:blip>
          <a:srcRect b="0" l="0" r="0" t="0"/>
          <a:stretch/>
        </p:blipFill>
        <p:spPr>
          <a:xfrm>
            <a:off x="4833388" y="438600"/>
            <a:ext cx="3486624" cy="3486624"/>
          </a:xfrm>
          <a:prstGeom prst="rect">
            <a:avLst/>
          </a:prstGeom>
          <a:noFill/>
          <a:ln>
            <a:noFill/>
          </a:ln>
        </p:spPr>
      </p:pic>
      <p:graphicFrame>
        <p:nvGraphicFramePr>
          <p:cNvPr id="151" name="Google Shape;151;p6"/>
          <p:cNvGraphicFramePr/>
          <p:nvPr/>
        </p:nvGraphicFramePr>
        <p:xfrm>
          <a:off x="405475" y="178550"/>
          <a:ext cx="3000000" cy="3000000"/>
        </p:xfrm>
        <a:graphic>
          <a:graphicData uri="http://schemas.openxmlformats.org/drawingml/2006/table">
            <a:tbl>
              <a:tblPr>
                <a:noFill/>
                <a:tableStyleId>{00651EF2-410B-4925-AF25-D5EC1D2E3DBF}</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Jueves 07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700"/>
                        <a:buFont typeface="Arial"/>
                        <a:buNone/>
                      </a:pPr>
                      <a:r>
                        <a:rPr lang="en-US" sz="700" u="none" cap="none" strike="noStrike"/>
                        <a:t>Sabemos lo importante que es la educación futura de nuestros hijos, es por eso que ofrecemos una herramienta sumamente útil: una Calculadora de Fondos Educativos.</a:t>
                      </a:r>
                      <a:endParaRPr sz="700" u="none" cap="none" strike="noStrike"/>
                    </a:p>
                    <a:p>
                      <a:pPr indent="0" lvl="0" marL="457200" marR="0" rtl="0" algn="l">
                        <a:lnSpc>
                          <a:spcPct val="115000"/>
                        </a:lnSpc>
                        <a:spcBef>
                          <a:spcPts val="0"/>
                        </a:spcBef>
                        <a:spcAft>
                          <a:spcPts val="0"/>
                        </a:spcAft>
                        <a:buClr>
                          <a:srgbClr val="000000"/>
                        </a:buClr>
                        <a:buSzPts val="700"/>
                        <a:buFont typeface="Arial"/>
                        <a:buNone/>
                      </a:pPr>
                      <a:r>
                        <a:rPr lang="en-US" sz="700" u="none" cap="none" strike="noStrike"/>
                        <a:t> </a:t>
                      </a:r>
                      <a:endParaRPr sz="700" u="none" cap="none" strike="noStrike"/>
                    </a:p>
                    <a:p>
                      <a:pPr indent="0" lvl="0" marL="0" marR="0" rtl="0" algn="l">
                        <a:lnSpc>
                          <a:spcPct val="115000"/>
                        </a:lnSpc>
                        <a:spcBef>
                          <a:spcPts val="0"/>
                        </a:spcBef>
                        <a:spcAft>
                          <a:spcPts val="0"/>
                        </a:spcAft>
                        <a:buClr>
                          <a:srgbClr val="000000"/>
                        </a:buClr>
                        <a:buSzPts val="700"/>
                        <a:buFont typeface="Arial"/>
                        <a:buNone/>
                      </a:pPr>
                      <a:r>
                        <a:rPr lang="en-US" sz="700" u="none" cap="none" strike="noStrike"/>
                        <a:t>¿Financiar la educación de tus hijos es tu responsabilidad? </a:t>
                      </a:r>
                      <a:endParaRPr sz="700" u="none" cap="none" strike="noStrike"/>
                    </a:p>
                    <a:p>
                      <a:pPr indent="0" lvl="0" marL="0" marR="0" rtl="0" algn="l">
                        <a:lnSpc>
                          <a:spcPct val="115000"/>
                        </a:lnSpc>
                        <a:spcBef>
                          <a:spcPts val="0"/>
                        </a:spcBef>
                        <a:spcAft>
                          <a:spcPts val="0"/>
                        </a:spcAft>
                        <a:buClr>
                          <a:srgbClr val="000000"/>
                        </a:buClr>
                        <a:buSzPts val="700"/>
                        <a:buFont typeface="Arial"/>
                        <a:buNone/>
                      </a:pPr>
                      <a:r>
                        <a:rPr lang="en-US" sz="700" u="none" cap="none" strike="noStrike"/>
                        <a:t>¿Su educación futura es una prioridad en tu preparación financiera personal?</a:t>
                      </a:r>
                      <a:endParaRPr sz="700" u="none" cap="none" strike="noStrike"/>
                    </a:p>
                    <a:p>
                      <a:pPr indent="0" lvl="0" marL="457200" marR="0" rtl="0" algn="l">
                        <a:lnSpc>
                          <a:spcPct val="115000"/>
                        </a:lnSpc>
                        <a:spcBef>
                          <a:spcPts val="0"/>
                        </a:spcBef>
                        <a:spcAft>
                          <a:spcPts val="0"/>
                        </a:spcAft>
                        <a:buClr>
                          <a:srgbClr val="000000"/>
                        </a:buClr>
                        <a:buSzPts val="700"/>
                        <a:buFont typeface="Arial"/>
                        <a:buNone/>
                      </a:pPr>
                      <a:r>
                        <a:t/>
                      </a:r>
                      <a:endParaRPr sz="700" u="none" cap="none" strike="noStrike"/>
                    </a:p>
                    <a:p>
                      <a:pPr indent="0" lvl="0" marL="0" marR="0" rtl="0" algn="l">
                        <a:lnSpc>
                          <a:spcPct val="115000"/>
                        </a:lnSpc>
                        <a:spcBef>
                          <a:spcPts val="0"/>
                        </a:spcBef>
                        <a:spcAft>
                          <a:spcPts val="0"/>
                        </a:spcAft>
                        <a:buClr>
                          <a:srgbClr val="000000"/>
                        </a:buClr>
                        <a:buSzPts val="700"/>
                        <a:buFont typeface="Arial"/>
                        <a:buNone/>
                      </a:pPr>
                      <a:r>
                        <a:rPr lang="en-US" sz="700" u="none" cap="none" strike="noStrike"/>
                        <a:t>¡Aprovecha nuestra Calculadora de Fondos Educativos para proyectar estos costos y aprender lo que debes de ahorrar mensualmente desde HOY!</a:t>
                      </a:r>
                      <a:endParaRPr sz="700" u="none" cap="none" strike="noStrike"/>
                    </a:p>
                    <a:p>
                      <a:pPr indent="0" lvl="0" marL="457200" marR="0" rtl="0" algn="l">
                        <a:lnSpc>
                          <a:spcPct val="115000"/>
                        </a:lnSpc>
                        <a:spcBef>
                          <a:spcPts val="0"/>
                        </a:spcBef>
                        <a:spcAft>
                          <a:spcPts val="0"/>
                        </a:spcAft>
                        <a:buClr>
                          <a:srgbClr val="000000"/>
                        </a:buClr>
                        <a:buSzPts val="1000"/>
                        <a:buFont typeface="Arial"/>
                        <a:buNone/>
                      </a:pPr>
                      <a:r>
                        <a:rPr lang="en-US" sz="1000" u="none" cap="none" strike="noStrike">
                          <a:latin typeface="Calibri"/>
                          <a:ea typeface="Calibri"/>
                          <a:cs typeface="Calibri"/>
                          <a:sym typeface="Calibri"/>
                        </a:rPr>
                        <a:t> </a:t>
                      </a:r>
                      <a:endParaRPr sz="1000" u="none" cap="none" strike="noStrike">
                        <a:latin typeface="Calibri"/>
                        <a:ea typeface="Calibri"/>
                        <a:cs typeface="Calibri"/>
                        <a:sym typeface="Calibri"/>
                      </a:endParaRPr>
                    </a:p>
                    <a:p>
                      <a:pPr indent="0" lvl="0" marL="0" marR="0" rtl="0" algn="l">
                        <a:lnSpc>
                          <a:spcPct val="115000"/>
                        </a:lnSpc>
                        <a:spcBef>
                          <a:spcPts val="0"/>
                        </a:spcBef>
                        <a:spcAft>
                          <a:spcPts val="0"/>
                        </a:spcAft>
                        <a:buClr>
                          <a:srgbClr val="000000"/>
                        </a:buClr>
                        <a:buSzPts val="700"/>
                        <a:buFont typeface="Arial"/>
                        <a:buNone/>
                      </a:pPr>
                      <a:r>
                        <a:rPr lang="en-US" sz="700" u="none" cap="none" strike="noStrike"/>
                        <a:t>Para poder hacer uso de dicha herramienta entra a nuestra página web: </a:t>
                      </a:r>
                      <a:r>
                        <a:rPr lang="en-US" sz="700" u="none" cap="none" strike="noStrike">
                          <a:solidFill>
                            <a:schemeClr val="hlink"/>
                          </a:solidFill>
                          <a:uFill>
                            <a:noFill/>
                          </a:uFill>
                          <a:hlinkClick r:id="rId4"/>
                        </a:rPr>
                        <a:t>kngadvisors.co.uk</a:t>
                      </a:r>
                      <a:r>
                        <a:rPr lang="en-US" sz="700" u="none" cap="none" strike="noStrike"/>
                        <a:t> </a:t>
                      </a:r>
                      <a:endParaRPr sz="700" u="none" cap="none" strike="noStrike"/>
                    </a:p>
                    <a:p>
                      <a:pPr indent="0" lvl="0" marL="0" marR="0" rtl="0" algn="l">
                        <a:lnSpc>
                          <a:spcPct val="115000"/>
                        </a:lnSpc>
                        <a:spcBef>
                          <a:spcPts val="0"/>
                        </a:spcBef>
                        <a:spcAft>
                          <a:spcPts val="0"/>
                        </a:spcAft>
                        <a:buClr>
                          <a:srgbClr val="000000"/>
                        </a:buClr>
                        <a:buSzPts val="700"/>
                        <a:buFont typeface="Arial"/>
                        <a:buNone/>
                      </a:pPr>
                      <a:r>
                        <a:t/>
                      </a:r>
                      <a:endParaRPr sz="700" u="none" cap="none" strike="noStrike"/>
                    </a:p>
                    <a:p>
                      <a:pPr indent="0" lvl="0" marL="0" marR="0" rtl="0" algn="l">
                        <a:lnSpc>
                          <a:spcPct val="115000"/>
                        </a:lnSpc>
                        <a:spcBef>
                          <a:spcPts val="0"/>
                        </a:spcBef>
                        <a:spcAft>
                          <a:spcPts val="0"/>
                        </a:spcAft>
                        <a:buClr>
                          <a:srgbClr val="000000"/>
                        </a:buClr>
                        <a:buSzPts val="700"/>
                        <a:buFont typeface="Arial"/>
                        <a:buNone/>
                      </a:pPr>
                      <a:r>
                        <a:rPr lang="en-US" sz="700" u="none" cap="none" strike="noStrike"/>
                        <a:t>o encuentra el link en nuestro perfil de instagram.</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sng" cap="none" strike="noStrike">
                        <a:solidFill>
                          <a:schemeClr val="hlink"/>
                        </a:solidFill>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6FA8DC"/>
                          </a:solidFill>
                          <a:highlight>
                            <a:srgbClr val="FFFFFF"/>
                          </a:highlight>
                          <a:latin typeface="Avenir"/>
                          <a:ea typeface="Avenir"/>
                          <a:cs typeface="Avenir"/>
                          <a:sym typeface="Avenir"/>
                        </a:rPr>
                        <a:t>#finanzas #segurodevida #inversiones #lifeinsurance </a:t>
                      </a:r>
                      <a:r>
                        <a:rPr lang="en-US" sz="8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#Finanzaspersonales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#Finanzasbursátiles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#Banca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#Educaciónfinanciera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#Finanzasinteligentes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#Finanzasexitosas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#Finanzasparaemprendedores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#Finanzassanas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#Finanzasparatodos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4">
                            <a:extLst>
                              <a:ext uri="{A12FA001-AC4F-418D-AE19-62706E023703}">
                                <ahyp:hlinkClr val="tx"/>
                              </a:ext>
                            </a:extLst>
                          </a:hlinkClick>
                        </a:rPr>
                        <a:t>#Finanzasynegocios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5">
                            <a:extLst>
                              <a:ext uri="{A12FA001-AC4F-418D-AE19-62706E023703}">
                                <ahyp:hlinkClr val="tx"/>
                              </a:ext>
                            </a:extLst>
                          </a:hlinkClick>
                        </a:rPr>
                        <a:t>#Emprendedores</a:t>
                      </a:r>
                      <a:endParaRPr sz="1000" u="none" cap="none" strike="noStrike">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52" name="Google Shape;152;p6"/>
          <p:cNvGrpSpPr/>
          <p:nvPr/>
        </p:nvGrpSpPr>
        <p:grpSpPr>
          <a:xfrm>
            <a:off x="-2779" y="5059872"/>
            <a:ext cx="9149644" cy="83700"/>
            <a:chOff x="0" y="0"/>
            <a:chExt cx="9149644" cy="83700"/>
          </a:xfrm>
        </p:grpSpPr>
        <p:sp>
          <p:nvSpPr>
            <p:cNvPr id="153" name="Google Shape;153;p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4" name="Google Shape;154;p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5" name="Google Shape;155;p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6" name="Google Shape;156;p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7" name="Google Shape;157;p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158" name="Google Shape;158;p6"/>
          <p:cNvPicPr preferRelativeResize="0"/>
          <p:nvPr/>
        </p:nvPicPr>
        <p:blipFill rotWithShape="1">
          <a:blip r:embed="rId16">
            <a:alphaModFix/>
          </a:blip>
          <a:srcRect b="0" l="0" r="0" t="0"/>
          <a:stretch/>
        </p:blipFill>
        <p:spPr>
          <a:xfrm>
            <a:off x="8073100" y="4727525"/>
            <a:ext cx="934934" cy="236515"/>
          </a:xfrm>
          <a:prstGeom prst="rect">
            <a:avLst/>
          </a:prstGeom>
          <a:noFill/>
          <a:ln>
            <a:noFill/>
          </a:ln>
        </p:spPr>
      </p:pic>
      <p:sp>
        <p:nvSpPr>
          <p:cNvPr id="159" name="Google Shape;159;p6"/>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RELACIONADO AL SIMULADOR KNG</a:t>
            </a:r>
            <a:endParaRPr b="1" i="0" sz="1200" u="none" cap="none" strike="noStrike">
              <a:solidFill>
                <a:srgbClr val="FFFFFF"/>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graphicFrame>
        <p:nvGraphicFramePr>
          <p:cNvPr id="164" name="Google Shape;164;p7"/>
          <p:cNvGraphicFramePr/>
          <p:nvPr/>
        </p:nvGraphicFramePr>
        <p:xfrm>
          <a:off x="401450" y="439312"/>
          <a:ext cx="3000000" cy="3000000"/>
        </p:xfrm>
        <a:graphic>
          <a:graphicData uri="http://schemas.openxmlformats.org/drawingml/2006/table">
            <a:tbl>
              <a:tblPr>
                <a:noFill/>
                <a:tableStyleId>{00651EF2-410B-4925-AF25-D5EC1D2E3DBF}</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Sábado 09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900"/>
                        <a:buFont typeface="Arial"/>
                        <a:buNone/>
                      </a:pPr>
                      <a:r>
                        <a:rPr lang="en-US" sz="900" u="none" cap="none" strike="noStrike">
                          <a:highlight>
                            <a:srgbClr val="FFFFFF"/>
                          </a:highlight>
                        </a:rPr>
                        <a:t>Somos una firma internacional de asesores patrimoniales con más de 25 años de experiencia multifacética, con asesores en  LATAM, El Caribe y África.</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highlight>
                            <a:srgbClr val="FFFFFF"/>
                          </a:highlight>
                        </a:rPr>
                        <a:t>Te invitamos a que conozcas más sobre nosotros en nuestra página web.</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highlight>
                            <a:srgbClr val="FFFFFF"/>
                          </a:highlight>
                        </a:rPr>
                        <a:t>Entrar a 👉 kngadvisors.co.uk o encuentra el link en nuestro perfil de instagram.</a:t>
                      </a:r>
                      <a:endParaRPr sz="9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t/>
                      </a:r>
                      <a:endParaRPr sz="800" u="none" cap="none" strike="noStrike">
                        <a:highlight>
                          <a:srgbClr val="FFFFFF"/>
                        </a:highlight>
                      </a:endParaRPr>
                    </a:p>
                    <a:p>
                      <a:pPr indent="0" lvl="0" marL="0" marR="0" rtl="0" algn="l">
                        <a:lnSpc>
                          <a:spcPct val="115000"/>
                        </a:lnSpc>
                        <a:spcBef>
                          <a:spcPts val="0"/>
                        </a:spcBef>
                        <a:spcAft>
                          <a:spcPts val="0"/>
                        </a:spcAft>
                        <a:buClr>
                          <a:srgbClr val="000000"/>
                        </a:buClr>
                        <a:buSzPts val="800"/>
                        <a:buFont typeface="Arial"/>
                        <a:buNone/>
                      </a:pPr>
                      <a:r>
                        <a:rPr lang="en-US" sz="800" u="none" cap="none" strike="noStrike">
                          <a:solidFill>
                            <a:srgbClr val="6FA8DC"/>
                          </a:solidFill>
                          <a:highlight>
                            <a:srgbClr val="FFFFFF"/>
                          </a:highlight>
                          <a:latin typeface="Avenir"/>
                          <a:ea typeface="Avenir"/>
                          <a:cs typeface="Avenir"/>
                          <a:sym typeface="Avenir"/>
                        </a:rPr>
                        <a:t>#finanzas #segurodevida #inversiones #lifeinsurance </a:t>
                      </a:r>
                      <a:r>
                        <a:rPr lang="en-US" sz="8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u="none" cap="none" strike="noStrike">
                          <a:solidFill>
                            <a:srgbClr val="6FA8DC"/>
                          </a:solidFill>
                          <a:highlight>
                            <a:srgbClr val="FFFFFF"/>
                          </a:highlight>
                          <a:latin typeface="Avenir"/>
                          <a:ea typeface="Avenir"/>
                          <a:cs typeface="Avenir"/>
                          <a:sym typeface="Avenir"/>
                        </a:rPr>
                        <a:t> </a:t>
                      </a:r>
                      <a:r>
                        <a:rPr lang="en-US" sz="8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65" name="Google Shape;165;p7"/>
          <p:cNvGrpSpPr/>
          <p:nvPr/>
        </p:nvGrpSpPr>
        <p:grpSpPr>
          <a:xfrm>
            <a:off x="-2779" y="5059872"/>
            <a:ext cx="9149644" cy="83700"/>
            <a:chOff x="0" y="0"/>
            <a:chExt cx="9149644" cy="83700"/>
          </a:xfrm>
        </p:grpSpPr>
        <p:sp>
          <p:nvSpPr>
            <p:cNvPr id="166" name="Google Shape;166;p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7" name="Google Shape;167;p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8" name="Google Shape;168;p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9" name="Google Shape;169;p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0" name="Google Shape;170;p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171" name="Google Shape;171;p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72" name="Google Shape;172;p7"/>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CUADRO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TÍTULO: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FOTO: Personas usando laptop</a:t>
            </a:r>
            <a:endParaRPr b="0" i="0" sz="1400" u="none" cap="none" strike="noStrike">
              <a:solidFill>
                <a:srgbClr val="000000"/>
              </a:solidFill>
              <a:latin typeface="Arial"/>
              <a:ea typeface="Arial"/>
              <a:cs typeface="Arial"/>
              <a:sym typeface="Arial"/>
            </a:endParaRPr>
          </a:p>
        </p:txBody>
      </p:sp>
      <p:sp>
        <p:nvSpPr>
          <p:cNvPr id="173" name="Google Shape;173;p7"/>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FFFFF"/>
                </a:solidFill>
                <a:latin typeface="Arial"/>
                <a:ea typeface="Arial"/>
                <a:cs typeface="Arial"/>
                <a:sym typeface="Arial"/>
              </a:rPr>
              <a:t>CALL TO ACTION A PÁGINA WEB</a:t>
            </a:r>
            <a:endParaRPr b="1" i="0" sz="1200" u="none" cap="none" strike="noStrike">
              <a:solidFill>
                <a:srgbClr val="FFFFFF"/>
              </a:solidFill>
              <a:latin typeface="Arial"/>
              <a:ea typeface="Arial"/>
              <a:cs typeface="Arial"/>
              <a:sym typeface="Arial"/>
            </a:endParaRPr>
          </a:p>
        </p:txBody>
      </p:sp>
      <p:pic>
        <p:nvPicPr>
          <p:cNvPr id="174" name="Google Shape;174;p7"/>
          <p:cNvPicPr preferRelativeResize="0"/>
          <p:nvPr/>
        </p:nvPicPr>
        <p:blipFill rotWithShape="1">
          <a:blip r:embed="rId15">
            <a:alphaModFix/>
          </a:blip>
          <a:srcRect b="0" l="0" r="0" t="0"/>
          <a:stretch/>
        </p:blipFill>
        <p:spPr>
          <a:xfrm>
            <a:off x="4819775" y="512650"/>
            <a:ext cx="3504924" cy="35049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graphicFrame>
        <p:nvGraphicFramePr>
          <p:cNvPr id="179" name="Google Shape;179;p8"/>
          <p:cNvGraphicFramePr/>
          <p:nvPr/>
        </p:nvGraphicFramePr>
        <p:xfrm>
          <a:off x="385800" y="184287"/>
          <a:ext cx="3000000" cy="3000000"/>
        </p:xfrm>
        <a:graphic>
          <a:graphicData uri="http://schemas.openxmlformats.org/drawingml/2006/table">
            <a:tbl>
              <a:tblPr>
                <a:noFill/>
                <a:tableStyleId>{00651EF2-410B-4925-AF25-D5EC1D2E3DBF}</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dk1"/>
                        </a:buClr>
                        <a:buSzPts val="1400"/>
                        <a:buFont typeface="Exo"/>
                        <a:buNone/>
                      </a:pPr>
                      <a:r>
                        <a:rPr b="1" lang="en-US" sz="1400" u="none" cap="none" strike="noStrike"/>
                        <a:t>Domingo 10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900"/>
                        <a:buFont typeface="Arial"/>
                        <a:buNone/>
                      </a:pPr>
                      <a:r>
                        <a:rPr lang="en-US" sz="900" u="none" cap="none" strike="noStrike">
                          <a:latin typeface="Helvetica Neue"/>
                          <a:ea typeface="Helvetica Neue"/>
                          <a:cs typeface="Helvetica Neue"/>
                          <a:sym typeface="Helvetica Neue"/>
                        </a:rPr>
                        <a:t>¿Sabías qué? … De los 57.7 millones de mexicanos económicamente activos</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latin typeface="Helvetica Neue"/>
                          <a:ea typeface="Helvetica Neue"/>
                          <a:cs typeface="Helvetica Neue"/>
                          <a:sym typeface="Helvetica Neue"/>
                        </a:rPr>
                        <a:t>🔹 60 % no cuenta con un plan de retiro.</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900"/>
                        <a:buFont typeface="Arial"/>
                        <a:buNone/>
                      </a:pPr>
                      <a:r>
                        <a:rPr lang="en-US" sz="900" u="none" cap="none" strike="noStrike">
                          <a:latin typeface="Helvetica Neue"/>
                          <a:ea typeface="Helvetica Neue"/>
                          <a:cs typeface="Helvetica Neue"/>
                          <a:sym typeface="Helvetica Neue"/>
                        </a:rPr>
                        <a:t>🔹40 % han planeado o tienen algún tipo de ahorro.</a:t>
                      </a:r>
                      <a:endParaRPr sz="9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900"/>
                        <a:buFont typeface="Arial"/>
                        <a:buNone/>
                      </a:pPr>
                      <a:r>
                        <a:t/>
                      </a:r>
                      <a:endParaRPr sz="900" u="none" cap="none" strike="noStrike">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700"/>
                        <a:buFont typeface="Arial"/>
                        <a:buNone/>
                      </a:pPr>
                      <a:r>
                        <a:rPr lang="en-US" sz="700" u="none" cap="none" strike="noStrike">
                          <a:solidFill>
                            <a:srgbClr val="6FA8DC"/>
                          </a:solidFill>
                          <a:highlight>
                            <a:srgbClr val="FFFFFF"/>
                          </a:highlight>
                          <a:latin typeface="Avenir"/>
                          <a:ea typeface="Avenir"/>
                          <a:cs typeface="Avenir"/>
                          <a:sym typeface="Avenir"/>
                        </a:rPr>
                        <a:t>#finanzas #segurodevida #inversiones #lifeinsurance </a:t>
                      </a:r>
                      <a:r>
                        <a:rPr lang="en-US" sz="700" u="none" cap="none" strike="noStrike">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u="none" cap="none" strike="noStrike">
                          <a:solidFill>
                            <a:srgbClr val="6FA8DC"/>
                          </a:solidFill>
                          <a:highlight>
                            <a:srgbClr val="FFFFFF"/>
                          </a:highlight>
                          <a:latin typeface="Avenir"/>
                          <a:ea typeface="Avenir"/>
                          <a:cs typeface="Avenir"/>
                          <a:sym typeface="Avenir"/>
                        </a:rPr>
                        <a:t> </a:t>
                      </a:r>
                      <a:r>
                        <a:rPr lang="en-US" sz="700" u="none" cap="none" strike="noStrike">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u="none" cap="none" strike="noStrike">
                        <a:solidFill>
                          <a:srgbClr val="222222"/>
                        </a:solidFill>
                        <a:highlight>
                          <a:srgbClr val="FFFFFF"/>
                        </a:highlight>
                      </a:endParaRPr>
                    </a:p>
                    <a:p>
                      <a:pPr indent="0" lvl="0" marL="0" marR="0" rtl="0" algn="l">
                        <a:lnSpc>
                          <a:spcPct val="100000"/>
                        </a:lnSpc>
                        <a:spcBef>
                          <a:spcPts val="1100"/>
                        </a:spcBef>
                        <a:spcAft>
                          <a:spcPts val="0"/>
                        </a:spcAft>
                        <a:buClr>
                          <a:srgbClr val="000000"/>
                        </a:buClr>
                        <a:buSzPts val="700"/>
                        <a:buFont typeface="Arial"/>
                        <a:buNone/>
                      </a:pPr>
                      <a:r>
                        <a:t/>
                      </a:r>
                      <a:endParaRPr sz="700" u="none" cap="none" strike="noStrike">
                        <a:solidFill>
                          <a:srgbClr val="222222"/>
                        </a:solidFill>
                        <a:highlight>
                          <a:srgbClr val="FFFFFF"/>
                        </a:highlight>
                      </a:endParaRPr>
                    </a:p>
                    <a:p>
                      <a:pPr indent="0" lvl="0" marL="0" marR="0" rtl="0" algn="l">
                        <a:lnSpc>
                          <a:spcPct val="115000"/>
                        </a:lnSpc>
                        <a:spcBef>
                          <a:spcPts val="1100"/>
                        </a:spcBef>
                        <a:spcAft>
                          <a:spcPts val="0"/>
                        </a:spcAft>
                        <a:buClr>
                          <a:srgbClr val="000000"/>
                        </a:buClr>
                        <a:buSzPts val="700"/>
                        <a:buFont typeface="Arial"/>
                        <a:buNone/>
                      </a:pPr>
                      <a:r>
                        <a:t/>
                      </a:r>
                      <a:endParaRPr sz="700" u="none" cap="none" strike="noStrike">
                        <a:solidFill>
                          <a:srgbClr val="222222"/>
                        </a:solidFill>
                        <a:highlight>
                          <a:srgbClr val="FFFFFF"/>
                        </a:highlight>
                      </a:endParaRPr>
                    </a:p>
                    <a:p>
                      <a:pPr indent="0" lvl="0" marL="0" marR="0" rtl="0" algn="l">
                        <a:lnSpc>
                          <a:spcPct val="100000"/>
                        </a:lnSpc>
                        <a:spcBef>
                          <a:spcPts val="0"/>
                        </a:spcBef>
                        <a:spcAft>
                          <a:spcPts val="0"/>
                        </a:spcAft>
                        <a:buClr>
                          <a:srgbClr val="000000"/>
                        </a:buClr>
                        <a:buSzPts val="900"/>
                        <a:buFont typeface="Arial"/>
                        <a:buNone/>
                      </a:pPr>
                      <a:r>
                        <a:t/>
                      </a:r>
                      <a:endParaRPr sz="900" u="none" cap="none" strike="noStrike">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POST</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80" name="Google Shape;180;p8"/>
          <p:cNvGrpSpPr/>
          <p:nvPr/>
        </p:nvGrpSpPr>
        <p:grpSpPr>
          <a:xfrm>
            <a:off x="-238076" y="5143497"/>
            <a:ext cx="9149644" cy="83700"/>
            <a:chOff x="0" y="0"/>
            <a:chExt cx="9149644" cy="83700"/>
          </a:xfrm>
        </p:grpSpPr>
        <p:sp>
          <p:nvSpPr>
            <p:cNvPr id="181" name="Google Shape;181;p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2" name="Google Shape;182;p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3" name="Google Shape;183;p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4" name="Google Shape;184;p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5" name="Google Shape;185;p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pic>
        <p:nvPicPr>
          <p:cNvPr descr="Imagen" id="186" name="Google Shape;186;p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87" name="Google Shape;187;p8"/>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Arial"/>
                <a:ea typeface="Arial"/>
                <a:cs typeface="Arial"/>
                <a:sym typeface="Arial"/>
              </a:rPr>
              <a:t>NOTICIAS FINANCIERAS (COMPAÑÍAS / EMPRESAS)</a:t>
            </a:r>
            <a:endParaRPr b="1" i="0" sz="1000" u="none" cap="none" strike="noStrike">
              <a:solidFill>
                <a:srgbClr val="FFFFFF"/>
              </a:solidFill>
              <a:latin typeface="Arial"/>
              <a:ea typeface="Arial"/>
              <a:cs typeface="Arial"/>
              <a:sym typeface="Arial"/>
            </a:endParaRPr>
          </a:p>
        </p:txBody>
      </p:sp>
      <p:sp>
        <p:nvSpPr>
          <p:cNvPr id="188" name="Google Shape;188;p8"/>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AZUL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TEXTO: ¿Sabías que?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ILUSTRACIÓN: Bandera méxico con muchas personas y dinero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9" name="Google Shape;189;p8"/>
          <p:cNvPicPr preferRelativeResize="0"/>
          <p:nvPr/>
        </p:nvPicPr>
        <p:blipFill rotWithShape="1">
          <a:blip r:embed="rId15">
            <a:alphaModFix/>
          </a:blip>
          <a:srcRect b="0" l="0" r="0" t="0"/>
          <a:stretch/>
        </p:blipFill>
        <p:spPr>
          <a:xfrm>
            <a:off x="4811225" y="550713"/>
            <a:ext cx="3504924" cy="35049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grpSp>
        <p:nvGrpSpPr>
          <p:cNvPr id="194" name="Google Shape;194;p9"/>
          <p:cNvGrpSpPr/>
          <p:nvPr/>
        </p:nvGrpSpPr>
        <p:grpSpPr>
          <a:xfrm>
            <a:off x="-2779" y="5059872"/>
            <a:ext cx="9149644" cy="83700"/>
            <a:chOff x="0" y="0"/>
            <a:chExt cx="9149644" cy="83700"/>
          </a:xfrm>
        </p:grpSpPr>
        <p:sp>
          <p:nvSpPr>
            <p:cNvPr id="195" name="Google Shape;195;p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6" name="Google Shape;196;p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7" name="Google Shape;197;p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8" name="Google Shape;198;p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9" name="Google Shape;199;p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p:txBody>
        </p:sp>
      </p:grpSp>
      <p:graphicFrame>
        <p:nvGraphicFramePr>
          <p:cNvPr id="200" name="Google Shape;200;p9"/>
          <p:cNvGraphicFramePr/>
          <p:nvPr/>
        </p:nvGraphicFramePr>
        <p:xfrm>
          <a:off x="401450" y="776300"/>
          <a:ext cx="3000000" cy="3000000"/>
        </p:xfrm>
        <a:graphic>
          <a:graphicData uri="http://schemas.openxmlformats.org/drawingml/2006/table">
            <a:tbl>
              <a:tblPr>
                <a:noFill/>
                <a:tableStyleId>{00651EF2-410B-4925-AF25-D5EC1D2E3DBF}</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sz="1400" u="none" cap="none" strike="noStrike"/>
                        <a:t>Martes 12 de Julio del 2022</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sz="1400" u="none" cap="none" strike="noStrike"/>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t/>
                      </a:r>
                      <a:endParaRPr sz="1200" u="none" cap="none" strike="noStrike">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200"/>
                        <a:buFont typeface="Exo"/>
                        <a:buNone/>
                      </a:pPr>
                      <a:r>
                        <a:rPr lang="en-US" sz="1200" u="none" cap="none" strike="noStrike">
                          <a:latin typeface="Exo"/>
                          <a:ea typeface="Exo"/>
                          <a:cs typeface="Exo"/>
                          <a:sym typeface="Exo"/>
                        </a:rPr>
                        <a:t>HISTORIA</a:t>
                      </a:r>
                      <a:endParaRPr sz="1400" u="none" cap="none" strike="noStrike"/>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01" name="Google Shape;201;p9"/>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02" name="Google Shape;202;p9"/>
          <p:cNvSpPr/>
          <p:nvPr/>
        </p:nvSpPr>
        <p:spPr>
          <a:xfrm>
            <a:off x="4576350" y="564525"/>
            <a:ext cx="2023500" cy="37449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El precio es lo que pagas, el valor es lo que recibes.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-Warren Buffet</a:t>
            </a:r>
            <a:endParaRPr b="0" i="0" sz="1400" u="none" cap="none" strike="noStrike">
              <a:solidFill>
                <a:srgbClr val="000000"/>
              </a:solidFill>
              <a:latin typeface="Arial"/>
              <a:ea typeface="Arial"/>
              <a:cs typeface="Arial"/>
              <a:sym typeface="Arial"/>
            </a:endParaRPr>
          </a:p>
        </p:txBody>
      </p:sp>
      <p:pic>
        <p:nvPicPr>
          <p:cNvPr id="203" name="Google Shape;203;p9"/>
          <p:cNvPicPr preferRelativeResize="0"/>
          <p:nvPr/>
        </p:nvPicPr>
        <p:blipFill rotWithShape="1">
          <a:blip r:embed="rId4">
            <a:alphaModFix/>
          </a:blip>
          <a:srcRect b="0" l="0" r="0" t="0"/>
          <a:stretch/>
        </p:blipFill>
        <p:spPr>
          <a:xfrm>
            <a:off x="4468425" y="446438"/>
            <a:ext cx="2239350" cy="398106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000000"/>
      </a:dk1>
      <a:lt1>
        <a:srgbClr val="FFFFFF"/>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1A9988"/>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