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aleway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  <p:embeddedFont>
      <p:font typeface="Exo Black"/>
      <p:bold r:id="rId39"/>
      <p:boldItalic r:id="rId40"/>
    </p:embeddedFont>
    <p:embeddedFont>
      <p:font typeface="Helvetica Neue"/>
      <p:regular r:id="rId41"/>
      <p:bold r:id="rId42"/>
      <p:italic r:id="rId43"/>
      <p:boldItalic r:id="rId44"/>
    </p:embeddedFont>
    <p:embeddedFont>
      <p:font typeface="Exo"/>
      <p:bold r:id="rId45"/>
      <p:boldItalic r:id="rId46"/>
    </p:embeddedFont>
    <p:embeddedFont>
      <p:font typeface="Source Sans Pr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2149C73-AED8-4701-86DE-D92343670C1C}">
  <a:tblStyle styleId="{32149C73-AED8-4701-86DE-D92343670C1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 b="off" i="off"/>
      <a:tcStyle>
        <a:fill>
          <a:solidFill>
            <a:srgbClr val="FFFFFF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xoBlack-boldItalic.fntdata"/><Relationship Id="rId42" Type="http://schemas.openxmlformats.org/officeDocument/2006/relationships/font" Target="fonts/HelveticaNeue-bold.fntdata"/><Relationship Id="rId41" Type="http://schemas.openxmlformats.org/officeDocument/2006/relationships/font" Target="fonts/HelveticaNeue-regular.fntdata"/><Relationship Id="rId44" Type="http://schemas.openxmlformats.org/officeDocument/2006/relationships/font" Target="fonts/HelveticaNeue-boldItalic.fntdata"/><Relationship Id="rId43" Type="http://schemas.openxmlformats.org/officeDocument/2006/relationships/font" Target="fonts/HelveticaNeue-italic.fntdata"/><Relationship Id="rId46" Type="http://schemas.openxmlformats.org/officeDocument/2006/relationships/font" Target="fonts/Exo-boldItalic.fntdata"/><Relationship Id="rId45" Type="http://schemas.openxmlformats.org/officeDocument/2006/relationships/font" Target="fonts/Exo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SourceSansPro-bold.fntdata"/><Relationship Id="rId47" Type="http://schemas.openxmlformats.org/officeDocument/2006/relationships/font" Target="fonts/SourceSansPro-regular.fntdata"/><Relationship Id="rId49" Type="http://schemas.openxmlformats.org/officeDocument/2006/relationships/font" Target="fonts/SourceSansPr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regular.fntdata"/><Relationship Id="rId30" Type="http://schemas.openxmlformats.org/officeDocument/2006/relationships/slide" Target="slides/slide25.xml"/><Relationship Id="rId33" Type="http://schemas.openxmlformats.org/officeDocument/2006/relationships/font" Target="fonts/Raleway-italic.fntdata"/><Relationship Id="rId32" Type="http://schemas.openxmlformats.org/officeDocument/2006/relationships/font" Target="fonts/Raleway-bold.fntdata"/><Relationship Id="rId35" Type="http://schemas.openxmlformats.org/officeDocument/2006/relationships/font" Target="fonts/Lato-regular.fntdata"/><Relationship Id="rId34" Type="http://schemas.openxmlformats.org/officeDocument/2006/relationships/font" Target="fonts/Raleway-boldItalic.fntdata"/><Relationship Id="rId37" Type="http://schemas.openxmlformats.org/officeDocument/2006/relationships/font" Target="fonts/Lato-italic.fntdata"/><Relationship Id="rId36" Type="http://schemas.openxmlformats.org/officeDocument/2006/relationships/font" Target="fonts/Lato-bold.fntdata"/><Relationship Id="rId39" Type="http://schemas.openxmlformats.org/officeDocument/2006/relationships/font" Target="fonts/ExoBlack-bold.fntdata"/><Relationship Id="rId38" Type="http://schemas.openxmlformats.org/officeDocument/2006/relationships/font" Target="fonts/La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SourceSansPr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4699e53bb_0_1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d4699e53bb_0_1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4699e53bb_0_1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d4699e53bb_0_1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d4699e53bb_0_2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d4699e53bb_0_2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4699e53bb_0_2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d4699e53bb_0_2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d4699e53bb_0_2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d4699e53bb_0_2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4699e53bb_0_2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d4699e53bb_0_2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d4699e53bb_0_2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d4699e53bb_0_2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4699e53bb_0_2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d4699e53bb_0_2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4699e53bb_0_2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d4699e53bb_0_2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d4699e53bb_0_2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d4699e53bb_0_2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4699e53bb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d4699e53bb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d4699e53bb_0_3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d4699e53bb_0_3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d4699e53bb_0_3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d4699e53bb_0_3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d4699e53bb_0_3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d4699e53bb_0_3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d4699e53bb_0_3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d4699e53bb_0_3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d4699e53bb_0_3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d4699e53bb_0_3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d4699e53bb_0_3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d4699e53bb_0_3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4699e53bb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d4699e53bb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4699e53bb_0_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d4699e53bb_0_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4699e53bb_0_1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d4699e53bb_0_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4699e53bb_0_1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d4699e53bb_0_1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4699e53bb_0_1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d4699e53bb_0_1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4699e53bb_0_1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d4699e53bb_0_1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4699e53bb_0_1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d4699e53bb_0_1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 showMasterSp="0">
  <p:cSld name="SECTION_TITLE_AND_DESCRI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p11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58" name="Google Shape;58;p11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1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11"/>
          <p:cNvSpPr txBox="1"/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724949" y="3161525"/>
            <a:ext cx="3300902" cy="7590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2" type="body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 showMasterSp="0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idx="1" type="body"/>
          </p:nvPr>
        </p:nvSpPr>
        <p:spPr>
          <a:xfrm>
            <a:off x="724949" y="4372550"/>
            <a:ext cx="7697401" cy="460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</a:lstStyle>
          <a:p/>
        </p:txBody>
      </p:sp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 showMasterSp="0">
  <p:cSld name="BIG_NUMBER">
    <p:bg>
      <p:bgPr>
        <a:solidFill>
          <a:srgbClr val="1A9988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3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69" name="Google Shape;69;p13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13"/>
          <p:cNvSpPr txBox="1"/>
          <p:nvPr>
            <p:ph type="title"/>
          </p:nvPr>
        </p:nvSpPr>
        <p:spPr>
          <a:xfrm>
            <a:off x="729450" y="733950"/>
            <a:ext cx="7688400" cy="1244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Raleway"/>
              <a:buNone/>
              <a:defRPr sz="8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" type="body"/>
          </p:nvPr>
        </p:nvSpPr>
        <p:spPr>
          <a:xfrm>
            <a:off x="729450" y="2272888"/>
            <a:ext cx="7688400" cy="15804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showMasterSp="0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400"/>
              <a:buFont typeface="Source Sans Pro"/>
              <a:buNone/>
              <a:defRPr b="0" sz="44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1028700" y="1714500"/>
            <a:ext cx="7200900" cy="26859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–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55600" lvl="2" marL="1371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–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028236" y="4857239"/>
            <a:ext cx="273616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showMasterSp="0" type="title">
  <p:cSld name="TITLE">
    <p:bg>
      <p:bgPr>
        <a:solidFill>
          <a:srgbClr val="E9EDEE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p4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22" name="Google Shape;22;p4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4"/>
          <p:cNvSpPr txBox="1"/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Raleway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9626" y="3172899"/>
            <a:ext cx="7688101" cy="541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showMasterSp="0" type="secHead">
  <p:cSld name="SECTION_HEADER">
    <p:bg>
      <p:bgPr>
        <a:solidFill>
          <a:srgbClr val="1A9988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5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29" name="Google Shape;29;p5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5"/>
          <p:cNvSpPr txBox="1"/>
          <p:nvPr>
            <p:ph type="title"/>
          </p:nvPr>
        </p:nvSpPr>
        <p:spPr>
          <a:xfrm>
            <a:off x="729450" y="1322449"/>
            <a:ext cx="7688400" cy="15186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729450" y="13186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729450" y="20788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729325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4643604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730000" y="1318650"/>
            <a:ext cx="3300901" cy="1381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" type="body"/>
          </p:nvPr>
        </p:nvSpPr>
        <p:spPr>
          <a:xfrm>
            <a:off x="721225" y="2781724"/>
            <a:ext cx="3300901" cy="1597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 showMasterSp="0">
  <p:cSld name="MAIN_POINT">
    <p:bg>
      <p:bgPr>
        <a:solidFill>
          <a:schemeClr val="accent3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0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51" name="Google Shape;51;p10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0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10"/>
          <p:cNvSpPr txBox="1"/>
          <p:nvPr>
            <p:ph type="title"/>
          </p:nvPr>
        </p:nvSpPr>
        <p:spPr>
          <a:xfrm>
            <a:off x="729450" y="864299"/>
            <a:ext cx="7021201" cy="2985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oogle Shape;7;p1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8" name="Google Shape;8;p1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1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11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11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11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11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11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11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11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jpg"/><Relationship Id="rId10" Type="http://schemas.openxmlformats.org/officeDocument/2006/relationships/image" Target="../media/image5.jpg"/><Relationship Id="rId13" Type="http://schemas.openxmlformats.org/officeDocument/2006/relationships/image" Target="../media/image26.jpg"/><Relationship Id="rId1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0.jpg"/><Relationship Id="rId15" Type="http://schemas.openxmlformats.org/officeDocument/2006/relationships/image" Target="../media/image8.jpg"/><Relationship Id="rId14" Type="http://schemas.openxmlformats.org/officeDocument/2006/relationships/image" Target="../media/image3.jpg"/><Relationship Id="rId17" Type="http://schemas.openxmlformats.org/officeDocument/2006/relationships/image" Target="../media/image12.jpg"/><Relationship Id="rId16" Type="http://schemas.openxmlformats.org/officeDocument/2006/relationships/image" Target="../media/image9.jpg"/><Relationship Id="rId5" Type="http://schemas.openxmlformats.org/officeDocument/2006/relationships/image" Target="../media/image40.png"/><Relationship Id="rId6" Type="http://schemas.openxmlformats.org/officeDocument/2006/relationships/image" Target="../media/image18.jpg"/><Relationship Id="rId7" Type="http://schemas.openxmlformats.org/officeDocument/2006/relationships/image" Target="../media/image20.jpg"/><Relationship Id="rId8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10.jpg"/><Relationship Id="rId14" Type="http://schemas.openxmlformats.org/officeDocument/2006/relationships/image" Target="../media/image1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34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8.jpg"/><Relationship Id="rId14" Type="http://schemas.openxmlformats.org/officeDocument/2006/relationships/image" Target="../media/image1.png"/><Relationship Id="rId17" Type="http://schemas.openxmlformats.org/officeDocument/2006/relationships/image" Target="../media/image27.jpg"/><Relationship Id="rId16" Type="http://schemas.openxmlformats.org/officeDocument/2006/relationships/image" Target="../media/image22.jp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5.jpg"/><Relationship Id="rId14" Type="http://schemas.openxmlformats.org/officeDocument/2006/relationships/image" Target="../media/image1.png"/><Relationship Id="rId17" Type="http://schemas.openxmlformats.org/officeDocument/2006/relationships/image" Target="../media/image31.jpg"/><Relationship Id="rId16" Type="http://schemas.openxmlformats.org/officeDocument/2006/relationships/image" Target="../media/image33.jp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18" Type="http://schemas.openxmlformats.org/officeDocument/2006/relationships/image" Target="../media/image39.jpg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32.jpg"/><Relationship Id="rId5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6.jpg"/><Relationship Id="rId14" Type="http://schemas.openxmlformats.org/officeDocument/2006/relationships/image" Target="../media/image1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3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9.jpg"/><Relationship Id="rId14" Type="http://schemas.openxmlformats.org/officeDocument/2006/relationships/image" Target="../media/image1.png"/><Relationship Id="rId16" Type="http://schemas.openxmlformats.org/officeDocument/2006/relationships/image" Target="../media/image44.jp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30.jpg"/><Relationship Id="rId5" Type="http://schemas.openxmlformats.org/officeDocument/2006/relationships/image" Target="../media/image47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18.jpg"/><Relationship Id="rId14" Type="http://schemas.openxmlformats.org/officeDocument/2006/relationships/image" Target="../media/image1.png"/><Relationship Id="rId17" Type="http://schemas.openxmlformats.org/officeDocument/2006/relationships/image" Target="../media/image11.jpg"/><Relationship Id="rId16" Type="http://schemas.openxmlformats.org/officeDocument/2006/relationships/image" Target="../media/image7.jp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19.jpg"/><Relationship Id="rId14" Type="http://schemas.openxmlformats.org/officeDocument/2006/relationships/image" Target="../media/image1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41.jp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6.jpg"/><Relationship Id="rId14" Type="http://schemas.openxmlformats.org/officeDocument/2006/relationships/image" Target="../media/image1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42.jp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12.jpg"/><Relationship Id="rId14" Type="http://schemas.openxmlformats.org/officeDocument/2006/relationships/image" Target="../media/image1.png"/><Relationship Id="rId17" Type="http://schemas.openxmlformats.org/officeDocument/2006/relationships/image" Target="../media/image43.jpg"/><Relationship Id="rId16" Type="http://schemas.openxmlformats.org/officeDocument/2006/relationships/image" Target="../media/image45.jp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46.jpg"/><Relationship Id="rId5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6.jpg"/><Relationship Id="rId5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0.jpg"/><Relationship Id="rId14" Type="http://schemas.openxmlformats.org/officeDocument/2006/relationships/image" Target="../media/image1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3.jpg"/><Relationship Id="rId14" Type="http://schemas.openxmlformats.org/officeDocument/2006/relationships/image" Target="../media/image1.png"/><Relationship Id="rId17" Type="http://schemas.openxmlformats.org/officeDocument/2006/relationships/image" Target="../media/image29.jpg"/><Relationship Id="rId16" Type="http://schemas.openxmlformats.org/officeDocument/2006/relationships/image" Target="../media/image24.jp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1.jpg"/><Relationship Id="rId5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15.jpg"/><Relationship Id="rId14" Type="http://schemas.openxmlformats.org/officeDocument/2006/relationships/image" Target="../media/image1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78" name="Google Shape;7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0525" y="4674550"/>
            <a:ext cx="934934" cy="23651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4151155" y="3584481"/>
            <a:ext cx="43512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17125" spcFirstLastPara="1" rIns="1712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3000"/>
              <a:buFont typeface="Exo"/>
              <a:buNone/>
            </a:pPr>
            <a:r>
              <a:rPr b="1" i="0" lang="en-US" sz="3000" u="none" cap="none" strike="noStrike">
                <a:solidFill>
                  <a:srgbClr val="1C4587"/>
                </a:solidFill>
                <a:latin typeface="Exo"/>
                <a:ea typeface="Exo"/>
                <a:cs typeface="Exo"/>
                <a:sym typeface="Exo"/>
              </a:rPr>
              <a:t>PLANEACIÓN EDITORIAL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4151153" y="3230996"/>
            <a:ext cx="860100" cy="36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17125" lIns="17125" spcFirstLastPara="1" rIns="1712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6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7375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n" id="81" name="Google Shape;8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4983" y="166711"/>
            <a:ext cx="470466" cy="4704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/>
        </p:nvSpPr>
        <p:spPr>
          <a:xfrm>
            <a:off x="4151149" y="4082038"/>
            <a:ext cx="29742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17125" spcFirstLastPara="1" rIns="1712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900"/>
              <a:buFont typeface="Exo"/>
              <a:buNone/>
            </a:pPr>
            <a:r>
              <a:rPr lang="en-US" sz="2800">
                <a:solidFill>
                  <a:srgbClr val="737572"/>
                </a:solidFill>
                <a:latin typeface="Exo"/>
                <a:ea typeface="Exo"/>
                <a:cs typeface="Exo"/>
                <a:sym typeface="Exo"/>
              </a:rPr>
              <a:t>Julio </a:t>
            </a:r>
            <a:r>
              <a:rPr lang="en-US" sz="2800">
                <a:solidFill>
                  <a:srgbClr val="737572"/>
                </a:solidFill>
                <a:latin typeface="Exo"/>
                <a:ea typeface="Exo"/>
                <a:cs typeface="Exo"/>
                <a:sym typeface="Exo"/>
              </a:rPr>
              <a:t>2021</a:t>
            </a:r>
            <a:endParaRPr b="0" i="0" sz="2800" u="none" cap="none" strike="noStrike">
              <a:solidFill>
                <a:srgbClr val="737572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900"/>
              <a:buFont typeface="Exo"/>
              <a:buNone/>
            </a:pPr>
            <a:r>
              <a:t/>
            </a:r>
            <a:endParaRPr sz="1900">
              <a:solidFill>
                <a:srgbClr val="737572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5">
            <a:alphaModFix/>
          </a:blip>
          <a:srcRect b="29377" l="13673" r="23023" t="29123"/>
          <a:stretch/>
        </p:blipFill>
        <p:spPr>
          <a:xfrm>
            <a:off x="4151150" y="882848"/>
            <a:ext cx="4351200" cy="160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4875" y="3753650"/>
            <a:ext cx="1215249" cy="121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9625" y="3753649"/>
            <a:ext cx="1215249" cy="121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74875" y="2538399"/>
            <a:ext cx="1215249" cy="121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63638" y="2538404"/>
            <a:ext cx="1215249" cy="121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74888" y="1323175"/>
            <a:ext cx="1215225" cy="12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63650" y="1323179"/>
            <a:ext cx="1215225" cy="121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74900" y="152400"/>
            <a:ext cx="1215225" cy="121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59638" y="152388"/>
            <a:ext cx="1215225" cy="12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4425" y="3753675"/>
            <a:ext cx="1215225" cy="12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4404" y="2538431"/>
            <a:ext cx="1215225" cy="121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48400" y="1323175"/>
            <a:ext cx="1215249" cy="121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8425" y="152400"/>
            <a:ext cx="1215225" cy="121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" name="Google Shape;211;p23"/>
          <p:cNvGraphicFramePr/>
          <p:nvPr/>
        </p:nvGraphicFramePr>
        <p:xfrm>
          <a:off x="401450" y="417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Miércoles 14 de Julio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38100" rtl="0" algn="l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rgbClr val="FFFFFF"/>
                          </a:highlight>
                        </a:rPr>
                        <a:t>El mejor momento para invertir fue ayer, el otro mejor momento es hoy.</a:t>
                      </a:r>
                      <a:endParaRPr sz="2100">
                        <a:solidFill>
                          <a:srgbClr val="202124"/>
                        </a:solidFill>
                        <a:highlight>
                          <a:srgbClr val="F8F9FA"/>
                        </a:highlight>
                      </a:endParaRPr>
                    </a:p>
                    <a:p>
                      <a:pPr indent="0" lvl="0" marL="0" marR="38100" rtl="0" algn="l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rgbClr val="FFFFFF"/>
                          </a:highlight>
                        </a:rPr>
                        <a:t>¡</a:t>
                      </a:r>
                      <a:r>
                        <a:rPr lang="en-US" sz="1200">
                          <a:highlight>
                            <a:srgbClr val="FFFFFF"/>
                          </a:highlight>
                        </a:rPr>
                        <a:t>Mándanos mensaje privado si estás interesado/a!</a:t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38100" rtl="0" algn="l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12" name="Google Shape;212;p23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13" name="Google Shape;213;p23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18" name="Google Shape;218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69825" y="684213"/>
            <a:ext cx="3455424" cy="345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24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25" name="Google Shape;225;p24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7" name="Google Shape;227;p24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8" name="Google Shape;228;p24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9" name="Google Shape;229;p24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230" name="Google Shape;230;p24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15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231" name="Google Shape;23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2550" y="252275"/>
            <a:ext cx="2409963" cy="428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p25"/>
          <p:cNvGraphicFramePr/>
          <p:nvPr/>
        </p:nvGraphicFramePr>
        <p:xfrm>
          <a:off x="401450" y="5007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16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rgbClr val="FFFFFF"/>
                          </a:highlight>
                        </a:rPr>
                        <a:t>Es momento de empezar a pensar en tu futuro financiero. Lo mejor es ahorrar e invertir para crear una fuente de ingresos pasivos. ¡Contáctanos ahora mismo, nosotros te guiamos!</a:t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38" name="Google Shape;238;p25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39" name="Google Shape;239;p2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3" name="Google Shape;243;p2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44" name="Google Shape;244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94750" y="314851"/>
            <a:ext cx="2162934" cy="216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94759" y="2564602"/>
            <a:ext cx="2162925" cy="21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620102" y="314864"/>
            <a:ext cx="2162925" cy="216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26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53" name="Google Shape;253;p2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4" name="Google Shape;254;p2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5" name="Google Shape;255;p2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6" name="Google Shape;256;p2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7" name="Google Shape;257;p2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258" name="Google Shape;258;p26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Sábado 17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259" name="Google Shape;25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4525" y="324400"/>
            <a:ext cx="2340676" cy="416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" name="Google Shape;265;p27"/>
          <p:cNvGraphicFramePr/>
          <p:nvPr/>
        </p:nvGraphicFramePr>
        <p:xfrm>
          <a:off x="401450" y="239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Lunes 19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highlight>
                            <a:srgbClr val="FFFFFF"/>
                          </a:highlight>
                        </a:rPr>
                        <a:t>Para algunos inversores inexpertos las criptomonedas se presentan como una gran oportunidad de negocio, una operación que parece rentable y segura a simple vista.</a:t>
                      </a:r>
                      <a:endParaRPr sz="10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highlight>
                            <a:srgbClr val="FFFFFF"/>
                          </a:highlight>
                        </a:rPr>
                        <a:t>El bitcoin es la más popular de ellas, en esta </a:t>
                      </a:r>
                      <a:r>
                        <a:rPr lang="en-US" sz="1000">
                          <a:highlight>
                            <a:srgbClr val="FFFFFF"/>
                          </a:highlight>
                        </a:rPr>
                        <a:t>publicación</a:t>
                      </a:r>
                      <a:r>
                        <a:rPr lang="en-US" sz="1000">
                          <a:highlight>
                            <a:srgbClr val="FFFFFF"/>
                          </a:highlight>
                        </a:rPr>
                        <a:t> te contamos algunos datos que vale la pena conocer de este activo.</a:t>
                      </a:r>
                      <a:endParaRPr sz="10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66" name="Google Shape;266;p27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67" name="Google Shape;267;p27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72" name="Google Shape;272;p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190350" y="239676"/>
            <a:ext cx="2106408" cy="210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347257" y="239675"/>
            <a:ext cx="2106408" cy="210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347257" y="2385564"/>
            <a:ext cx="2106408" cy="210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175513" y="2370737"/>
            <a:ext cx="2136081" cy="2136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8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82" name="Google Shape;282;p28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287" name="Google Shape;287;p28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Martes 20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288" name="Google Shape;28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6425" y="236100"/>
            <a:ext cx="2290775" cy="398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9655" y="236100"/>
            <a:ext cx="2242320" cy="398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5" name="Google Shape;295;p29"/>
          <p:cNvGraphicFramePr/>
          <p:nvPr/>
        </p:nvGraphicFramePr>
        <p:xfrm>
          <a:off x="401450" y="417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Miércoles 21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38100" rtl="0" algn="l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rgbClr val="FFFFFF"/>
                          </a:highlight>
                        </a:rPr>
                        <a:t>En </a:t>
                      </a:r>
                      <a:r>
                        <a:rPr lang="en-US" sz="1200">
                          <a:highlight>
                            <a:srgbClr val="FFFFFF"/>
                          </a:highlight>
                        </a:rPr>
                        <a:t>KNG Advisors diseñamos la estrategia financiera que mejor encaja con la situación de cada cliente. </a:t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38100" rtl="0" algn="l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96" name="Google Shape;296;p29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97" name="Google Shape;297;p29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02" name="Google Shape;302;p2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96400" y="745188"/>
            <a:ext cx="3504924" cy="350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30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09" name="Google Shape;309;p30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314" name="Google Shape;314;p30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22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315" name="Google Shape;31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75" y="703075"/>
            <a:ext cx="1542302" cy="274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3475" y="703077"/>
            <a:ext cx="1542299" cy="274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8175" y="703079"/>
            <a:ext cx="1542299" cy="2741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3" name="Google Shape;323;p31"/>
          <p:cNvGraphicFramePr/>
          <p:nvPr/>
        </p:nvGraphicFramePr>
        <p:xfrm>
          <a:off x="401450" y="3345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23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rgbClr val="FFFFFF"/>
                          </a:highlight>
                        </a:rPr>
                        <a:t>¿Quiénes ya conocían este término?</a:t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rgbClr val="FFFFFF"/>
                          </a:highlight>
                        </a:rPr>
                        <a:t>Comenta ☝️ si ya lo conocías</a:t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24" name="Google Shape;324;p31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25" name="Google Shape;325;p31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30" name="Google Shape;330;p3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204700" y="1078654"/>
            <a:ext cx="2353275" cy="235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654769" y="1078650"/>
            <a:ext cx="2353257" cy="2353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2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38" name="Google Shape;338;p32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0" name="Google Shape;340;p32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343" name="Google Shape;343;p32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Sábado 24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344" name="Google Shape;34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2988" y="475325"/>
            <a:ext cx="2095999" cy="364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4225" y="475313"/>
            <a:ext cx="2095999" cy="364742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2"/>
          <p:cNvSpPr/>
          <p:nvPr/>
        </p:nvSpPr>
        <p:spPr>
          <a:xfrm>
            <a:off x="4674475" y="1937825"/>
            <a:ext cx="1566600" cy="722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*Sticker encuesta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Bajar gastos / Ganar extra</a:t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Google Shape;100;p15"/>
          <p:cNvGraphicFramePr/>
          <p:nvPr/>
        </p:nvGraphicFramePr>
        <p:xfrm>
          <a:off x="401450" y="2550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3233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Lunes 05 de Julio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Blackberry era un actor importante en el sector de los smartphones que llegó a rivalizar Apple. </a:t>
                      </a:r>
                      <a:endParaRPr sz="11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2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Actualmente, ha cambiado su modelo de negocio y comenzó a apostar fuertemente por otras líneas de negocio, aunque no logra posicionarse del todo en su nuevo rubro</a:t>
                      </a:r>
                      <a:endParaRPr sz="11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2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000">
                        <a:solidFill>
                          <a:srgbClr val="6AA4C8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9988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01" name="Google Shape;101;p15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02" name="Google Shape;102;p1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07" name="Google Shape;107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177725" y="302400"/>
            <a:ext cx="2157300" cy="21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395150" y="302400"/>
            <a:ext cx="2157300" cy="21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177725" y="2521287"/>
            <a:ext cx="2157312" cy="2157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2" name="Google Shape;352;p33"/>
          <p:cNvGraphicFramePr/>
          <p:nvPr/>
        </p:nvGraphicFramePr>
        <p:xfrm>
          <a:off x="401450" y="2120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Lunes 26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highlight>
                            <a:srgbClr val="FFFFFF"/>
                          </a:highlight>
                        </a:rPr>
                        <a:t>Spotify es un monstruo global, ahora hay 365 millones de usuarios activos mensuales, un 24% más que el año pasado.</a:t>
                      </a:r>
                      <a:endParaRPr sz="9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highlight>
                            <a:srgbClr val="FFFFFF"/>
                          </a:highlight>
                        </a:rPr>
                        <a:t>Cuenta con 158 millones de usuarios de pago, con un aumento interanual del 21%. Spotify ha intentado diferenciarse de la competencia adoptando el podcasting. Ahora hay 2.6 millones de podcasts en su plataforma.</a:t>
                      </a:r>
                      <a:endParaRPr sz="9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highlight>
                            <a:srgbClr val="FFFFFF"/>
                          </a:highlight>
                        </a:rPr>
                        <a:t>¿Ustedes </a:t>
                      </a:r>
                      <a:r>
                        <a:rPr lang="en-US" sz="900">
                          <a:highlight>
                            <a:srgbClr val="FFFFFF"/>
                          </a:highlight>
                        </a:rPr>
                        <a:t>invertirían</a:t>
                      </a:r>
                      <a:r>
                        <a:rPr lang="en-US" sz="900">
                          <a:highlight>
                            <a:srgbClr val="FFFFFF"/>
                          </a:highlight>
                        </a:rPr>
                        <a:t> en esta empresa?</a:t>
                      </a:r>
                      <a:endParaRPr sz="9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rgbClr val="FFFFFF"/>
                          </a:highlight>
                        </a:rPr>
                        <a:t> 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53" name="Google Shape;353;p33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54" name="Google Shape;354;p33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59" name="Google Shape;359;p3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04700" y="819288"/>
            <a:ext cx="3504924" cy="350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34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66" name="Google Shape;366;p34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7" name="Google Shape;367;p34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0" name="Google Shape;370;p34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371" name="Google Shape;371;p34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Martes 27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372" name="Google Shape;37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8250" y="297825"/>
            <a:ext cx="2323787" cy="4131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" name="Google Shape;378;p35"/>
          <p:cNvGraphicFramePr/>
          <p:nvPr/>
        </p:nvGraphicFramePr>
        <p:xfrm>
          <a:off x="401450" y="2602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369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Miércoles 28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38100" rtl="0" algn="l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highlight>
                            <a:srgbClr val="FFFFFF"/>
                          </a:highlight>
                        </a:rPr>
                        <a:t>Ahorrar para tu retiro es una tarea sencilla si te apoyas en servicios financieros que protejan el valor de tu dinero y te ayuden a hacerlo crecer</a:t>
                      </a:r>
                      <a:endParaRPr sz="11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38100" rtl="0" algn="l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highlight>
                            <a:srgbClr val="FFFFFF"/>
                          </a:highlight>
                        </a:rPr>
                        <a:t>¡Nosotros te ayudamos con eso! </a:t>
                      </a:r>
                      <a:endParaRPr sz="11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38100" rtl="0" algn="l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highlight>
                            <a:srgbClr val="FFFFFF"/>
                          </a:highlight>
                        </a:rPr>
                        <a:t>No dudes en contactarnos, mándanos mensaje directo</a:t>
                      </a:r>
                      <a:endParaRPr sz="11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38100" rtl="0" algn="l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79" name="Google Shape;379;p35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80" name="Google Shape;380;p3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85" name="Google Shape;385;p3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08375" y="787075"/>
            <a:ext cx="3504924" cy="350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36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92" name="Google Shape;392;p3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3" name="Google Shape;393;p3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4" name="Google Shape;394;p3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397" name="Google Shape;397;p36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29 de Julio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398" name="Google Shape;39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775" y="435924"/>
            <a:ext cx="2237501" cy="397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4" name="Google Shape;404;p37"/>
          <p:cNvGraphicFramePr/>
          <p:nvPr/>
        </p:nvGraphicFramePr>
        <p:xfrm>
          <a:off x="401450" y="3631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30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rgbClr val="FFFFFF"/>
                          </a:highlight>
                        </a:rPr>
                        <a:t>7 formas distintas de generar ingresos e ir aumentando nuestro patrimonio para lograr la libertad financiera</a:t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rgbClr val="FFFFFF"/>
                          </a:highlight>
                        </a:rPr>
                        <a:t>Fun fact: El millonario promedio tiene 7 diferentes formas de ingresos</a:t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05" name="Google Shape;405;p37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406" name="Google Shape;406;p37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411" name="Google Shape;411;p3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175575" y="363100"/>
            <a:ext cx="2188827" cy="21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14416" y="363101"/>
            <a:ext cx="2188818" cy="21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175576" y="2591554"/>
            <a:ext cx="2188816" cy="2188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38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420" name="Google Shape;420;p38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425" name="Google Shape;425;p38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Sábado 31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426" name="Google Shape;42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6213" y="398497"/>
            <a:ext cx="2152775" cy="382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1173" y="398500"/>
            <a:ext cx="2152777" cy="3827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6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16" name="Google Shape;116;p1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121" name="Google Shape;121;p16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Martes 06 de Julio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122" name="Google Shape;12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75" y="236100"/>
            <a:ext cx="2149300" cy="382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3337" y="236100"/>
            <a:ext cx="2315690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" name="Google Shape;129;p17"/>
          <p:cNvGraphicFramePr/>
          <p:nvPr/>
        </p:nvGraphicFramePr>
        <p:xfrm>
          <a:off x="405475" y="178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Miércoles 07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38100" rtl="0" algn="l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highlight>
                            <a:srgbClr val="FFFFFF"/>
                          </a:highlight>
                        </a:rPr>
                        <a:t>Independientemente de dónde te encuentres, garantizamos que tengas acceso a tus recursos y al mismo tiempo puedas administrarlos fácilmente.</a:t>
                      </a:r>
                      <a:endParaRPr sz="2100">
                        <a:solidFill>
                          <a:srgbClr val="202124"/>
                        </a:solidFill>
                        <a:highlight>
                          <a:srgbClr val="F8F9FA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highlight>
                            <a:srgbClr val="FFFFFF"/>
                          </a:highlight>
                        </a:rPr>
                        <a:t>¡No dudes en contactarnos!</a:t>
                      </a:r>
                      <a:endParaRPr sz="11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30" name="Google Shape;130;p17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31" name="Google Shape;131;p17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36" name="Google Shape;136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52900" y="557125"/>
            <a:ext cx="3504924" cy="350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8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43" name="Google Shape;143;p18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4" name="Google Shape;144;p18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5" name="Google Shape;145;p18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6" name="Google Shape;146;p18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7" name="Google Shape;147;p18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148" name="Google Shape;148;p18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08 de </a:t>
                      </a:r>
                      <a:r>
                        <a:rPr b="1" lang="en-US"/>
                        <a:t>Julio </a:t>
                      </a:r>
                      <a:r>
                        <a:rPr b="1" lang="en-US"/>
                        <a:t>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149" name="Google Shape;14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275" y="451398"/>
            <a:ext cx="2215426" cy="39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" name="Google Shape;155;p19"/>
          <p:cNvGraphicFramePr/>
          <p:nvPr/>
        </p:nvGraphicFramePr>
        <p:xfrm>
          <a:off x="401450" y="4393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09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highlight>
                            <a:srgbClr val="FFFFFF"/>
                          </a:highlight>
                        </a:rPr>
                        <a:t>El famoso ahorro del que todos hablan y pocos hacen. Recuerda que la mejor manera de usar tus ahorros es </a:t>
                      </a:r>
                      <a:r>
                        <a:rPr lang="en-US" sz="1100">
                          <a:highlight>
                            <a:srgbClr val="FFFFFF"/>
                          </a:highlight>
                        </a:rPr>
                        <a:t>invirtiéndolos</a:t>
                      </a:r>
                      <a:r>
                        <a:rPr lang="en-US" sz="1100">
                          <a:highlight>
                            <a:srgbClr val="FFFFFF"/>
                          </a:highlight>
                        </a:rPr>
                        <a:t> ¡Contáctanos y nosotros te ayudamos!</a:t>
                      </a:r>
                      <a:endParaRPr sz="11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56" name="Google Shape;156;p19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57" name="Google Shape;157;p19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62" name="Google Shape;162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23200" y="270276"/>
            <a:ext cx="2149050" cy="21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640801" y="270275"/>
            <a:ext cx="2149056" cy="21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425878" y="2482650"/>
            <a:ext cx="2143704" cy="214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0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71" name="Google Shape;171;p20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176" name="Google Shape;176;p20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Sábado 10 de </a:t>
                      </a:r>
                      <a:r>
                        <a:rPr b="1" lang="en-US"/>
                        <a:t>Julio </a:t>
                      </a:r>
                      <a:r>
                        <a:rPr b="1" lang="en-US"/>
                        <a:t>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177" name="Google Shape;17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75" y="236100"/>
            <a:ext cx="2152775" cy="38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7823" y="233663"/>
            <a:ext cx="2152777" cy="382716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/>
          <p:nvPr/>
        </p:nvSpPr>
        <p:spPr>
          <a:xfrm>
            <a:off x="6944850" y="1875550"/>
            <a:ext cx="1404300" cy="907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*Sticker pregunta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Google Shape;185;p21"/>
          <p:cNvGraphicFramePr/>
          <p:nvPr/>
        </p:nvGraphicFramePr>
        <p:xfrm>
          <a:off x="401450" y="292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702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Lunes 12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764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381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La palabra “Moneda” viene de la antigua Roma y la Diosa Juno. En la antigua Roma, había un taller donde se fabricaban las monedas. Estaba situado junto al templo de la Diosa “Juno Moneta”, reina del cielo y de la luz. Ella advertía a la ciudad de Roma sobre cualquier ataque o agresión.</a:t>
                      </a:r>
                      <a:endParaRPr sz="11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Cuenta la historia que el nombre de “Moneta”, fue en honor a sus hazañas y como el taller estaba junto a su templo, los romanos decidieron asignarle el nombre de moneda a sus valores. </a:t>
                      </a:r>
                      <a:endParaRPr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9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2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86" name="Google Shape;186;p21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87" name="Google Shape;187;p21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92" name="Google Shape;192;p2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61300" y="690625"/>
            <a:ext cx="3504924" cy="350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2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99" name="Google Shape;199;p22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0" name="Google Shape;200;p22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2" name="Google Shape;202;p22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graphicFrame>
        <p:nvGraphicFramePr>
          <p:cNvPr id="204" name="Google Shape;204;p22"/>
          <p:cNvGraphicFramePr/>
          <p:nvPr/>
        </p:nvGraphicFramePr>
        <p:xfrm>
          <a:off x="401450" y="77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{32149C73-AED8-4701-86DE-D92343670C1C}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Martes 13 de </a:t>
                      </a:r>
                      <a:r>
                        <a:rPr b="1" lang="en-US"/>
                        <a:t>Julio</a:t>
                      </a:r>
                      <a:r>
                        <a:rPr b="1" lang="en-US"/>
                        <a:t> del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Imagen" id="205" name="Google Shape;20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3100" y="472752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900" y="458312"/>
            <a:ext cx="2323787" cy="4131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1A9988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