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Raleway"/>
      <p:regular r:id="rId19"/>
      <p:bold r:id="rId20"/>
      <p:italic r:id="rId21"/>
      <p:boldItalic r:id="rId22"/>
    </p:embeddedFont>
    <p:embeddedFont>
      <p:font typeface="Lato"/>
      <p:regular r:id="rId23"/>
      <p:bold r:id="rId24"/>
      <p:italic r:id="rId25"/>
      <p:boldItalic r:id="rId26"/>
    </p:embeddedFont>
    <p:embeddedFont>
      <p:font typeface="Exo Black"/>
      <p:bold r:id="rId27"/>
      <p:boldItalic r:id="rId28"/>
    </p:embeddedFont>
    <p:embeddedFont>
      <p:font typeface="Helvetica Neue"/>
      <p:regular r:id="rId29"/>
      <p:bold r:id="rId30"/>
      <p:italic r:id="rId31"/>
      <p:boldItalic r:id="rId32"/>
    </p:embeddedFont>
    <p:embeddedFont>
      <p:font typeface="Exo"/>
      <p:bold r:id="rId33"/>
      <p:boldItalic r:id="rId34"/>
    </p:embeddedFont>
    <p:embeddedFont>
      <p:font typeface="Source Sans Pro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DBE5A21-4353-454A-85A0-B6F464C4C7A8}">
  <a:tblStyle styleId="{ADBE5A21-4353-454A-85A0-B6F464C4C7A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 b="off" i="off"/>
      <a:tcStyle>
        <a:fill>
          <a:solidFill>
            <a:srgbClr val="FFFFFF"/>
          </a:solidFill>
        </a:fill>
      </a:tcStyle>
    </a:band2H>
    <a:band1V>
      <a:tcTxStyle/>
    </a:band1V>
    <a:band2V>
      <a:tcTxStyle/>
    </a:band2V>
    <a:lastCol>
      <a:tcTxStyle/>
    </a:lastCol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aleway-bold.fntdata"/><Relationship Id="rId22" Type="http://schemas.openxmlformats.org/officeDocument/2006/relationships/font" Target="fonts/Raleway-boldItalic.fntdata"/><Relationship Id="rId21" Type="http://schemas.openxmlformats.org/officeDocument/2006/relationships/font" Target="fonts/Raleway-italic.fntdata"/><Relationship Id="rId24" Type="http://schemas.openxmlformats.org/officeDocument/2006/relationships/font" Target="fonts/Lato-bold.fntdata"/><Relationship Id="rId23" Type="http://schemas.openxmlformats.org/officeDocument/2006/relationships/font" Target="fonts/Lato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boldItalic.fntdata"/><Relationship Id="rId25" Type="http://schemas.openxmlformats.org/officeDocument/2006/relationships/font" Target="fonts/Lato-italic.fntdata"/><Relationship Id="rId28" Type="http://schemas.openxmlformats.org/officeDocument/2006/relationships/font" Target="fonts/ExoBlack-boldItalic.fntdata"/><Relationship Id="rId27" Type="http://schemas.openxmlformats.org/officeDocument/2006/relationships/font" Target="fonts/ExoBlack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HelveticaNeu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HelveticaNeue-italic.fntdata"/><Relationship Id="rId30" Type="http://schemas.openxmlformats.org/officeDocument/2006/relationships/font" Target="fonts/HelveticaNeue-bold.fntdata"/><Relationship Id="rId11" Type="http://schemas.openxmlformats.org/officeDocument/2006/relationships/slide" Target="slides/slide6.xml"/><Relationship Id="rId33" Type="http://schemas.openxmlformats.org/officeDocument/2006/relationships/font" Target="fonts/Exo-bold.fntdata"/><Relationship Id="rId10" Type="http://schemas.openxmlformats.org/officeDocument/2006/relationships/slide" Target="slides/slide5.xml"/><Relationship Id="rId32" Type="http://schemas.openxmlformats.org/officeDocument/2006/relationships/font" Target="fonts/HelveticaNeue-boldItalic.fntdata"/><Relationship Id="rId13" Type="http://schemas.openxmlformats.org/officeDocument/2006/relationships/slide" Target="slides/slide8.xml"/><Relationship Id="rId35" Type="http://schemas.openxmlformats.org/officeDocument/2006/relationships/font" Target="fonts/SourceSansPro-regular.fntdata"/><Relationship Id="rId12" Type="http://schemas.openxmlformats.org/officeDocument/2006/relationships/slide" Target="slides/slide7.xml"/><Relationship Id="rId34" Type="http://schemas.openxmlformats.org/officeDocument/2006/relationships/font" Target="fonts/Exo-boldItalic.fntdata"/><Relationship Id="rId15" Type="http://schemas.openxmlformats.org/officeDocument/2006/relationships/slide" Target="slides/slide10.xml"/><Relationship Id="rId37" Type="http://schemas.openxmlformats.org/officeDocument/2006/relationships/font" Target="fonts/SourceSansPro-italic.fntdata"/><Relationship Id="rId14" Type="http://schemas.openxmlformats.org/officeDocument/2006/relationships/slide" Target="slides/slide9.xml"/><Relationship Id="rId36" Type="http://schemas.openxmlformats.org/officeDocument/2006/relationships/font" Target="fonts/SourceSansPro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font" Target="fonts/SourceSansPro-boldItalic.fntdata"/><Relationship Id="rId19" Type="http://schemas.openxmlformats.org/officeDocument/2006/relationships/font" Target="fonts/Raleway-regular.fntdata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0bb6623b9f_0_30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g10bb6623b9f_0_30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16f3401e53_0_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116f3401e53_0_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16f3401e53_0_5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116f3401e53_0_5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16f3401e53_0_7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116f3401e53_0_7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16f3401e53_0_9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g116f3401e53_0_9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1b361273ea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11b361273ea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11a15279b4_0_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11a15279b4_0_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0d73aa7fd2_0_1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g10d73aa7fd2_0_19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11a15279b4_0_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111a15279b4_0_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11a15279b4_0_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g111a15279b4_0_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16f3401e53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116f3401e53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16f3401e53_0_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116f3401e53_0_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16f3401e53_0_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116f3401e53_0_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TITLE_AND_DESCRIPTION" showMasterSp="0">
  <p:cSld name="SECTION_TITLE_AND_DESCRIPTION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E9ED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" name="Google Shape;57;p11"/>
          <p:cNvGrpSpPr/>
          <p:nvPr/>
        </p:nvGrpSpPr>
        <p:grpSpPr>
          <a:xfrm>
            <a:off x="830391" y="1191254"/>
            <a:ext cx="745765" cy="45828"/>
            <a:chOff x="0" y="0"/>
            <a:chExt cx="745764" cy="45827"/>
          </a:xfrm>
        </p:grpSpPr>
        <p:sp>
          <p:nvSpPr>
            <p:cNvPr id="58" name="Google Shape;58;p11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1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1A998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11"/>
          <p:cNvSpPr txBox="1"/>
          <p:nvPr>
            <p:ph type="title"/>
          </p:nvPr>
        </p:nvSpPr>
        <p:spPr>
          <a:xfrm>
            <a:off x="730000" y="1318650"/>
            <a:ext cx="3300901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idx="1" type="body"/>
          </p:nvPr>
        </p:nvSpPr>
        <p:spPr>
          <a:xfrm>
            <a:off x="724949" y="3161525"/>
            <a:ext cx="3300902" cy="7590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2" type="body"/>
          </p:nvPr>
        </p:nvSpPr>
        <p:spPr>
          <a:xfrm>
            <a:off x="5174224" y="1352624"/>
            <a:ext cx="3374400" cy="30255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_ONLY" showMasterSp="0">
  <p:cSld name="CAPTION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2"/>
          <p:cNvSpPr txBox="1"/>
          <p:nvPr>
            <p:ph idx="1" type="body"/>
          </p:nvPr>
        </p:nvSpPr>
        <p:spPr>
          <a:xfrm>
            <a:off x="724949" y="4372550"/>
            <a:ext cx="7697401" cy="4605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</a:lstStyle>
          <a:p/>
        </p:txBody>
      </p:sp>
      <p:sp>
        <p:nvSpPr>
          <p:cNvPr id="66" name="Google Shape;66;p12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_NUMBER" showMasterSp="0">
  <p:cSld name="BIG_NUMBER">
    <p:bg>
      <p:bgPr>
        <a:solidFill>
          <a:srgbClr val="1A9988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oogle Shape;68;p13"/>
          <p:cNvGrpSpPr/>
          <p:nvPr/>
        </p:nvGrpSpPr>
        <p:grpSpPr>
          <a:xfrm>
            <a:off x="830391" y="4169130"/>
            <a:ext cx="745765" cy="45828"/>
            <a:chOff x="0" y="0"/>
            <a:chExt cx="745764" cy="45827"/>
          </a:xfrm>
        </p:grpSpPr>
        <p:sp>
          <p:nvSpPr>
            <p:cNvPr id="69" name="Google Shape;69;p13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3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" name="Google Shape;71;p13"/>
          <p:cNvSpPr txBox="1"/>
          <p:nvPr>
            <p:ph type="title"/>
          </p:nvPr>
        </p:nvSpPr>
        <p:spPr>
          <a:xfrm>
            <a:off x="729450" y="733950"/>
            <a:ext cx="7688400" cy="12447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Raleway"/>
              <a:buNone/>
              <a:defRPr sz="80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729450" y="2272888"/>
            <a:ext cx="7688400" cy="15804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  <a:defRPr>
                <a:solidFill>
                  <a:srgbClr val="FFFFFF"/>
                </a:solidFill>
              </a:defRPr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○"/>
              <a:defRPr>
                <a:solidFill>
                  <a:srgbClr val="FFFFFF"/>
                </a:solidFill>
              </a:defRPr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■"/>
              <a:defRPr>
                <a:solidFill>
                  <a:srgbClr val="FFFFFF"/>
                </a:solidFill>
              </a:defRPr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  <a:defRPr>
                <a:solidFill>
                  <a:srgbClr val="FFFFFF"/>
                </a:solidFill>
              </a:defRPr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○"/>
              <a:defRPr>
                <a:solidFill>
                  <a:srgbClr val="FFFFFF"/>
                </a:solidFill>
              </a:defRPr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 showMasterSp="0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1028700" y="514350"/>
            <a:ext cx="7200900" cy="11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400"/>
              <a:buFont typeface="Source Sans Pro"/>
              <a:buNone/>
              <a:defRPr b="0" sz="44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>
            <a:off x="1028700" y="1714500"/>
            <a:ext cx="7200900" cy="26859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■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55600" lvl="1" marL="9144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–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55600" lvl="2" marL="13716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■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–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1A1A1A"/>
              </a:buClr>
              <a:buSzPts val="2000"/>
              <a:buChar char="■"/>
              <a:defRPr sz="20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028236" y="4857239"/>
            <a:ext cx="273616" cy="269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Source Sans Pro"/>
              <a:buNone/>
              <a:defRPr sz="1200">
                <a:solidFill>
                  <a:srgbClr val="1A1A1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9EDEE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-1"/>
            <a:ext cx="9144000" cy="4878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" name="Google Shape;21;p4"/>
          <p:cNvGrpSpPr/>
          <p:nvPr/>
        </p:nvGrpSpPr>
        <p:grpSpPr>
          <a:xfrm>
            <a:off x="830391" y="1191254"/>
            <a:ext cx="745765" cy="45828"/>
            <a:chOff x="0" y="0"/>
            <a:chExt cx="745764" cy="45827"/>
          </a:xfrm>
        </p:grpSpPr>
        <p:sp>
          <p:nvSpPr>
            <p:cNvPr id="22" name="Google Shape;22;p4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4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1A998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" name="Google Shape;24;p4"/>
          <p:cNvSpPr txBox="1"/>
          <p:nvPr>
            <p:ph type="title"/>
          </p:nvPr>
        </p:nvSpPr>
        <p:spPr>
          <a:xfrm>
            <a:off x="729450" y="1322449"/>
            <a:ext cx="7688100" cy="16647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200"/>
              <a:buFont typeface="Raleway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729626" y="3172899"/>
            <a:ext cx="7688101" cy="541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None/>
              <a:defRPr sz="1600"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" showMasterSp="0" type="secHead">
  <p:cSld name="SECTION_HEADER">
    <p:bg>
      <p:bgPr>
        <a:solidFill>
          <a:srgbClr val="1A9988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5"/>
          <p:cNvGrpSpPr/>
          <p:nvPr/>
        </p:nvGrpSpPr>
        <p:grpSpPr>
          <a:xfrm>
            <a:off x="830391" y="1191254"/>
            <a:ext cx="745765" cy="45828"/>
            <a:chOff x="0" y="0"/>
            <a:chExt cx="745764" cy="45827"/>
          </a:xfrm>
        </p:grpSpPr>
        <p:sp>
          <p:nvSpPr>
            <p:cNvPr id="29" name="Google Shape;29;p5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5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5"/>
          <p:cNvSpPr txBox="1"/>
          <p:nvPr>
            <p:ph type="title"/>
          </p:nvPr>
        </p:nvSpPr>
        <p:spPr>
          <a:xfrm>
            <a:off x="729450" y="1322449"/>
            <a:ext cx="7688400" cy="15186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>
  <p:cSld name="TITLE_AND_BODY 2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729450" y="1318650"/>
            <a:ext cx="7688700" cy="535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729450" y="2078875"/>
            <a:ext cx="7688700" cy="22611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TWO_COLUMNS" type="twoColTx">
  <p:cSld name="TITLE_AND_TWO_COLUMN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title"/>
          </p:nvPr>
        </p:nvSpPr>
        <p:spPr>
          <a:xfrm>
            <a:off x="729450" y="1318650"/>
            <a:ext cx="7688400" cy="535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729325" y="2078875"/>
            <a:ext cx="3774300" cy="22611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2" type="body"/>
          </p:nvPr>
        </p:nvSpPr>
        <p:spPr>
          <a:xfrm>
            <a:off x="4643604" y="2078875"/>
            <a:ext cx="3774300" cy="22611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729450" y="1318650"/>
            <a:ext cx="7688400" cy="535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_COLUMN_TEXT">
  <p:cSld name="ONE_COLUM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730000" y="1318650"/>
            <a:ext cx="3300901" cy="13815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" type="body"/>
          </p:nvPr>
        </p:nvSpPr>
        <p:spPr>
          <a:xfrm>
            <a:off x="721225" y="2781724"/>
            <a:ext cx="3300901" cy="15975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3111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indent="-3111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indent="-3111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indent="-3111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indent="-3111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indent="-3111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indent="-3111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indent="-3111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_POINT" showMasterSp="0">
  <p:cSld name="MAIN_POINT">
    <p:bg>
      <p:bgPr>
        <a:solidFill>
          <a:schemeClr val="accent3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10"/>
          <p:cNvGrpSpPr/>
          <p:nvPr/>
        </p:nvGrpSpPr>
        <p:grpSpPr>
          <a:xfrm>
            <a:off x="830391" y="4169130"/>
            <a:ext cx="745765" cy="45828"/>
            <a:chOff x="0" y="0"/>
            <a:chExt cx="745764" cy="45827"/>
          </a:xfrm>
        </p:grpSpPr>
        <p:sp>
          <p:nvSpPr>
            <p:cNvPr id="51" name="Google Shape;51;p10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0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Google Shape;53;p10"/>
          <p:cNvSpPr txBox="1"/>
          <p:nvPr>
            <p:ph type="title"/>
          </p:nvPr>
        </p:nvSpPr>
        <p:spPr>
          <a:xfrm>
            <a:off x="729450" y="864299"/>
            <a:ext cx="7021201" cy="2985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800"/>
              <a:buNone/>
              <a:defRPr/>
            </a:lvl9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-1"/>
            <a:ext cx="9144000" cy="487802"/>
          </a:xfrm>
          <a:prstGeom prst="rect">
            <a:avLst/>
          </a:prstGeom>
          <a:solidFill>
            <a:srgbClr val="E9ED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Google Shape;7;p1"/>
          <p:cNvGrpSpPr/>
          <p:nvPr/>
        </p:nvGrpSpPr>
        <p:grpSpPr>
          <a:xfrm>
            <a:off x="830391" y="1191254"/>
            <a:ext cx="745765" cy="45828"/>
            <a:chOff x="0" y="0"/>
            <a:chExt cx="745764" cy="45827"/>
          </a:xfrm>
        </p:grpSpPr>
        <p:sp>
          <p:nvSpPr>
            <p:cNvPr id="8" name="Google Shape;8;p1"/>
            <p:cNvSpPr/>
            <p:nvPr/>
          </p:nvSpPr>
          <p:spPr>
            <a:xfrm rot="-5400000">
              <a:off x="536420" y="-163517"/>
              <a:ext cx="45827" cy="3728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9;p1"/>
            <p:cNvSpPr/>
            <p:nvPr/>
          </p:nvSpPr>
          <p:spPr>
            <a:xfrm rot="-5400000">
              <a:off x="165092" y="-165093"/>
              <a:ext cx="45827" cy="376012"/>
            </a:xfrm>
            <a:prstGeom prst="rect">
              <a:avLst/>
            </a:prstGeom>
            <a:solidFill>
              <a:srgbClr val="1A998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" name="Google Shape;10;p1"/>
          <p:cNvSpPr txBox="1"/>
          <p:nvPr>
            <p:ph type="title"/>
          </p:nvPr>
        </p:nvSpPr>
        <p:spPr>
          <a:xfrm>
            <a:off x="729450" y="1318650"/>
            <a:ext cx="7688400" cy="535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600"/>
              <a:buFont typeface="Raleway"/>
              <a:buNone/>
              <a:defRPr b="1" i="0" sz="2600" u="none" cap="none" strike="noStrike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●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1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○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11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■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11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●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11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○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11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■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11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●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11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○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11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Helvetica Neue"/>
              <a:buChar char="■"/>
              <a:defRPr b="0" i="0" sz="13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748189" y="4779026"/>
            <a:ext cx="336814" cy="335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Lato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20.jpg"/><Relationship Id="rId14" Type="http://schemas.openxmlformats.org/officeDocument/2006/relationships/image" Target="../media/image1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1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1.jpg"/><Relationship Id="rId14" Type="http://schemas.openxmlformats.org/officeDocument/2006/relationships/image" Target="../media/image1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9.jpg"/><Relationship Id="rId14" Type="http://schemas.openxmlformats.org/officeDocument/2006/relationships/image" Target="../media/image1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25.jp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sanas/" TargetMode="External"/><Relationship Id="rId10" Type="http://schemas.openxmlformats.org/officeDocument/2006/relationships/hyperlink" Target="https://www.instagram.com/explore/tags/finanzasparaemprendedores/" TargetMode="External"/><Relationship Id="rId13" Type="http://schemas.openxmlformats.org/officeDocument/2006/relationships/hyperlink" Target="https://www.instagram.com/explore/tags/finanzasynegocios/" TargetMode="External"/><Relationship Id="rId12" Type="http://schemas.openxmlformats.org/officeDocument/2006/relationships/hyperlink" Target="https://www.instagram.com/explore/tags/finanzasparatod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hyperlink" Target="https://www.instagram.com/explore/tags/finanzaspersonales/" TargetMode="External"/><Relationship Id="rId9" Type="http://schemas.openxmlformats.org/officeDocument/2006/relationships/hyperlink" Target="https://www.instagram.com/explore/tags/finanzasexitosas/" TargetMode="External"/><Relationship Id="rId15" Type="http://schemas.openxmlformats.org/officeDocument/2006/relationships/hyperlink" Target="http://drive.google.com/file/d/1eC_S80kh8UDlLkh4ZheLIF4CXWUhqOMO/view" TargetMode="External"/><Relationship Id="rId14" Type="http://schemas.openxmlformats.org/officeDocument/2006/relationships/hyperlink" Target="https://www.instagram.com/explore/tags/emprendedores/" TargetMode="External"/><Relationship Id="rId16" Type="http://schemas.openxmlformats.org/officeDocument/2006/relationships/image" Target="../media/image3.jpg"/><Relationship Id="rId5" Type="http://schemas.openxmlformats.org/officeDocument/2006/relationships/hyperlink" Target="https://www.instagram.com/explore/tags/finanzasburs%C3%A1tiles/" TargetMode="External"/><Relationship Id="rId6" Type="http://schemas.openxmlformats.org/officeDocument/2006/relationships/hyperlink" Target="https://www.instagram.com/explore/tags/banca/" TargetMode="External"/><Relationship Id="rId7" Type="http://schemas.openxmlformats.org/officeDocument/2006/relationships/hyperlink" Target="https://www.instagram.com/explore/tags/educaci%C3%B3nfinanciera/" TargetMode="External"/><Relationship Id="rId8" Type="http://schemas.openxmlformats.org/officeDocument/2006/relationships/hyperlink" Target="https://www.instagram.com/explore/tags/finanzasinteligentes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4.jpg"/><Relationship Id="rId5" Type="http://schemas.openxmlformats.org/officeDocument/2006/relationships/image" Target="../media/image22.jpg"/><Relationship Id="rId6" Type="http://schemas.openxmlformats.org/officeDocument/2006/relationships/image" Target="../media/image21.jpg"/><Relationship Id="rId7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4.jpg"/><Relationship Id="rId14" Type="http://schemas.openxmlformats.org/officeDocument/2006/relationships/image" Target="../media/image4.png"/><Relationship Id="rId16" Type="http://schemas.openxmlformats.org/officeDocument/2006/relationships/image" Target="../media/image12.jp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hyperlink" Target="http://drive.google.com/file/d/19bILEbKmodEbDeJYY1RlfD-qCWpjNqHb/view" TargetMode="External"/><Relationship Id="rId14" Type="http://schemas.openxmlformats.org/officeDocument/2006/relationships/image" Target="../media/image1.png"/><Relationship Id="rId16" Type="http://schemas.openxmlformats.org/officeDocument/2006/relationships/image" Target="../media/image5.jp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0.jpg"/><Relationship Id="rId14" Type="http://schemas.openxmlformats.org/officeDocument/2006/relationships/image" Target="../media/image1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3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6.jpg"/><Relationship Id="rId5" Type="http://schemas.openxmlformats.org/officeDocument/2006/relationships/image" Target="../media/image17.jpg"/><Relationship Id="rId6" Type="http://schemas.openxmlformats.org/officeDocument/2006/relationships/image" Target="../media/image23.jpg"/><Relationship Id="rId7" Type="http://schemas.openxmlformats.org/officeDocument/2006/relationships/image" Target="../media/image19.jpg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instagram.com/explore/tags/finanzasparatodos/" TargetMode="External"/><Relationship Id="rId10" Type="http://schemas.openxmlformats.org/officeDocument/2006/relationships/hyperlink" Target="https://www.instagram.com/explore/tags/finanzassanas/" TargetMode="External"/><Relationship Id="rId13" Type="http://schemas.openxmlformats.org/officeDocument/2006/relationships/hyperlink" Target="https://www.instagram.com/explore/tags/emprendedores/" TargetMode="External"/><Relationship Id="rId12" Type="http://schemas.openxmlformats.org/officeDocument/2006/relationships/hyperlink" Target="https://www.instagram.com/explore/tags/finanzasynegocios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instagram.com/explore/tags/finanzaspersonales/" TargetMode="External"/><Relationship Id="rId4" Type="http://schemas.openxmlformats.org/officeDocument/2006/relationships/hyperlink" Target="https://www.instagram.com/explore/tags/finanzasburs%C3%A1tiles/" TargetMode="External"/><Relationship Id="rId9" Type="http://schemas.openxmlformats.org/officeDocument/2006/relationships/hyperlink" Target="https://www.instagram.com/explore/tags/finanzasparaemprendedores/" TargetMode="External"/><Relationship Id="rId15" Type="http://schemas.openxmlformats.org/officeDocument/2006/relationships/image" Target="../media/image15.jpg"/><Relationship Id="rId14" Type="http://schemas.openxmlformats.org/officeDocument/2006/relationships/image" Target="../media/image4.png"/><Relationship Id="rId5" Type="http://schemas.openxmlformats.org/officeDocument/2006/relationships/hyperlink" Target="https://www.instagram.com/explore/tags/banca/" TargetMode="External"/><Relationship Id="rId6" Type="http://schemas.openxmlformats.org/officeDocument/2006/relationships/hyperlink" Target="https://www.instagram.com/explore/tags/educaci%C3%B3nfinanciera/" TargetMode="External"/><Relationship Id="rId7" Type="http://schemas.openxmlformats.org/officeDocument/2006/relationships/hyperlink" Target="https://www.instagram.com/explore/tags/finanzasinteligentes/" TargetMode="External"/><Relationship Id="rId8" Type="http://schemas.openxmlformats.org/officeDocument/2006/relationships/hyperlink" Target="https://www.instagram.com/explore/tags/finanzasexitosa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n" id="78" name="Google Shape;7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50525" y="4674550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4"/>
          <p:cNvSpPr txBox="1"/>
          <p:nvPr/>
        </p:nvSpPr>
        <p:spPr>
          <a:xfrm>
            <a:off x="4151155" y="3584481"/>
            <a:ext cx="4351200" cy="5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25" lIns="17125" spcFirstLastPara="1" rIns="17125" wrap="square" tIns="171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9"/>
              </a:buClr>
              <a:buSzPts val="3000"/>
              <a:buFont typeface="Exo"/>
              <a:buNone/>
            </a:pPr>
            <a:r>
              <a:rPr b="1" i="0" lang="en-US" sz="3000" u="none" cap="none" strike="noStrike">
                <a:solidFill>
                  <a:srgbClr val="1C4587"/>
                </a:solidFill>
                <a:latin typeface="Exo"/>
                <a:ea typeface="Exo"/>
                <a:cs typeface="Exo"/>
                <a:sym typeface="Exo"/>
              </a:rPr>
              <a:t>PLANEACIÓN EDITORIAL</a:t>
            </a:r>
            <a:endParaRPr>
              <a:solidFill>
                <a:srgbClr val="1C4587"/>
              </a:solidFill>
            </a:endParaRPr>
          </a:p>
        </p:txBody>
      </p:sp>
      <p:sp>
        <p:nvSpPr>
          <p:cNvPr id="80" name="Google Shape;80;p14"/>
          <p:cNvSpPr/>
          <p:nvPr/>
        </p:nvSpPr>
        <p:spPr>
          <a:xfrm>
            <a:off x="4151153" y="3230996"/>
            <a:ext cx="860100" cy="363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17125" lIns="17125" spcFirstLastPara="1" rIns="17125" wrap="square" tIns="171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600"/>
              <a:buFont typeface="Helvetica Neue"/>
              <a:buNone/>
            </a:pPr>
            <a:r>
              <a:t/>
            </a:r>
            <a:endParaRPr b="0" i="0" sz="1600" u="none" cap="none" strike="noStrike">
              <a:solidFill>
                <a:srgbClr val="73757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n" id="81" name="Google Shape;81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14983" y="166711"/>
            <a:ext cx="470466" cy="470467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4"/>
          <p:cNvSpPr txBox="1"/>
          <p:nvPr/>
        </p:nvSpPr>
        <p:spPr>
          <a:xfrm>
            <a:off x="4151150" y="4082050"/>
            <a:ext cx="3507300" cy="5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25" lIns="17125" spcFirstLastPara="1" rIns="17125" wrap="square" tIns="171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900"/>
              <a:buFont typeface="Exo"/>
              <a:buNone/>
            </a:pPr>
            <a:r>
              <a:rPr lang="en-US" sz="2800">
                <a:solidFill>
                  <a:srgbClr val="737572"/>
                </a:solidFill>
                <a:latin typeface="Exo"/>
                <a:ea typeface="Exo"/>
                <a:cs typeface="Exo"/>
                <a:sym typeface="Exo"/>
              </a:rPr>
              <a:t>Mayo</a:t>
            </a:r>
            <a:r>
              <a:rPr lang="en-US" sz="2800">
                <a:solidFill>
                  <a:srgbClr val="737572"/>
                </a:solidFill>
                <a:latin typeface="Exo"/>
                <a:ea typeface="Exo"/>
                <a:cs typeface="Exo"/>
                <a:sym typeface="Exo"/>
              </a:rPr>
              <a:t> 2022</a:t>
            </a:r>
            <a:endParaRPr b="0" i="0" sz="2800" u="none" cap="none" strike="noStrike">
              <a:solidFill>
                <a:srgbClr val="737572"/>
              </a:solidFill>
              <a:latin typeface="Exo"/>
              <a:ea typeface="Exo"/>
              <a:cs typeface="Exo"/>
              <a:sym typeface="Ex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572"/>
              </a:buClr>
              <a:buSzPts val="1900"/>
              <a:buFont typeface="Exo"/>
              <a:buNone/>
            </a:pPr>
            <a:r>
              <a:t/>
            </a:r>
            <a:endParaRPr sz="1900">
              <a:solidFill>
                <a:srgbClr val="737572"/>
              </a:solidFill>
              <a:latin typeface="Exo"/>
              <a:ea typeface="Exo"/>
              <a:cs typeface="Exo"/>
              <a:sym typeface="Exo"/>
            </a:endParaRPr>
          </a:p>
        </p:txBody>
      </p:sp>
      <p:pic>
        <p:nvPicPr>
          <p:cNvPr id="83" name="Google Shape;83;p14"/>
          <p:cNvPicPr preferRelativeResize="0"/>
          <p:nvPr/>
        </p:nvPicPr>
        <p:blipFill rotWithShape="1">
          <a:blip r:embed="rId5">
            <a:alphaModFix/>
          </a:blip>
          <a:srcRect b="29377" l="13673" r="23023" t="29123"/>
          <a:stretch/>
        </p:blipFill>
        <p:spPr>
          <a:xfrm>
            <a:off x="4151150" y="882848"/>
            <a:ext cx="4351200" cy="1604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1650" y="724975"/>
            <a:ext cx="3647287" cy="363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" name="Google Shape;219;p23"/>
          <p:cNvGraphicFramePr/>
          <p:nvPr/>
        </p:nvGraphicFramePr>
        <p:xfrm>
          <a:off x="401450" y="2964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2681375"/>
              </a:tblGrid>
              <a:tr h="32335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Jueves 26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Es tu responsabilidad cubrir los costos educativos de tu hijos ¿Qué has hecho hasta ahora para planear este gasto?</a:t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</a:rPr>
                        <a:t>Mándanos mensaje y recibe una asesoría gratuita.</a:t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rgbClr val="6AA4C8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20" name="Google Shape;220;p23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21" name="Google Shape;221;p23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22" name="Google Shape;222;p23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23" name="Google Shape;223;p23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24" name="Google Shape;224;p23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25" name="Google Shape;225;p23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26" name="Google Shape;226;p2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3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DEGRADADO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Fondos Educativos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Graduado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3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BENEFICIOS DE INVERTIR CON KNG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229" name="Google Shape;229;p2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16725" y="466889"/>
            <a:ext cx="3504924" cy="3504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" name="Google Shape;234;p24"/>
          <p:cNvGraphicFramePr/>
          <p:nvPr/>
        </p:nvGraphicFramePr>
        <p:xfrm>
          <a:off x="405475" y="233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19250"/>
                <a:gridCol w="2667375"/>
              </a:tblGrid>
              <a:tr h="387525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Sábado 28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50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¿No sabías que ya contamos con una calculadora de fondos de retiro?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Entra a nuestra página web y úsala a tu conveniencia.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Entra a nuestro perfil de instagram y encuentra el link.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O bien puedes visitar nuestra página web </a:t>
                      </a:r>
                      <a:r>
                        <a:rPr lang="en-US" sz="9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👉 kngadvisors.co.uk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35" name="Google Shape;235;p24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36" name="Google Shape;236;p24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37" name="Google Shape;237;p24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38" name="Google Shape;238;p24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39" name="Google Shape;239;p24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0" name="Google Shape;240;p24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41" name="Google Shape;241;p2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4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RELACIONADO AL SIMULADOR KNG</a:t>
            </a:r>
            <a:endParaRPr b="1" sz="1200">
              <a:solidFill>
                <a:srgbClr val="FFFFFF"/>
              </a:solidFill>
            </a:endParaRPr>
          </a:p>
        </p:txBody>
      </p:sp>
      <p:sp>
        <p:nvSpPr>
          <p:cNvPr id="243" name="Google Shape;243;p24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Calculadora de Fondos de retiro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Laptop con ss de web </a:t>
            </a:r>
            <a:endParaRPr b="1"/>
          </a:p>
        </p:txBody>
      </p:sp>
      <p:pic>
        <p:nvPicPr>
          <p:cNvPr id="244" name="Google Shape;244;p2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00350" y="449525"/>
            <a:ext cx="3526349" cy="3526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" name="Google Shape;249;p25"/>
          <p:cNvGraphicFramePr/>
          <p:nvPr/>
        </p:nvGraphicFramePr>
        <p:xfrm>
          <a:off x="401450" y="3247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Domingo 29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Aprende sobre finanzas y cómo planificar tu futuro en nuestra sección de Noticias KNG.</a:t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¡Sólo debes entrar a nuestra página web!</a:t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marR="0" rtl="0" algn="l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Entra a nuestro perfil de instagram y encuentra el link.</a:t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marR="0" rtl="0" algn="l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marR="0" rtl="0" algn="l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O bien puedes visitar nuestra página web 👉 kngadvisors.co.uk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50" name="Google Shape;250;p25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51" name="Google Shape;251;p25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2" name="Google Shape;252;p25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3" name="Google Shape;253;p25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4" name="Google Shape;254;p25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5" name="Google Shape;255;p25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56" name="Google Shape;256;p25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5"/>
          <p:cNvSpPr/>
          <p:nvPr/>
        </p:nvSpPr>
        <p:spPr>
          <a:xfrm>
            <a:off x="4864900" y="615200"/>
            <a:ext cx="3423600" cy="342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AZUL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Noticias KNG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Persona con laptop ss de noticias kng web</a:t>
            </a:r>
            <a:endParaRPr/>
          </a:p>
        </p:txBody>
      </p:sp>
      <p:sp>
        <p:nvSpPr>
          <p:cNvPr id="258" name="Google Shape;258;p25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CALL TO ACTION A PÁGINA WEB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259" name="Google Shape;259;p2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16625" y="561825"/>
            <a:ext cx="3504927" cy="35049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26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265" name="Google Shape;265;p26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6" name="Google Shape;266;p26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7" name="Google Shape;267;p26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8" name="Google Shape;268;p26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9" name="Google Shape;269;p26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graphicFrame>
        <p:nvGraphicFramePr>
          <p:cNvPr id="270" name="Google Shape;270;p26"/>
          <p:cNvGraphicFramePr/>
          <p:nvPr/>
        </p:nvGraphicFramePr>
        <p:xfrm>
          <a:off x="401450" y="776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Martes 31 de </a:t>
                      </a:r>
                      <a:r>
                        <a:rPr b="1" lang="en-US"/>
                        <a:t>Mayo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HISTORIA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Imagen" id="271" name="Google Shape;27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6"/>
          <p:cNvSpPr/>
          <p:nvPr/>
        </p:nvSpPr>
        <p:spPr>
          <a:xfrm>
            <a:off x="5019475" y="174925"/>
            <a:ext cx="2387700" cy="4418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¿Sabías qué…?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Los millenials que cotizan en el IMSS solo alcanzarán una pensión del 26% de su </a:t>
            </a:r>
            <a:r>
              <a:rPr lang="en-US"/>
              <a:t>último</a:t>
            </a:r>
            <a:r>
              <a:rPr lang="en-US"/>
              <a:t> salario.</a:t>
            </a:r>
            <a:endParaRPr/>
          </a:p>
        </p:txBody>
      </p:sp>
      <p:pic>
        <p:nvPicPr>
          <p:cNvPr id="273" name="Google Shape;27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2525" y="174925"/>
            <a:ext cx="2634649" cy="4683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5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90" name="Google Shape;90;p15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95" name="Google Shape;9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5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DEGRADADO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¡Gracias!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FOTOS de las que pase Neil (agragar slides en video)</a:t>
            </a:r>
            <a:endParaRPr b="1"/>
          </a:p>
        </p:txBody>
      </p:sp>
      <p:sp>
        <p:nvSpPr>
          <p:cNvPr id="97" name="Google Shape;97;p15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BENEFICIOS DE INVERTIR CON KNG</a:t>
            </a:r>
            <a:endParaRPr b="1" sz="1200">
              <a:solidFill>
                <a:srgbClr val="FFFFFF"/>
              </a:solidFill>
            </a:endParaRPr>
          </a:p>
        </p:txBody>
      </p:sp>
      <p:graphicFrame>
        <p:nvGraphicFramePr>
          <p:cNvPr id="98" name="Google Shape;98;p15"/>
          <p:cNvGraphicFramePr/>
          <p:nvPr/>
        </p:nvGraphicFramePr>
        <p:xfrm>
          <a:off x="387725" y="2346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3045225"/>
              </a:tblGrid>
              <a:tr h="32335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Lunes</a:t>
                      </a:r>
                      <a:r>
                        <a:rPr b="1" lang="en-US"/>
                        <a:t> 16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 el nombre de KNG International Advisors y Cronox Capital SAC quiero agradecer a todos los asesores financieros de Perú, Colombia, Chile y México, con quienes tuvimos el gusto de ser anfitriones, aquí en Londres, durante 4 días.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Sus esfuerzos, dedicación y ganas de aprender detalladamente la gran multitud de inversiones globales es admirable y demuestra la calidad de los asesores financieros que tenemos en la región de LATAM.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Participamos en seminarios de parte de gestores de inversión cubriendo un amplio abanico de distintos activos, incluyendo: Fondos mutuos en las bolsas de valores, Bonos corporativos de alto rendimiento, Notas Estructuradas, Inversiones Alternativas y opciones de Private Equity. 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 tanta diversidad una de las conclusiones principales que salió al final fue lo fácil que es DIVERSIFICAR globalmente una cartera de inversión con poco capital.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Nuestros asesores tienen acceso a inversiones globales de calidad para crear carteras verdaderamente diversificadas.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Finalmente, quiero agradecer sinceramente a nuestras alianzas, quienes nos ayudaron lograr que este evento fuera el éxito que todos esperábamos: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Ceminvest, Carlton James, Castlestone Management, Linklease, Bodysmart, Pardus, Woodville, iDad.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-</a:t>
                      </a: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Neil Emberson - CEO de KNG Int. Advisors</a:t>
                      </a:r>
                      <a:endParaRPr sz="5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500">
                        <a:solidFill>
                          <a:srgbClr val="222222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9988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99" name="Google Shape;99;p15" title="MAYO_16.mp4">
            <a:hlinkClick r:id="rId15"/>
          </p:cNvPr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773950" y="372475"/>
            <a:ext cx="3573375" cy="357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16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05" name="Google Shape;105;p16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16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16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6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16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graphicFrame>
        <p:nvGraphicFramePr>
          <p:cNvPr id="110" name="Google Shape;110;p16"/>
          <p:cNvGraphicFramePr/>
          <p:nvPr/>
        </p:nvGraphicFramePr>
        <p:xfrm>
          <a:off x="401450" y="776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Martes 17 de </a:t>
                      </a:r>
                      <a:r>
                        <a:rPr b="1" lang="en-US"/>
                        <a:t>Mayo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HISTORIA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Imagen" id="111" name="Google Shape;11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6"/>
          <p:cNvSpPr/>
          <p:nvPr/>
        </p:nvSpPr>
        <p:spPr>
          <a:xfrm>
            <a:off x="4119200" y="125800"/>
            <a:ext cx="1275300" cy="2359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Juguemos yo nunca, nunca</a:t>
            </a:r>
            <a:endParaRPr/>
          </a:p>
        </p:txBody>
      </p:sp>
      <p:sp>
        <p:nvSpPr>
          <p:cNvPr id="113" name="Google Shape;113;p16"/>
          <p:cNvSpPr/>
          <p:nvPr/>
        </p:nvSpPr>
        <p:spPr>
          <a:xfrm>
            <a:off x="5614081" y="125800"/>
            <a:ext cx="1275300" cy="2359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Yo nunca, nunca le he entrado a una tanda</a:t>
            </a:r>
            <a:endParaRPr/>
          </a:p>
        </p:txBody>
      </p:sp>
      <p:sp>
        <p:nvSpPr>
          <p:cNvPr id="114" name="Google Shape;114;p16"/>
          <p:cNvSpPr/>
          <p:nvPr/>
        </p:nvSpPr>
        <p:spPr>
          <a:xfrm>
            <a:off x="7108944" y="125800"/>
            <a:ext cx="1275300" cy="2359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Yo nunca, nunca He pensado que falta mucho para mi retiro</a:t>
            </a:r>
            <a:endParaRPr/>
          </a:p>
        </p:txBody>
      </p:sp>
      <p:sp>
        <p:nvSpPr>
          <p:cNvPr id="115" name="Google Shape;115;p16"/>
          <p:cNvSpPr/>
          <p:nvPr/>
        </p:nvSpPr>
        <p:spPr>
          <a:xfrm>
            <a:off x="4156988" y="2592845"/>
            <a:ext cx="1275300" cy="2359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Yo nunca, nunca me he comprado algo porque “me lo merezco”</a:t>
            </a:r>
            <a:endParaRPr/>
          </a:p>
        </p:txBody>
      </p:sp>
      <p:pic>
        <p:nvPicPr>
          <p:cNvPr id="116" name="Google Shape;11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9200" y="104625"/>
            <a:ext cx="1350867" cy="2401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76291" y="104625"/>
            <a:ext cx="1350867" cy="2401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33384" y="104625"/>
            <a:ext cx="1350867" cy="2401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19206" y="2582247"/>
            <a:ext cx="1350867" cy="240154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6"/>
          <p:cNvSpPr/>
          <p:nvPr/>
        </p:nvSpPr>
        <p:spPr>
          <a:xfrm>
            <a:off x="5812075" y="1516900"/>
            <a:ext cx="879300" cy="332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*Sticker de encuesta</a:t>
            </a:r>
            <a:endParaRPr sz="1000"/>
          </a:p>
        </p:txBody>
      </p:sp>
      <p:sp>
        <p:nvSpPr>
          <p:cNvPr id="121" name="Google Shape;121;p16"/>
          <p:cNvSpPr/>
          <p:nvPr/>
        </p:nvSpPr>
        <p:spPr>
          <a:xfrm>
            <a:off x="7264525" y="1516900"/>
            <a:ext cx="879300" cy="332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*Sticker de encuesta</a:t>
            </a:r>
            <a:endParaRPr sz="1000"/>
          </a:p>
        </p:txBody>
      </p:sp>
      <p:sp>
        <p:nvSpPr>
          <p:cNvPr id="122" name="Google Shape;122;p16"/>
          <p:cNvSpPr/>
          <p:nvPr/>
        </p:nvSpPr>
        <p:spPr>
          <a:xfrm>
            <a:off x="4382075" y="4032500"/>
            <a:ext cx="879300" cy="332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/>
              <a:t>*Sticker de encuesta</a:t>
            </a:r>
            <a:endParaRPr sz="1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" name="Google Shape;127;p17"/>
          <p:cNvGraphicFramePr/>
          <p:nvPr/>
        </p:nvGraphicFramePr>
        <p:xfrm>
          <a:off x="385800" y="2128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2681375"/>
              </a:tblGrid>
              <a:tr h="527025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Miércoles 18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764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Dados los eventos que sucedieron, pensamos que sería una buena oportunidad para examinar guerras/conflictos pasados ​​y analizar las caídas del mercado de acciones de los EE.UU. Las grandes guerras impactan claramente en los mercados bursátiles al crear incertidumbre, afectar la confianza de los inversionistas y dañar potencialmente la actividad económica.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Sin embargo, el análisis de conflictos militares pasados ​​muestra que no se infligieron daños permanentes en los mercados y que eventualmente se recuperan.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/>
                        <a:t>El giro rápido y alarmante de los acontecimientos en Ucrania sacudió los mercados y agravó un entorno ya incierto debido a la alta inflación y al ajuste monetario del banco central. Se espera que el impacto económico global directo sea limitado ya que Ucrania y Rusia son economías más pequeñas en comparación con las economías más desarrolladas.</a:t>
                      </a:r>
                      <a:endParaRPr sz="800"/>
                    </a:p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1100"/>
                        </a:spcBef>
                        <a:spcAft>
                          <a:spcPts val="1100"/>
                        </a:spcAft>
                        <a:buNone/>
                      </a:pP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7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9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28" name="Google Shape;128;p17"/>
          <p:cNvGrpSpPr/>
          <p:nvPr/>
        </p:nvGrpSpPr>
        <p:grpSpPr>
          <a:xfrm>
            <a:off x="-238076" y="5143497"/>
            <a:ext cx="9149644" cy="83700"/>
            <a:chOff x="0" y="0"/>
            <a:chExt cx="9149644" cy="83700"/>
          </a:xfrm>
        </p:grpSpPr>
        <p:sp>
          <p:nvSpPr>
            <p:cNvPr id="129" name="Google Shape;129;p17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1" name="Google Shape;131;p17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2" name="Google Shape;132;p17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3" name="Google Shape;133;p17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34" name="Google Shape;134;p17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7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1A1A1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</a:rPr>
              <a:t>NOTICIAS FINANCIERAS (COMPAÑÍAS / EMPRESAS)</a:t>
            </a:r>
            <a:endParaRPr b="1" sz="1000">
              <a:solidFill>
                <a:srgbClr val="FFFFFF"/>
              </a:solidFill>
            </a:endParaRPr>
          </a:p>
        </p:txBody>
      </p:sp>
      <p:sp>
        <p:nvSpPr>
          <p:cNvPr id="136" name="Google Shape;136;p17"/>
          <p:cNvSpPr/>
          <p:nvPr/>
        </p:nvSpPr>
        <p:spPr>
          <a:xfrm>
            <a:off x="4403766" y="1416960"/>
            <a:ext cx="1803000" cy="1803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¿Qué muestra el gráfico?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Mockup de persona mostrando pantalla (para screenshot que paso neil por wa)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7" name="Google Shape;137;p17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114475" y="1127668"/>
            <a:ext cx="2381580" cy="2381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572946" y="1119700"/>
            <a:ext cx="2381580" cy="23815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" name="Google Shape;143;p18"/>
          <p:cNvGraphicFramePr/>
          <p:nvPr/>
        </p:nvGraphicFramePr>
        <p:xfrm>
          <a:off x="288775" y="1636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19250"/>
                <a:gridCol w="3449975"/>
              </a:tblGrid>
              <a:tr h="44245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Jueves</a:t>
                      </a:r>
                      <a:r>
                        <a:rPr b="1" lang="en-US"/>
                        <a:t> 19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50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Como CEO de KNG International Advisors siempre busco lograr 100%  de transparencia con nuestras alianzas globales y con nuestros clientes. Los clientes siendo la gran red de asesores financieros y clientes inversionistas en LATAM y África.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La transparencia es clave para lograr relaciones largas de negocios. 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 esta ocasión llevamos al abogado de una Family Office a conocer físicamente a nuestras alianzas más importantes en el Isle of Man 🇮🇲 y revisar los documentos legales y términos de la cuentas. 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Aparte, fuimos para que el abogado pueda conocer a las personas, cultura, paisajes e historia de esta magnífica isla. El lugar más estable políticamente en el mundo, pues lleva mas de 800 años de democracia y el mismo parlamento. 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Estaban asombrados por la belleza y la cultura de la isla (¡gracias a Dios que salió el sol y la lluvia se detuvo!), la gente amable y el sentimiento general de seguridad personal. Ver bicicletas estacionadas sin candados, ventanas de autos abiertas mientras están estacionados en la calle, teléfonos móviles y bolsas en las mesas de los restaurantes abandonados.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Ese nivel de confianza que la gente tiene en la isla, simplemente no existe en la mayoría de LATAM. Eso trasciende claramente en la honestidad de las personas y luego se replica en los negocios que realizan con el mercado internacional.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El abogado de la family office nunca había sentido o visto tal nivel de seguridad personal.</a:t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 pesar de que había mucha niebla esa noche y nuestros vuelos fueron cancelados, el abogado de la oficina familiar se fue de la isla con una visión muy clara de dónde se invertiría el patrimonio de la familia.</a:t>
                      </a:r>
                      <a:endParaRPr sz="9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-</a:t>
                      </a:r>
                      <a:r>
                        <a:rPr lang="en-US" sz="6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Neil Emberson - CEO de KNG Int. Advisors</a:t>
                      </a:r>
                      <a:endParaRPr sz="5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7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5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44" name="Google Shape;144;p18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45" name="Google Shape;145;p18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6" name="Google Shape;146;p18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7" name="Google Shape;147;p18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8" name="Google Shape;148;p18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9" name="Google Shape;149;p18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50" name="Google Shape;150;p18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8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AZUL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Nuestras alianzas en el Isle of man.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FOTOS de las que pase Neil (agragar slides en video)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8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BENEFICIOS DE INVERTIR CON KNG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153" name="Google Shape;153;p18" title="MAYO_19.mp4">
            <a:hlinkClick r:id="rId15"/>
          </p:cNvPr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765100" y="434550"/>
            <a:ext cx="3572700" cy="3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" name="Google Shape;158;p19"/>
          <p:cNvGraphicFramePr/>
          <p:nvPr/>
        </p:nvGraphicFramePr>
        <p:xfrm>
          <a:off x="405475" y="178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19250"/>
                <a:gridCol w="2667375"/>
              </a:tblGrid>
              <a:tr h="44245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S</a:t>
                      </a:r>
                      <a:r>
                        <a:rPr b="1" lang="en-US"/>
                        <a:t>ábado 21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50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¿Buscas ingresos mensuales, trimestrales o semestrales en </a:t>
                      </a: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USD / EUR / GBP?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marR="38100" rtl="0" algn="l">
                        <a:lnSpc>
                          <a:spcPct val="128571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Nuestro Simulador de Inversiones en Renta Fija de Alto Rendimiento es la herramienta que necesitas.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Entra a nuestro perfil de instagram y encuentra el link.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O bien puedes visitar nuestra página web </a:t>
                      </a:r>
                      <a:r>
                        <a:rPr lang="en-US" sz="9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👉 kngadvisors.co.uk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10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59" name="Google Shape;159;p19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60" name="Google Shape;160;p19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1" name="Google Shape;161;p19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2" name="Google Shape;162;p19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3" name="Google Shape;163;p19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4" name="Google Shape;164;p19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65" name="Google Shape;165;p1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9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RELACIONADO AL SIMULADOR KNG</a:t>
            </a:r>
            <a:endParaRPr b="1" sz="1200">
              <a:solidFill>
                <a:srgbClr val="FFFFFF"/>
              </a:solidFill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DEGRADADO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Ingresos en USD/EUR/GBP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persona usando laptop</a:t>
            </a:r>
            <a:endParaRPr b="1"/>
          </a:p>
        </p:txBody>
      </p:sp>
      <p:pic>
        <p:nvPicPr>
          <p:cNvPr id="168" name="Google Shape;168;p1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07850" y="472000"/>
            <a:ext cx="3540126" cy="3540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" name="Google Shape;173;p20"/>
          <p:cNvGraphicFramePr/>
          <p:nvPr/>
        </p:nvGraphicFramePr>
        <p:xfrm>
          <a:off x="401450" y="43931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Domingo 22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highlight>
                            <a:srgbClr val="FFFFFF"/>
                          </a:highlight>
                        </a:rPr>
                        <a:t>Si lo que buscas son tips de finanzas, nuestra página web te puede apoyar con eso. ¿Ya la conoces?</a:t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8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74" name="Google Shape;174;p20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75" name="Google Shape;175;p20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79" name="Google Shape;179;p20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180" name="Google Shape;180;p2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0"/>
          <p:cNvSpPr/>
          <p:nvPr/>
        </p:nvSpPr>
        <p:spPr>
          <a:xfrm>
            <a:off x="4864900" y="591375"/>
            <a:ext cx="3423600" cy="3423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CUADRO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TEXTO: Tips de Finanzas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FOTO: MOCKUP Celular con página de kng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0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</a:rPr>
              <a:t>CALL TO ACTION A PÁGINA WEB</a:t>
            </a:r>
            <a:endParaRPr b="1" sz="1200">
              <a:solidFill>
                <a:srgbClr val="FFFFFF"/>
              </a:solidFill>
            </a:endParaRPr>
          </a:p>
        </p:txBody>
      </p:sp>
      <p:pic>
        <p:nvPicPr>
          <p:cNvPr id="183" name="Google Shape;183;p20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15325" y="532750"/>
            <a:ext cx="3504924" cy="3504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oogle Shape;188;p21"/>
          <p:cNvGrpSpPr/>
          <p:nvPr/>
        </p:nvGrpSpPr>
        <p:grpSpPr>
          <a:xfrm>
            <a:off x="-2779" y="5059872"/>
            <a:ext cx="9149644" cy="83700"/>
            <a:chOff x="0" y="0"/>
            <a:chExt cx="9149644" cy="83700"/>
          </a:xfrm>
        </p:grpSpPr>
        <p:sp>
          <p:nvSpPr>
            <p:cNvPr id="189" name="Google Shape;189;p21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0" name="Google Shape;190;p21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1" name="Google Shape;191;p21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2" name="Google Shape;192;p21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3" name="Google Shape;193;p21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graphicFrame>
        <p:nvGraphicFramePr>
          <p:cNvPr id="194" name="Google Shape;194;p21"/>
          <p:cNvGraphicFramePr/>
          <p:nvPr/>
        </p:nvGraphicFramePr>
        <p:xfrm>
          <a:off x="401450" y="776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2681375"/>
              </a:tblGrid>
              <a:tr h="52885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Martes 24 de </a:t>
                      </a:r>
                      <a:r>
                        <a:rPr b="1" lang="en-US"/>
                        <a:t>Mayo</a:t>
                      </a:r>
                      <a:r>
                        <a:rPr b="1" lang="en-US"/>
                        <a:t>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98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HISTORIA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descr="Imagen" id="195" name="Google Shape;19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0825" y="164774"/>
            <a:ext cx="1337810" cy="2378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03331" y="164762"/>
            <a:ext cx="1337793" cy="2378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35815" y="164776"/>
            <a:ext cx="1337810" cy="237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70825" y="2600384"/>
            <a:ext cx="1337810" cy="2378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" name="Google Shape;204;p22"/>
          <p:cNvGraphicFramePr/>
          <p:nvPr/>
        </p:nvGraphicFramePr>
        <p:xfrm>
          <a:off x="401450" y="292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{ADBE5A21-4353-454A-85A0-B6F464C4C7A8}</a:tableStyleId>
              </a:tblPr>
              <a:tblGrid>
                <a:gridCol w="823550"/>
                <a:gridCol w="2681375"/>
              </a:tblGrid>
              <a:tr h="527025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Exo"/>
                        <a:buNone/>
                      </a:pPr>
                      <a:r>
                        <a:rPr b="1" lang="en-US"/>
                        <a:t>Miércoles 25 de Mayo del 2022</a:t>
                      </a:r>
                      <a:endParaRPr b="1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764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Copy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t/>
                      </a:r>
                      <a:endParaRPr>
                        <a:latin typeface="Exo Black"/>
                        <a:ea typeface="Exo Black"/>
                        <a:cs typeface="Exo Black"/>
                        <a:sym typeface="Exo Black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#´s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La inflación actúa como un “impuesto silencioso” ya que a medida que nuestros pesos se devalúan, también lo hacen nuestros ahorros, y nuestro poder adquisitivo se va hundiendo lentamente. </a:t>
                      </a:r>
                      <a:endParaRPr sz="9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Si quieres saber la clave para superar el rendimiento de los mercados… te invitamos a leer nuestro blog.</a:t>
                      </a:r>
                      <a:endParaRPr sz="9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Entra a nuestro perfil de instagram y encuentra el link.</a:t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>
                          <a:highlight>
                            <a:srgbClr val="FFFFFF"/>
                          </a:highlight>
                        </a:rPr>
                        <a:t>O bien puedes visitar nuestra página web </a:t>
                      </a:r>
                      <a:r>
                        <a:rPr lang="en-US" sz="9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👉 kngadvisors.co.uk</a:t>
                      </a:r>
                      <a:endParaRPr sz="1200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#finanzas #segurodevida #inversiones #lifeinsurance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#Finanzaspersonales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#Finanzasbursátiles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#Banca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#Educaciónfinanciera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#Finanzasinteligentes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#Finanzasexitosas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#Finanzasparaemprendedores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#Finanzassanas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#Finanzasparatodos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#Finanzasynegocios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latin typeface="Avenir"/>
                          <a:ea typeface="Avenir"/>
                          <a:cs typeface="Avenir"/>
                          <a:sym typeface="Avenir"/>
                        </a:rPr>
                        <a:t> </a:t>
                      </a:r>
                      <a:r>
                        <a:rPr lang="en-US" sz="600">
                          <a:solidFill>
                            <a:srgbClr val="6FA8DC"/>
                          </a:solidFill>
                          <a:highlight>
                            <a:srgbClr val="FFFFFF"/>
                          </a:highlight>
                          <a:uFill>
                            <a:noFill/>
                          </a:uFill>
                          <a:latin typeface="Avenir"/>
                          <a:ea typeface="Avenir"/>
                          <a:cs typeface="Avenir"/>
                          <a:sym typeface="Avenir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#Emprendedores</a:t>
                      </a:r>
                      <a:endParaRPr sz="800">
                        <a:solidFill>
                          <a:schemeClr val="accent2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Exo Black"/>
                        <a:buNone/>
                      </a:pPr>
                      <a:r>
                        <a:rPr lang="en-US" sz="1400" u="none" cap="none" strike="noStrike">
                          <a:latin typeface="Exo Black"/>
                          <a:ea typeface="Exo Black"/>
                          <a:cs typeface="Exo Black"/>
                          <a:sym typeface="Exo Black"/>
                        </a:rPr>
                        <a:t>Red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Exo"/>
                        <a:buNone/>
                      </a:pPr>
                      <a:r>
                        <a:rPr lang="en-US" sz="1200">
                          <a:latin typeface="Exo"/>
                          <a:ea typeface="Exo"/>
                          <a:cs typeface="Exo"/>
                          <a:sym typeface="Exo"/>
                        </a:rPr>
                        <a:t>POST</a:t>
                      </a:r>
                      <a:endParaRPr/>
                    </a:p>
                  </a:txBody>
                  <a:tcPr marT="91425" marB="91425" marR="91425" marL="91425">
                    <a:lnL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5400">
                      <a:solidFill>
                        <a:srgbClr val="2C5EB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05" name="Google Shape;205;p22"/>
          <p:cNvGrpSpPr/>
          <p:nvPr/>
        </p:nvGrpSpPr>
        <p:grpSpPr>
          <a:xfrm>
            <a:off x="-238076" y="5143497"/>
            <a:ext cx="9149644" cy="83700"/>
            <a:chOff x="0" y="0"/>
            <a:chExt cx="9149644" cy="83700"/>
          </a:xfrm>
        </p:grpSpPr>
        <p:sp>
          <p:nvSpPr>
            <p:cNvPr id="206" name="Google Shape;206;p22"/>
            <p:cNvSpPr/>
            <p:nvPr/>
          </p:nvSpPr>
          <p:spPr>
            <a:xfrm>
              <a:off x="5489733" y="0"/>
              <a:ext cx="1830000" cy="83700"/>
            </a:xfrm>
            <a:prstGeom prst="rect">
              <a:avLst/>
            </a:prstGeom>
            <a:solidFill>
              <a:srgbClr val="7BC37B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07" name="Google Shape;207;p22"/>
            <p:cNvSpPr/>
            <p:nvPr/>
          </p:nvSpPr>
          <p:spPr>
            <a:xfrm>
              <a:off x="7319644" y="0"/>
              <a:ext cx="1830000" cy="83700"/>
            </a:xfrm>
            <a:prstGeom prst="rect">
              <a:avLst/>
            </a:prstGeom>
            <a:solidFill>
              <a:srgbClr val="A9C233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08" name="Google Shape;208;p22"/>
            <p:cNvSpPr/>
            <p:nvPr/>
          </p:nvSpPr>
          <p:spPr>
            <a:xfrm>
              <a:off x="0" y="0"/>
              <a:ext cx="1830000" cy="83700"/>
            </a:xfrm>
            <a:prstGeom prst="rect">
              <a:avLst/>
            </a:prstGeom>
            <a:solidFill>
              <a:srgbClr val="F15242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09" name="Google Shape;209;p22"/>
            <p:cNvSpPr/>
            <p:nvPr/>
          </p:nvSpPr>
          <p:spPr>
            <a:xfrm>
              <a:off x="3659822" y="0"/>
              <a:ext cx="1830000" cy="83700"/>
            </a:xfrm>
            <a:prstGeom prst="rect">
              <a:avLst/>
            </a:prstGeom>
            <a:solidFill>
              <a:srgbClr val="38ADD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t/>
              </a:r>
              <a:endParaRPr b="0" i="0" sz="43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10" name="Google Shape;210;p22"/>
            <p:cNvSpPr/>
            <p:nvPr/>
          </p:nvSpPr>
          <p:spPr>
            <a:xfrm>
              <a:off x="1829911" y="0"/>
              <a:ext cx="1830000" cy="83700"/>
            </a:xfrm>
            <a:prstGeom prst="rect">
              <a:avLst/>
            </a:prstGeom>
            <a:solidFill>
              <a:srgbClr val="295CB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300"/>
                <a:buFont typeface="Helvetica Neue"/>
                <a:buNone/>
              </a:pPr>
              <a:r>
                <a:rPr b="0" i="0" lang="en-US" sz="43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endParaRPr/>
            </a:p>
          </p:txBody>
        </p:sp>
      </p:grpSp>
      <p:pic>
        <p:nvPicPr>
          <p:cNvPr descr="Imagen" id="211" name="Google Shape;211;p2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073100" y="4727525"/>
            <a:ext cx="934934" cy="23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2"/>
          <p:cNvSpPr/>
          <p:nvPr/>
        </p:nvSpPr>
        <p:spPr>
          <a:xfrm>
            <a:off x="4859650" y="4130475"/>
            <a:ext cx="3434100" cy="391800"/>
          </a:xfrm>
          <a:prstGeom prst="rect">
            <a:avLst/>
          </a:prstGeom>
          <a:solidFill>
            <a:srgbClr val="1A1A1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</a:rPr>
              <a:t>NOTICIAS FINANCIERAS (COMPAÑÍAS / EMPRESAS)</a:t>
            </a:r>
            <a:endParaRPr b="1" sz="1000">
              <a:solidFill>
                <a:srgbClr val="FFFFFF"/>
              </a:solidFill>
            </a:endParaRPr>
          </a:p>
        </p:txBody>
      </p:sp>
      <p:sp>
        <p:nvSpPr>
          <p:cNvPr id="213" name="Google Shape;213;p22"/>
          <p:cNvSpPr/>
          <p:nvPr/>
        </p:nvSpPr>
        <p:spPr>
          <a:xfrm>
            <a:off x="4859650" y="511750"/>
            <a:ext cx="3434100" cy="3434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AZUL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TÍTULO: La inflación actúa como un “impuesto silencioso”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ILUSTRACIÓN: ya hecha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4" name="Google Shape;214;p22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866675" y="493075"/>
            <a:ext cx="3504924" cy="3504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1A9988"/>
      </a:lt1>
      <a:dk2>
        <a:srgbClr val="A7A7A7"/>
      </a:dk2>
      <a:lt2>
        <a:srgbClr val="535353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