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Raleway"/>
      <p:regular r:id="rId28"/>
      <p:bold r:id="rId29"/>
      <p:italic r:id="rId30"/>
      <p:boldItalic r:id="rId31"/>
    </p:embeddedFont>
    <p:embeddedFont>
      <p:font typeface="Lato"/>
      <p:regular r:id="rId32"/>
      <p:bold r:id="rId33"/>
      <p:italic r:id="rId34"/>
      <p:boldItalic r:id="rId35"/>
    </p:embeddedFont>
    <p:embeddedFont>
      <p:font typeface="Exo Black"/>
      <p:bold r:id="rId36"/>
      <p:boldItalic r:id="rId37"/>
    </p:embeddedFont>
    <p:embeddedFont>
      <p:font typeface="Helvetica Neue"/>
      <p:regular r:id="rId38"/>
      <p:bold r:id="rId39"/>
      <p:italic r:id="rId40"/>
      <p:boldItalic r:id="rId41"/>
    </p:embeddedFont>
    <p:embeddedFont>
      <p:font typeface="Exo"/>
      <p:bold r:id="rId42"/>
      <p:boldItalic r:id="rId43"/>
    </p:embeddedFont>
    <p:embeddedFont>
      <p:font typeface="Source Sans Pr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ADBCFEF-2F7F-462A-9A02-5FDCB0C1083F}">
  <a:tblStyle styleId="{1ADBCFEF-2F7F-462A-9A02-5FDCB0C1083F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 b="off" i="off"/>
      <a:tcStyle>
        <a:fill>
          <a:solidFill>
            <a:srgbClr val="FFFFFF"/>
          </a:solidFill>
        </a:fill>
      </a:tcStyle>
    </a:band2H>
    <a:band1V>
      <a:tcTxStyle/>
    </a:band1V>
    <a:band2V>
      <a:tcTxStyle/>
    </a:band2V>
    <a:lastCol>
      <a:tcTxStyle/>
    </a:lastCol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15.xml"/><Relationship Id="rId42" Type="http://schemas.openxmlformats.org/officeDocument/2006/relationships/font" Target="fonts/Exo-bold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17.xml"/><Relationship Id="rId44" Type="http://schemas.openxmlformats.org/officeDocument/2006/relationships/font" Target="fonts/SourceSansPro-regular.fntdata"/><Relationship Id="rId21" Type="http://schemas.openxmlformats.org/officeDocument/2006/relationships/slide" Target="slides/slide16.xml"/><Relationship Id="rId43" Type="http://schemas.openxmlformats.org/officeDocument/2006/relationships/font" Target="fonts/Exo-boldItalic.fntdata"/><Relationship Id="rId24" Type="http://schemas.openxmlformats.org/officeDocument/2006/relationships/slide" Target="slides/slide19.xml"/><Relationship Id="rId46" Type="http://schemas.openxmlformats.org/officeDocument/2006/relationships/font" Target="fonts/SourceSansPro-italic.fntdata"/><Relationship Id="rId23" Type="http://schemas.openxmlformats.org/officeDocument/2006/relationships/slide" Target="slides/slide18.xml"/><Relationship Id="rId45" Type="http://schemas.openxmlformats.org/officeDocument/2006/relationships/font" Target="fonts/SourceSansPro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font" Target="fonts/SourceSansPro-boldItalic.fntdata"/><Relationship Id="rId28" Type="http://schemas.openxmlformats.org/officeDocument/2006/relationships/font" Target="fonts/Raleway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aleway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aleway-boldItalic.fntdata"/><Relationship Id="rId30" Type="http://schemas.openxmlformats.org/officeDocument/2006/relationships/font" Target="fonts/Raleway-italic.fntdata"/><Relationship Id="rId11" Type="http://schemas.openxmlformats.org/officeDocument/2006/relationships/slide" Target="slides/slide6.xml"/><Relationship Id="rId33" Type="http://schemas.openxmlformats.org/officeDocument/2006/relationships/font" Target="fonts/Lato-bold.fntdata"/><Relationship Id="rId10" Type="http://schemas.openxmlformats.org/officeDocument/2006/relationships/slide" Target="slides/slide5.xml"/><Relationship Id="rId32" Type="http://schemas.openxmlformats.org/officeDocument/2006/relationships/font" Target="fonts/Lato-regular.fntdata"/><Relationship Id="rId13" Type="http://schemas.openxmlformats.org/officeDocument/2006/relationships/slide" Target="slides/slide8.xml"/><Relationship Id="rId35" Type="http://schemas.openxmlformats.org/officeDocument/2006/relationships/font" Target="fonts/Lato-boldItalic.fntdata"/><Relationship Id="rId12" Type="http://schemas.openxmlformats.org/officeDocument/2006/relationships/slide" Target="slides/slide7.xml"/><Relationship Id="rId34" Type="http://schemas.openxmlformats.org/officeDocument/2006/relationships/font" Target="fonts/Lato-italic.fntdata"/><Relationship Id="rId15" Type="http://schemas.openxmlformats.org/officeDocument/2006/relationships/slide" Target="slides/slide10.xml"/><Relationship Id="rId37" Type="http://schemas.openxmlformats.org/officeDocument/2006/relationships/font" Target="fonts/ExoBlack-boldItalic.fntdata"/><Relationship Id="rId14" Type="http://schemas.openxmlformats.org/officeDocument/2006/relationships/slide" Target="slides/slide9.xml"/><Relationship Id="rId36" Type="http://schemas.openxmlformats.org/officeDocument/2006/relationships/font" Target="fonts/ExoBlack-bold.fntdata"/><Relationship Id="rId17" Type="http://schemas.openxmlformats.org/officeDocument/2006/relationships/slide" Target="slides/slide12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11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0bb6623b9f_0_30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g10bb6623b9f_0_30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16f3401e53_0_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116f3401e53_0_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16f3401e53_0_5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116f3401e53_0_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16f3401e53_0_7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116f3401e53_0_7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16f3401e53_0_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116f3401e53_0_8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16f3401e53_0_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116f3401e53_0_9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16f3401e53_0_1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116f3401e53_0_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16f3401e53_0_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116f3401e53_0_1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16f3401e53_0_1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116f3401e53_0_1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16f3401e53_0_1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116f3401e53_0_1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116f3401e53_0_1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116f3401e53_0_1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d73aa7fd2_0_1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10d73aa7fd2_0_17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116f3401e53_0_1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116f3401e53_0_1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16f3401e53_0_1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g116f3401e53_0_18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116f3401e53_0_2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116f3401e53_0_2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0d73aa7fd2_0_1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0d73aa7fd2_0_19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11a15279b4_0_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111a15279b4_0_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11a15279b4_0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11a15279b4_0_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1a15279b4_0_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111a15279b4_0_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16f3401e53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116f3401e53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16f3401e53_0_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116f3401e53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16f3401e53_0_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116f3401e53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 showMasterSp="0">
  <p:cSld name="SECTION_TITLE_AND_DESCRIPTION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" name="Google Shape;57;p11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58" name="Google Shape;58;p11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1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11"/>
          <p:cNvSpPr txBox="1"/>
          <p:nvPr>
            <p:ph type="title"/>
          </p:nvPr>
        </p:nvSpPr>
        <p:spPr>
          <a:xfrm>
            <a:off x="730000" y="1318650"/>
            <a:ext cx="3300901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" type="body"/>
          </p:nvPr>
        </p:nvSpPr>
        <p:spPr>
          <a:xfrm>
            <a:off x="724949" y="3161525"/>
            <a:ext cx="3300902" cy="7590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2" type="body"/>
          </p:nvPr>
        </p:nvSpPr>
        <p:spPr>
          <a:xfrm>
            <a:off x="5174224" y="1352624"/>
            <a:ext cx="3374400" cy="30255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 showMasterSp="0">
  <p:cSld name="CAPTION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724949" y="4372550"/>
            <a:ext cx="7697401" cy="4605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</a:lstStyle>
          <a:p/>
        </p:txBody>
      </p:sp>
      <p:sp>
        <p:nvSpPr>
          <p:cNvPr id="66" name="Google Shape;66;p12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 showMasterSp="0">
  <p:cSld name="BIG_NUMBER">
    <p:bg>
      <p:bgPr>
        <a:solidFill>
          <a:srgbClr val="1A9988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oogle Shape;68;p13"/>
          <p:cNvGrpSpPr/>
          <p:nvPr/>
        </p:nvGrpSpPr>
        <p:grpSpPr>
          <a:xfrm>
            <a:off x="830391" y="4169130"/>
            <a:ext cx="745765" cy="45828"/>
            <a:chOff x="0" y="0"/>
            <a:chExt cx="745764" cy="45827"/>
          </a:xfrm>
        </p:grpSpPr>
        <p:sp>
          <p:nvSpPr>
            <p:cNvPr id="69" name="Google Shape;69;p13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71;p13"/>
          <p:cNvSpPr txBox="1"/>
          <p:nvPr>
            <p:ph type="title"/>
          </p:nvPr>
        </p:nvSpPr>
        <p:spPr>
          <a:xfrm>
            <a:off x="729450" y="733950"/>
            <a:ext cx="7688400" cy="1244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Raleway"/>
              <a:buNone/>
              <a:defRPr sz="80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729450" y="2272888"/>
            <a:ext cx="7688400" cy="15804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  <a:defRPr>
                <a:solidFill>
                  <a:srgbClr val="FFFFFF"/>
                </a:solidFill>
              </a:defRPr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○"/>
              <a:defRPr>
                <a:solidFill>
                  <a:srgbClr val="FFFFFF"/>
                </a:solidFill>
              </a:defRPr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■"/>
              <a:defRPr>
                <a:solidFill>
                  <a:srgbClr val="FFFFFF"/>
                </a:solidFill>
              </a:defRPr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  <a:defRPr>
                <a:solidFill>
                  <a:srgbClr val="FFFFFF"/>
                </a:solidFill>
              </a:defRPr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○"/>
              <a:defRPr>
                <a:solidFill>
                  <a:srgbClr val="FFFFFF"/>
                </a:solidFill>
              </a:defRPr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showMasterSp="0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1028700" y="514350"/>
            <a:ext cx="72009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400"/>
              <a:buFont typeface="Source Sans Pro"/>
              <a:buNone/>
              <a:defRPr b="0" sz="44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1028700" y="1714500"/>
            <a:ext cx="7200900" cy="26859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55600" lvl="1" marL="9144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–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–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028236" y="4857239"/>
            <a:ext cx="273616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9EDEE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-1"/>
            <a:ext cx="9144000" cy="4878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" name="Google Shape;21;p4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22" name="Google Shape;22;p4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4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Google Shape;24;p4"/>
          <p:cNvSpPr txBox="1"/>
          <p:nvPr>
            <p:ph type="title"/>
          </p:nvPr>
        </p:nvSpPr>
        <p:spPr>
          <a:xfrm>
            <a:off x="729450" y="1322449"/>
            <a:ext cx="7688100" cy="1664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200"/>
              <a:buFont typeface="Raleway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9626" y="3172899"/>
            <a:ext cx="7688101" cy="541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 showMasterSp="0" type="secHead">
  <p:cSld name="SECTION_HEADER">
    <p:bg>
      <p:bgPr>
        <a:solidFill>
          <a:srgbClr val="1A9988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5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29" name="Google Shape;29;p5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5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5"/>
          <p:cNvSpPr txBox="1"/>
          <p:nvPr>
            <p:ph type="title"/>
          </p:nvPr>
        </p:nvSpPr>
        <p:spPr>
          <a:xfrm>
            <a:off x="729450" y="1322449"/>
            <a:ext cx="7688400" cy="15186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2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729450" y="1318650"/>
            <a:ext cx="76887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729450" y="2078875"/>
            <a:ext cx="76887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 type="twoColTx">
  <p:cSld name="TITLE_AND_TWO_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729325" y="2078875"/>
            <a:ext cx="37743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4643604" y="2078875"/>
            <a:ext cx="37743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730000" y="1318650"/>
            <a:ext cx="3300901" cy="13815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" type="body"/>
          </p:nvPr>
        </p:nvSpPr>
        <p:spPr>
          <a:xfrm>
            <a:off x="721225" y="2781724"/>
            <a:ext cx="3300901" cy="15975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 showMasterSp="0">
  <p:cSld name="MAIN_POINT">
    <p:bg>
      <p:bgPr>
        <a:solidFill>
          <a:schemeClr val="accent3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10"/>
          <p:cNvGrpSpPr/>
          <p:nvPr/>
        </p:nvGrpSpPr>
        <p:grpSpPr>
          <a:xfrm>
            <a:off x="830391" y="4169130"/>
            <a:ext cx="745765" cy="45828"/>
            <a:chOff x="0" y="0"/>
            <a:chExt cx="745764" cy="45827"/>
          </a:xfrm>
        </p:grpSpPr>
        <p:sp>
          <p:nvSpPr>
            <p:cNvPr id="51" name="Google Shape;51;p10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0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10"/>
          <p:cNvSpPr txBox="1"/>
          <p:nvPr>
            <p:ph type="title"/>
          </p:nvPr>
        </p:nvSpPr>
        <p:spPr>
          <a:xfrm>
            <a:off x="729450" y="864299"/>
            <a:ext cx="7021201" cy="2985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-1"/>
            <a:ext cx="9144000" cy="487802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oogle Shape;7;p1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8" name="Google Shape;8;p1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" name="Google Shape;10;p1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11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11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11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11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11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11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11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7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1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4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8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2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5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6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0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1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9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hyperlink" Target="http://drive.google.com/file/d/1x3m8rqilFMBumRtqUgJxYuCFygWPp5Oc/view" TargetMode="External"/><Relationship Id="rId14" Type="http://schemas.openxmlformats.org/officeDocument/2006/relationships/image" Target="../media/image5.png"/><Relationship Id="rId16" Type="http://schemas.openxmlformats.org/officeDocument/2006/relationships/image" Target="../media/image3.jp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3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5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2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6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0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2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3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9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6.jpg"/><Relationship Id="rId14" Type="http://schemas.openxmlformats.org/officeDocument/2006/relationships/image" Target="../media/image5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" id="78" name="Google Shape;7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0525" y="4674550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4"/>
          <p:cNvSpPr txBox="1"/>
          <p:nvPr/>
        </p:nvSpPr>
        <p:spPr>
          <a:xfrm>
            <a:off x="4151155" y="3584481"/>
            <a:ext cx="4351200" cy="5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25" lIns="17125" spcFirstLastPara="1" rIns="17125" wrap="square" tIns="1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9"/>
              </a:buClr>
              <a:buSzPts val="3000"/>
              <a:buFont typeface="Exo"/>
              <a:buNone/>
            </a:pPr>
            <a:r>
              <a:rPr b="1" i="0" lang="en-US" sz="3000" u="none" cap="none" strike="noStrike">
                <a:solidFill>
                  <a:srgbClr val="1C4587"/>
                </a:solidFill>
                <a:latin typeface="Exo"/>
                <a:ea typeface="Exo"/>
                <a:cs typeface="Exo"/>
                <a:sym typeface="Exo"/>
              </a:rPr>
              <a:t>PLANEACIÓN EDITORIAL</a:t>
            </a:r>
            <a:endParaRPr>
              <a:solidFill>
                <a:srgbClr val="1C4587"/>
              </a:solidFill>
            </a:endParaRPr>
          </a:p>
        </p:txBody>
      </p:sp>
      <p:sp>
        <p:nvSpPr>
          <p:cNvPr id="80" name="Google Shape;80;p14"/>
          <p:cNvSpPr/>
          <p:nvPr/>
        </p:nvSpPr>
        <p:spPr>
          <a:xfrm>
            <a:off x="4151153" y="3230996"/>
            <a:ext cx="860100" cy="36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17125" lIns="17125" spcFirstLastPara="1" rIns="17125" wrap="square" tIns="1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600"/>
              <a:buFont typeface="Helvetica Neue"/>
              <a:buNone/>
            </a:pPr>
            <a:r>
              <a:t/>
            </a:r>
            <a:endParaRPr b="0" i="0" sz="1600" u="none" cap="none" strike="noStrike">
              <a:solidFill>
                <a:srgbClr val="73757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n" id="81" name="Google Shape;8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4983" y="166711"/>
            <a:ext cx="470466" cy="470467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4"/>
          <p:cNvSpPr txBox="1"/>
          <p:nvPr/>
        </p:nvSpPr>
        <p:spPr>
          <a:xfrm>
            <a:off x="4151150" y="4082050"/>
            <a:ext cx="3507300" cy="5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25" lIns="17125" spcFirstLastPara="1" rIns="17125" wrap="square" tIns="171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900"/>
              <a:buFont typeface="Exo"/>
              <a:buNone/>
            </a:pPr>
            <a:r>
              <a:rPr lang="en-US" sz="2800">
                <a:solidFill>
                  <a:srgbClr val="737572"/>
                </a:solidFill>
                <a:latin typeface="Exo"/>
                <a:ea typeface="Exo"/>
                <a:cs typeface="Exo"/>
                <a:sym typeface="Exo"/>
              </a:rPr>
              <a:t>Abril</a:t>
            </a:r>
            <a:r>
              <a:rPr lang="en-US" sz="2800">
                <a:solidFill>
                  <a:srgbClr val="737572"/>
                </a:solidFill>
                <a:latin typeface="Exo"/>
                <a:ea typeface="Exo"/>
                <a:cs typeface="Exo"/>
                <a:sym typeface="Exo"/>
              </a:rPr>
              <a:t> 2022</a:t>
            </a:r>
            <a:endParaRPr b="0" i="0" sz="2800" u="none" cap="none" strike="noStrike">
              <a:solidFill>
                <a:srgbClr val="737572"/>
              </a:solidFill>
              <a:latin typeface="Exo"/>
              <a:ea typeface="Exo"/>
              <a:cs typeface="Exo"/>
              <a:sym typeface="Ex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900"/>
              <a:buFont typeface="Exo"/>
              <a:buNone/>
            </a:pPr>
            <a:r>
              <a:t/>
            </a:r>
            <a:endParaRPr sz="1900">
              <a:solidFill>
                <a:srgbClr val="737572"/>
              </a:solidFill>
              <a:latin typeface="Exo"/>
              <a:ea typeface="Exo"/>
              <a:cs typeface="Exo"/>
              <a:sym typeface="Exo"/>
            </a:endParaRPr>
          </a:p>
        </p:txBody>
      </p:sp>
      <p:pic>
        <p:nvPicPr>
          <p:cNvPr id="83" name="Google Shape;83;p14"/>
          <p:cNvPicPr preferRelativeResize="0"/>
          <p:nvPr/>
        </p:nvPicPr>
        <p:blipFill rotWithShape="1">
          <a:blip r:embed="rId5">
            <a:alphaModFix/>
          </a:blip>
          <a:srcRect b="29377" l="13673" r="23023" t="29123"/>
          <a:stretch/>
        </p:blipFill>
        <p:spPr>
          <a:xfrm>
            <a:off x="4151150" y="882848"/>
            <a:ext cx="4351200" cy="160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2400"/>
            <a:ext cx="239968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" name="Google Shape;206;p23"/>
          <p:cNvGraphicFramePr/>
          <p:nvPr/>
        </p:nvGraphicFramePr>
        <p:xfrm>
          <a:off x="401450" y="2964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3233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13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Recuerda que es demasiado importante ver por tu futuro… KNG te brinda coaching financiero.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Mándanos mensaje y recibe una asesoría gratuita.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rgbClr val="6AA4C8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07" name="Google Shape;207;p23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08" name="Google Shape;208;p23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9" name="Google Shape;209;p23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0" name="Google Shape;210;p23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1" name="Google Shape;211;p23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2" name="Google Shape;212;p23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13" name="Google Shape;213;p2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3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Protección financiera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Handshake, asesores con clientes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3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216" name="Google Shape;216;p2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40"/>
            <a:ext cx="3434100" cy="3434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Google Shape;221;p24"/>
          <p:cNvGraphicFramePr/>
          <p:nvPr/>
        </p:nvGraphicFramePr>
        <p:xfrm>
          <a:off x="405475" y="178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19250"/>
                <a:gridCol w="2667375"/>
              </a:tblGrid>
              <a:tr h="4424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 14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¿Sabías que tenemos un canal de Youtube?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No te pierdas de nuestros videos semanales y grabaciones de webinars de inversiones globales. ¡Visítanos!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22" name="Google Shape;222;p24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23" name="Google Shape;223;p24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4" name="Google Shape;224;p24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5" name="Google Shape;225;p24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6" name="Google Shape;226;p24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7" name="Google Shape;227;p24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28" name="Google Shape;228;p2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4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sp>
        <p:nvSpPr>
          <p:cNvPr id="230" name="Google Shape;230;p24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GRÁFICO 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Visita nuestro canal de Youtube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Laptop pantalla con screenshot de youtube y logo</a:t>
            </a:r>
            <a:endParaRPr b="1"/>
          </a:p>
        </p:txBody>
      </p:sp>
      <p:pic>
        <p:nvPicPr>
          <p:cNvPr id="231" name="Google Shape;231;p2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" name="Google Shape;236;p25"/>
          <p:cNvGraphicFramePr/>
          <p:nvPr/>
        </p:nvGraphicFramePr>
        <p:xfrm>
          <a:off x="401450" y="3247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16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KNG International Advisors es una empresa, d</a:t>
                      </a:r>
                      <a:r>
                        <a:rPr lang="en-US" sz="800"/>
                        <a:t>irigida por británicos,</a:t>
                      </a:r>
                      <a:r>
                        <a:rPr lang="en-US" sz="800"/>
                        <a:t> de gestión  patrimonial, asesoría, investigación y distribución de inversiones globales. Tenemos más de 23 años de experiencia  multifacética en el mercado de LATAM.</a:t>
                      </a:r>
                      <a:endParaRPr sz="1150">
                        <a:solidFill>
                          <a:srgbClr val="3D3D3D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Conoce más sobre nosotros en nuestra página web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👉 kngadvisors.co.uk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37" name="Google Shape;237;p25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38" name="Google Shape;238;p25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9" name="Google Shape;239;p25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0" name="Google Shape;240;p25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1" name="Google Shape;241;p25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2" name="Google Shape;242;p25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43" name="Google Shape;243;p2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5"/>
          <p:cNvSpPr/>
          <p:nvPr/>
        </p:nvSpPr>
        <p:spPr>
          <a:xfrm>
            <a:off x="4864900" y="615200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Sobre nosotros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persona leyendo en lap o celular</a:t>
            </a:r>
            <a:endParaRPr/>
          </a:p>
        </p:txBody>
      </p:sp>
      <p:sp>
        <p:nvSpPr>
          <p:cNvPr id="245" name="Google Shape;245;p25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246" name="Google Shape;246;p2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64900" y="615200"/>
            <a:ext cx="3412401" cy="3412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" name="Google Shape;251;p26"/>
          <p:cNvGraphicFramePr/>
          <p:nvPr/>
        </p:nvGraphicFramePr>
        <p:xfrm>
          <a:off x="401450" y="292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17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#RollsRoyce planea un avión pequeño totalmente 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eléctrico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 en un lapso de 3 a 5 años. 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La primera aplicación comercial de P-Volt, un sistema 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eléctrico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 de batería desarrollado por Rolls-Royce en conjunto con el fabricante de aviones italiano #Tecnam, tendrá alrededor de 600 kilovatios hora de energía, lo que permitirá vuelos de hasta 148 kilómetros para 6-8 personas, dijo Rob Watson, presidente de la 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división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 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eléctrica</a:t>
                      </a: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 de la compañía, en una entrevista de Singapur.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110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52" name="Google Shape;252;p26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253" name="Google Shape;253;p26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4" name="Google Shape;254;p26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5" name="Google Shape;255;p26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6" name="Google Shape;256;p26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7" name="Google Shape;257;p26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58" name="Google Shape;258;p2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6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sp>
        <p:nvSpPr>
          <p:cNvPr id="260" name="Google Shape;260;p26"/>
          <p:cNvSpPr/>
          <p:nvPr/>
        </p:nvSpPr>
        <p:spPr>
          <a:xfrm>
            <a:off x="4859650" y="491125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Rolls-Royce planea circulación de su avión eléctrico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</a:t>
            </a:r>
            <a:endParaRPr/>
          </a:p>
        </p:txBody>
      </p:sp>
      <p:pic>
        <p:nvPicPr>
          <p:cNvPr id="261" name="Google Shape;261;p2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491125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27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67" name="Google Shape;267;p27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8" name="Google Shape;268;p27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9" name="Google Shape;269;p27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0" name="Google Shape;270;p27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1" name="Google Shape;271;p27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272" name="Google Shape;272;p27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19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273" name="Google Shape;27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7"/>
          <p:cNvSpPr/>
          <p:nvPr/>
        </p:nvSpPr>
        <p:spPr>
          <a:xfrm>
            <a:off x="5019475" y="174925"/>
            <a:ext cx="2387700" cy="4418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Las 4 leyes del dinero: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 gastes más de lo que generas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 entres en deudas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 trates de impresionar a otros con tu dinero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Invierte en activos que te generen más activos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" name="Google Shape;279;p28"/>
          <p:cNvGraphicFramePr/>
          <p:nvPr/>
        </p:nvGraphicFramePr>
        <p:xfrm>
          <a:off x="401450" y="5117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3233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20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50">
                          <a:solidFill>
                            <a:srgbClr val="3D3D3D"/>
                          </a:solidFill>
                          <a:highlight>
                            <a:srgbClr val="FFFFFF"/>
                          </a:highlight>
                        </a:rPr>
                        <a:t>Nos respalda una base de clientes de familias internacionales, particulares con un alto poder de inversión y colaboramos juntos con las instituciones financieras líderes en el mundo. </a:t>
                      </a:r>
                      <a:endParaRPr sz="500"/>
                    </a:p>
                    <a:p>
                      <a:pPr indent="0" lvl="0" marL="0" rtl="0" algn="l">
                        <a:lnSpc>
                          <a:spcPct val="120000"/>
                        </a:lnSpc>
                        <a:spcBef>
                          <a:spcPts val="4500"/>
                        </a:spcBef>
                        <a:spcAft>
                          <a:spcPts val="450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solidFill>
                          <a:srgbClr val="6AA4C8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80" name="Google Shape;280;p28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81" name="Google Shape;281;p28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2" name="Google Shape;282;p28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3" name="Google Shape;283;p28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4" name="Google Shape;284;p28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5" name="Google Shape;285;p28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86" name="Google Shape;286;p2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28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GRÁFICO 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MUNDO Y FINANZAS</a:t>
            </a:r>
            <a:endParaRPr/>
          </a:p>
        </p:txBody>
      </p:sp>
      <p:sp>
        <p:nvSpPr>
          <p:cNvPr id="288" name="Google Shape;288;p28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289" name="Google Shape;289;p2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" name="Google Shape;294;p29"/>
          <p:cNvGraphicFramePr/>
          <p:nvPr/>
        </p:nvGraphicFramePr>
        <p:xfrm>
          <a:off x="405475" y="178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19250"/>
                <a:gridCol w="2667375"/>
              </a:tblGrid>
              <a:tr h="4424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 21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¿Estás buscando maneras de generar un ingreso de entre 7% hasta 12% anual en monedas fuertes como USD/Euros/GBP?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KNG te brinda acceso al mundo de deuda y bonos corporativos de empresas británicas, americanas y europeas que nuestro equipo de expertos han investigado profundamente desde sólo $10,000 USD. 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Nuestro Simulador de Inversiones en Renta Fija de Alto Rendimiento te permite calcular, de manera sencilla, tus ingresos regulares diversificando en hasta 10 bonos </a:t>
                      </a:r>
                      <a:r>
                        <a:rPr lang="en-US" sz="800"/>
                        <a:t>distintos</a:t>
                      </a:r>
                      <a:r>
                        <a:rPr lang="en-US" sz="800"/>
                        <a:t>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0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95" name="Google Shape;295;p29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96" name="Google Shape;296;p29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7" name="Google Shape;297;p29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8" name="Google Shape;298;p29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9" name="Google Shape;299;p29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01" name="Google Shape;301;p2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29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¿Ya conoces nuestro Simulador en Renta Fija de Alto Rendimiento?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Persona en laptop</a:t>
            </a:r>
            <a:endParaRPr/>
          </a:p>
        </p:txBody>
      </p:sp>
      <p:sp>
        <p:nvSpPr>
          <p:cNvPr id="303" name="Google Shape;303;p29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304" name="Google Shape;304;p2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" name="Google Shape;309;p30"/>
          <p:cNvGraphicFramePr/>
          <p:nvPr/>
        </p:nvGraphicFramePr>
        <p:xfrm>
          <a:off x="401450" y="4393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23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¿Te gustaría tener una asesoría financiera gratuita? 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nuestra página web y conoce a todos nuestros asesores profesionales alrededor de LATAM y África.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10" name="Google Shape;310;p30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311" name="Google Shape;311;p30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2" name="Google Shape;312;p30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3" name="Google Shape;313;p30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4" name="Google Shape;314;p30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5" name="Google Shape;315;p30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16" name="Google Shape;316;p3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30"/>
          <p:cNvSpPr/>
          <p:nvPr/>
        </p:nvSpPr>
        <p:spPr>
          <a:xfrm>
            <a:off x="4864900" y="552400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Conoce a nuestros asesores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Mockup celular con grabación de pantalla</a:t>
            </a:r>
            <a:endParaRPr/>
          </a:p>
        </p:txBody>
      </p:sp>
      <p:sp>
        <p:nvSpPr>
          <p:cNvPr id="318" name="Google Shape;318;p30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319" name="Google Shape;319;p3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46725"/>
            <a:ext cx="3423600" cy="342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" name="Google Shape;324;p31"/>
          <p:cNvGraphicFramePr/>
          <p:nvPr/>
        </p:nvGraphicFramePr>
        <p:xfrm>
          <a:off x="385800" y="8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24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Así como lo leíste… Se ha pactado la jornada laboral de 4 días en Bélgica.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Los trabajadores podrán reducir un día de trabajo, de cinco a solo cuatro, pero sin reducir las horas trabajadas. Así, se pueden trabajar hasta 9,5 horas al día, ampliables a 10 horas, previo acuerdo entre empresa y sindicatos.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¿Qué les parece? ¿Les gustaría llevarla?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110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25" name="Google Shape;325;p31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326" name="Google Shape;326;p31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7" name="Google Shape;327;p31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8" name="Google Shape;328;p31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29" name="Google Shape;329;p31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30" name="Google Shape;330;p31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31" name="Google Shape;331;p3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1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GRÁFICO 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¿Jornadas laborales de 4 días en Bélgica?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Persona trabajando y bandera de bélgica</a:t>
            </a:r>
            <a:endParaRPr/>
          </a:p>
        </p:txBody>
      </p:sp>
      <p:sp>
        <p:nvSpPr>
          <p:cNvPr id="333" name="Google Shape;333;p31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pic>
        <p:nvPicPr>
          <p:cNvPr id="334" name="Google Shape;334;p3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61301" cy="346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oogle Shape;339;p32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340" name="Google Shape;340;p32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41" name="Google Shape;341;p32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345" name="Google Shape;345;p32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26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346" name="Google Shape;34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2"/>
          <p:cNvSpPr/>
          <p:nvPr/>
        </p:nvSpPr>
        <p:spPr>
          <a:xfrm>
            <a:off x="5019475" y="174925"/>
            <a:ext cx="2387700" cy="4418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Son tus desiciones y no tus condiciones, lo que determinan tu futuro.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-Will Smith</a:t>
            </a:r>
            <a:endParaRPr/>
          </a:p>
        </p:txBody>
      </p:sp>
      <p:pic>
        <p:nvPicPr>
          <p:cNvPr id="348" name="Google Shape;34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8900" y="145625"/>
            <a:ext cx="2534449" cy="4505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Google Shape;89;p15"/>
          <p:cNvGraphicFramePr/>
          <p:nvPr/>
        </p:nvGraphicFramePr>
        <p:xfrm>
          <a:off x="401450" y="4393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02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Conoce todos nuestro servicios financieros y el proceso para formar parte de la comunidad KNG en nuestra página web: kngadvisors.co.uk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90" name="Google Shape;90;p15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91" name="Google Shape;91;p15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96" name="Google Shape;96;p1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5"/>
          <p:cNvSpPr/>
          <p:nvPr/>
        </p:nvSpPr>
        <p:spPr>
          <a:xfrm>
            <a:off x="4864900" y="552400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Servicios Financieros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pantalla video servicios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5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99" name="Google Shape;99;p15" title="ABR_02.mp4">
            <a:hlinkClick r:id="rId15"/>
          </p:cNvPr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859650" y="55240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" name="Google Shape;353;p33"/>
          <p:cNvGraphicFramePr/>
          <p:nvPr/>
        </p:nvGraphicFramePr>
        <p:xfrm>
          <a:off x="401450" y="2964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3233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27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En KNG, c</a:t>
                      </a:r>
                      <a:r>
                        <a:rPr lang="en-US" sz="800"/>
                        <a:t>ada familia e individuo posee valores, objetivos y prioridades únicos. Nuestra misión es desarrollar una relación de toda la vida como su asesor de confianza.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Con más de 23 años de experiencia multifacética, KNG International Advisors es tu mejor opción.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Mándanos mensaje ahora mismo y recibe una asesoría gratuita.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54" name="Google Shape;354;p33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355" name="Google Shape;355;p33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6" name="Google Shape;356;p33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7" name="Google Shape;357;p33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8" name="Google Shape;358;p33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59" name="Google Shape;359;p33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60" name="Google Shape;360;p3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3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Más de 23 años de experiencia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Asesores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3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363" name="Google Shape;363;p3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" name="Google Shape;368;p34"/>
          <p:cNvGraphicFramePr/>
          <p:nvPr/>
        </p:nvGraphicFramePr>
        <p:xfrm>
          <a:off x="405475" y="178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19250"/>
                <a:gridCol w="2667375"/>
              </a:tblGrid>
              <a:tr h="4424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 28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Si lo que buscas es una inversión</a:t>
                      </a: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 que te genere un ingreso regular ya sea mensual, trimestral o semestral.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N</a:t>
                      </a: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uestro Simulador de Inversiones en Renta Fija de Alto Rendimiento es la respuesta.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nuestro perfil y encuentra el link.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69" name="Google Shape;369;p34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370" name="Google Shape;370;p34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1" name="Google Shape;371;p34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2" name="Google Shape;372;p34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3" name="Google Shape;373;p34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4" name="Google Shape;374;p34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75" name="Google Shape;375;p3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34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sp>
        <p:nvSpPr>
          <p:cNvPr id="377" name="Google Shape;377;p34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Mockup de persona enseñando teléfono con screenshot de simulador</a:t>
            </a:r>
            <a:endParaRPr b="1"/>
          </a:p>
        </p:txBody>
      </p:sp>
      <p:pic>
        <p:nvPicPr>
          <p:cNvPr id="378" name="Google Shape;378;p3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3" name="Google Shape;383;p35"/>
          <p:cNvGraphicFramePr/>
          <p:nvPr/>
        </p:nvGraphicFramePr>
        <p:xfrm>
          <a:off x="401450" y="4393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30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¿No sabías que contamos con página web?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Entra ahora mismo para conocernos a profundidad, además contamos con un simulador en renta fija de alto rendimiento y blog </a:t>
                      </a: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🙌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84" name="Google Shape;384;p35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385" name="Google Shape;385;p35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9" name="Google Shape;389;p35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390" name="Google Shape;390;p3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35"/>
          <p:cNvSpPr/>
          <p:nvPr/>
        </p:nvSpPr>
        <p:spPr>
          <a:xfrm>
            <a:off x="4864900" y="591375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GRÁFICO 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kngadvisors.co.uk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Persona en laptop mostrando logo kng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35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393" name="Google Shape;393;p3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91375"/>
            <a:ext cx="3423600" cy="342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" name="Google Shape;104;p16"/>
          <p:cNvGraphicFramePr/>
          <p:nvPr/>
        </p:nvGraphicFramePr>
        <p:xfrm>
          <a:off x="385800" y="8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03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La tecnología blockchain cada vez está teniendo más peso en el mundo financiero y en el mundo empresarial.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Con la pandemia del COVID su utilización se ha diversificado en otros sectores como es la recaptación de fondos para ONG, registro de origen y destino en el material sanitario o guardar la información de los enfermos en la nube.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Por tanto, la tecnología blockchain cada vez se está implantando más y no sólo en tema de criptoactivos sino a través de otros sectores para proteger datos o crear identidades digitales.</a:t>
                      </a:r>
                      <a:endParaRPr sz="9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110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05" name="Google Shape;105;p16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106" name="Google Shape;106;p16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6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6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6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6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11" name="Google Shape;111;p1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pic>
        <p:nvPicPr>
          <p:cNvPr id="113" name="Google Shape;113;p1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616775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oogle Shape;118;p17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19" name="Google Shape;119;p17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7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7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7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17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124" name="Google Shape;124;p17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05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125" name="Google Shape;12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/>
          <p:nvPr/>
        </p:nvSpPr>
        <p:spPr>
          <a:xfrm>
            <a:off x="5019475" y="174925"/>
            <a:ext cx="2387700" cy="4418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 constancia es el ingrediente más importante del éxito y tus finanzas no son la </a:t>
            </a:r>
            <a:r>
              <a:rPr lang="en-US"/>
              <a:t>excepción</a:t>
            </a:r>
            <a:r>
              <a:rPr lang="en-US"/>
              <a:t>.</a:t>
            </a:r>
            <a:endParaRPr/>
          </a:p>
        </p:txBody>
      </p:sp>
      <p:pic>
        <p:nvPicPr>
          <p:cNvPr id="127" name="Google Shape;12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32411" y="106800"/>
            <a:ext cx="2561825" cy="455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" name="Google Shape;132;p18"/>
          <p:cNvGraphicFramePr/>
          <p:nvPr/>
        </p:nvGraphicFramePr>
        <p:xfrm>
          <a:off x="401450" y="2964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3233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06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¿Buscas asesoría en cómo crear y gestionar tu patrimonio personal? Nuestros asesores profesionales te pueden apoyar.</a:t>
                      </a:r>
                      <a:endParaRPr sz="800"/>
                    </a:p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Te explicaremos a detalle la mejor opción para ti con un análisis personalizado sobre tus intereses a mediano y largo plazo.</a:t>
                      </a:r>
                      <a:endParaRPr sz="9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33" name="Google Shape;133;p18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34" name="Google Shape;134;p18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5" name="Google Shape;135;p18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18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7" name="Google Shape;137;p18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8" name="Google Shape;138;p18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39" name="Google Shape;139;p1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Asesores profesionales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Handshake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8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142" name="Google Shape;142;p1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24238" y="501025"/>
            <a:ext cx="3504924" cy="350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Google Shape;147;p19"/>
          <p:cNvGraphicFramePr/>
          <p:nvPr/>
        </p:nvGraphicFramePr>
        <p:xfrm>
          <a:off x="405475" y="178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19250"/>
                <a:gridCol w="2667375"/>
              </a:tblGrid>
              <a:tr h="4424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 07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Encuentra en nuestro Simulador de Inversiones en Renta Fija de Alto Rendimiento, una inversión que te genere un ingreso regular ya sea mensual, trimestral o semestral en USD/Euros/GBP.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nuestro perfil y encuentra el link.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48" name="Google Shape;148;p19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49" name="Google Shape;149;p19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0" name="Google Shape;150;p19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1" name="Google Shape;151;p19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2" name="Google Shape;152;p19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3" name="Google Shape;153;p19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54" name="Google Shape;154;p1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sp>
        <p:nvSpPr>
          <p:cNvPr id="156" name="Google Shape;156;p19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 DE TEXTO CON 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Inversión</a:t>
            </a:r>
            <a:endParaRPr b="1"/>
          </a:p>
        </p:txBody>
      </p:sp>
      <p:pic>
        <p:nvPicPr>
          <p:cNvPr id="157" name="Google Shape;157;p1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" name="Google Shape;162;p20"/>
          <p:cNvGraphicFramePr/>
          <p:nvPr/>
        </p:nvGraphicFramePr>
        <p:xfrm>
          <a:off x="401450" y="4393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09 de Abril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Entra a nuestra página Web para estar  actualizado con las noticias financieras globales cada semana, invitaciones a webinars y sobre todo, tipos de inversión internacional, además de muchos tips de finanzas personales.</a:t>
                      </a: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 </a:t>
                      </a: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🙌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63" name="Google Shape;163;p20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64" name="Google Shape;164;p20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5" name="Google Shape;165;p20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6" name="Google Shape;166;p20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8" name="Google Shape;168;p20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69" name="Google Shape;169;p2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0"/>
          <p:cNvSpPr/>
          <p:nvPr/>
        </p:nvSpPr>
        <p:spPr>
          <a:xfrm>
            <a:off x="4864900" y="591375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GRÁFICO 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Blog KNG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Laptops con pantalla de artículo retiro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0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172" name="Google Shape;172;p2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91375"/>
            <a:ext cx="3423600" cy="342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Google Shape;177;p21"/>
          <p:cNvGraphicFramePr/>
          <p:nvPr/>
        </p:nvGraphicFramePr>
        <p:xfrm>
          <a:off x="401450" y="292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10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Hoy te presentamos el método Harv Eker…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Se propone un método para ahorrar mensualmente basado en repartir los ingresos en porcentajes. Se divide en 6 porcentajes, cada uno separado en una cuenta diferente.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Necesidades (55%): Pago de recibos, alquiler, comidas, coche…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Ahorro (10%): Este dinero no se toca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Formación (10%): Ya sea en tu profesión o en desarrollo profesional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Inversiones (10%): Gastos a largo plazo, para el retiro, fondo educativo o como comprar un coche o un viaje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Ocio (10%): Para gastarlo en satisfacción inmediata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Donativos (5%): Recibes lo que das</a:t>
                      </a:r>
                      <a:endParaRPr sz="7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78" name="Google Shape;178;p21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179" name="Google Shape;179;p21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" name="Google Shape;180;p21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1" name="Google Shape;181;p21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2" name="Google Shape;182;p21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3" name="Google Shape;183;p21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84" name="Google Shape;184;p2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1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sp>
        <p:nvSpPr>
          <p:cNvPr id="186" name="Google Shape;186;p21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Método Harv Eker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Ahorro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59650" y="511750"/>
            <a:ext cx="3434100" cy="343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2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93" name="Google Shape;193;p22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4" name="Google Shape;194;p22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5" name="Google Shape;195;p22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6" name="Google Shape;196;p22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7" name="Google Shape;197;p22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198" name="Google Shape;198;p22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{1ADBCFEF-2F7F-462A-9A02-5FDCB0C1083F}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12 de </a:t>
                      </a:r>
                      <a:r>
                        <a:rPr b="1" lang="en-US"/>
                        <a:t>Abril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199" name="Google Shape;19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2"/>
          <p:cNvSpPr/>
          <p:nvPr/>
        </p:nvSpPr>
        <p:spPr>
          <a:xfrm>
            <a:off x="4510175" y="564525"/>
            <a:ext cx="2036100" cy="3395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4200" y="230350"/>
            <a:ext cx="2442407" cy="433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1A9988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